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"/>
  </p:notesMasterIdLst>
  <p:sldIdLst>
    <p:sldId id="259" r:id="rId2"/>
    <p:sldId id="262" r:id="rId3"/>
    <p:sldId id="261" r:id="rId4"/>
  </p:sldIdLst>
  <p:sldSz cx="9144000" cy="6858000" type="screen4x3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9A8A9"/>
    <a:srgbClr val="000A8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012ECD-51FC-41F1-AA8D-1B2483CD663E}" styleName="Estilo claro 2 - Acento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2" d="100"/>
          <a:sy n="82" d="100"/>
        </p:scale>
        <p:origin x="1474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15480D-FE41-4EA2-8D9A-B1D1290FE1C7}" type="datetimeFigureOut">
              <a:rPr lang="es-CO" smtClean="0"/>
              <a:t>07/05/2018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43E137-7273-4768-AD5E-42E98552681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067805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43E137-7273-4768-AD5E-42E98552681B}" type="slidenum">
              <a:rPr lang="es-CO" smtClean="0"/>
              <a:t>1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252254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43E137-7273-4768-AD5E-42E98552681B}" type="slidenum">
              <a:rPr lang="es-CO" smtClean="0"/>
              <a:t>2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007053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43E137-7273-4768-AD5E-42E98552681B}" type="slidenum">
              <a:rPr lang="es-CO" smtClean="0"/>
              <a:t>3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428872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07/05/2018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1150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07/05/2018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71381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07/05/2018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272798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07/05/2018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703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07/05/2018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102252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07/05/2018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336194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07/05/2018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925548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07/05/2018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219989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07/05/2018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982170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07/05/2018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34980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07/05/2018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692579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FEBEB7-25AB-664A-96B3-95BD3AB0599F}" type="datetimeFigureOut">
              <a:rPr lang="es-ES" smtClean="0"/>
              <a:t>07/05/2018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82176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/>
          <p:cNvSpPr/>
          <p:nvPr/>
        </p:nvSpPr>
        <p:spPr>
          <a:xfrm>
            <a:off x="0" y="0"/>
            <a:ext cx="9144000" cy="1194832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5413375" y="6520418"/>
            <a:ext cx="3365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GERENCIA DE CONTRATOS</a:t>
            </a:r>
          </a:p>
        </p:txBody>
      </p:sp>
      <p:pic>
        <p:nvPicPr>
          <p:cNvPr id="9" name="Imagen 8" descr="Fondos oscuros-0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" y="127283"/>
            <a:ext cx="2222501" cy="1067549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5413375" y="666750"/>
            <a:ext cx="3365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dirty="0">
                <a:solidFill>
                  <a:schemeClr val="bg1"/>
                </a:solidFill>
                <a:latin typeface="Lato Regular"/>
                <a:cs typeface="Lato Regular"/>
              </a:rPr>
              <a:t>VICEPRESIDENCIA JURIDICA</a:t>
            </a:r>
          </a:p>
        </p:txBody>
      </p:sp>
      <p:sp>
        <p:nvSpPr>
          <p:cNvPr id="7" name="Marcador de contenido 6"/>
          <p:cNvSpPr>
            <a:spLocks noGrp="1"/>
          </p:cNvSpPr>
          <p:nvPr>
            <p:ph idx="1"/>
          </p:nvPr>
        </p:nvSpPr>
        <p:spPr>
          <a:xfrm>
            <a:off x="457200" y="1702832"/>
            <a:ext cx="8229600" cy="405990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CO" sz="2400" dirty="0">
                <a:latin typeface="Arial" panose="020B0604020202020204" pitchFamily="34" charset="0"/>
                <a:cs typeface="Arial" panose="020B0604020202020204" pitchFamily="34" charset="0"/>
              </a:rPr>
              <a:t>CONSOLIDADO DE REQUISITOS HABILITANTES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1B41ADD7-E0F7-4C82-8ADC-7B65680A5868}"/>
              </a:ext>
            </a:extLst>
          </p:cNvPr>
          <p:cNvSpPr/>
          <p:nvPr/>
        </p:nvSpPr>
        <p:spPr>
          <a:xfrm>
            <a:off x="746449" y="3105835"/>
            <a:ext cx="780972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CONCURSO PUBLICO 2 DE 2018: 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Contratar el servicio de agencia de viajes con cobertura nacional e internacional para el suministro de tiquetes aéreos y reservas hoteleras, de acuerdo con los requerimientos de la Sociedad de Activos Especiales SAE SAS.</a:t>
            </a:r>
            <a:endParaRPr lang="es-CO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CO" dirty="0"/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2961857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/>
          <p:cNvSpPr/>
          <p:nvPr/>
        </p:nvSpPr>
        <p:spPr>
          <a:xfrm>
            <a:off x="0" y="0"/>
            <a:ext cx="9144000" cy="1194832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5413375" y="6520418"/>
            <a:ext cx="3365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GERENCIA DE CONTRATOS</a:t>
            </a:r>
          </a:p>
        </p:txBody>
      </p:sp>
      <p:pic>
        <p:nvPicPr>
          <p:cNvPr id="9" name="Imagen 8" descr="Fondos oscuros-0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" y="127283"/>
            <a:ext cx="2222501" cy="1067549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5413375" y="666750"/>
            <a:ext cx="3365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dirty="0">
                <a:solidFill>
                  <a:schemeClr val="bg1"/>
                </a:solidFill>
                <a:latin typeface="Lato Regular"/>
                <a:cs typeface="Lato Regular"/>
              </a:rPr>
              <a:t>VICEPRESIDENCIA JURIDICA</a:t>
            </a:r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F0529883-BA62-4973-A556-E5336C1EB94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53396183"/>
              </p:ext>
            </p:extLst>
          </p:nvPr>
        </p:nvGraphicFramePr>
        <p:xfrm>
          <a:off x="457200" y="1468863"/>
          <a:ext cx="8229600" cy="31395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694">
                  <a:extLst>
                    <a:ext uri="{9D8B030D-6E8A-4147-A177-3AD203B41FA5}">
                      <a16:colId xmlns:a16="http://schemas.microsoft.com/office/drawing/2014/main" val="418371943"/>
                    </a:ext>
                  </a:extLst>
                </a:gridCol>
                <a:gridCol w="1922106">
                  <a:extLst>
                    <a:ext uri="{9D8B030D-6E8A-4147-A177-3AD203B41FA5}">
                      <a16:colId xmlns:a16="http://schemas.microsoft.com/office/drawing/2014/main" val="1815318729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27039653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990168883"/>
                    </a:ext>
                  </a:extLst>
                </a:gridCol>
              </a:tblGrid>
              <a:tr h="483220">
                <a:tc>
                  <a:txBody>
                    <a:bodyPr/>
                    <a:lstStyle/>
                    <a:p>
                      <a:pPr algn="ctr"/>
                      <a:r>
                        <a:rPr lang="es-CO" sz="1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PROPONENTE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JURÍDICA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FINANCIERA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TÉCNICA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7510276"/>
                  </a:ext>
                </a:extLst>
              </a:tr>
              <a:tr h="54425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MAYATUR SAS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HABILITADO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O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HABILITADO</a:t>
                      </a:r>
                    </a:p>
                    <a:p>
                      <a:pPr algn="ctr"/>
                      <a:endParaRPr lang="es-CO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O" sz="1200" b="1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200" b="1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HABILITADO</a:t>
                      </a:r>
                    </a:p>
                    <a:p>
                      <a:pPr algn="ctr"/>
                      <a:endParaRPr lang="es-CO" sz="1200" b="1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2728138"/>
                  </a:ext>
                </a:extLst>
              </a:tr>
              <a:tr h="6081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EXPRESO VIAJES Y TURISMO EXPRESOS SAS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O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HABILITADO</a:t>
                      </a:r>
                    </a:p>
                    <a:p>
                      <a:pPr algn="ctr"/>
                      <a:endParaRPr lang="es-CO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HABILITADO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O" sz="1200" b="1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200" b="1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HABILITADO</a:t>
                      </a:r>
                    </a:p>
                    <a:p>
                      <a:pPr algn="ctr"/>
                      <a:endParaRPr lang="es-CO" sz="1200" b="1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4252331"/>
                  </a:ext>
                </a:extLst>
              </a:tr>
              <a:tr h="4168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FESTIVAL TOURS L ALIANXA SAS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HABILITADO</a:t>
                      </a:r>
                    </a:p>
                    <a:p>
                      <a:pPr algn="ctr"/>
                      <a:endParaRPr lang="es-CO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O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HABILITADO</a:t>
                      </a:r>
                    </a:p>
                    <a:p>
                      <a:pPr algn="ctr"/>
                      <a:endParaRPr lang="es-CO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200" b="1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HABILITADO</a:t>
                      </a:r>
                    </a:p>
                    <a:p>
                      <a:pPr algn="ctr"/>
                      <a:endParaRPr lang="es-CO" sz="1200" b="1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6500862"/>
                  </a:ext>
                </a:extLst>
              </a:tr>
              <a:tr h="54425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ESCOBAR OSPINA SAS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O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HABILITADO</a:t>
                      </a:r>
                    </a:p>
                    <a:p>
                      <a:pPr algn="ctr"/>
                      <a:endParaRPr lang="es-CO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HABILITADO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 b="1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HABILITADO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7094646"/>
                  </a:ext>
                </a:extLst>
              </a:tr>
            </a:tbl>
          </a:graphicData>
        </a:graphic>
      </p:graphicFrame>
      <p:sp>
        <p:nvSpPr>
          <p:cNvPr id="3" name="Rectángulo 2">
            <a:extLst>
              <a:ext uri="{FF2B5EF4-FFF2-40B4-BE49-F238E27FC236}">
                <a16:creationId xmlns:a16="http://schemas.microsoft.com/office/drawing/2014/main" id="{FD38F83C-9B67-469C-BEC2-BB4AAB6FF490}"/>
              </a:ext>
            </a:extLst>
          </p:cNvPr>
          <p:cNvSpPr/>
          <p:nvPr/>
        </p:nvSpPr>
        <p:spPr>
          <a:xfrm>
            <a:off x="564502" y="4691312"/>
            <a:ext cx="812229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s-ES" sz="1600" dirty="0">
                <a:latin typeface="Arial" panose="020B0604020202020204" pitchFamily="34" charset="0"/>
                <a:ea typeface="MS Mincho" panose="02020609040205080304" pitchFamily="49" charset="-128"/>
              </a:rPr>
              <a:t>Para la selección de la propuesta más favorable, la evaluación se efectuará de sobre las propuestas habilitadas Jurídica, financiera y técnicamente conformidad con los requisitos exigidos y se adjudicará al proponente que obtenga el puntaje más alto asignado en la calificación. </a:t>
            </a:r>
          </a:p>
          <a:p>
            <a:pPr algn="just">
              <a:spcAft>
                <a:spcPts val="0"/>
              </a:spcAft>
            </a:pPr>
            <a:endParaRPr lang="es-CO" sz="1600" dirty="0">
              <a:latin typeface="Times New Roman" panose="02020603050405020304" pitchFamily="18" charset="0"/>
              <a:ea typeface="MS Mincho" panose="02020609040205080304" pitchFamily="49" charset="-128"/>
            </a:endParaRPr>
          </a:p>
          <a:p>
            <a:pPr algn="just">
              <a:spcAft>
                <a:spcPts val="0"/>
              </a:spcAft>
            </a:pPr>
            <a:r>
              <a:rPr lang="es-ES" sz="1600" dirty="0">
                <a:solidFill>
                  <a:srgbClr val="000000"/>
                </a:solidFill>
                <a:latin typeface="Arial" panose="020B0604020202020204" pitchFamily="34" charset="0"/>
                <a:ea typeface="MS Mincho" panose="02020609040205080304" pitchFamily="49" charset="-128"/>
              </a:rPr>
              <a:t> </a:t>
            </a:r>
            <a:endParaRPr lang="es-CO" sz="160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43309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/>
          <p:cNvSpPr/>
          <p:nvPr/>
        </p:nvSpPr>
        <p:spPr>
          <a:xfrm>
            <a:off x="0" y="0"/>
            <a:ext cx="9144000" cy="1194832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5413375" y="6520418"/>
            <a:ext cx="3365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GERENCIA DE CONTRATOS</a:t>
            </a:r>
          </a:p>
        </p:txBody>
      </p:sp>
      <p:pic>
        <p:nvPicPr>
          <p:cNvPr id="9" name="Imagen 8" descr="Fondos oscuros-0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" y="127283"/>
            <a:ext cx="2222501" cy="1067549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5413375" y="666750"/>
            <a:ext cx="3365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dirty="0">
                <a:solidFill>
                  <a:schemeClr val="bg1"/>
                </a:solidFill>
                <a:latin typeface="Lato Regular"/>
                <a:cs typeface="Lato Regular"/>
              </a:rPr>
              <a:t>VICEPRESIDENCIA JURIDICA</a:t>
            </a:r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F0529883-BA62-4973-A556-E5336C1EB94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46572591"/>
              </p:ext>
            </p:extLst>
          </p:nvPr>
        </p:nvGraphicFramePr>
        <p:xfrm>
          <a:off x="755778" y="1717491"/>
          <a:ext cx="7725748" cy="43099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7153">
                  <a:extLst>
                    <a:ext uri="{9D8B030D-6E8A-4147-A177-3AD203B41FA5}">
                      <a16:colId xmlns:a16="http://schemas.microsoft.com/office/drawing/2014/main" val="418371943"/>
                    </a:ext>
                  </a:extLst>
                </a:gridCol>
                <a:gridCol w="1473073">
                  <a:extLst>
                    <a:ext uri="{9D8B030D-6E8A-4147-A177-3AD203B41FA5}">
                      <a16:colId xmlns:a16="http://schemas.microsoft.com/office/drawing/2014/main" val="1815318729"/>
                    </a:ext>
                  </a:extLst>
                </a:gridCol>
                <a:gridCol w="1163236">
                  <a:extLst>
                    <a:ext uri="{9D8B030D-6E8A-4147-A177-3AD203B41FA5}">
                      <a16:colId xmlns:a16="http://schemas.microsoft.com/office/drawing/2014/main" val="327039653"/>
                    </a:ext>
                  </a:extLst>
                </a:gridCol>
                <a:gridCol w="2202023">
                  <a:extLst>
                    <a:ext uri="{9D8B030D-6E8A-4147-A177-3AD203B41FA5}">
                      <a16:colId xmlns:a16="http://schemas.microsoft.com/office/drawing/2014/main" val="3439368159"/>
                    </a:ext>
                  </a:extLst>
                </a:gridCol>
                <a:gridCol w="1390263">
                  <a:extLst>
                    <a:ext uri="{9D8B030D-6E8A-4147-A177-3AD203B41FA5}">
                      <a16:colId xmlns:a16="http://schemas.microsoft.com/office/drawing/2014/main" val="293247471"/>
                    </a:ext>
                  </a:extLst>
                </a:gridCol>
              </a:tblGrid>
              <a:tr h="830757">
                <a:tc>
                  <a:txBody>
                    <a:bodyPr/>
                    <a:lstStyle/>
                    <a:p>
                      <a:pPr algn="ctr"/>
                      <a:r>
                        <a:rPr lang="es-CO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Proponente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FACTOR 1</a:t>
                      </a:r>
                    </a:p>
                    <a:p>
                      <a:pPr algn="ctr"/>
                      <a:r>
                        <a:rPr lang="es-CO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Porcentaje de descuento 60 puntos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FACTOR 2</a:t>
                      </a:r>
                    </a:p>
                    <a:p>
                      <a:pPr algn="ctr"/>
                      <a:r>
                        <a:rPr lang="es-CO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Tiquetes sin costo</a:t>
                      </a:r>
                    </a:p>
                    <a:p>
                      <a:pPr algn="ctr"/>
                      <a:r>
                        <a:rPr lang="es-CO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 puntos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FACTOR  3</a:t>
                      </a:r>
                    </a:p>
                    <a:p>
                      <a:pPr algn="ctr"/>
                      <a:r>
                        <a:rPr lang="es-CO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cobro del NO Show 20 puntos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PUNTOS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7510276"/>
                  </a:ext>
                </a:extLst>
              </a:tr>
              <a:tr h="724764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O" sz="120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2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ESCOBAR OSPINA SAS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CO" sz="120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14.1% - 60 </a:t>
                      </a:r>
                      <a:r>
                        <a:rPr lang="es-CO" sz="1200" b="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PUNTOS</a:t>
                      </a:r>
                      <a:endParaRPr lang="es-CO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 b="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 – 15 PUNTOS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 b="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Ofrezco NO cobro del NO SHOW a SAE por reserva hotelera – 20 PUNTOS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 b="1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95 PUNTOS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2728138"/>
                  </a:ext>
                </a:extLst>
              </a:tr>
              <a:tr h="1012869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2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FESTIVAL TOURS L ALIANXA SAS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CO" sz="120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8.2% - 34.89 PUNTOS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 b="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 – 20 PUNTOS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 b="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FESTIVAL TOURS  NO cobra NO SHOW por reserva hotelera adicional a los establecidos por el hotel. – 20 PUNTOS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 b="1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75 PUNTOS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8156264"/>
                  </a:ext>
                </a:extLst>
              </a:tr>
              <a:tr h="6139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2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MAYATUR SAS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CO" sz="120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CO" sz="120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6.0% - 25.53 </a:t>
                      </a:r>
                      <a:r>
                        <a:rPr lang="es-CO" sz="1200" b="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PUNTOS</a:t>
                      </a:r>
                      <a:endParaRPr lang="es-CO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 b="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 – 15 PUNTOS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200" b="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No se ofrece - 0 PUNTOS</a:t>
                      </a:r>
                    </a:p>
                    <a:p>
                      <a:pPr algn="ctr"/>
                      <a:endParaRPr lang="es-CO" sz="1200" b="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 b="1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41 PUNTOS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86500862"/>
                  </a:ext>
                </a:extLst>
              </a:tr>
              <a:tr h="800855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2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EXPRESO VIAJES Y TURISMO EXPRESOS SAS </a:t>
                      </a:r>
                      <a:endParaRPr lang="es-CO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2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3.6% - 15.32 </a:t>
                      </a:r>
                      <a:r>
                        <a:rPr lang="es-CO" sz="1200" b="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PUNTOS</a:t>
                      </a:r>
                      <a:endParaRPr lang="es-CO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s-CO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200" b="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– 5 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200" b="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PUNTOS</a:t>
                      </a:r>
                    </a:p>
                    <a:p>
                      <a:pPr algn="ctr"/>
                      <a:endParaRPr lang="es-CO" sz="1200" b="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CO" sz="1200" b="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200" b="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De  acuerdo con las políticas y cobro por parte del hotel – 0 PUNTOS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CO" sz="1200" b="1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s-CO" sz="1200" b="1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 PUNTOS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0545918"/>
                  </a:ext>
                </a:extLst>
              </a:tr>
            </a:tbl>
          </a:graphicData>
        </a:graphic>
      </p:graphicFrame>
      <p:sp>
        <p:nvSpPr>
          <p:cNvPr id="3" name="Rectángulo 2">
            <a:extLst>
              <a:ext uri="{FF2B5EF4-FFF2-40B4-BE49-F238E27FC236}">
                <a16:creationId xmlns:a16="http://schemas.microsoft.com/office/drawing/2014/main" id="{6C9E4A73-0545-479F-8082-DF3C39268493}"/>
              </a:ext>
            </a:extLst>
          </p:cNvPr>
          <p:cNvSpPr/>
          <p:nvPr/>
        </p:nvSpPr>
        <p:spPr>
          <a:xfrm>
            <a:off x="690465" y="1316001"/>
            <a:ext cx="785637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1600" dirty="0">
                <a:latin typeface="Arial" panose="020B0604020202020204" pitchFamily="34" charset="0"/>
                <a:ea typeface="MS Mincho" panose="02020609040205080304" pitchFamily="49" charset="-128"/>
              </a:rPr>
              <a:t>Las ofertas que presenten un descuento inferior al 3.5% no serán evaluadas.</a:t>
            </a:r>
          </a:p>
          <a:p>
            <a:pPr algn="just"/>
            <a:endParaRPr lang="es-CO" sz="1600" dirty="0">
              <a:latin typeface="Arial" panose="020B0604020202020204" pitchFamily="34" charset="0"/>
              <a:ea typeface="MS Mincho" panose="020206090402050803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0772366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1383</TotalTime>
  <Words>294</Words>
  <Application>Microsoft Office PowerPoint</Application>
  <PresentationFormat>Presentación en pantalla (4:3)</PresentationFormat>
  <Paragraphs>74</Paragraphs>
  <Slides>3</Slides>
  <Notes>3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9" baseType="lpstr">
      <vt:lpstr>MS Mincho</vt:lpstr>
      <vt:lpstr>Arial</vt:lpstr>
      <vt:lpstr>Calibri</vt:lpstr>
      <vt:lpstr>Lato Regular</vt:lpstr>
      <vt:lpstr>Times New Roman</vt:lpstr>
      <vt:lpstr>Tema de Office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Oscar Mauricio Fuentes Bonilla</dc:creator>
  <cp:lastModifiedBy>Claudia Consuelo Cardozo Amaya</cp:lastModifiedBy>
  <cp:revision>93</cp:revision>
  <dcterms:created xsi:type="dcterms:W3CDTF">2015-02-19T23:51:59Z</dcterms:created>
  <dcterms:modified xsi:type="dcterms:W3CDTF">2018-05-07T21:28:32Z</dcterms:modified>
</cp:coreProperties>
</file>