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324" r:id="rId5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10/06/2019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5 DE 2019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DE EVALUACIÓN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06DB2C0-9AEE-4E0C-BE04-BBC908F1E063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64C8433-7ED4-4610-A55C-266327113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8B16BEC-D9BF-46C3-9E8A-C0252D74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2F48F2-20AF-43BF-BC7C-6CE686DB0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59303"/>
              </p:ext>
            </p:extLst>
          </p:nvPr>
        </p:nvGraphicFramePr>
        <p:xfrm>
          <a:off x="1803887" y="1542720"/>
          <a:ext cx="8541728" cy="2987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1366">
                  <a:extLst>
                    <a:ext uri="{9D8B030D-6E8A-4147-A177-3AD203B41FA5}">
                      <a16:colId xmlns:a16="http://schemas.microsoft.com/office/drawing/2014/main" val="3180048852"/>
                    </a:ext>
                  </a:extLst>
                </a:gridCol>
                <a:gridCol w="2042747">
                  <a:extLst>
                    <a:ext uri="{9D8B030D-6E8A-4147-A177-3AD203B41FA5}">
                      <a16:colId xmlns:a16="http://schemas.microsoft.com/office/drawing/2014/main" val="1256287718"/>
                    </a:ext>
                  </a:extLst>
                </a:gridCol>
                <a:gridCol w="1785853">
                  <a:extLst>
                    <a:ext uri="{9D8B030D-6E8A-4147-A177-3AD203B41FA5}">
                      <a16:colId xmlns:a16="http://schemas.microsoft.com/office/drawing/2014/main" val="1553444247"/>
                    </a:ext>
                  </a:extLst>
                </a:gridCol>
                <a:gridCol w="1701762">
                  <a:extLst>
                    <a:ext uri="{9D8B030D-6E8A-4147-A177-3AD203B41FA5}">
                      <a16:colId xmlns:a16="http://schemas.microsoft.com/office/drawing/2014/main" val="311648501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 Jurídica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Verificación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639697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MAYATUR S.A.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Habilitado </a:t>
                      </a:r>
                      <a:endParaRPr lang="es-CO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009351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NOVATOURS-VISION TOURS 13 DE 2019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28806469"/>
                  </a:ext>
                </a:extLst>
              </a:tr>
              <a:tr h="40411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AGENCIA VIAJES Y TUTISMO GOLDTOUR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Habilitado </a:t>
                      </a:r>
                      <a:endParaRPr kumimoji="0" lang="es-CO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4178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2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 SA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"/>
            <a:ext cx="2222500" cy="121305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24000" y="6540500"/>
            <a:ext cx="9144000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992811" y="6520419"/>
            <a:ext cx="431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565010" y="547171"/>
            <a:ext cx="4027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s-CO" b="1" dirty="0"/>
              <a:t>INFORME DE EVALUACIÓN ECONOMICA </a:t>
            </a:r>
            <a:endParaRPr lang="es-CO" sz="24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AEAEB3A-5441-4D51-9094-4A762B03A065}"/>
              </a:ext>
            </a:extLst>
          </p:cNvPr>
          <p:cNvSpPr/>
          <p:nvPr/>
        </p:nvSpPr>
        <p:spPr>
          <a:xfrm>
            <a:off x="1411893" y="4938705"/>
            <a:ext cx="93682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propuesta del proponente AGENCIA DE VIAJES Y TURISMO GOLDTOUR SAS, cumple con los requisitos técnicos solicitados por la SAE SAS y además presenta el mayor puntaje en la evaluación económica, en tal sentido es la seleccionada para ejecutar el objeto del presente proceso.</a:t>
            </a:r>
            <a:endParaRPr lang="es-CO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9742BCE9-DF1A-4491-8700-BF4D5DAD472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83569" y="1689058"/>
          <a:ext cx="8424863" cy="288834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45352">
                  <a:extLst>
                    <a:ext uri="{9D8B030D-6E8A-4147-A177-3AD203B41FA5}">
                      <a16:colId xmlns:a16="http://schemas.microsoft.com/office/drawing/2014/main" val="2577369235"/>
                    </a:ext>
                  </a:extLst>
                </a:gridCol>
                <a:gridCol w="1406485">
                  <a:extLst>
                    <a:ext uri="{9D8B030D-6E8A-4147-A177-3AD203B41FA5}">
                      <a16:colId xmlns:a16="http://schemas.microsoft.com/office/drawing/2014/main" val="1847422223"/>
                    </a:ext>
                  </a:extLst>
                </a:gridCol>
                <a:gridCol w="1518081">
                  <a:extLst>
                    <a:ext uri="{9D8B030D-6E8A-4147-A177-3AD203B41FA5}">
                      <a16:colId xmlns:a16="http://schemas.microsoft.com/office/drawing/2014/main" val="2642249990"/>
                    </a:ext>
                  </a:extLst>
                </a:gridCol>
                <a:gridCol w="870012">
                  <a:extLst>
                    <a:ext uri="{9D8B030D-6E8A-4147-A177-3AD203B41FA5}">
                      <a16:colId xmlns:a16="http://schemas.microsoft.com/office/drawing/2014/main" val="2835977177"/>
                    </a:ext>
                  </a:extLst>
                </a:gridCol>
                <a:gridCol w="852256">
                  <a:extLst>
                    <a:ext uri="{9D8B030D-6E8A-4147-A177-3AD203B41FA5}">
                      <a16:colId xmlns:a16="http://schemas.microsoft.com/office/drawing/2014/main" val="3537778920"/>
                    </a:ext>
                  </a:extLst>
                </a:gridCol>
                <a:gridCol w="816746">
                  <a:extLst>
                    <a:ext uri="{9D8B030D-6E8A-4147-A177-3AD203B41FA5}">
                      <a16:colId xmlns:a16="http://schemas.microsoft.com/office/drawing/2014/main" val="3917376996"/>
                    </a:ext>
                  </a:extLst>
                </a:gridCol>
                <a:gridCol w="798990">
                  <a:extLst>
                    <a:ext uri="{9D8B030D-6E8A-4147-A177-3AD203B41FA5}">
                      <a16:colId xmlns:a16="http://schemas.microsoft.com/office/drawing/2014/main" val="3468828414"/>
                    </a:ext>
                  </a:extLst>
                </a:gridCol>
                <a:gridCol w="798990">
                  <a:extLst>
                    <a:ext uri="{9D8B030D-6E8A-4147-A177-3AD203B41FA5}">
                      <a16:colId xmlns:a16="http://schemas.microsoft.com/office/drawing/2014/main" val="2214162120"/>
                    </a:ext>
                  </a:extLst>
                </a:gridCol>
                <a:gridCol w="717951">
                  <a:extLst>
                    <a:ext uri="{9D8B030D-6E8A-4147-A177-3AD203B41FA5}">
                      <a16:colId xmlns:a16="http://schemas.microsoft.com/office/drawing/2014/main" val="89389582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ITEM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FACTORES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CANTIDAD PUNTOS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>
                          <a:effectLst/>
                        </a:rPr>
                        <a:t>UNION TEMPORAL NOVATOURS - VISION TOURS 13 DE 2019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>
                          <a:effectLst/>
                        </a:rPr>
                        <a:t>AGENCIA DE VIAJES Y TURISMO GOLDTOUR SAS 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MAYATUR S.A.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40515"/>
                  </a:ext>
                </a:extLst>
              </a:tr>
              <a:tr h="41346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VALOR /</a:t>
                      </a:r>
                      <a:br>
                        <a:rPr lang="es-CO" sz="1200" b="1" u="none" strike="noStrike" dirty="0">
                          <a:effectLst/>
                        </a:rPr>
                      </a:br>
                      <a:r>
                        <a:rPr lang="es-CO" sz="1200" b="1" u="none" strike="noStrike" dirty="0">
                          <a:effectLst/>
                        </a:rPr>
                        <a:t> CANTIDAD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PUNTAJE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VALOR /</a:t>
                      </a:r>
                      <a:br>
                        <a:rPr lang="es-CO" sz="1200" b="1" u="none" strike="noStrike" dirty="0">
                          <a:effectLst/>
                        </a:rPr>
                      </a:br>
                      <a:r>
                        <a:rPr lang="es-CO" sz="1200" b="1" u="none" strike="noStrike" dirty="0">
                          <a:effectLst/>
                        </a:rPr>
                        <a:t> CANTIDAD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PUNTAJE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VALOR /</a:t>
                      </a:r>
                      <a:br>
                        <a:rPr lang="es-CO" sz="1200" b="1" u="none" strike="noStrike" dirty="0">
                          <a:effectLst/>
                        </a:rPr>
                      </a:br>
                      <a:r>
                        <a:rPr lang="es-CO" sz="1200" b="1" u="none" strike="noStrike" dirty="0">
                          <a:effectLst/>
                        </a:rPr>
                        <a:t> CANTIDAD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PUNTAJE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extLst>
                  <a:ext uri="{0D108BD9-81ED-4DB2-BD59-A6C34878D82A}">
                    <a16:rowId xmlns:a16="http://schemas.microsoft.com/office/drawing/2014/main" val="1941017154"/>
                  </a:ext>
                </a:extLst>
              </a:tr>
              <a:tr h="3310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Porcentaje de descuento: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40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4.6%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27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6.9%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40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1.5%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8.70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extLst>
                  <a:ext uri="{0D108BD9-81ED-4DB2-BD59-A6C34878D82A}">
                    <a16:rowId xmlns:a16="http://schemas.microsoft.com/office/drawing/2014/main" val="2109323102"/>
                  </a:ext>
                </a:extLst>
              </a:tr>
              <a:tr h="3310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2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Cobertura en Hoteles: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30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74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4.35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19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1.12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510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30.00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extLst>
                  <a:ext uri="{0D108BD9-81ED-4DB2-BD59-A6C34878D82A}">
                    <a16:rowId xmlns:a16="http://schemas.microsoft.com/office/drawing/2014/main" val="2534564377"/>
                  </a:ext>
                </a:extLst>
              </a:tr>
              <a:tr h="3310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3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Tiquetes gratuitos: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15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15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extLst>
                  <a:ext uri="{0D108BD9-81ED-4DB2-BD59-A6C34878D82A}">
                    <a16:rowId xmlns:a16="http://schemas.microsoft.com/office/drawing/2014/main" val="1475645969"/>
                  </a:ext>
                </a:extLst>
              </a:tr>
              <a:tr h="41742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4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Descuento en Hoteles: 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15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8%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11%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1.50%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 dirty="0">
                          <a:effectLst/>
                        </a:rPr>
                        <a:t>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ctr"/>
                </a:tc>
                <a:extLst>
                  <a:ext uri="{0D108BD9-81ED-4DB2-BD59-A6C34878D82A}">
                    <a16:rowId xmlns:a16="http://schemas.microsoft.com/office/drawing/2014/main" val="2281230621"/>
                  </a:ext>
                </a:extLst>
              </a:tr>
              <a:tr h="37424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u="none" strike="noStrike">
                          <a:effectLst/>
                        </a:rPr>
                        <a:t> 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>
                          <a:effectLst/>
                        </a:rPr>
                        <a:t>TOTAL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100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u="none" strike="noStrike" dirty="0">
                          <a:effectLst/>
                        </a:rPr>
                        <a:t> 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57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u="none" strike="noStrike" dirty="0">
                          <a:effectLst/>
                        </a:rPr>
                        <a:t> 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71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u="none" strike="noStrike" dirty="0">
                          <a:effectLst/>
                        </a:rPr>
                        <a:t> 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9" marR="7629" marT="76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56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9" marR="7629" marT="7629" marB="0" anchor="ctr"/>
                </a:tc>
                <a:extLst>
                  <a:ext uri="{0D108BD9-81ED-4DB2-BD59-A6C34878D82A}">
                    <a16:rowId xmlns:a16="http://schemas.microsoft.com/office/drawing/2014/main" val="2644195305"/>
                  </a:ext>
                </a:extLst>
              </a:tr>
            </a:tbl>
          </a:graphicData>
        </a:graphic>
      </p:graphicFrame>
      <p:sp>
        <p:nvSpPr>
          <p:cNvPr id="11" name="Elipse 10">
            <a:extLst>
              <a:ext uri="{FF2B5EF4-FFF2-40B4-BE49-F238E27FC236}">
                <a16:creationId xmlns:a16="http://schemas.microsoft.com/office/drawing/2014/main" id="{BDB8EF45-8E84-4347-9F87-A944CC19476F}"/>
              </a:ext>
            </a:extLst>
          </p:cNvPr>
          <p:cNvSpPr/>
          <p:nvPr/>
        </p:nvSpPr>
        <p:spPr>
          <a:xfrm>
            <a:off x="7899268" y="4094529"/>
            <a:ext cx="931054" cy="726047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388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182</Words>
  <Application>Microsoft Office PowerPoint</Application>
  <PresentationFormat>Panorámica</PresentationFormat>
  <Paragraphs>81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Arial Narrow</vt:lpstr>
      <vt:lpstr>Calibri</vt:lpstr>
      <vt:lpstr>Lato Regular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72</cp:revision>
  <dcterms:created xsi:type="dcterms:W3CDTF">2015-02-19T23:51:59Z</dcterms:created>
  <dcterms:modified xsi:type="dcterms:W3CDTF">2019-06-10T12:54:09Z</dcterms:modified>
</cp:coreProperties>
</file>