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0" r:id="rId3"/>
    <p:sldId id="261" r:id="rId4"/>
    <p:sldId id="271" r:id="rId5"/>
    <p:sldId id="273" r:id="rId6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laudia Consuelo Cardozo Amaya" initials="CCCA" lastIdx="1" clrIdx="0">
    <p:extLst>
      <p:ext uri="{19B8F6BF-5375-455C-9EA6-DF929625EA0E}">
        <p15:presenceInfo xmlns:p15="http://schemas.microsoft.com/office/powerpoint/2012/main" userId="S-1-5-21-2627206374-3471323397-1792707208-16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A8B"/>
    <a:srgbClr val="A9A8A9"/>
    <a:srgbClr val="2931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87" d="100"/>
          <a:sy n="87" d="100"/>
        </p:scale>
        <p:origin x="528" y="3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12/04/2019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12/04/2019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12/04/2019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12/04/2019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12/04/2019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12/04/2019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12/04/2019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12/04/2019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12/04/2019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12/04/2019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12/04/2019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12/04/2019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31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" name="Imagen 3" descr="Plantillas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30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450732" y="1744984"/>
            <a:ext cx="91117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PÚBLICO NO. 02 DE 2019</a:t>
            </a:r>
          </a:p>
          <a:p>
            <a:pPr algn="ctr"/>
            <a:br>
              <a:rPr lang="es-CO" sz="4000" b="1" dirty="0">
                <a:solidFill>
                  <a:srgbClr val="000A8B"/>
                </a:solidFill>
                <a:latin typeface="Arial Narrow" panose="020B0606020202030204" pitchFamily="34" charset="0"/>
              </a:rPr>
            </a:br>
            <a:r>
              <a:rPr lang="es-CO" sz="40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CONSOLIDADO INFORMES DE EVALUACIÓN</a:t>
            </a:r>
            <a:endParaRPr lang="es-ES" sz="40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4000" b="1" dirty="0">
              <a:solidFill>
                <a:srgbClr val="000A8B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C268E5D-C7FD-4078-878A-2F54EF75B3CB}"/>
              </a:ext>
            </a:extLst>
          </p:cNvPr>
          <p:cNvGrpSpPr/>
          <p:nvPr/>
        </p:nvGrpSpPr>
        <p:grpSpPr>
          <a:xfrm>
            <a:off x="659423" y="277885"/>
            <a:ext cx="10849707" cy="882700"/>
            <a:chOff x="0" y="0"/>
            <a:chExt cx="7303135" cy="745490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C9E2536-A9B9-4C70-B7ED-379689EAF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C5DD436B-B42C-404E-AD78-56C28FFDB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0968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Dependencia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606DB2C0-9AEE-4E0C-BE04-BBC908F1E063}"/>
              </a:ext>
            </a:extLst>
          </p:cNvPr>
          <p:cNvGrpSpPr/>
          <p:nvPr/>
        </p:nvGrpSpPr>
        <p:grpSpPr>
          <a:xfrm>
            <a:off x="659423" y="277885"/>
            <a:ext cx="10849707" cy="882700"/>
            <a:chOff x="0" y="0"/>
            <a:chExt cx="7303135" cy="745490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C64C8433-7ED4-4610-A55C-266327113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08B16BEC-D9BF-46C3-9E8A-C0252D744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B716FBDD-7A18-451B-8A96-46BFE022F8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449746"/>
              </p:ext>
            </p:extLst>
          </p:nvPr>
        </p:nvGraphicFramePr>
        <p:xfrm>
          <a:off x="2022231" y="1274886"/>
          <a:ext cx="8458200" cy="46837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504394">
                  <a:extLst>
                    <a:ext uri="{9D8B030D-6E8A-4147-A177-3AD203B41FA5}">
                      <a16:colId xmlns:a16="http://schemas.microsoft.com/office/drawing/2014/main" val="780310954"/>
                    </a:ext>
                  </a:extLst>
                </a:gridCol>
                <a:gridCol w="2953806">
                  <a:extLst>
                    <a:ext uri="{9D8B030D-6E8A-4147-A177-3AD203B41FA5}">
                      <a16:colId xmlns:a16="http://schemas.microsoft.com/office/drawing/2014/main" val="106421644"/>
                    </a:ext>
                  </a:extLst>
                </a:gridCol>
              </a:tblGrid>
              <a:tr h="931984">
                <a:tc>
                  <a:txBody>
                    <a:bodyPr/>
                    <a:lstStyle/>
                    <a:p>
                      <a:pPr algn="ctr"/>
                      <a:r>
                        <a:rPr lang="es-CO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 (3) </a:t>
                      </a:r>
                      <a:endParaRPr lang="es-CO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Presentación de Oferta Zonas Occidente y Norte</a:t>
                      </a:r>
                      <a:endParaRPr lang="es-CO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7125693"/>
                  </a:ext>
                </a:extLst>
              </a:tr>
              <a:tr h="650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INVERSIONES EL OBISPO SAS</a:t>
                      </a:r>
                      <a:endParaRPr lang="es-CO" sz="1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4275580"/>
                  </a:ext>
                </a:extLst>
              </a:tr>
              <a:tr h="13238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UNION TEMPORAL TIERRAS Y GANADOS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Integrada por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LEGAL &amp; TIERRAS CONSULTORES SAS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FOCUS SERVICIOS INTEGRALES SAS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Occidente y Norte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1367692"/>
                  </a:ext>
                </a:extLst>
              </a:tr>
              <a:tr h="6434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CONSORCIO SERVICIOS GANADEROS S&amp;T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Integrada por</a:t>
                      </a:r>
                    </a:p>
                    <a:p>
                      <a:pPr marL="34290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es-CO" sz="18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SOGA SOLUCIONES GANADERAS SAS</a:t>
                      </a:r>
                    </a:p>
                    <a:p>
                      <a:pPr marL="34290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es-CO" sz="18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T.J.M. OBRAS Y SUMINISTROS SAS</a:t>
                      </a:r>
                    </a:p>
                    <a:p>
                      <a:pPr marL="34290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endParaRPr lang="es-CO" sz="1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Occidente y Norte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9694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3223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Dependencia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D3EC532-305E-489E-97F3-992618418409}"/>
              </a:ext>
            </a:extLst>
          </p:cNvPr>
          <p:cNvSpPr/>
          <p:nvPr/>
        </p:nvSpPr>
        <p:spPr>
          <a:xfrm>
            <a:off x="3993161" y="2564826"/>
            <a:ext cx="44555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/>
              <a:t> 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C740146D-5211-4FFF-91AD-33A579341F98}"/>
              </a:ext>
            </a:extLst>
          </p:cNvPr>
          <p:cNvGrpSpPr/>
          <p:nvPr/>
        </p:nvGrpSpPr>
        <p:grpSpPr>
          <a:xfrm>
            <a:off x="659423" y="277885"/>
            <a:ext cx="10849707" cy="882700"/>
            <a:chOff x="0" y="0"/>
            <a:chExt cx="7303135" cy="745490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3B1A0E52-8331-417C-AA1B-C968EFC70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6F2AC83F-6ECF-44FE-B624-11FF487F1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72405461-3416-404A-A80B-32A412D47D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684999"/>
              </p:ext>
            </p:extLst>
          </p:nvPr>
        </p:nvGraphicFramePr>
        <p:xfrm>
          <a:off x="1899138" y="1636519"/>
          <a:ext cx="7761460" cy="3328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2716">
                  <a:extLst>
                    <a:ext uri="{9D8B030D-6E8A-4147-A177-3AD203B41FA5}">
                      <a16:colId xmlns:a16="http://schemas.microsoft.com/office/drawing/2014/main" val="1243183764"/>
                    </a:ext>
                  </a:extLst>
                </a:gridCol>
                <a:gridCol w="1814146">
                  <a:extLst>
                    <a:ext uri="{9D8B030D-6E8A-4147-A177-3AD203B41FA5}">
                      <a16:colId xmlns:a16="http://schemas.microsoft.com/office/drawing/2014/main" val="1863893952"/>
                    </a:ext>
                  </a:extLst>
                </a:gridCol>
                <a:gridCol w="1782299">
                  <a:extLst>
                    <a:ext uri="{9D8B030D-6E8A-4147-A177-3AD203B41FA5}">
                      <a16:colId xmlns:a16="http://schemas.microsoft.com/office/drawing/2014/main" val="1597744606"/>
                    </a:ext>
                  </a:extLst>
                </a:gridCol>
                <a:gridCol w="1782299">
                  <a:extLst>
                    <a:ext uri="{9D8B030D-6E8A-4147-A177-3AD203B41FA5}">
                      <a16:colId xmlns:a16="http://schemas.microsoft.com/office/drawing/2014/main" val="2665934875"/>
                    </a:ext>
                  </a:extLst>
                </a:gridCol>
              </a:tblGrid>
              <a:tr h="437192"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 (3) </a:t>
                      </a:r>
                      <a:endParaRPr lang="es-CO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 Jurídica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 Financiera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 Técnica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559722"/>
                  </a:ext>
                </a:extLst>
              </a:tr>
              <a:tr h="727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INVERSIONES EL OBISPO SAS</a:t>
                      </a:r>
                      <a:endParaRPr lang="es-CO" sz="1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Habilitado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3717126"/>
                  </a:ext>
                </a:extLst>
              </a:tr>
              <a:tr h="10023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UNION TEMPORAL TIERRAS Y GANADOS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9807220"/>
                  </a:ext>
                </a:extLst>
              </a:tr>
              <a:tr h="9584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CONSORCIO SERVICIOS GANADEROS S&amp;T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90728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7845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Dependencia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D3EC532-305E-489E-97F3-992618418409}"/>
              </a:ext>
            </a:extLst>
          </p:cNvPr>
          <p:cNvSpPr/>
          <p:nvPr/>
        </p:nvSpPr>
        <p:spPr>
          <a:xfrm>
            <a:off x="3993161" y="2564826"/>
            <a:ext cx="44555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/>
              <a:t> 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C740146D-5211-4FFF-91AD-33A579341F98}"/>
              </a:ext>
            </a:extLst>
          </p:cNvPr>
          <p:cNvGrpSpPr/>
          <p:nvPr/>
        </p:nvGrpSpPr>
        <p:grpSpPr>
          <a:xfrm>
            <a:off x="664795" y="153457"/>
            <a:ext cx="10849707" cy="882700"/>
            <a:chOff x="0" y="0"/>
            <a:chExt cx="7303135" cy="745490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3B1A0E52-8331-417C-AA1B-C968EFC70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6F2AC83F-6ECF-44FE-B624-11FF487F1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B6BAD21E-66F4-4D48-91BA-84E0089DB8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073672"/>
              </p:ext>
            </p:extLst>
          </p:nvPr>
        </p:nvGraphicFramePr>
        <p:xfrm>
          <a:off x="1371599" y="1054204"/>
          <a:ext cx="8678008" cy="527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243183764"/>
                    </a:ext>
                  </a:extLst>
                </a:gridCol>
                <a:gridCol w="8469728">
                  <a:extLst>
                    <a:ext uri="{9D8B030D-6E8A-4147-A177-3AD203B41FA5}">
                      <a16:colId xmlns:a16="http://schemas.microsoft.com/office/drawing/2014/main" val="1863893952"/>
                    </a:ext>
                  </a:extLst>
                </a:gridCol>
              </a:tblGrid>
              <a:tr h="324191">
                <a:tc>
                  <a:txBody>
                    <a:bodyPr/>
                    <a:lstStyle/>
                    <a:p>
                      <a:pPr algn="ctr"/>
                      <a:endParaRPr lang="es-CO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 Económica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3559722"/>
                  </a:ext>
                </a:extLst>
              </a:tr>
              <a:tr h="40522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6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O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ZONA OCCIDENTE:</a:t>
                      </a:r>
                    </a:p>
                    <a:p>
                      <a:pPr algn="just"/>
                      <a:r>
                        <a:rPr lang="es-CO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lvl="0"/>
                      <a:r>
                        <a:rPr lang="es-E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Unión Temporal Tierras y Ganados:  </a:t>
                      </a:r>
                      <a:endParaRPr lang="es-CO" sz="12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lvl="0"/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Oferta económica más baja: 70 puntos.</a:t>
                      </a:r>
                      <a:endParaRPr lang="es-CO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lvl="0"/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Calidad: el oferente acreditó dos complejos ganaderos que cumplen los requisitos técnicos: 10 puntos.</a:t>
                      </a:r>
                      <a:endParaRPr lang="es-CO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PUNTAJE TOTAL: 80 PUNTOS</a:t>
                      </a:r>
                      <a:endParaRPr lang="es-CO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  <a:endParaRPr lang="es-CO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lvl="0"/>
                      <a:r>
                        <a:rPr lang="es-E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Consorcio Servicios Ganaderos S&amp;T</a:t>
                      </a:r>
                      <a:endParaRPr lang="es-CO" sz="12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Oferta económica más baja: al presentar 45 puntos.</a:t>
                      </a:r>
                      <a:endParaRPr lang="es-CO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lvl="0"/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Calidad: el oferente acreditó un complejo ganadero que cumple con los requisitos técnicos: 5 puntos.</a:t>
                      </a:r>
                      <a:endParaRPr lang="es-CO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s-E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PUNTAJE TOTAL: 50 PUNTOS</a:t>
                      </a:r>
                      <a:endParaRPr lang="es-CO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CO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just"/>
                      <a:r>
                        <a:rPr lang="es-CO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ZONA NORTE:</a:t>
                      </a:r>
                    </a:p>
                    <a:p>
                      <a:pPr lvl="0"/>
                      <a:r>
                        <a:rPr lang="es-E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Unión Temporal Tierras y Ganados:</a:t>
                      </a:r>
                      <a:endParaRPr lang="es-CO" sz="12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Oferta económica más baja: 70 puntos.</a:t>
                      </a:r>
                      <a:endParaRPr lang="es-CO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lvl="0"/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Calidad: el oferente acreditó dos complejos ganaderos que cumplen los requisitos técnicos: 10 puntos.</a:t>
                      </a:r>
                      <a:endParaRPr lang="es-CO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s-E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PUNTAJE TOTAL: 80 PUNTOS</a:t>
                      </a:r>
                      <a:endParaRPr lang="es-CO" sz="12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  <a:endParaRPr lang="es-CO" sz="12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lvl="0"/>
                      <a:r>
                        <a:rPr lang="es-E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Consorcio Servicios Ganaderos S&amp;T</a:t>
                      </a:r>
                      <a:endParaRPr lang="es-CO" sz="12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Oferta económica más baja: al presentar 45 puntos.</a:t>
                      </a:r>
                      <a:endParaRPr lang="es-CO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lvl="0"/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Calidad: el oferente acreditó un complejo ganadero que cumple con los requisitos técnicos: 5 puntos.</a:t>
                      </a:r>
                      <a:endParaRPr lang="es-CO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PUNTAJE TOTAL: 50 PUNTOS</a:t>
                      </a:r>
                      <a:endParaRPr lang="es-CO" sz="12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  <a:endParaRPr lang="es-CO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  <a:endParaRPr lang="es-CO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 razón a lo anterior, se recomienda adjudicar las zonas occidente y norte al oferente UNIÓN TEMPORAL TIERRAS Y GANADOS. </a:t>
                      </a:r>
                      <a:endParaRPr lang="es-CO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37171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1001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116</Words>
  <Application>Microsoft Office PowerPoint</Application>
  <PresentationFormat>Panorámica</PresentationFormat>
  <Paragraphs>63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Arial Narrow</vt:lpstr>
      <vt:lpstr>Calibri</vt:lpstr>
      <vt:lpstr>Lato Regular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Claudia Consuelo Cardozo Amaya</cp:lastModifiedBy>
  <cp:revision>69</cp:revision>
  <dcterms:created xsi:type="dcterms:W3CDTF">2015-02-19T23:51:59Z</dcterms:created>
  <dcterms:modified xsi:type="dcterms:W3CDTF">2019-04-12T14:39:32Z</dcterms:modified>
</cp:coreProperties>
</file>