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60" r:id="rId3"/>
    <p:sldId id="261" r:id="rId4"/>
    <p:sldId id="272" r:id="rId5"/>
  </p:sldIdLst>
  <p:sldSz cx="12192000" cy="6858000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laudia Consuelo Cardozo Amaya" initials="CCCA" lastIdx="1" clrIdx="0">
    <p:extLst>
      <p:ext uri="{19B8F6BF-5375-455C-9EA6-DF929625EA0E}">
        <p15:presenceInfo xmlns:p15="http://schemas.microsoft.com/office/powerpoint/2012/main" userId="S-1-5-21-2627206374-3471323397-1792707208-165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A8B"/>
    <a:srgbClr val="A9A8A9"/>
    <a:srgbClr val="2931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77"/>
  </p:normalViewPr>
  <p:slideViewPr>
    <p:cSldViewPr snapToGrid="0" snapToObjects="1">
      <p:cViewPr varScale="1">
        <p:scale>
          <a:sx n="87" d="100"/>
          <a:sy n="87" d="100"/>
        </p:scale>
        <p:origin x="528" y="4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30/04/2019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115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30/04/2019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7138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30/04/2019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7279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30/04/2019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703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30/04/2019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0225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30/04/2019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3619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30/04/2019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92554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30/04/2019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1998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30/04/2019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8217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30/04/2019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34980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30/04/2019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9257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FEBEB7-25AB-664A-96B3-95BD3AB0599F}" type="datetimeFigureOut">
              <a:rPr lang="es-ES" smtClean="0"/>
              <a:t>30/04/2019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82176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931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4" name="Imagen 3" descr="Plantillas-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30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9375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1450732" y="1744984"/>
            <a:ext cx="911176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000" b="1" dirty="0">
                <a:solidFill>
                  <a:srgbClr val="000A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CONCURSO DIRECTO 1DE 2019</a:t>
            </a:r>
          </a:p>
          <a:p>
            <a:pPr algn="ctr"/>
            <a:br>
              <a:rPr lang="es-CO" sz="4000" b="1" dirty="0">
                <a:solidFill>
                  <a:srgbClr val="000A8B"/>
                </a:solidFill>
                <a:latin typeface="Arial Narrow" panose="020B0606020202030204" pitchFamily="34" charset="0"/>
              </a:rPr>
            </a:br>
            <a:r>
              <a:rPr lang="es-CO" sz="4000" b="1" dirty="0">
                <a:solidFill>
                  <a:srgbClr val="000A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CONSOLIDADO INFORMES </a:t>
            </a:r>
            <a:r>
              <a:rPr lang="es-CO" sz="4000" b="1">
                <a:solidFill>
                  <a:srgbClr val="000A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EVALUACIÓN DEFINITIVOS</a:t>
            </a:r>
            <a:endParaRPr lang="es-ES" sz="4000" b="1" dirty="0">
              <a:solidFill>
                <a:srgbClr val="000A8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ES" sz="4000" b="1" dirty="0">
              <a:solidFill>
                <a:srgbClr val="000A8B"/>
              </a:solidFill>
              <a:latin typeface="Arial Narrow" panose="020B0606020202030204" pitchFamily="34" charset="0"/>
            </a:endParaRP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EC268E5D-C7FD-4078-878A-2F54EF75B3CB}"/>
              </a:ext>
            </a:extLst>
          </p:cNvPr>
          <p:cNvGrpSpPr/>
          <p:nvPr/>
        </p:nvGrpSpPr>
        <p:grpSpPr>
          <a:xfrm>
            <a:off x="659423" y="277885"/>
            <a:ext cx="10849707" cy="882700"/>
            <a:chOff x="0" y="0"/>
            <a:chExt cx="7303135" cy="745490"/>
          </a:xfrm>
        </p:grpSpPr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8C9E2536-A9B9-4C70-B7ED-379689EAFDD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715135" cy="745490"/>
            </a:xfrm>
            <a:prstGeom prst="rect">
              <a:avLst/>
            </a:prstGeom>
          </p:spPr>
        </p:pic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C5DD436B-B42C-404E-AD78-56C28FFDB6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52775" y="28575"/>
              <a:ext cx="4150360" cy="71310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409680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8448674" y="6520419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Dependencia</a:t>
            </a: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606DB2C0-9AEE-4E0C-BE04-BBC908F1E063}"/>
              </a:ext>
            </a:extLst>
          </p:cNvPr>
          <p:cNvGrpSpPr/>
          <p:nvPr/>
        </p:nvGrpSpPr>
        <p:grpSpPr>
          <a:xfrm>
            <a:off x="659423" y="277885"/>
            <a:ext cx="10849707" cy="882700"/>
            <a:chOff x="0" y="0"/>
            <a:chExt cx="7303135" cy="745490"/>
          </a:xfrm>
        </p:grpSpPr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C64C8433-7ED4-4610-A55C-2663271132D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715135" cy="745490"/>
            </a:xfrm>
            <a:prstGeom prst="rect">
              <a:avLst/>
            </a:prstGeom>
          </p:spPr>
        </p:pic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08B16BEC-D9BF-46C3-9E8A-C0252D7445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52775" y="28575"/>
              <a:ext cx="4150360" cy="713105"/>
            </a:xfrm>
            <a:prstGeom prst="rect">
              <a:avLst/>
            </a:prstGeom>
          </p:spPr>
        </p:pic>
      </p:grp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112F48F2-20AF-43BF-BC7C-6CE686DB0B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3587358"/>
              </p:ext>
            </p:extLst>
          </p:nvPr>
        </p:nvGraphicFramePr>
        <p:xfrm>
          <a:off x="1803887" y="1542720"/>
          <a:ext cx="8541728" cy="377255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11366">
                  <a:extLst>
                    <a:ext uri="{9D8B030D-6E8A-4147-A177-3AD203B41FA5}">
                      <a16:colId xmlns:a16="http://schemas.microsoft.com/office/drawing/2014/main" val="3180048852"/>
                    </a:ext>
                  </a:extLst>
                </a:gridCol>
                <a:gridCol w="2042747">
                  <a:extLst>
                    <a:ext uri="{9D8B030D-6E8A-4147-A177-3AD203B41FA5}">
                      <a16:colId xmlns:a16="http://schemas.microsoft.com/office/drawing/2014/main" val="1256287718"/>
                    </a:ext>
                  </a:extLst>
                </a:gridCol>
                <a:gridCol w="1785853">
                  <a:extLst>
                    <a:ext uri="{9D8B030D-6E8A-4147-A177-3AD203B41FA5}">
                      <a16:colId xmlns:a16="http://schemas.microsoft.com/office/drawing/2014/main" val="1553444247"/>
                    </a:ext>
                  </a:extLst>
                </a:gridCol>
                <a:gridCol w="1701762">
                  <a:extLst>
                    <a:ext uri="{9D8B030D-6E8A-4147-A177-3AD203B41FA5}">
                      <a16:colId xmlns:a16="http://schemas.microsoft.com/office/drawing/2014/main" val="3116485015"/>
                    </a:ext>
                  </a:extLst>
                </a:gridCol>
              </a:tblGrid>
              <a:tr h="7437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PROPONENTE</a:t>
                      </a:r>
                      <a:endParaRPr lang="es-CO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Verificación Jurídica</a:t>
                      </a:r>
                      <a:endParaRPr lang="es-CO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Verificación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Financiera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Verificación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Técnica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64639697"/>
                  </a:ext>
                </a:extLst>
              </a:tr>
              <a:tr h="4041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CLEANER S.A.</a:t>
                      </a:r>
                      <a:endParaRPr lang="es-CO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Habilitado </a:t>
                      </a:r>
                      <a:endParaRPr lang="es-CO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Habilitado </a:t>
                      </a:r>
                      <a:endParaRPr kumimoji="0" lang="es-CO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Habilitado </a:t>
                      </a:r>
                      <a:endParaRPr kumimoji="0" lang="es-CO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279009351"/>
                  </a:ext>
                </a:extLst>
              </a:tr>
              <a:tr h="4041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SERVIESPECIALES SAS</a:t>
                      </a:r>
                      <a:endParaRPr lang="es-CO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Habilitado </a:t>
                      </a:r>
                      <a:endParaRPr kumimoji="0" lang="es-CO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Habilitado </a:t>
                      </a:r>
                      <a:endParaRPr kumimoji="0" lang="es-CO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Habilitado </a:t>
                      </a:r>
                      <a:endParaRPr kumimoji="0" lang="es-CO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828806469"/>
                  </a:ext>
                </a:extLst>
              </a:tr>
              <a:tr h="4041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UNIVERSAL DE LIMPIEZA SAS</a:t>
                      </a:r>
                      <a:endParaRPr lang="es-CO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Habilitado </a:t>
                      </a:r>
                      <a:endParaRPr kumimoji="0" lang="es-CO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Habilitado </a:t>
                      </a:r>
                      <a:endParaRPr kumimoji="0" lang="es-CO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Habilitado </a:t>
                      </a:r>
                      <a:endParaRPr kumimoji="0" lang="es-CO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4134178148"/>
                  </a:ext>
                </a:extLst>
              </a:tr>
              <a:tr h="4041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EASYCLEAN G&amp;E SAS</a:t>
                      </a:r>
                      <a:endParaRPr lang="es-CO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Habilitado </a:t>
                      </a:r>
                      <a:endParaRPr kumimoji="0" lang="es-CO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Habilitado </a:t>
                      </a:r>
                      <a:endParaRPr kumimoji="0" lang="es-CO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Habilitado </a:t>
                      </a:r>
                      <a:endParaRPr kumimoji="0" lang="es-CO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11727445"/>
                  </a:ext>
                </a:extLst>
              </a:tr>
              <a:tr h="4041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SERVILIMPIEZA S.A.</a:t>
                      </a:r>
                      <a:endParaRPr lang="es-CO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NO Habilitado </a:t>
                      </a:r>
                      <a:endParaRPr kumimoji="0" lang="es-CO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Habilitado </a:t>
                      </a:r>
                      <a:endParaRPr kumimoji="0" lang="es-CO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Habilitado </a:t>
                      </a:r>
                      <a:endParaRPr kumimoji="0" lang="es-CO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031756536"/>
                  </a:ext>
                </a:extLst>
              </a:tr>
              <a:tr h="4041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BRILLASEO SAS</a:t>
                      </a:r>
                      <a:endParaRPr lang="es-CO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Habilitado </a:t>
                      </a:r>
                      <a:endParaRPr kumimoji="0" lang="es-CO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Habilitado </a:t>
                      </a:r>
                      <a:endParaRPr kumimoji="0" lang="es-CO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Habilitado </a:t>
                      </a:r>
                      <a:endParaRPr kumimoji="0" lang="es-CO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199318167"/>
                  </a:ext>
                </a:extLst>
              </a:tr>
              <a:tr h="4041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MUNDOLIMPIEZA LTDA</a:t>
                      </a:r>
                      <a:endParaRPr lang="es-CO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NO Habilitado</a:t>
                      </a:r>
                      <a:r>
                        <a:rPr kumimoji="0" lang="es-CO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 </a:t>
                      </a:r>
                      <a:endParaRPr kumimoji="0" lang="es-CO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Habilitado </a:t>
                      </a:r>
                      <a:endParaRPr kumimoji="0" lang="es-CO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Habilitado </a:t>
                      </a:r>
                      <a:endParaRPr kumimoji="0" lang="es-CO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9136325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32232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8448674" y="6520419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Dependencia</a:t>
            </a: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606DB2C0-9AEE-4E0C-BE04-BBC908F1E063}"/>
              </a:ext>
            </a:extLst>
          </p:cNvPr>
          <p:cNvGrpSpPr/>
          <p:nvPr/>
        </p:nvGrpSpPr>
        <p:grpSpPr>
          <a:xfrm>
            <a:off x="659423" y="290744"/>
            <a:ext cx="10849707" cy="882700"/>
            <a:chOff x="0" y="0"/>
            <a:chExt cx="7303135" cy="745490"/>
          </a:xfrm>
        </p:grpSpPr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C64C8433-7ED4-4610-A55C-2663271132D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715135" cy="745490"/>
            </a:xfrm>
            <a:prstGeom prst="rect">
              <a:avLst/>
            </a:prstGeom>
          </p:spPr>
        </p:pic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08B16BEC-D9BF-46C3-9E8A-C0252D7445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52775" y="28575"/>
              <a:ext cx="4150360" cy="713105"/>
            </a:xfrm>
            <a:prstGeom prst="rect">
              <a:avLst/>
            </a:prstGeom>
          </p:spPr>
        </p:pic>
      </p:grp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112F48F2-20AF-43BF-BC7C-6CE686DB0B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8288655"/>
              </p:ext>
            </p:extLst>
          </p:nvPr>
        </p:nvGraphicFramePr>
        <p:xfrm>
          <a:off x="1686412" y="1586682"/>
          <a:ext cx="8541728" cy="394841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11366">
                  <a:extLst>
                    <a:ext uri="{9D8B030D-6E8A-4147-A177-3AD203B41FA5}">
                      <a16:colId xmlns:a16="http://schemas.microsoft.com/office/drawing/2014/main" val="3180048852"/>
                    </a:ext>
                  </a:extLst>
                </a:gridCol>
                <a:gridCol w="1905246">
                  <a:extLst>
                    <a:ext uri="{9D8B030D-6E8A-4147-A177-3AD203B41FA5}">
                      <a16:colId xmlns:a16="http://schemas.microsoft.com/office/drawing/2014/main" val="1256287718"/>
                    </a:ext>
                  </a:extLst>
                </a:gridCol>
                <a:gridCol w="1923354">
                  <a:extLst>
                    <a:ext uri="{9D8B030D-6E8A-4147-A177-3AD203B41FA5}">
                      <a16:colId xmlns:a16="http://schemas.microsoft.com/office/drawing/2014/main" val="1553444247"/>
                    </a:ext>
                  </a:extLst>
                </a:gridCol>
                <a:gridCol w="1701762">
                  <a:extLst>
                    <a:ext uri="{9D8B030D-6E8A-4147-A177-3AD203B41FA5}">
                      <a16:colId xmlns:a16="http://schemas.microsoft.com/office/drawing/2014/main" val="3116485015"/>
                    </a:ext>
                  </a:extLst>
                </a:gridCol>
              </a:tblGrid>
              <a:tr h="7437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PROPONENTE</a:t>
                      </a:r>
                      <a:endParaRPr lang="es-CO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Ponderación Calidad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40 puntos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Ponderación Económica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60 puntos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Resultado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64639697"/>
                  </a:ext>
                </a:extLst>
              </a:tr>
              <a:tr h="4041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CLEANER S.A.</a:t>
                      </a:r>
                      <a:endParaRPr lang="es-CO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40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00</a:t>
                      </a:r>
                      <a:endParaRPr kumimoji="0" lang="es-CO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40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279009351"/>
                  </a:ext>
                </a:extLst>
              </a:tr>
              <a:tr h="4041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SERVIESPECIALES SAS</a:t>
                      </a:r>
                      <a:endParaRPr lang="es-CO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40</a:t>
                      </a:r>
                      <a:endParaRPr kumimoji="0" lang="es-CO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54.47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94.47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828806469"/>
                  </a:ext>
                </a:extLst>
              </a:tr>
              <a:tr h="4041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UNIVERSAL DE LIMPIEZA SAS</a:t>
                      </a:r>
                      <a:endParaRPr lang="es-CO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40</a:t>
                      </a:r>
                      <a:endParaRPr kumimoji="0" lang="es-CO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53.03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93.03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4134178148"/>
                  </a:ext>
                </a:extLst>
              </a:tr>
              <a:tr h="4041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EASYCLEAN G&amp;E SAS</a:t>
                      </a:r>
                      <a:endParaRPr lang="es-CO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40</a:t>
                      </a:r>
                      <a:endParaRPr kumimoji="0" lang="es-CO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59.61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99.61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11727445"/>
                  </a:ext>
                </a:extLst>
              </a:tr>
              <a:tr h="4041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SERVILIMPIEZA S.A.</a:t>
                      </a:r>
                      <a:endParaRPr lang="es-CO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031756536"/>
                  </a:ext>
                </a:extLst>
              </a:tr>
              <a:tr h="4041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BRILLASEO SAS</a:t>
                      </a:r>
                      <a:endParaRPr lang="es-CO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8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40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60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199318167"/>
                  </a:ext>
                </a:extLst>
              </a:tr>
              <a:tr h="4041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MUNDOLIMPIEZA LTDA</a:t>
                      </a:r>
                      <a:endParaRPr lang="es-CO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913632580"/>
                  </a:ext>
                </a:extLst>
              </a:tr>
            </a:tbl>
          </a:graphicData>
        </a:graphic>
      </p:graphicFrame>
      <p:sp>
        <p:nvSpPr>
          <p:cNvPr id="4" name="Título 3">
            <a:extLst>
              <a:ext uri="{FF2B5EF4-FFF2-40B4-BE49-F238E27FC236}">
                <a16:creationId xmlns:a16="http://schemas.microsoft.com/office/drawing/2014/main" id="{3772BBFF-A51B-40FE-9492-4A8B0AD20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03A4F072-3FB5-4350-8293-16E5186C85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s-CO" dirty="0"/>
          </a:p>
          <a:p>
            <a:pPr marL="0" indent="0">
              <a:buNone/>
            </a:pPr>
            <a:endParaRPr lang="es-CO" i="1" dirty="0"/>
          </a:p>
          <a:p>
            <a:pPr marL="0" indent="0">
              <a:buNone/>
            </a:pPr>
            <a:endParaRPr lang="es-CO" dirty="0"/>
          </a:p>
          <a:p>
            <a:pPr marL="0" indent="0">
              <a:buNone/>
            </a:pPr>
            <a:endParaRPr lang="es-CO" dirty="0"/>
          </a:p>
          <a:p>
            <a:pPr marL="0" indent="0">
              <a:buNone/>
            </a:pPr>
            <a:endParaRPr lang="es-CO" dirty="0"/>
          </a:p>
          <a:p>
            <a:pPr marL="0" indent="0">
              <a:buNone/>
            </a:pP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81520983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623</TotalTime>
  <Words>106</Words>
  <Application>Microsoft Office PowerPoint</Application>
  <PresentationFormat>Panorámica</PresentationFormat>
  <Paragraphs>70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9" baseType="lpstr">
      <vt:lpstr>Arial</vt:lpstr>
      <vt:lpstr>Arial Narrow</vt:lpstr>
      <vt:lpstr>Calibri</vt:lpstr>
      <vt:lpstr>Lato Regular</vt:lpstr>
      <vt:lpstr>Tema de Office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Oscar Mauricio Fuentes Bonilla</dc:creator>
  <cp:lastModifiedBy>Claudia Consuelo Cardozo Amaya</cp:lastModifiedBy>
  <cp:revision>74</cp:revision>
  <dcterms:created xsi:type="dcterms:W3CDTF">2015-02-19T23:51:59Z</dcterms:created>
  <dcterms:modified xsi:type="dcterms:W3CDTF">2019-04-30T18:54:45Z</dcterms:modified>
</cp:coreProperties>
</file>