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56" r:id="rId3"/>
    <p:sldId id="259" r:id="rId4"/>
    <p:sldId id="262" r:id="rId5"/>
  </p:sldIdLst>
  <p:sldSz cx="12192000" cy="6858000"/>
  <p:notesSz cx="6858000" cy="91440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3166"/>
    <a:srgbClr val="A9A8A9"/>
    <a:srgbClr val="000A8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77"/>
  </p:normalViewPr>
  <p:slideViewPr>
    <p:cSldViewPr snapToGrid="0" snapToObjects="1">
      <p:cViewPr varScale="1">
        <p:scale>
          <a:sx n="114" d="100"/>
          <a:sy n="114" d="100"/>
        </p:scale>
        <p:origin x="474" y="84"/>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914400" y="2130426"/>
            <a:ext cx="10363200" cy="1470025"/>
          </a:xfrm>
        </p:spPr>
        <p:txBody>
          <a:bodyPr/>
          <a:lstStyle/>
          <a:p>
            <a:r>
              <a:rPr lang="es-ES_tradnl"/>
              <a:t>Clic para editar título</a:t>
            </a:r>
            <a:endParaRPr lang="es-ES"/>
          </a:p>
        </p:txBody>
      </p:sp>
      <p:sp>
        <p:nvSpPr>
          <p:cNvPr id="3" name="Subtítulo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25/11/2020</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51115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25/11/2020</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417138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963084" y="4406901"/>
            <a:ext cx="103632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p>
            <a:fld id="{83FEBEB7-25AB-664A-96B3-95BD3AB0599F}" type="datetimeFigureOut">
              <a:rPr lang="es-ES" smtClean="0"/>
              <a:t>25/11/2020</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82727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4"/>
          <p:cNvSpPr>
            <a:spLocks noGrp="1"/>
          </p:cNvSpPr>
          <p:nvPr>
            <p:ph type="dt" sz="half" idx="10"/>
          </p:nvPr>
        </p:nvSpPr>
        <p:spPr/>
        <p:txBody>
          <a:bodyPr/>
          <a:lstStyle/>
          <a:p>
            <a:fld id="{83FEBEB7-25AB-664A-96B3-95BD3AB0599F}" type="datetimeFigureOut">
              <a:rPr lang="es-ES" smtClean="0"/>
              <a:t>25/11/2020</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27703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6"/>
          <p:cNvSpPr>
            <a:spLocks noGrp="1"/>
          </p:cNvSpPr>
          <p:nvPr>
            <p:ph type="dt" sz="half" idx="10"/>
          </p:nvPr>
        </p:nvSpPr>
        <p:spPr/>
        <p:txBody>
          <a:bodyPr/>
          <a:lstStyle/>
          <a:p>
            <a:fld id="{83FEBEB7-25AB-664A-96B3-95BD3AB0599F}" type="datetimeFigureOut">
              <a:rPr lang="es-ES" smtClean="0"/>
              <a:t>25/11/2020</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310225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2"/>
          <p:cNvSpPr>
            <a:spLocks noGrp="1"/>
          </p:cNvSpPr>
          <p:nvPr>
            <p:ph type="dt" sz="half" idx="10"/>
          </p:nvPr>
        </p:nvSpPr>
        <p:spPr/>
        <p:txBody>
          <a:bodyPr/>
          <a:lstStyle/>
          <a:p>
            <a:fld id="{83FEBEB7-25AB-664A-96B3-95BD3AB0599F}" type="datetimeFigureOut">
              <a:rPr lang="es-ES" smtClean="0"/>
              <a:t>25/11/2020</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633619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3FEBEB7-25AB-664A-96B3-95BD3AB0599F}" type="datetimeFigureOut">
              <a:rPr lang="es-ES" smtClean="0"/>
              <a:t>25/11/2020</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892554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09601" y="273050"/>
            <a:ext cx="4011084"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texto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25/11/2020</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21998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2389717" y="4800600"/>
            <a:ext cx="73152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25/11/2020</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298217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25/11/2020</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303498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839200" y="274639"/>
            <a:ext cx="2743200" cy="5851525"/>
          </a:xfrm>
        </p:spPr>
        <p:txBody>
          <a:bodyPr vert="eaVert"/>
          <a:lstStyle/>
          <a:p>
            <a:r>
              <a:rPr lang="es-ES_tradnl"/>
              <a:t>Clic para editar título</a:t>
            </a:r>
            <a:endParaRPr lang="es-ES"/>
          </a:p>
        </p:txBody>
      </p:sp>
      <p:sp>
        <p:nvSpPr>
          <p:cNvPr id="3" name="Marcador de texto vertical 2"/>
          <p:cNvSpPr>
            <a:spLocks noGrp="1"/>
          </p:cNvSpPr>
          <p:nvPr>
            <p:ph type="body" orient="vert" idx="1"/>
          </p:nvPr>
        </p:nvSpPr>
        <p:spPr>
          <a:xfrm>
            <a:off x="609600" y="274639"/>
            <a:ext cx="8026400" cy="5851525"/>
          </a:xfr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25/11/2020</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69257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s-ES_tradnl"/>
              <a:t>Clic para editar título</a:t>
            </a:r>
            <a:endParaRPr lang="es-ES"/>
          </a:p>
        </p:txBody>
      </p:sp>
      <p:sp>
        <p:nvSpPr>
          <p:cNvPr id="3" name="Marcador de texto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FEBEB7-25AB-664A-96B3-95BD3AB0599F}" type="datetimeFigureOut">
              <a:rPr lang="es-ES" smtClean="0"/>
              <a:t>25/11/2020</a:t>
            </a:fld>
            <a:endParaRPr lang="es-ES"/>
          </a:p>
        </p:txBody>
      </p:sp>
      <p:sp>
        <p:nvSpPr>
          <p:cNvPr id="5" name="Marcador de pie de página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70F9DA-11E8-C347-B57A-A65ED631A843}" type="slidenum">
              <a:rPr lang="es-ES" smtClean="0"/>
              <a:t>‹Nº›</a:t>
            </a:fld>
            <a:endParaRPr lang="es-ES"/>
          </a:p>
        </p:txBody>
      </p:sp>
    </p:spTree>
    <p:extLst>
      <p:ext uri="{BB962C8B-B14F-4D97-AF65-F5344CB8AC3E}">
        <p14:creationId xmlns:p14="http://schemas.microsoft.com/office/powerpoint/2010/main" val="6821760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9E30CA15-771A-482C-BA9E-16FCF3AD6747}"/>
              </a:ext>
            </a:extLst>
          </p:cNvPr>
          <p:cNvSpPr/>
          <p:nvPr/>
        </p:nvSpPr>
        <p:spPr>
          <a:xfrm>
            <a:off x="0" y="0"/>
            <a:ext cx="5226342" cy="6858000"/>
          </a:xfrm>
          <a:prstGeom prst="rect">
            <a:avLst/>
          </a:prstGeom>
          <a:solidFill>
            <a:srgbClr val="0691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6" name="Rectángulo 5">
            <a:extLst>
              <a:ext uri="{FF2B5EF4-FFF2-40B4-BE49-F238E27FC236}">
                <a16:creationId xmlns:a16="http://schemas.microsoft.com/office/drawing/2014/main" id="{1F085610-40FD-42D5-B0E4-193B4CF70415}"/>
              </a:ext>
            </a:extLst>
          </p:cNvPr>
          <p:cNvSpPr/>
          <p:nvPr/>
        </p:nvSpPr>
        <p:spPr>
          <a:xfrm>
            <a:off x="5226342" y="-1"/>
            <a:ext cx="6965658" cy="6858001"/>
          </a:xfrm>
          <a:prstGeom prst="rect">
            <a:avLst/>
          </a:prstGeom>
          <a:solidFill>
            <a:srgbClr val="E4ED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8" name="Gráfico 7">
            <a:extLst>
              <a:ext uri="{FF2B5EF4-FFF2-40B4-BE49-F238E27FC236}">
                <a16:creationId xmlns:a16="http://schemas.microsoft.com/office/drawing/2014/main" id="{FE1561C7-A647-475B-88DC-D6656EF9096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233153" y="967661"/>
            <a:ext cx="6004455" cy="1013410"/>
          </a:xfrm>
          <a:prstGeom prst="rect">
            <a:avLst/>
          </a:prstGeom>
        </p:spPr>
      </p:pic>
      <p:pic>
        <p:nvPicPr>
          <p:cNvPr id="10" name="Gráfico 9">
            <a:extLst>
              <a:ext uri="{FF2B5EF4-FFF2-40B4-BE49-F238E27FC236}">
                <a16:creationId xmlns:a16="http://schemas.microsoft.com/office/drawing/2014/main" id="{653221C5-86B2-4714-B9CF-E6115C033EF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496424" y="5570290"/>
            <a:ext cx="2453955" cy="1033244"/>
          </a:xfrm>
          <a:prstGeom prst="rect">
            <a:avLst/>
          </a:prstGeom>
        </p:spPr>
      </p:pic>
    </p:spTree>
    <p:extLst>
      <p:ext uri="{BB962C8B-B14F-4D97-AF65-F5344CB8AC3E}">
        <p14:creationId xmlns:p14="http://schemas.microsoft.com/office/powerpoint/2010/main" val="31139375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713803" y="1428452"/>
            <a:ext cx="9143999" cy="4370427"/>
          </a:xfrm>
          <a:prstGeom prst="rect">
            <a:avLst/>
          </a:prstGeom>
          <a:noFill/>
        </p:spPr>
        <p:txBody>
          <a:bodyPr wrap="square" rtlCol="0">
            <a:spAutoFit/>
          </a:bodyPr>
          <a:lstStyle/>
          <a:p>
            <a:pPr algn="ctr"/>
            <a:endParaRPr lang="es-CO" sz="2200" b="1" dirty="0">
              <a:solidFill>
                <a:srgbClr val="000A8B"/>
              </a:solidFill>
              <a:latin typeface="Arial" panose="020B0604020202020204" pitchFamily="34" charset="0"/>
              <a:cs typeface="Arial" panose="020B0604020202020204" pitchFamily="34" charset="0"/>
            </a:endParaRPr>
          </a:p>
          <a:p>
            <a:pPr algn="ctr"/>
            <a:r>
              <a:rPr lang="es-CO" sz="2200" b="1" dirty="0">
                <a:solidFill>
                  <a:srgbClr val="000A8B"/>
                </a:solidFill>
                <a:latin typeface="Arial" panose="020B0604020202020204" pitchFamily="34" charset="0"/>
                <a:cs typeface="Arial" panose="020B0604020202020204" pitchFamily="34" charset="0"/>
              </a:rPr>
              <a:t>INFORME CONSOLIDADO DE EVALUACIÓN</a:t>
            </a:r>
          </a:p>
          <a:p>
            <a:pPr algn="ctr"/>
            <a:r>
              <a:rPr lang="es-CO" sz="2200" b="1" dirty="0">
                <a:solidFill>
                  <a:srgbClr val="000A8B"/>
                </a:solidFill>
                <a:latin typeface="Arial" panose="020B0604020202020204" pitchFamily="34" charset="0"/>
                <a:cs typeface="Arial" panose="020B0604020202020204" pitchFamily="34" charset="0"/>
              </a:rPr>
              <a:t>CONCURSO PUBLICO 8 DE 2020</a:t>
            </a:r>
          </a:p>
          <a:p>
            <a:pPr algn="ctr"/>
            <a:endParaRPr lang="es-CO" sz="2200" b="1" dirty="0">
              <a:solidFill>
                <a:srgbClr val="000A8B"/>
              </a:solidFill>
              <a:latin typeface="Arial" panose="020B0604020202020204" pitchFamily="34" charset="0"/>
              <a:cs typeface="Arial" panose="020B0604020202020204" pitchFamily="34" charset="0"/>
            </a:endParaRPr>
          </a:p>
          <a:p>
            <a:pPr algn="just"/>
            <a:r>
              <a:rPr lang="es-CO" sz="2400" dirty="0">
                <a:latin typeface="Arial" panose="020B0604020202020204" pitchFamily="34" charset="0"/>
                <a:cs typeface="Arial" panose="020B0604020202020204" pitchFamily="34" charset="0"/>
              </a:rPr>
              <a:t>OBJETO: </a:t>
            </a:r>
            <a:r>
              <a:rPr lang="es-ES_tradnl" sz="2400" dirty="0">
                <a:latin typeface="Arial" panose="020B0604020202020204" pitchFamily="34" charset="0"/>
                <a:cs typeface="Arial" panose="020B0604020202020204" pitchFamily="34" charset="0"/>
              </a:rPr>
              <a:t>Contratar los servicios de intermediación comercial a través de una Comercializadora Internacional legalmente constituida en Colombia para que realice la venta mediante la metodología de subasta del metal precioso que tiene la Sociedad de Activos Especiales S.A.S. así mismo realizar los trámites de liquidación de impuestos, transporte y exportación del material precioso</a:t>
            </a:r>
            <a:r>
              <a:rPr lang="es-CO" sz="2400" dirty="0">
                <a:latin typeface="Arial" panose="020B0604020202020204" pitchFamily="34" charset="0"/>
                <a:cs typeface="Arial" panose="020B0604020202020204" pitchFamily="34" charset="0"/>
              </a:rPr>
              <a:t>.</a:t>
            </a:r>
          </a:p>
          <a:p>
            <a:pPr algn="ctr"/>
            <a:endParaRPr lang="es-CO" sz="2200" b="1" dirty="0">
              <a:solidFill>
                <a:srgbClr val="000A8B"/>
              </a:solidFill>
              <a:latin typeface="Arial" panose="020B0604020202020204" pitchFamily="34" charset="0"/>
              <a:cs typeface="Arial" panose="020B0604020202020204" pitchFamily="34" charset="0"/>
            </a:endParaRP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35048254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Contratos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graphicFrame>
        <p:nvGraphicFramePr>
          <p:cNvPr id="4" name="Tabla 4">
            <a:extLst>
              <a:ext uri="{FF2B5EF4-FFF2-40B4-BE49-F238E27FC236}">
                <a16:creationId xmlns:a16="http://schemas.microsoft.com/office/drawing/2014/main" id="{32D5E0C4-3972-4D28-A485-282EF0EDAFC3}"/>
              </a:ext>
            </a:extLst>
          </p:cNvPr>
          <p:cNvGraphicFramePr>
            <a:graphicFrameLocks noGrp="1"/>
          </p:cNvGraphicFramePr>
          <p:nvPr>
            <p:extLst>
              <p:ext uri="{D42A27DB-BD31-4B8C-83A1-F6EECF244321}">
                <p14:modId xmlns:p14="http://schemas.microsoft.com/office/powerpoint/2010/main" val="2020206059"/>
              </p:ext>
            </p:extLst>
          </p:nvPr>
        </p:nvGraphicFramePr>
        <p:xfrm>
          <a:off x="1669409" y="1667470"/>
          <a:ext cx="8959440" cy="2199640"/>
        </p:xfrm>
        <a:graphic>
          <a:graphicData uri="http://schemas.openxmlformats.org/drawingml/2006/table">
            <a:tbl>
              <a:tblPr firstRow="1" bandRow="1">
                <a:tableStyleId>{5C22544A-7EE6-4342-B048-85BDC9FD1C3A}</a:tableStyleId>
              </a:tblPr>
              <a:tblGrid>
                <a:gridCol w="2206379">
                  <a:extLst>
                    <a:ext uri="{9D8B030D-6E8A-4147-A177-3AD203B41FA5}">
                      <a16:colId xmlns:a16="http://schemas.microsoft.com/office/drawing/2014/main" val="1420708902"/>
                    </a:ext>
                  </a:extLst>
                </a:gridCol>
                <a:gridCol w="2251020">
                  <a:extLst>
                    <a:ext uri="{9D8B030D-6E8A-4147-A177-3AD203B41FA5}">
                      <a16:colId xmlns:a16="http://schemas.microsoft.com/office/drawing/2014/main" val="2185476907"/>
                    </a:ext>
                  </a:extLst>
                </a:gridCol>
                <a:gridCol w="2262183">
                  <a:extLst>
                    <a:ext uri="{9D8B030D-6E8A-4147-A177-3AD203B41FA5}">
                      <a16:colId xmlns:a16="http://schemas.microsoft.com/office/drawing/2014/main" val="2200846765"/>
                    </a:ext>
                  </a:extLst>
                </a:gridCol>
                <a:gridCol w="2239858">
                  <a:extLst>
                    <a:ext uri="{9D8B030D-6E8A-4147-A177-3AD203B41FA5}">
                      <a16:colId xmlns:a16="http://schemas.microsoft.com/office/drawing/2014/main" val="3437684723"/>
                    </a:ext>
                  </a:extLst>
                </a:gridCol>
              </a:tblGrid>
              <a:tr h="370840">
                <a:tc>
                  <a:txBody>
                    <a:bodyPr/>
                    <a:lstStyle/>
                    <a:p>
                      <a:r>
                        <a:rPr lang="es-CO" dirty="0"/>
                        <a:t>Proponentes</a:t>
                      </a:r>
                    </a:p>
                  </a:txBody>
                  <a:tcPr/>
                </a:tc>
                <a:tc>
                  <a:txBody>
                    <a:bodyPr/>
                    <a:lstStyle/>
                    <a:p>
                      <a:r>
                        <a:rPr lang="es-CO" dirty="0"/>
                        <a:t>Evaluación juridica</a:t>
                      </a:r>
                    </a:p>
                  </a:txBody>
                  <a:tcPr/>
                </a:tc>
                <a:tc>
                  <a:txBody>
                    <a:bodyPr/>
                    <a:lstStyle/>
                    <a:p>
                      <a:r>
                        <a:rPr lang="es-CO" dirty="0"/>
                        <a:t>Evaluación financiera</a:t>
                      </a:r>
                    </a:p>
                  </a:txBody>
                  <a:tcPr/>
                </a:tc>
                <a:tc>
                  <a:txBody>
                    <a:bodyPr/>
                    <a:lstStyle/>
                    <a:p>
                      <a:r>
                        <a:rPr lang="es-CO" dirty="0"/>
                        <a:t>Evaluación técnica</a:t>
                      </a:r>
                    </a:p>
                  </a:txBody>
                  <a:tcPr/>
                </a:tc>
                <a:extLst>
                  <a:ext uri="{0D108BD9-81ED-4DB2-BD59-A6C34878D82A}">
                    <a16:rowId xmlns:a16="http://schemas.microsoft.com/office/drawing/2014/main" val="1813114471"/>
                  </a:ext>
                </a:extLst>
              </a:tr>
              <a:tr h="370840">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s-CO" sz="1800" kern="1200" dirty="0">
                        <a:solidFill>
                          <a:schemeClr val="dk1"/>
                        </a:solidFill>
                        <a:effectLst/>
                        <a:latin typeface="+mn-lt"/>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s-CO" sz="1800" kern="1200" dirty="0">
                          <a:solidFill>
                            <a:schemeClr val="dk1"/>
                          </a:solidFill>
                          <a:effectLst/>
                          <a:latin typeface="+mn-lt"/>
                          <a:ea typeface="+mn-ea"/>
                          <a:cs typeface="+mn-cs"/>
                        </a:rPr>
                        <a:t>C.I MEPRECOL S.A</a:t>
                      </a:r>
                    </a:p>
                    <a:p>
                      <a:pPr algn="ctr"/>
                      <a:endParaRPr lang="es-CO" dirty="0"/>
                    </a:p>
                  </a:txBody>
                  <a:tcPr/>
                </a:tc>
                <a:tc>
                  <a:txBody>
                    <a:bodyPr/>
                    <a:lstStyle/>
                    <a:p>
                      <a:pPr algn="ctr"/>
                      <a:endParaRPr lang="es-CO" dirty="0"/>
                    </a:p>
                    <a:p>
                      <a:pPr algn="ctr"/>
                      <a:r>
                        <a:rPr lang="es-CO" dirty="0"/>
                        <a:t>HABILITADO</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s-CO" dirty="0"/>
                    </a:p>
                    <a:p>
                      <a:pPr marL="0" marR="0" lvl="0" indent="0" algn="ctr" defTabSz="457200" rtl="0" eaLnBrk="1" fontAlgn="auto" latinLnBrk="0" hangingPunct="1">
                        <a:lnSpc>
                          <a:spcPct val="100000"/>
                        </a:lnSpc>
                        <a:spcBef>
                          <a:spcPts val="0"/>
                        </a:spcBef>
                        <a:spcAft>
                          <a:spcPts val="0"/>
                        </a:spcAft>
                        <a:buClrTx/>
                        <a:buSzTx/>
                        <a:buFontTx/>
                        <a:buNone/>
                        <a:tabLst/>
                        <a:defRPr/>
                      </a:pPr>
                      <a:r>
                        <a:rPr lang="es-CO" dirty="0"/>
                        <a:t>HABILITADO</a:t>
                      </a:r>
                    </a:p>
                    <a:p>
                      <a:pPr algn="ctr"/>
                      <a:endParaRPr lang="es-CO" dirty="0"/>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s-CO" dirty="0"/>
                    </a:p>
                    <a:p>
                      <a:pPr marL="0" marR="0" lvl="0" indent="0" algn="ctr" defTabSz="457200" rtl="0" eaLnBrk="1" fontAlgn="auto" latinLnBrk="0" hangingPunct="1">
                        <a:lnSpc>
                          <a:spcPct val="100000"/>
                        </a:lnSpc>
                        <a:spcBef>
                          <a:spcPts val="0"/>
                        </a:spcBef>
                        <a:spcAft>
                          <a:spcPts val="0"/>
                        </a:spcAft>
                        <a:buClrTx/>
                        <a:buSzTx/>
                        <a:buFontTx/>
                        <a:buNone/>
                        <a:tabLst/>
                        <a:defRPr/>
                      </a:pPr>
                      <a:r>
                        <a:rPr lang="es-CO" dirty="0"/>
                        <a:t>HABILITADO</a:t>
                      </a:r>
                    </a:p>
                    <a:p>
                      <a:pPr algn="ctr"/>
                      <a:endParaRPr lang="es-CO" dirty="0"/>
                    </a:p>
                  </a:txBody>
                  <a:tcPr/>
                </a:tc>
                <a:extLst>
                  <a:ext uri="{0D108BD9-81ED-4DB2-BD59-A6C34878D82A}">
                    <a16:rowId xmlns:a16="http://schemas.microsoft.com/office/drawing/2014/main" val="1569132814"/>
                  </a:ext>
                </a:extLst>
              </a:tr>
              <a:tr h="370840">
                <a:tc>
                  <a:txBody>
                    <a:bodyPr/>
                    <a:lstStyle/>
                    <a:p>
                      <a:pPr algn="ctr"/>
                      <a:endParaRPr lang="es-CO" sz="1800" kern="1200" dirty="0">
                        <a:solidFill>
                          <a:schemeClr val="dk1"/>
                        </a:solidFill>
                        <a:effectLst/>
                        <a:latin typeface="+mn-lt"/>
                        <a:ea typeface="+mn-ea"/>
                        <a:cs typeface="+mn-cs"/>
                      </a:endParaRPr>
                    </a:p>
                    <a:p>
                      <a:pPr algn="ctr"/>
                      <a:r>
                        <a:rPr lang="es-CO" sz="1800" kern="1200" dirty="0">
                          <a:solidFill>
                            <a:schemeClr val="dk1"/>
                          </a:solidFill>
                          <a:effectLst/>
                          <a:latin typeface="+mn-lt"/>
                          <a:ea typeface="+mn-ea"/>
                          <a:cs typeface="+mn-cs"/>
                        </a:rPr>
                        <a:t>NAPLES PRIMECI SAS</a:t>
                      </a:r>
                      <a:endParaRPr lang="es-CO" dirty="0"/>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s-CO" dirty="0"/>
                    </a:p>
                    <a:p>
                      <a:pPr marL="0" marR="0" lvl="0" indent="0" algn="ctr" defTabSz="457200" rtl="0" eaLnBrk="1" fontAlgn="auto" latinLnBrk="0" hangingPunct="1">
                        <a:lnSpc>
                          <a:spcPct val="100000"/>
                        </a:lnSpc>
                        <a:spcBef>
                          <a:spcPts val="0"/>
                        </a:spcBef>
                        <a:spcAft>
                          <a:spcPts val="0"/>
                        </a:spcAft>
                        <a:buClrTx/>
                        <a:buSzTx/>
                        <a:buFontTx/>
                        <a:buNone/>
                        <a:tabLst/>
                        <a:defRPr/>
                      </a:pPr>
                      <a:r>
                        <a:rPr lang="es-CO" dirty="0"/>
                        <a:t>HABILITADO</a:t>
                      </a:r>
                    </a:p>
                    <a:p>
                      <a:pPr algn="ctr"/>
                      <a:endParaRPr lang="es-CO" dirty="0"/>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s-CO" dirty="0"/>
                    </a:p>
                    <a:p>
                      <a:pPr marL="0" marR="0" lvl="0" indent="0" algn="ctr" defTabSz="457200" rtl="0" eaLnBrk="1" fontAlgn="auto" latinLnBrk="0" hangingPunct="1">
                        <a:lnSpc>
                          <a:spcPct val="100000"/>
                        </a:lnSpc>
                        <a:spcBef>
                          <a:spcPts val="0"/>
                        </a:spcBef>
                        <a:spcAft>
                          <a:spcPts val="0"/>
                        </a:spcAft>
                        <a:buClrTx/>
                        <a:buSzTx/>
                        <a:buFontTx/>
                        <a:buNone/>
                        <a:tabLst/>
                        <a:defRPr/>
                      </a:pPr>
                      <a:r>
                        <a:rPr lang="es-CO" dirty="0"/>
                        <a:t>HABILITADO</a:t>
                      </a:r>
                    </a:p>
                    <a:p>
                      <a:pPr algn="ctr"/>
                      <a:endParaRPr lang="es-CO" dirty="0"/>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s-CO" dirty="0"/>
                    </a:p>
                    <a:p>
                      <a:pPr marL="0" marR="0" lvl="0" indent="0" algn="ctr" defTabSz="457200" rtl="0" eaLnBrk="1" fontAlgn="auto" latinLnBrk="0" hangingPunct="1">
                        <a:lnSpc>
                          <a:spcPct val="100000"/>
                        </a:lnSpc>
                        <a:spcBef>
                          <a:spcPts val="0"/>
                        </a:spcBef>
                        <a:spcAft>
                          <a:spcPts val="0"/>
                        </a:spcAft>
                        <a:buClrTx/>
                        <a:buSzTx/>
                        <a:buFontTx/>
                        <a:buNone/>
                        <a:tabLst/>
                        <a:defRPr/>
                      </a:pPr>
                      <a:r>
                        <a:rPr lang="es-CO" dirty="0"/>
                        <a:t>HABILITADO</a:t>
                      </a:r>
                    </a:p>
                    <a:p>
                      <a:pPr algn="ctr"/>
                      <a:endParaRPr lang="es-CO" dirty="0"/>
                    </a:p>
                  </a:txBody>
                  <a:tcPr/>
                </a:tc>
                <a:extLst>
                  <a:ext uri="{0D108BD9-81ED-4DB2-BD59-A6C34878D82A}">
                    <a16:rowId xmlns:a16="http://schemas.microsoft.com/office/drawing/2014/main" val="363989412"/>
                  </a:ext>
                </a:extLst>
              </a:tr>
            </a:tbl>
          </a:graphicData>
        </a:graphic>
      </p:graphicFrame>
    </p:spTree>
    <p:extLst>
      <p:ext uri="{BB962C8B-B14F-4D97-AF65-F5344CB8AC3E}">
        <p14:creationId xmlns:p14="http://schemas.microsoft.com/office/powerpoint/2010/main" val="19973310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Contratos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graphicFrame>
        <p:nvGraphicFramePr>
          <p:cNvPr id="10" name="Tabla 9">
            <a:extLst>
              <a:ext uri="{FF2B5EF4-FFF2-40B4-BE49-F238E27FC236}">
                <a16:creationId xmlns:a16="http://schemas.microsoft.com/office/drawing/2014/main" id="{8E49DADF-2DB5-4DCD-BBAC-07D368B4D100}"/>
              </a:ext>
            </a:extLst>
          </p:cNvPr>
          <p:cNvGraphicFramePr>
            <a:graphicFrameLocks noGrp="1"/>
          </p:cNvGraphicFramePr>
          <p:nvPr>
            <p:extLst>
              <p:ext uri="{D42A27DB-BD31-4B8C-83A1-F6EECF244321}">
                <p14:modId xmlns:p14="http://schemas.microsoft.com/office/powerpoint/2010/main" val="70556460"/>
              </p:ext>
            </p:extLst>
          </p:nvPr>
        </p:nvGraphicFramePr>
        <p:xfrm>
          <a:off x="2583809" y="1753299"/>
          <a:ext cx="7164199" cy="2117593"/>
        </p:xfrm>
        <a:graphic>
          <a:graphicData uri="http://schemas.openxmlformats.org/drawingml/2006/table">
            <a:tbl>
              <a:tblPr firstRow="1" firstCol="1" bandRow="1">
                <a:tableStyleId>{5C22544A-7EE6-4342-B048-85BDC9FD1C3A}</a:tableStyleId>
              </a:tblPr>
              <a:tblGrid>
                <a:gridCol w="2767410">
                  <a:extLst>
                    <a:ext uri="{9D8B030D-6E8A-4147-A177-3AD203B41FA5}">
                      <a16:colId xmlns:a16="http://schemas.microsoft.com/office/drawing/2014/main" val="87174684"/>
                    </a:ext>
                  </a:extLst>
                </a:gridCol>
                <a:gridCol w="2140150">
                  <a:extLst>
                    <a:ext uri="{9D8B030D-6E8A-4147-A177-3AD203B41FA5}">
                      <a16:colId xmlns:a16="http://schemas.microsoft.com/office/drawing/2014/main" val="4069214190"/>
                    </a:ext>
                  </a:extLst>
                </a:gridCol>
                <a:gridCol w="2256639">
                  <a:extLst>
                    <a:ext uri="{9D8B030D-6E8A-4147-A177-3AD203B41FA5}">
                      <a16:colId xmlns:a16="http://schemas.microsoft.com/office/drawing/2014/main" val="3017191983"/>
                    </a:ext>
                  </a:extLst>
                </a:gridCol>
              </a:tblGrid>
              <a:tr h="604007">
                <a:tc>
                  <a:txBody>
                    <a:bodyPr/>
                    <a:lstStyle/>
                    <a:p>
                      <a:pPr algn="ctr">
                        <a:spcAft>
                          <a:spcPts val="0"/>
                        </a:spcAft>
                      </a:pPr>
                      <a:r>
                        <a:rPr lang="es-CO" sz="1800" dirty="0">
                          <a:effectLst/>
                          <a:latin typeface="Calibri" panose="020F0502020204030204" pitchFamily="34" charset="0"/>
                        </a:rPr>
                        <a:t>CONCEPTO</a:t>
                      </a:r>
                      <a:endParaRPr lang="es-CO" sz="18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spcAft>
                          <a:spcPts val="0"/>
                        </a:spcAft>
                      </a:pPr>
                      <a:r>
                        <a:rPr lang="es-CO" sz="1800" dirty="0">
                          <a:effectLst/>
                          <a:latin typeface="Calibri" panose="020F0502020204030204" pitchFamily="34" charset="0"/>
                        </a:rPr>
                        <a:t>C.I. MEPRECOL S.A.</a:t>
                      </a:r>
                      <a:endParaRPr lang="es-CO" sz="18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spcAft>
                          <a:spcPts val="0"/>
                        </a:spcAft>
                      </a:pPr>
                      <a:r>
                        <a:rPr lang="es-CO" sz="1800">
                          <a:effectLst/>
                          <a:latin typeface="Calibri" panose="020F0502020204030204" pitchFamily="34" charset="0"/>
                        </a:rPr>
                        <a:t>NAPLES PRIME S.A.S.</a:t>
                      </a:r>
                      <a:endParaRPr lang="es-CO" sz="18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3657113407"/>
                  </a:ext>
                </a:extLst>
              </a:tr>
              <a:tr h="524938">
                <a:tc>
                  <a:txBody>
                    <a:bodyPr/>
                    <a:lstStyle/>
                    <a:p>
                      <a:pPr algn="ctr">
                        <a:spcAft>
                          <a:spcPts val="0"/>
                        </a:spcAft>
                      </a:pPr>
                      <a:r>
                        <a:rPr lang="es-CO" sz="1800">
                          <a:effectLst/>
                          <a:latin typeface="Calibri" panose="020F0502020204030204" pitchFamily="34" charset="0"/>
                        </a:rPr>
                        <a:t>OFERTA ECONÓMICA</a:t>
                      </a:r>
                      <a:endParaRPr lang="es-CO" sz="18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spcAft>
                          <a:spcPts val="0"/>
                        </a:spcAft>
                      </a:pPr>
                      <a:r>
                        <a:rPr lang="es-CO" sz="1800" dirty="0">
                          <a:effectLst/>
                          <a:latin typeface="Calibri" panose="020F0502020204030204" pitchFamily="34" charset="0"/>
                        </a:rPr>
                        <a:t>80</a:t>
                      </a:r>
                      <a:endParaRPr lang="es-CO" sz="18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spcAft>
                          <a:spcPts val="0"/>
                        </a:spcAft>
                      </a:pPr>
                      <a:r>
                        <a:rPr lang="es-CO" sz="1800">
                          <a:effectLst/>
                          <a:latin typeface="Calibri" panose="020F0502020204030204" pitchFamily="34" charset="0"/>
                        </a:rPr>
                        <a:t>0</a:t>
                      </a:r>
                      <a:endParaRPr lang="es-CO" sz="18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1213613969"/>
                  </a:ext>
                </a:extLst>
              </a:tr>
              <a:tr h="463710">
                <a:tc>
                  <a:txBody>
                    <a:bodyPr/>
                    <a:lstStyle/>
                    <a:p>
                      <a:pPr algn="ctr">
                        <a:spcAft>
                          <a:spcPts val="0"/>
                        </a:spcAft>
                      </a:pPr>
                      <a:r>
                        <a:rPr lang="es-CO" sz="1800">
                          <a:effectLst/>
                          <a:latin typeface="Calibri" panose="020F0502020204030204" pitchFamily="34" charset="0"/>
                        </a:rPr>
                        <a:t>EXPERIENCIA ADICIONAL</a:t>
                      </a:r>
                      <a:endParaRPr lang="es-CO" sz="18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spcAft>
                          <a:spcPts val="0"/>
                        </a:spcAft>
                      </a:pPr>
                      <a:r>
                        <a:rPr lang="es-CO" sz="1800" dirty="0">
                          <a:effectLst/>
                          <a:latin typeface="Calibri" panose="020F0502020204030204" pitchFamily="34" charset="0"/>
                        </a:rPr>
                        <a:t>5</a:t>
                      </a:r>
                      <a:endParaRPr lang="es-CO" sz="18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spcAft>
                          <a:spcPts val="0"/>
                        </a:spcAft>
                      </a:pPr>
                      <a:r>
                        <a:rPr lang="es-CO" sz="1800" dirty="0">
                          <a:effectLst/>
                          <a:latin typeface="Calibri" panose="020F0502020204030204" pitchFamily="34" charset="0"/>
                        </a:rPr>
                        <a:t>5</a:t>
                      </a:r>
                      <a:endParaRPr lang="es-CO" sz="18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1557348462"/>
                  </a:ext>
                </a:extLst>
              </a:tr>
              <a:tr h="524938">
                <a:tc>
                  <a:txBody>
                    <a:bodyPr/>
                    <a:lstStyle/>
                    <a:p>
                      <a:pPr algn="ctr">
                        <a:spcAft>
                          <a:spcPts val="0"/>
                        </a:spcAft>
                      </a:pPr>
                      <a:r>
                        <a:rPr lang="es-CO" sz="1800">
                          <a:effectLst/>
                          <a:latin typeface="Calibri" panose="020F0502020204030204" pitchFamily="34" charset="0"/>
                        </a:rPr>
                        <a:t>TOTAL</a:t>
                      </a:r>
                      <a:endParaRPr lang="es-CO" sz="18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spcAft>
                          <a:spcPts val="0"/>
                        </a:spcAft>
                      </a:pPr>
                      <a:r>
                        <a:rPr lang="es-CO" sz="1800">
                          <a:effectLst/>
                          <a:latin typeface="Calibri" panose="020F0502020204030204" pitchFamily="34" charset="0"/>
                        </a:rPr>
                        <a:t>85</a:t>
                      </a:r>
                      <a:endParaRPr lang="es-CO" sz="18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spcAft>
                          <a:spcPts val="0"/>
                        </a:spcAft>
                      </a:pPr>
                      <a:r>
                        <a:rPr lang="es-CO" sz="1800" dirty="0">
                          <a:effectLst/>
                          <a:latin typeface="Calibri" panose="020F0502020204030204" pitchFamily="34" charset="0"/>
                        </a:rPr>
                        <a:t>5</a:t>
                      </a:r>
                      <a:endParaRPr lang="es-CO" sz="18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4210481487"/>
                  </a:ext>
                </a:extLst>
              </a:tr>
            </a:tbl>
          </a:graphicData>
        </a:graphic>
      </p:graphicFrame>
    </p:spTree>
    <p:extLst>
      <p:ext uri="{BB962C8B-B14F-4D97-AF65-F5344CB8AC3E}">
        <p14:creationId xmlns:p14="http://schemas.microsoft.com/office/powerpoint/2010/main" val="841306286"/>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1373</TotalTime>
  <Words>128</Words>
  <Application>Microsoft Office PowerPoint</Application>
  <PresentationFormat>Panorámica</PresentationFormat>
  <Paragraphs>39</Paragraphs>
  <Slides>4</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4</vt:i4>
      </vt:variant>
    </vt:vector>
  </HeadingPairs>
  <TitlesOfParts>
    <vt:vector size="8" baseType="lpstr">
      <vt:lpstr>Arial</vt:lpstr>
      <vt:lpstr>Calibri</vt:lpstr>
      <vt:lpstr>Lato Regular</vt:lpstr>
      <vt:lpstr>Tema de Office</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Oscar Mauricio Fuentes Bonilla</dc:creator>
  <cp:lastModifiedBy>Claudia Consuelo Cardozo Amaya</cp:lastModifiedBy>
  <cp:revision>103</cp:revision>
  <dcterms:created xsi:type="dcterms:W3CDTF">2015-02-19T23:51:59Z</dcterms:created>
  <dcterms:modified xsi:type="dcterms:W3CDTF">2020-11-25T16:39:26Z</dcterms:modified>
</cp:coreProperties>
</file>