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5">
  <p:sldMasterIdLst>
    <p:sldMasterId id="2147483648" r:id="rId1"/>
    <p:sldMasterId id="2147483660" r:id="rId2"/>
  </p:sldMasterIdLst>
  <p:sldIdLst>
    <p:sldId id="257" r:id="rId3"/>
    <p:sldId id="256" r:id="rId4"/>
    <p:sldId id="259" r:id="rId5"/>
    <p:sldId id="261" r:id="rId6"/>
    <p:sldId id="262" r:id="rId7"/>
    <p:sldId id="1464" r:id="rId8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110" d="100"/>
          <a:sy n="110" d="100"/>
        </p:scale>
        <p:origin x="630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9978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4150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7978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58798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1736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4562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6366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4039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5642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1147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54105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</a:schemeClr>
          </a:solidFill>
        </p:grpSpPr>
        <p:sp>
          <p:nvSpPr>
            <p:cNvPr id="14" name="Rectangle 13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351"/>
            </a:p>
          </p:txBody>
        </p:sp>
      </p:grp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Sous-titre 2"/>
          <p:cNvSpPr>
            <a:spLocks noGrp="1"/>
          </p:cNvSpPr>
          <p:nvPr>
            <p:ph type="subTitle" idx="1"/>
          </p:nvPr>
        </p:nvSpPr>
        <p:spPr>
          <a:xfrm>
            <a:off x="623885" y="764704"/>
            <a:ext cx="9601200" cy="288032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cap="small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11" name="Espace réservé du titre 1"/>
          <p:cNvSpPr>
            <a:spLocks noGrp="1"/>
          </p:cNvSpPr>
          <p:nvPr>
            <p:ph type="title"/>
          </p:nvPr>
        </p:nvSpPr>
        <p:spPr>
          <a:xfrm>
            <a:off x="623885" y="147094"/>
            <a:ext cx="9601200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4000">
                <a:solidFill>
                  <a:srgbClr val="2F3A4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44472" y="230328"/>
            <a:ext cx="1627773" cy="45114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0378751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816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287">
          <p15:clr>
            <a:srgbClr val="FBAE40"/>
          </p15:clr>
        </p15:guide>
        <p15:guide id="3" pos="39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26/03/2021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26/03/2021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8820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618009" y="1224730"/>
            <a:ext cx="9143999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CONSOLIDADO DE EVALUACIÓN</a:t>
            </a: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PUBLICO 3 DE 2021</a:t>
            </a: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3749040" algn="l"/>
              </a:tabLst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OBJETO: </a:t>
            </a:r>
            <a:r>
              <a:rPr lang="es-ES" sz="1800" dirty="0"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Contratar el servicio de elaboración de </a:t>
            </a:r>
            <a:r>
              <a:rPr lang="es-ES" sz="1800" b="1" dirty="0"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cesiones de contratos</a:t>
            </a:r>
            <a:r>
              <a:rPr lang="es-ES" sz="1800" dirty="0"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, derechos litigiosos y actos administrativos traslaticios de dominio, comunicación y radicación de los mismos antes las Oficinas de Registro de Instrumentos Públicos, seguimiento de la inscripción de estos en el certificado de tradición y libertad, y gestión de las correcciones incluidas las notas devolutivas a que haya lugar, de los inmuebles que conforman el Fondo para la Rehabilitación, Inversión Social y Lucha Contra el Crimen Organizado (FRISCO), administrados e identificados por la Sociedad de Activos Especiales SAE S.A.S., en el marco del proceso de Venta Masiva.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170772"/>
              </p:ext>
            </p:extLst>
          </p:nvPr>
        </p:nvGraphicFramePr>
        <p:xfrm>
          <a:off x="1093697" y="948543"/>
          <a:ext cx="10149069" cy="4967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2509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749957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687346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676168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1633089">
                  <a:extLst>
                    <a:ext uri="{9D8B030D-6E8A-4147-A177-3AD203B41FA5}">
                      <a16:colId xmlns:a16="http://schemas.microsoft.com/office/drawing/2014/main" val="1252389395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GESTION INTEGRAL DE PROYECTOS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231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BETA GROUP SERVICES S A S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GF &amp; LDR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3749040" algn="l"/>
                        </a:tabLst>
                        <a:defRPr/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Integrado por: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ES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GARRIDO &amp;ASOCIADOS ABOGADOS SAS y LDR GESTION DE TIERRAS SAS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  <a:tr h="237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GARCIA VALDERRAMA DUEÑAS &amp; ASOCIADOS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7208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859210"/>
              </p:ext>
            </p:extLst>
          </p:nvPr>
        </p:nvGraphicFramePr>
        <p:xfrm>
          <a:off x="1031466" y="1217686"/>
          <a:ext cx="10646726" cy="43406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9077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913282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899540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925935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1488892">
                  <a:extLst>
                    <a:ext uri="{9D8B030D-6E8A-4147-A177-3AD203B41FA5}">
                      <a16:colId xmlns:a16="http://schemas.microsoft.com/office/drawing/2014/main" val="3778457800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INGICAT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94458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LONDOÑO VILLAREAL ABOGADOS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ARBITRIUM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  <a:tr h="23765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TA  SAE RAR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Integrado por: 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ES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RAMIREZ &amp; ASOCIADOS ABOGADOS SAS y RODRIGUEZ AZUERO ASOCIADOS SAS 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7208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7156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FAD7127-6510-46D6-A02E-2A03A1864E56}"/>
              </a:ext>
            </a:extLst>
          </p:cNvPr>
          <p:cNvSpPr txBox="1"/>
          <p:nvPr/>
        </p:nvSpPr>
        <p:spPr>
          <a:xfrm>
            <a:off x="2236763" y="420982"/>
            <a:ext cx="5148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PONDERACIÓN PUNTAJE</a:t>
            </a:r>
          </a:p>
          <a:p>
            <a:pPr algn="ctr"/>
            <a:endParaRPr lang="es-CO" sz="2800" b="1" dirty="0">
              <a:solidFill>
                <a:srgbClr val="0070C0"/>
              </a:solidFill>
              <a:latin typeface="+mj-lt"/>
            </a:endParaRP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83C1349E-5C5C-48A4-A089-E958F792B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019724"/>
              </p:ext>
            </p:extLst>
          </p:nvPr>
        </p:nvGraphicFramePr>
        <p:xfrm>
          <a:off x="389205" y="2618933"/>
          <a:ext cx="11530820" cy="2092550"/>
        </p:xfrm>
        <a:graphic>
          <a:graphicData uri="http://schemas.openxmlformats.org/drawingml/2006/table">
            <a:tbl>
              <a:tblPr/>
              <a:tblGrid>
                <a:gridCol w="394629">
                  <a:extLst>
                    <a:ext uri="{9D8B030D-6E8A-4147-A177-3AD203B41FA5}">
                      <a16:colId xmlns:a16="http://schemas.microsoft.com/office/drawing/2014/main" val="797821694"/>
                    </a:ext>
                  </a:extLst>
                </a:gridCol>
                <a:gridCol w="2462641">
                  <a:extLst>
                    <a:ext uri="{9D8B030D-6E8A-4147-A177-3AD203B41FA5}">
                      <a16:colId xmlns:a16="http://schemas.microsoft.com/office/drawing/2014/main" val="1059346581"/>
                    </a:ext>
                  </a:extLst>
                </a:gridCol>
                <a:gridCol w="1245808">
                  <a:extLst>
                    <a:ext uri="{9D8B030D-6E8A-4147-A177-3AD203B41FA5}">
                      <a16:colId xmlns:a16="http://schemas.microsoft.com/office/drawing/2014/main" val="31140972"/>
                    </a:ext>
                  </a:extLst>
                </a:gridCol>
                <a:gridCol w="1420837">
                  <a:extLst>
                    <a:ext uri="{9D8B030D-6E8A-4147-A177-3AD203B41FA5}">
                      <a16:colId xmlns:a16="http://schemas.microsoft.com/office/drawing/2014/main" val="1161634258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209788015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671585748"/>
                    </a:ext>
                  </a:extLst>
                </a:gridCol>
                <a:gridCol w="1744394">
                  <a:extLst>
                    <a:ext uri="{9D8B030D-6E8A-4147-A177-3AD203B41FA5}">
                      <a16:colId xmlns:a16="http://schemas.microsoft.com/office/drawing/2014/main" val="971717131"/>
                    </a:ext>
                  </a:extLst>
                </a:gridCol>
                <a:gridCol w="942535">
                  <a:extLst>
                    <a:ext uri="{9D8B030D-6E8A-4147-A177-3AD203B41FA5}">
                      <a16:colId xmlns:a16="http://schemas.microsoft.com/office/drawing/2014/main" val="4263029576"/>
                    </a:ext>
                  </a:extLst>
                </a:gridCol>
                <a:gridCol w="759656">
                  <a:extLst>
                    <a:ext uri="{9D8B030D-6E8A-4147-A177-3AD203B41FA5}">
                      <a16:colId xmlns:a16="http://schemas.microsoft.com/office/drawing/2014/main" val="2366187707"/>
                    </a:ext>
                  </a:extLst>
                </a:gridCol>
              </a:tblGrid>
              <a:tr h="69370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 marL="9205" marR="9205" marT="9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ECONÓMICA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PUNTAJE OFERTA ECONÓMICA</a:t>
                      </a:r>
                    </a:p>
                  </a:txBody>
                  <a:tcPr marL="9205" marR="9205" marT="92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EXPERIENCIA # UNIDADES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PUNTAJE EXP/UNIDADES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EXPERIENCIA VALOR CONTRATO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PUNTAJE EXP/VALOR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PUNTAJE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585119"/>
                  </a:ext>
                </a:extLst>
              </a:tr>
              <a:tr h="46628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205" marR="9205" marT="9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ARBITRIUM S.A.S.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$ 939,743 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11751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$ 3,592,180,298 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7732950"/>
                  </a:ext>
                </a:extLst>
              </a:tr>
              <a:tr h="46628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205" marR="9205" marT="9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GESTION INTEGRAL DE PROYECTOS S.A.S.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$ 971,546 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78298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$ 13,772,971,702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634974"/>
                  </a:ext>
                </a:extLst>
              </a:tr>
              <a:tr h="46628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205" marR="9205" marT="9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INGICAT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$ 983,000 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3700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$ 53,693,492,020 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87976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58937F32-53A6-46F7-B0AC-DAC7B2D3DC14}"/>
              </a:ext>
            </a:extLst>
          </p:cNvPr>
          <p:cNvSpPr txBox="1"/>
          <p:nvPr/>
        </p:nvSpPr>
        <p:spPr>
          <a:xfrm>
            <a:off x="-229773" y="1633023"/>
            <a:ext cx="4933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CO" sz="24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Proponentes Habilitados </a:t>
            </a:r>
          </a:p>
          <a:p>
            <a:pPr algn="ctr"/>
            <a:endParaRPr lang="es-CO" sz="2400" b="1" dirty="0">
              <a:latin typeface="+mj-lt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59642D0-B95F-47EE-B4F1-369D2F9D6DF9}"/>
              </a:ext>
            </a:extLst>
          </p:cNvPr>
          <p:cNvSpPr txBox="1"/>
          <p:nvPr/>
        </p:nvSpPr>
        <p:spPr>
          <a:xfrm>
            <a:off x="389205" y="5216772"/>
            <a:ext cx="7114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i="1" dirty="0">
                <a:latin typeface="+mj-lt"/>
              </a:rPr>
              <a:t>CRITERIOS DE SELECCIÓN</a:t>
            </a:r>
            <a:endParaRPr lang="es-CO" i="1" dirty="0">
              <a:latin typeface="+mj-lt"/>
            </a:endParaRPr>
          </a:p>
          <a:p>
            <a:r>
              <a:rPr lang="es-CO" i="1" dirty="0">
                <a:latin typeface="+mj-lt"/>
              </a:rPr>
              <a:t>Menor Oferta: 60 Puntos</a:t>
            </a:r>
          </a:p>
          <a:p>
            <a:r>
              <a:rPr lang="es-CO" i="1" dirty="0">
                <a:latin typeface="+mj-lt"/>
              </a:rPr>
              <a:t>Mayor número de FMI estudiados: 20 Puntos</a:t>
            </a:r>
          </a:p>
          <a:p>
            <a:r>
              <a:rPr lang="es-CO" i="1" dirty="0">
                <a:latin typeface="+mj-lt"/>
              </a:rPr>
              <a:t>Mayor valor en contratos ejecutados: 20 Puntos</a:t>
            </a:r>
          </a:p>
        </p:txBody>
      </p:sp>
    </p:spTree>
    <p:extLst>
      <p:ext uri="{BB962C8B-B14F-4D97-AF65-F5344CB8AC3E}">
        <p14:creationId xmlns:p14="http://schemas.microsoft.com/office/powerpoint/2010/main" val="669123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60B83EC-CFFF-472B-AF9D-A83DFF137CF3}"/>
              </a:ext>
            </a:extLst>
          </p:cNvPr>
          <p:cNvSpPr txBox="1"/>
          <p:nvPr/>
        </p:nvSpPr>
        <p:spPr>
          <a:xfrm>
            <a:off x="961293" y="1022476"/>
            <a:ext cx="991303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PROPONENTE PROPUESTO : GESTION INTEGRAL DE PROYECTOS SAS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 PROPONENTE PRESENTA UNA OFERTA DENTRO DE LOS VALORES ESTABLECIDOS POR UNIDAD Y TOTAL DEL CONTRATO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srgbClr val="2021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 VALOR OFERTADO POR EL PROPONENTE SE ENCUENTRA DENTRO DE LOS RANGOS DEL PROMEDIO DE LAS OFERTAS.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2400" b="1" dirty="0">
                <a:solidFill>
                  <a:prstClr val="black"/>
                </a:solidFill>
                <a:latin typeface="Calibri"/>
              </a:rPr>
              <a:t>DE ACUERDO A LA PONDERACIÓN REALIZADA CUENTA CON EL MAYOR PUNTAJE CON RELACIÓN A OFERTA ECONÓMICA Y EXPERIENCIA.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2400" b="1" dirty="0">
              <a:solidFill>
                <a:prstClr val="black"/>
              </a:solidFill>
              <a:latin typeface="Calibri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EFAA456-39DB-4A84-A1E7-B1A4CA796EAE}"/>
              </a:ext>
            </a:extLst>
          </p:cNvPr>
          <p:cNvSpPr txBox="1"/>
          <p:nvPr/>
        </p:nvSpPr>
        <p:spPr>
          <a:xfrm>
            <a:off x="1465385" y="50316"/>
            <a:ext cx="72800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CONCLUSIÓN ESTUDIO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TÉCNICO - ECONÓMICO</a:t>
            </a:r>
            <a:endParaRPr kumimoji="0" lang="es-CO" sz="26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2981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1515</TotalTime>
  <Words>472</Words>
  <Application>Microsoft Office PowerPoint</Application>
  <PresentationFormat>Panorámica</PresentationFormat>
  <Paragraphs>159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GeosansLight</vt:lpstr>
      <vt:lpstr>Lato Regular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115</cp:revision>
  <dcterms:created xsi:type="dcterms:W3CDTF">2015-02-19T23:51:59Z</dcterms:created>
  <dcterms:modified xsi:type="dcterms:W3CDTF">2021-03-26T19:11:03Z</dcterms:modified>
</cp:coreProperties>
</file>