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5">
  <p:sldMasterIdLst>
    <p:sldMasterId id="2147483648" r:id="rId1"/>
  </p:sldMasterIdLst>
  <p:sldIdLst>
    <p:sldId id="257" r:id="rId2"/>
    <p:sldId id="256" r:id="rId3"/>
    <p:sldId id="260" r:id="rId4"/>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A9A8A9"/>
    <a:srgbClr val="000A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77"/>
  </p:normalViewPr>
  <p:slideViewPr>
    <p:cSldViewPr snapToGrid="0" snapToObjects="1">
      <p:cViewPr varScale="1">
        <p:scale>
          <a:sx n="110" d="100"/>
          <a:sy n="110" d="100"/>
        </p:scale>
        <p:origin x="630" y="7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16/06/2021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16/06/2021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16/06/2021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16/06/2021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16/06/2021</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16/06/2021</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16/06/2021</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16/06/2021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16/06/2021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16/06/2021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16/06/2021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16/06/2021</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668475" y="1224730"/>
            <a:ext cx="9143999" cy="4143185"/>
          </a:xfrm>
          <a:prstGeom prst="rect">
            <a:avLst/>
          </a:prstGeom>
          <a:noFill/>
        </p:spPr>
        <p:txBody>
          <a:bodyPr wrap="square" rtlCol="0">
            <a:spAutoFit/>
          </a:bodyPr>
          <a:lstStyle/>
          <a:p>
            <a:pPr algn="ctr"/>
            <a:endParaRPr lang="es-CO" sz="2200" b="1" dirty="0">
              <a:solidFill>
                <a:srgbClr val="000A8B"/>
              </a:solidFill>
              <a:latin typeface="Arial" panose="020B0604020202020204" pitchFamily="34" charset="0"/>
              <a:cs typeface="Arial" panose="020B0604020202020204" pitchFamily="34" charset="0"/>
            </a:endParaRPr>
          </a:p>
          <a:p>
            <a:pPr algn="ctr"/>
            <a:r>
              <a:rPr lang="es-CO" sz="2200" b="1" dirty="0">
                <a:solidFill>
                  <a:srgbClr val="000A8B"/>
                </a:solidFill>
                <a:latin typeface="Arial" panose="020B0604020202020204" pitchFamily="34" charset="0"/>
                <a:cs typeface="Arial" panose="020B0604020202020204" pitchFamily="34" charset="0"/>
              </a:rPr>
              <a:t>INFORME CONSOLIDADO DE EVALUACIÓN</a:t>
            </a:r>
          </a:p>
          <a:p>
            <a:pPr algn="ctr"/>
            <a:r>
              <a:rPr lang="es-CO" sz="2200" b="1" dirty="0">
                <a:solidFill>
                  <a:srgbClr val="000A8B"/>
                </a:solidFill>
                <a:latin typeface="Arial" panose="020B0604020202020204" pitchFamily="34" charset="0"/>
                <a:cs typeface="Arial" panose="020B0604020202020204" pitchFamily="34" charset="0"/>
              </a:rPr>
              <a:t>CONCURSO PUBLICO 6 DE 2021</a:t>
            </a:r>
          </a:p>
          <a:p>
            <a:pPr algn="ctr"/>
            <a:endParaRPr lang="es-CO" sz="2200" b="1" dirty="0">
              <a:solidFill>
                <a:srgbClr val="000A8B"/>
              </a:solidFill>
              <a:latin typeface="Arial" panose="020B0604020202020204" pitchFamily="34" charset="0"/>
              <a:cs typeface="Arial" panose="020B0604020202020204" pitchFamily="34" charset="0"/>
            </a:endParaRPr>
          </a:p>
          <a:p>
            <a:pPr algn="just">
              <a:lnSpc>
                <a:spcPct val="115000"/>
              </a:lnSpc>
              <a:spcAft>
                <a:spcPts val="1000"/>
              </a:spcAft>
              <a:tabLst>
                <a:tab pos="3749040" algn="l"/>
              </a:tabLst>
            </a:pPr>
            <a:r>
              <a:rPr lang="es-CO" b="1" dirty="0">
                <a:latin typeface="Arial" panose="020B0604020202020204" pitchFamily="34" charset="0"/>
                <a:cs typeface="Arial" panose="020B0604020202020204" pitchFamily="34" charset="0"/>
              </a:rPr>
              <a:t>OBJETO</a:t>
            </a:r>
            <a:r>
              <a:rPr lang="es-CO" dirty="0">
                <a:latin typeface="Arial" panose="020B0604020202020204" pitchFamily="34" charset="0"/>
                <a:cs typeface="Arial" panose="020B0604020202020204" pitchFamily="34" charset="0"/>
              </a:rPr>
              <a:t>: </a:t>
            </a:r>
            <a:r>
              <a:rPr lang="es-CO" sz="1800" i="1" dirty="0">
                <a:effectLst/>
                <a:latin typeface="Arial" panose="020B0604020202020204" pitchFamily="34" charset="0"/>
                <a:ea typeface="Calibri" panose="020F0502020204030204" pitchFamily="34" charset="0"/>
                <a:cs typeface="Times New Roman" panose="02020603050405020304" pitchFamily="18" charset="0"/>
              </a:rPr>
              <a:t>“</a:t>
            </a:r>
            <a:r>
              <a:rPr lang="es-CO" i="1" dirty="0">
                <a:latin typeface="Arial" panose="020B0604020202020204" pitchFamily="34" charset="0"/>
                <a:cs typeface="Arial" panose="020B0604020202020204" pitchFamily="34" charset="0"/>
              </a:rPr>
              <a:t>Contratar la </a:t>
            </a:r>
            <a:r>
              <a:rPr lang="es-CO" b="1" i="1" dirty="0">
                <a:latin typeface="Arial" panose="020B0604020202020204" pitchFamily="34" charset="0"/>
                <a:cs typeface="Arial" panose="020B0604020202020204" pitchFamily="34" charset="0"/>
              </a:rPr>
              <a:t>custodia y salvaguarda de valores de los títulos valores </a:t>
            </a:r>
            <a:r>
              <a:rPr lang="es-CO" i="1" dirty="0">
                <a:latin typeface="Arial" panose="020B0604020202020204" pitchFamily="34" charset="0"/>
                <a:cs typeface="Arial" panose="020B0604020202020204" pitchFamily="34" charset="0"/>
              </a:rPr>
              <a:t>del mercado local e internacional y recursos en dinero del portafolio de inversión administrado por la Sociedad de Activos Especiales S.A.S., así como la administración de valores y la compensación y liquidación de las operaciones realizadas sobre dichos valores, todo esto conforme los términos establecidos en la Parte 2, Libro 37 del Decreto 2555 de 2010, bajo los lineamientos del Decreto 1243 de 2013, el Decreto 1068 de 2015 y la Política Interna de Inversión.”</a:t>
            </a:r>
          </a:p>
          <a:p>
            <a:pPr algn="just">
              <a:tabLst>
                <a:tab pos="3749040" algn="l"/>
              </a:tabLst>
            </a:pPr>
            <a:endParaRPr lang="es-CO" sz="2200" b="1" dirty="0">
              <a:solidFill>
                <a:srgbClr val="000A8B"/>
              </a:solidFill>
              <a:latin typeface="Arial" panose="020B0604020202020204" pitchFamily="34" charset="0"/>
              <a:cs typeface="Arial" panose="020B0604020202020204" pitchFamily="34" charset="0"/>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Contratos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3" name="Tabla 2">
            <a:extLst>
              <a:ext uri="{FF2B5EF4-FFF2-40B4-BE49-F238E27FC236}">
                <a16:creationId xmlns:a16="http://schemas.microsoft.com/office/drawing/2014/main" id="{92585DB5-89C8-43AC-8A02-E015451C9B89}"/>
              </a:ext>
            </a:extLst>
          </p:cNvPr>
          <p:cNvGraphicFramePr>
            <a:graphicFrameLocks noGrp="1"/>
          </p:cNvGraphicFramePr>
          <p:nvPr>
            <p:extLst>
              <p:ext uri="{D42A27DB-BD31-4B8C-83A1-F6EECF244321}">
                <p14:modId xmlns:p14="http://schemas.microsoft.com/office/powerpoint/2010/main" val="1332115139"/>
              </p:ext>
            </p:extLst>
          </p:nvPr>
        </p:nvGraphicFramePr>
        <p:xfrm>
          <a:off x="1021465" y="1436347"/>
          <a:ext cx="10149069" cy="1669832"/>
        </p:xfrm>
        <a:graphic>
          <a:graphicData uri="http://schemas.openxmlformats.org/drawingml/2006/table">
            <a:tbl>
              <a:tblPr firstRow="1" firstCol="1" bandRow="1">
                <a:tableStyleId>{5C22544A-7EE6-4342-B048-85BDC9FD1C3A}</a:tableStyleId>
              </a:tblPr>
              <a:tblGrid>
                <a:gridCol w="2519814">
                  <a:extLst>
                    <a:ext uri="{9D8B030D-6E8A-4147-A177-3AD203B41FA5}">
                      <a16:colId xmlns:a16="http://schemas.microsoft.com/office/drawing/2014/main" val="349112271"/>
                    </a:ext>
                  </a:extLst>
                </a:gridCol>
                <a:gridCol w="2345715">
                  <a:extLst>
                    <a:ext uri="{9D8B030D-6E8A-4147-A177-3AD203B41FA5}">
                      <a16:colId xmlns:a16="http://schemas.microsoft.com/office/drawing/2014/main" val="1292054918"/>
                    </a:ext>
                  </a:extLst>
                </a:gridCol>
                <a:gridCol w="1733006">
                  <a:extLst>
                    <a:ext uri="{9D8B030D-6E8A-4147-A177-3AD203B41FA5}">
                      <a16:colId xmlns:a16="http://schemas.microsoft.com/office/drawing/2014/main" val="3144135007"/>
                    </a:ext>
                  </a:extLst>
                </a:gridCol>
                <a:gridCol w="1917445">
                  <a:extLst>
                    <a:ext uri="{9D8B030D-6E8A-4147-A177-3AD203B41FA5}">
                      <a16:colId xmlns:a16="http://schemas.microsoft.com/office/drawing/2014/main" val="651774687"/>
                    </a:ext>
                  </a:extLst>
                </a:gridCol>
                <a:gridCol w="1633089">
                  <a:extLst>
                    <a:ext uri="{9D8B030D-6E8A-4147-A177-3AD203B41FA5}">
                      <a16:colId xmlns:a16="http://schemas.microsoft.com/office/drawing/2014/main" val="1252389395"/>
                    </a:ext>
                  </a:extLst>
                </a:gridCol>
              </a:tblGrid>
              <a:tr h="743748">
                <a:tc>
                  <a:txBody>
                    <a:bodyPr/>
                    <a:lstStyle/>
                    <a:p>
                      <a:pPr algn="ctr">
                        <a:lnSpc>
                          <a:spcPct val="115000"/>
                        </a:lnSpc>
                        <a:spcAft>
                          <a:spcPts val="0"/>
                        </a:spcAft>
                      </a:pPr>
                      <a:r>
                        <a:rPr lang="es-CO" sz="1400" dirty="0">
                          <a:effectLst/>
                          <a:latin typeface="Arial" panose="020B0604020202020204" pitchFamily="34" charset="0"/>
                          <a:cs typeface="Arial" panose="020B0604020202020204" pitchFamily="34" charset="0"/>
                        </a:rPr>
                        <a:t>PROPONENTE</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0"/>
                        </a:spcAft>
                      </a:pPr>
                      <a:r>
                        <a:rPr lang="es-CO" sz="1400" dirty="0">
                          <a:effectLst/>
                          <a:latin typeface="Arial" panose="020B0604020202020204" pitchFamily="34" charset="0"/>
                          <a:cs typeface="Arial" panose="020B0604020202020204" pitchFamily="34" charset="0"/>
                        </a:rPr>
                        <a:t> Evaluación  Jurídica</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0"/>
                        </a:spcAft>
                      </a:pPr>
                      <a:r>
                        <a:rPr lang="es-CO" sz="1400" dirty="0">
                          <a:effectLst/>
                          <a:latin typeface="Arial" panose="020B0604020202020204" pitchFamily="34" charset="0"/>
                          <a:cs typeface="Arial" panose="020B0604020202020204" pitchFamily="34" charset="0"/>
                        </a:rPr>
                        <a:t> Evaluación</a:t>
                      </a:r>
                    </a:p>
                    <a:p>
                      <a:pPr algn="ctr">
                        <a:lnSpc>
                          <a:spcPct val="115000"/>
                        </a:lnSpc>
                        <a:spcAft>
                          <a:spcPts val="0"/>
                        </a:spcAft>
                      </a:pPr>
                      <a:r>
                        <a:rPr lang="es-CO" sz="1400" dirty="0">
                          <a:effectLst/>
                          <a:latin typeface="Arial" panose="020B0604020202020204" pitchFamily="34" charset="0"/>
                          <a:ea typeface="Calibri" panose="020F0502020204030204" pitchFamily="34" charset="0"/>
                          <a:cs typeface="Arial" panose="020B0604020202020204" pitchFamily="34" charset="0"/>
                        </a:rPr>
                        <a:t>Financiera</a:t>
                      </a:r>
                    </a:p>
                  </a:txBody>
                  <a:tcPr marL="44450" marR="44450" marT="0" marB="0" anchor="ctr"/>
                </a:tc>
                <a:tc>
                  <a:txBody>
                    <a:bodyPr/>
                    <a:lstStyle/>
                    <a:p>
                      <a:pPr algn="ctr">
                        <a:lnSpc>
                          <a:spcPct val="115000"/>
                        </a:lnSpc>
                        <a:spcAft>
                          <a:spcPts val="0"/>
                        </a:spcAft>
                      </a:pPr>
                      <a:r>
                        <a:rPr lang="es-CO" sz="1400" dirty="0">
                          <a:effectLst/>
                          <a:latin typeface="Arial" panose="020B0604020202020204" pitchFamily="34" charset="0"/>
                          <a:cs typeface="Arial" panose="020B0604020202020204" pitchFamily="34" charset="0"/>
                        </a:rPr>
                        <a:t>Evaluación</a:t>
                      </a:r>
                    </a:p>
                    <a:p>
                      <a:pPr algn="ctr">
                        <a:lnSpc>
                          <a:spcPct val="115000"/>
                        </a:lnSpc>
                        <a:spcAft>
                          <a:spcPts val="0"/>
                        </a:spcAft>
                      </a:pPr>
                      <a:r>
                        <a:rPr lang="es-CO" sz="1400" dirty="0">
                          <a:effectLst/>
                          <a:latin typeface="Arial" panose="020B0604020202020204" pitchFamily="34" charset="0"/>
                          <a:ea typeface="Calibri" panose="020F0502020204030204" pitchFamily="34" charset="0"/>
                          <a:cs typeface="Arial" panose="020B0604020202020204" pitchFamily="34" charset="0"/>
                        </a:rPr>
                        <a:t>Técnica</a:t>
                      </a:r>
                    </a:p>
                  </a:txBody>
                  <a:tcPr marL="44450" marR="44450" marT="0" marB="0" anchor="ctr"/>
                </a:tc>
                <a:tc>
                  <a:txBody>
                    <a:bodyPr/>
                    <a:lstStyle/>
                    <a:p>
                      <a:pPr algn="ctr">
                        <a:lnSpc>
                          <a:spcPct val="115000"/>
                        </a:lnSpc>
                        <a:spcAft>
                          <a:spcPts val="0"/>
                        </a:spcAft>
                      </a:pPr>
                      <a:r>
                        <a:rPr lang="es-CO" sz="1400" dirty="0">
                          <a:effectLst/>
                          <a:latin typeface="Arial" panose="020B0604020202020204" pitchFamily="34" charset="0"/>
                          <a:ea typeface="Calibri" panose="020F0502020204030204" pitchFamily="34" charset="0"/>
                          <a:cs typeface="Arial" panose="020B0604020202020204" pitchFamily="34" charset="0"/>
                        </a:rPr>
                        <a:t>Resultado</a:t>
                      </a:r>
                    </a:p>
                  </a:txBody>
                  <a:tcPr marL="44450" marR="44450" marT="0" marB="0" anchor="ctr"/>
                </a:tc>
                <a:extLst>
                  <a:ext uri="{0D108BD9-81ED-4DB2-BD59-A6C34878D82A}">
                    <a16:rowId xmlns:a16="http://schemas.microsoft.com/office/drawing/2014/main" val="189969557"/>
                  </a:ext>
                </a:extLst>
              </a:tr>
              <a:tr h="615560">
                <a:tc>
                  <a:txBody>
                    <a:bodyPr/>
                    <a:lstStyle/>
                    <a:p>
                      <a:pPr algn="ctr">
                        <a:lnSpc>
                          <a:spcPct val="115000"/>
                        </a:lnSpc>
                        <a:spcAft>
                          <a:spcPts val="1000"/>
                        </a:spcAft>
                      </a:pPr>
                      <a:r>
                        <a:rPr lang="es-CO" sz="1800" b="1" kern="1200" dirty="0">
                          <a:solidFill>
                            <a:schemeClr val="lt1"/>
                          </a:solidFill>
                          <a:effectLst/>
                          <a:latin typeface="+mn-lt"/>
                          <a:ea typeface="+mn-ea"/>
                          <a:cs typeface="+mn-cs"/>
                        </a:rPr>
                        <a:t>SANTANDER CACEIS COLOMBIA S.A., SOCIEDAD FIDUCIARIA</a:t>
                      </a:r>
                      <a:endParaRPr lang="es-CO" sz="1400" b="1" kern="1200" dirty="0">
                        <a:solidFill>
                          <a:schemeClr val="lt1"/>
                        </a:solidFill>
                        <a:effectLst/>
                        <a:latin typeface="Arial" panose="020B0604020202020204" pitchFamily="34" charset="0"/>
                        <a:ea typeface="+mn-ea"/>
                        <a:cs typeface="Arial" panose="020B0604020202020204" pitchFamily="34" charset="0"/>
                      </a:endParaRPr>
                    </a:p>
                  </a:txBody>
                  <a:tcPr marL="44450" marR="44450" marT="0" marB="0" anchor="ctr"/>
                </a:tc>
                <a:tc>
                  <a:txBody>
                    <a:bodyPr/>
                    <a:lstStyle/>
                    <a:p>
                      <a:pPr algn="ctr">
                        <a:lnSpc>
                          <a:spcPct val="115000"/>
                        </a:lnSpc>
                        <a:spcAft>
                          <a:spcPts val="0"/>
                        </a:spcAft>
                      </a:pPr>
                      <a:r>
                        <a:rPr lang="es-CO" sz="1400" b="1" dirty="0">
                          <a:effectLst/>
                          <a:latin typeface="Arial" panose="020B0604020202020204" pitchFamily="34" charset="0"/>
                          <a:ea typeface="Calibri" panose="020F0502020204030204" pitchFamily="34" charset="0"/>
                          <a:cs typeface="Arial" panose="020B0604020202020204" pitchFamily="34" charset="0"/>
                        </a:rPr>
                        <a:t>HABILITADO</a:t>
                      </a:r>
                    </a:p>
                    <a:p>
                      <a:pPr algn="ctr">
                        <a:lnSpc>
                          <a:spcPct val="115000"/>
                        </a:lnSpc>
                        <a:spcAft>
                          <a:spcPts val="0"/>
                        </a:spcAft>
                      </a:pP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0"/>
                        </a:spcAft>
                      </a:pPr>
                      <a:r>
                        <a:rPr lang="es-CO" sz="1400" b="1" dirty="0">
                          <a:effectLst/>
                          <a:latin typeface="Arial" panose="020B0604020202020204" pitchFamily="34" charset="0"/>
                          <a:ea typeface="Calibri" panose="020F0502020204030204" pitchFamily="34" charset="0"/>
                          <a:cs typeface="Arial" panose="020B0604020202020204" pitchFamily="34" charset="0"/>
                        </a:rPr>
                        <a:t>HABILITADO</a:t>
                      </a:r>
                    </a:p>
                  </a:txBody>
                  <a:tcPr marL="44450" marR="44450" marT="0" marB="0" anchor="ctr"/>
                </a:tc>
                <a:tc>
                  <a:txBody>
                    <a:bodyPr/>
                    <a:lstStyle/>
                    <a:p>
                      <a:pPr algn="ctr">
                        <a:lnSpc>
                          <a:spcPct val="115000"/>
                        </a:lnSpc>
                        <a:spcAft>
                          <a:spcPts val="0"/>
                        </a:spcAft>
                      </a:pPr>
                      <a:r>
                        <a:rPr lang="es-CO" sz="1400" b="1" dirty="0">
                          <a:effectLst/>
                          <a:latin typeface="Arial" panose="020B0604020202020204" pitchFamily="34" charset="0"/>
                          <a:ea typeface="Calibri" panose="020F0502020204030204" pitchFamily="34" charset="0"/>
                          <a:cs typeface="Arial" panose="020B0604020202020204" pitchFamily="34" charset="0"/>
                        </a:rPr>
                        <a:t>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0"/>
                        </a:spcAft>
                      </a:pPr>
                      <a:r>
                        <a:rPr lang="es-CO" sz="1400" b="1" dirty="0">
                          <a:effectLst/>
                          <a:latin typeface="Arial" panose="020B0604020202020204" pitchFamily="34" charset="0"/>
                          <a:ea typeface="Calibri" panose="020F0502020204030204" pitchFamily="34" charset="0"/>
                          <a:cs typeface="Arial" panose="020B0604020202020204" pitchFamily="34" charset="0"/>
                        </a:rPr>
                        <a:t>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075304470"/>
                  </a:ext>
                </a:extLst>
              </a:tr>
            </a:tbl>
          </a:graphicData>
        </a:graphic>
      </p:graphicFrame>
      <p:graphicFrame>
        <p:nvGraphicFramePr>
          <p:cNvPr id="10" name="Tabla 9">
            <a:extLst>
              <a:ext uri="{FF2B5EF4-FFF2-40B4-BE49-F238E27FC236}">
                <a16:creationId xmlns:a16="http://schemas.microsoft.com/office/drawing/2014/main" id="{CE32E233-6C4A-4E24-B3A9-C170CC7A00E5}"/>
              </a:ext>
            </a:extLst>
          </p:cNvPr>
          <p:cNvGraphicFramePr>
            <a:graphicFrameLocks noGrp="1"/>
          </p:cNvGraphicFramePr>
          <p:nvPr>
            <p:extLst>
              <p:ext uri="{D42A27DB-BD31-4B8C-83A1-F6EECF244321}">
                <p14:modId xmlns:p14="http://schemas.microsoft.com/office/powerpoint/2010/main" val="3424215363"/>
              </p:ext>
            </p:extLst>
          </p:nvPr>
        </p:nvGraphicFramePr>
        <p:xfrm>
          <a:off x="2991959" y="4025712"/>
          <a:ext cx="4865529" cy="1669832"/>
        </p:xfrm>
        <a:graphic>
          <a:graphicData uri="http://schemas.openxmlformats.org/drawingml/2006/table">
            <a:tbl>
              <a:tblPr firstRow="1" firstCol="1" bandRow="1">
                <a:tableStyleId>{5C22544A-7EE6-4342-B048-85BDC9FD1C3A}</a:tableStyleId>
              </a:tblPr>
              <a:tblGrid>
                <a:gridCol w="2519814">
                  <a:extLst>
                    <a:ext uri="{9D8B030D-6E8A-4147-A177-3AD203B41FA5}">
                      <a16:colId xmlns:a16="http://schemas.microsoft.com/office/drawing/2014/main" val="349112271"/>
                    </a:ext>
                  </a:extLst>
                </a:gridCol>
                <a:gridCol w="2345715">
                  <a:extLst>
                    <a:ext uri="{9D8B030D-6E8A-4147-A177-3AD203B41FA5}">
                      <a16:colId xmlns:a16="http://schemas.microsoft.com/office/drawing/2014/main" val="1292054918"/>
                    </a:ext>
                  </a:extLst>
                </a:gridCol>
              </a:tblGrid>
              <a:tr h="743748">
                <a:tc>
                  <a:txBody>
                    <a:bodyPr/>
                    <a:lstStyle/>
                    <a:p>
                      <a:pPr algn="ctr">
                        <a:lnSpc>
                          <a:spcPct val="115000"/>
                        </a:lnSpc>
                        <a:spcAft>
                          <a:spcPts val="0"/>
                        </a:spcAft>
                      </a:pPr>
                      <a:r>
                        <a:rPr lang="es-CO" sz="1400" dirty="0">
                          <a:effectLst/>
                          <a:latin typeface="Arial" panose="020B0604020202020204" pitchFamily="34" charset="0"/>
                          <a:cs typeface="Arial" panose="020B0604020202020204" pitchFamily="34" charset="0"/>
                        </a:rPr>
                        <a:t>PROPONENTE</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0"/>
                        </a:spcAft>
                      </a:pPr>
                      <a:r>
                        <a:rPr lang="es-CO" sz="1400" dirty="0">
                          <a:effectLst/>
                          <a:latin typeface="Arial" panose="020B0604020202020204" pitchFamily="34" charset="0"/>
                          <a:cs typeface="Arial" panose="020B0604020202020204" pitchFamily="34" charset="0"/>
                        </a:rPr>
                        <a:t> Evaluación  Económica</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89969557"/>
                  </a:ext>
                </a:extLst>
              </a:tr>
              <a:tr h="615560">
                <a:tc>
                  <a:txBody>
                    <a:bodyPr/>
                    <a:lstStyle/>
                    <a:p>
                      <a:pPr algn="ctr">
                        <a:lnSpc>
                          <a:spcPct val="115000"/>
                        </a:lnSpc>
                        <a:spcAft>
                          <a:spcPts val="1000"/>
                        </a:spcAft>
                      </a:pPr>
                      <a:r>
                        <a:rPr lang="es-CO" sz="1800" b="1" kern="1200" dirty="0">
                          <a:solidFill>
                            <a:schemeClr val="lt1"/>
                          </a:solidFill>
                          <a:effectLst/>
                          <a:latin typeface="+mn-lt"/>
                          <a:ea typeface="+mn-ea"/>
                          <a:cs typeface="+mn-cs"/>
                        </a:rPr>
                        <a:t>SANTANDER CACEIS COLOMBIA S.A., SOCIEDAD FIDUCIARIA</a:t>
                      </a:r>
                      <a:endParaRPr lang="es-CO" sz="1400" b="1" kern="1200" dirty="0">
                        <a:solidFill>
                          <a:schemeClr val="lt1"/>
                        </a:solidFill>
                        <a:effectLst/>
                        <a:latin typeface="Arial" panose="020B0604020202020204" pitchFamily="34" charset="0"/>
                        <a:ea typeface="+mn-ea"/>
                        <a:cs typeface="Arial" panose="020B0604020202020204" pitchFamily="34" charset="0"/>
                      </a:endParaRPr>
                    </a:p>
                  </a:txBody>
                  <a:tcPr marL="44450" marR="44450" marT="0" marB="0" anchor="ctr"/>
                </a:tc>
                <a:tc>
                  <a:txBody>
                    <a:bodyPr/>
                    <a:lstStyle/>
                    <a:p>
                      <a:pPr algn="ctr">
                        <a:lnSpc>
                          <a:spcPct val="115000"/>
                        </a:lnSpc>
                        <a:spcAft>
                          <a:spcPts val="0"/>
                        </a:spcAft>
                      </a:pPr>
                      <a:r>
                        <a:rPr lang="es-CO" sz="1800" b="0" i="0" kern="1200" dirty="0">
                          <a:solidFill>
                            <a:schemeClr val="dk1"/>
                          </a:solidFill>
                          <a:effectLst/>
                          <a:latin typeface="+mn-lt"/>
                          <a:ea typeface="+mn-ea"/>
                          <a:cs typeface="+mn-cs"/>
                        </a:rPr>
                        <a:t>$ 651.394.100</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075304470"/>
                  </a:ext>
                </a:extLst>
              </a:tr>
            </a:tbl>
          </a:graphicData>
        </a:graphic>
      </p:graphicFrame>
    </p:spTree>
    <p:extLst>
      <p:ext uri="{BB962C8B-B14F-4D97-AF65-F5344CB8AC3E}">
        <p14:creationId xmlns:p14="http://schemas.microsoft.com/office/powerpoint/2010/main" val="198861645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1707</TotalTime>
  <Words>149</Words>
  <Application>Microsoft Office PowerPoint</Application>
  <PresentationFormat>Panorámica</PresentationFormat>
  <Paragraphs>22</Paragraphs>
  <Slides>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vt:i4>
      </vt:variant>
    </vt:vector>
  </HeadingPairs>
  <TitlesOfParts>
    <vt:vector size="7" baseType="lpstr">
      <vt:lpstr>Arial</vt:lpstr>
      <vt:lpstr>Calibri</vt:lpstr>
      <vt:lpstr>Lato Regular</vt:lpstr>
      <vt:lpstr>Tema de Office</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Claudia Consuelo Cardozo Amaya</cp:lastModifiedBy>
  <cp:revision>135</cp:revision>
  <dcterms:created xsi:type="dcterms:W3CDTF">2015-02-19T23:51:59Z</dcterms:created>
  <dcterms:modified xsi:type="dcterms:W3CDTF">2021-06-16T22:20:58Z</dcterms:modified>
</cp:coreProperties>
</file>