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48" r:id="rId1"/>
    <p:sldMasterId id="2147483660" r:id="rId2"/>
  </p:sldMasterIdLst>
  <p:sldIdLst>
    <p:sldId id="257" r:id="rId3"/>
    <p:sldId id="256" r:id="rId4"/>
    <p:sldId id="1465" r:id="rId5"/>
    <p:sldId id="1466" r:id="rId6"/>
    <p:sldId id="1467" r:id="rId7"/>
    <p:sldId id="1468" r:id="rId8"/>
    <p:sldId id="262" r:id="rId9"/>
    <p:sldId id="1469" r:id="rId10"/>
    <p:sldId id="1464" r:id="rId11"/>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110" d="100"/>
          <a:sy n="110" d="100"/>
        </p:scale>
        <p:origin x="63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27/08/2021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27/08/2021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27/08/2021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619978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694150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637978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965879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141736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104562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36366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04039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275642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981147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195410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grpSp>
        <p:nvGrpSpPr>
          <p:cNvPr id="5" name="Group 4"/>
          <p:cNvGrpSpPr/>
          <p:nvPr userDrawn="1"/>
        </p:nvGrpSpPr>
        <p:grpSpPr>
          <a:xfrm>
            <a:off x="328169" y="6237312"/>
            <a:ext cx="439241" cy="439240"/>
            <a:chOff x="186858" y="6096003"/>
            <a:chExt cx="580550" cy="580549"/>
          </a:xfrm>
          <a:solidFill>
            <a:schemeClr val="bg1">
              <a:lumMod val="95000"/>
            </a:schemeClr>
          </a:solidFill>
        </p:grpSpPr>
        <p:sp>
          <p:nvSpPr>
            <p:cNvPr id="14" name="Rectangle 1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5" name="Rectangle 14"/>
            <p:cNvSpPr/>
            <p:nvPr userDrawn="1"/>
          </p:nvSpPr>
          <p:spPr>
            <a:xfrm>
              <a:off x="186858" y="6612049"/>
              <a:ext cx="580549" cy="645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1"/>
            </a:p>
          </p:txBody>
        </p:sp>
      </p:gr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
        <p:nvSpPr>
          <p:cNvPr id="16"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‹Nº›</a:t>
            </a:fld>
            <a:endParaRPr lang="en-US" dirty="0"/>
          </a:p>
        </p:txBody>
      </p:sp>
      <p:sp>
        <p:nvSpPr>
          <p:cNvPr id="10" name="Sous-titre 2"/>
          <p:cNvSpPr>
            <a:spLocks noGrp="1"/>
          </p:cNvSpPr>
          <p:nvPr>
            <p:ph type="subTitle" idx="1"/>
          </p:nvPr>
        </p:nvSpPr>
        <p:spPr>
          <a:xfrm>
            <a:off x="623885" y="764704"/>
            <a:ext cx="9601200" cy="288032"/>
          </a:xfrm>
        </p:spPr>
        <p:txBody>
          <a:bodyPr anchor="ctr">
            <a:noAutofit/>
          </a:bodyPr>
          <a:lstStyle>
            <a:lvl1pPr marL="0" indent="0" algn="l">
              <a:buNone/>
              <a:defRPr sz="1800" cap="small" baseline="0">
                <a:solidFill>
                  <a:schemeClr val="accent1"/>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fr-FR" dirty="0"/>
              <a:t>Modifiez le style des sous-titres du masque</a:t>
            </a:r>
            <a:endParaRPr lang="en-US" dirty="0"/>
          </a:p>
        </p:txBody>
      </p:sp>
      <p:sp>
        <p:nvSpPr>
          <p:cNvPr id="11" name="Espace réservé du titre 1"/>
          <p:cNvSpPr>
            <a:spLocks noGrp="1"/>
          </p:cNvSpPr>
          <p:nvPr>
            <p:ph type="title"/>
          </p:nvPr>
        </p:nvSpPr>
        <p:spPr>
          <a:xfrm>
            <a:off x="623885" y="147094"/>
            <a:ext cx="9601200" cy="617612"/>
          </a:xfrm>
          <a:prstGeom prst="rect">
            <a:avLst/>
          </a:prstGeom>
        </p:spPr>
        <p:txBody>
          <a:bodyPr vert="horz" lIns="91440" tIns="45720" rIns="91440" bIns="45720" rtlCol="0" anchor="ctr">
            <a:noAutofit/>
          </a:bodyPr>
          <a:lstStyle>
            <a:lvl1pPr algn="l">
              <a:defRPr sz="4000">
                <a:solidFill>
                  <a:srgbClr val="2F3A46"/>
                </a:solidFill>
              </a:defRPr>
            </a:lvl1pPr>
          </a:lstStyle>
          <a:p>
            <a:r>
              <a:rPr lang="fr-FR" dirty="0"/>
              <a:t>Modifiez le style du titre</a:t>
            </a:r>
            <a:endParaRPr lang="en-US" dirty="0"/>
          </a:p>
        </p:txBody>
      </p:sp>
      <p:pic>
        <p:nvPicPr>
          <p:cNvPr id="12" name="Picture 11"/>
          <p:cNvPicPr>
            <a:picLocks noChangeAspect="1"/>
          </p:cNvPicPr>
          <p:nvPr userDrawn="1"/>
        </p:nvPicPr>
        <p:blipFill>
          <a:blip r:embed="rId3"/>
          <a:stretch>
            <a:fillRect/>
          </a:stretch>
        </p:blipFill>
        <p:spPr>
          <a:xfrm>
            <a:off x="10344472" y="230328"/>
            <a:ext cx="1627773" cy="451143"/>
          </a:xfrm>
          <a:prstGeom prst="rect">
            <a:avLst/>
          </a:prstGeom>
        </p:spPr>
      </p:pic>
      <p:sp>
        <p:nvSpPr>
          <p:cNvPr id="13" name="Rectangle 12"/>
          <p:cNvSpPr/>
          <p:nvPr userDrawn="1"/>
        </p:nvSpPr>
        <p:spPr>
          <a:xfrm>
            <a:off x="10378751" y="95859"/>
            <a:ext cx="1593494" cy="72008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8816699"/>
      </p:ext>
    </p:extLst>
  </p:cSld>
  <p:clrMapOvr>
    <a:masterClrMapping/>
  </p:clrMapOvr>
  <p:extLst>
    <p:ext uri="{DCECCB84-F9BA-43D5-87BE-67443E8EF086}">
      <p15:sldGuideLst xmlns:p15="http://schemas.microsoft.com/office/powerpoint/2012/main">
        <p15:guide id="1" pos="3840">
          <p15:clr>
            <a:srgbClr val="FBAE40"/>
          </p15:clr>
        </p15:guide>
        <p15:guide id="2" pos="7287">
          <p15:clr>
            <a:srgbClr val="FBAE40"/>
          </p15:clr>
        </p15:guide>
        <p15:guide id="3" pos="39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27/08/2021</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27/08/2021</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248820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18009" y="1224730"/>
            <a:ext cx="9143999" cy="2893100"/>
          </a:xfrm>
          <a:prstGeom prst="rect">
            <a:avLst/>
          </a:prstGeom>
          <a:noFill/>
        </p:spPr>
        <p:txBody>
          <a:bodyPr wrap="square" rtlCol="0">
            <a:spAutoFit/>
          </a:bodyPr>
          <a:lstStyle/>
          <a:p>
            <a:pPr algn="ctr"/>
            <a:endParaRPr lang="es-CO" sz="2200" b="1" dirty="0">
              <a:solidFill>
                <a:srgbClr val="000A8B"/>
              </a:solidFill>
              <a:latin typeface="Arial" panose="020B0604020202020204" pitchFamily="34" charset="0"/>
              <a:cs typeface="Arial" panose="020B0604020202020204" pitchFamily="34" charset="0"/>
            </a:endParaRPr>
          </a:p>
          <a:p>
            <a:pPr algn="ctr"/>
            <a:r>
              <a:rPr lang="es-CO" sz="2200" b="1" dirty="0">
                <a:solidFill>
                  <a:srgbClr val="000A8B"/>
                </a:solidFill>
                <a:latin typeface="Arial" panose="020B0604020202020204" pitchFamily="34" charset="0"/>
                <a:cs typeface="Arial" panose="020B0604020202020204" pitchFamily="34" charset="0"/>
              </a:rPr>
              <a:t>INFORME CONSOLIDADO DE EVALUACIÓN</a:t>
            </a:r>
          </a:p>
          <a:p>
            <a:pPr algn="ctr"/>
            <a:r>
              <a:rPr lang="es-CO" sz="2200" b="1" dirty="0">
                <a:solidFill>
                  <a:srgbClr val="000A8B"/>
                </a:solidFill>
                <a:latin typeface="Arial" panose="020B0604020202020204" pitchFamily="34" charset="0"/>
                <a:cs typeface="Arial" panose="020B0604020202020204" pitchFamily="34" charset="0"/>
              </a:rPr>
              <a:t>CONCURSO PUBLICO 8 DE 2021</a:t>
            </a:r>
          </a:p>
          <a:p>
            <a:pPr algn="ctr"/>
            <a:endParaRPr lang="es-CO" sz="2200" b="1" dirty="0">
              <a:solidFill>
                <a:srgbClr val="000A8B"/>
              </a:solidFill>
              <a:latin typeface="Arial" panose="020B0604020202020204" pitchFamily="34" charset="0"/>
              <a:cs typeface="Arial" panose="020B0604020202020204" pitchFamily="34" charset="0"/>
            </a:endParaRPr>
          </a:p>
          <a:p>
            <a:pPr algn="just">
              <a:tabLst>
                <a:tab pos="3749040" algn="l"/>
              </a:tabLst>
            </a:pPr>
            <a:r>
              <a:rPr lang="es-CO" dirty="0">
                <a:latin typeface="Arial" panose="020B0604020202020204" pitchFamily="34" charset="0"/>
                <a:cs typeface="Arial" panose="020B0604020202020204" pitchFamily="34" charset="0"/>
              </a:rPr>
              <a:t>OBJETO: </a:t>
            </a:r>
            <a:r>
              <a:rPr lang="es-ES" sz="1800" dirty="0">
                <a:effectLst/>
                <a:latin typeface="Arial" panose="020B0604020202020204" pitchFamily="34" charset="0"/>
                <a:ea typeface="MS Mincho" panose="02020609040205080304" pitchFamily="49" charset="-128"/>
              </a:rPr>
              <a:t>Contratar la prestación de servicios de logística integral necesarios para el desarrollo de todas las diligencias y actividades necesarias para la administración de los activos que se encuentran bajo responsabilidad de la Sociedad de Activos Especiales SAS en cada una de sus regionales, para el cumplimiento de sus funciones.</a:t>
            </a:r>
          </a:p>
          <a:p>
            <a:pPr algn="just">
              <a:tabLst>
                <a:tab pos="3749040" algn="l"/>
              </a:tabLst>
            </a:pPr>
            <a:endParaRPr lang="es-CO" sz="2200" b="1" dirty="0">
              <a:solidFill>
                <a:srgbClr val="000A8B"/>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92585DB5-89C8-43AC-8A02-E015451C9B89}"/>
              </a:ext>
            </a:extLst>
          </p:cNvPr>
          <p:cNvGraphicFramePr>
            <a:graphicFrameLocks noGrp="1"/>
          </p:cNvGraphicFramePr>
          <p:nvPr>
            <p:extLst>
              <p:ext uri="{D42A27DB-BD31-4B8C-83A1-F6EECF244321}">
                <p14:modId xmlns:p14="http://schemas.microsoft.com/office/powerpoint/2010/main" val="2653606679"/>
              </p:ext>
            </p:extLst>
          </p:nvPr>
        </p:nvGraphicFramePr>
        <p:xfrm>
          <a:off x="1021465" y="687286"/>
          <a:ext cx="10149069" cy="5457911"/>
        </p:xfrm>
        <a:graphic>
          <a:graphicData uri="http://schemas.openxmlformats.org/drawingml/2006/table">
            <a:tbl>
              <a:tblPr firstRow="1" firstCol="1" bandRow="1">
                <a:tableStyleId>{5C22544A-7EE6-4342-B048-85BDC9FD1C3A}</a:tableStyleId>
              </a:tblPr>
              <a:tblGrid>
                <a:gridCol w="3402509">
                  <a:extLst>
                    <a:ext uri="{9D8B030D-6E8A-4147-A177-3AD203B41FA5}">
                      <a16:colId xmlns:a16="http://schemas.microsoft.com/office/drawing/2014/main" val="349112271"/>
                    </a:ext>
                  </a:extLst>
                </a:gridCol>
                <a:gridCol w="1749957">
                  <a:extLst>
                    <a:ext uri="{9D8B030D-6E8A-4147-A177-3AD203B41FA5}">
                      <a16:colId xmlns:a16="http://schemas.microsoft.com/office/drawing/2014/main" val="1292054918"/>
                    </a:ext>
                  </a:extLst>
                </a:gridCol>
                <a:gridCol w="1765723">
                  <a:extLst>
                    <a:ext uri="{9D8B030D-6E8A-4147-A177-3AD203B41FA5}">
                      <a16:colId xmlns:a16="http://schemas.microsoft.com/office/drawing/2014/main" val="3144135007"/>
                    </a:ext>
                  </a:extLst>
                </a:gridCol>
                <a:gridCol w="1597791">
                  <a:extLst>
                    <a:ext uri="{9D8B030D-6E8A-4147-A177-3AD203B41FA5}">
                      <a16:colId xmlns:a16="http://schemas.microsoft.com/office/drawing/2014/main" val="651774687"/>
                    </a:ext>
                  </a:extLst>
                </a:gridCol>
                <a:gridCol w="1633089">
                  <a:extLst>
                    <a:ext uri="{9D8B030D-6E8A-4147-A177-3AD203B41FA5}">
                      <a16:colId xmlns:a16="http://schemas.microsoft.com/office/drawing/2014/main" val="1252389395"/>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PROPONENTES</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CENTRO ORIENTE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SUROCCIDENTE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100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OCCIDENTE </a:t>
                      </a:r>
                    </a:p>
                    <a:p>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100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NORTE</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69557"/>
                  </a:ext>
                </a:extLst>
              </a:tr>
              <a:tr h="615560">
                <a:tc>
                  <a:txBody>
                    <a:bodyPr/>
                    <a:lstStyle/>
                    <a:p>
                      <a:pPr marL="0" algn="ctr" defTabSz="457200" rtl="0" eaLnBrk="1" latinLnBrk="0" hangingPunct="1">
                        <a:lnSpc>
                          <a:spcPct val="115000"/>
                        </a:lnSpc>
                        <a:spcAft>
                          <a:spcPts val="0"/>
                        </a:spcAft>
                      </a:pPr>
                      <a:br>
                        <a:rPr lang="es-CO" sz="1400" b="1" kern="1200" dirty="0">
                          <a:solidFill>
                            <a:schemeClr val="lt1"/>
                          </a:solidFill>
                          <a:effectLst/>
                          <a:latin typeface="Arial" panose="020B0604020202020204" pitchFamily="34" charset="0"/>
                          <a:ea typeface="+mn-ea"/>
                          <a:cs typeface="Arial" panose="020B0604020202020204" pitchFamily="34" charset="0"/>
                        </a:rPr>
                      </a:br>
                      <a:r>
                        <a:rPr lang="es-CO" sz="1400" b="1" kern="1200" dirty="0">
                          <a:solidFill>
                            <a:schemeClr val="lt1"/>
                          </a:solidFill>
                          <a:effectLst/>
                          <a:latin typeface="Arial" panose="020B0604020202020204" pitchFamily="34" charset="0"/>
                          <a:ea typeface="+mn-ea"/>
                          <a:cs typeface="Arial" panose="020B0604020202020204" pitchFamily="34" charset="0"/>
                        </a:rPr>
                        <a:t> UNIÓN TEMPORAL LOGISTICA INTEGRAL CC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304470"/>
                  </a:ext>
                </a:extLst>
              </a:tr>
              <a:tr h="400515">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ASEO EMMANUEL SAS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endParaRPr lang="es-CO" sz="1800" kern="1200">
                        <a:solidFill>
                          <a:schemeClr val="dk1"/>
                        </a:solidFill>
                        <a:latin typeface="+mn-lt"/>
                        <a:ea typeface="+mn-ea"/>
                        <a:cs typeface="+mn-cs"/>
                      </a:endParaRP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069511"/>
                  </a:ext>
                </a:extLst>
              </a:tr>
              <a:tr h="400515">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INGENIERIA Y CONSTRUCCIONES NISSI S.A.S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endParaRPr lang="es-CO" sz="1800" kern="1200" dirty="0">
                        <a:solidFill>
                          <a:schemeClr val="dk1"/>
                        </a:solidFill>
                        <a:latin typeface="+mn-lt"/>
                        <a:ea typeface="+mn-ea"/>
                        <a:cs typeface="+mn-cs"/>
                      </a:endParaRP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61183"/>
                  </a:ext>
                </a:extLst>
              </a:tr>
              <a:tr h="0">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ASOCIACION PARA EL FOMENTO DE LA INNOVACION Y DESARROLLO DE LOS GREMIOS “AFIDG”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628775"/>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MARCAS VITALES BMV SAS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7208747"/>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SASO S.A.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endParaRPr lang="es-CO" sz="1800" kern="1200" dirty="0">
                        <a:solidFill>
                          <a:schemeClr val="dk1"/>
                        </a:solidFill>
                        <a:latin typeface="+mn-lt"/>
                        <a:ea typeface="+mn-ea"/>
                        <a:cs typeface="+mn-cs"/>
                      </a:endParaRP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2182936"/>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UNION TEMPORAL REGION OCCIDENTE MIXTO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X</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endParaRPr lang="es-CO" sz="1800" kern="1200" dirty="0">
                        <a:solidFill>
                          <a:schemeClr val="dk1"/>
                        </a:solidFill>
                        <a:latin typeface="+mn-lt"/>
                        <a:ea typeface="+mn-ea"/>
                        <a:cs typeface="+mn-cs"/>
                      </a:endParaRP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844629"/>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CONSORCIO GLAA CEIBAS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endParaRPr lang="es-CO" sz="1800" kern="1200">
                        <a:solidFill>
                          <a:schemeClr val="dk1"/>
                        </a:solidFill>
                        <a:latin typeface="+mn-lt"/>
                        <a:ea typeface="+mn-ea"/>
                        <a:cs typeface="+mn-cs"/>
                      </a:endParaRP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8165848"/>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CONSORCIO 911-DT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dirty="0"/>
                        <a:t>  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5424610"/>
                  </a:ext>
                </a:extLst>
              </a:tr>
            </a:tbl>
          </a:graphicData>
        </a:graphic>
      </p:graphicFrame>
    </p:spTree>
    <p:extLst>
      <p:ext uri="{BB962C8B-B14F-4D97-AF65-F5344CB8AC3E}">
        <p14:creationId xmlns:p14="http://schemas.microsoft.com/office/powerpoint/2010/main" val="3331902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92585DB5-89C8-43AC-8A02-E015451C9B89}"/>
              </a:ext>
            </a:extLst>
          </p:cNvPr>
          <p:cNvGraphicFramePr>
            <a:graphicFrameLocks noGrp="1"/>
          </p:cNvGraphicFramePr>
          <p:nvPr>
            <p:extLst>
              <p:ext uri="{D42A27DB-BD31-4B8C-83A1-F6EECF244321}">
                <p14:modId xmlns:p14="http://schemas.microsoft.com/office/powerpoint/2010/main" val="2022830989"/>
              </p:ext>
            </p:extLst>
          </p:nvPr>
        </p:nvGraphicFramePr>
        <p:xfrm>
          <a:off x="1015114" y="398284"/>
          <a:ext cx="10149069" cy="5101312"/>
        </p:xfrm>
        <a:graphic>
          <a:graphicData uri="http://schemas.openxmlformats.org/drawingml/2006/table">
            <a:tbl>
              <a:tblPr firstRow="1" firstCol="1" bandRow="1">
                <a:tableStyleId>{5C22544A-7EE6-4342-B048-85BDC9FD1C3A}</a:tableStyleId>
              </a:tblPr>
              <a:tblGrid>
                <a:gridCol w="3402509">
                  <a:extLst>
                    <a:ext uri="{9D8B030D-6E8A-4147-A177-3AD203B41FA5}">
                      <a16:colId xmlns:a16="http://schemas.microsoft.com/office/drawing/2014/main" val="349112271"/>
                    </a:ext>
                  </a:extLst>
                </a:gridCol>
                <a:gridCol w="1749957">
                  <a:extLst>
                    <a:ext uri="{9D8B030D-6E8A-4147-A177-3AD203B41FA5}">
                      <a16:colId xmlns:a16="http://schemas.microsoft.com/office/drawing/2014/main" val="1292054918"/>
                    </a:ext>
                  </a:extLst>
                </a:gridCol>
                <a:gridCol w="1687346">
                  <a:extLst>
                    <a:ext uri="{9D8B030D-6E8A-4147-A177-3AD203B41FA5}">
                      <a16:colId xmlns:a16="http://schemas.microsoft.com/office/drawing/2014/main" val="3144135007"/>
                    </a:ext>
                  </a:extLst>
                </a:gridCol>
                <a:gridCol w="1676168">
                  <a:extLst>
                    <a:ext uri="{9D8B030D-6E8A-4147-A177-3AD203B41FA5}">
                      <a16:colId xmlns:a16="http://schemas.microsoft.com/office/drawing/2014/main" val="651774687"/>
                    </a:ext>
                  </a:extLst>
                </a:gridCol>
                <a:gridCol w="1633089">
                  <a:extLst>
                    <a:ext uri="{9D8B030D-6E8A-4147-A177-3AD203B41FA5}">
                      <a16:colId xmlns:a16="http://schemas.microsoft.com/office/drawing/2014/main" val="1252389395"/>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PROPONENTES</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  Jurídica</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Financiera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Técnica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Resultado</a:t>
                      </a:r>
                    </a:p>
                  </a:txBody>
                  <a:tcPr marL="44450" marR="44450" marT="0" marB="0" anchor="ctr"/>
                </a:tc>
                <a:extLst>
                  <a:ext uri="{0D108BD9-81ED-4DB2-BD59-A6C34878D82A}">
                    <a16:rowId xmlns:a16="http://schemas.microsoft.com/office/drawing/2014/main" val="189969557"/>
                  </a:ext>
                </a:extLst>
              </a:tr>
              <a:tr h="173810">
                <a:tc>
                  <a:txBody>
                    <a:bodyPr/>
                    <a:lstStyle/>
                    <a:p>
                      <a:pPr marL="0" algn="ctr" defTabSz="457200" rtl="0" eaLnBrk="1" latinLnBrk="0" hangingPunct="1">
                        <a:lnSpc>
                          <a:spcPct val="115000"/>
                        </a:lnSpc>
                        <a:spcAft>
                          <a:spcPts val="0"/>
                        </a:spcAft>
                      </a:pPr>
                      <a:br>
                        <a:rPr lang="es-CO" sz="1400" b="1" kern="1200" dirty="0">
                          <a:solidFill>
                            <a:schemeClr val="lt1"/>
                          </a:solidFill>
                          <a:effectLst/>
                          <a:latin typeface="Arial" panose="020B0604020202020204" pitchFamily="34" charset="0"/>
                          <a:ea typeface="+mn-ea"/>
                          <a:cs typeface="Arial" panose="020B0604020202020204" pitchFamily="34" charset="0"/>
                        </a:rPr>
                      </a:br>
                      <a:r>
                        <a:rPr lang="es-CO" sz="1400" b="1" kern="1200" dirty="0">
                          <a:solidFill>
                            <a:schemeClr val="lt1"/>
                          </a:solidFill>
                          <a:effectLst/>
                          <a:latin typeface="Arial" panose="020B0604020202020204" pitchFamily="34" charset="0"/>
                          <a:ea typeface="+mn-ea"/>
                          <a:cs typeface="Arial" panose="020B0604020202020204" pitchFamily="34" charset="0"/>
                        </a:rPr>
                        <a:t> UNIÓN TEMPORAL LOGISTICA INTEGRAL CC: Integrada por </a:t>
                      </a:r>
                      <a:r>
                        <a:rPr lang="es-ES" sz="1400" b="1" kern="1200" dirty="0">
                          <a:solidFill>
                            <a:schemeClr val="lt1"/>
                          </a:solidFill>
                          <a:effectLst/>
                          <a:latin typeface="Arial" panose="020B0604020202020204" pitchFamily="34" charset="0"/>
                          <a:ea typeface="+mn-ea"/>
                          <a:cs typeface="Arial" panose="020B0604020202020204" pitchFamily="34" charset="0"/>
                        </a:rPr>
                        <a:t>CAMARCA S A S y TRANSPORTES Y MUDANZAS CHICO S A S</a:t>
                      </a:r>
                      <a:endParaRPr lang="es-CO" sz="1400" b="1" kern="1200" dirty="0">
                        <a:solidFill>
                          <a:schemeClr val="lt1"/>
                        </a:solidFill>
                        <a:effectLst/>
                        <a:latin typeface="Arial" panose="020B0604020202020204" pitchFamily="34" charset="0"/>
                        <a:ea typeface="+mn-ea"/>
                        <a:cs typeface="Arial" panose="020B0604020202020204" pitchFamily="34" charset="0"/>
                      </a:endParaRP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p>
                      <a:pPr algn="ctr">
                        <a:lnSpc>
                          <a:spcPct val="115000"/>
                        </a:lnSpc>
                        <a:spcAft>
                          <a:spcPts val="0"/>
                        </a:spcAft>
                      </a:pP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b="1"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75304470"/>
                  </a:ext>
                </a:extLst>
              </a:tr>
              <a:tr h="8231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ASEO EMMANUEL SAS </a:t>
                      </a: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p>
                      <a:pPr algn="ctr">
                        <a:lnSpc>
                          <a:spcPct val="115000"/>
                        </a:lnSpc>
                      </a:pPr>
                      <a:endParaRPr lang="es-CO" sz="1400" kern="1200" dirty="0">
                        <a:solidFill>
                          <a:schemeClr val="dk1"/>
                        </a:solidFill>
                        <a:effectLst/>
                        <a:latin typeface="Arial" panose="020B0604020202020204" pitchFamily="34" charset="0"/>
                        <a:ea typeface="MS Mincho" panose="02020609040205080304" pitchFamily="49" charset="-128"/>
                        <a:cs typeface="Arial" panose="020B0604020202020204" pitchFamily="34" charset="0"/>
                      </a:endParaRPr>
                    </a:p>
                  </a:txBody>
                  <a:tcPr marL="44450" marR="44450"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extLst>
                  <a:ext uri="{0D108BD9-81ED-4DB2-BD59-A6C34878D82A}">
                    <a16:rowId xmlns:a16="http://schemas.microsoft.com/office/drawing/2014/main" val="1581069511"/>
                  </a:ext>
                </a:extLst>
              </a:tr>
              <a:tr h="0">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INGENIERIA Y CONSTRUCCIONES NISSI S.A.S </a:t>
                      </a: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dirty="0">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extLst>
                  <a:ext uri="{0D108BD9-81ED-4DB2-BD59-A6C34878D82A}">
                    <a16:rowId xmlns:a16="http://schemas.microsoft.com/office/drawing/2014/main" val="269628775"/>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ASOCIACION PARA EL FOMENTO DE LA INNOVACION Y DESARROLLO DE LOS GREMIOS “AFIDG” </a:t>
                      </a: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rPr>
                        <a:t>NO HABILITADO</a:t>
                      </a:r>
                    </a:p>
                    <a:p>
                      <a:pPr algn="ctr">
                        <a:lnSpc>
                          <a:spcPct val="115000"/>
                        </a:lnSpc>
                        <a:spcAft>
                          <a:spcPts val="0"/>
                        </a:spcAft>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dirty="0">
                          <a:effectLst/>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587208747"/>
                  </a:ext>
                </a:extLst>
              </a:tr>
              <a:tr h="237652">
                <a:tc>
                  <a:txBody>
                    <a:bodyPr/>
                    <a:lstStyle/>
                    <a:p>
                      <a:pPr marL="0" algn="ctr" defTabSz="457200" rtl="0" eaLnBrk="1" latinLnBrk="0" hangingPunct="1">
                        <a:lnSpc>
                          <a:spcPct val="115000"/>
                        </a:lnSpc>
                        <a:spcAft>
                          <a:spcPts val="0"/>
                        </a:spcAft>
                      </a:pPr>
                      <a:endParaRPr lang="es-CO" sz="1400" b="1" kern="1200" dirty="0">
                        <a:solidFill>
                          <a:schemeClr val="lt1"/>
                        </a:solidFill>
                        <a:effectLst/>
                        <a:latin typeface="Arial" panose="020B0604020202020204" pitchFamily="34" charset="0"/>
                        <a:ea typeface="+mn-ea"/>
                        <a:cs typeface="Arial" panose="020B0604020202020204" pitchFamily="34" charset="0"/>
                      </a:endParaRP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MARCAS VITALES BMV SAS </a:t>
                      </a: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rPr>
                        <a:t>NO HABILITADO</a:t>
                      </a:r>
                    </a:p>
                    <a:p>
                      <a:pPr algn="ctr">
                        <a:lnSpc>
                          <a:spcPct val="115000"/>
                        </a:lnSpc>
                        <a:spcAft>
                          <a:spcPts val="0"/>
                        </a:spcAft>
                      </a:pPr>
                      <a:endParaRPr lang="es-CO" sz="14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kern="1200" noProof="0" dirty="0">
                          <a:solidFill>
                            <a:schemeClr val="dk1"/>
                          </a:solidFill>
                          <a:effectLst/>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dirty="0">
                          <a:effectLst/>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dirty="0">
                          <a:effectLst/>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708188457"/>
                  </a:ext>
                </a:extLst>
              </a:tr>
            </a:tbl>
          </a:graphicData>
        </a:graphic>
      </p:graphicFrame>
    </p:spTree>
    <p:extLst>
      <p:ext uri="{BB962C8B-B14F-4D97-AF65-F5344CB8AC3E}">
        <p14:creationId xmlns:p14="http://schemas.microsoft.com/office/powerpoint/2010/main" val="3241543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92585DB5-89C8-43AC-8A02-E015451C9B89}"/>
              </a:ext>
            </a:extLst>
          </p:cNvPr>
          <p:cNvGraphicFramePr>
            <a:graphicFrameLocks noGrp="1"/>
          </p:cNvGraphicFramePr>
          <p:nvPr>
            <p:extLst>
              <p:ext uri="{D42A27DB-BD31-4B8C-83A1-F6EECF244321}">
                <p14:modId xmlns:p14="http://schemas.microsoft.com/office/powerpoint/2010/main" val="2150197688"/>
              </p:ext>
            </p:extLst>
          </p:nvPr>
        </p:nvGraphicFramePr>
        <p:xfrm>
          <a:off x="670560" y="313551"/>
          <a:ext cx="10572206" cy="6036856"/>
        </p:xfrm>
        <a:graphic>
          <a:graphicData uri="http://schemas.openxmlformats.org/drawingml/2006/table">
            <a:tbl>
              <a:tblPr firstRow="1" firstCol="1" bandRow="1">
                <a:tableStyleId>{5C22544A-7EE6-4342-B048-85BDC9FD1C3A}</a:tableStyleId>
              </a:tblPr>
              <a:tblGrid>
                <a:gridCol w="3825646">
                  <a:extLst>
                    <a:ext uri="{9D8B030D-6E8A-4147-A177-3AD203B41FA5}">
                      <a16:colId xmlns:a16="http://schemas.microsoft.com/office/drawing/2014/main" val="349112271"/>
                    </a:ext>
                  </a:extLst>
                </a:gridCol>
                <a:gridCol w="1749957">
                  <a:extLst>
                    <a:ext uri="{9D8B030D-6E8A-4147-A177-3AD203B41FA5}">
                      <a16:colId xmlns:a16="http://schemas.microsoft.com/office/drawing/2014/main" val="1292054918"/>
                    </a:ext>
                  </a:extLst>
                </a:gridCol>
                <a:gridCol w="1626386">
                  <a:extLst>
                    <a:ext uri="{9D8B030D-6E8A-4147-A177-3AD203B41FA5}">
                      <a16:colId xmlns:a16="http://schemas.microsoft.com/office/drawing/2014/main" val="3144135007"/>
                    </a:ext>
                  </a:extLst>
                </a:gridCol>
                <a:gridCol w="1733005">
                  <a:extLst>
                    <a:ext uri="{9D8B030D-6E8A-4147-A177-3AD203B41FA5}">
                      <a16:colId xmlns:a16="http://schemas.microsoft.com/office/drawing/2014/main" val="651774687"/>
                    </a:ext>
                  </a:extLst>
                </a:gridCol>
                <a:gridCol w="1637212">
                  <a:extLst>
                    <a:ext uri="{9D8B030D-6E8A-4147-A177-3AD203B41FA5}">
                      <a16:colId xmlns:a16="http://schemas.microsoft.com/office/drawing/2014/main" val="1252389395"/>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PROPONENTES</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  Jurídica</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 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Financiera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Evaluación</a:t>
                      </a:r>
                    </a:p>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Técnica</a:t>
                      </a:r>
                    </a:p>
                  </a:txBody>
                  <a:tcPr marL="44450" marR="44450" marT="0" marB="0" anchor="ctr"/>
                </a:tc>
                <a:tc>
                  <a:txBody>
                    <a:bodyPr/>
                    <a:lstStyle/>
                    <a:p>
                      <a:pPr algn="ctr">
                        <a:lnSpc>
                          <a:spcPct val="115000"/>
                        </a:lnSpc>
                        <a:spcAft>
                          <a:spcPts val="0"/>
                        </a:spcAft>
                      </a:pPr>
                      <a:r>
                        <a:rPr lang="es-CO" sz="1400" dirty="0">
                          <a:effectLst/>
                          <a:latin typeface="Arial" panose="020B0604020202020204" pitchFamily="34" charset="0"/>
                          <a:ea typeface="Calibri" panose="020F0502020204030204" pitchFamily="34" charset="0"/>
                          <a:cs typeface="Arial" panose="020B0604020202020204" pitchFamily="34" charset="0"/>
                        </a:rPr>
                        <a:t>Resultado</a:t>
                      </a:r>
                    </a:p>
                  </a:txBody>
                  <a:tcPr marL="44450" marR="44450" marT="0" marB="0" anchor="ctr"/>
                </a:tc>
                <a:extLst>
                  <a:ext uri="{0D108BD9-81ED-4DB2-BD59-A6C34878D82A}">
                    <a16:rowId xmlns:a16="http://schemas.microsoft.com/office/drawing/2014/main" val="189969557"/>
                  </a:ext>
                </a:extLst>
              </a:tr>
              <a:tr h="659023">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SASO S.A. </a:t>
                      </a: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dirty="0">
                        <a:ln>
                          <a:noFill/>
                        </a:ln>
                        <a:solidFill>
                          <a:prstClr val="black"/>
                        </a:solidFill>
                        <a:effectLst/>
                        <a:uLnTx/>
                        <a:uFillTx/>
                        <a:latin typeface="Arial" panose="020B0604020202020204" pitchFamily="34" charset="0"/>
                        <a:ea typeface="MS Mincho" panose="02020609040205080304" pitchFamily="49" charset="-128"/>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75304470"/>
                  </a:ext>
                </a:extLst>
              </a:tr>
              <a:tr h="8231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UNION TEMPORAL REGION OCCIDENTE MIXTO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Integrado:</a:t>
                      </a:r>
                    </a:p>
                    <a:p>
                      <a:pPr marL="0" algn="ctr" defTabSz="457200" rtl="0" eaLnBrk="1" latinLnBrk="0" hangingPunct="1">
                        <a:lnSpc>
                          <a:spcPct val="115000"/>
                        </a:lnSpc>
                        <a:spcAft>
                          <a:spcPts val="0"/>
                        </a:spcAft>
                      </a:pPr>
                      <a:r>
                        <a:rPr lang="es-ES" sz="1200" b="1" kern="1200" dirty="0">
                          <a:solidFill>
                            <a:schemeClr val="lt1"/>
                          </a:solidFill>
                          <a:effectLst/>
                          <a:latin typeface="Arial" panose="020B0604020202020204" pitchFamily="34" charset="0"/>
                          <a:ea typeface="+mn-ea"/>
                          <a:cs typeface="Arial" panose="020B0604020202020204" pitchFamily="34" charset="0"/>
                        </a:rPr>
                        <a:t>FONDO MIXTO DE LA CULTURA Y LAS ARTES DEL DEPARTAMENTO DEL QUINDIO Y GPS GRUPO PROFESIONAL DE SERVICIOS EN CONSULTORIA LOGISTICA Y</a:t>
                      </a:r>
                      <a:endParaRPr lang="es-CO" sz="1200" b="1" kern="1200" dirty="0">
                        <a:solidFill>
                          <a:schemeClr val="lt1"/>
                        </a:solidFill>
                        <a:effectLst/>
                        <a:latin typeface="Arial" panose="020B0604020202020204" pitchFamily="34" charset="0"/>
                        <a:ea typeface="+mn-ea"/>
                        <a:cs typeface="Arial" panose="020B0604020202020204" pitchFamily="34" charset="0"/>
                      </a:endParaRPr>
                    </a:p>
                    <a:p>
                      <a:pPr marL="0" algn="ctr" defTabSz="457200" rtl="0" eaLnBrk="1" latinLnBrk="0" hangingPunct="1">
                        <a:lnSpc>
                          <a:spcPct val="115000"/>
                        </a:lnSpc>
                        <a:spcAft>
                          <a:spcPts val="0"/>
                        </a:spcAft>
                      </a:pPr>
                      <a:r>
                        <a:rPr lang="es-ES" sz="1200" b="1" kern="1200" dirty="0">
                          <a:solidFill>
                            <a:schemeClr val="lt1"/>
                          </a:solidFill>
                          <a:effectLst/>
                          <a:latin typeface="Arial" panose="020B0604020202020204" pitchFamily="34" charset="0"/>
                          <a:ea typeface="+mn-ea"/>
                          <a:cs typeface="Arial" panose="020B0604020202020204" pitchFamily="34" charset="0"/>
                        </a:rPr>
                        <a:t>EVENTOS S.A.S.</a:t>
                      </a:r>
                      <a:endParaRPr lang="es-CO" sz="1200" b="1" kern="1200" dirty="0">
                        <a:solidFill>
                          <a:schemeClr val="lt1"/>
                        </a:solidFill>
                        <a:effectLst/>
                        <a:latin typeface="Arial" panose="020B0604020202020204" pitchFamily="34" charset="0"/>
                        <a:ea typeface="+mn-ea"/>
                        <a:cs typeface="Arial" panose="020B0604020202020204" pitchFamily="34" charset="0"/>
                      </a:endParaRP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dirty="0">
                        <a:ln>
                          <a:noFill/>
                        </a:ln>
                        <a:solidFill>
                          <a:prstClr val="black"/>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dirty="0">
                        <a:ln>
                          <a:noFill/>
                        </a:ln>
                        <a:solidFill>
                          <a:prstClr val="black"/>
                        </a:solidFill>
                        <a:effectLst/>
                        <a:uLnTx/>
                        <a:uFillTx/>
                        <a:latin typeface="Arial" panose="020B0604020202020204" pitchFamily="34" charset="0"/>
                        <a:ea typeface="MS Mincho" panose="02020609040205080304" pitchFamily="49" charset="-128"/>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581069511"/>
                  </a:ext>
                </a:extLst>
              </a:tr>
              <a:tr h="0">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s-CO" sz="1400" b="1" kern="1200" dirty="0">
                          <a:solidFill>
                            <a:schemeClr val="lt1"/>
                          </a:solidFill>
                          <a:effectLst/>
                          <a:latin typeface="Arial" panose="020B0604020202020204" pitchFamily="34" charset="0"/>
                          <a:ea typeface="+mn-ea"/>
                          <a:cs typeface="Arial" panose="020B0604020202020204" pitchFamily="34" charset="0"/>
                        </a:rPr>
                        <a:t>CONSORCIO GLAA CEIBAS </a:t>
                      </a:r>
                    </a:p>
                    <a:p>
                      <a:pPr marL="0" marR="0" lvl="0" indent="0" algn="ctr" defTabSz="457200" rtl="0" eaLnBrk="1" fontAlgn="auto" latinLnBrk="0" hangingPunct="1">
                        <a:lnSpc>
                          <a:spcPct val="115000"/>
                        </a:lnSpc>
                        <a:spcBef>
                          <a:spcPts val="0"/>
                        </a:spcBef>
                        <a:spcAft>
                          <a:spcPts val="0"/>
                        </a:spcAft>
                        <a:buClrTx/>
                        <a:buSzTx/>
                        <a:buFontTx/>
                        <a:buNone/>
                        <a:tabLst/>
                        <a:defRPr/>
                      </a:pPr>
                      <a:r>
                        <a:rPr lang="es-CO" sz="1200" b="1" kern="1200" dirty="0">
                          <a:solidFill>
                            <a:schemeClr val="lt1"/>
                          </a:solidFill>
                          <a:effectLst/>
                          <a:latin typeface="Arial" panose="020B0604020202020204" pitchFamily="34" charset="0"/>
                          <a:ea typeface="+mn-ea"/>
                          <a:cs typeface="Arial" panose="020B0604020202020204" pitchFamily="34" charset="0"/>
                        </a:rPr>
                        <a:t>Integrado por: </a:t>
                      </a:r>
                      <a:r>
                        <a:rPr lang="es-ES" sz="1200" b="1" kern="1200" dirty="0">
                          <a:solidFill>
                            <a:schemeClr val="lt1"/>
                          </a:solidFill>
                          <a:effectLst/>
                          <a:latin typeface="Arial" panose="020B0604020202020204" pitchFamily="34" charset="0"/>
                          <a:ea typeface="+mn-ea"/>
                          <a:cs typeface="Arial" panose="020B0604020202020204" pitchFamily="34" charset="0"/>
                        </a:rPr>
                        <a:t>GLAA S.A.S ZOMAC y PARQUEADEROS PATIOS CEIBAS S.A.S</a:t>
                      </a:r>
                      <a:endParaRPr lang="es-CO" sz="1200" b="1" kern="1200" dirty="0">
                        <a:solidFill>
                          <a:schemeClr val="lt1"/>
                        </a:solidFill>
                        <a:effectLst/>
                        <a:latin typeface="Arial" panose="020B0604020202020204" pitchFamily="34" charset="0"/>
                        <a:ea typeface="+mn-ea"/>
                        <a:cs typeface="Arial" panose="020B0604020202020204" pitchFamily="34" charset="0"/>
                      </a:endParaRP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r>
                        <a:rPr lang="es-ES" sz="1800" kern="1200" dirty="0">
                          <a:solidFill>
                            <a:schemeClr val="dk1"/>
                          </a:solidFill>
                          <a:effectLst/>
                          <a:latin typeface="+mn-lt"/>
                          <a:ea typeface="+mn-ea"/>
                          <a:cs typeface="+mn-cs"/>
                        </a:rPr>
                        <a:t> </a:t>
                      </a:r>
                    </a:p>
                    <a:p>
                      <a:pPr marL="0" marR="0" lvl="0" indent="0" algn="ctr" defTabSz="457200" rtl="0" eaLnBrk="1" fontAlgn="auto" latinLnBrk="0" hangingPunct="1">
                        <a:lnSpc>
                          <a:spcPct val="115000"/>
                        </a:lnSpc>
                        <a:spcBef>
                          <a:spcPts val="0"/>
                        </a:spcBef>
                        <a:spcAft>
                          <a:spcPts val="0"/>
                        </a:spcAft>
                        <a:buClrTx/>
                        <a:buSzTx/>
                        <a:buFontTx/>
                        <a:buNone/>
                        <a:tabLst/>
                        <a:defRPr/>
                      </a:pPr>
                      <a:endParaRPr lang="es-CO" sz="1200" kern="1200" dirty="0">
                        <a:solidFill>
                          <a:schemeClr val="dk1"/>
                        </a:solidFill>
                        <a:effectLst/>
                        <a:latin typeface="+mn-lt"/>
                        <a:ea typeface="+mn-ea"/>
                        <a:cs typeface="+mn-cs"/>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dirty="0">
                        <a:ln>
                          <a:noFill/>
                        </a:ln>
                        <a:solidFill>
                          <a:prstClr val="black"/>
                        </a:solidFill>
                        <a:effectLst/>
                        <a:uLnTx/>
                        <a:uFillTx/>
                        <a:latin typeface="Arial" panose="020B0604020202020204" pitchFamily="34" charset="0"/>
                        <a:ea typeface="MS Mincho" panose="02020609040205080304" pitchFamily="49" charset="-128"/>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r>
                        <a:rPr lang="es-ES" sz="1800" kern="1200" dirty="0">
                          <a:solidFill>
                            <a:schemeClr val="dk1"/>
                          </a:solidFill>
                          <a:effectLst/>
                          <a:latin typeface="+mn-lt"/>
                          <a:ea typeface="+mn-ea"/>
                          <a:cs typeface="+mn-cs"/>
                        </a:rPr>
                        <a:t> </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 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69628775"/>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CONSORCIO 911-DT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Integrado por :</a:t>
                      </a:r>
                    </a:p>
                    <a:p>
                      <a:pPr marL="0" marR="0" lvl="0" indent="0" algn="ctr" defTabSz="457200" rtl="0" eaLnBrk="1" fontAlgn="auto" latinLnBrk="0" hangingPunct="1">
                        <a:lnSpc>
                          <a:spcPct val="115000"/>
                        </a:lnSpc>
                        <a:spcBef>
                          <a:spcPts val="0"/>
                        </a:spcBef>
                        <a:spcAft>
                          <a:spcPts val="0"/>
                        </a:spcAft>
                        <a:buClrTx/>
                        <a:buSzTx/>
                        <a:buFontTx/>
                        <a:buNone/>
                        <a:tabLst/>
                        <a:defRPr/>
                      </a:pPr>
                      <a:r>
                        <a:rPr lang="en-US" sz="1200" b="1" kern="1200" dirty="0">
                          <a:solidFill>
                            <a:schemeClr val="lt1"/>
                          </a:solidFill>
                          <a:effectLst/>
                          <a:latin typeface="Arial" panose="020B0604020202020204" pitchFamily="34" charset="0"/>
                          <a:ea typeface="+mn-ea"/>
                          <a:cs typeface="Arial" panose="020B0604020202020204" pitchFamily="34" charset="0"/>
                        </a:rPr>
                        <a:t>DOUGLAS TRADE S A S y </a:t>
                      </a:r>
                      <a:r>
                        <a:rPr lang="es-ES" sz="1200" b="1" kern="1200" dirty="0">
                          <a:solidFill>
                            <a:schemeClr val="lt1"/>
                          </a:solidFill>
                          <a:effectLst/>
                          <a:latin typeface="Arial" panose="020B0604020202020204" pitchFamily="34" charset="0"/>
                          <a:ea typeface="+mn-ea"/>
                          <a:cs typeface="Arial" panose="020B0604020202020204" pitchFamily="34" charset="0"/>
                        </a:rPr>
                        <a:t>PRODUCCION DE EVENTOS 911 S.A.S</a:t>
                      </a:r>
                      <a:endParaRPr lang="es-CO" sz="1200" b="1" kern="1200" dirty="0">
                        <a:solidFill>
                          <a:schemeClr val="lt1"/>
                        </a:solidFill>
                        <a:effectLst/>
                        <a:latin typeface="Arial" panose="020B0604020202020204" pitchFamily="34" charset="0"/>
                        <a:ea typeface="+mn-ea"/>
                        <a:cs typeface="Arial" panose="020B0604020202020204" pitchFamily="34" charset="0"/>
                      </a:endParaRPr>
                    </a:p>
                  </a:txBody>
                  <a:tcPr marL="44450" marR="4445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HABILITADO</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s-CO" sz="1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587208747"/>
                  </a:ext>
                </a:extLst>
              </a:tr>
            </a:tbl>
          </a:graphicData>
        </a:graphic>
      </p:graphicFrame>
    </p:spTree>
    <p:extLst>
      <p:ext uri="{BB962C8B-B14F-4D97-AF65-F5344CB8AC3E}">
        <p14:creationId xmlns:p14="http://schemas.microsoft.com/office/powerpoint/2010/main" val="915135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92585DB5-89C8-43AC-8A02-E015451C9B89}"/>
              </a:ext>
            </a:extLst>
          </p:cNvPr>
          <p:cNvGraphicFramePr>
            <a:graphicFrameLocks noGrp="1"/>
          </p:cNvGraphicFramePr>
          <p:nvPr>
            <p:extLst>
              <p:ext uri="{D42A27DB-BD31-4B8C-83A1-F6EECF244321}">
                <p14:modId xmlns:p14="http://schemas.microsoft.com/office/powerpoint/2010/main" val="1585798750"/>
              </p:ext>
            </p:extLst>
          </p:nvPr>
        </p:nvGraphicFramePr>
        <p:xfrm>
          <a:off x="1021465" y="1836817"/>
          <a:ext cx="10149069" cy="2992713"/>
        </p:xfrm>
        <a:graphic>
          <a:graphicData uri="http://schemas.openxmlformats.org/drawingml/2006/table">
            <a:tbl>
              <a:tblPr firstRow="1" firstCol="1" bandRow="1">
                <a:tableStyleId>{5C22544A-7EE6-4342-B048-85BDC9FD1C3A}</a:tableStyleId>
              </a:tblPr>
              <a:tblGrid>
                <a:gridCol w="3402509">
                  <a:extLst>
                    <a:ext uri="{9D8B030D-6E8A-4147-A177-3AD203B41FA5}">
                      <a16:colId xmlns:a16="http://schemas.microsoft.com/office/drawing/2014/main" val="349112271"/>
                    </a:ext>
                  </a:extLst>
                </a:gridCol>
                <a:gridCol w="1749957">
                  <a:extLst>
                    <a:ext uri="{9D8B030D-6E8A-4147-A177-3AD203B41FA5}">
                      <a16:colId xmlns:a16="http://schemas.microsoft.com/office/drawing/2014/main" val="1292054918"/>
                    </a:ext>
                  </a:extLst>
                </a:gridCol>
                <a:gridCol w="1765723">
                  <a:extLst>
                    <a:ext uri="{9D8B030D-6E8A-4147-A177-3AD203B41FA5}">
                      <a16:colId xmlns:a16="http://schemas.microsoft.com/office/drawing/2014/main" val="3144135007"/>
                    </a:ext>
                  </a:extLst>
                </a:gridCol>
                <a:gridCol w="1597791">
                  <a:extLst>
                    <a:ext uri="{9D8B030D-6E8A-4147-A177-3AD203B41FA5}">
                      <a16:colId xmlns:a16="http://schemas.microsoft.com/office/drawing/2014/main" val="651774687"/>
                    </a:ext>
                  </a:extLst>
                </a:gridCol>
                <a:gridCol w="1633089">
                  <a:extLst>
                    <a:ext uri="{9D8B030D-6E8A-4147-A177-3AD203B41FA5}">
                      <a16:colId xmlns:a16="http://schemas.microsoft.com/office/drawing/2014/main" val="1252389395"/>
                    </a:ext>
                  </a:extLst>
                </a:gridCol>
              </a:tblGrid>
              <a:tr h="743748">
                <a:tc>
                  <a:txBody>
                    <a:bodyPr/>
                    <a:lstStyle/>
                    <a:p>
                      <a:pPr algn="ctr">
                        <a:lnSpc>
                          <a:spcPct val="115000"/>
                        </a:lnSpc>
                        <a:spcAft>
                          <a:spcPts val="0"/>
                        </a:spcAft>
                      </a:pPr>
                      <a:r>
                        <a:rPr lang="es-CO" sz="1400" dirty="0">
                          <a:effectLst/>
                          <a:latin typeface="Arial" panose="020B0604020202020204" pitchFamily="34" charset="0"/>
                          <a:cs typeface="Arial" panose="020B0604020202020204" pitchFamily="34" charset="0"/>
                        </a:rPr>
                        <a:t>PROPONENTES</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CENTRO ORIENTE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SUROCCIDENTE </a:t>
                      </a:r>
                    </a:p>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100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OCCIDENTE </a:t>
                      </a:r>
                    </a:p>
                    <a:p>
                      <a:r>
                        <a:rPr lang="es-CO" sz="1400" b="1" kern="1200" dirty="0">
                          <a:solidFill>
                            <a:schemeClr val="lt1"/>
                          </a:solidFill>
                          <a:effectLst/>
                          <a:latin typeface="Arial" panose="020B0604020202020204" pitchFamily="34" charset="0"/>
                          <a:ea typeface="+mn-ea"/>
                          <a:cs typeface="Arial" panose="020B0604020202020204" pitchFamily="34" charset="0"/>
                        </a:rPr>
                        <a:t> </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1000"/>
                        </a:spcAft>
                      </a:pPr>
                      <a:r>
                        <a:rPr lang="es-CO" sz="1400" b="1" kern="1200" dirty="0">
                          <a:solidFill>
                            <a:schemeClr val="lt1"/>
                          </a:solidFill>
                          <a:effectLst/>
                          <a:latin typeface="Arial" panose="020B0604020202020204" pitchFamily="34" charset="0"/>
                          <a:ea typeface="+mn-ea"/>
                          <a:cs typeface="Arial" panose="020B0604020202020204" pitchFamily="34" charset="0"/>
                        </a:rPr>
                        <a:t>REGIONAL NORTE</a:t>
                      </a:r>
                    </a:p>
                  </a:txBody>
                  <a:tcPr marL="44450" marR="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69557"/>
                  </a:ext>
                </a:extLst>
              </a:tr>
              <a:tr h="615560">
                <a:tc>
                  <a:txBody>
                    <a:bodyPr/>
                    <a:lstStyle/>
                    <a:p>
                      <a:pPr marL="0" algn="ctr" defTabSz="457200" rtl="0" eaLnBrk="1" latinLnBrk="0" hangingPunct="1">
                        <a:lnSpc>
                          <a:spcPct val="115000"/>
                        </a:lnSpc>
                        <a:spcAft>
                          <a:spcPts val="0"/>
                        </a:spcAft>
                      </a:pPr>
                      <a:br>
                        <a:rPr lang="es-CO" sz="1400" b="1" kern="1200" dirty="0">
                          <a:solidFill>
                            <a:schemeClr val="lt1"/>
                          </a:solidFill>
                          <a:effectLst/>
                          <a:latin typeface="Arial" panose="020B0604020202020204" pitchFamily="34" charset="0"/>
                          <a:ea typeface="+mn-ea"/>
                          <a:cs typeface="Arial" panose="020B0604020202020204" pitchFamily="34" charset="0"/>
                        </a:rPr>
                      </a:br>
                      <a:r>
                        <a:rPr lang="es-CO" sz="1400" b="1" kern="1200" dirty="0">
                          <a:solidFill>
                            <a:schemeClr val="lt1"/>
                          </a:solidFill>
                          <a:effectLst/>
                          <a:latin typeface="Arial" panose="020B0604020202020204" pitchFamily="34" charset="0"/>
                          <a:ea typeface="+mn-ea"/>
                          <a:cs typeface="Arial" panose="020B0604020202020204" pitchFamily="34" charset="0"/>
                        </a:rPr>
                        <a:t> UNIÓN TEMPORAL LOGISTICA INTEGRAL CC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dirty="0">
                          <a:solidFill>
                            <a:schemeClr val="dk1"/>
                          </a:solidFill>
                          <a:latin typeface="+mn-lt"/>
                          <a:ea typeface="+mn-ea"/>
                          <a:cs typeface="+mn-cs"/>
                        </a:rPr>
                        <a:t>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304470"/>
                  </a:ext>
                </a:extLst>
              </a:tr>
              <a:tr h="400515">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ASEO EMMANUEL SAS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CO" sz="1800" kern="1200">
                          <a:solidFill>
                            <a:schemeClr val="dk1"/>
                          </a:solidFill>
                          <a:latin typeface="+mn-lt"/>
                          <a:ea typeface="+mn-ea"/>
                          <a:cs typeface="+mn-cs"/>
                        </a:rPr>
                        <a:t>X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endParaRPr lang="es-CO" sz="1800" kern="1200">
                        <a:solidFill>
                          <a:schemeClr val="dk1"/>
                        </a:solidFill>
                        <a:latin typeface="+mn-lt"/>
                        <a:ea typeface="+mn-ea"/>
                        <a:cs typeface="+mn-cs"/>
                      </a:endParaRP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069511"/>
                  </a:ext>
                </a:extLst>
              </a:tr>
              <a:tr h="400515">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INGENIERIA Y CONSTRUCCIONES NISSI S.A.S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endParaRPr lang="es-CO" sz="1800" kern="1200" dirty="0">
                        <a:solidFill>
                          <a:schemeClr val="dk1"/>
                        </a:solidFill>
                        <a:latin typeface="+mn-lt"/>
                        <a:ea typeface="+mn-ea"/>
                        <a:cs typeface="+mn-cs"/>
                      </a:endParaRP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fontAlgn="base" latinLnBrk="0" hangingPunct="1"/>
                      <a:r>
                        <a:rPr lang="es-CO" sz="1800" kern="1200" dirty="0">
                          <a:solidFill>
                            <a:schemeClr val="dk1"/>
                          </a:solidFill>
                          <a:latin typeface="+mn-lt"/>
                          <a:ea typeface="+mn-ea"/>
                          <a:cs typeface="+mn-cs"/>
                        </a:rPr>
                        <a:t> X</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61183"/>
                  </a:ext>
                </a:extLst>
              </a:tr>
              <a:tr h="237652">
                <a:tc>
                  <a:txBody>
                    <a:bodyPr/>
                    <a:lstStyle/>
                    <a:p>
                      <a:pPr marL="0" algn="ctr" defTabSz="457200" rtl="0" eaLnBrk="1" latinLnBrk="0" hangingPunct="1">
                        <a:lnSpc>
                          <a:spcPct val="115000"/>
                        </a:lnSpc>
                        <a:spcAft>
                          <a:spcPts val="0"/>
                        </a:spcAft>
                      </a:pPr>
                      <a:r>
                        <a:rPr lang="es-CO" sz="1400" b="1" kern="1200" dirty="0">
                          <a:solidFill>
                            <a:schemeClr val="lt1"/>
                          </a:solidFill>
                          <a:effectLst/>
                          <a:latin typeface="Arial" panose="020B0604020202020204" pitchFamily="34" charset="0"/>
                          <a:ea typeface="+mn-ea"/>
                          <a:cs typeface="Arial" panose="020B0604020202020204" pitchFamily="34" charset="0"/>
                        </a:rPr>
                        <a:t>CONSORCIO 911-DT </a:t>
                      </a:r>
                    </a:p>
                  </a:txBody>
                  <a:tcPr marL="44450" marR="44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dirty="0"/>
                        <a:t>  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5424610"/>
                  </a:ext>
                </a:extLst>
              </a:tr>
            </a:tbl>
          </a:graphicData>
        </a:graphic>
      </p:graphicFrame>
    </p:spTree>
    <p:extLst>
      <p:ext uri="{BB962C8B-B14F-4D97-AF65-F5344CB8AC3E}">
        <p14:creationId xmlns:p14="http://schemas.microsoft.com/office/powerpoint/2010/main" val="2157479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CFAD7127-6510-46D6-A02E-2A03A1864E56}"/>
              </a:ext>
            </a:extLst>
          </p:cNvPr>
          <p:cNvSpPr txBox="1"/>
          <p:nvPr/>
        </p:nvSpPr>
        <p:spPr>
          <a:xfrm>
            <a:off x="2236763" y="420982"/>
            <a:ext cx="5148775" cy="954107"/>
          </a:xfrm>
          <a:prstGeom prst="rect">
            <a:avLst/>
          </a:prstGeom>
          <a:noFill/>
        </p:spPr>
        <p:txBody>
          <a:bodyPr wrap="square" rtlCol="0">
            <a:spAutoFit/>
          </a:bodyPr>
          <a:lstStyle/>
          <a:p>
            <a:pPr algn="ctr"/>
            <a:r>
              <a:rPr lang="es-CO" sz="2800" b="1" dirty="0">
                <a:solidFill>
                  <a:srgbClr val="0070C0"/>
                </a:solidFill>
                <a:effectLst/>
                <a:latin typeface="+mj-lt"/>
                <a:ea typeface="Calibri" panose="020F0502020204030204" pitchFamily="34" charset="0"/>
                <a:cs typeface="Times New Roman" panose="02020603050405020304" pitchFamily="18" charset="0"/>
              </a:rPr>
              <a:t>PONDERACIÓN PUNTAJE</a:t>
            </a:r>
          </a:p>
          <a:p>
            <a:pPr algn="ctr"/>
            <a:endParaRPr lang="es-CO" sz="2800" b="1" dirty="0">
              <a:solidFill>
                <a:srgbClr val="0070C0"/>
              </a:solidFill>
              <a:latin typeface="+mj-lt"/>
            </a:endParaRPr>
          </a:p>
        </p:txBody>
      </p:sp>
      <p:sp>
        <p:nvSpPr>
          <p:cNvPr id="12" name="CuadroTexto 11">
            <a:extLst>
              <a:ext uri="{FF2B5EF4-FFF2-40B4-BE49-F238E27FC236}">
                <a16:creationId xmlns:a16="http://schemas.microsoft.com/office/drawing/2014/main" id="{CC2D86E6-4304-4D6B-AD03-1331B94727C1}"/>
              </a:ext>
            </a:extLst>
          </p:cNvPr>
          <p:cNvSpPr txBox="1"/>
          <p:nvPr/>
        </p:nvSpPr>
        <p:spPr>
          <a:xfrm>
            <a:off x="655319" y="1051923"/>
            <a:ext cx="6135188" cy="1200329"/>
          </a:xfrm>
          <a:prstGeom prst="rect">
            <a:avLst/>
          </a:prstGeom>
          <a:noFill/>
        </p:spPr>
        <p:txBody>
          <a:bodyPr wrap="square">
            <a:spAutoFit/>
          </a:bodyPr>
          <a:lstStyle/>
          <a:p>
            <a:pPr algn="just"/>
            <a:r>
              <a:rPr lang="es-ES" sz="1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a:r>
              <a:rPr lang="es-CO"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REGIONAL CENTRO ORIENTE:</a:t>
            </a:r>
          </a:p>
          <a:p>
            <a:pPr marL="457200" algn="just"/>
            <a:endParaRPr lang="es-CO" b="1"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marL="457200" algn="just"/>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AF8D71B5-DE38-478B-A314-09D096556F10}"/>
              </a:ext>
            </a:extLst>
          </p:cNvPr>
          <p:cNvGraphicFramePr>
            <a:graphicFrameLocks noGrp="1"/>
          </p:cNvGraphicFramePr>
          <p:nvPr>
            <p:extLst>
              <p:ext uri="{D42A27DB-BD31-4B8C-83A1-F6EECF244321}">
                <p14:modId xmlns:p14="http://schemas.microsoft.com/office/powerpoint/2010/main" val="2187352714"/>
              </p:ext>
            </p:extLst>
          </p:nvPr>
        </p:nvGraphicFramePr>
        <p:xfrm>
          <a:off x="1385087" y="1967571"/>
          <a:ext cx="8786525" cy="1289050"/>
        </p:xfrm>
        <a:graphic>
          <a:graphicData uri="http://schemas.openxmlformats.org/drawingml/2006/table">
            <a:tbl>
              <a:tblPr firstRow="1" firstCol="1" bandRow="1">
                <a:tableStyleId>{5C22544A-7EE6-4342-B048-85BDC9FD1C3A}</a:tableStyleId>
              </a:tblPr>
              <a:tblGrid>
                <a:gridCol w="3888925">
                  <a:extLst>
                    <a:ext uri="{9D8B030D-6E8A-4147-A177-3AD203B41FA5}">
                      <a16:colId xmlns:a16="http://schemas.microsoft.com/office/drawing/2014/main" val="1274301092"/>
                    </a:ext>
                  </a:extLst>
                </a:gridCol>
                <a:gridCol w="1612314">
                  <a:extLst>
                    <a:ext uri="{9D8B030D-6E8A-4147-A177-3AD203B41FA5}">
                      <a16:colId xmlns:a16="http://schemas.microsoft.com/office/drawing/2014/main" val="1530331254"/>
                    </a:ext>
                  </a:extLst>
                </a:gridCol>
                <a:gridCol w="1642643">
                  <a:extLst>
                    <a:ext uri="{9D8B030D-6E8A-4147-A177-3AD203B41FA5}">
                      <a16:colId xmlns:a16="http://schemas.microsoft.com/office/drawing/2014/main" val="3291813311"/>
                    </a:ext>
                  </a:extLst>
                </a:gridCol>
                <a:gridCol w="1642643">
                  <a:extLst>
                    <a:ext uri="{9D8B030D-6E8A-4147-A177-3AD203B41FA5}">
                      <a16:colId xmlns:a16="http://schemas.microsoft.com/office/drawing/2014/main" val="1661036303"/>
                    </a:ext>
                  </a:extLst>
                </a:gridCol>
              </a:tblGrid>
              <a:tr h="220980">
                <a:tc>
                  <a:txBody>
                    <a:bodyPr/>
                    <a:lstStyle/>
                    <a:p>
                      <a:pPr algn="ctr"/>
                      <a:r>
                        <a:rPr lang="es-ES" sz="1600" dirty="0">
                          <a:effectLst/>
                        </a:rPr>
                        <a:t>PROPONENTES HABILITADOS</a:t>
                      </a:r>
                      <a:endParaRPr lang="es-CO" sz="1600"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a:effectLst/>
                        </a:rPr>
                        <a:t>PUNTAJE VALOR OFERTA</a:t>
                      </a:r>
                      <a:endParaRPr lang="es-CO" sz="16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a:effectLst/>
                        </a:rPr>
                        <a:t>PUNTAJE STAND BY</a:t>
                      </a:r>
                      <a:endParaRPr lang="es-CO" sz="16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a:effectLst/>
                        </a:rPr>
                        <a:t>PUNTAJE TOTAL</a:t>
                      </a:r>
                      <a:endParaRPr lang="es-CO" sz="16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2206202755"/>
                  </a:ext>
                </a:extLst>
              </a:tr>
              <a:tr h="313690">
                <a:tc>
                  <a:txBody>
                    <a:bodyPr/>
                    <a:lstStyle/>
                    <a:p>
                      <a:r>
                        <a:rPr lang="es-CO" sz="1600" b="1" dirty="0">
                          <a:effectLst/>
                        </a:rPr>
                        <a:t>ASEO EMMANUEL SAS</a:t>
                      </a:r>
                      <a:endParaRPr lang="es-CO" sz="1600" b="1"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r"/>
                      <a:r>
                        <a:rPr lang="es-CO" sz="1600" b="1" dirty="0">
                          <a:effectLst/>
                        </a:rPr>
                        <a:t>82.7</a:t>
                      </a:r>
                      <a:endParaRPr lang="es-CO" sz="1600" b="1"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r"/>
                      <a:r>
                        <a:rPr lang="es-CO" sz="1600" b="1" dirty="0">
                          <a:effectLst/>
                        </a:rPr>
                        <a:t>10.0</a:t>
                      </a:r>
                      <a:endParaRPr lang="es-CO" sz="1600" b="1"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pPr algn="r"/>
                      <a:r>
                        <a:rPr lang="es-CO" sz="1600" b="1" dirty="0">
                          <a:effectLst/>
                        </a:rPr>
                        <a:t>92.7</a:t>
                      </a:r>
                      <a:endParaRPr lang="es-CO" sz="1600" b="1"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168945564"/>
                  </a:ext>
                </a:extLst>
              </a:tr>
              <a:tr h="199390">
                <a:tc rowSpan="2">
                  <a:txBody>
                    <a:bodyPr/>
                    <a:lstStyle/>
                    <a:p>
                      <a:r>
                        <a:rPr lang="es-CO" sz="1600">
                          <a:effectLst/>
                        </a:rPr>
                        <a:t>UNIÓN TEMPORAL LOGISTICA INTEGRAL CC </a:t>
                      </a:r>
                      <a:endParaRPr lang="es-CO" sz="1600">
                        <a:effectLst/>
                        <a:latin typeface="Times New Roman" panose="02020603050405020304" pitchFamily="18" charset="0"/>
                        <a:ea typeface="MS Mincho" panose="02020609040205080304" pitchFamily="49" charset="-128"/>
                      </a:endParaRPr>
                    </a:p>
                  </a:txBody>
                  <a:tcPr marL="44450" marR="44450" marT="0" marB="0" anchor="ctr"/>
                </a:tc>
                <a:tc rowSpan="2">
                  <a:txBody>
                    <a:bodyPr/>
                    <a:lstStyle/>
                    <a:p>
                      <a:pPr algn="r"/>
                      <a:r>
                        <a:rPr lang="es-CO" sz="1600" dirty="0">
                          <a:effectLst/>
                        </a:rPr>
                        <a:t>90</a:t>
                      </a:r>
                      <a:endParaRPr lang="es-CO" sz="1600"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r"/>
                      <a:r>
                        <a:rPr lang="es-CO" sz="1600">
                          <a:effectLst/>
                        </a:rPr>
                        <a:t>2.1</a:t>
                      </a:r>
                      <a:endParaRPr lang="es-CO" sz="1600">
                        <a:effectLst/>
                        <a:latin typeface="Times New Roman" panose="02020603050405020304" pitchFamily="18" charset="0"/>
                        <a:ea typeface="MS Mincho" panose="02020609040205080304" pitchFamily="49" charset="-128"/>
                      </a:endParaRPr>
                    </a:p>
                  </a:txBody>
                  <a:tcPr marL="44450" marR="44450" marT="0" marB="0" anchor="b"/>
                </a:tc>
                <a:tc>
                  <a:txBody>
                    <a:bodyPr/>
                    <a:lstStyle/>
                    <a:p>
                      <a:pPr algn="r"/>
                      <a:r>
                        <a:rPr lang="es-CO" sz="1600" dirty="0">
                          <a:effectLst/>
                        </a:rPr>
                        <a:t>92.1</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853709282"/>
                  </a:ext>
                </a:extLst>
              </a:tr>
              <a:tr h="88900">
                <a:tc vMerge="1">
                  <a:txBody>
                    <a:bodyPr/>
                    <a:lstStyle/>
                    <a:p>
                      <a:endParaRPr lang="es-CO"/>
                    </a:p>
                  </a:txBody>
                  <a:tcPr/>
                </a:tc>
                <a:tc vMerge="1">
                  <a:txBody>
                    <a:bodyPr/>
                    <a:lstStyle/>
                    <a:p>
                      <a:endParaRPr lang="es-CO"/>
                    </a:p>
                  </a:txBody>
                  <a:tcPr/>
                </a:tc>
                <a:tc>
                  <a:txBody>
                    <a:bodyPr/>
                    <a:lstStyle/>
                    <a:p>
                      <a:r>
                        <a:rPr lang="es-CO" sz="1600">
                          <a:effectLst/>
                        </a:rPr>
                        <a:t> </a:t>
                      </a:r>
                      <a:endParaRPr lang="es-CO" sz="160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1600" dirty="0">
                          <a:effectLst/>
                        </a:rPr>
                        <a:t> </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2891498761"/>
                  </a:ext>
                </a:extLst>
              </a:tr>
            </a:tbl>
          </a:graphicData>
        </a:graphic>
      </p:graphicFrame>
      <p:sp>
        <p:nvSpPr>
          <p:cNvPr id="13" name="CuadroTexto 12">
            <a:extLst>
              <a:ext uri="{FF2B5EF4-FFF2-40B4-BE49-F238E27FC236}">
                <a16:creationId xmlns:a16="http://schemas.microsoft.com/office/drawing/2014/main" id="{C40DDCD0-AAED-46BD-8831-A779D18A867D}"/>
              </a:ext>
            </a:extLst>
          </p:cNvPr>
          <p:cNvSpPr txBox="1"/>
          <p:nvPr/>
        </p:nvSpPr>
        <p:spPr>
          <a:xfrm>
            <a:off x="1145949" y="3664437"/>
            <a:ext cx="6135188" cy="369332"/>
          </a:xfrm>
          <a:prstGeom prst="rect">
            <a:avLst/>
          </a:prstGeom>
          <a:noFill/>
        </p:spPr>
        <p:txBody>
          <a:bodyPr wrap="square">
            <a:spAutoFit/>
          </a:bodyPr>
          <a:lstStyle/>
          <a:p>
            <a:pPr lvl="0" algn="just"/>
            <a:r>
              <a:rPr lang="es-CO"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REGIONAL SUROCCIDENTE:</a:t>
            </a:r>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16" name="Tabla 15">
            <a:extLst>
              <a:ext uri="{FF2B5EF4-FFF2-40B4-BE49-F238E27FC236}">
                <a16:creationId xmlns:a16="http://schemas.microsoft.com/office/drawing/2014/main" id="{2F5649BC-1A1B-456D-BEC9-0D5639A09E8F}"/>
              </a:ext>
            </a:extLst>
          </p:cNvPr>
          <p:cNvGraphicFramePr>
            <a:graphicFrameLocks noGrp="1"/>
          </p:cNvGraphicFramePr>
          <p:nvPr>
            <p:extLst>
              <p:ext uri="{D42A27DB-BD31-4B8C-83A1-F6EECF244321}">
                <p14:modId xmlns:p14="http://schemas.microsoft.com/office/powerpoint/2010/main" val="1593836315"/>
              </p:ext>
            </p:extLst>
          </p:nvPr>
        </p:nvGraphicFramePr>
        <p:xfrm>
          <a:off x="1268336" y="4369367"/>
          <a:ext cx="8786525" cy="975360"/>
        </p:xfrm>
        <a:graphic>
          <a:graphicData uri="http://schemas.openxmlformats.org/drawingml/2006/table">
            <a:tbl>
              <a:tblPr firstRow="1" firstCol="1" bandRow="1">
                <a:tableStyleId>{5C22544A-7EE6-4342-B048-85BDC9FD1C3A}</a:tableStyleId>
              </a:tblPr>
              <a:tblGrid>
                <a:gridCol w="3888925">
                  <a:extLst>
                    <a:ext uri="{9D8B030D-6E8A-4147-A177-3AD203B41FA5}">
                      <a16:colId xmlns:a16="http://schemas.microsoft.com/office/drawing/2014/main" val="1274301092"/>
                    </a:ext>
                  </a:extLst>
                </a:gridCol>
                <a:gridCol w="1612314">
                  <a:extLst>
                    <a:ext uri="{9D8B030D-6E8A-4147-A177-3AD203B41FA5}">
                      <a16:colId xmlns:a16="http://schemas.microsoft.com/office/drawing/2014/main" val="1530331254"/>
                    </a:ext>
                  </a:extLst>
                </a:gridCol>
                <a:gridCol w="1642643">
                  <a:extLst>
                    <a:ext uri="{9D8B030D-6E8A-4147-A177-3AD203B41FA5}">
                      <a16:colId xmlns:a16="http://schemas.microsoft.com/office/drawing/2014/main" val="3291813311"/>
                    </a:ext>
                  </a:extLst>
                </a:gridCol>
                <a:gridCol w="1642643">
                  <a:extLst>
                    <a:ext uri="{9D8B030D-6E8A-4147-A177-3AD203B41FA5}">
                      <a16:colId xmlns:a16="http://schemas.microsoft.com/office/drawing/2014/main" val="1661036303"/>
                    </a:ext>
                  </a:extLst>
                </a:gridCol>
              </a:tblGrid>
              <a:tr h="220980">
                <a:tc>
                  <a:txBody>
                    <a:bodyPr/>
                    <a:lstStyle/>
                    <a:p>
                      <a:pPr algn="ctr"/>
                      <a:r>
                        <a:rPr lang="es-ES" sz="1600" dirty="0">
                          <a:effectLst/>
                        </a:rPr>
                        <a:t>PROPONENTES HABILITADOS</a:t>
                      </a:r>
                      <a:endParaRPr lang="es-CO" sz="1600"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a:effectLst/>
                        </a:rPr>
                        <a:t>PUNTAJE VALOR OFERTA</a:t>
                      </a:r>
                      <a:endParaRPr lang="es-CO" sz="16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a:effectLst/>
                        </a:rPr>
                        <a:t>PUNTAJE STAND BY</a:t>
                      </a:r>
                      <a:endParaRPr lang="es-CO" sz="16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r>
                        <a:rPr lang="es-ES" sz="1600" dirty="0">
                          <a:effectLst/>
                        </a:rPr>
                        <a:t>PUNTAJE TOTAL</a:t>
                      </a:r>
                      <a:endParaRPr lang="es-CO" sz="1600" dirty="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2206202755"/>
                  </a:ext>
                </a:extLst>
              </a:tr>
              <a:tr h="199390">
                <a:tc rowSpan="2">
                  <a:txBody>
                    <a:bodyPr/>
                    <a:lstStyle/>
                    <a:p>
                      <a:r>
                        <a:rPr lang="es-CO" sz="1600">
                          <a:effectLst/>
                        </a:rPr>
                        <a:t>UNIÓN TEMPORAL LOGISTICA INTEGRAL CC </a:t>
                      </a:r>
                      <a:endParaRPr lang="es-CO" sz="1600">
                        <a:effectLst/>
                        <a:latin typeface="Times New Roman" panose="02020603050405020304" pitchFamily="18" charset="0"/>
                        <a:ea typeface="MS Mincho" panose="02020609040205080304" pitchFamily="49" charset="-128"/>
                      </a:endParaRPr>
                    </a:p>
                  </a:txBody>
                  <a:tcPr marL="44450" marR="44450" marT="0" marB="0" anchor="ctr"/>
                </a:tc>
                <a:tc rowSpan="2">
                  <a:txBody>
                    <a:bodyPr/>
                    <a:lstStyle/>
                    <a:p>
                      <a:pPr algn="r"/>
                      <a:r>
                        <a:rPr lang="es-CO" sz="1600" dirty="0">
                          <a:effectLst/>
                        </a:rPr>
                        <a:t>90.0</a:t>
                      </a:r>
                      <a:endParaRPr lang="es-CO" sz="1600" dirty="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r"/>
                      <a:r>
                        <a:rPr lang="es-CO" sz="1600" dirty="0">
                          <a:effectLst/>
                        </a:rPr>
                        <a:t>10.0</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pPr algn="r"/>
                      <a:r>
                        <a:rPr lang="es-CO" sz="1600" dirty="0">
                          <a:effectLst/>
                        </a:rPr>
                        <a:t>100.0</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853709282"/>
                  </a:ext>
                </a:extLst>
              </a:tr>
              <a:tr h="88900">
                <a:tc vMerge="1">
                  <a:txBody>
                    <a:bodyPr/>
                    <a:lstStyle/>
                    <a:p>
                      <a:endParaRPr lang="es-CO"/>
                    </a:p>
                  </a:txBody>
                  <a:tcPr/>
                </a:tc>
                <a:tc vMerge="1">
                  <a:txBody>
                    <a:bodyPr/>
                    <a:lstStyle/>
                    <a:p>
                      <a:endParaRPr lang="es-CO"/>
                    </a:p>
                  </a:txBody>
                  <a:tcPr/>
                </a:tc>
                <a:tc>
                  <a:txBody>
                    <a:bodyPr/>
                    <a:lstStyle/>
                    <a:p>
                      <a:r>
                        <a:rPr lang="es-CO" sz="1600" dirty="0">
                          <a:effectLst/>
                        </a:rPr>
                        <a:t> </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1600" dirty="0">
                          <a:effectLst/>
                        </a:rPr>
                        <a:t> </a:t>
                      </a:r>
                      <a:endParaRPr lang="es-CO" sz="16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2891498761"/>
                  </a:ext>
                </a:extLst>
              </a:tr>
            </a:tbl>
          </a:graphicData>
        </a:graphic>
      </p:graphicFrame>
    </p:spTree>
    <p:extLst>
      <p:ext uri="{BB962C8B-B14F-4D97-AF65-F5344CB8AC3E}">
        <p14:creationId xmlns:p14="http://schemas.microsoft.com/office/powerpoint/2010/main" val="669123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CFAD7127-6510-46D6-A02E-2A03A1864E56}"/>
              </a:ext>
            </a:extLst>
          </p:cNvPr>
          <p:cNvSpPr txBox="1"/>
          <p:nvPr/>
        </p:nvSpPr>
        <p:spPr>
          <a:xfrm>
            <a:off x="2236763" y="420982"/>
            <a:ext cx="5148775" cy="954107"/>
          </a:xfrm>
          <a:prstGeom prst="rect">
            <a:avLst/>
          </a:prstGeom>
          <a:noFill/>
        </p:spPr>
        <p:txBody>
          <a:bodyPr wrap="square" rtlCol="0">
            <a:spAutoFit/>
          </a:bodyPr>
          <a:lstStyle/>
          <a:p>
            <a:pPr algn="ctr"/>
            <a:r>
              <a:rPr lang="es-CO" sz="2800" b="1" dirty="0">
                <a:solidFill>
                  <a:srgbClr val="0070C0"/>
                </a:solidFill>
                <a:effectLst/>
                <a:latin typeface="+mj-lt"/>
                <a:ea typeface="Calibri" panose="020F0502020204030204" pitchFamily="34" charset="0"/>
                <a:cs typeface="Times New Roman" panose="02020603050405020304" pitchFamily="18" charset="0"/>
              </a:rPr>
              <a:t>PONDERACIÓN PUNTAJE</a:t>
            </a:r>
          </a:p>
          <a:p>
            <a:pPr algn="ctr"/>
            <a:endParaRPr lang="es-CO" sz="2800" b="1" dirty="0">
              <a:solidFill>
                <a:srgbClr val="0070C0"/>
              </a:solidFill>
              <a:latin typeface="+mj-lt"/>
            </a:endParaRPr>
          </a:p>
        </p:txBody>
      </p:sp>
      <p:sp>
        <p:nvSpPr>
          <p:cNvPr id="12" name="CuadroTexto 11">
            <a:extLst>
              <a:ext uri="{FF2B5EF4-FFF2-40B4-BE49-F238E27FC236}">
                <a16:creationId xmlns:a16="http://schemas.microsoft.com/office/drawing/2014/main" id="{CC2D86E6-4304-4D6B-AD03-1331B94727C1}"/>
              </a:ext>
            </a:extLst>
          </p:cNvPr>
          <p:cNvSpPr txBox="1"/>
          <p:nvPr/>
        </p:nvSpPr>
        <p:spPr>
          <a:xfrm>
            <a:off x="655319" y="1051923"/>
            <a:ext cx="6135188" cy="1200329"/>
          </a:xfrm>
          <a:prstGeom prst="rect">
            <a:avLst/>
          </a:prstGeom>
          <a:noFill/>
        </p:spPr>
        <p:txBody>
          <a:bodyPr wrap="square">
            <a:spAutoFit/>
          </a:bodyPr>
          <a:lstStyle/>
          <a:p>
            <a:pPr algn="just"/>
            <a:r>
              <a:rPr lang="es-ES" sz="1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a:r>
              <a:rPr lang="es-CO"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REGIONAL OCCIDENTE:</a:t>
            </a:r>
          </a:p>
          <a:p>
            <a:pPr marL="457200" algn="just"/>
            <a:endParaRPr lang="es-CO" b="1"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marL="457200" algn="just"/>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CuadroTexto 12">
            <a:extLst>
              <a:ext uri="{FF2B5EF4-FFF2-40B4-BE49-F238E27FC236}">
                <a16:creationId xmlns:a16="http://schemas.microsoft.com/office/drawing/2014/main" id="{C40DDCD0-AAED-46BD-8831-A779D18A867D}"/>
              </a:ext>
            </a:extLst>
          </p:cNvPr>
          <p:cNvSpPr txBox="1"/>
          <p:nvPr/>
        </p:nvSpPr>
        <p:spPr>
          <a:xfrm>
            <a:off x="1145949" y="3664437"/>
            <a:ext cx="6135188" cy="369332"/>
          </a:xfrm>
          <a:prstGeom prst="rect">
            <a:avLst/>
          </a:prstGeom>
          <a:noFill/>
        </p:spPr>
        <p:txBody>
          <a:bodyPr wrap="square">
            <a:spAutoFit/>
          </a:bodyPr>
          <a:lstStyle/>
          <a:p>
            <a:pPr lvl="0" algn="just"/>
            <a:r>
              <a:rPr lang="es-CO"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REGIONAL </a:t>
            </a:r>
            <a:r>
              <a:rPr lang="es-CO" b="1" dirty="0">
                <a:solidFill>
                  <a:srgbClr val="000000"/>
                </a:solidFill>
                <a:latin typeface="Arial Narrow" panose="020B0606020202030204" pitchFamily="34" charset="0"/>
                <a:ea typeface="Calibri" panose="020F0502020204030204" pitchFamily="34" charset="0"/>
                <a:cs typeface="Arial" panose="020B0604020202020204" pitchFamily="34" charset="0"/>
              </a:rPr>
              <a:t>NORTE</a:t>
            </a:r>
            <a:r>
              <a:rPr lang="es-CO"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es-CO"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3" name="Tabla 2">
            <a:extLst>
              <a:ext uri="{FF2B5EF4-FFF2-40B4-BE49-F238E27FC236}">
                <a16:creationId xmlns:a16="http://schemas.microsoft.com/office/drawing/2014/main" id="{E88B7C78-785D-4FAC-8B59-9E7D22DF6DD9}"/>
              </a:ext>
            </a:extLst>
          </p:cNvPr>
          <p:cNvGraphicFramePr>
            <a:graphicFrameLocks noGrp="1"/>
          </p:cNvGraphicFramePr>
          <p:nvPr>
            <p:extLst>
              <p:ext uri="{D42A27DB-BD31-4B8C-83A1-F6EECF244321}">
                <p14:modId xmlns:p14="http://schemas.microsoft.com/office/powerpoint/2010/main" val="1764106493"/>
              </p:ext>
            </p:extLst>
          </p:nvPr>
        </p:nvGraphicFramePr>
        <p:xfrm>
          <a:off x="1412693" y="1912274"/>
          <a:ext cx="8906963" cy="1344295"/>
        </p:xfrm>
        <a:graphic>
          <a:graphicData uri="http://schemas.openxmlformats.org/drawingml/2006/table">
            <a:tbl>
              <a:tblPr firstRow="1" firstCol="1" bandRow="1">
                <a:tableStyleId>{5C22544A-7EE6-4342-B048-85BDC9FD1C3A}</a:tableStyleId>
              </a:tblPr>
              <a:tblGrid>
                <a:gridCol w="3385792">
                  <a:extLst>
                    <a:ext uri="{9D8B030D-6E8A-4147-A177-3AD203B41FA5}">
                      <a16:colId xmlns:a16="http://schemas.microsoft.com/office/drawing/2014/main" val="2436541358"/>
                    </a:ext>
                  </a:extLst>
                </a:gridCol>
                <a:gridCol w="2192665">
                  <a:extLst>
                    <a:ext uri="{9D8B030D-6E8A-4147-A177-3AD203B41FA5}">
                      <a16:colId xmlns:a16="http://schemas.microsoft.com/office/drawing/2014/main" val="933014557"/>
                    </a:ext>
                  </a:extLst>
                </a:gridCol>
                <a:gridCol w="1664253">
                  <a:extLst>
                    <a:ext uri="{9D8B030D-6E8A-4147-A177-3AD203B41FA5}">
                      <a16:colId xmlns:a16="http://schemas.microsoft.com/office/drawing/2014/main" val="2375210250"/>
                    </a:ext>
                  </a:extLst>
                </a:gridCol>
                <a:gridCol w="1664253">
                  <a:extLst>
                    <a:ext uri="{9D8B030D-6E8A-4147-A177-3AD203B41FA5}">
                      <a16:colId xmlns:a16="http://schemas.microsoft.com/office/drawing/2014/main" val="4289854599"/>
                    </a:ext>
                  </a:extLst>
                </a:gridCol>
              </a:tblGrid>
              <a:tr h="142240">
                <a:tc>
                  <a:txBody>
                    <a:bodyPr/>
                    <a:lstStyle/>
                    <a:p>
                      <a:pPr algn="ctr"/>
                      <a:r>
                        <a:rPr lang="es-ES" sz="1600" b="1" kern="1200" dirty="0">
                          <a:solidFill>
                            <a:schemeClr val="lt1"/>
                          </a:solidFill>
                          <a:effectLst/>
                          <a:latin typeface="+mn-lt"/>
                          <a:ea typeface="+mn-ea"/>
                          <a:cs typeface="+mn-cs"/>
                        </a:rPr>
                        <a:t>PROPONENTES HABILITADOS</a:t>
                      </a:r>
                      <a:endParaRPr lang="es-CO" sz="1600" b="1" kern="1200" dirty="0">
                        <a:solidFill>
                          <a:schemeClr val="lt1"/>
                        </a:solidFill>
                        <a:effectLst/>
                        <a:latin typeface="+mn-lt"/>
                        <a:ea typeface="+mn-ea"/>
                        <a:cs typeface="+mn-cs"/>
                      </a:endParaRPr>
                    </a:p>
                  </a:txBody>
                  <a:tcPr marL="44450" marR="44450" marT="0" marB="0" anchor="ctr"/>
                </a:tc>
                <a:tc>
                  <a:txBody>
                    <a:bodyPr/>
                    <a:lstStyle/>
                    <a:p>
                      <a:pPr algn="ctr"/>
                      <a:r>
                        <a:rPr lang="es-ES" sz="1600" b="1" kern="1200">
                          <a:solidFill>
                            <a:schemeClr val="lt1"/>
                          </a:solidFill>
                          <a:effectLst/>
                          <a:latin typeface="+mn-lt"/>
                          <a:ea typeface="+mn-ea"/>
                          <a:cs typeface="+mn-cs"/>
                        </a:rPr>
                        <a:t>PUNTAJE VALOR OFERTA</a:t>
                      </a:r>
                      <a:endParaRPr lang="es-CO" sz="1600" b="1" kern="1200">
                        <a:solidFill>
                          <a:schemeClr val="lt1"/>
                        </a:solidFill>
                        <a:effectLst/>
                        <a:latin typeface="+mn-lt"/>
                        <a:ea typeface="+mn-ea"/>
                        <a:cs typeface="+mn-cs"/>
                      </a:endParaRPr>
                    </a:p>
                  </a:txBody>
                  <a:tcPr marL="44450" marR="44450" marT="0" marB="0" anchor="ctr"/>
                </a:tc>
                <a:tc>
                  <a:txBody>
                    <a:bodyPr/>
                    <a:lstStyle/>
                    <a:p>
                      <a:pPr algn="ctr"/>
                      <a:r>
                        <a:rPr lang="es-ES" sz="1600" b="1" kern="1200">
                          <a:solidFill>
                            <a:schemeClr val="lt1"/>
                          </a:solidFill>
                          <a:effectLst/>
                          <a:latin typeface="+mn-lt"/>
                          <a:ea typeface="+mn-ea"/>
                          <a:cs typeface="+mn-cs"/>
                        </a:rPr>
                        <a:t>PUNTAJE STAND BY</a:t>
                      </a:r>
                      <a:endParaRPr lang="es-CO" sz="1600" b="1" kern="1200">
                        <a:solidFill>
                          <a:schemeClr val="lt1"/>
                        </a:solidFill>
                        <a:effectLst/>
                        <a:latin typeface="+mn-lt"/>
                        <a:ea typeface="+mn-ea"/>
                        <a:cs typeface="+mn-cs"/>
                      </a:endParaRPr>
                    </a:p>
                  </a:txBody>
                  <a:tcPr marL="44450" marR="44450" marT="0" marB="0" anchor="ctr"/>
                </a:tc>
                <a:tc>
                  <a:txBody>
                    <a:bodyPr/>
                    <a:lstStyle/>
                    <a:p>
                      <a:pPr algn="ctr"/>
                      <a:r>
                        <a:rPr lang="es-ES" sz="1600" b="1" kern="1200">
                          <a:solidFill>
                            <a:schemeClr val="lt1"/>
                          </a:solidFill>
                          <a:effectLst/>
                          <a:latin typeface="+mn-lt"/>
                          <a:ea typeface="+mn-ea"/>
                          <a:cs typeface="+mn-cs"/>
                        </a:rPr>
                        <a:t>PUNTAJE TOTAL</a:t>
                      </a:r>
                      <a:endParaRPr lang="es-CO" sz="1600" b="1" kern="1200">
                        <a:solidFill>
                          <a:schemeClr val="lt1"/>
                        </a:solidFill>
                        <a:effectLst/>
                        <a:latin typeface="+mn-lt"/>
                        <a:ea typeface="+mn-ea"/>
                        <a:cs typeface="+mn-cs"/>
                      </a:endParaRPr>
                    </a:p>
                  </a:txBody>
                  <a:tcPr marL="44450" marR="44450" marT="0" marB="0" anchor="ctr"/>
                </a:tc>
                <a:extLst>
                  <a:ext uri="{0D108BD9-81ED-4DB2-BD59-A6C34878D82A}">
                    <a16:rowId xmlns:a16="http://schemas.microsoft.com/office/drawing/2014/main" val="932405323"/>
                  </a:ext>
                </a:extLst>
              </a:tr>
              <a:tr h="299720">
                <a:tc>
                  <a:txBody>
                    <a:bodyPr/>
                    <a:lstStyle/>
                    <a:p>
                      <a:r>
                        <a:rPr lang="es-CO" sz="1600" b="1" kern="1200" dirty="0">
                          <a:solidFill>
                            <a:schemeClr val="lt1"/>
                          </a:solidFill>
                          <a:effectLst/>
                          <a:latin typeface="+mn-lt"/>
                          <a:ea typeface="+mn-ea"/>
                          <a:cs typeface="+mn-cs"/>
                        </a:rPr>
                        <a:t>PRODUCCION DE EVENTOS 911</a:t>
                      </a:r>
                    </a:p>
                  </a:txBody>
                  <a:tcPr marL="44450" marR="44450" marT="0" marB="0" anchor="ctr"/>
                </a:tc>
                <a:tc>
                  <a:txBody>
                    <a:bodyPr/>
                    <a:lstStyle/>
                    <a:p>
                      <a:pPr algn="r"/>
                      <a:r>
                        <a:rPr lang="es-CO" sz="1600" b="0" kern="1200" dirty="0">
                          <a:solidFill>
                            <a:schemeClr val="tx1"/>
                          </a:solidFill>
                          <a:effectLst/>
                          <a:latin typeface="+mn-lt"/>
                          <a:ea typeface="+mn-ea"/>
                          <a:cs typeface="+mn-cs"/>
                        </a:rPr>
                        <a:t>51.3</a:t>
                      </a:r>
                    </a:p>
                  </a:txBody>
                  <a:tcPr marL="44450" marR="44450" marT="0" marB="0" anchor="ctr"/>
                </a:tc>
                <a:tc>
                  <a:txBody>
                    <a:bodyPr/>
                    <a:lstStyle/>
                    <a:p>
                      <a:pPr algn="r"/>
                      <a:r>
                        <a:rPr lang="es-CO" sz="1600" b="0" kern="1200" dirty="0">
                          <a:solidFill>
                            <a:schemeClr val="tx1"/>
                          </a:solidFill>
                          <a:effectLst/>
                          <a:latin typeface="+mn-lt"/>
                          <a:ea typeface="+mn-ea"/>
                          <a:cs typeface="+mn-cs"/>
                        </a:rPr>
                        <a:t>10.0</a:t>
                      </a:r>
                    </a:p>
                  </a:txBody>
                  <a:tcPr marL="44450" marR="44450" marT="0" marB="0" anchor="b"/>
                </a:tc>
                <a:tc>
                  <a:txBody>
                    <a:bodyPr/>
                    <a:lstStyle/>
                    <a:p>
                      <a:pPr algn="r"/>
                      <a:r>
                        <a:rPr lang="es-CO" sz="1600" b="0" kern="1200" dirty="0">
                          <a:solidFill>
                            <a:schemeClr val="tx1"/>
                          </a:solidFill>
                          <a:effectLst/>
                          <a:latin typeface="+mn-lt"/>
                          <a:ea typeface="+mn-ea"/>
                          <a:cs typeface="+mn-cs"/>
                        </a:rPr>
                        <a:t>61.3</a:t>
                      </a:r>
                    </a:p>
                  </a:txBody>
                  <a:tcPr marL="44450" marR="44450" marT="0" marB="0" anchor="b"/>
                </a:tc>
                <a:extLst>
                  <a:ext uri="{0D108BD9-81ED-4DB2-BD59-A6C34878D82A}">
                    <a16:rowId xmlns:a16="http://schemas.microsoft.com/office/drawing/2014/main" val="1894705576"/>
                  </a:ext>
                </a:extLst>
              </a:tr>
              <a:tr h="389255">
                <a:tc rowSpan="2">
                  <a:txBody>
                    <a:bodyPr/>
                    <a:lstStyle/>
                    <a:p>
                      <a:r>
                        <a:rPr lang="es-CO" sz="1600" b="1" kern="1200">
                          <a:solidFill>
                            <a:schemeClr val="lt1"/>
                          </a:solidFill>
                          <a:effectLst/>
                          <a:latin typeface="+mn-lt"/>
                          <a:ea typeface="+mn-ea"/>
                          <a:cs typeface="+mn-cs"/>
                        </a:rPr>
                        <a:t>UNIÓN TEMPORAL LOGISTICA INTEGRAL CC </a:t>
                      </a:r>
                    </a:p>
                  </a:txBody>
                  <a:tcPr marL="44450" marR="44450" marT="0" marB="0" anchor="ctr"/>
                </a:tc>
                <a:tc rowSpan="2">
                  <a:txBody>
                    <a:bodyPr/>
                    <a:lstStyle/>
                    <a:p>
                      <a:pPr algn="r"/>
                      <a:r>
                        <a:rPr lang="es-CO" sz="1600" b="1" kern="1200" dirty="0">
                          <a:solidFill>
                            <a:schemeClr val="tx1"/>
                          </a:solidFill>
                          <a:effectLst/>
                          <a:latin typeface="+mn-lt"/>
                          <a:ea typeface="+mn-ea"/>
                          <a:cs typeface="+mn-cs"/>
                        </a:rPr>
                        <a:t>90</a:t>
                      </a:r>
                    </a:p>
                  </a:txBody>
                  <a:tcPr marL="44450" marR="44450" marT="0" marB="0" anchor="ctr"/>
                </a:tc>
                <a:tc>
                  <a:txBody>
                    <a:bodyPr/>
                    <a:lstStyle/>
                    <a:p>
                      <a:pPr algn="r"/>
                      <a:r>
                        <a:rPr lang="es-CO" sz="1600" b="1" kern="1200" dirty="0">
                          <a:solidFill>
                            <a:schemeClr val="tx1"/>
                          </a:solidFill>
                          <a:effectLst/>
                          <a:latin typeface="+mn-lt"/>
                          <a:ea typeface="+mn-ea"/>
                          <a:cs typeface="+mn-cs"/>
                        </a:rPr>
                        <a:t>8.1</a:t>
                      </a:r>
                    </a:p>
                  </a:txBody>
                  <a:tcPr marL="44450" marR="44450" marT="0" marB="0" anchor="b"/>
                </a:tc>
                <a:tc>
                  <a:txBody>
                    <a:bodyPr/>
                    <a:lstStyle/>
                    <a:p>
                      <a:pPr algn="r"/>
                      <a:r>
                        <a:rPr lang="es-CO" sz="1600" b="1" kern="1200" dirty="0">
                          <a:solidFill>
                            <a:schemeClr val="tx1"/>
                          </a:solidFill>
                          <a:effectLst/>
                          <a:latin typeface="+mn-lt"/>
                          <a:ea typeface="+mn-ea"/>
                          <a:cs typeface="+mn-cs"/>
                        </a:rPr>
                        <a:t>98.1</a:t>
                      </a:r>
                    </a:p>
                  </a:txBody>
                  <a:tcPr marL="44450" marR="44450" marT="0" marB="0" anchor="b"/>
                </a:tc>
                <a:extLst>
                  <a:ext uri="{0D108BD9-81ED-4DB2-BD59-A6C34878D82A}">
                    <a16:rowId xmlns:a16="http://schemas.microsoft.com/office/drawing/2014/main" val="2276737435"/>
                  </a:ext>
                </a:extLst>
              </a:tr>
              <a:tr h="67310">
                <a:tc vMerge="1">
                  <a:txBody>
                    <a:bodyPr/>
                    <a:lstStyle/>
                    <a:p>
                      <a:endParaRPr lang="es-CO"/>
                    </a:p>
                  </a:txBody>
                  <a:tcPr/>
                </a:tc>
                <a:tc vMerge="1">
                  <a:txBody>
                    <a:bodyPr/>
                    <a:lstStyle/>
                    <a:p>
                      <a:endParaRPr lang="es-CO"/>
                    </a:p>
                  </a:txBody>
                  <a:tcPr/>
                </a:tc>
                <a:tc>
                  <a:txBody>
                    <a:bodyPr/>
                    <a:lstStyle/>
                    <a:p>
                      <a:r>
                        <a:rPr lang="es-CO" sz="1100">
                          <a:solidFill>
                            <a:schemeClr val="tx1"/>
                          </a:solidFill>
                          <a:effectLst/>
                        </a:rPr>
                        <a:t> </a:t>
                      </a:r>
                      <a:endParaRPr lang="es-CO" sz="1200">
                        <a:solidFill>
                          <a:schemeClr val="tx1"/>
                        </a:solidFill>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1100" dirty="0">
                          <a:solidFill>
                            <a:schemeClr val="tx1"/>
                          </a:solidFill>
                          <a:effectLst/>
                        </a:rPr>
                        <a:t> </a:t>
                      </a:r>
                      <a:endParaRPr lang="es-CO" sz="1200" dirty="0">
                        <a:solidFill>
                          <a:schemeClr val="tx1"/>
                        </a:solidFill>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2225311151"/>
                  </a:ext>
                </a:extLst>
              </a:tr>
            </a:tbl>
          </a:graphicData>
        </a:graphic>
      </p:graphicFrame>
      <p:graphicFrame>
        <p:nvGraphicFramePr>
          <p:cNvPr id="5" name="Tabla 4">
            <a:extLst>
              <a:ext uri="{FF2B5EF4-FFF2-40B4-BE49-F238E27FC236}">
                <a16:creationId xmlns:a16="http://schemas.microsoft.com/office/drawing/2014/main" id="{2619FDA7-6189-45D1-97C5-43A84806D7E7}"/>
              </a:ext>
            </a:extLst>
          </p:cNvPr>
          <p:cNvGraphicFramePr>
            <a:graphicFrameLocks noGrp="1"/>
          </p:cNvGraphicFramePr>
          <p:nvPr>
            <p:extLst>
              <p:ext uri="{D42A27DB-BD31-4B8C-83A1-F6EECF244321}">
                <p14:modId xmlns:p14="http://schemas.microsoft.com/office/powerpoint/2010/main" val="2106886159"/>
              </p:ext>
            </p:extLst>
          </p:nvPr>
        </p:nvGraphicFramePr>
        <p:xfrm>
          <a:off x="1412693" y="4130502"/>
          <a:ext cx="9264017" cy="1292225"/>
        </p:xfrm>
        <a:graphic>
          <a:graphicData uri="http://schemas.openxmlformats.org/drawingml/2006/table">
            <a:tbl>
              <a:tblPr firstRow="1" firstCol="1" bandRow="1">
                <a:tableStyleId>{5C22544A-7EE6-4342-B048-85BDC9FD1C3A}</a:tableStyleId>
              </a:tblPr>
              <a:tblGrid>
                <a:gridCol w="3521123">
                  <a:extLst>
                    <a:ext uri="{9D8B030D-6E8A-4147-A177-3AD203B41FA5}">
                      <a16:colId xmlns:a16="http://schemas.microsoft.com/office/drawing/2014/main" val="1597180513"/>
                    </a:ext>
                  </a:extLst>
                </a:gridCol>
                <a:gridCol w="2279996">
                  <a:extLst>
                    <a:ext uri="{9D8B030D-6E8A-4147-A177-3AD203B41FA5}">
                      <a16:colId xmlns:a16="http://schemas.microsoft.com/office/drawing/2014/main" val="678195160"/>
                    </a:ext>
                  </a:extLst>
                </a:gridCol>
                <a:gridCol w="1731449">
                  <a:extLst>
                    <a:ext uri="{9D8B030D-6E8A-4147-A177-3AD203B41FA5}">
                      <a16:colId xmlns:a16="http://schemas.microsoft.com/office/drawing/2014/main" val="1810402035"/>
                    </a:ext>
                  </a:extLst>
                </a:gridCol>
                <a:gridCol w="1731449">
                  <a:extLst>
                    <a:ext uri="{9D8B030D-6E8A-4147-A177-3AD203B41FA5}">
                      <a16:colId xmlns:a16="http://schemas.microsoft.com/office/drawing/2014/main" val="1542117414"/>
                    </a:ext>
                  </a:extLst>
                </a:gridCol>
              </a:tblGrid>
              <a:tr h="134620">
                <a:tc>
                  <a:txBody>
                    <a:bodyPr/>
                    <a:lstStyle/>
                    <a:p>
                      <a:pPr marL="0" algn="ctr" defTabSz="457200" rtl="0" eaLnBrk="1" latinLnBrk="0" hangingPunct="1"/>
                      <a:r>
                        <a:rPr lang="es-ES" sz="1600" b="1" kern="1200" dirty="0">
                          <a:solidFill>
                            <a:schemeClr val="lt1"/>
                          </a:solidFill>
                          <a:effectLst/>
                          <a:latin typeface="+mn-lt"/>
                          <a:ea typeface="+mn-ea"/>
                          <a:cs typeface="+mn-cs"/>
                        </a:rPr>
                        <a:t>PROPONENTES HABILITADOS</a:t>
                      </a:r>
                      <a:endParaRPr lang="es-CO" sz="1600" b="1" kern="1200" dirty="0">
                        <a:solidFill>
                          <a:schemeClr val="lt1"/>
                        </a:solidFill>
                        <a:effectLst/>
                        <a:latin typeface="+mn-lt"/>
                        <a:ea typeface="+mn-ea"/>
                        <a:cs typeface="+mn-cs"/>
                      </a:endParaRPr>
                    </a:p>
                  </a:txBody>
                  <a:tcPr marL="44450" marR="44450" marT="0" marB="0" anchor="ctr"/>
                </a:tc>
                <a:tc>
                  <a:txBody>
                    <a:bodyPr/>
                    <a:lstStyle/>
                    <a:p>
                      <a:pPr marL="0" algn="ctr" defTabSz="457200" rtl="0" eaLnBrk="1" latinLnBrk="0" hangingPunct="1"/>
                      <a:r>
                        <a:rPr lang="es-ES" sz="1600" b="1" kern="1200" dirty="0">
                          <a:solidFill>
                            <a:schemeClr val="lt1"/>
                          </a:solidFill>
                          <a:effectLst/>
                          <a:latin typeface="+mn-lt"/>
                          <a:ea typeface="+mn-ea"/>
                          <a:cs typeface="+mn-cs"/>
                        </a:rPr>
                        <a:t>PUNTAJE VALOR OFERTA</a:t>
                      </a:r>
                      <a:endParaRPr lang="es-CO" sz="1600" b="1" kern="1200" dirty="0">
                        <a:solidFill>
                          <a:schemeClr val="lt1"/>
                        </a:solidFill>
                        <a:effectLst/>
                        <a:latin typeface="+mn-lt"/>
                        <a:ea typeface="+mn-ea"/>
                        <a:cs typeface="+mn-cs"/>
                      </a:endParaRPr>
                    </a:p>
                  </a:txBody>
                  <a:tcPr marL="44450" marR="44450" marT="0" marB="0" anchor="ctr"/>
                </a:tc>
                <a:tc>
                  <a:txBody>
                    <a:bodyPr/>
                    <a:lstStyle/>
                    <a:p>
                      <a:pPr marL="0" algn="ctr" defTabSz="457200" rtl="0" eaLnBrk="1" latinLnBrk="0" hangingPunct="1"/>
                      <a:r>
                        <a:rPr lang="es-ES" sz="1600" b="1" kern="1200">
                          <a:solidFill>
                            <a:schemeClr val="lt1"/>
                          </a:solidFill>
                          <a:effectLst/>
                          <a:latin typeface="+mn-lt"/>
                          <a:ea typeface="+mn-ea"/>
                          <a:cs typeface="+mn-cs"/>
                        </a:rPr>
                        <a:t>PUNTAJE STAND BY</a:t>
                      </a:r>
                      <a:endParaRPr lang="es-CO" sz="1600" b="1" kern="1200">
                        <a:solidFill>
                          <a:schemeClr val="lt1"/>
                        </a:solidFill>
                        <a:effectLst/>
                        <a:latin typeface="+mn-lt"/>
                        <a:ea typeface="+mn-ea"/>
                        <a:cs typeface="+mn-cs"/>
                      </a:endParaRPr>
                    </a:p>
                  </a:txBody>
                  <a:tcPr marL="44450" marR="44450" marT="0" marB="0" anchor="ctr"/>
                </a:tc>
                <a:tc>
                  <a:txBody>
                    <a:bodyPr/>
                    <a:lstStyle/>
                    <a:p>
                      <a:pPr marL="0" algn="ctr" defTabSz="457200" rtl="0" eaLnBrk="1" latinLnBrk="0" hangingPunct="1"/>
                      <a:r>
                        <a:rPr lang="es-ES" sz="1600" b="1" kern="1200">
                          <a:solidFill>
                            <a:schemeClr val="lt1"/>
                          </a:solidFill>
                          <a:effectLst/>
                          <a:latin typeface="+mn-lt"/>
                          <a:ea typeface="+mn-ea"/>
                          <a:cs typeface="+mn-cs"/>
                        </a:rPr>
                        <a:t>PUNTAJE TOTAL</a:t>
                      </a:r>
                      <a:endParaRPr lang="es-CO" sz="1600" b="1" kern="1200">
                        <a:solidFill>
                          <a:schemeClr val="lt1"/>
                        </a:solidFill>
                        <a:effectLst/>
                        <a:latin typeface="+mn-lt"/>
                        <a:ea typeface="+mn-ea"/>
                        <a:cs typeface="+mn-cs"/>
                      </a:endParaRPr>
                    </a:p>
                  </a:txBody>
                  <a:tcPr marL="44450" marR="44450" marT="0" marB="0" anchor="ctr"/>
                </a:tc>
                <a:extLst>
                  <a:ext uri="{0D108BD9-81ED-4DB2-BD59-A6C34878D82A}">
                    <a16:rowId xmlns:a16="http://schemas.microsoft.com/office/drawing/2014/main" val="147702081"/>
                  </a:ext>
                </a:extLst>
              </a:tr>
              <a:tr h="128905">
                <a:tc>
                  <a:txBody>
                    <a:bodyPr/>
                    <a:lstStyle/>
                    <a:p>
                      <a:pPr marL="0" algn="ctr" defTabSz="457200" rtl="0" eaLnBrk="1" latinLnBrk="0" hangingPunct="1"/>
                      <a:r>
                        <a:rPr lang="es-CO" sz="1600" b="1" kern="1200">
                          <a:solidFill>
                            <a:schemeClr val="lt1"/>
                          </a:solidFill>
                          <a:effectLst/>
                          <a:latin typeface="+mn-lt"/>
                          <a:ea typeface="+mn-ea"/>
                          <a:cs typeface="+mn-cs"/>
                        </a:rPr>
                        <a:t>INGENIERIA Y CONSTRUCCIONES NISSI S.A.S</a:t>
                      </a:r>
                    </a:p>
                  </a:txBody>
                  <a:tcPr marL="44450" marR="44450" marT="0" marB="0" anchor="ctr"/>
                </a:tc>
                <a:tc>
                  <a:txBody>
                    <a:bodyPr/>
                    <a:lstStyle/>
                    <a:p>
                      <a:pPr marL="0" algn="ctr" defTabSz="457200" rtl="0" eaLnBrk="1" latinLnBrk="0" hangingPunct="1"/>
                      <a:r>
                        <a:rPr lang="es-CO" sz="1600" b="0" kern="1200" dirty="0">
                          <a:solidFill>
                            <a:schemeClr val="tx1"/>
                          </a:solidFill>
                          <a:effectLst/>
                          <a:latin typeface="+mn-lt"/>
                          <a:ea typeface="+mn-ea"/>
                          <a:cs typeface="+mn-cs"/>
                        </a:rPr>
                        <a:t>86.2</a:t>
                      </a:r>
                    </a:p>
                  </a:txBody>
                  <a:tcPr marL="44450" marR="44450" marT="0" marB="0" anchor="ctr"/>
                </a:tc>
                <a:tc>
                  <a:txBody>
                    <a:bodyPr/>
                    <a:lstStyle/>
                    <a:p>
                      <a:pPr marL="0" algn="ctr" defTabSz="457200" rtl="0" eaLnBrk="1" latinLnBrk="0" hangingPunct="1"/>
                      <a:r>
                        <a:rPr lang="es-CO" sz="1600" b="0" kern="1200" dirty="0">
                          <a:solidFill>
                            <a:schemeClr val="tx1"/>
                          </a:solidFill>
                          <a:effectLst/>
                          <a:latin typeface="+mn-lt"/>
                          <a:ea typeface="+mn-ea"/>
                          <a:cs typeface="+mn-cs"/>
                        </a:rPr>
                        <a:t>0.0</a:t>
                      </a:r>
                    </a:p>
                  </a:txBody>
                  <a:tcPr marL="44450" marR="44450" marT="0" marB="0" anchor="b"/>
                </a:tc>
                <a:tc>
                  <a:txBody>
                    <a:bodyPr/>
                    <a:lstStyle/>
                    <a:p>
                      <a:pPr marL="0" algn="ctr" defTabSz="457200" rtl="0" eaLnBrk="1" latinLnBrk="0" hangingPunct="1"/>
                      <a:r>
                        <a:rPr lang="es-CO" sz="1600" b="0" kern="1200" dirty="0">
                          <a:solidFill>
                            <a:schemeClr val="tx1"/>
                          </a:solidFill>
                          <a:effectLst/>
                          <a:latin typeface="+mn-lt"/>
                          <a:ea typeface="+mn-ea"/>
                          <a:cs typeface="+mn-cs"/>
                        </a:rPr>
                        <a:t>86.2</a:t>
                      </a:r>
                    </a:p>
                  </a:txBody>
                  <a:tcPr marL="44450" marR="44450" marT="0" marB="0" anchor="b"/>
                </a:tc>
                <a:extLst>
                  <a:ext uri="{0D108BD9-81ED-4DB2-BD59-A6C34878D82A}">
                    <a16:rowId xmlns:a16="http://schemas.microsoft.com/office/drawing/2014/main" val="2465145400"/>
                  </a:ext>
                </a:extLst>
              </a:tr>
              <a:tr h="316865">
                <a:tc rowSpan="2">
                  <a:txBody>
                    <a:bodyPr/>
                    <a:lstStyle/>
                    <a:p>
                      <a:pPr marL="0" algn="ctr" defTabSz="457200" rtl="0" eaLnBrk="1" latinLnBrk="0" hangingPunct="1"/>
                      <a:r>
                        <a:rPr lang="es-CO" sz="1600" b="1" kern="1200">
                          <a:solidFill>
                            <a:schemeClr val="lt1"/>
                          </a:solidFill>
                          <a:effectLst/>
                          <a:latin typeface="+mn-lt"/>
                          <a:ea typeface="+mn-ea"/>
                          <a:cs typeface="+mn-cs"/>
                        </a:rPr>
                        <a:t>UNIÓN TEMPORAL LOGISTICA INTEGRAL CC </a:t>
                      </a:r>
                    </a:p>
                  </a:txBody>
                  <a:tcPr marL="44450" marR="44450" marT="0" marB="0" anchor="ctr"/>
                </a:tc>
                <a:tc rowSpan="2">
                  <a:txBody>
                    <a:bodyPr/>
                    <a:lstStyle/>
                    <a:p>
                      <a:pPr marL="0" algn="ctr" defTabSz="457200" rtl="0" eaLnBrk="1" latinLnBrk="0" hangingPunct="1"/>
                      <a:r>
                        <a:rPr lang="es-CO" sz="1600" b="1" kern="1200" dirty="0">
                          <a:solidFill>
                            <a:schemeClr val="tx1"/>
                          </a:solidFill>
                          <a:effectLst/>
                          <a:latin typeface="+mn-lt"/>
                          <a:ea typeface="+mn-ea"/>
                          <a:cs typeface="+mn-cs"/>
                        </a:rPr>
                        <a:t>90</a:t>
                      </a:r>
                    </a:p>
                  </a:txBody>
                  <a:tcPr marL="44450" marR="44450" marT="0" marB="0" anchor="ctr"/>
                </a:tc>
                <a:tc>
                  <a:txBody>
                    <a:bodyPr/>
                    <a:lstStyle/>
                    <a:p>
                      <a:pPr marL="0" algn="ctr" defTabSz="457200" rtl="0" eaLnBrk="1" latinLnBrk="0" hangingPunct="1"/>
                      <a:r>
                        <a:rPr lang="es-CO" sz="1600" b="1" kern="1200" dirty="0">
                          <a:solidFill>
                            <a:schemeClr val="tx1"/>
                          </a:solidFill>
                          <a:effectLst/>
                          <a:latin typeface="+mn-lt"/>
                          <a:ea typeface="+mn-ea"/>
                          <a:cs typeface="+mn-cs"/>
                        </a:rPr>
                        <a:t>10.0</a:t>
                      </a:r>
                    </a:p>
                  </a:txBody>
                  <a:tcPr marL="44450" marR="44450" marT="0" marB="0" anchor="ctr"/>
                </a:tc>
                <a:tc>
                  <a:txBody>
                    <a:bodyPr/>
                    <a:lstStyle/>
                    <a:p>
                      <a:pPr marL="0" algn="ctr" defTabSz="457200" rtl="0" eaLnBrk="1" latinLnBrk="0" hangingPunct="1"/>
                      <a:r>
                        <a:rPr lang="es-CO" sz="1600" b="1" kern="1200" dirty="0">
                          <a:solidFill>
                            <a:schemeClr val="tx1"/>
                          </a:solidFill>
                          <a:effectLst/>
                          <a:latin typeface="+mn-lt"/>
                          <a:ea typeface="+mn-ea"/>
                          <a:cs typeface="+mn-cs"/>
                        </a:rPr>
                        <a:t>100.0</a:t>
                      </a:r>
                    </a:p>
                  </a:txBody>
                  <a:tcPr marL="44450" marR="44450" marT="0" marB="0" anchor="ctr"/>
                </a:tc>
                <a:extLst>
                  <a:ext uri="{0D108BD9-81ED-4DB2-BD59-A6C34878D82A}">
                    <a16:rowId xmlns:a16="http://schemas.microsoft.com/office/drawing/2014/main" val="692855874"/>
                  </a:ext>
                </a:extLst>
              </a:tr>
              <a:tr h="55245">
                <a:tc vMerge="1">
                  <a:txBody>
                    <a:bodyPr/>
                    <a:lstStyle/>
                    <a:p>
                      <a:endParaRPr lang="es-CO"/>
                    </a:p>
                  </a:txBody>
                  <a:tcPr/>
                </a:tc>
                <a:tc vMerge="1">
                  <a:txBody>
                    <a:bodyPr/>
                    <a:lstStyle/>
                    <a:p>
                      <a:endParaRPr lang="es-CO"/>
                    </a:p>
                  </a:txBody>
                  <a:tcPr/>
                </a:tc>
                <a:tc>
                  <a:txBody>
                    <a:bodyPr/>
                    <a:lstStyle/>
                    <a:p>
                      <a:pPr marL="0" algn="ctr" defTabSz="457200" rtl="0" eaLnBrk="1" latinLnBrk="0" hangingPunct="1"/>
                      <a:r>
                        <a:rPr lang="es-CO" sz="1600" b="1" kern="1200" dirty="0">
                          <a:solidFill>
                            <a:schemeClr val="tx1"/>
                          </a:solidFill>
                          <a:effectLst/>
                          <a:latin typeface="+mn-lt"/>
                          <a:ea typeface="+mn-ea"/>
                          <a:cs typeface="+mn-cs"/>
                        </a:rPr>
                        <a:t> </a:t>
                      </a:r>
                    </a:p>
                  </a:txBody>
                  <a:tcPr marL="44450" marR="44450" marT="0" marB="0" anchor="ctr"/>
                </a:tc>
                <a:tc>
                  <a:txBody>
                    <a:bodyPr/>
                    <a:lstStyle/>
                    <a:p>
                      <a:pPr marL="0" algn="ctr" defTabSz="457200" rtl="0" eaLnBrk="1" latinLnBrk="0" hangingPunct="1"/>
                      <a:r>
                        <a:rPr lang="es-CO" sz="1600" b="1" kern="1200" dirty="0">
                          <a:solidFill>
                            <a:schemeClr val="tx1"/>
                          </a:solidFill>
                          <a:effectLst/>
                          <a:latin typeface="+mn-lt"/>
                          <a:ea typeface="+mn-ea"/>
                          <a:cs typeface="+mn-cs"/>
                        </a:rPr>
                        <a:t> </a:t>
                      </a:r>
                    </a:p>
                  </a:txBody>
                  <a:tcPr marL="44450" marR="44450" marT="0" marB="0" anchor="ctr"/>
                </a:tc>
                <a:extLst>
                  <a:ext uri="{0D108BD9-81ED-4DB2-BD59-A6C34878D82A}">
                    <a16:rowId xmlns:a16="http://schemas.microsoft.com/office/drawing/2014/main" val="2611944619"/>
                  </a:ext>
                </a:extLst>
              </a:tr>
            </a:tbl>
          </a:graphicData>
        </a:graphic>
      </p:graphicFrame>
    </p:spTree>
    <p:extLst>
      <p:ext uri="{BB962C8B-B14F-4D97-AF65-F5344CB8AC3E}">
        <p14:creationId xmlns:p14="http://schemas.microsoft.com/office/powerpoint/2010/main" val="288323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8448674" y="6520419"/>
            <a:ext cx="33655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CuadroTexto 4">
            <a:extLst>
              <a:ext uri="{FF2B5EF4-FFF2-40B4-BE49-F238E27FC236}">
                <a16:creationId xmlns:a16="http://schemas.microsoft.com/office/drawing/2014/main" id="{660B83EC-CFFF-472B-AF9D-A83DFF137CF3}"/>
              </a:ext>
            </a:extLst>
          </p:cNvPr>
          <p:cNvSpPr txBox="1"/>
          <p:nvPr/>
        </p:nvSpPr>
        <p:spPr>
          <a:xfrm>
            <a:off x="1076345" y="975933"/>
            <a:ext cx="9913034" cy="2308324"/>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CO" sz="2400" b="1" i="0" u="none" strike="noStrike" kern="1200" cap="none" spc="0" normalizeH="0" baseline="0" noProof="0" dirty="0">
              <a:ln>
                <a:noFill/>
              </a:ln>
              <a:solidFill>
                <a:srgbClr val="0070C0"/>
              </a:solidFill>
              <a:effectLst/>
              <a:uLnTx/>
              <a:uFillTx/>
              <a:latin typeface="Calibri"/>
              <a:ea typeface="+mn-ea"/>
              <a:cs typeface="+mn-cs"/>
            </a:endParaRPr>
          </a:p>
          <a:p>
            <a:pPr marR="0" lvl="0" algn="just" defTabSz="457200" rtl="0" eaLnBrk="1" fontAlgn="auto" latinLnBrk="0" hangingPunct="1">
              <a:lnSpc>
                <a:spcPct val="100000"/>
              </a:lnSpc>
              <a:spcBef>
                <a:spcPts val="0"/>
              </a:spcBef>
              <a:spcAft>
                <a:spcPts val="0"/>
              </a:spcAft>
              <a:buClrTx/>
              <a:buSzTx/>
              <a:tabLst/>
              <a:defRPr/>
            </a:pPr>
            <a:endParaRPr lang="es-CO" sz="2400" b="1" dirty="0">
              <a:solidFill>
                <a:prstClr val="black"/>
              </a:solidFill>
              <a:latin typeface="Calibri"/>
            </a:endParaRPr>
          </a:p>
          <a:p>
            <a:pPr marL="342900" marR="0" lvl="0" indent="-3429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CO"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AEFAA456-39DB-4A84-A1E7-B1A4CA796EAE}"/>
              </a:ext>
            </a:extLst>
          </p:cNvPr>
          <p:cNvSpPr txBox="1"/>
          <p:nvPr/>
        </p:nvSpPr>
        <p:spPr>
          <a:xfrm>
            <a:off x="919526" y="963246"/>
            <a:ext cx="10395689" cy="954107"/>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CO" sz="2800" dirty="0">
                <a:latin typeface="Calibri" panose="020F0502020204030204" pitchFamily="34" charset="0"/>
                <a:ea typeface="MS Mincho" panose="02020609040205080304" pitchFamily="49" charset="-128"/>
                <a:cs typeface="Calibri" panose="020F0502020204030204" pitchFamily="34" charset="0"/>
              </a:rPr>
              <a:t>El comité evaluador concluye que procede a recomendar la adjudicación así</a:t>
            </a:r>
            <a:r>
              <a:rPr lang="es-CO" sz="2800" dirty="0">
                <a:latin typeface="Arial" panose="020B0604020202020204" pitchFamily="34" charset="0"/>
                <a:ea typeface="MS Mincho" panose="02020609040205080304" pitchFamily="49" charset="-128"/>
              </a:rPr>
              <a:t>:</a:t>
            </a:r>
          </a:p>
        </p:txBody>
      </p:sp>
      <p:graphicFrame>
        <p:nvGraphicFramePr>
          <p:cNvPr id="3" name="Tabla 2">
            <a:extLst>
              <a:ext uri="{FF2B5EF4-FFF2-40B4-BE49-F238E27FC236}">
                <a16:creationId xmlns:a16="http://schemas.microsoft.com/office/drawing/2014/main" id="{32562A06-1A79-4D31-AF19-26BAA4B4ED42}"/>
              </a:ext>
            </a:extLst>
          </p:cNvPr>
          <p:cNvGraphicFramePr>
            <a:graphicFrameLocks noGrp="1"/>
          </p:cNvGraphicFramePr>
          <p:nvPr>
            <p:extLst>
              <p:ext uri="{D42A27DB-BD31-4B8C-83A1-F6EECF244321}">
                <p14:modId xmlns:p14="http://schemas.microsoft.com/office/powerpoint/2010/main" val="2218181100"/>
              </p:ext>
            </p:extLst>
          </p:nvPr>
        </p:nvGraphicFramePr>
        <p:xfrm>
          <a:off x="818606" y="2180969"/>
          <a:ext cx="10395689" cy="2535351"/>
        </p:xfrm>
        <a:graphic>
          <a:graphicData uri="http://schemas.openxmlformats.org/drawingml/2006/table">
            <a:tbl>
              <a:tblPr firstRow="1" firstCol="1" bandRow="1">
                <a:tableStyleId>{5C22544A-7EE6-4342-B048-85BDC9FD1C3A}</a:tableStyleId>
              </a:tblPr>
              <a:tblGrid>
                <a:gridCol w="2147795">
                  <a:extLst>
                    <a:ext uri="{9D8B030D-6E8A-4147-A177-3AD203B41FA5}">
                      <a16:colId xmlns:a16="http://schemas.microsoft.com/office/drawing/2014/main" val="2660030495"/>
                    </a:ext>
                  </a:extLst>
                </a:gridCol>
                <a:gridCol w="2580795">
                  <a:extLst>
                    <a:ext uri="{9D8B030D-6E8A-4147-A177-3AD203B41FA5}">
                      <a16:colId xmlns:a16="http://schemas.microsoft.com/office/drawing/2014/main" val="3309960408"/>
                    </a:ext>
                  </a:extLst>
                </a:gridCol>
                <a:gridCol w="5667099">
                  <a:extLst>
                    <a:ext uri="{9D8B030D-6E8A-4147-A177-3AD203B41FA5}">
                      <a16:colId xmlns:a16="http://schemas.microsoft.com/office/drawing/2014/main" val="3717216210"/>
                    </a:ext>
                  </a:extLst>
                </a:gridCol>
              </a:tblGrid>
              <a:tr h="438717">
                <a:tc>
                  <a:txBody>
                    <a:bodyPr/>
                    <a:lstStyle/>
                    <a:p>
                      <a:pPr algn="ctr"/>
                      <a:r>
                        <a:rPr lang="es-CO" sz="2000" dirty="0">
                          <a:effectLst/>
                        </a:rPr>
                        <a:t>REGIONAL</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pPr algn="ctr"/>
                      <a:r>
                        <a:rPr lang="es-CO" sz="2000" dirty="0">
                          <a:effectLst/>
                        </a:rPr>
                        <a:t>PRESUPUESTO ASIGNADO</a:t>
                      </a:r>
                      <a:endParaRPr lang="es-CO" sz="2000" dirty="0">
                        <a:effectLst/>
                        <a:latin typeface="Times New Roman" panose="02020603050405020304" pitchFamily="18" charset="0"/>
                        <a:ea typeface="MS Mincho" panose="02020609040205080304" pitchFamily="49" charset="-128"/>
                      </a:endParaRPr>
                    </a:p>
                  </a:txBody>
                  <a:tcPr marL="44450" marR="44450" marT="0" marB="0"/>
                </a:tc>
                <a:tc>
                  <a:txBody>
                    <a:bodyPr/>
                    <a:lstStyle/>
                    <a:p>
                      <a:pPr algn="ctr"/>
                      <a:r>
                        <a:rPr lang="es-CO" sz="2000" dirty="0">
                          <a:effectLst/>
                        </a:rPr>
                        <a:t>PROPONENTE ADJUDICATARIO </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1592011219"/>
                  </a:ext>
                </a:extLst>
              </a:tr>
              <a:tr h="438717">
                <a:tc>
                  <a:txBody>
                    <a:bodyPr/>
                    <a:lstStyle/>
                    <a:p>
                      <a:r>
                        <a:rPr lang="es-CO" sz="2000" dirty="0">
                          <a:effectLst/>
                        </a:rPr>
                        <a:t>SUR OCCIDENTE </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ES" sz="2000" dirty="0">
                          <a:effectLst/>
                        </a:rPr>
                        <a:t> $          5,280,000,000 </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2000" dirty="0">
                          <a:effectLst/>
                        </a:rPr>
                        <a:t>UNIÓN TEMPORAL LOGISTICA INTEGRAL CC</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1114332090"/>
                  </a:ext>
                </a:extLst>
              </a:tr>
              <a:tr h="438717">
                <a:tc>
                  <a:txBody>
                    <a:bodyPr/>
                    <a:lstStyle/>
                    <a:p>
                      <a:r>
                        <a:rPr lang="es-CO" sz="2000">
                          <a:effectLst/>
                        </a:rPr>
                        <a:t>OCCIDENTE</a:t>
                      </a:r>
                      <a:endParaRPr lang="es-CO" sz="200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ES" sz="2000">
                          <a:effectLst/>
                        </a:rPr>
                        <a:t> $          4,343,098,000 </a:t>
                      </a:r>
                      <a:endParaRPr lang="es-CO" sz="2000">
                        <a:effectLst/>
                        <a:latin typeface="Times New Roman" panose="02020603050405020304" pitchFamily="18" charset="0"/>
                        <a:ea typeface="MS Mincho" panose="02020609040205080304" pitchFamily="49" charset="-128"/>
                      </a:endParaRPr>
                    </a:p>
                  </a:txBody>
                  <a:tcPr marL="44450" marR="44450" marT="0" marB="0" anchor="b"/>
                </a:tc>
                <a:tc>
                  <a:txBody>
                    <a:bodyPr/>
                    <a:lstStyle/>
                    <a:p>
                      <a:endParaRPr lang="es-CO" sz="2000" dirty="0">
                        <a:effectLst/>
                      </a:endParaRPr>
                    </a:p>
                    <a:p>
                      <a:r>
                        <a:rPr lang="es-CO" sz="2000" dirty="0">
                          <a:effectLst/>
                        </a:rPr>
                        <a:t>UNIÓN TEMPORAL LOGISTICA INTEGRAL CC </a:t>
                      </a:r>
                      <a:endParaRPr lang="es-CO" sz="2000" dirty="0">
                        <a:effectLst/>
                        <a:latin typeface="Times New Roman" panose="02020603050405020304" pitchFamily="18" charset="0"/>
                        <a:ea typeface="MS Mincho" panose="02020609040205080304" pitchFamily="49" charset="-128"/>
                      </a:endParaRPr>
                    </a:p>
                  </a:txBody>
                  <a:tcPr marL="44450" marR="44450" marT="0" marB="0"/>
                </a:tc>
                <a:extLst>
                  <a:ext uri="{0D108BD9-81ED-4DB2-BD59-A6C34878D82A}">
                    <a16:rowId xmlns:a16="http://schemas.microsoft.com/office/drawing/2014/main" val="1266246714"/>
                  </a:ext>
                </a:extLst>
              </a:tr>
              <a:tr h="438717">
                <a:tc>
                  <a:txBody>
                    <a:bodyPr/>
                    <a:lstStyle/>
                    <a:p>
                      <a:r>
                        <a:rPr lang="es-CO" sz="2000">
                          <a:effectLst/>
                        </a:rPr>
                        <a:t>CENTRO ORIENTE</a:t>
                      </a:r>
                      <a:endParaRPr lang="es-CO" sz="200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ES" sz="2000">
                          <a:effectLst/>
                        </a:rPr>
                        <a:t> $          3,656,670,000 </a:t>
                      </a:r>
                      <a:endParaRPr lang="es-CO" sz="200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2000" dirty="0">
                          <a:effectLst/>
                        </a:rPr>
                        <a:t>ASEO EMMANUEL SAS</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965897563"/>
                  </a:ext>
                </a:extLst>
              </a:tr>
              <a:tr h="438717">
                <a:tc>
                  <a:txBody>
                    <a:bodyPr/>
                    <a:lstStyle/>
                    <a:p>
                      <a:r>
                        <a:rPr lang="es-CO" sz="2000" dirty="0">
                          <a:effectLst/>
                        </a:rPr>
                        <a:t>NORTE</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ES" sz="2000">
                          <a:effectLst/>
                        </a:rPr>
                        <a:t> $          2,197,959,000 </a:t>
                      </a:r>
                      <a:endParaRPr lang="es-CO" sz="2000">
                        <a:effectLst/>
                        <a:latin typeface="Times New Roman" panose="02020603050405020304" pitchFamily="18" charset="0"/>
                        <a:ea typeface="MS Mincho" panose="02020609040205080304" pitchFamily="49" charset="-128"/>
                      </a:endParaRPr>
                    </a:p>
                  </a:txBody>
                  <a:tcPr marL="44450" marR="44450" marT="0" marB="0" anchor="b"/>
                </a:tc>
                <a:tc>
                  <a:txBody>
                    <a:bodyPr/>
                    <a:lstStyle/>
                    <a:p>
                      <a:r>
                        <a:rPr lang="es-CO" sz="2000" dirty="0">
                          <a:effectLst/>
                        </a:rPr>
                        <a:t> INGENIERIA Y CONSTRUCCIONES NISSI S.A.S</a:t>
                      </a:r>
                      <a:endParaRPr lang="es-CO" sz="2000" dirty="0">
                        <a:effectLst/>
                        <a:latin typeface="Times New Roman" panose="02020603050405020304" pitchFamily="18" charset="0"/>
                        <a:ea typeface="MS Mincho" panose="02020609040205080304" pitchFamily="49" charset="-128"/>
                      </a:endParaRPr>
                    </a:p>
                  </a:txBody>
                  <a:tcPr marL="44450" marR="44450" marT="0" marB="0" anchor="b"/>
                </a:tc>
                <a:extLst>
                  <a:ext uri="{0D108BD9-81ED-4DB2-BD59-A6C34878D82A}">
                    <a16:rowId xmlns:a16="http://schemas.microsoft.com/office/drawing/2014/main" val="631070125"/>
                  </a:ext>
                </a:extLst>
              </a:tr>
            </a:tbl>
          </a:graphicData>
        </a:graphic>
      </p:graphicFrame>
    </p:spTree>
    <p:extLst>
      <p:ext uri="{BB962C8B-B14F-4D97-AF65-F5344CB8AC3E}">
        <p14:creationId xmlns:p14="http://schemas.microsoft.com/office/powerpoint/2010/main" val="8272981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1650</TotalTime>
  <Words>615</Words>
  <Application>Microsoft Office PowerPoint</Application>
  <PresentationFormat>Panorámica</PresentationFormat>
  <Paragraphs>248</Paragraphs>
  <Slides>9</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9</vt:i4>
      </vt:variant>
    </vt:vector>
  </HeadingPairs>
  <TitlesOfParts>
    <vt:vector size="17" baseType="lpstr">
      <vt:lpstr>Arial</vt:lpstr>
      <vt:lpstr>Arial Narrow</vt:lpstr>
      <vt:lpstr>Calibri</vt:lpstr>
      <vt:lpstr>GeosansLight</vt:lpstr>
      <vt:lpstr>Lato Regular</vt:lpstr>
      <vt:lpstr>Times New Roman</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Claudia Consuelo Cardozo Amaya</cp:lastModifiedBy>
  <cp:revision>126</cp:revision>
  <dcterms:created xsi:type="dcterms:W3CDTF">2015-02-19T23:51:59Z</dcterms:created>
  <dcterms:modified xsi:type="dcterms:W3CDTF">2021-08-27T18:35:05Z</dcterms:modified>
</cp:coreProperties>
</file>