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9" r:id="rId3"/>
    <p:sldId id="272" r:id="rId4"/>
    <p:sldId id="276" r:id="rId5"/>
    <p:sldId id="277" r:id="rId6"/>
    <p:sldId id="275" r:id="rId7"/>
    <p:sldId id="271" r:id="rId8"/>
  </p:sldIdLst>
  <p:sldSz cx="12192000" cy="6858000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166"/>
    <a:srgbClr val="A9A8A9"/>
    <a:srgbClr val="000A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77"/>
  </p:normalViewPr>
  <p:slideViewPr>
    <p:cSldViewPr snapToGrid="0" snapToObjects="1">
      <p:cViewPr varScale="1">
        <p:scale>
          <a:sx n="114" d="100"/>
          <a:sy n="114" d="100"/>
        </p:scale>
        <p:origin x="474" y="10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04/05/2022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04/05/2022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04/05/2022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04/05/2022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04/05/2022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04/05/2022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04/05/2022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04/05/2022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04/05/2022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04/05/2022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04/05/2022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04/05/2022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E30CA15-771A-482C-BA9E-16FCF3AD6747}"/>
              </a:ext>
            </a:extLst>
          </p:cNvPr>
          <p:cNvSpPr/>
          <p:nvPr/>
        </p:nvSpPr>
        <p:spPr>
          <a:xfrm>
            <a:off x="0" y="0"/>
            <a:ext cx="5226342" cy="6858000"/>
          </a:xfrm>
          <a:prstGeom prst="rect">
            <a:avLst/>
          </a:prstGeom>
          <a:solidFill>
            <a:srgbClr val="069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F085610-40FD-42D5-B0E4-193B4CF70415}"/>
              </a:ext>
            </a:extLst>
          </p:cNvPr>
          <p:cNvSpPr/>
          <p:nvPr/>
        </p:nvSpPr>
        <p:spPr>
          <a:xfrm>
            <a:off x="5226342" y="-1"/>
            <a:ext cx="6965658" cy="6858001"/>
          </a:xfrm>
          <a:prstGeom prst="rect">
            <a:avLst/>
          </a:prstGeom>
          <a:solidFill>
            <a:srgbClr val="E4E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FE1561C7-A647-475B-88DC-D6656EF90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3153" y="967661"/>
            <a:ext cx="6004455" cy="101341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653221C5-86B2-4714-B9CF-E6115C033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96424" y="5570290"/>
            <a:ext cx="2453955" cy="103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0AF63C24-7FC5-4B7A-B7F6-FEFB03F423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6441744"/>
              </p:ext>
            </p:extLst>
          </p:nvPr>
        </p:nvGraphicFramePr>
        <p:xfrm>
          <a:off x="1128943" y="789917"/>
          <a:ext cx="9934113" cy="52872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3968">
                  <a:extLst>
                    <a:ext uri="{9D8B030D-6E8A-4147-A177-3AD203B41FA5}">
                      <a16:colId xmlns:a16="http://schemas.microsoft.com/office/drawing/2014/main" val="417123604"/>
                    </a:ext>
                  </a:extLst>
                </a:gridCol>
                <a:gridCol w="2032135">
                  <a:extLst>
                    <a:ext uri="{9D8B030D-6E8A-4147-A177-3AD203B41FA5}">
                      <a16:colId xmlns:a16="http://schemas.microsoft.com/office/drawing/2014/main" val="1546005979"/>
                    </a:ext>
                  </a:extLst>
                </a:gridCol>
                <a:gridCol w="1107673">
                  <a:extLst>
                    <a:ext uri="{9D8B030D-6E8A-4147-A177-3AD203B41FA5}">
                      <a16:colId xmlns:a16="http://schemas.microsoft.com/office/drawing/2014/main" val="3267879011"/>
                    </a:ext>
                  </a:extLst>
                </a:gridCol>
                <a:gridCol w="1137820">
                  <a:extLst>
                    <a:ext uri="{9D8B030D-6E8A-4147-A177-3AD203B41FA5}">
                      <a16:colId xmlns:a16="http://schemas.microsoft.com/office/drawing/2014/main" val="3462570947"/>
                    </a:ext>
                  </a:extLst>
                </a:gridCol>
                <a:gridCol w="1370162">
                  <a:extLst>
                    <a:ext uri="{9D8B030D-6E8A-4147-A177-3AD203B41FA5}">
                      <a16:colId xmlns:a16="http://schemas.microsoft.com/office/drawing/2014/main" val="1015254003"/>
                    </a:ext>
                  </a:extLst>
                </a:gridCol>
                <a:gridCol w="1526796">
                  <a:extLst>
                    <a:ext uri="{9D8B030D-6E8A-4147-A177-3AD203B41FA5}">
                      <a16:colId xmlns:a16="http://schemas.microsoft.com/office/drawing/2014/main" val="3501561686"/>
                    </a:ext>
                  </a:extLst>
                </a:gridCol>
                <a:gridCol w="1133504">
                  <a:extLst>
                    <a:ext uri="{9D8B030D-6E8A-4147-A177-3AD203B41FA5}">
                      <a16:colId xmlns:a16="http://schemas.microsoft.com/office/drawing/2014/main" val="1427721066"/>
                    </a:ext>
                  </a:extLst>
                </a:gridCol>
                <a:gridCol w="1012055">
                  <a:extLst>
                    <a:ext uri="{9D8B030D-6E8A-4147-A177-3AD203B41FA5}">
                      <a16:colId xmlns:a16="http://schemas.microsoft.com/office/drawing/2014/main" val="51097046"/>
                    </a:ext>
                  </a:extLst>
                </a:gridCol>
              </a:tblGrid>
              <a:tr h="889355">
                <a:tc>
                  <a:txBody>
                    <a:bodyPr/>
                    <a:lstStyle/>
                    <a:p>
                      <a:r>
                        <a:rPr lang="es-CO" dirty="0"/>
                        <a:t>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PROPONENTES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Regional Centro Oriente 1 </a:t>
                      </a:r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Regional Centro Oriente 2</a:t>
                      </a:r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San Andrés y Providencia </a:t>
                      </a:r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Regional Suroccidente</a:t>
                      </a:r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Regional Occidente </a:t>
                      </a:r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Regional Norte </a:t>
                      </a:r>
                    </a:p>
                    <a:p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53218"/>
                  </a:ext>
                </a:extLst>
              </a:tr>
              <a:tr h="377292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GEOVANNI COLORADO ORREGO S.A.S.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13959645"/>
                  </a:ext>
                </a:extLst>
              </a:tr>
              <a:tr h="377292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CONSORCIO ROM PP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0998956"/>
                  </a:ext>
                </a:extLst>
              </a:tr>
              <a:tr h="377292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RB DE COLOMBIA SA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3765810"/>
                  </a:ext>
                </a:extLst>
              </a:tr>
              <a:tr h="483179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RISE CONSTRUCCIONES S.A.S.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7271227"/>
                  </a:ext>
                </a:extLst>
              </a:tr>
              <a:tr h="483179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H&amp;M DISEÑO Y CONSTRUCCION SAS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9230247"/>
                  </a:ext>
                </a:extLst>
              </a:tr>
              <a:tr h="483179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PROYECTOS Y SOLUCIONES EN INGENIERÍA SAS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83305181"/>
                  </a:ext>
                </a:extLst>
              </a:tr>
              <a:tr h="377292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CONSORCIO REGIONALES DEL ORIENTE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1097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7331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0AF63C24-7FC5-4B7A-B7F6-FEFB03F423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443867"/>
              </p:ext>
            </p:extLst>
          </p:nvPr>
        </p:nvGraphicFramePr>
        <p:xfrm>
          <a:off x="978249" y="76812"/>
          <a:ext cx="10044001" cy="649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133">
                  <a:extLst>
                    <a:ext uri="{9D8B030D-6E8A-4147-A177-3AD203B41FA5}">
                      <a16:colId xmlns:a16="http://schemas.microsoft.com/office/drawing/2014/main" val="417123604"/>
                    </a:ext>
                  </a:extLst>
                </a:gridCol>
                <a:gridCol w="3208919">
                  <a:extLst>
                    <a:ext uri="{9D8B030D-6E8A-4147-A177-3AD203B41FA5}">
                      <a16:colId xmlns:a16="http://schemas.microsoft.com/office/drawing/2014/main" val="1546005979"/>
                    </a:ext>
                  </a:extLst>
                </a:gridCol>
                <a:gridCol w="1361742">
                  <a:extLst>
                    <a:ext uri="{9D8B030D-6E8A-4147-A177-3AD203B41FA5}">
                      <a16:colId xmlns:a16="http://schemas.microsoft.com/office/drawing/2014/main" val="3462570947"/>
                    </a:ext>
                  </a:extLst>
                </a:gridCol>
                <a:gridCol w="1640657">
                  <a:extLst>
                    <a:ext uri="{9D8B030D-6E8A-4147-A177-3AD203B41FA5}">
                      <a16:colId xmlns:a16="http://schemas.microsoft.com/office/drawing/2014/main" val="1015254003"/>
                    </a:ext>
                  </a:extLst>
                </a:gridCol>
                <a:gridCol w="1698081">
                  <a:extLst>
                    <a:ext uri="{9D8B030D-6E8A-4147-A177-3AD203B41FA5}">
                      <a16:colId xmlns:a16="http://schemas.microsoft.com/office/drawing/2014/main" val="3501561686"/>
                    </a:ext>
                  </a:extLst>
                </a:gridCol>
                <a:gridCol w="1673469">
                  <a:extLst>
                    <a:ext uri="{9D8B030D-6E8A-4147-A177-3AD203B41FA5}">
                      <a16:colId xmlns:a16="http://schemas.microsoft.com/office/drawing/2014/main" val="986187979"/>
                    </a:ext>
                  </a:extLst>
                </a:gridCol>
              </a:tblGrid>
              <a:tr h="730141">
                <a:tc>
                  <a:txBody>
                    <a:bodyPr/>
                    <a:lstStyle/>
                    <a:p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 Jurídica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 Financiera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 Técnica </a:t>
                      </a:r>
                    </a:p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53218"/>
                  </a:ext>
                </a:extLst>
              </a:tr>
              <a:tr h="730141">
                <a:tc>
                  <a:txBody>
                    <a:bodyPr/>
                    <a:lstStyle/>
                    <a:p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GEOVANNI COLORADO ORREGO S.A.S.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acredita los indicadores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cumple con el personal requerido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13959645"/>
                  </a:ext>
                </a:extLst>
              </a:tr>
              <a:tr h="730141">
                <a:tc>
                  <a:txBody>
                    <a:bodyPr/>
                    <a:lstStyle/>
                    <a:p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CONSORCIO ROM PP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0998956"/>
                  </a:ext>
                </a:extLst>
              </a:tr>
              <a:tr h="730141">
                <a:tc>
                  <a:txBody>
                    <a:bodyPr/>
                    <a:lstStyle/>
                    <a:p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RB DE COLOMBIA SA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3765810"/>
                  </a:ext>
                </a:extLst>
              </a:tr>
              <a:tr h="730141">
                <a:tc>
                  <a:txBody>
                    <a:bodyPr/>
                    <a:lstStyle/>
                    <a:p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RISE CONSTRUCCIONES S.A.S.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7271227"/>
                  </a:ext>
                </a:extLst>
              </a:tr>
              <a:tr h="730141">
                <a:tc>
                  <a:txBody>
                    <a:bodyPr/>
                    <a:lstStyle/>
                    <a:p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H&amp;M DISEÑO Y CONSTRUCCION SAS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9230247"/>
                  </a:ext>
                </a:extLst>
              </a:tr>
              <a:tr h="730141">
                <a:tc>
                  <a:txBody>
                    <a:bodyPr/>
                    <a:lstStyle/>
                    <a:p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PROYECTOS Y SOLUCIONES EN INGENIERÍA SAS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Únicamente para Centro Oriente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83305181"/>
                  </a:ext>
                </a:extLst>
              </a:tr>
              <a:tr h="1369014">
                <a:tc>
                  <a:txBody>
                    <a:bodyPr/>
                    <a:lstStyle/>
                    <a:p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CONSORCIO REGIONALES DEL ORIENTE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aporto la Garantía en debida forma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cumple con el personal requerido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1097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9976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0AF63C24-7FC5-4B7A-B7F6-FEFB03F423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036425"/>
              </p:ext>
            </p:extLst>
          </p:nvPr>
        </p:nvGraphicFramePr>
        <p:xfrm>
          <a:off x="1061831" y="1159033"/>
          <a:ext cx="9934113" cy="4654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3968">
                  <a:extLst>
                    <a:ext uri="{9D8B030D-6E8A-4147-A177-3AD203B41FA5}">
                      <a16:colId xmlns:a16="http://schemas.microsoft.com/office/drawing/2014/main" val="417123604"/>
                    </a:ext>
                  </a:extLst>
                </a:gridCol>
                <a:gridCol w="1941322">
                  <a:extLst>
                    <a:ext uri="{9D8B030D-6E8A-4147-A177-3AD203B41FA5}">
                      <a16:colId xmlns:a16="http://schemas.microsoft.com/office/drawing/2014/main" val="1546005979"/>
                    </a:ext>
                  </a:extLst>
                </a:gridCol>
                <a:gridCol w="1198486">
                  <a:extLst>
                    <a:ext uri="{9D8B030D-6E8A-4147-A177-3AD203B41FA5}">
                      <a16:colId xmlns:a16="http://schemas.microsoft.com/office/drawing/2014/main" val="3267879011"/>
                    </a:ext>
                  </a:extLst>
                </a:gridCol>
                <a:gridCol w="1249633">
                  <a:extLst>
                    <a:ext uri="{9D8B030D-6E8A-4147-A177-3AD203B41FA5}">
                      <a16:colId xmlns:a16="http://schemas.microsoft.com/office/drawing/2014/main" val="3462570947"/>
                    </a:ext>
                  </a:extLst>
                </a:gridCol>
                <a:gridCol w="1317072">
                  <a:extLst>
                    <a:ext uri="{9D8B030D-6E8A-4147-A177-3AD203B41FA5}">
                      <a16:colId xmlns:a16="http://schemas.microsoft.com/office/drawing/2014/main" val="1015254003"/>
                    </a:ext>
                  </a:extLst>
                </a:gridCol>
                <a:gridCol w="1417739">
                  <a:extLst>
                    <a:ext uri="{9D8B030D-6E8A-4147-A177-3AD203B41FA5}">
                      <a16:colId xmlns:a16="http://schemas.microsoft.com/office/drawing/2014/main" val="3501561686"/>
                    </a:ext>
                  </a:extLst>
                </a:gridCol>
                <a:gridCol w="1183838">
                  <a:extLst>
                    <a:ext uri="{9D8B030D-6E8A-4147-A177-3AD203B41FA5}">
                      <a16:colId xmlns:a16="http://schemas.microsoft.com/office/drawing/2014/main" val="1427721066"/>
                    </a:ext>
                  </a:extLst>
                </a:gridCol>
                <a:gridCol w="1012055">
                  <a:extLst>
                    <a:ext uri="{9D8B030D-6E8A-4147-A177-3AD203B41FA5}">
                      <a16:colId xmlns:a16="http://schemas.microsoft.com/office/drawing/2014/main" val="51097046"/>
                    </a:ext>
                  </a:extLst>
                </a:gridCol>
              </a:tblGrid>
              <a:tr h="889355">
                <a:tc>
                  <a:txBody>
                    <a:bodyPr/>
                    <a:lstStyle/>
                    <a:p>
                      <a:r>
                        <a:rPr lang="es-CO" dirty="0"/>
                        <a:t>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PROPONENTES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Regional Centro Oriente 1 </a:t>
                      </a:r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Regional Centro Oriente 2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San Andrés y Providencia </a:t>
                      </a:r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Regional Suroccidente</a:t>
                      </a:r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Regional Occidente </a:t>
                      </a:r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Regional Norte </a:t>
                      </a:r>
                    </a:p>
                    <a:p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53218"/>
                  </a:ext>
                </a:extLst>
              </a:tr>
              <a:tr h="377292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CONSORCIO ROM PP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0998956"/>
                  </a:ext>
                </a:extLst>
              </a:tr>
              <a:tr h="377292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RB DE COLOMBIA SA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3765810"/>
                  </a:ext>
                </a:extLst>
              </a:tr>
              <a:tr h="483179"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RISE CONSTRUCCIONES S.A.S.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7271227"/>
                  </a:ext>
                </a:extLst>
              </a:tr>
              <a:tr h="483179"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H&amp;M DISEÑO Y CONSTRUCCION SAS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9230247"/>
                  </a:ext>
                </a:extLst>
              </a:tr>
              <a:tr h="483179"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PROYECTOS Y SOLUCIONES EN INGENIERÍA SAS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Presento la oferta económica de manera extemporánea</a:t>
                      </a:r>
                    </a:p>
                    <a:p>
                      <a:pPr algn="ctr"/>
                      <a:r>
                        <a:rPr lang="es-CO" sz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DESIERTO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Presento la oferta económica de manera extemporánea</a:t>
                      </a:r>
                    </a:p>
                    <a:p>
                      <a:pPr algn="ctr"/>
                      <a:r>
                        <a:rPr lang="es-CO" sz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DESIERTO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83305181"/>
                  </a:ext>
                </a:extLst>
              </a:tr>
            </a:tbl>
          </a:graphicData>
        </a:graphic>
      </p:graphicFrame>
      <p:graphicFrame>
        <p:nvGraphicFramePr>
          <p:cNvPr id="7" name="Tabla 4">
            <a:extLst>
              <a:ext uri="{FF2B5EF4-FFF2-40B4-BE49-F238E27FC236}">
                <a16:creationId xmlns:a16="http://schemas.microsoft.com/office/drawing/2014/main" id="{F0B9F7E5-EB15-D9AF-07B5-E705EAF558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38012"/>
              </p:ext>
            </p:extLst>
          </p:nvPr>
        </p:nvGraphicFramePr>
        <p:xfrm>
          <a:off x="1974649" y="563684"/>
          <a:ext cx="301164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1648">
                  <a:extLst>
                    <a:ext uri="{9D8B030D-6E8A-4147-A177-3AD203B41FA5}">
                      <a16:colId xmlns:a16="http://schemas.microsoft.com/office/drawing/2014/main" val="776533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CO" dirty="0"/>
                        <a:t>EVALUACION ECONOMICA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244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6775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0AF63C24-7FC5-4B7A-B7F6-FEFB03F423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417586"/>
              </p:ext>
            </p:extLst>
          </p:nvPr>
        </p:nvGraphicFramePr>
        <p:xfrm>
          <a:off x="1082660" y="839374"/>
          <a:ext cx="9850987" cy="3057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8108">
                  <a:extLst>
                    <a:ext uri="{9D8B030D-6E8A-4147-A177-3AD203B41FA5}">
                      <a16:colId xmlns:a16="http://schemas.microsoft.com/office/drawing/2014/main" val="417123604"/>
                    </a:ext>
                  </a:extLst>
                </a:gridCol>
                <a:gridCol w="2333846">
                  <a:extLst>
                    <a:ext uri="{9D8B030D-6E8A-4147-A177-3AD203B41FA5}">
                      <a16:colId xmlns:a16="http://schemas.microsoft.com/office/drawing/2014/main" val="1546005979"/>
                    </a:ext>
                  </a:extLst>
                </a:gridCol>
                <a:gridCol w="1803881">
                  <a:extLst>
                    <a:ext uri="{9D8B030D-6E8A-4147-A177-3AD203B41FA5}">
                      <a16:colId xmlns:a16="http://schemas.microsoft.com/office/drawing/2014/main" val="1015254003"/>
                    </a:ext>
                  </a:extLst>
                </a:gridCol>
                <a:gridCol w="1869643">
                  <a:extLst>
                    <a:ext uri="{9D8B030D-6E8A-4147-A177-3AD203B41FA5}">
                      <a16:colId xmlns:a16="http://schemas.microsoft.com/office/drawing/2014/main" val="3501561686"/>
                    </a:ext>
                  </a:extLst>
                </a:gridCol>
                <a:gridCol w="1690073">
                  <a:extLst>
                    <a:ext uri="{9D8B030D-6E8A-4147-A177-3AD203B41FA5}">
                      <a16:colId xmlns:a16="http://schemas.microsoft.com/office/drawing/2014/main" val="1427721066"/>
                    </a:ext>
                  </a:extLst>
                </a:gridCol>
                <a:gridCol w="1415436">
                  <a:extLst>
                    <a:ext uri="{9D8B030D-6E8A-4147-A177-3AD203B41FA5}">
                      <a16:colId xmlns:a16="http://schemas.microsoft.com/office/drawing/2014/main" val="51097046"/>
                    </a:ext>
                  </a:extLst>
                </a:gridCol>
              </a:tblGrid>
              <a:tr h="884637">
                <a:tc>
                  <a:txBody>
                    <a:bodyPr/>
                    <a:lstStyle/>
                    <a:p>
                      <a:r>
                        <a:rPr lang="es-CO" dirty="0"/>
                        <a:t>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PROPONENTES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San Andrés y Providencia </a:t>
                      </a:r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Regional Suroccidente</a:t>
                      </a:r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Regional Occidente </a:t>
                      </a:r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Regional Norte </a:t>
                      </a:r>
                    </a:p>
                    <a:p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53218"/>
                  </a:ext>
                </a:extLst>
              </a:tr>
              <a:tr h="453953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CONSORCIO ROM PP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CUMPLE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0998956"/>
                  </a:ext>
                </a:extLst>
              </a:tr>
              <a:tr h="453953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RB DE COLOMBIA SA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CUMPLE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3765810"/>
                  </a:ext>
                </a:extLst>
              </a:tr>
              <a:tr h="544386"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RISE CONSTRUCCIONES S.A.S.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CUMPLE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7271227"/>
                  </a:ext>
                </a:extLst>
              </a:tr>
              <a:tr h="691022"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H&amp;M DISEÑO Y CONSTRUCCION SAS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CUMPLE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CUMPLE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9230247"/>
                  </a:ext>
                </a:extLst>
              </a:tr>
            </a:tbl>
          </a:graphicData>
        </a:graphic>
      </p:graphicFrame>
      <p:graphicFrame>
        <p:nvGraphicFramePr>
          <p:cNvPr id="3" name="Tabla 4">
            <a:extLst>
              <a:ext uri="{FF2B5EF4-FFF2-40B4-BE49-F238E27FC236}">
                <a16:creationId xmlns:a16="http://schemas.microsoft.com/office/drawing/2014/main" id="{8B6C1448-F0A2-1697-EBFB-1C9F2A3CEF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2841294"/>
              </p:ext>
            </p:extLst>
          </p:nvPr>
        </p:nvGraphicFramePr>
        <p:xfrm>
          <a:off x="2100484" y="340067"/>
          <a:ext cx="301164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1648">
                  <a:extLst>
                    <a:ext uri="{9D8B030D-6E8A-4147-A177-3AD203B41FA5}">
                      <a16:colId xmlns:a16="http://schemas.microsoft.com/office/drawing/2014/main" val="776533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CO" dirty="0"/>
                        <a:t>EVALUACION ECONOMICA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24458"/>
                  </a:ext>
                </a:extLst>
              </a:tr>
            </a:tbl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E707039C-2143-B890-C6CE-3BBDF85D8785}"/>
              </a:ext>
            </a:extLst>
          </p:cNvPr>
          <p:cNvSpPr txBox="1"/>
          <p:nvPr/>
        </p:nvSpPr>
        <p:spPr>
          <a:xfrm>
            <a:off x="1007159" y="3950417"/>
            <a:ext cx="9926488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 el evento de que un proponente presente </a:t>
            </a:r>
            <a:r>
              <a:rPr lang="es-ES" sz="14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 propuesta a dos (2) Regionales y sea el ganador en las dos (2), la SAE SAS le asignará la Regional cuyo contrato sea de mayor cuantía</a:t>
            </a:r>
            <a:r>
              <a:rPr lang="es-E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La siguiente Regional será adjudicada al segundo proponente con el mejor puntaje.</a:t>
            </a:r>
            <a:endParaRPr lang="es-CO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E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 el evento de existir empate entre varias propuestas que se encuentren en igualdad en el puntaje total, la SAE SAS tendrá en cuenta, en su orden y de manera sucesiva y excluyente, el siguiente criterio de desempate:</a:t>
            </a:r>
            <a:r>
              <a:rPr lang="es-CO" sz="1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s-CO" sz="1400" b="1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s-ES" sz="14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 preferirá al proponente que presente un mayor capital de trabajo.</a:t>
            </a:r>
          </a:p>
          <a:p>
            <a:pPr algn="just"/>
            <a:endParaRPr lang="es-ES" sz="1400" b="1" i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r>
              <a:rPr lang="es-CO" sz="1400" dirty="0">
                <a:latin typeface="Arial" panose="020B0604020202020204" pitchFamily="34" charset="0"/>
                <a:cs typeface="Arial" panose="020B0604020202020204" pitchFamily="34" charset="0"/>
              </a:rPr>
              <a:t>RB DE COLOMBIA SA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400" b="1" dirty="0">
                <a:latin typeface="Arial" panose="020B0604020202020204" pitchFamily="34" charset="0"/>
                <a:cs typeface="Arial" panose="020B0604020202020204" pitchFamily="34" charset="0"/>
              </a:rPr>
              <a:t>Capital de Trabajo = $24.730.475.434 </a:t>
            </a:r>
          </a:p>
          <a:p>
            <a:pPr algn="l"/>
            <a:r>
              <a:rPr lang="es-CO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H&amp;M DISEÑO Y </a:t>
            </a:r>
            <a:r>
              <a:rPr lang="es-CO" sz="1400" dirty="0">
                <a:latin typeface="Arial" panose="020B0604020202020204" pitchFamily="34" charset="0"/>
                <a:cs typeface="Arial" panose="020B0604020202020204" pitchFamily="34" charset="0"/>
              </a:rPr>
              <a:t>CONSTRUCCION SAS </a:t>
            </a:r>
            <a:r>
              <a:rPr lang="es-CO" sz="1400" b="1" dirty="0">
                <a:latin typeface="Arial" panose="020B0604020202020204" pitchFamily="34" charset="0"/>
                <a:cs typeface="Arial" panose="020B0604020202020204" pitchFamily="34" charset="0"/>
              </a:rPr>
              <a:t>Capital de Trabajo = $2.255.733.765 </a:t>
            </a:r>
          </a:p>
          <a:p>
            <a:pPr algn="just"/>
            <a:endParaRPr lang="es-CO" sz="14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s-ES" sz="1400" b="1" i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es-ES" sz="1400" b="1" i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es-CO" sz="1400" b="1" i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394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919526" y="940339"/>
            <a:ext cx="985421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El comité evaluador propone declarar desierta y adjudicar de la siguiente manera:</a:t>
            </a:r>
          </a:p>
          <a:p>
            <a:pPr algn="just"/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s-CO" b="1" dirty="0">
                <a:latin typeface="Arial" panose="020B0604020202020204" pitchFamily="34" charset="0"/>
                <a:cs typeface="Arial" panose="020B0604020202020204" pitchFamily="34" charset="0"/>
              </a:rPr>
              <a:t>1. Regional Centro Oriente 1 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Declararla Desierta</a:t>
            </a:r>
          </a:p>
          <a:p>
            <a:pPr lvl="0" algn="just"/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s-CO" b="1" dirty="0">
                <a:latin typeface="Arial" panose="020B0604020202020204" pitchFamily="34" charset="0"/>
                <a:cs typeface="Arial" panose="020B0604020202020204" pitchFamily="34" charset="0"/>
              </a:rPr>
              <a:t>2. Regional Centro Oriente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 Declararla Desierta</a:t>
            </a:r>
          </a:p>
          <a:p>
            <a:pPr lvl="0" algn="just"/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b="1" dirty="0">
                <a:latin typeface="Arial" panose="020B0604020202020204" pitchFamily="34" charset="0"/>
                <a:cs typeface="Arial" panose="020B0604020202020204" pitchFamily="34" charset="0"/>
              </a:rPr>
              <a:t>3. Regional San Andrés y Providencia 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Adjudicar al proponente </a:t>
            </a:r>
            <a:r>
              <a:rPr lang="es-CO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RISE CONSTRUCCIONES S.A.S, </a:t>
            </a:r>
            <a:r>
              <a:rPr lang="es-CO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un valor de $150.000.000</a:t>
            </a:r>
          </a:p>
          <a:p>
            <a:pPr lvl="0" algn="just"/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b="1" dirty="0">
                <a:latin typeface="Arial" panose="020B0604020202020204" pitchFamily="34" charset="0"/>
                <a:cs typeface="Arial" panose="020B0604020202020204" pitchFamily="34" charset="0"/>
              </a:rPr>
              <a:t>4. Regional Suroccidente 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Adjudicar al proponente </a:t>
            </a:r>
            <a:r>
              <a:rPr lang="es-CO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CONSORCIO ROM PP </a:t>
            </a:r>
            <a:r>
              <a:rPr lang="es-CO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un valor de </a:t>
            </a:r>
            <a:r>
              <a:rPr lang="es-CO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$560.000.000</a:t>
            </a:r>
            <a:endParaRPr lang="es-CO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/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s-CO" b="1" dirty="0">
                <a:latin typeface="Arial" panose="020B0604020202020204" pitchFamily="34" charset="0"/>
                <a:cs typeface="Arial" panose="020B0604020202020204" pitchFamily="34" charset="0"/>
              </a:rPr>
              <a:t>5. Regional Occidente 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Adjudicar al proponente </a:t>
            </a:r>
            <a:r>
              <a:rPr lang="es-CO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RB DE COLOMBIA SA </a:t>
            </a:r>
            <a:r>
              <a:rPr lang="es-CO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un valor de $422.000.000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b="1" dirty="0"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es-CO" b="1">
                <a:latin typeface="Arial" panose="020B0604020202020204" pitchFamily="34" charset="0"/>
                <a:cs typeface="Arial" panose="020B0604020202020204" pitchFamily="34" charset="0"/>
              </a:rPr>
              <a:t>Regional </a:t>
            </a:r>
            <a:r>
              <a:rPr lang="es-CO" b="1" dirty="0">
                <a:latin typeface="Arial" panose="020B0604020202020204" pitchFamily="34" charset="0"/>
                <a:cs typeface="Arial" panose="020B0604020202020204" pitchFamily="34" charset="0"/>
              </a:rPr>
              <a:t>Norte 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Adjudicar al proponente </a:t>
            </a:r>
            <a:r>
              <a:rPr lang="es-CO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H&amp;M DISEÑO Y CONSTRUCCION SAS </a:t>
            </a:r>
            <a:r>
              <a:rPr lang="es-CO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un valor de $300.000.00</a:t>
            </a:r>
          </a:p>
          <a:p>
            <a:pPr lvl="0" algn="just"/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dirty="0"/>
              <a:t> 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3D3F40A-DF31-4A3D-9D2C-D29D885B2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A5B6B4C-B31E-4CB9-A696-B22C40ED1F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294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C715689D-438C-4A1F-A6FA-D1C566904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654" y="2502128"/>
            <a:ext cx="10972800" cy="1143000"/>
          </a:xfrm>
        </p:spPr>
        <p:txBody>
          <a:bodyPr>
            <a:normAutofit/>
          </a:bodyPr>
          <a:lstStyle/>
          <a:p>
            <a:r>
              <a:rPr lang="es-CO" sz="5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Gracias.</a:t>
            </a:r>
          </a:p>
        </p:txBody>
      </p:sp>
    </p:spTree>
    <p:extLst>
      <p:ext uri="{BB962C8B-B14F-4D97-AF65-F5344CB8AC3E}">
        <p14:creationId xmlns:p14="http://schemas.microsoft.com/office/powerpoint/2010/main" val="5167424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1093</TotalTime>
  <Words>584</Words>
  <Application>Microsoft Office PowerPoint</Application>
  <PresentationFormat>Panorámica</PresentationFormat>
  <Paragraphs>171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Lato Regular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Gracias.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Claudia Consuelo Cardozo Amaya</cp:lastModifiedBy>
  <cp:revision>66</cp:revision>
  <dcterms:created xsi:type="dcterms:W3CDTF">2015-02-19T23:51:59Z</dcterms:created>
  <dcterms:modified xsi:type="dcterms:W3CDTF">2022-05-04T18:52:40Z</dcterms:modified>
</cp:coreProperties>
</file>