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5">
  <p:sldMasterIdLst>
    <p:sldMasterId id="2147483648" r:id="rId1"/>
  </p:sldMasterIdLst>
  <p:sldIdLst>
    <p:sldId id="257" r:id="rId2"/>
    <p:sldId id="256" r:id="rId3"/>
    <p:sldId id="259" r:id="rId4"/>
    <p:sldId id="262" r:id="rId5"/>
    <p:sldId id="261" r:id="rId6"/>
  </p:sldIdLst>
  <p:sldSz cx="12192000" cy="6858000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3166"/>
    <a:srgbClr val="A9A8A9"/>
    <a:srgbClr val="000A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77"/>
  </p:normalViewPr>
  <p:slideViewPr>
    <p:cSldViewPr snapToGrid="0" snapToObjects="1">
      <p:cViewPr varScale="1">
        <p:scale>
          <a:sx n="114" d="100"/>
          <a:sy n="114" d="100"/>
        </p:scale>
        <p:origin x="474" y="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20/05/2022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115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20/05/2022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138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20/05/2022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7279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20/05/2022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703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20/05/2022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0225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20/05/2022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3619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20/05/2022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2554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20/05/2022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1998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20/05/2022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8217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20/05/2022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3498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20/05/2022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9257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EBEB7-25AB-664A-96B3-95BD3AB0599F}" type="datetimeFigureOut">
              <a:rPr lang="es-ES" smtClean="0"/>
              <a:t>20/05/2022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217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9E30CA15-771A-482C-BA9E-16FCF3AD6747}"/>
              </a:ext>
            </a:extLst>
          </p:cNvPr>
          <p:cNvSpPr/>
          <p:nvPr/>
        </p:nvSpPr>
        <p:spPr>
          <a:xfrm>
            <a:off x="0" y="0"/>
            <a:ext cx="5226342" cy="6858000"/>
          </a:xfrm>
          <a:prstGeom prst="rect">
            <a:avLst/>
          </a:prstGeom>
          <a:solidFill>
            <a:srgbClr val="0691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F085610-40FD-42D5-B0E4-193B4CF70415}"/>
              </a:ext>
            </a:extLst>
          </p:cNvPr>
          <p:cNvSpPr/>
          <p:nvPr/>
        </p:nvSpPr>
        <p:spPr>
          <a:xfrm>
            <a:off x="5226342" y="-1"/>
            <a:ext cx="6965658" cy="6858001"/>
          </a:xfrm>
          <a:prstGeom prst="rect">
            <a:avLst/>
          </a:prstGeom>
          <a:solidFill>
            <a:srgbClr val="E4E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FE1561C7-A647-475B-88DC-D6656EF909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33153" y="967661"/>
            <a:ext cx="6004455" cy="101341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653221C5-86B2-4714-B9CF-E6115C033E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96424" y="5570290"/>
            <a:ext cx="2453955" cy="1033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937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713803" y="1512113"/>
            <a:ext cx="9143999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CO" sz="2200" b="1" dirty="0">
              <a:solidFill>
                <a:srgbClr val="000A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CO" sz="2200" b="1" dirty="0">
                <a:solidFill>
                  <a:srgbClr val="000A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INFORME CONSOLIDADO DE EVALUACIÓN</a:t>
            </a:r>
          </a:p>
          <a:p>
            <a:pPr algn="ctr"/>
            <a:r>
              <a:rPr lang="es-CO" sz="2200" b="1" dirty="0">
                <a:solidFill>
                  <a:srgbClr val="000A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CONCURSO PUBLICO 4 DE 2022</a:t>
            </a:r>
          </a:p>
          <a:p>
            <a:pPr algn="ctr"/>
            <a:endParaRPr lang="es-CO" sz="2200" b="1" dirty="0">
              <a:solidFill>
                <a:srgbClr val="000A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tabLst>
                <a:tab pos="225425" algn="l"/>
              </a:tabLst>
            </a:pPr>
            <a:r>
              <a:rPr lang="es-CO" b="1" dirty="0">
                <a:latin typeface="Arial" panose="020B0604020202020204" pitchFamily="34" charset="0"/>
                <a:cs typeface="Arial" panose="020B0604020202020204" pitchFamily="34" charset="0"/>
              </a:rPr>
              <a:t>OBJETO:</a:t>
            </a: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8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“</a:t>
            </a:r>
            <a:r>
              <a:rPr lang="es-CO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Contratar una fábrica de software para construcción de productos de software a la medida de las necesidades de la SAE, en el marco del programa de SIGMASAE e integrados de acuerdo con su Arquitectura Tecnológica de Referencia y las políticas definidas por la SAE.”</a:t>
            </a:r>
            <a:endParaRPr lang="es-CO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tabLst>
                <a:tab pos="225425" algn="l"/>
              </a:tabLst>
            </a:pPr>
            <a:endParaRPr lang="es-CO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CO" sz="2200" b="1" dirty="0">
              <a:solidFill>
                <a:srgbClr val="000A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3D3F40A-DF31-4A3D-9D2C-D29D885B2F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A5B6B4C-B31E-4CB9-A696-B22C40ED1F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825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Contratos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7A9C99B-C12F-42EF-8FEF-1787C8815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C8A964D-294D-4920-BA3E-66DA72A662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92585DB5-89C8-43AC-8A02-E015451C9B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9504760"/>
              </p:ext>
            </p:extLst>
          </p:nvPr>
        </p:nvGraphicFramePr>
        <p:xfrm>
          <a:off x="836907" y="1086841"/>
          <a:ext cx="10149069" cy="46972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02509">
                  <a:extLst>
                    <a:ext uri="{9D8B030D-6E8A-4147-A177-3AD203B41FA5}">
                      <a16:colId xmlns:a16="http://schemas.microsoft.com/office/drawing/2014/main" val="349112271"/>
                    </a:ext>
                  </a:extLst>
                </a:gridCol>
                <a:gridCol w="1749957">
                  <a:extLst>
                    <a:ext uri="{9D8B030D-6E8A-4147-A177-3AD203B41FA5}">
                      <a16:colId xmlns:a16="http://schemas.microsoft.com/office/drawing/2014/main" val="1292054918"/>
                    </a:ext>
                  </a:extLst>
                </a:gridCol>
                <a:gridCol w="1730425">
                  <a:extLst>
                    <a:ext uri="{9D8B030D-6E8A-4147-A177-3AD203B41FA5}">
                      <a16:colId xmlns:a16="http://schemas.microsoft.com/office/drawing/2014/main" val="3144135007"/>
                    </a:ext>
                  </a:extLst>
                </a:gridCol>
                <a:gridCol w="1633089">
                  <a:extLst>
                    <a:ext uri="{9D8B030D-6E8A-4147-A177-3AD203B41FA5}">
                      <a16:colId xmlns:a16="http://schemas.microsoft.com/office/drawing/2014/main" val="651774687"/>
                    </a:ext>
                  </a:extLst>
                </a:gridCol>
                <a:gridCol w="1633089">
                  <a:extLst>
                    <a:ext uri="{9D8B030D-6E8A-4147-A177-3AD203B41FA5}">
                      <a16:colId xmlns:a16="http://schemas.microsoft.com/office/drawing/2014/main" val="1252389395"/>
                    </a:ext>
                  </a:extLst>
                </a:gridCol>
              </a:tblGrid>
              <a:tr h="7437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PROPONENTES</a:t>
                      </a: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Evaluación  Jurídica</a:t>
                      </a:r>
                      <a:endParaRPr lang="es-C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Evaluación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Financiera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Evaluación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Técnica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Resultado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89969557"/>
                  </a:ext>
                </a:extLst>
              </a:tr>
              <a:tr h="615560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749040" algn="l"/>
                        </a:tabLst>
                      </a:pPr>
                      <a:r>
                        <a:rPr lang="es-CO" sz="14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INDRA COLOMBIA S.A.S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75304470"/>
                  </a:ext>
                </a:extLst>
              </a:tr>
              <a:tr h="823152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749040" algn="l"/>
                        </a:tabLst>
                      </a:pPr>
                      <a:r>
                        <a:rPr lang="en-US" sz="14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IG SERVICES S.A.S.</a:t>
                      </a:r>
                      <a:endParaRPr lang="es-CO" sz="1400" b="1" kern="1200" dirty="0">
                        <a:solidFill>
                          <a:schemeClr val="l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Subsanó parcialmente el Personal Mínimo Requerido</a:t>
                      </a: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5810695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749040" algn="l"/>
                        </a:tabLst>
                      </a:pPr>
                      <a:r>
                        <a:rPr lang="es-CO" sz="14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ADA S.A.S.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subsanó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subsanó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subsanó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69628775"/>
                  </a:ext>
                </a:extLst>
              </a:tr>
              <a:tr h="237652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749040" algn="l"/>
                        </a:tabLst>
                      </a:pPr>
                      <a:r>
                        <a:rPr lang="es-CO" sz="14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UNIÓN TEMPORAL ALIANZA SAE-2022</a:t>
                      </a:r>
                    </a:p>
                    <a:p>
                      <a:pPr marL="0" algn="ctr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749040" algn="l"/>
                        </a:tabLst>
                      </a:pPr>
                      <a:r>
                        <a:rPr lang="es-CO" sz="14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Conformada por </a:t>
                      </a:r>
                      <a:r>
                        <a:rPr lang="es-E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EXSIS DIGITAL ANGELS S.A.S y SKAPHE TECNOLOGIA SAS</a:t>
                      </a:r>
                      <a:endParaRPr lang="es-CO" sz="1400" b="1" kern="1200" dirty="0">
                        <a:solidFill>
                          <a:schemeClr val="l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  <a:endParaRPr kumimoji="0" lang="es-CO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5872087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7331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Contratos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7A9C99B-C12F-42EF-8FEF-1787C8815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C8A964D-294D-4920-BA3E-66DA72A662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92585DB5-89C8-43AC-8A02-E015451C9B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4362993"/>
              </p:ext>
            </p:extLst>
          </p:nvPr>
        </p:nvGraphicFramePr>
        <p:xfrm>
          <a:off x="1455970" y="1576292"/>
          <a:ext cx="9267358" cy="22503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51589">
                  <a:extLst>
                    <a:ext uri="{9D8B030D-6E8A-4147-A177-3AD203B41FA5}">
                      <a16:colId xmlns:a16="http://schemas.microsoft.com/office/drawing/2014/main" val="349112271"/>
                    </a:ext>
                  </a:extLst>
                </a:gridCol>
                <a:gridCol w="1652631">
                  <a:extLst>
                    <a:ext uri="{9D8B030D-6E8A-4147-A177-3AD203B41FA5}">
                      <a16:colId xmlns:a16="http://schemas.microsoft.com/office/drawing/2014/main" val="1292054918"/>
                    </a:ext>
                  </a:extLst>
                </a:gridCol>
                <a:gridCol w="1880714">
                  <a:extLst>
                    <a:ext uri="{9D8B030D-6E8A-4147-A177-3AD203B41FA5}">
                      <a16:colId xmlns:a16="http://schemas.microsoft.com/office/drawing/2014/main" val="3144135007"/>
                    </a:ext>
                  </a:extLst>
                </a:gridCol>
                <a:gridCol w="1491212">
                  <a:extLst>
                    <a:ext uri="{9D8B030D-6E8A-4147-A177-3AD203B41FA5}">
                      <a16:colId xmlns:a16="http://schemas.microsoft.com/office/drawing/2014/main" val="1252389395"/>
                    </a:ext>
                  </a:extLst>
                </a:gridCol>
                <a:gridCol w="1491212">
                  <a:extLst>
                    <a:ext uri="{9D8B030D-6E8A-4147-A177-3AD203B41FA5}">
                      <a16:colId xmlns:a16="http://schemas.microsoft.com/office/drawing/2014/main" val="4020474639"/>
                    </a:ext>
                  </a:extLst>
                </a:gridCol>
              </a:tblGrid>
              <a:tr h="7437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PROPONENTES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Valor Propuesta Económica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500 puntos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Capacidad mínima ofertada por Sprint </a:t>
                      </a:r>
                    </a:p>
                    <a:p>
                      <a:pPr marL="0" algn="ctr" defTabSz="457200" rtl="0" eaLnBrk="1" fontAlgn="base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300 puntos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s-CO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Certificaciones </a:t>
                      </a:r>
                    </a:p>
                    <a:p>
                      <a:pPr algn="ctr" fontAlgn="base"/>
                      <a:r>
                        <a:rPr lang="es-CO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 puntos</a:t>
                      </a:r>
                      <a:endParaRPr lang="es-CO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s-CO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Resultado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9969557"/>
                  </a:ext>
                </a:extLst>
              </a:tr>
              <a:tr h="615560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749040" algn="l"/>
                        </a:tabLst>
                      </a:pPr>
                      <a:r>
                        <a:rPr lang="es-CO" sz="16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INDRA COLOMBIA S.A.S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$ 4.759.047.286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500 puntos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</a:t>
                      </a:r>
                      <a:r>
                        <a:rPr lang="es-CO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Team</a:t>
                      </a:r>
                      <a:r>
                        <a:rPr lang="es-CO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Scrum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300 puntos</a:t>
                      </a:r>
                      <a:endParaRPr kumimoji="0" lang="es-CO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CMMI Nivel 5 200 puntos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puntos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753044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749040" algn="l"/>
                        </a:tabLst>
                      </a:pPr>
                      <a:r>
                        <a:rPr lang="es-CO" sz="16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UNIÓN TEMPORAL ALIANZA SAE-2022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$4.892.367.672 486 puntos</a:t>
                      </a:r>
                      <a:endParaRPr kumimoji="0" lang="es-CO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300 puntos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CMMI Nivel 5 200 puntos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986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puntos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69628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57108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Contratos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7A9C99B-C12F-42EF-8FEF-1787C8815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C8A964D-294D-4920-BA3E-66DA72A662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EAC1FBDE-CD86-4411-BB69-D0B108944943}"/>
              </a:ext>
            </a:extLst>
          </p:cNvPr>
          <p:cNvSpPr txBox="1"/>
          <p:nvPr/>
        </p:nvSpPr>
        <p:spPr>
          <a:xfrm>
            <a:off x="775063" y="1222441"/>
            <a:ext cx="1058091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PRESUPUESTO ESTIMADO</a:t>
            </a:r>
            <a:r>
              <a:rPr lang="es-CO" dirty="0">
                <a:latin typeface="Arial" panose="020B0604020202020204" pitchFamily="34" charset="0"/>
                <a:ea typeface="MS Mincho" panose="02020609040205080304" pitchFamily="49" charset="-128"/>
              </a:rPr>
              <a:t>, </a:t>
            </a:r>
            <a:r>
              <a:rPr lang="es-CO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La suma estimada como valor del contrato es de </a:t>
            </a:r>
            <a:r>
              <a:rPr lang="es-CO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CINCO MIL MILLONES DE PESOS MCTE ($5.000.000.000) </a:t>
            </a:r>
            <a:r>
              <a:rPr lang="es-CO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incluido IVA, impuestos, tasas y contribuciones a los que haya lugar.</a:t>
            </a:r>
            <a:endParaRPr lang="es-CO" sz="1800" dirty="0"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algn="just"/>
            <a:endParaRPr lang="es-ES" dirty="0">
              <a:solidFill>
                <a:srgbClr val="000000"/>
              </a:solidFill>
              <a:latin typeface="Arial" panose="020B0604020202020204" pitchFamily="34" charset="0"/>
              <a:ea typeface="MS Mincho" panose="02020609040205080304" pitchFamily="49" charset="-128"/>
            </a:endParaRPr>
          </a:p>
          <a:p>
            <a:pPr algn="just"/>
            <a:r>
              <a:rPr lang="es-ES" dirty="0">
                <a:latin typeface="Arial" panose="020B0604020202020204" pitchFamily="34" charset="0"/>
                <a:ea typeface="MS Mincho" panose="02020609040205080304" pitchFamily="49" charset="-128"/>
              </a:rPr>
              <a:t>Los miembros de Comité Evaluador consideran adjudicar el Concurso Publico 4 de 2022 al proponente </a:t>
            </a:r>
            <a:r>
              <a:rPr lang="es-CO" b="1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INDRA COLOMBIA SAS</a:t>
            </a:r>
            <a:r>
              <a:rPr lang="en-US" dirty="0">
                <a:latin typeface="Arial" panose="020B0604020202020204" pitchFamily="34" charset="0"/>
                <a:ea typeface="MS Mincho" panose="02020609040205080304" pitchFamily="49" charset="-128"/>
              </a:rPr>
              <a:t>. Por </a:t>
            </a:r>
            <a:r>
              <a:rPr lang="es-CO" dirty="0">
                <a:latin typeface="Arial" panose="020B0604020202020204" pitchFamily="34" charset="0"/>
                <a:ea typeface="MS Mincho" panose="02020609040205080304" pitchFamily="49" charset="-128"/>
              </a:rPr>
              <a:t>un valor total de </a:t>
            </a:r>
            <a:r>
              <a:rPr lang="es-CO" sz="1800" b="1" dirty="0">
                <a:latin typeface="Arial" panose="020B0604020202020204" pitchFamily="34" charset="0"/>
                <a:cs typeface="Arial" panose="020B0604020202020204" pitchFamily="34" charset="0"/>
              </a:rPr>
              <a:t>$ 4.759.047.286.oo</a:t>
            </a:r>
          </a:p>
          <a:p>
            <a:pPr algn="just"/>
            <a:endParaRPr lang="es-ES" dirty="0">
              <a:solidFill>
                <a:srgbClr val="000000"/>
              </a:solidFill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algn="just">
              <a:tabLst>
                <a:tab pos="1767840" algn="l"/>
              </a:tabLst>
            </a:pPr>
            <a:r>
              <a:rPr lang="es-E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Y </a:t>
            </a:r>
            <a:r>
              <a:rPr lang="es-CO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un plazo de ejecución del</a:t>
            </a:r>
            <a:r>
              <a:rPr lang="es-CO" sz="18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s-CO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contrato de hasta </a:t>
            </a:r>
            <a:r>
              <a:rPr lang="es-CO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dos (2) años</a:t>
            </a:r>
            <a:r>
              <a:rPr lang="es-CO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contados a partir de la suscripción del acta de inicio, previa legalización del contrato.</a:t>
            </a:r>
            <a:endParaRPr lang="es-CO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CO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56007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1938</TotalTime>
  <Words>304</Words>
  <Application>Microsoft Office PowerPoint</Application>
  <PresentationFormat>Panorámica</PresentationFormat>
  <Paragraphs>69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0" baseType="lpstr">
      <vt:lpstr>Arial</vt:lpstr>
      <vt:lpstr>Calibri</vt:lpstr>
      <vt:lpstr>Lato Regular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Mauricio Fuentes Bonilla</dc:creator>
  <cp:lastModifiedBy>Claudia Consuelo Cardozo Amaya</cp:lastModifiedBy>
  <cp:revision>117</cp:revision>
  <dcterms:created xsi:type="dcterms:W3CDTF">2015-02-19T23:51:59Z</dcterms:created>
  <dcterms:modified xsi:type="dcterms:W3CDTF">2022-05-20T21:24:25Z</dcterms:modified>
</cp:coreProperties>
</file>