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7010400" cy="92964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A9A8"/>
    <a:srgbClr val="000A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189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064C1-0B0D-47DB-A91E-BFB36CCE5BC9}" type="datetimeFigureOut">
              <a:rPr lang="es-CO" smtClean="0"/>
              <a:t>06/06/2022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3C521-1DE8-4E26-8D10-AB9500364E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41530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064C1-0B0D-47DB-A91E-BFB36CCE5BC9}" type="datetimeFigureOut">
              <a:rPr lang="es-CO" smtClean="0"/>
              <a:t>06/06/2022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3C521-1DE8-4E26-8D10-AB9500364E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43761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064C1-0B0D-47DB-A91E-BFB36CCE5BC9}" type="datetimeFigureOut">
              <a:rPr lang="es-CO" smtClean="0"/>
              <a:t>06/06/2022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3C521-1DE8-4E26-8D10-AB9500364E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49530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064C1-0B0D-47DB-A91E-BFB36CCE5BC9}" type="datetimeFigureOut">
              <a:rPr lang="es-CO" smtClean="0"/>
              <a:t>06/06/2022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3C521-1DE8-4E26-8D10-AB9500364E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55722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064C1-0B0D-47DB-A91E-BFB36CCE5BC9}" type="datetimeFigureOut">
              <a:rPr lang="es-CO" smtClean="0"/>
              <a:t>06/06/2022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3C521-1DE8-4E26-8D10-AB9500364E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57638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064C1-0B0D-47DB-A91E-BFB36CCE5BC9}" type="datetimeFigureOut">
              <a:rPr lang="es-CO" smtClean="0"/>
              <a:t>06/06/2022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3C521-1DE8-4E26-8D10-AB9500364E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11151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064C1-0B0D-47DB-A91E-BFB36CCE5BC9}" type="datetimeFigureOut">
              <a:rPr lang="es-CO" smtClean="0"/>
              <a:t>06/06/2022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3C521-1DE8-4E26-8D10-AB9500364E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33967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064C1-0B0D-47DB-A91E-BFB36CCE5BC9}" type="datetimeFigureOut">
              <a:rPr lang="es-CO" smtClean="0"/>
              <a:t>06/06/2022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3C521-1DE8-4E26-8D10-AB9500364E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00438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064C1-0B0D-47DB-A91E-BFB36CCE5BC9}" type="datetimeFigureOut">
              <a:rPr lang="es-CO" smtClean="0"/>
              <a:t>06/06/2022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3C521-1DE8-4E26-8D10-AB9500364E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9618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064C1-0B0D-47DB-A91E-BFB36CCE5BC9}" type="datetimeFigureOut">
              <a:rPr lang="es-CO" smtClean="0"/>
              <a:t>06/06/2022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3C521-1DE8-4E26-8D10-AB9500364E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4643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064C1-0B0D-47DB-A91E-BFB36CCE5BC9}" type="datetimeFigureOut">
              <a:rPr lang="es-CO" smtClean="0"/>
              <a:t>06/06/2022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3C521-1DE8-4E26-8D10-AB9500364E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98596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3064C1-0B0D-47DB-A91E-BFB36CCE5BC9}" type="datetimeFigureOut">
              <a:rPr lang="es-CO" smtClean="0"/>
              <a:t>06/06/2022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3C521-1DE8-4E26-8D10-AB9500364E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40498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/>
          <p:nvPr/>
        </p:nvSpPr>
        <p:spPr>
          <a:xfrm>
            <a:off x="323528" y="3439743"/>
            <a:ext cx="4968547" cy="399288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6 CuadroTexto"/>
          <p:cNvSpPr txBox="1"/>
          <p:nvPr/>
        </p:nvSpPr>
        <p:spPr>
          <a:xfrm>
            <a:off x="323528" y="4170566"/>
            <a:ext cx="36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rgbClr val="000A8B"/>
                </a:solidFill>
                <a:latin typeface="Lato" panose="020F0502020204030203" pitchFamily="34" charset="0"/>
              </a:rPr>
              <a:t>Información General del Inmueble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5868144" y="3378478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>
                <a:solidFill>
                  <a:srgbClr val="000A8B"/>
                </a:solidFill>
                <a:latin typeface="Lato" panose="020F0502020204030203" pitchFamily="34" charset="0"/>
              </a:rPr>
              <a:t>Descripción General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5896297" y="3671899"/>
            <a:ext cx="29800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ctr"/>
            <a:r>
              <a:rPr lang="es-CO" sz="1000" dirty="0"/>
              <a:t>LOCAL COMERCIAL EL CUAL CONSTA DE UN SALON O ESPACIO COMERCIAL, CON BARRA, REDES Y ABASTOS PARA INSTALAR COCINA, SEGUNDO SALON MAS AMPLIO DE FORMA RECTANGULAR, CON BAÑO POR GENERO 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23528" y="3476814"/>
            <a:ext cx="4968549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CO" b="1" dirty="0">
                <a:solidFill>
                  <a:schemeClr val="bg1"/>
                </a:solidFill>
                <a:latin typeface="Lato Heavy" panose="020F0902020204030203" pitchFamily="34" charset="0"/>
                <a:cs typeface="Lato Heavy" panose="020F0902020204030203" pitchFamily="34" charset="0"/>
              </a:rPr>
              <a:t>PRECIO BASE DE PUJA:   </a:t>
            </a:r>
            <a:r>
              <a:rPr lang="es-CO" b="1" dirty="0">
                <a:solidFill>
                  <a:srgbClr val="FF0000"/>
                </a:solidFill>
                <a:latin typeface="Lato Heavy" panose="020F0902020204030203" pitchFamily="34" charset="0"/>
                <a:cs typeface="Lato Heavy" panose="020F0902020204030203" pitchFamily="34" charset="0"/>
              </a:rPr>
              <a:t>$ 2.100.000</a:t>
            </a:r>
            <a:endParaRPr lang="es-CO" b="1" dirty="0">
              <a:solidFill>
                <a:schemeClr val="bg1"/>
              </a:solidFill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50" y="188640"/>
            <a:ext cx="2754190" cy="1113577"/>
          </a:xfrm>
          <a:prstGeom prst="rect">
            <a:avLst/>
          </a:prstGeom>
        </p:spPr>
      </p:pic>
      <p:cxnSp>
        <p:nvCxnSpPr>
          <p:cNvPr id="21" name="20 Conector recto"/>
          <p:cNvCxnSpPr/>
          <p:nvPr/>
        </p:nvCxnSpPr>
        <p:spPr>
          <a:xfrm>
            <a:off x="5796136" y="3429000"/>
            <a:ext cx="0" cy="3293799"/>
          </a:xfrm>
          <a:prstGeom prst="line">
            <a:avLst/>
          </a:prstGeom>
          <a:ln>
            <a:solidFill>
              <a:srgbClr val="A8A9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21 Rectángulo"/>
          <p:cNvSpPr/>
          <p:nvPr/>
        </p:nvSpPr>
        <p:spPr>
          <a:xfrm>
            <a:off x="4067944" y="160890"/>
            <a:ext cx="4824536" cy="319610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22 CuadroTexto"/>
          <p:cNvSpPr txBox="1"/>
          <p:nvPr/>
        </p:nvSpPr>
        <p:spPr>
          <a:xfrm>
            <a:off x="377650" y="4617710"/>
            <a:ext cx="273630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sz="1200" dirty="0">
              <a:latin typeface="Lato" panose="020F0502020204030203" pitchFamily="34" charset="0"/>
            </a:endParaRPr>
          </a:p>
          <a:p>
            <a:r>
              <a:rPr lang="es-CO" sz="1200" dirty="0">
                <a:latin typeface="Lato" panose="020F0502020204030203" pitchFamily="34" charset="0"/>
              </a:rPr>
              <a:t>FMI</a:t>
            </a:r>
          </a:p>
          <a:p>
            <a:r>
              <a:rPr lang="es-CO" sz="1200" dirty="0">
                <a:latin typeface="Lato" panose="020F0502020204030203" pitchFamily="34" charset="0"/>
              </a:rPr>
              <a:t>TIPO DE INMUEBLE:</a:t>
            </a:r>
          </a:p>
          <a:p>
            <a:r>
              <a:rPr lang="es-CO" sz="1200" dirty="0">
                <a:latin typeface="Lato" panose="020F0502020204030203" pitchFamily="34" charset="0"/>
              </a:rPr>
              <a:t>DIRECCION:</a:t>
            </a:r>
          </a:p>
          <a:p>
            <a:r>
              <a:rPr lang="es-CO" sz="1200" dirty="0">
                <a:latin typeface="Lato" panose="020F0502020204030203" pitchFamily="34" charset="0"/>
              </a:rPr>
              <a:t>CIUDAD:</a:t>
            </a:r>
          </a:p>
          <a:p>
            <a:r>
              <a:rPr lang="es-CO" sz="1200" dirty="0">
                <a:latin typeface="Lato" panose="020F0502020204030203" pitchFamily="34" charset="0"/>
              </a:rPr>
              <a:t>DEPARTAMENTO:</a:t>
            </a:r>
          </a:p>
          <a:p>
            <a:r>
              <a:rPr lang="es-CO" sz="1200" dirty="0">
                <a:latin typeface="Lato" panose="020F0502020204030203" pitchFamily="34" charset="0"/>
              </a:rPr>
              <a:t>ESTRATO:</a:t>
            </a:r>
          </a:p>
          <a:p>
            <a:r>
              <a:rPr lang="es-CO" sz="1200" dirty="0">
                <a:latin typeface="Lato" panose="020F0502020204030203" pitchFamily="34" charset="0"/>
              </a:rPr>
              <a:t>AREA CONSTRUIDA:</a:t>
            </a:r>
          </a:p>
          <a:p>
            <a:endParaRPr lang="es-CO" sz="1200" dirty="0">
              <a:latin typeface="Lato" panose="020F0502020204030203" pitchFamily="34" charset="0"/>
            </a:endParaRPr>
          </a:p>
          <a:p>
            <a:endParaRPr lang="es-CO" sz="1000" dirty="0">
              <a:latin typeface="Lato" panose="020F0502020204030203" pitchFamily="34" charset="0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2101205" y="4586189"/>
            <a:ext cx="35734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sz="1200" dirty="0">
              <a:latin typeface="Lato" panose="020F0502020204030203" pitchFamily="34" charset="0"/>
            </a:endParaRPr>
          </a:p>
          <a:p>
            <a:r>
              <a:rPr lang="es-CO" sz="1200" dirty="0">
                <a:latin typeface="Lato" panose="020F0502020204030203" pitchFamily="34" charset="0"/>
              </a:rPr>
              <a:t>290-45559</a:t>
            </a:r>
          </a:p>
          <a:p>
            <a:r>
              <a:rPr lang="es-CO" sz="1200" dirty="0">
                <a:latin typeface="Lato" panose="020F0502020204030203" pitchFamily="34" charset="0"/>
              </a:rPr>
              <a:t>LOCAL</a:t>
            </a:r>
          </a:p>
          <a:p>
            <a:r>
              <a:rPr lang="es-CO" sz="1200" b="1" i="0" u="none" strike="noStrike" dirty="0">
                <a:solidFill>
                  <a:schemeClr val="tx1"/>
                </a:solidFill>
                <a:effectLst/>
                <a:latin typeface="+mn-lt"/>
              </a:rPr>
              <a:t>AV CIRCUNVALAR   6  11</a:t>
            </a:r>
            <a:endParaRPr lang="es-CO" sz="1200" dirty="0">
              <a:latin typeface="Lato" panose="020F0502020204030203" pitchFamily="34" charset="0"/>
            </a:endParaRPr>
          </a:p>
          <a:p>
            <a:r>
              <a:rPr lang="es-CO" sz="1200" dirty="0">
                <a:latin typeface="Lato" panose="020F0502020204030203" pitchFamily="34" charset="0"/>
              </a:rPr>
              <a:t>PEREIRA</a:t>
            </a:r>
          </a:p>
          <a:p>
            <a:r>
              <a:rPr lang="es-CO" sz="1200" dirty="0">
                <a:latin typeface="Lato" panose="020F0502020204030203" pitchFamily="34" charset="0"/>
              </a:rPr>
              <a:t>RISARALDA</a:t>
            </a:r>
          </a:p>
          <a:p>
            <a:r>
              <a:rPr lang="es-CO" sz="1200" dirty="0">
                <a:latin typeface="Lato" panose="020F0502020204030203" pitchFamily="34" charset="0"/>
              </a:rPr>
              <a:t>COMERCIAL</a:t>
            </a:r>
          </a:p>
          <a:p>
            <a:r>
              <a:rPr lang="es-CO" sz="1200" dirty="0">
                <a:latin typeface="Lato" panose="020F0502020204030203" pitchFamily="34" charset="0"/>
              </a:rPr>
              <a:t>100.46 M2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859143" y="1675745"/>
            <a:ext cx="1302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>
                <a:solidFill>
                  <a:schemeClr val="bg1">
                    <a:lumMod val="65000"/>
                  </a:schemeClr>
                </a:solidFill>
              </a:rPr>
              <a:t>FOTO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2621599" y="1648415"/>
            <a:ext cx="1302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>
                <a:solidFill>
                  <a:schemeClr val="bg1">
                    <a:lumMod val="65000"/>
                  </a:schemeClr>
                </a:solidFill>
              </a:rPr>
              <a:t>FOTO</a:t>
            </a:r>
          </a:p>
        </p:txBody>
      </p:sp>
      <p:sp>
        <p:nvSpPr>
          <p:cNvPr id="27" name="CuadroTexto 26"/>
          <p:cNvSpPr txBox="1"/>
          <p:nvPr/>
        </p:nvSpPr>
        <p:spPr>
          <a:xfrm>
            <a:off x="859143" y="2278076"/>
            <a:ext cx="1302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>
                <a:solidFill>
                  <a:schemeClr val="bg1">
                    <a:lumMod val="65000"/>
                  </a:schemeClr>
                </a:solidFill>
              </a:rPr>
              <a:t>FOTO</a:t>
            </a:r>
          </a:p>
        </p:txBody>
      </p:sp>
      <p:sp>
        <p:nvSpPr>
          <p:cNvPr id="28" name="CuadroTexto 27"/>
          <p:cNvSpPr txBox="1"/>
          <p:nvPr/>
        </p:nvSpPr>
        <p:spPr>
          <a:xfrm>
            <a:off x="2605440" y="2303646"/>
            <a:ext cx="1302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>
                <a:solidFill>
                  <a:schemeClr val="bg1">
                    <a:lumMod val="65000"/>
                  </a:schemeClr>
                </a:solidFill>
              </a:rPr>
              <a:t>FOTO</a:t>
            </a:r>
          </a:p>
        </p:txBody>
      </p:sp>
      <p:sp>
        <p:nvSpPr>
          <p:cNvPr id="29" name="CuadroTexto 28"/>
          <p:cNvSpPr txBox="1"/>
          <p:nvPr/>
        </p:nvSpPr>
        <p:spPr>
          <a:xfrm>
            <a:off x="4709829" y="620688"/>
            <a:ext cx="1302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>
                <a:solidFill>
                  <a:schemeClr val="bg1">
                    <a:lumMod val="65000"/>
                  </a:schemeClr>
                </a:solidFill>
              </a:rPr>
              <a:t>FOTO</a:t>
            </a:r>
          </a:p>
        </p:txBody>
      </p:sp>
      <p:sp>
        <p:nvSpPr>
          <p:cNvPr id="31" name="CuadroTexto 30"/>
          <p:cNvSpPr txBox="1"/>
          <p:nvPr/>
        </p:nvSpPr>
        <p:spPr>
          <a:xfrm>
            <a:off x="4736795" y="1964966"/>
            <a:ext cx="1302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>
                <a:solidFill>
                  <a:schemeClr val="bg1">
                    <a:lumMod val="65000"/>
                  </a:schemeClr>
                </a:solidFill>
              </a:rPr>
              <a:t>FOTO</a:t>
            </a:r>
          </a:p>
        </p:txBody>
      </p:sp>
      <p:sp>
        <p:nvSpPr>
          <p:cNvPr id="37" name="CuadroTexto 36"/>
          <p:cNvSpPr txBox="1"/>
          <p:nvPr/>
        </p:nvSpPr>
        <p:spPr>
          <a:xfrm>
            <a:off x="7124596" y="1988202"/>
            <a:ext cx="1302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>
                <a:solidFill>
                  <a:schemeClr val="bg1">
                    <a:lumMod val="65000"/>
                  </a:schemeClr>
                </a:solidFill>
              </a:rPr>
              <a:t>FOTO</a:t>
            </a:r>
          </a:p>
        </p:txBody>
      </p:sp>
      <p:sp>
        <p:nvSpPr>
          <p:cNvPr id="38" name="CuadroTexto 37"/>
          <p:cNvSpPr txBox="1"/>
          <p:nvPr/>
        </p:nvSpPr>
        <p:spPr>
          <a:xfrm>
            <a:off x="7124597" y="620688"/>
            <a:ext cx="1302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>
                <a:solidFill>
                  <a:schemeClr val="bg1">
                    <a:lumMod val="65000"/>
                  </a:schemeClr>
                </a:solidFill>
              </a:rPr>
              <a:t>FOTO</a:t>
            </a:r>
          </a:p>
        </p:txBody>
      </p:sp>
      <p:sp>
        <p:nvSpPr>
          <p:cNvPr id="32" name="5 Rectángulo">
            <a:extLst>
              <a:ext uri="{FF2B5EF4-FFF2-40B4-BE49-F238E27FC236}">
                <a16:creationId xmlns:a16="http://schemas.microsoft.com/office/drawing/2014/main" id="{4C143BD2-5876-64AE-79AA-116B9E56631C}"/>
              </a:ext>
            </a:extLst>
          </p:cNvPr>
          <p:cNvSpPr/>
          <p:nvPr/>
        </p:nvSpPr>
        <p:spPr>
          <a:xfrm>
            <a:off x="5985866" y="5157192"/>
            <a:ext cx="2925364" cy="1152244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3C999A6-5632-9291-FD23-DB77874EC4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6258" y="5145558"/>
            <a:ext cx="3023878" cy="115224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884D90B-7C79-0531-3DD1-A3F8D06BC3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4488" y="6343304"/>
            <a:ext cx="2981202" cy="426757"/>
          </a:xfrm>
          <a:prstGeom prst="rect">
            <a:avLst/>
          </a:prstGeom>
        </p:spPr>
      </p:pic>
      <p:pic>
        <p:nvPicPr>
          <p:cNvPr id="30" name="Imagen 29" descr="Una calle con coches&#10;&#10;Descripción generada automáticamente con confianza media">
            <a:extLst>
              <a:ext uri="{FF2B5EF4-FFF2-40B4-BE49-F238E27FC236}">
                <a16:creationId xmlns:a16="http://schemas.microsoft.com/office/drawing/2014/main" id="{58606E0B-6A45-CF5B-AECD-A39C00DD86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512" y="160891"/>
            <a:ext cx="4808002" cy="3205954"/>
          </a:xfrm>
          <a:prstGeom prst="rect">
            <a:avLst/>
          </a:prstGeom>
        </p:spPr>
      </p:pic>
      <p:pic>
        <p:nvPicPr>
          <p:cNvPr id="35" name="Imagen 34" descr="Imagen que contiene interior, edificio, piso, techo&#10;&#10;Descripción generada automáticamente">
            <a:extLst>
              <a:ext uri="{FF2B5EF4-FFF2-40B4-BE49-F238E27FC236}">
                <a16:creationId xmlns:a16="http://schemas.microsoft.com/office/drawing/2014/main" id="{4BC122A2-6BDB-E13C-0739-A5BAC741B36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934" y="1333738"/>
            <a:ext cx="1678989" cy="1818656"/>
          </a:xfrm>
          <a:prstGeom prst="rect">
            <a:avLst/>
          </a:prstGeom>
        </p:spPr>
      </p:pic>
      <p:pic>
        <p:nvPicPr>
          <p:cNvPr id="36" name="Imagen 35" descr="Imagen que contiene techo, interior, edificio, piso&#10;&#10;Descripción generada automáticamente">
            <a:extLst>
              <a:ext uri="{FF2B5EF4-FFF2-40B4-BE49-F238E27FC236}">
                <a16:creationId xmlns:a16="http://schemas.microsoft.com/office/drawing/2014/main" id="{244B75ED-45BC-024E-6538-CB8E8C59A2A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90" y="1375115"/>
            <a:ext cx="1678989" cy="177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79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82</Words>
  <Application>Microsoft Office PowerPoint</Application>
  <PresentationFormat>Presentación en pantalla (4:3)</PresentationFormat>
  <Paragraphs>28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Lato</vt:lpstr>
      <vt:lpstr>Lato Heavy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 Fuentes Bonilla</dc:creator>
  <cp:lastModifiedBy>Miguel Angel Gonzalez Florez</cp:lastModifiedBy>
  <cp:revision>39</cp:revision>
  <cp:lastPrinted>2015-04-15T21:39:34Z</cp:lastPrinted>
  <dcterms:created xsi:type="dcterms:W3CDTF">2015-04-15T21:00:59Z</dcterms:created>
  <dcterms:modified xsi:type="dcterms:W3CDTF">2022-06-06T18:13:27Z</dcterms:modified>
</cp:coreProperties>
</file>