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sldIdLst>
    <p:sldId id="257" r:id="rId2"/>
    <p:sldId id="287" r:id="rId3"/>
    <p:sldId id="322" r:id="rId4"/>
    <p:sldId id="321" r:id="rId5"/>
    <p:sldId id="357" r:id="rId6"/>
    <p:sldId id="361" r:id="rId7"/>
    <p:sldId id="386" r:id="rId8"/>
    <p:sldId id="394" r:id="rId9"/>
    <p:sldId id="388" r:id="rId10"/>
    <p:sldId id="390" r:id="rId11"/>
    <p:sldId id="391" r:id="rId12"/>
    <p:sldId id="280" r:id="rId13"/>
    <p:sldId id="298" r:id="rId14"/>
    <p:sldId id="294" r:id="rId15"/>
    <p:sldId id="395" r:id="rId16"/>
    <p:sldId id="371" r:id="rId17"/>
    <p:sldId id="370" r:id="rId18"/>
    <p:sldId id="368" r:id="rId19"/>
    <p:sldId id="369" r:id="rId20"/>
    <p:sldId id="364" r:id="rId21"/>
    <p:sldId id="365" r:id="rId22"/>
    <p:sldId id="396" r:id="rId23"/>
    <p:sldId id="366" r:id="rId24"/>
    <p:sldId id="367" r:id="rId25"/>
    <p:sldId id="372" r:id="rId26"/>
    <p:sldId id="360" r:id="rId27"/>
    <p:sldId id="356" r:id="rId28"/>
    <p:sldId id="296" r:id="rId29"/>
    <p:sldId id="283" r:id="rId30"/>
    <p:sldId id="292" r:id="rId31"/>
    <p:sldId id="304" r:id="rId32"/>
    <p:sldId id="281" r:id="rId33"/>
    <p:sldId id="282" r:id="rId34"/>
    <p:sldId id="284" r:id="rId35"/>
    <p:sldId id="285" r:id="rId36"/>
    <p:sldId id="335" r:id="rId37"/>
    <p:sldId id="314" r:id="rId38"/>
    <p:sldId id="350" r:id="rId39"/>
    <p:sldId id="351" r:id="rId40"/>
    <p:sldId id="352" r:id="rId41"/>
    <p:sldId id="311" r:id="rId42"/>
    <p:sldId id="397" r:id="rId43"/>
    <p:sldId id="398" r:id="rId44"/>
    <p:sldId id="312" r:id="rId45"/>
    <p:sldId id="353" r:id="rId46"/>
    <p:sldId id="347" r:id="rId47"/>
    <p:sldId id="301" r:id="rId48"/>
    <p:sldId id="378" r:id="rId49"/>
    <p:sldId id="324" r:id="rId50"/>
    <p:sldId id="343" r:id="rId51"/>
    <p:sldId id="328" r:id="rId52"/>
    <p:sldId id="330" r:id="rId53"/>
    <p:sldId id="331" r:id="rId54"/>
    <p:sldId id="332" r:id="rId55"/>
    <p:sldId id="344" r:id="rId56"/>
    <p:sldId id="339" r:id="rId57"/>
    <p:sldId id="340" r:id="rId58"/>
    <p:sldId id="341" r:id="rId59"/>
    <p:sldId id="379" r:id="rId60"/>
    <p:sldId id="380" r:id="rId61"/>
    <p:sldId id="381" r:id="rId62"/>
    <p:sldId id="382" r:id="rId63"/>
    <p:sldId id="393" r:id="rId64"/>
    <p:sldId id="383" r:id="rId65"/>
    <p:sldId id="384" r:id="rId66"/>
    <p:sldId id="385" r:id="rId67"/>
    <p:sldId id="318" r:id="rId68"/>
    <p:sldId id="316" r:id="rId69"/>
    <p:sldId id="289" r:id="rId70"/>
    <p:sldId id="373" r:id="rId71"/>
    <p:sldId id="374" r:id="rId72"/>
    <p:sldId id="375" r:id="rId73"/>
    <p:sldId id="376" r:id="rId74"/>
    <p:sldId id="336" r:id="rId75"/>
    <p:sldId id="345" r:id="rId76"/>
    <p:sldId id="319" r:id="rId77"/>
    <p:sldId id="300" r:id="rId78"/>
    <p:sldId id="307" r:id="rId79"/>
    <p:sldId id="346" r:id="rId80"/>
    <p:sldId id="273" r:id="rId81"/>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a:srgbClr val="8EB4E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660"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8%20-%20Oficina%20de%20Control%20Interno\Comite%20Control%20Interno\Comit&#233;%20OCCI%20No%2002%20presencial%202018\Gr&#225;fica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8%20-%20Oficina%20de%20Control%20Interno\Comite%20Control%20Interno\Comit&#233;%20OCCI%20No%2002%20presencial%202018\Gr&#225;fica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Hoja1!$A$3</c:f>
              <c:strCache>
                <c:ptCount val="1"/>
                <c:pt idx="0">
                  <c:v>Indice de Control Interno y de sus Componentes</c:v>
                </c:pt>
              </c:strCache>
            </c:strRef>
          </c:tx>
          <c:spPr>
            <a:solidFill>
              <a:schemeClr val="accent1"/>
            </a:solidFill>
            <a:ln>
              <a:noFill/>
            </a:ln>
            <a:effectLst/>
          </c:spPr>
          <c:invertIfNegative val="0"/>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1-4A99-4434-825B-1D801935ADD7}"/>
              </c:ext>
            </c:extLst>
          </c:dPt>
          <c:dPt>
            <c:idx val="2"/>
            <c:invertIfNegative val="0"/>
            <c:bubble3D val="0"/>
            <c:spPr>
              <a:solidFill>
                <a:schemeClr val="tx2">
                  <a:lumMod val="60000"/>
                  <a:lumOff val="40000"/>
                </a:schemeClr>
              </a:solidFill>
              <a:ln>
                <a:noFill/>
              </a:ln>
              <a:effectLst/>
            </c:spPr>
            <c:extLst>
              <c:ext xmlns:c16="http://schemas.microsoft.com/office/drawing/2014/chart" uri="{C3380CC4-5D6E-409C-BE32-E72D297353CC}">
                <c16:uniqueId val="{00000003-4A99-4434-825B-1D801935ADD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Hoja1!$B$2:$D$2</c:f>
              <c:strCache>
                <c:ptCount val="3"/>
                <c:pt idx="0">
                  <c:v>SAE SAS</c:v>
                </c:pt>
                <c:pt idx="1">
                  <c:v>CISA</c:v>
                </c:pt>
                <c:pt idx="2">
                  <c:v>Ministerio de HYCP</c:v>
                </c:pt>
              </c:strCache>
            </c:strRef>
          </c:cat>
          <c:val>
            <c:numRef>
              <c:f>Hoja1!$B$3:$D$3</c:f>
              <c:numCache>
                <c:formatCode>General</c:formatCode>
                <c:ptCount val="3"/>
                <c:pt idx="0">
                  <c:v>79.7</c:v>
                </c:pt>
                <c:pt idx="1">
                  <c:v>75.900000000000006</c:v>
                </c:pt>
                <c:pt idx="2">
                  <c:v>79.900000000000006</c:v>
                </c:pt>
              </c:numCache>
            </c:numRef>
          </c:val>
          <c:extLst>
            <c:ext xmlns:c16="http://schemas.microsoft.com/office/drawing/2014/chart" uri="{C3380CC4-5D6E-409C-BE32-E72D297353CC}">
              <c16:uniqueId val="{00000004-4A99-4434-825B-1D801935ADD7}"/>
            </c:ext>
          </c:extLst>
        </c:ser>
        <c:dLbls>
          <c:showLegendKey val="0"/>
          <c:showVal val="0"/>
          <c:showCatName val="0"/>
          <c:showSerName val="0"/>
          <c:showPercent val="0"/>
          <c:showBubbleSize val="0"/>
        </c:dLbls>
        <c:gapWidth val="219"/>
        <c:overlap val="-27"/>
        <c:axId val="444964000"/>
        <c:axId val="447329488"/>
      </c:barChart>
      <c:catAx>
        <c:axId val="44496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47329488"/>
        <c:crossesAt val="73"/>
        <c:auto val="1"/>
        <c:lblAlgn val="ctr"/>
        <c:lblOffset val="100"/>
        <c:noMultiLvlLbl val="0"/>
      </c:catAx>
      <c:valAx>
        <c:axId val="44732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449640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bg1">
                    <a:lumMod val="50000"/>
                  </a:schemeClr>
                </a:solidFill>
                <a:latin typeface="+mn-lt"/>
                <a:ea typeface="+mn-ea"/>
                <a:cs typeface="+mn-cs"/>
              </a:defRPr>
            </a:pPr>
            <a:r>
              <a:rPr lang="es-CO" b="1">
                <a:solidFill>
                  <a:schemeClr val="bg1">
                    <a:lumMod val="50000"/>
                  </a:schemeClr>
                </a:solidFill>
              </a:rPr>
              <a:t>Desagregación</a:t>
            </a:r>
            <a:r>
              <a:rPr lang="es-CO" b="1" baseline="0">
                <a:solidFill>
                  <a:schemeClr val="bg1">
                    <a:lumMod val="50000"/>
                  </a:schemeClr>
                </a:solidFill>
              </a:rPr>
              <a:t> por Componentes</a:t>
            </a:r>
            <a:endParaRPr lang="es-CO" b="1">
              <a:solidFill>
                <a:schemeClr val="bg1">
                  <a:lumMod val="50000"/>
                </a:schemeClr>
              </a:solidFill>
            </a:endParaRPr>
          </a:p>
        </c:rich>
      </c:tx>
      <c:layout>
        <c:manualLayout>
          <c:xMode val="edge"/>
          <c:yMode val="edge"/>
          <c:x val="0.37722878876903171"/>
          <c:y val="8.3454572456311202E-3"/>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bg1">
                  <a:lumMod val="50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Hoja1!$B$7</c:f>
              <c:strCache>
                <c:ptCount val="1"/>
                <c:pt idx="0">
                  <c:v>SAE SAS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Hoja1!$A$8:$A$12</c:f>
              <c:strCache>
                <c:ptCount val="5"/>
                <c:pt idx="0">
                  <c:v>Ambiente de Control</c:v>
                </c:pt>
                <c:pt idx="1">
                  <c:v>Gestión de Riesgo</c:v>
                </c:pt>
                <c:pt idx="2">
                  <c:v>Actividades de Control </c:v>
                </c:pt>
                <c:pt idx="3">
                  <c:v>Información y Comunicación</c:v>
                </c:pt>
                <c:pt idx="4">
                  <c:v>Actividades de Monitoreo</c:v>
                </c:pt>
              </c:strCache>
            </c:strRef>
          </c:cat>
          <c:val>
            <c:numRef>
              <c:f>Hoja1!$B$8:$B$12</c:f>
              <c:numCache>
                <c:formatCode>General</c:formatCode>
                <c:ptCount val="5"/>
                <c:pt idx="0" formatCode="0">
                  <c:v>83</c:v>
                </c:pt>
                <c:pt idx="1">
                  <c:v>60.6</c:v>
                </c:pt>
                <c:pt idx="2">
                  <c:v>81.599999999999994</c:v>
                </c:pt>
                <c:pt idx="3">
                  <c:v>81.400000000000006</c:v>
                </c:pt>
                <c:pt idx="4">
                  <c:v>82</c:v>
                </c:pt>
              </c:numCache>
            </c:numRef>
          </c:val>
          <c:extLst>
            <c:ext xmlns:c16="http://schemas.microsoft.com/office/drawing/2014/chart" uri="{C3380CC4-5D6E-409C-BE32-E72D297353CC}">
              <c16:uniqueId val="{00000000-1875-4F20-ACAB-BFD5AAA47B26}"/>
            </c:ext>
          </c:extLst>
        </c:ser>
        <c:ser>
          <c:idx val="1"/>
          <c:order val="1"/>
          <c:tx>
            <c:strRef>
              <c:f>Hoja1!$C$7</c:f>
              <c:strCache>
                <c:ptCount val="1"/>
                <c:pt idx="0">
                  <c:v>CISA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Hoja1!$A$8:$A$12</c:f>
              <c:strCache>
                <c:ptCount val="5"/>
                <c:pt idx="0">
                  <c:v>Ambiente de Control</c:v>
                </c:pt>
                <c:pt idx="1">
                  <c:v>Gestión de Riesgo</c:v>
                </c:pt>
                <c:pt idx="2">
                  <c:v>Actividades de Control </c:v>
                </c:pt>
                <c:pt idx="3">
                  <c:v>Información y Comunicación</c:v>
                </c:pt>
                <c:pt idx="4">
                  <c:v>Actividades de Monitoreo</c:v>
                </c:pt>
              </c:strCache>
            </c:strRef>
          </c:cat>
          <c:val>
            <c:numRef>
              <c:f>Hoja1!$C$8:$C$12</c:f>
              <c:numCache>
                <c:formatCode>General</c:formatCode>
                <c:ptCount val="5"/>
                <c:pt idx="0">
                  <c:v>74.5</c:v>
                </c:pt>
                <c:pt idx="1">
                  <c:v>74.8</c:v>
                </c:pt>
                <c:pt idx="2">
                  <c:v>74.8</c:v>
                </c:pt>
                <c:pt idx="3">
                  <c:v>75.400000000000006</c:v>
                </c:pt>
                <c:pt idx="4">
                  <c:v>73</c:v>
                </c:pt>
              </c:numCache>
            </c:numRef>
          </c:val>
          <c:extLst>
            <c:ext xmlns:c16="http://schemas.microsoft.com/office/drawing/2014/chart" uri="{C3380CC4-5D6E-409C-BE32-E72D297353CC}">
              <c16:uniqueId val="{00000001-1875-4F20-ACAB-BFD5AAA47B26}"/>
            </c:ext>
          </c:extLst>
        </c:ser>
        <c:ser>
          <c:idx val="2"/>
          <c:order val="2"/>
          <c:tx>
            <c:strRef>
              <c:f>Hoja1!$D$7</c:f>
              <c:strCache>
                <c:ptCount val="1"/>
                <c:pt idx="0">
                  <c:v>Ministerio de HYCP</c:v>
                </c:pt>
              </c:strCache>
            </c:strRef>
          </c:tx>
          <c:spPr>
            <a:solidFill>
              <a:schemeClr val="accent3"/>
            </a:solidFill>
            <a:ln>
              <a:noFill/>
            </a:ln>
            <a:effectLst/>
          </c:spPr>
          <c:invertIfNegative val="0"/>
          <c:dLbls>
            <c:dLbl>
              <c:idx val="0"/>
              <c:layout>
                <c:manualLayout>
                  <c:x val="1.3888888888888914E-2"/>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875-4F20-ACAB-BFD5AAA47B2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Hoja1!$A$8:$A$12</c:f>
              <c:strCache>
                <c:ptCount val="5"/>
                <c:pt idx="0">
                  <c:v>Ambiente de Control</c:v>
                </c:pt>
                <c:pt idx="1">
                  <c:v>Gestión de Riesgo</c:v>
                </c:pt>
                <c:pt idx="2">
                  <c:v>Actividades de Control </c:v>
                </c:pt>
                <c:pt idx="3">
                  <c:v>Información y Comunicación</c:v>
                </c:pt>
                <c:pt idx="4">
                  <c:v>Actividades de Monitoreo</c:v>
                </c:pt>
              </c:strCache>
            </c:strRef>
          </c:cat>
          <c:val>
            <c:numRef>
              <c:f>Hoja1!$D$8:$D$12</c:f>
              <c:numCache>
                <c:formatCode>General</c:formatCode>
                <c:ptCount val="5"/>
                <c:pt idx="0">
                  <c:v>75.400000000000006</c:v>
                </c:pt>
                <c:pt idx="1">
                  <c:v>80.599999999999994</c:v>
                </c:pt>
                <c:pt idx="2">
                  <c:v>85.4</c:v>
                </c:pt>
                <c:pt idx="3">
                  <c:v>78.900000000000006</c:v>
                </c:pt>
                <c:pt idx="4">
                  <c:v>73.8</c:v>
                </c:pt>
              </c:numCache>
            </c:numRef>
          </c:val>
          <c:extLst>
            <c:ext xmlns:c16="http://schemas.microsoft.com/office/drawing/2014/chart" uri="{C3380CC4-5D6E-409C-BE32-E72D297353CC}">
              <c16:uniqueId val="{00000003-1875-4F20-ACAB-BFD5AAA47B26}"/>
            </c:ext>
          </c:extLst>
        </c:ser>
        <c:dLbls>
          <c:showLegendKey val="0"/>
          <c:showVal val="0"/>
          <c:showCatName val="0"/>
          <c:showSerName val="0"/>
          <c:showPercent val="0"/>
          <c:showBubbleSize val="0"/>
        </c:dLbls>
        <c:gapWidth val="219"/>
        <c:overlap val="-27"/>
        <c:axId val="440176480"/>
        <c:axId val="432921792"/>
      </c:barChart>
      <c:catAx>
        <c:axId val="44017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32921792"/>
        <c:crosses val="autoZero"/>
        <c:auto val="1"/>
        <c:lblAlgn val="ctr"/>
        <c:lblOffset val="100"/>
        <c:noMultiLvlLbl val="0"/>
      </c:catAx>
      <c:valAx>
        <c:axId val="432921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401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98588B-DB89-45CE-A574-27889236C583}" type="doc">
      <dgm:prSet loTypeId="urn:microsoft.com/office/officeart/2005/8/layout/arrow2" loCatId="process" qsTypeId="urn:microsoft.com/office/officeart/2005/8/quickstyle/3d9" qsCatId="3D" csTypeId="urn:microsoft.com/office/officeart/2005/8/colors/accent1_2" csCatId="accent1" phldr="1"/>
      <dgm:spPr/>
    </dgm:pt>
    <dgm:pt modelId="{5A47B039-835B-4136-B931-3C6548816D6B}">
      <dgm:prSet phldrT="[Texto]" custT="1"/>
      <dgm:spPr/>
      <dgm:t>
        <a:bodyPr/>
        <a:lstStyle/>
        <a:p>
          <a:r>
            <a:rPr lang="es-ES" sz="4000" dirty="0">
              <a:solidFill>
                <a:schemeClr val="bg1">
                  <a:lumMod val="50000"/>
                </a:schemeClr>
              </a:solidFill>
              <a:latin typeface="Arial Black" panose="020B0A04020102020204" pitchFamily="34" charset="0"/>
            </a:rPr>
            <a:t>Roles OCI</a:t>
          </a:r>
        </a:p>
      </dgm:t>
    </dgm:pt>
    <dgm:pt modelId="{0BC34649-F0AD-4778-8471-458E7A97FF1C}" type="parTrans" cxnId="{DF5F0AD1-36E8-4CA8-98E8-B7A2181F41EF}">
      <dgm:prSet/>
      <dgm:spPr/>
      <dgm:t>
        <a:bodyPr/>
        <a:lstStyle/>
        <a:p>
          <a:endParaRPr lang="es-ES"/>
        </a:p>
      </dgm:t>
    </dgm:pt>
    <dgm:pt modelId="{98E3B267-914E-4A3D-8809-AA05DBCA3577}" type="sibTrans" cxnId="{DF5F0AD1-36E8-4CA8-98E8-B7A2181F41EF}">
      <dgm:prSet/>
      <dgm:spPr/>
      <dgm:t>
        <a:bodyPr/>
        <a:lstStyle/>
        <a:p>
          <a:endParaRPr lang="es-ES"/>
        </a:p>
      </dgm:t>
    </dgm:pt>
    <dgm:pt modelId="{E3144AC5-2FD2-4150-BB7A-CD278F5CAE7D}" type="pres">
      <dgm:prSet presAssocID="{EC98588B-DB89-45CE-A574-27889236C583}" presName="arrowDiagram" presStyleCnt="0">
        <dgm:presLayoutVars>
          <dgm:chMax val="5"/>
          <dgm:dir/>
          <dgm:resizeHandles val="exact"/>
        </dgm:presLayoutVars>
      </dgm:prSet>
      <dgm:spPr/>
    </dgm:pt>
    <dgm:pt modelId="{0DEB998E-2443-4A30-81DA-ABA912AC230A}" type="pres">
      <dgm:prSet presAssocID="{EC98588B-DB89-45CE-A574-27889236C583}" presName="arrow" presStyleLbl="bgShp" presStyleIdx="0" presStyleCnt="1" custLinFactNeighborX="-2447" custLinFactNeighborY="-5049"/>
      <dgm:spPr/>
    </dgm:pt>
    <dgm:pt modelId="{6D9A2230-3014-4DC2-ABD3-8EC6749C46B8}" type="pres">
      <dgm:prSet presAssocID="{EC98588B-DB89-45CE-A574-27889236C583}" presName="arrowDiagram1" presStyleCnt="0">
        <dgm:presLayoutVars>
          <dgm:bulletEnabled val="1"/>
        </dgm:presLayoutVars>
      </dgm:prSet>
      <dgm:spPr/>
    </dgm:pt>
    <dgm:pt modelId="{CF6AD8BB-94DA-4473-8548-54EC64F0F9D0}" type="pres">
      <dgm:prSet presAssocID="{5A47B039-835B-4136-B931-3C6548816D6B}" presName="bullet1" presStyleLbl="node1" presStyleIdx="0" presStyleCnt="1"/>
      <dgm:spPr/>
    </dgm:pt>
    <dgm:pt modelId="{938044FA-FB8C-46AA-96CA-9ED93CC296DB}" type="pres">
      <dgm:prSet presAssocID="{5A47B039-835B-4136-B931-3C6548816D6B}" presName="textBox1" presStyleLbl="revTx" presStyleIdx="0" presStyleCnt="1" custAng="20420194" custScaleX="186643" custLinFactNeighborX="-39538" custLinFactNeighborY="6363">
        <dgm:presLayoutVars>
          <dgm:bulletEnabled val="1"/>
        </dgm:presLayoutVars>
      </dgm:prSet>
      <dgm:spPr/>
    </dgm:pt>
  </dgm:ptLst>
  <dgm:cxnLst>
    <dgm:cxn modelId="{ACDC01A8-CB78-492C-8866-9E7BA4A88A75}" type="presOf" srcId="{5A47B039-835B-4136-B931-3C6548816D6B}" destId="{938044FA-FB8C-46AA-96CA-9ED93CC296DB}" srcOrd="0" destOrd="0" presId="urn:microsoft.com/office/officeart/2005/8/layout/arrow2"/>
    <dgm:cxn modelId="{DF4130BB-E055-4859-89FB-C9AAECF23111}" type="presOf" srcId="{EC98588B-DB89-45CE-A574-27889236C583}" destId="{E3144AC5-2FD2-4150-BB7A-CD278F5CAE7D}" srcOrd="0" destOrd="0" presId="urn:microsoft.com/office/officeart/2005/8/layout/arrow2"/>
    <dgm:cxn modelId="{DF5F0AD1-36E8-4CA8-98E8-B7A2181F41EF}" srcId="{EC98588B-DB89-45CE-A574-27889236C583}" destId="{5A47B039-835B-4136-B931-3C6548816D6B}" srcOrd="0" destOrd="0" parTransId="{0BC34649-F0AD-4778-8471-458E7A97FF1C}" sibTransId="{98E3B267-914E-4A3D-8809-AA05DBCA3577}"/>
    <dgm:cxn modelId="{EF680727-2DE2-4139-95AE-753DF1DD0907}" type="presParOf" srcId="{E3144AC5-2FD2-4150-BB7A-CD278F5CAE7D}" destId="{0DEB998E-2443-4A30-81DA-ABA912AC230A}" srcOrd="0" destOrd="0" presId="urn:microsoft.com/office/officeart/2005/8/layout/arrow2"/>
    <dgm:cxn modelId="{B279B49D-A3BB-448A-AD5A-AD4CCE6DD736}" type="presParOf" srcId="{E3144AC5-2FD2-4150-BB7A-CD278F5CAE7D}" destId="{6D9A2230-3014-4DC2-ABD3-8EC6749C46B8}" srcOrd="1" destOrd="0" presId="urn:microsoft.com/office/officeart/2005/8/layout/arrow2"/>
    <dgm:cxn modelId="{AF4EF6C4-BFDC-40FC-AA97-E128F7B40481}" type="presParOf" srcId="{6D9A2230-3014-4DC2-ABD3-8EC6749C46B8}" destId="{CF6AD8BB-94DA-4473-8548-54EC64F0F9D0}" srcOrd="0" destOrd="0" presId="urn:microsoft.com/office/officeart/2005/8/layout/arrow2"/>
    <dgm:cxn modelId="{4FA3F4BA-22C3-4894-B5AE-12F175199EE7}" type="presParOf" srcId="{6D9A2230-3014-4DC2-ABD3-8EC6749C46B8}" destId="{938044FA-FB8C-46AA-96CA-9ED93CC296DB}" srcOrd="1"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DEA145-D6DA-4A58-BBD9-0D2C8A1440FA}" type="doc">
      <dgm:prSet loTypeId="urn:microsoft.com/office/officeart/2005/8/layout/lProcess2" loCatId="list" qsTypeId="urn:microsoft.com/office/officeart/2005/8/quickstyle/3d1" qsCatId="3D" csTypeId="urn:microsoft.com/office/officeart/2005/8/colors/accent0_3" csCatId="mainScheme" phldr="1"/>
      <dgm:spPr/>
      <dgm:t>
        <a:bodyPr/>
        <a:lstStyle/>
        <a:p>
          <a:endParaRPr lang="es-CO"/>
        </a:p>
      </dgm:t>
    </dgm:pt>
    <dgm:pt modelId="{E28F31B5-6446-4D73-B133-422199CDF791}">
      <dgm:prSet phldrT="[Texto]" custT="1"/>
      <dgm:spPr>
        <a:solidFill>
          <a:srgbClr val="FF0000"/>
        </a:solidFill>
      </dgm:spPr>
      <dgm:t>
        <a:bodyPr/>
        <a:lstStyle/>
        <a:p>
          <a:r>
            <a:rPr lang="es-CO" sz="2400" b="1" dirty="0">
              <a:solidFill>
                <a:schemeClr val="bg1"/>
              </a:solidFill>
            </a:rPr>
            <a:t>EXTREMA</a:t>
          </a:r>
          <a:r>
            <a:rPr lang="es-CO" sz="2400" b="1" dirty="0"/>
            <a:t> </a:t>
          </a:r>
        </a:p>
      </dgm:t>
    </dgm:pt>
    <dgm:pt modelId="{44969309-ADFB-4534-B60A-43332A077398}" type="parTrans" cxnId="{A3938B62-31CD-4056-B6C1-F2A172FE60DC}">
      <dgm:prSet/>
      <dgm:spPr/>
      <dgm:t>
        <a:bodyPr/>
        <a:lstStyle/>
        <a:p>
          <a:endParaRPr lang="es-CO" b="1"/>
        </a:p>
      </dgm:t>
    </dgm:pt>
    <dgm:pt modelId="{DB402EB9-EEF5-43F0-80EC-BECD32FA2788}" type="sibTrans" cxnId="{A3938B62-31CD-4056-B6C1-F2A172FE60DC}">
      <dgm:prSet/>
      <dgm:spPr/>
      <dgm:t>
        <a:bodyPr/>
        <a:lstStyle/>
        <a:p>
          <a:endParaRPr lang="es-CO" b="1"/>
        </a:p>
      </dgm:t>
    </dgm:pt>
    <dgm:pt modelId="{44D86E62-CABA-4CF2-BC18-407096A74160}">
      <dgm:prSet phldrT="[Texto]" custT="1"/>
      <dgm:spPr/>
      <dgm:t>
        <a:bodyPr/>
        <a:lstStyle/>
        <a:p>
          <a:r>
            <a:rPr lang="es-CO" sz="1200" b="1" dirty="0"/>
            <a:t>Comunicación y atención a Requerimientos Transversal</a:t>
          </a:r>
        </a:p>
      </dgm:t>
    </dgm:pt>
    <dgm:pt modelId="{F3E1B081-3D95-4E73-8DB7-00069C4C0CF1}" type="parTrans" cxnId="{87DB91D3-3090-4E32-82C1-9A35E42AC244}">
      <dgm:prSet/>
      <dgm:spPr/>
      <dgm:t>
        <a:bodyPr/>
        <a:lstStyle/>
        <a:p>
          <a:endParaRPr lang="es-CO" b="1"/>
        </a:p>
      </dgm:t>
    </dgm:pt>
    <dgm:pt modelId="{BECA83FE-7EE3-46AD-8AAE-95E98AB696ED}" type="sibTrans" cxnId="{87DB91D3-3090-4E32-82C1-9A35E42AC244}">
      <dgm:prSet/>
      <dgm:spPr/>
      <dgm:t>
        <a:bodyPr/>
        <a:lstStyle/>
        <a:p>
          <a:endParaRPr lang="es-CO" b="1"/>
        </a:p>
      </dgm:t>
    </dgm:pt>
    <dgm:pt modelId="{22F2A1B7-1C2B-4008-B840-92250F4D9E7F}">
      <dgm:prSet phldrT="[Texto]" custT="1"/>
      <dgm:spPr/>
      <dgm:t>
        <a:bodyPr/>
        <a:lstStyle/>
        <a:p>
          <a:r>
            <a:rPr lang="es-CO" sz="1200" b="1" dirty="0"/>
            <a:t>Tecnología – Desarrollo  de Software</a:t>
          </a:r>
        </a:p>
      </dgm:t>
    </dgm:pt>
    <dgm:pt modelId="{310AA318-9F91-4C68-A0D3-EB7BAA5E5A5D}" type="parTrans" cxnId="{2C0AAE2C-A0FE-41B7-B2AA-BF451EB58DC1}">
      <dgm:prSet/>
      <dgm:spPr/>
      <dgm:t>
        <a:bodyPr/>
        <a:lstStyle/>
        <a:p>
          <a:endParaRPr lang="es-CO" b="1"/>
        </a:p>
      </dgm:t>
    </dgm:pt>
    <dgm:pt modelId="{F48A114F-344F-447D-A58C-7FD1740ADDF1}" type="sibTrans" cxnId="{2C0AAE2C-A0FE-41B7-B2AA-BF451EB58DC1}">
      <dgm:prSet/>
      <dgm:spPr/>
      <dgm:t>
        <a:bodyPr/>
        <a:lstStyle/>
        <a:p>
          <a:endParaRPr lang="es-CO" b="1"/>
        </a:p>
      </dgm:t>
    </dgm:pt>
    <dgm:pt modelId="{DE97BE8B-FA13-4BC8-B80D-2EA4821D3D45}">
      <dgm:prSet phldrT="[Texto]" custT="1"/>
      <dgm:spPr>
        <a:solidFill>
          <a:srgbClr val="FFC000"/>
        </a:solidFill>
      </dgm:spPr>
      <dgm:t>
        <a:bodyPr/>
        <a:lstStyle/>
        <a:p>
          <a:r>
            <a:rPr lang="es-CO" sz="2400" b="1" dirty="0">
              <a:solidFill>
                <a:schemeClr val="bg1"/>
              </a:solidFill>
            </a:rPr>
            <a:t>ALTA</a:t>
          </a:r>
        </a:p>
      </dgm:t>
    </dgm:pt>
    <dgm:pt modelId="{73273F1D-5AF1-4159-9EB7-EDD2BA464E13}" type="parTrans" cxnId="{8E3216B0-AC3E-4592-B067-A7A39292FD54}">
      <dgm:prSet/>
      <dgm:spPr/>
      <dgm:t>
        <a:bodyPr/>
        <a:lstStyle/>
        <a:p>
          <a:endParaRPr lang="es-CO" b="1"/>
        </a:p>
      </dgm:t>
    </dgm:pt>
    <dgm:pt modelId="{427440B2-B385-45DB-B4E5-75E43807F94D}" type="sibTrans" cxnId="{8E3216B0-AC3E-4592-B067-A7A39292FD54}">
      <dgm:prSet/>
      <dgm:spPr/>
      <dgm:t>
        <a:bodyPr/>
        <a:lstStyle/>
        <a:p>
          <a:endParaRPr lang="es-CO" b="1"/>
        </a:p>
      </dgm:t>
    </dgm:pt>
    <dgm:pt modelId="{E9052843-AC26-4934-8C22-FF0D5E641868}">
      <dgm:prSet phldrT="[Texto]" custT="1"/>
      <dgm:spPr>
        <a:solidFill>
          <a:srgbClr val="FFC000"/>
        </a:solidFill>
      </dgm:spPr>
      <dgm:t>
        <a:bodyPr/>
        <a:lstStyle/>
        <a:p>
          <a:r>
            <a:rPr lang="es-CO" sz="2400" b="1" dirty="0">
              <a:solidFill>
                <a:schemeClr val="bg1"/>
              </a:solidFill>
            </a:rPr>
            <a:t>ALTA</a:t>
          </a:r>
        </a:p>
      </dgm:t>
    </dgm:pt>
    <dgm:pt modelId="{98B5061F-C696-4A1C-8FAA-E93AED3909BA}" type="parTrans" cxnId="{F29D1B69-07C9-4AF1-9CB1-6763DBEC2ABD}">
      <dgm:prSet/>
      <dgm:spPr/>
      <dgm:t>
        <a:bodyPr/>
        <a:lstStyle/>
        <a:p>
          <a:endParaRPr lang="es-CO" b="1"/>
        </a:p>
      </dgm:t>
    </dgm:pt>
    <dgm:pt modelId="{8E0F832A-E6F0-46D7-B6BE-5C5E8CF403F8}" type="sibTrans" cxnId="{F29D1B69-07C9-4AF1-9CB1-6763DBEC2ABD}">
      <dgm:prSet/>
      <dgm:spPr/>
      <dgm:t>
        <a:bodyPr/>
        <a:lstStyle/>
        <a:p>
          <a:endParaRPr lang="es-CO" b="1"/>
        </a:p>
      </dgm:t>
    </dgm:pt>
    <dgm:pt modelId="{22A29963-3D87-4342-8C30-38B7DCFCB82E}">
      <dgm:prSet phldrT="[Texto]" custT="1"/>
      <dgm:spPr/>
      <dgm:t>
        <a:bodyPr/>
        <a:lstStyle/>
        <a:p>
          <a:r>
            <a:rPr lang="es-CO" sz="1050" b="1" dirty="0"/>
            <a:t>Adquisición de Bienes y Servicios – Supervisión de Contratación</a:t>
          </a:r>
        </a:p>
      </dgm:t>
    </dgm:pt>
    <dgm:pt modelId="{D9ACA308-3B35-41C6-B75F-343F88A451DF}" type="parTrans" cxnId="{77779347-06AF-43A1-8FC3-1B33F14F02DA}">
      <dgm:prSet/>
      <dgm:spPr/>
      <dgm:t>
        <a:bodyPr/>
        <a:lstStyle/>
        <a:p>
          <a:endParaRPr lang="es-CO" b="1"/>
        </a:p>
      </dgm:t>
    </dgm:pt>
    <dgm:pt modelId="{E5927B27-7751-4568-927F-D7A1D6A2329B}" type="sibTrans" cxnId="{77779347-06AF-43A1-8FC3-1B33F14F02DA}">
      <dgm:prSet/>
      <dgm:spPr/>
      <dgm:t>
        <a:bodyPr/>
        <a:lstStyle/>
        <a:p>
          <a:endParaRPr lang="es-CO" b="1"/>
        </a:p>
      </dgm:t>
    </dgm:pt>
    <dgm:pt modelId="{BE99E606-E1AB-412A-8FB0-4282A1679C9A}">
      <dgm:prSet phldrT="[Texto]" custT="1"/>
      <dgm:spPr/>
      <dgm:t>
        <a:bodyPr/>
        <a:lstStyle/>
        <a:p>
          <a:r>
            <a:rPr lang="es-ES" sz="1050" b="1" dirty="0"/>
            <a:t>Administración Directa (Cartera)  y Comercialización de Activos (CISA-DIRECTA)</a:t>
          </a:r>
          <a:endParaRPr lang="es-CO" sz="1050" b="1" dirty="0"/>
        </a:p>
      </dgm:t>
    </dgm:pt>
    <dgm:pt modelId="{DD7BDDF9-1583-4A9B-9716-04A69C5B53B6}" type="parTrans" cxnId="{29CE2916-6D7B-43AE-99F5-D9BFDD0E65DB}">
      <dgm:prSet/>
      <dgm:spPr/>
      <dgm:t>
        <a:bodyPr/>
        <a:lstStyle/>
        <a:p>
          <a:endParaRPr lang="es-CO" b="1"/>
        </a:p>
      </dgm:t>
    </dgm:pt>
    <dgm:pt modelId="{8483A014-D1F1-429C-A013-A034FB3794BD}" type="sibTrans" cxnId="{29CE2916-6D7B-43AE-99F5-D9BFDD0E65DB}">
      <dgm:prSet/>
      <dgm:spPr/>
      <dgm:t>
        <a:bodyPr/>
        <a:lstStyle/>
        <a:p>
          <a:endParaRPr lang="es-CO" b="1"/>
        </a:p>
      </dgm:t>
    </dgm:pt>
    <dgm:pt modelId="{2D24BB57-57A9-4DA4-B3FF-73F03D59666D}">
      <dgm:prSet custT="1"/>
      <dgm:spPr/>
      <dgm:t>
        <a:bodyPr/>
        <a:lstStyle/>
        <a:p>
          <a:r>
            <a:rPr lang="es-CO" sz="1000" b="1" dirty="0"/>
            <a:t>Recepción y </a:t>
          </a:r>
          <a:r>
            <a:rPr lang="es-CO" sz="1000" b="1" dirty="0" err="1"/>
            <a:t>Registro;Diag</a:t>
          </a:r>
          <a:r>
            <a:rPr lang="es-CO" sz="1000" b="1" dirty="0"/>
            <a:t> y Alistamiento; Disp. Temp y Final</a:t>
          </a:r>
        </a:p>
        <a:p>
          <a:r>
            <a:rPr lang="es-CO" sz="1000" b="1" dirty="0"/>
            <a:t>Prueba Recorrido Muebles</a:t>
          </a:r>
          <a:endParaRPr lang="es-ES" sz="1000" b="1" dirty="0"/>
        </a:p>
      </dgm:t>
    </dgm:pt>
    <dgm:pt modelId="{BF761E53-5CA3-4210-84FA-35B74BED8F20}" type="parTrans" cxnId="{D6679431-A77C-4DB0-8F6E-E586DFAC6C1A}">
      <dgm:prSet/>
      <dgm:spPr/>
      <dgm:t>
        <a:bodyPr/>
        <a:lstStyle/>
        <a:p>
          <a:endParaRPr lang="es-ES"/>
        </a:p>
      </dgm:t>
    </dgm:pt>
    <dgm:pt modelId="{510AE988-6727-4CE4-9D7B-0D3A9837E96F}" type="sibTrans" cxnId="{D6679431-A77C-4DB0-8F6E-E586DFAC6C1A}">
      <dgm:prSet/>
      <dgm:spPr/>
      <dgm:t>
        <a:bodyPr/>
        <a:lstStyle/>
        <a:p>
          <a:endParaRPr lang="es-ES"/>
        </a:p>
      </dgm:t>
    </dgm:pt>
    <dgm:pt modelId="{DB3CEA80-ABAD-4BCD-93E3-A7FF8E2568DF}">
      <dgm:prSet phldrT="[Texto]" custT="1"/>
      <dgm:spPr/>
      <dgm:t>
        <a:bodyPr/>
        <a:lstStyle/>
        <a:p>
          <a:r>
            <a:rPr lang="es-CO" sz="1200" b="1" dirty="0"/>
            <a:t>Admón. de Bienes de Funcionamiento</a:t>
          </a:r>
        </a:p>
      </dgm:t>
    </dgm:pt>
    <dgm:pt modelId="{ACF1D7D4-8B34-488F-A18C-8CD9EDBE770A}" type="parTrans" cxnId="{6E3C6503-50A6-4B28-9F34-D24648F09A4B}">
      <dgm:prSet/>
      <dgm:spPr/>
      <dgm:t>
        <a:bodyPr/>
        <a:lstStyle/>
        <a:p>
          <a:endParaRPr lang="es-ES"/>
        </a:p>
      </dgm:t>
    </dgm:pt>
    <dgm:pt modelId="{88AB5833-9607-4A51-858C-767045FDD710}" type="sibTrans" cxnId="{6E3C6503-50A6-4B28-9F34-D24648F09A4B}">
      <dgm:prSet/>
      <dgm:spPr/>
      <dgm:t>
        <a:bodyPr/>
        <a:lstStyle/>
        <a:p>
          <a:endParaRPr lang="es-ES"/>
        </a:p>
      </dgm:t>
    </dgm:pt>
    <dgm:pt modelId="{731675DA-D40A-4ABF-B5C1-F9E4CC17010B}">
      <dgm:prSet custT="1"/>
      <dgm:spPr/>
      <dgm:t>
        <a:bodyPr/>
        <a:lstStyle/>
        <a:p>
          <a:r>
            <a:rPr lang="es-CO" sz="1050" b="1" dirty="0"/>
            <a:t>Recepción y </a:t>
          </a:r>
          <a:r>
            <a:rPr lang="es-CO" sz="1050" b="1" dirty="0" err="1"/>
            <a:t>Registro;Diag</a:t>
          </a:r>
          <a:r>
            <a:rPr lang="es-CO" sz="1050" b="1" dirty="0"/>
            <a:t> y Alistamiento; Disp. Temp y Final</a:t>
          </a:r>
        </a:p>
        <a:p>
          <a:r>
            <a:rPr lang="es-CO" sz="1050" b="1" dirty="0"/>
            <a:t>Prueba Recorrido Inmuebles</a:t>
          </a:r>
        </a:p>
      </dgm:t>
    </dgm:pt>
    <dgm:pt modelId="{CB788F5A-18DA-4C7D-8911-358440C524ED}" type="parTrans" cxnId="{E608FA60-4B9E-4CCE-B6C1-DD35F962EB98}">
      <dgm:prSet/>
      <dgm:spPr/>
      <dgm:t>
        <a:bodyPr/>
        <a:lstStyle/>
        <a:p>
          <a:endParaRPr lang="es-ES"/>
        </a:p>
      </dgm:t>
    </dgm:pt>
    <dgm:pt modelId="{BC6F0DBA-C1FD-477D-B021-182BDE43A80F}" type="sibTrans" cxnId="{E608FA60-4B9E-4CCE-B6C1-DD35F962EB98}">
      <dgm:prSet/>
      <dgm:spPr/>
      <dgm:t>
        <a:bodyPr/>
        <a:lstStyle/>
        <a:p>
          <a:endParaRPr lang="es-ES"/>
        </a:p>
      </dgm:t>
    </dgm:pt>
    <dgm:pt modelId="{1275A628-B2BC-4136-97DF-4497FB679877}">
      <dgm:prSet custT="1"/>
      <dgm:spPr/>
      <dgm:t>
        <a:bodyPr/>
        <a:lstStyle/>
        <a:p>
          <a:r>
            <a:rPr lang="es-CO" sz="1000" b="1" dirty="0"/>
            <a:t>Recepción y </a:t>
          </a:r>
          <a:r>
            <a:rPr lang="es-CO" sz="1000" b="1" dirty="0" err="1"/>
            <a:t>Registro;Diag</a:t>
          </a:r>
          <a:r>
            <a:rPr lang="es-CO" sz="1000" b="1" dirty="0"/>
            <a:t> y Alistamiento; Disp. Temp y Final</a:t>
          </a:r>
        </a:p>
        <a:p>
          <a:r>
            <a:rPr lang="es-CO" sz="1000" b="1" dirty="0"/>
            <a:t>Prueba Recorrido S.L</a:t>
          </a:r>
          <a:endParaRPr lang="es-ES" sz="1000" b="1" dirty="0"/>
        </a:p>
      </dgm:t>
    </dgm:pt>
    <dgm:pt modelId="{15E3AA29-C2D7-4089-BF87-3BD44CA2960C}" type="parTrans" cxnId="{1FB10495-3C01-4EDA-870F-26678BED9718}">
      <dgm:prSet/>
      <dgm:spPr/>
      <dgm:t>
        <a:bodyPr/>
        <a:lstStyle/>
        <a:p>
          <a:endParaRPr lang="es-ES"/>
        </a:p>
      </dgm:t>
    </dgm:pt>
    <dgm:pt modelId="{FCE828C1-B12D-4494-B091-F09562A8402B}" type="sibTrans" cxnId="{1FB10495-3C01-4EDA-870F-26678BED9718}">
      <dgm:prSet/>
      <dgm:spPr/>
      <dgm:t>
        <a:bodyPr/>
        <a:lstStyle/>
        <a:p>
          <a:endParaRPr lang="es-ES"/>
        </a:p>
      </dgm:t>
    </dgm:pt>
    <dgm:pt modelId="{F308FFF3-8E89-4443-9DC5-494824CDF590}" type="pres">
      <dgm:prSet presAssocID="{86DEA145-D6DA-4A58-BBD9-0D2C8A1440FA}" presName="theList" presStyleCnt="0">
        <dgm:presLayoutVars>
          <dgm:dir/>
          <dgm:animLvl val="lvl"/>
          <dgm:resizeHandles val="exact"/>
        </dgm:presLayoutVars>
      </dgm:prSet>
      <dgm:spPr/>
    </dgm:pt>
    <dgm:pt modelId="{B58403E8-3D0E-4163-B928-15330E3BA509}" type="pres">
      <dgm:prSet presAssocID="{E28F31B5-6446-4D73-B133-422199CDF791}" presName="compNode" presStyleCnt="0"/>
      <dgm:spPr/>
    </dgm:pt>
    <dgm:pt modelId="{E603EC7D-7B5A-4803-BED1-422DD3591BB1}" type="pres">
      <dgm:prSet presAssocID="{E28F31B5-6446-4D73-B133-422199CDF791}" presName="aNode" presStyleLbl="bgShp" presStyleIdx="0" presStyleCnt="3"/>
      <dgm:spPr/>
    </dgm:pt>
    <dgm:pt modelId="{E52AE0E2-3D72-476B-B75C-AF219B42A0F1}" type="pres">
      <dgm:prSet presAssocID="{E28F31B5-6446-4D73-B133-422199CDF791}" presName="textNode" presStyleLbl="bgShp" presStyleIdx="0" presStyleCnt="3"/>
      <dgm:spPr/>
    </dgm:pt>
    <dgm:pt modelId="{B736D29D-AC33-44A9-A357-B9BF0338386F}" type="pres">
      <dgm:prSet presAssocID="{E28F31B5-6446-4D73-B133-422199CDF791}" presName="compChildNode" presStyleCnt="0"/>
      <dgm:spPr/>
    </dgm:pt>
    <dgm:pt modelId="{D3DC9617-27F3-4468-A1F3-5ECCC866DDE1}" type="pres">
      <dgm:prSet presAssocID="{E28F31B5-6446-4D73-B133-422199CDF791}" presName="theInnerList" presStyleCnt="0"/>
      <dgm:spPr/>
    </dgm:pt>
    <dgm:pt modelId="{5EBEA828-199C-4ED2-B05E-644D05E8B45C}" type="pres">
      <dgm:prSet presAssocID="{44D86E62-CABA-4CF2-BC18-407096A74160}" presName="childNode" presStyleLbl="node1" presStyleIdx="0" presStyleCnt="8" custLinFactY="-2293" custLinFactNeighborX="-2737" custLinFactNeighborY="-100000">
        <dgm:presLayoutVars>
          <dgm:bulletEnabled val="1"/>
        </dgm:presLayoutVars>
      </dgm:prSet>
      <dgm:spPr/>
    </dgm:pt>
    <dgm:pt modelId="{80456F5D-14F8-4497-A197-E2D3C1673DB2}" type="pres">
      <dgm:prSet presAssocID="{44D86E62-CABA-4CF2-BC18-407096A74160}" presName="aSpace2" presStyleCnt="0"/>
      <dgm:spPr/>
    </dgm:pt>
    <dgm:pt modelId="{AA5D2610-FC92-4113-A172-976009A9898E}" type="pres">
      <dgm:prSet presAssocID="{22F2A1B7-1C2B-4008-B840-92250F4D9E7F}" presName="childNode" presStyleLbl="node1" presStyleIdx="1" presStyleCnt="8">
        <dgm:presLayoutVars>
          <dgm:bulletEnabled val="1"/>
        </dgm:presLayoutVars>
      </dgm:prSet>
      <dgm:spPr/>
    </dgm:pt>
    <dgm:pt modelId="{34498336-155A-466B-BACD-8BAB13B8BF30}" type="pres">
      <dgm:prSet presAssocID="{E28F31B5-6446-4D73-B133-422199CDF791}" presName="aSpace" presStyleCnt="0"/>
      <dgm:spPr/>
    </dgm:pt>
    <dgm:pt modelId="{669C7B8A-6010-4DC6-9B0D-BC35D1AD7640}" type="pres">
      <dgm:prSet presAssocID="{DE97BE8B-FA13-4BC8-B80D-2EA4821D3D45}" presName="compNode" presStyleCnt="0"/>
      <dgm:spPr/>
    </dgm:pt>
    <dgm:pt modelId="{D08782F5-D81F-489F-B110-A2F94232970A}" type="pres">
      <dgm:prSet presAssocID="{DE97BE8B-FA13-4BC8-B80D-2EA4821D3D45}" presName="aNode" presStyleLbl="bgShp" presStyleIdx="1" presStyleCnt="3"/>
      <dgm:spPr/>
    </dgm:pt>
    <dgm:pt modelId="{0BD1E86F-0C47-4B85-A876-99177CEFF1BF}" type="pres">
      <dgm:prSet presAssocID="{DE97BE8B-FA13-4BC8-B80D-2EA4821D3D45}" presName="textNode" presStyleLbl="bgShp" presStyleIdx="1" presStyleCnt="3"/>
      <dgm:spPr/>
    </dgm:pt>
    <dgm:pt modelId="{DA3A5BD6-8999-430D-90AB-C4A9D6B7D666}" type="pres">
      <dgm:prSet presAssocID="{DE97BE8B-FA13-4BC8-B80D-2EA4821D3D45}" presName="compChildNode" presStyleCnt="0"/>
      <dgm:spPr/>
    </dgm:pt>
    <dgm:pt modelId="{1B954795-704C-4B25-A104-71871ADF7382}" type="pres">
      <dgm:prSet presAssocID="{DE97BE8B-FA13-4BC8-B80D-2EA4821D3D45}" presName="theInnerList" presStyleCnt="0"/>
      <dgm:spPr/>
    </dgm:pt>
    <dgm:pt modelId="{930A0865-866D-4D1B-BE5C-F9652AE2FF12}" type="pres">
      <dgm:prSet presAssocID="{731675DA-D40A-4ABF-B5C1-F9E4CC17010B}" presName="childNode" presStyleLbl="node1" presStyleIdx="2" presStyleCnt="8" custScaleY="2000000" custLinFactY="-346171" custLinFactNeighborX="4292" custLinFactNeighborY="-400000">
        <dgm:presLayoutVars>
          <dgm:bulletEnabled val="1"/>
        </dgm:presLayoutVars>
      </dgm:prSet>
      <dgm:spPr/>
    </dgm:pt>
    <dgm:pt modelId="{B097D74B-4FEC-401A-B697-4BD1B7FE8E68}" type="pres">
      <dgm:prSet presAssocID="{731675DA-D40A-4ABF-B5C1-F9E4CC17010B}" presName="aSpace2" presStyleCnt="0"/>
      <dgm:spPr/>
    </dgm:pt>
    <dgm:pt modelId="{9E8F5150-91D2-4453-A02D-5D7AB905CF88}" type="pres">
      <dgm:prSet presAssocID="{2D24BB57-57A9-4DA4-B3FF-73F03D59666D}" presName="childNode" presStyleLbl="node1" presStyleIdx="3" presStyleCnt="8" custScaleY="2000000" custLinFactY="-100000" custLinFactNeighborX="4292" custLinFactNeighborY="-157963">
        <dgm:presLayoutVars>
          <dgm:bulletEnabled val="1"/>
        </dgm:presLayoutVars>
      </dgm:prSet>
      <dgm:spPr/>
    </dgm:pt>
    <dgm:pt modelId="{E2B20767-BA06-4153-AE29-A622A2C28D0C}" type="pres">
      <dgm:prSet presAssocID="{2D24BB57-57A9-4DA4-B3FF-73F03D59666D}" presName="aSpace2" presStyleCnt="0"/>
      <dgm:spPr/>
    </dgm:pt>
    <dgm:pt modelId="{AA60F8DC-532D-4933-A43E-B6CAC4F5C874}" type="pres">
      <dgm:prSet presAssocID="{1275A628-B2BC-4136-97DF-4497FB679877}" presName="childNode" presStyleLbl="node1" presStyleIdx="4" presStyleCnt="8" custScaleY="2000000" custLinFactY="74242" custLinFactNeighborX="4292" custLinFactNeighborY="100000">
        <dgm:presLayoutVars>
          <dgm:bulletEnabled val="1"/>
        </dgm:presLayoutVars>
      </dgm:prSet>
      <dgm:spPr/>
    </dgm:pt>
    <dgm:pt modelId="{97F1FBBD-EF64-403B-ABCA-949E9C9ED906}" type="pres">
      <dgm:prSet presAssocID="{DE97BE8B-FA13-4BC8-B80D-2EA4821D3D45}" presName="aSpace" presStyleCnt="0"/>
      <dgm:spPr/>
    </dgm:pt>
    <dgm:pt modelId="{F23EFC38-4B97-4536-86CD-1FBD96A6CD07}" type="pres">
      <dgm:prSet presAssocID="{E9052843-AC26-4934-8C22-FF0D5E641868}" presName="compNode" presStyleCnt="0"/>
      <dgm:spPr/>
    </dgm:pt>
    <dgm:pt modelId="{0384C210-C742-4CF8-BEC2-74F843EF564E}" type="pres">
      <dgm:prSet presAssocID="{E9052843-AC26-4934-8C22-FF0D5E641868}" presName="aNode" presStyleLbl="bgShp" presStyleIdx="2" presStyleCnt="3" custLinFactNeighborX="39" custLinFactNeighborY="-1090"/>
      <dgm:spPr/>
    </dgm:pt>
    <dgm:pt modelId="{248699C1-3AEC-46B3-AE40-65814DA010A5}" type="pres">
      <dgm:prSet presAssocID="{E9052843-AC26-4934-8C22-FF0D5E641868}" presName="textNode" presStyleLbl="bgShp" presStyleIdx="2" presStyleCnt="3"/>
      <dgm:spPr/>
    </dgm:pt>
    <dgm:pt modelId="{A353DF00-B7A1-4BAD-BE71-487371EDC2FF}" type="pres">
      <dgm:prSet presAssocID="{E9052843-AC26-4934-8C22-FF0D5E641868}" presName="compChildNode" presStyleCnt="0"/>
      <dgm:spPr/>
    </dgm:pt>
    <dgm:pt modelId="{90F712A1-51A0-483E-8D63-E7FC077B7FD9}" type="pres">
      <dgm:prSet presAssocID="{E9052843-AC26-4934-8C22-FF0D5E641868}" presName="theInnerList" presStyleCnt="0"/>
      <dgm:spPr/>
    </dgm:pt>
    <dgm:pt modelId="{7F83056D-5DC7-46D7-AF35-0178393E4C9D}" type="pres">
      <dgm:prSet presAssocID="{22A29963-3D87-4342-8C30-38B7DCFCB82E}" presName="childNode" presStyleLbl="node1" presStyleIdx="5" presStyleCnt="8" custScaleY="262959" custLinFactY="-47115" custLinFactNeighborX="2845" custLinFactNeighborY="-100000">
        <dgm:presLayoutVars>
          <dgm:bulletEnabled val="1"/>
        </dgm:presLayoutVars>
      </dgm:prSet>
      <dgm:spPr/>
    </dgm:pt>
    <dgm:pt modelId="{9A59E805-3B72-4C2A-B330-BFC69F80F506}" type="pres">
      <dgm:prSet presAssocID="{22A29963-3D87-4342-8C30-38B7DCFCB82E}" presName="aSpace2" presStyleCnt="0"/>
      <dgm:spPr/>
    </dgm:pt>
    <dgm:pt modelId="{A54A156F-9200-4807-B35F-217DABA65BB2}" type="pres">
      <dgm:prSet presAssocID="{BE99E606-E1AB-412A-8FB0-4282A1679C9A}" presName="childNode" presStyleLbl="node1" presStyleIdx="6" presStyleCnt="8" custScaleY="268150" custLinFactY="-25133" custLinFactNeighborX="2845" custLinFactNeighborY="-100000">
        <dgm:presLayoutVars>
          <dgm:bulletEnabled val="1"/>
        </dgm:presLayoutVars>
      </dgm:prSet>
      <dgm:spPr/>
    </dgm:pt>
    <dgm:pt modelId="{667AB07B-1855-4C12-881E-4987B1E45BFB}" type="pres">
      <dgm:prSet presAssocID="{BE99E606-E1AB-412A-8FB0-4282A1679C9A}" presName="aSpace2" presStyleCnt="0"/>
      <dgm:spPr/>
    </dgm:pt>
    <dgm:pt modelId="{09C21891-24F9-498A-8C26-510CB839E5DA}" type="pres">
      <dgm:prSet presAssocID="{DB3CEA80-ABAD-4BCD-93E3-A7FF8E2568DF}" presName="childNode" presStyleLbl="node1" presStyleIdx="7" presStyleCnt="8" custScaleY="240903" custLinFactNeighborX="2175" custLinFactNeighborY="72114">
        <dgm:presLayoutVars>
          <dgm:bulletEnabled val="1"/>
        </dgm:presLayoutVars>
      </dgm:prSet>
      <dgm:spPr/>
    </dgm:pt>
  </dgm:ptLst>
  <dgm:cxnLst>
    <dgm:cxn modelId="{4FAD6400-BC9A-425B-8296-9F1FADC9CA85}" type="presOf" srcId="{E9052843-AC26-4934-8C22-FF0D5E641868}" destId="{248699C1-3AEC-46B3-AE40-65814DA010A5}" srcOrd="1" destOrd="0" presId="urn:microsoft.com/office/officeart/2005/8/layout/lProcess2"/>
    <dgm:cxn modelId="{6E3C6503-50A6-4B28-9F34-D24648F09A4B}" srcId="{E9052843-AC26-4934-8C22-FF0D5E641868}" destId="{DB3CEA80-ABAD-4BCD-93E3-A7FF8E2568DF}" srcOrd="2" destOrd="0" parTransId="{ACF1D7D4-8B34-488F-A18C-8CD9EDBE770A}" sibTransId="{88AB5833-9607-4A51-858C-767045FDD710}"/>
    <dgm:cxn modelId="{29CE2916-6D7B-43AE-99F5-D9BFDD0E65DB}" srcId="{E9052843-AC26-4934-8C22-FF0D5E641868}" destId="{BE99E606-E1AB-412A-8FB0-4282A1679C9A}" srcOrd="1" destOrd="0" parTransId="{DD7BDDF9-1583-4A9B-9716-04A69C5B53B6}" sibTransId="{8483A014-D1F1-429C-A013-A034FB3794BD}"/>
    <dgm:cxn modelId="{0E781123-A1B9-498A-B4C5-C501DCE29D3F}" type="presOf" srcId="{BE99E606-E1AB-412A-8FB0-4282A1679C9A}" destId="{A54A156F-9200-4807-B35F-217DABA65BB2}" srcOrd="0" destOrd="0" presId="urn:microsoft.com/office/officeart/2005/8/layout/lProcess2"/>
    <dgm:cxn modelId="{2C0AAE2C-A0FE-41B7-B2AA-BF451EB58DC1}" srcId="{E28F31B5-6446-4D73-B133-422199CDF791}" destId="{22F2A1B7-1C2B-4008-B840-92250F4D9E7F}" srcOrd="1" destOrd="0" parTransId="{310AA318-9F91-4C68-A0D3-EB7BAA5E5A5D}" sibTransId="{F48A114F-344F-447D-A58C-7FD1740ADDF1}"/>
    <dgm:cxn modelId="{3943EB2D-6CAF-4F93-810E-C19431C60D9D}" type="presOf" srcId="{22A29963-3D87-4342-8C30-38B7DCFCB82E}" destId="{7F83056D-5DC7-46D7-AF35-0178393E4C9D}" srcOrd="0" destOrd="0" presId="urn:microsoft.com/office/officeart/2005/8/layout/lProcess2"/>
    <dgm:cxn modelId="{D6679431-A77C-4DB0-8F6E-E586DFAC6C1A}" srcId="{DE97BE8B-FA13-4BC8-B80D-2EA4821D3D45}" destId="{2D24BB57-57A9-4DA4-B3FF-73F03D59666D}" srcOrd="1" destOrd="0" parTransId="{BF761E53-5CA3-4210-84FA-35B74BED8F20}" sibTransId="{510AE988-6727-4CE4-9D7B-0D3A9837E96F}"/>
    <dgm:cxn modelId="{0BC4F834-A0A2-4F84-975F-223C9C6BC64B}" type="presOf" srcId="{DE97BE8B-FA13-4BC8-B80D-2EA4821D3D45}" destId="{D08782F5-D81F-489F-B110-A2F94232970A}" srcOrd="0" destOrd="0" presId="urn:microsoft.com/office/officeart/2005/8/layout/lProcess2"/>
    <dgm:cxn modelId="{14880837-8A66-4814-B4AD-ED2467D1DD64}" type="presOf" srcId="{E9052843-AC26-4934-8C22-FF0D5E641868}" destId="{0384C210-C742-4CF8-BEC2-74F843EF564E}" srcOrd="0" destOrd="0" presId="urn:microsoft.com/office/officeart/2005/8/layout/lProcess2"/>
    <dgm:cxn modelId="{7B4FDE3D-8CE2-4F6B-AFF4-E605E24FAF90}" type="presOf" srcId="{DE97BE8B-FA13-4BC8-B80D-2EA4821D3D45}" destId="{0BD1E86F-0C47-4B85-A876-99177CEFF1BF}" srcOrd="1" destOrd="0" presId="urn:microsoft.com/office/officeart/2005/8/layout/lProcess2"/>
    <dgm:cxn modelId="{E608FA60-4B9E-4CCE-B6C1-DD35F962EB98}" srcId="{DE97BE8B-FA13-4BC8-B80D-2EA4821D3D45}" destId="{731675DA-D40A-4ABF-B5C1-F9E4CC17010B}" srcOrd="0" destOrd="0" parTransId="{CB788F5A-18DA-4C7D-8911-358440C524ED}" sibTransId="{BC6F0DBA-C1FD-477D-B021-182BDE43A80F}"/>
    <dgm:cxn modelId="{A3938B62-31CD-4056-B6C1-F2A172FE60DC}" srcId="{86DEA145-D6DA-4A58-BBD9-0D2C8A1440FA}" destId="{E28F31B5-6446-4D73-B133-422199CDF791}" srcOrd="0" destOrd="0" parTransId="{44969309-ADFB-4534-B60A-43332A077398}" sibTransId="{DB402EB9-EEF5-43F0-80EC-BECD32FA2788}"/>
    <dgm:cxn modelId="{77779347-06AF-43A1-8FC3-1B33F14F02DA}" srcId="{E9052843-AC26-4934-8C22-FF0D5E641868}" destId="{22A29963-3D87-4342-8C30-38B7DCFCB82E}" srcOrd="0" destOrd="0" parTransId="{D9ACA308-3B35-41C6-B75F-343F88A451DF}" sibTransId="{E5927B27-7751-4568-927F-D7A1D6A2329B}"/>
    <dgm:cxn modelId="{F29D1B69-07C9-4AF1-9CB1-6763DBEC2ABD}" srcId="{86DEA145-D6DA-4A58-BBD9-0D2C8A1440FA}" destId="{E9052843-AC26-4934-8C22-FF0D5E641868}" srcOrd="2" destOrd="0" parTransId="{98B5061F-C696-4A1C-8FAA-E93AED3909BA}" sibTransId="{8E0F832A-E6F0-46D7-B6BE-5C5E8CF403F8}"/>
    <dgm:cxn modelId="{41B54F56-DE13-4AB7-B234-5A0669EF30A3}" type="presOf" srcId="{86DEA145-D6DA-4A58-BBD9-0D2C8A1440FA}" destId="{F308FFF3-8E89-4443-9DC5-494824CDF590}" srcOrd="0" destOrd="0" presId="urn:microsoft.com/office/officeart/2005/8/layout/lProcess2"/>
    <dgm:cxn modelId="{8FBB8D7E-BFDB-446B-A6C3-00103D0EC993}" type="presOf" srcId="{22F2A1B7-1C2B-4008-B840-92250F4D9E7F}" destId="{AA5D2610-FC92-4113-A172-976009A9898E}" srcOrd="0" destOrd="0" presId="urn:microsoft.com/office/officeart/2005/8/layout/lProcess2"/>
    <dgm:cxn modelId="{9D2BF484-17C0-465F-B005-A5FB6FB21AFE}" type="presOf" srcId="{E28F31B5-6446-4D73-B133-422199CDF791}" destId="{E603EC7D-7B5A-4803-BED1-422DD3591BB1}" srcOrd="0" destOrd="0" presId="urn:microsoft.com/office/officeart/2005/8/layout/lProcess2"/>
    <dgm:cxn modelId="{98211E86-5E8E-415E-81AA-C584165ECDFE}" type="presOf" srcId="{731675DA-D40A-4ABF-B5C1-F9E4CC17010B}" destId="{930A0865-866D-4D1B-BE5C-F9652AE2FF12}" srcOrd="0" destOrd="0" presId="urn:microsoft.com/office/officeart/2005/8/layout/lProcess2"/>
    <dgm:cxn modelId="{9E2A0594-D745-414D-A32B-D625180328E7}" type="presOf" srcId="{E28F31B5-6446-4D73-B133-422199CDF791}" destId="{E52AE0E2-3D72-476B-B75C-AF219B42A0F1}" srcOrd="1" destOrd="0" presId="urn:microsoft.com/office/officeart/2005/8/layout/lProcess2"/>
    <dgm:cxn modelId="{1FB10495-3C01-4EDA-870F-26678BED9718}" srcId="{DE97BE8B-FA13-4BC8-B80D-2EA4821D3D45}" destId="{1275A628-B2BC-4136-97DF-4497FB679877}" srcOrd="2" destOrd="0" parTransId="{15E3AA29-C2D7-4089-BF87-3BD44CA2960C}" sibTransId="{FCE828C1-B12D-4494-B091-F09562A8402B}"/>
    <dgm:cxn modelId="{DD90B999-5278-4325-A042-BA0530AE8940}" type="presOf" srcId="{DB3CEA80-ABAD-4BCD-93E3-A7FF8E2568DF}" destId="{09C21891-24F9-498A-8C26-510CB839E5DA}" srcOrd="0" destOrd="0" presId="urn:microsoft.com/office/officeart/2005/8/layout/lProcess2"/>
    <dgm:cxn modelId="{8E3216B0-AC3E-4592-B067-A7A39292FD54}" srcId="{86DEA145-D6DA-4A58-BBD9-0D2C8A1440FA}" destId="{DE97BE8B-FA13-4BC8-B80D-2EA4821D3D45}" srcOrd="1" destOrd="0" parTransId="{73273F1D-5AF1-4159-9EB7-EDD2BA464E13}" sibTransId="{427440B2-B385-45DB-B4E5-75E43807F94D}"/>
    <dgm:cxn modelId="{A3CB59C1-F00B-4620-8437-54CBCA90FBD5}" type="presOf" srcId="{1275A628-B2BC-4136-97DF-4497FB679877}" destId="{AA60F8DC-532D-4933-A43E-B6CAC4F5C874}" srcOrd="0" destOrd="0" presId="urn:microsoft.com/office/officeart/2005/8/layout/lProcess2"/>
    <dgm:cxn modelId="{3BED38C5-0F2D-4684-881A-72E84A3BBE69}" type="presOf" srcId="{44D86E62-CABA-4CF2-BC18-407096A74160}" destId="{5EBEA828-199C-4ED2-B05E-644D05E8B45C}" srcOrd="0" destOrd="0" presId="urn:microsoft.com/office/officeart/2005/8/layout/lProcess2"/>
    <dgm:cxn modelId="{87DB91D3-3090-4E32-82C1-9A35E42AC244}" srcId="{E28F31B5-6446-4D73-B133-422199CDF791}" destId="{44D86E62-CABA-4CF2-BC18-407096A74160}" srcOrd="0" destOrd="0" parTransId="{F3E1B081-3D95-4E73-8DB7-00069C4C0CF1}" sibTransId="{BECA83FE-7EE3-46AD-8AAE-95E98AB696ED}"/>
    <dgm:cxn modelId="{8F5112F2-621E-4F12-8854-1B819A34CF9D}" type="presOf" srcId="{2D24BB57-57A9-4DA4-B3FF-73F03D59666D}" destId="{9E8F5150-91D2-4453-A02D-5D7AB905CF88}" srcOrd="0" destOrd="0" presId="urn:microsoft.com/office/officeart/2005/8/layout/lProcess2"/>
    <dgm:cxn modelId="{0278912E-402F-4F68-9D2C-959893AF3EB3}" type="presParOf" srcId="{F308FFF3-8E89-4443-9DC5-494824CDF590}" destId="{B58403E8-3D0E-4163-B928-15330E3BA509}" srcOrd="0" destOrd="0" presId="urn:microsoft.com/office/officeart/2005/8/layout/lProcess2"/>
    <dgm:cxn modelId="{08E149C9-F0DF-48EF-9633-74F9A4D24397}" type="presParOf" srcId="{B58403E8-3D0E-4163-B928-15330E3BA509}" destId="{E603EC7D-7B5A-4803-BED1-422DD3591BB1}" srcOrd="0" destOrd="0" presId="urn:microsoft.com/office/officeart/2005/8/layout/lProcess2"/>
    <dgm:cxn modelId="{BCAC0E2E-0F4E-40D0-A815-259229FFD9E2}" type="presParOf" srcId="{B58403E8-3D0E-4163-B928-15330E3BA509}" destId="{E52AE0E2-3D72-476B-B75C-AF219B42A0F1}" srcOrd="1" destOrd="0" presId="urn:microsoft.com/office/officeart/2005/8/layout/lProcess2"/>
    <dgm:cxn modelId="{E22E8443-A526-4ED4-B2E0-48101D3AA7AC}" type="presParOf" srcId="{B58403E8-3D0E-4163-B928-15330E3BA509}" destId="{B736D29D-AC33-44A9-A357-B9BF0338386F}" srcOrd="2" destOrd="0" presId="urn:microsoft.com/office/officeart/2005/8/layout/lProcess2"/>
    <dgm:cxn modelId="{2A3B4F89-7849-45B3-BC3A-F2ED67A8E32F}" type="presParOf" srcId="{B736D29D-AC33-44A9-A357-B9BF0338386F}" destId="{D3DC9617-27F3-4468-A1F3-5ECCC866DDE1}" srcOrd="0" destOrd="0" presId="urn:microsoft.com/office/officeart/2005/8/layout/lProcess2"/>
    <dgm:cxn modelId="{B8AC22B0-75DE-4987-8534-349605F32227}" type="presParOf" srcId="{D3DC9617-27F3-4468-A1F3-5ECCC866DDE1}" destId="{5EBEA828-199C-4ED2-B05E-644D05E8B45C}" srcOrd="0" destOrd="0" presId="urn:microsoft.com/office/officeart/2005/8/layout/lProcess2"/>
    <dgm:cxn modelId="{112E415E-8B30-4012-9F17-747E6AB908B3}" type="presParOf" srcId="{D3DC9617-27F3-4468-A1F3-5ECCC866DDE1}" destId="{80456F5D-14F8-4497-A197-E2D3C1673DB2}" srcOrd="1" destOrd="0" presId="urn:microsoft.com/office/officeart/2005/8/layout/lProcess2"/>
    <dgm:cxn modelId="{DBEF5597-165C-4983-9FA7-B799EE39FF81}" type="presParOf" srcId="{D3DC9617-27F3-4468-A1F3-5ECCC866DDE1}" destId="{AA5D2610-FC92-4113-A172-976009A9898E}" srcOrd="2" destOrd="0" presId="urn:microsoft.com/office/officeart/2005/8/layout/lProcess2"/>
    <dgm:cxn modelId="{1A2EF49E-A811-4C88-88C9-CD1CA7EDB15A}" type="presParOf" srcId="{F308FFF3-8E89-4443-9DC5-494824CDF590}" destId="{34498336-155A-466B-BACD-8BAB13B8BF30}" srcOrd="1" destOrd="0" presId="urn:microsoft.com/office/officeart/2005/8/layout/lProcess2"/>
    <dgm:cxn modelId="{17695DF3-10B3-4E06-944A-77D7695C4AFF}" type="presParOf" srcId="{F308FFF3-8E89-4443-9DC5-494824CDF590}" destId="{669C7B8A-6010-4DC6-9B0D-BC35D1AD7640}" srcOrd="2" destOrd="0" presId="urn:microsoft.com/office/officeart/2005/8/layout/lProcess2"/>
    <dgm:cxn modelId="{AB4B924C-1B5A-459F-B155-69B689CA753A}" type="presParOf" srcId="{669C7B8A-6010-4DC6-9B0D-BC35D1AD7640}" destId="{D08782F5-D81F-489F-B110-A2F94232970A}" srcOrd="0" destOrd="0" presId="urn:microsoft.com/office/officeart/2005/8/layout/lProcess2"/>
    <dgm:cxn modelId="{8FE65EB1-E95C-4019-9E7C-69D8778BBE54}" type="presParOf" srcId="{669C7B8A-6010-4DC6-9B0D-BC35D1AD7640}" destId="{0BD1E86F-0C47-4B85-A876-99177CEFF1BF}" srcOrd="1" destOrd="0" presId="urn:microsoft.com/office/officeart/2005/8/layout/lProcess2"/>
    <dgm:cxn modelId="{1516B5DC-2A48-40A1-96DC-595076B518A7}" type="presParOf" srcId="{669C7B8A-6010-4DC6-9B0D-BC35D1AD7640}" destId="{DA3A5BD6-8999-430D-90AB-C4A9D6B7D666}" srcOrd="2" destOrd="0" presId="urn:microsoft.com/office/officeart/2005/8/layout/lProcess2"/>
    <dgm:cxn modelId="{44AE98F5-413B-4A80-AC37-9611E699AAFB}" type="presParOf" srcId="{DA3A5BD6-8999-430D-90AB-C4A9D6B7D666}" destId="{1B954795-704C-4B25-A104-71871ADF7382}" srcOrd="0" destOrd="0" presId="urn:microsoft.com/office/officeart/2005/8/layout/lProcess2"/>
    <dgm:cxn modelId="{F50E870B-B76A-4F1E-A1E8-9FAE95E3CB5C}" type="presParOf" srcId="{1B954795-704C-4B25-A104-71871ADF7382}" destId="{930A0865-866D-4D1B-BE5C-F9652AE2FF12}" srcOrd="0" destOrd="0" presId="urn:microsoft.com/office/officeart/2005/8/layout/lProcess2"/>
    <dgm:cxn modelId="{B680CAEB-4880-4698-8C07-7016AEB10152}" type="presParOf" srcId="{1B954795-704C-4B25-A104-71871ADF7382}" destId="{B097D74B-4FEC-401A-B697-4BD1B7FE8E68}" srcOrd="1" destOrd="0" presId="urn:microsoft.com/office/officeart/2005/8/layout/lProcess2"/>
    <dgm:cxn modelId="{AC6F9C84-4268-488A-AD5E-DD618568FBEF}" type="presParOf" srcId="{1B954795-704C-4B25-A104-71871ADF7382}" destId="{9E8F5150-91D2-4453-A02D-5D7AB905CF88}" srcOrd="2" destOrd="0" presId="urn:microsoft.com/office/officeart/2005/8/layout/lProcess2"/>
    <dgm:cxn modelId="{24285DB8-2DCB-41E7-BAAF-8796469EF941}" type="presParOf" srcId="{1B954795-704C-4B25-A104-71871ADF7382}" destId="{E2B20767-BA06-4153-AE29-A622A2C28D0C}" srcOrd="3" destOrd="0" presId="urn:microsoft.com/office/officeart/2005/8/layout/lProcess2"/>
    <dgm:cxn modelId="{695145C0-2FA4-42D3-B9E7-5D6FD564DE8C}" type="presParOf" srcId="{1B954795-704C-4B25-A104-71871ADF7382}" destId="{AA60F8DC-532D-4933-A43E-B6CAC4F5C874}" srcOrd="4" destOrd="0" presId="urn:microsoft.com/office/officeart/2005/8/layout/lProcess2"/>
    <dgm:cxn modelId="{5CA39EE2-4BE8-4055-9DEF-7BEB5BCE7A1A}" type="presParOf" srcId="{F308FFF3-8E89-4443-9DC5-494824CDF590}" destId="{97F1FBBD-EF64-403B-ABCA-949E9C9ED906}" srcOrd="3" destOrd="0" presId="urn:microsoft.com/office/officeart/2005/8/layout/lProcess2"/>
    <dgm:cxn modelId="{C94A10B6-7972-4D9A-9488-0DB772BBEE6C}" type="presParOf" srcId="{F308FFF3-8E89-4443-9DC5-494824CDF590}" destId="{F23EFC38-4B97-4536-86CD-1FBD96A6CD07}" srcOrd="4" destOrd="0" presId="urn:microsoft.com/office/officeart/2005/8/layout/lProcess2"/>
    <dgm:cxn modelId="{189DEA73-D940-4E64-A0F7-4835366C6384}" type="presParOf" srcId="{F23EFC38-4B97-4536-86CD-1FBD96A6CD07}" destId="{0384C210-C742-4CF8-BEC2-74F843EF564E}" srcOrd="0" destOrd="0" presId="urn:microsoft.com/office/officeart/2005/8/layout/lProcess2"/>
    <dgm:cxn modelId="{38003418-8B3C-4000-B448-E2012ED84F8E}" type="presParOf" srcId="{F23EFC38-4B97-4536-86CD-1FBD96A6CD07}" destId="{248699C1-3AEC-46B3-AE40-65814DA010A5}" srcOrd="1" destOrd="0" presId="urn:microsoft.com/office/officeart/2005/8/layout/lProcess2"/>
    <dgm:cxn modelId="{701BC287-1A3A-4B57-BCA7-1E7BE3FFCA6D}" type="presParOf" srcId="{F23EFC38-4B97-4536-86CD-1FBD96A6CD07}" destId="{A353DF00-B7A1-4BAD-BE71-487371EDC2FF}" srcOrd="2" destOrd="0" presId="urn:microsoft.com/office/officeart/2005/8/layout/lProcess2"/>
    <dgm:cxn modelId="{2CF992F1-83CD-4249-9BB1-42386D766F25}" type="presParOf" srcId="{A353DF00-B7A1-4BAD-BE71-487371EDC2FF}" destId="{90F712A1-51A0-483E-8D63-E7FC077B7FD9}" srcOrd="0" destOrd="0" presId="urn:microsoft.com/office/officeart/2005/8/layout/lProcess2"/>
    <dgm:cxn modelId="{6A434C61-E19B-412D-8418-0453BC582DED}" type="presParOf" srcId="{90F712A1-51A0-483E-8D63-E7FC077B7FD9}" destId="{7F83056D-5DC7-46D7-AF35-0178393E4C9D}" srcOrd="0" destOrd="0" presId="urn:microsoft.com/office/officeart/2005/8/layout/lProcess2"/>
    <dgm:cxn modelId="{27C66F3E-4A6B-4165-878A-25376DE2F7B1}" type="presParOf" srcId="{90F712A1-51A0-483E-8D63-E7FC077B7FD9}" destId="{9A59E805-3B72-4C2A-B330-BFC69F80F506}" srcOrd="1" destOrd="0" presId="urn:microsoft.com/office/officeart/2005/8/layout/lProcess2"/>
    <dgm:cxn modelId="{3F5192D5-1165-433A-83F5-01D01B37FE2B}" type="presParOf" srcId="{90F712A1-51A0-483E-8D63-E7FC077B7FD9}" destId="{A54A156F-9200-4807-B35F-217DABA65BB2}" srcOrd="2" destOrd="0" presId="urn:microsoft.com/office/officeart/2005/8/layout/lProcess2"/>
    <dgm:cxn modelId="{ED08B90C-E7A6-42D1-B8AA-A42E2CE0CE2B}" type="presParOf" srcId="{90F712A1-51A0-483E-8D63-E7FC077B7FD9}" destId="{667AB07B-1855-4C12-881E-4987B1E45BFB}" srcOrd="3" destOrd="0" presId="urn:microsoft.com/office/officeart/2005/8/layout/lProcess2"/>
    <dgm:cxn modelId="{0BA143BE-FB0F-4322-A2B2-FFF7550163F0}" type="presParOf" srcId="{90F712A1-51A0-483E-8D63-E7FC077B7FD9}" destId="{09C21891-24F9-498A-8C26-510CB839E5DA}" srcOrd="4"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EB998E-2443-4A30-81DA-ABA912AC230A}">
      <dsp:nvSpPr>
        <dsp:cNvPr id="0" name=""/>
        <dsp:cNvSpPr/>
      </dsp:nvSpPr>
      <dsp:spPr>
        <a:xfrm>
          <a:off x="28" y="0"/>
          <a:ext cx="9287683" cy="5804801"/>
        </a:xfrm>
        <a:prstGeom prst="swooshArrow">
          <a:avLst>
            <a:gd name="adj1" fmla="val 25000"/>
            <a:gd name="adj2" fmla="val 2500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CF6AD8BB-94DA-4473-8548-54EC64F0F9D0}">
      <dsp:nvSpPr>
        <dsp:cNvPr id="0" name=""/>
        <dsp:cNvSpPr/>
      </dsp:nvSpPr>
      <dsp:spPr>
        <a:xfrm>
          <a:off x="7313800" y="1177213"/>
          <a:ext cx="687288" cy="687288"/>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938044FA-FB8C-46AA-96CA-9ED93CC296DB}">
      <dsp:nvSpPr>
        <dsp:cNvPr id="0" name=""/>
        <dsp:cNvSpPr/>
      </dsp:nvSpPr>
      <dsp:spPr>
        <a:xfrm rot="20420194">
          <a:off x="864080" y="1793445"/>
          <a:ext cx="6933924" cy="4283943"/>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4180" bIns="0" numCol="1" spcCol="1270" anchor="t" anchorCtr="0">
          <a:noAutofit/>
          <a:sp3d extrusionH="28000" prstMaterial="matte"/>
        </a:bodyPr>
        <a:lstStyle/>
        <a:p>
          <a:pPr marL="0" lvl="0" indent="0" algn="r" defTabSz="1778000">
            <a:lnSpc>
              <a:spcPct val="90000"/>
            </a:lnSpc>
            <a:spcBef>
              <a:spcPct val="0"/>
            </a:spcBef>
            <a:spcAft>
              <a:spcPct val="35000"/>
            </a:spcAft>
            <a:buNone/>
          </a:pPr>
          <a:r>
            <a:rPr lang="es-ES" sz="4000" kern="1200" dirty="0">
              <a:solidFill>
                <a:schemeClr val="bg1">
                  <a:lumMod val="50000"/>
                </a:schemeClr>
              </a:solidFill>
              <a:latin typeface="Arial Black" panose="020B0A04020102020204" pitchFamily="34" charset="0"/>
            </a:rPr>
            <a:t>Roles OCI</a:t>
          </a:r>
        </a:p>
      </dsp:txBody>
      <dsp:txXfrm>
        <a:off x="1073205" y="2002570"/>
        <a:ext cx="6515674" cy="38656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3EC7D-7B5A-4803-BED1-422DD3591BB1}">
      <dsp:nvSpPr>
        <dsp:cNvPr id="0" name=""/>
        <dsp:cNvSpPr/>
      </dsp:nvSpPr>
      <dsp:spPr>
        <a:xfrm>
          <a:off x="744" y="0"/>
          <a:ext cx="1934765" cy="3782851"/>
        </a:xfrm>
        <a:prstGeom prst="roundRect">
          <a:avLst>
            <a:gd name="adj" fmla="val 10000"/>
          </a:avLst>
        </a:prstGeom>
        <a:solidFill>
          <a:srgbClr val="FF00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b="1" kern="1200" dirty="0">
              <a:solidFill>
                <a:schemeClr val="bg1"/>
              </a:solidFill>
            </a:rPr>
            <a:t>EXTREMA</a:t>
          </a:r>
          <a:r>
            <a:rPr lang="es-CO" sz="2400" b="1" kern="1200" dirty="0"/>
            <a:t> </a:t>
          </a:r>
        </a:p>
      </dsp:txBody>
      <dsp:txXfrm>
        <a:off x="744" y="0"/>
        <a:ext cx="1934765" cy="1134855"/>
      </dsp:txXfrm>
    </dsp:sp>
    <dsp:sp modelId="{5EBEA828-199C-4ED2-B05E-644D05E8B45C}">
      <dsp:nvSpPr>
        <dsp:cNvPr id="0" name=""/>
        <dsp:cNvSpPr/>
      </dsp:nvSpPr>
      <dsp:spPr>
        <a:xfrm>
          <a:off x="151857" y="934335"/>
          <a:ext cx="1547812" cy="1140581"/>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s-CO" sz="1200" b="1" kern="1200" dirty="0"/>
            <a:t>Comunicación y atención a Requerimientos Transversal</a:t>
          </a:r>
        </a:p>
      </dsp:txBody>
      <dsp:txXfrm>
        <a:off x="185263" y="967741"/>
        <a:ext cx="1481000" cy="1073769"/>
      </dsp:txXfrm>
    </dsp:sp>
    <dsp:sp modelId="{AA5D2610-FC92-4113-A172-976009A9898E}">
      <dsp:nvSpPr>
        <dsp:cNvPr id="0" name=""/>
        <dsp:cNvSpPr/>
      </dsp:nvSpPr>
      <dsp:spPr>
        <a:xfrm>
          <a:off x="194220" y="2452018"/>
          <a:ext cx="1547812" cy="1140581"/>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s-CO" sz="1200" b="1" kern="1200" dirty="0"/>
            <a:t>Tecnología – Desarrollo  de Software</a:t>
          </a:r>
        </a:p>
      </dsp:txBody>
      <dsp:txXfrm>
        <a:off x="227626" y="2485424"/>
        <a:ext cx="1481000" cy="1073769"/>
      </dsp:txXfrm>
    </dsp:sp>
    <dsp:sp modelId="{D08782F5-D81F-489F-B110-A2F94232970A}">
      <dsp:nvSpPr>
        <dsp:cNvPr id="0" name=""/>
        <dsp:cNvSpPr/>
      </dsp:nvSpPr>
      <dsp:spPr>
        <a:xfrm>
          <a:off x="2080617" y="0"/>
          <a:ext cx="1934765" cy="3782851"/>
        </a:xfrm>
        <a:prstGeom prst="roundRect">
          <a:avLst>
            <a:gd name="adj" fmla="val 10000"/>
          </a:avLst>
        </a:prstGeom>
        <a:solidFill>
          <a:srgbClr val="FFC0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b="1" kern="1200" dirty="0">
              <a:solidFill>
                <a:schemeClr val="bg1"/>
              </a:solidFill>
            </a:rPr>
            <a:t>ALTA</a:t>
          </a:r>
        </a:p>
      </dsp:txBody>
      <dsp:txXfrm>
        <a:off x="2080617" y="0"/>
        <a:ext cx="1934765" cy="1134855"/>
      </dsp:txXfrm>
    </dsp:sp>
    <dsp:sp modelId="{930A0865-866D-4D1B-BE5C-F9652AE2FF12}">
      <dsp:nvSpPr>
        <dsp:cNvPr id="0" name=""/>
        <dsp:cNvSpPr/>
      </dsp:nvSpPr>
      <dsp:spPr>
        <a:xfrm>
          <a:off x="2340525" y="969515"/>
          <a:ext cx="1547812" cy="814915"/>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66725">
            <a:lnSpc>
              <a:spcPct val="90000"/>
            </a:lnSpc>
            <a:spcBef>
              <a:spcPct val="0"/>
            </a:spcBef>
            <a:spcAft>
              <a:spcPct val="35000"/>
            </a:spcAft>
            <a:buNone/>
          </a:pPr>
          <a:r>
            <a:rPr lang="es-CO" sz="1050" b="1" kern="1200" dirty="0"/>
            <a:t>Recepción y </a:t>
          </a:r>
          <a:r>
            <a:rPr lang="es-CO" sz="1050" b="1" kern="1200" dirty="0" err="1"/>
            <a:t>Registro;Diag</a:t>
          </a:r>
          <a:r>
            <a:rPr lang="es-CO" sz="1050" b="1" kern="1200" dirty="0"/>
            <a:t> y Alistamiento; Disp. Temp y Final</a:t>
          </a:r>
        </a:p>
        <a:p>
          <a:pPr marL="0" lvl="0" indent="0" algn="ctr" defTabSz="466725">
            <a:lnSpc>
              <a:spcPct val="90000"/>
            </a:lnSpc>
            <a:spcBef>
              <a:spcPct val="0"/>
            </a:spcBef>
            <a:spcAft>
              <a:spcPct val="35000"/>
            </a:spcAft>
            <a:buNone/>
          </a:pPr>
          <a:r>
            <a:rPr lang="es-CO" sz="1050" b="1" kern="1200" dirty="0"/>
            <a:t>Prueba Recorrido Inmuebles</a:t>
          </a:r>
        </a:p>
      </dsp:txBody>
      <dsp:txXfrm>
        <a:off x="2364393" y="993383"/>
        <a:ext cx="1500076" cy="767179"/>
      </dsp:txXfrm>
    </dsp:sp>
    <dsp:sp modelId="{9E8F5150-91D2-4453-A02D-5D7AB905CF88}">
      <dsp:nvSpPr>
        <dsp:cNvPr id="0" name=""/>
        <dsp:cNvSpPr/>
      </dsp:nvSpPr>
      <dsp:spPr>
        <a:xfrm>
          <a:off x="2340525" y="1906176"/>
          <a:ext cx="1547812" cy="814915"/>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CO" sz="1000" b="1" kern="1200" dirty="0"/>
            <a:t>Recepción y </a:t>
          </a:r>
          <a:r>
            <a:rPr lang="es-CO" sz="1000" b="1" kern="1200" dirty="0" err="1"/>
            <a:t>Registro;Diag</a:t>
          </a:r>
          <a:r>
            <a:rPr lang="es-CO" sz="1000" b="1" kern="1200" dirty="0"/>
            <a:t> y Alistamiento; Disp. Temp y Final</a:t>
          </a:r>
        </a:p>
        <a:p>
          <a:pPr marL="0" lvl="0" indent="0" algn="ctr" defTabSz="444500">
            <a:lnSpc>
              <a:spcPct val="90000"/>
            </a:lnSpc>
            <a:spcBef>
              <a:spcPct val="0"/>
            </a:spcBef>
            <a:spcAft>
              <a:spcPct val="35000"/>
            </a:spcAft>
            <a:buNone/>
          </a:pPr>
          <a:r>
            <a:rPr lang="es-CO" sz="1000" b="1" kern="1200" dirty="0"/>
            <a:t>Prueba Recorrido Muebles</a:t>
          </a:r>
          <a:endParaRPr lang="es-ES" sz="1000" b="1" kern="1200" dirty="0"/>
        </a:p>
      </dsp:txBody>
      <dsp:txXfrm>
        <a:off x="2364393" y="1930044"/>
        <a:ext cx="1500076" cy="767179"/>
      </dsp:txXfrm>
    </dsp:sp>
    <dsp:sp modelId="{AA60F8DC-532D-4933-A43E-B6CAC4F5C874}">
      <dsp:nvSpPr>
        <dsp:cNvPr id="0" name=""/>
        <dsp:cNvSpPr/>
      </dsp:nvSpPr>
      <dsp:spPr>
        <a:xfrm>
          <a:off x="2340525" y="2814527"/>
          <a:ext cx="1547812" cy="814915"/>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s-CO" sz="1000" b="1" kern="1200" dirty="0"/>
            <a:t>Recepción y </a:t>
          </a:r>
          <a:r>
            <a:rPr lang="es-CO" sz="1000" b="1" kern="1200" dirty="0" err="1"/>
            <a:t>Registro;Diag</a:t>
          </a:r>
          <a:r>
            <a:rPr lang="es-CO" sz="1000" b="1" kern="1200" dirty="0"/>
            <a:t> y Alistamiento; Disp. Temp y Final</a:t>
          </a:r>
        </a:p>
        <a:p>
          <a:pPr marL="0" lvl="0" indent="0" algn="ctr" defTabSz="444500">
            <a:lnSpc>
              <a:spcPct val="90000"/>
            </a:lnSpc>
            <a:spcBef>
              <a:spcPct val="0"/>
            </a:spcBef>
            <a:spcAft>
              <a:spcPct val="35000"/>
            </a:spcAft>
            <a:buNone/>
          </a:pPr>
          <a:r>
            <a:rPr lang="es-CO" sz="1000" b="1" kern="1200" dirty="0"/>
            <a:t>Prueba Recorrido S.L</a:t>
          </a:r>
          <a:endParaRPr lang="es-ES" sz="1000" b="1" kern="1200" dirty="0"/>
        </a:p>
      </dsp:txBody>
      <dsp:txXfrm>
        <a:off x="2364393" y="2838395"/>
        <a:ext cx="1500076" cy="767179"/>
      </dsp:txXfrm>
    </dsp:sp>
    <dsp:sp modelId="{0384C210-C742-4CF8-BEC2-74F843EF564E}">
      <dsp:nvSpPr>
        <dsp:cNvPr id="0" name=""/>
        <dsp:cNvSpPr/>
      </dsp:nvSpPr>
      <dsp:spPr>
        <a:xfrm>
          <a:off x="4161234" y="0"/>
          <a:ext cx="1934765" cy="3782851"/>
        </a:xfrm>
        <a:prstGeom prst="roundRect">
          <a:avLst>
            <a:gd name="adj" fmla="val 10000"/>
          </a:avLst>
        </a:prstGeom>
        <a:solidFill>
          <a:srgbClr val="FFC00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b="1" kern="1200" dirty="0">
              <a:solidFill>
                <a:schemeClr val="bg1"/>
              </a:solidFill>
            </a:rPr>
            <a:t>ALTA</a:t>
          </a:r>
        </a:p>
      </dsp:txBody>
      <dsp:txXfrm>
        <a:off x="4161234" y="0"/>
        <a:ext cx="1934765" cy="1134855"/>
      </dsp:txXfrm>
    </dsp:sp>
    <dsp:sp modelId="{7F83056D-5DC7-46D7-AF35-0178393E4C9D}">
      <dsp:nvSpPr>
        <dsp:cNvPr id="0" name=""/>
        <dsp:cNvSpPr/>
      </dsp:nvSpPr>
      <dsp:spPr>
        <a:xfrm>
          <a:off x="4398002" y="944053"/>
          <a:ext cx="1547812" cy="805064"/>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66725">
            <a:lnSpc>
              <a:spcPct val="90000"/>
            </a:lnSpc>
            <a:spcBef>
              <a:spcPct val="0"/>
            </a:spcBef>
            <a:spcAft>
              <a:spcPct val="35000"/>
            </a:spcAft>
            <a:buNone/>
          </a:pPr>
          <a:r>
            <a:rPr lang="es-CO" sz="1050" b="1" kern="1200" dirty="0"/>
            <a:t>Adquisición de Bienes y Servicios – Supervisión de Contratación</a:t>
          </a:r>
        </a:p>
      </dsp:txBody>
      <dsp:txXfrm>
        <a:off x="4421582" y="967633"/>
        <a:ext cx="1500652" cy="757904"/>
      </dsp:txXfrm>
    </dsp:sp>
    <dsp:sp modelId="{A54A156F-9200-4807-B35F-217DABA65BB2}">
      <dsp:nvSpPr>
        <dsp:cNvPr id="0" name=""/>
        <dsp:cNvSpPr/>
      </dsp:nvSpPr>
      <dsp:spPr>
        <a:xfrm>
          <a:off x="4398002" y="1863518"/>
          <a:ext cx="1547812" cy="820957"/>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66725">
            <a:lnSpc>
              <a:spcPct val="90000"/>
            </a:lnSpc>
            <a:spcBef>
              <a:spcPct val="0"/>
            </a:spcBef>
            <a:spcAft>
              <a:spcPct val="35000"/>
            </a:spcAft>
            <a:buNone/>
          </a:pPr>
          <a:r>
            <a:rPr lang="es-ES" sz="1050" b="1" kern="1200" dirty="0"/>
            <a:t>Administración Directa (Cartera)  y Comercialización de Activos (CISA-DIRECTA)</a:t>
          </a:r>
          <a:endParaRPr lang="es-CO" sz="1050" b="1" kern="1200" dirty="0"/>
        </a:p>
      </dsp:txBody>
      <dsp:txXfrm>
        <a:off x="4422047" y="1887563"/>
        <a:ext cx="1499722" cy="772867"/>
      </dsp:txXfrm>
    </dsp:sp>
    <dsp:sp modelId="{09C21891-24F9-498A-8C26-510CB839E5DA}">
      <dsp:nvSpPr>
        <dsp:cNvPr id="0" name=""/>
        <dsp:cNvSpPr/>
      </dsp:nvSpPr>
      <dsp:spPr>
        <a:xfrm>
          <a:off x="4387631" y="2889590"/>
          <a:ext cx="1547812" cy="737539"/>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s-CO" sz="1200" b="1" kern="1200" dirty="0"/>
            <a:t>Admón. de Bienes de Funcionamiento</a:t>
          </a:r>
        </a:p>
      </dsp:txBody>
      <dsp:txXfrm>
        <a:off x="4409233" y="2911192"/>
        <a:ext cx="1504608" cy="694335"/>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65376-766F-43ED-BA20-05443E249721}" type="datetimeFigureOut">
              <a:rPr lang="es-CO" smtClean="0"/>
              <a:t>13/06/2018</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D8DBE8-BC5E-472E-BF6A-90FE132E8E1B}" type="slidenum">
              <a:rPr lang="es-CO" smtClean="0"/>
              <a:t>‹Nº›</a:t>
            </a:fld>
            <a:endParaRPr lang="es-CO"/>
          </a:p>
        </p:txBody>
      </p:sp>
    </p:spTree>
    <p:extLst>
      <p:ext uri="{BB962C8B-B14F-4D97-AF65-F5344CB8AC3E}">
        <p14:creationId xmlns:p14="http://schemas.microsoft.com/office/powerpoint/2010/main" val="4168943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13/06/2018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13/06/2018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13/06/2018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13/06/2018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13/06/2018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13/06/2018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13/06/2018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Diapositiva de título">
    <p:spTree>
      <p:nvGrpSpPr>
        <p:cNvPr id="1" name=""/>
        <p:cNvGrpSpPr/>
        <p:nvPr/>
      </p:nvGrpSpPr>
      <p:grpSpPr>
        <a:xfrm>
          <a:off x="0" y="0"/>
          <a:ext cx="0" cy="0"/>
          <a:chOff x="0" y="0"/>
          <a:chExt cx="0" cy="0"/>
        </a:xfrm>
      </p:grpSpPr>
      <p:sp>
        <p:nvSpPr>
          <p:cNvPr id="10" name="CuadroTexto 9"/>
          <p:cNvSpPr txBox="1"/>
          <p:nvPr userDrawn="1"/>
        </p:nvSpPr>
        <p:spPr>
          <a:xfrm rot="16200000">
            <a:off x="10911436" y="3321278"/>
            <a:ext cx="1850186" cy="215444"/>
          </a:xfrm>
          <a:prstGeom prst="rect">
            <a:avLst/>
          </a:prstGeom>
          <a:noFill/>
        </p:spPr>
        <p:txBody>
          <a:bodyPr wrap="none" rtlCol="0">
            <a:spAutoFit/>
          </a:bodyPr>
          <a:lstStyle/>
          <a:p>
            <a:r>
              <a:rPr lang="es-ES_tradnl" sz="800" spc="300" dirty="0">
                <a:solidFill>
                  <a:prstClr val="black"/>
                </a:solidFill>
                <a:latin typeface="Arial Narrow" charset="0"/>
                <a:ea typeface="Arial Narrow" charset="0"/>
                <a:cs typeface="Arial Narrow" charset="0"/>
              </a:rPr>
              <a:t>- FUNCI</a:t>
            </a:r>
            <a:r>
              <a:rPr lang="es-ES" sz="800" spc="300" dirty="0">
                <a:solidFill>
                  <a:prstClr val="black"/>
                </a:solidFill>
                <a:latin typeface="Arial Narrow" charset="0"/>
                <a:ea typeface="Arial Narrow" charset="0"/>
                <a:cs typeface="Arial Narrow" charset="0"/>
              </a:rPr>
              <a:t>ÓN PÚBLICA -</a:t>
            </a:r>
            <a:endParaRPr lang="es-ES_tradnl" sz="800" spc="300" dirty="0">
              <a:solidFill>
                <a:prstClr val="black"/>
              </a:solidFill>
              <a:latin typeface="Arial Narrow" charset="0"/>
              <a:ea typeface="Arial Narrow" charset="0"/>
              <a:cs typeface="Arial Narrow" charset="0"/>
            </a:endParaRPr>
          </a:p>
        </p:txBody>
      </p:sp>
    </p:spTree>
    <p:extLst>
      <p:ext uri="{BB962C8B-B14F-4D97-AF65-F5344CB8AC3E}">
        <p14:creationId xmlns:p14="http://schemas.microsoft.com/office/powerpoint/2010/main" val="569161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13/06/2018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emf"/><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9.emf"/><Relationship Id="rId11"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3.png"/><Relationship Id="rId7" Type="http://schemas.openxmlformats.org/officeDocument/2006/relationships/diagramColors" Target="../diagrams/colors1.xml"/><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image" Target="../media/image2.jpg"/><Relationship Id="rId16"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37.png"/><Relationship Id="rId5" Type="http://schemas.openxmlformats.org/officeDocument/2006/relationships/diagramLayout" Target="../diagrams/layout1.xml"/><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diagramData" Target="../diagrams/data1.xml"/><Relationship Id="rId9" Type="http://schemas.openxmlformats.org/officeDocument/2006/relationships/image" Target="../media/image35.png"/><Relationship Id="rId1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png"/><Relationship Id="rId7" Type="http://schemas.openxmlformats.org/officeDocument/2006/relationships/image" Target="../media/image48.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1.emf"/><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3.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54.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1.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0.png"/><Relationship Id="rId4" Type="http://schemas.openxmlformats.org/officeDocument/2006/relationships/chart" Target="../charts/char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1.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0.png"/><Relationship Id="rId4" Type="http://schemas.openxmlformats.org/officeDocument/2006/relationships/chart" Target="../charts/char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jpeg"/><Relationship Id="rId4" Type="http://schemas.openxmlformats.org/officeDocument/2006/relationships/image" Target="../media/image65.png"/><Relationship Id="rId9"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7.png"/><Relationship Id="rId11" Type="http://schemas.openxmlformats.org/officeDocument/2006/relationships/image" Target="../media/image74.png"/><Relationship Id="rId5" Type="http://schemas.openxmlformats.org/officeDocument/2006/relationships/image" Target="../media/image66.png"/><Relationship Id="rId10" Type="http://schemas.openxmlformats.org/officeDocument/2006/relationships/image" Target="../media/image71.jpeg"/><Relationship Id="rId4" Type="http://schemas.openxmlformats.org/officeDocument/2006/relationships/image" Target="../media/image65.png"/><Relationship Id="rId9" Type="http://schemas.openxmlformats.org/officeDocument/2006/relationships/image" Target="../media/image70.png"/></Relationships>
</file>

<file path=ppt/slides/_rels/slide4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2.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png"/><Relationship Id="rId7" Type="http://schemas.openxmlformats.org/officeDocument/2006/relationships/image" Target="../media/image79.jpe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3.png"/><Relationship Id="rId7" Type="http://schemas.openxmlformats.org/officeDocument/2006/relationships/hyperlink" Target="Monitoreo%20PAAI%20%20a%20Marzo%202018.xlsx" TargetMode="Externa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6.png"/></Relationships>
</file>

<file path=ppt/slides/_rels/slide5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3.png"/><Relationship Id="rId7" Type="http://schemas.openxmlformats.org/officeDocument/2006/relationships/slide" Target="slide54.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 Target="slide53.xml"/><Relationship Id="rId5" Type="http://schemas.openxmlformats.org/officeDocument/2006/relationships/slide" Target="slide52.xml"/><Relationship Id="rId4" Type="http://schemas.openxmlformats.org/officeDocument/2006/relationships/image" Target="../media/image91.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 Target="slide58.xml"/><Relationship Id="rId5" Type="http://schemas.openxmlformats.org/officeDocument/2006/relationships/slide" Target="slide57.xml"/><Relationship Id="rId4" Type="http://schemas.openxmlformats.org/officeDocument/2006/relationships/image" Target="../media/image91.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0.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 Target="slide58.xml"/><Relationship Id="rId5" Type="http://schemas.openxmlformats.org/officeDocument/2006/relationships/slide" Target="slide57.xml"/><Relationship Id="rId4" Type="http://schemas.openxmlformats.org/officeDocument/2006/relationships/image" Target="../media/image91.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2.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slide" Target="slide52.xml"/><Relationship Id="rId4" Type="http://schemas.openxmlformats.org/officeDocument/2006/relationships/image" Target="../media/image91.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4.png"/><Relationship Id="rId4" Type="http://schemas.openxmlformats.org/officeDocument/2006/relationships/image" Target="../media/image93.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hyperlink" Target="Seguimeinto%20Riesgos%202017%20y%202018.xlsx"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hyperlink" Target="Administracion%20ACPM%202017.xlsx"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hyperlink" Target="Seguimeinto%20Riesgos%202017%20y%202018.xlsx" TargetMode="External"/><Relationship Id="rId4" Type="http://schemas.openxmlformats.org/officeDocument/2006/relationships/image" Target="../media/image101.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hyperlink" Target="Administraci&#243;n%20PM%20Internos%202018.xlsx"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03.png"/><Relationship Id="rId4" Type="http://schemas.openxmlformats.org/officeDocument/2006/relationships/image" Target="../media/image102.png"/></Relationships>
</file>

<file path=ppt/slides/_rels/slide8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225" y="160074"/>
            <a:ext cx="2222500" cy="1213050"/>
          </a:xfrm>
          <a:prstGeom prst="rect">
            <a:avLst/>
          </a:prstGeom>
        </p:spPr>
      </p:pic>
      <p:sp>
        <p:nvSpPr>
          <p:cNvPr id="5" name="CuadroTexto 4"/>
          <p:cNvSpPr txBox="1"/>
          <p:nvPr/>
        </p:nvSpPr>
        <p:spPr>
          <a:xfrm>
            <a:off x="1705155" y="2311966"/>
            <a:ext cx="8736422" cy="1323439"/>
          </a:xfrm>
          <a:prstGeom prst="rect">
            <a:avLst/>
          </a:prstGeom>
          <a:noFill/>
        </p:spPr>
        <p:txBody>
          <a:bodyPr wrap="square" rtlCol="0">
            <a:spAutoFit/>
          </a:bodyPr>
          <a:lstStyle/>
          <a:p>
            <a:pPr algn="ctr"/>
            <a:r>
              <a:rPr lang="es-CO" sz="4000" b="1" dirty="0">
                <a:solidFill>
                  <a:srgbClr val="000A8B"/>
                </a:solidFill>
                <a:effectLst>
                  <a:outerShdw blurRad="38100" dist="38100" dir="2700000" algn="tl">
                    <a:srgbClr val="000000">
                      <a:alpha val="43137"/>
                    </a:srgbClr>
                  </a:outerShdw>
                </a:effectLst>
              </a:rPr>
              <a:t>COMITÉ DE AUDITORIA No. 1 </a:t>
            </a:r>
          </a:p>
          <a:p>
            <a:pPr algn="ctr"/>
            <a:r>
              <a:rPr lang="es-CO" sz="4000" b="1" dirty="0">
                <a:solidFill>
                  <a:srgbClr val="000A8B"/>
                </a:solidFill>
                <a:effectLst>
                  <a:outerShdw blurRad="38100" dist="38100" dir="2700000" algn="tl">
                    <a:srgbClr val="000000">
                      <a:alpha val="43137"/>
                    </a:srgbClr>
                  </a:outerShdw>
                </a:effectLst>
              </a:rPr>
              <a:t>Vigencia 2018</a:t>
            </a:r>
            <a:endParaRPr lang="es-ES" sz="4000" b="1" dirty="0">
              <a:solidFill>
                <a:srgbClr val="000A8B"/>
              </a:solidFill>
              <a:effectLst>
                <a:outerShdw blurRad="38100" dist="38100" dir="2700000" algn="tl">
                  <a:srgbClr val="000000">
                    <a:alpha val="43137"/>
                  </a:srgbClr>
                </a:outerShdw>
              </a:effectLst>
            </a:endParaRP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6984588" y="93755"/>
            <a:ext cx="4813935" cy="1165860"/>
          </a:xfrm>
          <a:prstGeom prst="rect">
            <a:avLst/>
          </a:prstGeom>
        </p:spPr>
      </p:pic>
      <p:sp>
        <p:nvSpPr>
          <p:cNvPr id="8" name="CuadroTexto 7">
            <a:extLst>
              <a:ext uri="{FF2B5EF4-FFF2-40B4-BE49-F238E27FC236}">
                <a16:creationId xmlns:a16="http://schemas.microsoft.com/office/drawing/2014/main" id="{87A503BE-44A8-4171-870D-328C204235DF}"/>
              </a:ext>
            </a:extLst>
          </p:cNvPr>
          <p:cNvSpPr txBox="1"/>
          <p:nvPr/>
        </p:nvSpPr>
        <p:spPr>
          <a:xfrm>
            <a:off x="6521449" y="5500391"/>
            <a:ext cx="4080290" cy="338554"/>
          </a:xfrm>
          <a:prstGeom prst="rect">
            <a:avLst/>
          </a:prstGeom>
          <a:noFill/>
        </p:spPr>
        <p:txBody>
          <a:bodyPr wrap="square" rtlCol="0">
            <a:spAutoFit/>
          </a:bodyPr>
          <a:lstStyle/>
          <a:p>
            <a:pPr algn="r"/>
            <a:r>
              <a:rPr lang="es-ES" sz="1600" dirty="0">
                <a:solidFill>
                  <a:srgbClr val="A9A8A9"/>
                </a:solidFill>
                <a:latin typeface="+mj-lt"/>
                <a:cs typeface="Lato Regular"/>
              </a:rPr>
              <a:t>Bogotá D.C., miércoles 06 de junio de 2018 </a:t>
            </a:r>
          </a:p>
        </p:txBody>
      </p:sp>
      <p:sp>
        <p:nvSpPr>
          <p:cNvPr id="6" name="CuadroTexto 5">
            <a:extLst>
              <a:ext uri="{FF2B5EF4-FFF2-40B4-BE49-F238E27FC236}">
                <a16:creationId xmlns:a16="http://schemas.microsoft.com/office/drawing/2014/main" id="{A490B77C-C0F6-41AA-869E-99FAAD29F256}"/>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Tree>
    <p:extLst>
      <p:ext uri="{BB962C8B-B14F-4D97-AF65-F5344CB8AC3E}">
        <p14:creationId xmlns:p14="http://schemas.microsoft.com/office/powerpoint/2010/main" val="2001758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a:extLst>
              <a:ext uri="{FF2B5EF4-FFF2-40B4-BE49-F238E27FC236}">
                <a16:creationId xmlns:a16="http://schemas.microsoft.com/office/drawing/2014/main" id="{9C9D7637-561A-412D-96EC-A3519CC3BC64}"/>
              </a:ext>
            </a:extLst>
          </p:cNvPr>
          <p:cNvSpPr txBox="1"/>
          <p:nvPr/>
        </p:nvSpPr>
        <p:spPr>
          <a:xfrm>
            <a:off x="4457442" y="1346257"/>
            <a:ext cx="7416738" cy="707886"/>
          </a:xfrm>
          <a:prstGeom prst="rect">
            <a:avLst/>
          </a:prstGeom>
          <a:noFill/>
        </p:spPr>
        <p:txBody>
          <a:bodyPr wrap="square" rtlCol="0">
            <a:spAutoFit/>
          </a:bodyPr>
          <a:lstStyle/>
          <a:p>
            <a:pPr algn="ctr"/>
            <a:r>
              <a:rPr lang="es-CO" sz="4000" b="1" dirty="0">
                <a:solidFill>
                  <a:srgbClr val="000A8B"/>
                </a:solidFill>
              </a:rPr>
              <a:t>OFICINA DE CONTROL INTERNO</a:t>
            </a:r>
          </a:p>
        </p:txBody>
      </p:sp>
      <p:sp>
        <p:nvSpPr>
          <p:cNvPr id="10" name="CuadroTexto 9">
            <a:extLst>
              <a:ext uri="{FF2B5EF4-FFF2-40B4-BE49-F238E27FC236}">
                <a16:creationId xmlns:a16="http://schemas.microsoft.com/office/drawing/2014/main" id="{3B3253F5-2C1D-4861-BA2A-3F46439B83FD}"/>
              </a:ext>
            </a:extLst>
          </p:cNvPr>
          <p:cNvSpPr txBox="1"/>
          <p:nvPr/>
        </p:nvSpPr>
        <p:spPr>
          <a:xfrm>
            <a:off x="659393" y="3022587"/>
            <a:ext cx="7358172" cy="3170099"/>
          </a:xfrm>
          <a:prstGeom prst="rect">
            <a:avLst/>
          </a:prstGeom>
          <a:noFill/>
        </p:spPr>
        <p:txBody>
          <a:bodyPr wrap="square" rtlCol="0">
            <a:spAutoFit/>
          </a:bodyPr>
          <a:lstStyle/>
          <a:p>
            <a:pPr marL="342900" indent="-342900" algn="just">
              <a:buFont typeface="Wingdings" panose="05000000000000000000" pitchFamily="2" charset="2"/>
              <a:buChar char="ü"/>
            </a:pPr>
            <a:r>
              <a:rPr lang="es-CO" sz="2000" b="1" dirty="0">
                <a:solidFill>
                  <a:srgbClr val="A9A8A9"/>
                </a:solidFill>
              </a:rPr>
              <a:t>Sistema de Control Interno</a:t>
            </a:r>
          </a:p>
          <a:p>
            <a:pPr marL="342900" indent="-342900" algn="just">
              <a:buFont typeface="Wingdings" panose="05000000000000000000" pitchFamily="2" charset="2"/>
              <a:buChar char="ü"/>
            </a:pPr>
            <a:endParaRPr lang="es-CO" sz="2000" b="1" dirty="0">
              <a:solidFill>
                <a:srgbClr val="A9A8A9"/>
              </a:solidFill>
            </a:endParaRPr>
          </a:p>
          <a:p>
            <a:pPr marL="342900" indent="-342900" algn="just">
              <a:buFont typeface="Wingdings" panose="05000000000000000000" pitchFamily="2" charset="2"/>
              <a:buChar char="ü"/>
            </a:pPr>
            <a:r>
              <a:rPr lang="es-CO" sz="2000" b="1" dirty="0">
                <a:solidFill>
                  <a:srgbClr val="A9A8A9"/>
                </a:solidFill>
              </a:rPr>
              <a:t>Oficina de Control Interno – Roles y Responsabilidades</a:t>
            </a:r>
          </a:p>
          <a:p>
            <a:pPr algn="just"/>
            <a:endParaRPr lang="es-CO" sz="2000" b="1" dirty="0">
              <a:solidFill>
                <a:srgbClr val="A9A8A9"/>
              </a:solidFill>
            </a:endParaRPr>
          </a:p>
          <a:p>
            <a:pPr marL="342900" indent="-342900" algn="just">
              <a:buFont typeface="Wingdings" panose="05000000000000000000" pitchFamily="2" charset="2"/>
              <a:buChar char="ü"/>
            </a:pPr>
            <a:r>
              <a:rPr lang="es-CO" sz="2000" b="1" dirty="0">
                <a:solidFill>
                  <a:srgbClr val="A9A8A9"/>
                </a:solidFill>
              </a:rPr>
              <a:t>Resultados del Índice de Desempeño Institucional y Componentes Control Interno de la Sociedad de Activos Especiales 2017</a:t>
            </a:r>
          </a:p>
          <a:p>
            <a:pPr marL="342900" indent="-342900" algn="just">
              <a:buFont typeface="Wingdings" panose="05000000000000000000" pitchFamily="2" charset="2"/>
              <a:buChar char="ü"/>
            </a:pPr>
            <a:endParaRPr lang="es-CO" sz="2000" b="1" dirty="0">
              <a:solidFill>
                <a:srgbClr val="A9A8A9"/>
              </a:solidFill>
            </a:endParaRPr>
          </a:p>
          <a:p>
            <a:pPr marL="342900" indent="-342900" algn="just">
              <a:buFont typeface="Wingdings" panose="05000000000000000000" pitchFamily="2" charset="2"/>
              <a:buChar char="ü"/>
            </a:pPr>
            <a:r>
              <a:rPr lang="es-CO" sz="2000" b="1" dirty="0">
                <a:solidFill>
                  <a:srgbClr val="A9A8A9"/>
                </a:solidFill>
              </a:rPr>
              <a:t>Avances del Plan Anual de Auditoria Interna al 30 de abril de 2018</a:t>
            </a:r>
          </a:p>
        </p:txBody>
      </p:sp>
    </p:spTree>
    <p:extLst>
      <p:ext uri="{BB962C8B-B14F-4D97-AF65-F5344CB8AC3E}">
        <p14:creationId xmlns:p14="http://schemas.microsoft.com/office/powerpoint/2010/main" val="2320370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sp>
        <p:nvSpPr>
          <p:cNvPr id="5" name="CuadroTexto 4"/>
          <p:cNvSpPr txBox="1"/>
          <p:nvPr/>
        </p:nvSpPr>
        <p:spPr>
          <a:xfrm>
            <a:off x="1457741" y="2857058"/>
            <a:ext cx="9581320" cy="1200329"/>
          </a:xfrm>
          <a:prstGeom prst="rect">
            <a:avLst/>
          </a:prstGeom>
          <a:noFill/>
        </p:spPr>
        <p:txBody>
          <a:bodyPr wrap="square" rtlCol="0">
            <a:spAutoFit/>
          </a:bodyPr>
          <a:lstStyle/>
          <a:p>
            <a:pPr algn="ctr"/>
            <a:r>
              <a:rPr lang="es-CO" sz="3600" b="1" dirty="0">
                <a:solidFill>
                  <a:srgbClr val="000A8B"/>
                </a:solidFill>
                <a:effectLst>
                  <a:outerShdw blurRad="38100" dist="38100" dir="2700000" algn="tl">
                    <a:srgbClr val="000000">
                      <a:alpha val="43137"/>
                    </a:srgbClr>
                  </a:outerShdw>
                </a:effectLst>
              </a:rPr>
              <a:t>Sistema de Control Interno </a:t>
            </a:r>
          </a:p>
          <a:p>
            <a:pPr algn="ctr"/>
            <a:endParaRPr lang="es-ES" sz="3600" b="1" dirty="0">
              <a:solidFill>
                <a:srgbClr val="000A8B"/>
              </a:solidFill>
              <a:effectLst>
                <a:outerShdw blurRad="38100" dist="38100" dir="2700000" algn="tl">
                  <a:srgbClr val="000000">
                    <a:alpha val="43137"/>
                  </a:srgbClr>
                </a:outerShdw>
              </a:effectLst>
            </a:endParaRP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Tree>
    <p:extLst>
      <p:ext uri="{BB962C8B-B14F-4D97-AF65-F5344CB8AC3E}">
        <p14:creationId xmlns:p14="http://schemas.microsoft.com/office/powerpoint/2010/main" val="3914903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00386" y="9189"/>
            <a:ext cx="4813935" cy="756632"/>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Rectángulo 7">
            <a:extLst>
              <a:ext uri="{FF2B5EF4-FFF2-40B4-BE49-F238E27FC236}">
                <a16:creationId xmlns:a16="http://schemas.microsoft.com/office/drawing/2014/main" id="{0DFFD96B-A8B4-44B3-BD3B-F7EE5CEF475B}"/>
              </a:ext>
            </a:extLst>
          </p:cNvPr>
          <p:cNvSpPr/>
          <p:nvPr/>
        </p:nvSpPr>
        <p:spPr>
          <a:xfrm>
            <a:off x="2768623" y="350897"/>
            <a:ext cx="3721204" cy="63768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b="1" dirty="0">
                <a:solidFill>
                  <a:srgbClr val="000A8B"/>
                </a:solidFill>
                <a:latin typeface="Lato Regular"/>
              </a:rPr>
              <a:t>El Sistema de Control Interno en la SAE</a:t>
            </a:r>
          </a:p>
        </p:txBody>
      </p:sp>
      <p:grpSp>
        <p:nvGrpSpPr>
          <p:cNvPr id="9" name="Grupo 8">
            <a:extLst>
              <a:ext uri="{FF2B5EF4-FFF2-40B4-BE49-F238E27FC236}">
                <a16:creationId xmlns:a16="http://schemas.microsoft.com/office/drawing/2014/main" id="{423F8088-1BAB-4586-B451-688FB509E781}"/>
              </a:ext>
            </a:extLst>
          </p:cNvPr>
          <p:cNvGrpSpPr/>
          <p:nvPr/>
        </p:nvGrpSpPr>
        <p:grpSpPr>
          <a:xfrm>
            <a:off x="1012461" y="754326"/>
            <a:ext cx="9402665" cy="5919981"/>
            <a:chOff x="781235" y="508187"/>
            <a:chExt cx="8271891" cy="5919981"/>
          </a:xfrm>
        </p:grpSpPr>
        <p:pic>
          <p:nvPicPr>
            <p:cNvPr id="10" name="Picture 2" descr="http://www.saesas.gov.co:81/pwsm/portals/_default/Graficos/SAE/EstructuraOrganizacional/Organigrama.jpg">
              <a:extLst>
                <a:ext uri="{FF2B5EF4-FFF2-40B4-BE49-F238E27FC236}">
                  <a16:creationId xmlns:a16="http://schemas.microsoft.com/office/drawing/2014/main" id="{801A099F-ADEE-41D6-A521-82B78095B1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35" y="1652588"/>
              <a:ext cx="8271891" cy="44552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36">
              <a:extLst>
                <a:ext uri="{FF2B5EF4-FFF2-40B4-BE49-F238E27FC236}">
                  <a16:creationId xmlns:a16="http://schemas.microsoft.com/office/drawing/2014/main" id="{2E5E9132-7A2A-4979-B887-CF27AB691635}"/>
                </a:ext>
              </a:extLst>
            </p:cNvPr>
            <p:cNvSpPr/>
            <p:nvPr/>
          </p:nvSpPr>
          <p:spPr>
            <a:xfrm>
              <a:off x="4088718" y="1058572"/>
              <a:ext cx="1656926" cy="365682"/>
            </a:xfrm>
            <a:prstGeom prst="roundRect">
              <a:avLst/>
            </a:prstGeom>
            <a:solidFill>
              <a:schemeClr val="accent1"/>
            </a:solidFill>
          </p:spPr>
          <p:style>
            <a:lnRef idx="2">
              <a:schemeClr val="dk1"/>
            </a:lnRef>
            <a:fillRef idx="1">
              <a:schemeClr val="lt1"/>
            </a:fillRef>
            <a:effectRef idx="0">
              <a:schemeClr val="dk1"/>
            </a:effectRef>
            <a:fontRef idx="minor">
              <a:schemeClr val="dk1"/>
            </a:fontRef>
          </p:style>
          <p:txBody>
            <a:bodyPr anchor="ctr"/>
            <a:lstStyle>
              <a:defPPr>
                <a:defRPr lang="es-ES"/>
              </a:defPPr>
              <a:lvl1pPr marL="0" algn="l" defTabSz="457152" rtl="0" eaLnBrk="1" latinLnBrk="0" hangingPunct="1">
                <a:defRPr sz="1800" kern="1200">
                  <a:solidFill>
                    <a:schemeClr val="dk1"/>
                  </a:solidFill>
                  <a:latin typeface="+mn-lt"/>
                  <a:ea typeface="+mn-ea"/>
                  <a:cs typeface="+mn-cs"/>
                </a:defRPr>
              </a:lvl1pPr>
              <a:lvl2pPr marL="457152" algn="l" defTabSz="457152" rtl="0" eaLnBrk="1" latinLnBrk="0" hangingPunct="1">
                <a:defRPr sz="1800" kern="1200">
                  <a:solidFill>
                    <a:schemeClr val="dk1"/>
                  </a:solidFill>
                  <a:latin typeface="+mn-lt"/>
                  <a:ea typeface="+mn-ea"/>
                  <a:cs typeface="+mn-cs"/>
                </a:defRPr>
              </a:lvl2pPr>
              <a:lvl3pPr marL="914303" algn="l" defTabSz="457152" rtl="0" eaLnBrk="1" latinLnBrk="0" hangingPunct="1">
                <a:defRPr sz="1800" kern="1200">
                  <a:solidFill>
                    <a:schemeClr val="dk1"/>
                  </a:solidFill>
                  <a:latin typeface="+mn-lt"/>
                  <a:ea typeface="+mn-ea"/>
                  <a:cs typeface="+mn-cs"/>
                </a:defRPr>
              </a:lvl3pPr>
              <a:lvl4pPr marL="1371455" algn="l" defTabSz="457152" rtl="0" eaLnBrk="1" latinLnBrk="0" hangingPunct="1">
                <a:defRPr sz="1800" kern="1200">
                  <a:solidFill>
                    <a:schemeClr val="dk1"/>
                  </a:solidFill>
                  <a:latin typeface="+mn-lt"/>
                  <a:ea typeface="+mn-ea"/>
                  <a:cs typeface="+mn-cs"/>
                </a:defRPr>
              </a:lvl4pPr>
              <a:lvl5pPr marL="1828606" algn="l" defTabSz="457152" rtl="0" eaLnBrk="1" latinLnBrk="0" hangingPunct="1">
                <a:defRPr sz="1800" kern="1200">
                  <a:solidFill>
                    <a:schemeClr val="dk1"/>
                  </a:solidFill>
                  <a:latin typeface="+mn-lt"/>
                  <a:ea typeface="+mn-ea"/>
                  <a:cs typeface="+mn-cs"/>
                </a:defRPr>
              </a:lvl5pPr>
              <a:lvl6pPr marL="2285758" algn="l" defTabSz="457152" rtl="0" eaLnBrk="1" latinLnBrk="0" hangingPunct="1">
                <a:defRPr sz="1800" kern="1200">
                  <a:solidFill>
                    <a:schemeClr val="dk1"/>
                  </a:solidFill>
                  <a:latin typeface="+mn-lt"/>
                  <a:ea typeface="+mn-ea"/>
                  <a:cs typeface="+mn-cs"/>
                </a:defRPr>
              </a:lvl6pPr>
              <a:lvl7pPr marL="2742909" algn="l" defTabSz="457152" rtl="0" eaLnBrk="1" latinLnBrk="0" hangingPunct="1">
                <a:defRPr sz="1800" kern="1200">
                  <a:solidFill>
                    <a:schemeClr val="dk1"/>
                  </a:solidFill>
                  <a:latin typeface="+mn-lt"/>
                  <a:ea typeface="+mn-ea"/>
                  <a:cs typeface="+mn-cs"/>
                </a:defRPr>
              </a:lvl7pPr>
              <a:lvl8pPr marL="3200061" algn="l" defTabSz="457152" rtl="0" eaLnBrk="1" latinLnBrk="0" hangingPunct="1">
                <a:defRPr sz="1800" kern="1200">
                  <a:solidFill>
                    <a:schemeClr val="dk1"/>
                  </a:solidFill>
                  <a:latin typeface="+mn-lt"/>
                  <a:ea typeface="+mn-ea"/>
                  <a:cs typeface="+mn-cs"/>
                </a:defRPr>
              </a:lvl8pPr>
              <a:lvl9pPr marL="3657212" algn="l" defTabSz="457152" rtl="0" eaLnBrk="1" latinLnBrk="0" hangingPunct="1">
                <a:defRPr sz="1800" kern="1200">
                  <a:solidFill>
                    <a:schemeClr val="dk1"/>
                  </a:solidFill>
                  <a:latin typeface="+mn-lt"/>
                  <a:ea typeface="+mn-ea"/>
                  <a:cs typeface="+mn-cs"/>
                </a:defRPr>
              </a:lvl9pPr>
            </a:lstStyle>
            <a:p>
              <a:pPr algn="ctr" fontAlgn="auto">
                <a:spcBef>
                  <a:spcPts val="0"/>
                </a:spcBef>
                <a:spcAft>
                  <a:spcPts val="0"/>
                </a:spcAft>
                <a:defRPr/>
              </a:pPr>
              <a:r>
                <a:rPr lang="es-ES" sz="900" b="1" dirty="0">
                  <a:solidFill>
                    <a:schemeClr val="bg1"/>
                  </a:solidFill>
                  <a:latin typeface="Lato Regular"/>
                </a:rPr>
                <a:t>JUNTA DIRECTIVA</a:t>
              </a:r>
            </a:p>
          </p:txBody>
        </p:sp>
        <p:cxnSp>
          <p:nvCxnSpPr>
            <p:cNvPr id="12" name="Conector angular 61">
              <a:extLst>
                <a:ext uri="{FF2B5EF4-FFF2-40B4-BE49-F238E27FC236}">
                  <a16:creationId xmlns:a16="http://schemas.microsoft.com/office/drawing/2014/main" id="{1136E431-8572-4931-89FD-FC568EEB1877}"/>
                </a:ext>
              </a:extLst>
            </p:cNvPr>
            <p:cNvCxnSpPr/>
            <p:nvPr/>
          </p:nvCxnSpPr>
          <p:spPr>
            <a:xfrm>
              <a:off x="5745644" y="1230697"/>
              <a:ext cx="2337407" cy="378636"/>
            </a:xfrm>
            <a:prstGeom prst="bentConnector3">
              <a:avLst>
                <a:gd name="adj1" fmla="val 140675"/>
              </a:avLst>
            </a:prstGeom>
            <a:ln>
              <a:prstDash val="dash"/>
            </a:ln>
          </p:spPr>
          <p:style>
            <a:lnRef idx="1">
              <a:schemeClr val="dk1"/>
            </a:lnRef>
            <a:fillRef idx="0">
              <a:schemeClr val="dk1"/>
            </a:fillRef>
            <a:effectRef idx="0">
              <a:schemeClr val="dk1"/>
            </a:effectRef>
            <a:fontRef idx="minor">
              <a:schemeClr val="tx1"/>
            </a:fontRef>
          </p:style>
        </p:cxnSp>
        <p:sp>
          <p:nvSpPr>
            <p:cNvPr id="13" name="Rectángulo 37">
              <a:extLst>
                <a:ext uri="{FF2B5EF4-FFF2-40B4-BE49-F238E27FC236}">
                  <a16:creationId xmlns:a16="http://schemas.microsoft.com/office/drawing/2014/main" id="{B663026D-E8B7-43A1-B37E-FAF0C41EEEF1}"/>
                </a:ext>
              </a:extLst>
            </p:cNvPr>
            <p:cNvSpPr/>
            <p:nvPr/>
          </p:nvSpPr>
          <p:spPr>
            <a:xfrm>
              <a:off x="7451106" y="508187"/>
              <a:ext cx="1437611" cy="610511"/>
            </a:xfrm>
            <a:prstGeom prst="roundRect">
              <a:avLst/>
            </a:prstGeom>
            <a:solidFill>
              <a:schemeClr val="tx2"/>
            </a:solidFill>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s-CO" sz="900" b="1" dirty="0">
                  <a:solidFill>
                    <a:schemeClr val="bg1"/>
                  </a:solidFill>
                  <a:latin typeface="Lato Regular"/>
                </a:rPr>
                <a:t>PRESIDENTE DE LA REPUBLICA DE COLOMBIA</a:t>
              </a:r>
            </a:p>
          </p:txBody>
        </p:sp>
        <p:cxnSp>
          <p:nvCxnSpPr>
            <p:cNvPr id="14" name="Conector angular 39">
              <a:extLst>
                <a:ext uri="{FF2B5EF4-FFF2-40B4-BE49-F238E27FC236}">
                  <a16:creationId xmlns:a16="http://schemas.microsoft.com/office/drawing/2014/main" id="{04B10F7E-5807-4489-8DEA-D3B56EF6BD6D}"/>
                </a:ext>
              </a:extLst>
            </p:cNvPr>
            <p:cNvCxnSpPr/>
            <p:nvPr/>
          </p:nvCxnSpPr>
          <p:spPr>
            <a:xfrm flipV="1">
              <a:off x="7167208" y="2112904"/>
              <a:ext cx="915844" cy="176349"/>
            </a:xfrm>
            <a:prstGeom prst="bentConnector3">
              <a:avLst>
                <a:gd name="adj1" fmla="val 99949"/>
              </a:avLst>
            </a:prstGeom>
            <a:ln>
              <a:prstDash val="dash"/>
            </a:ln>
          </p:spPr>
          <p:style>
            <a:lnRef idx="1">
              <a:schemeClr val="dk1"/>
            </a:lnRef>
            <a:fillRef idx="0">
              <a:schemeClr val="dk1"/>
            </a:fillRef>
            <a:effectRef idx="0">
              <a:schemeClr val="dk1"/>
            </a:effectRef>
            <a:fontRef idx="minor">
              <a:schemeClr val="tx1"/>
            </a:fontRef>
          </p:style>
        </p:cxnSp>
        <p:sp>
          <p:nvSpPr>
            <p:cNvPr id="15" name="Flecha derecha 62">
              <a:extLst>
                <a:ext uri="{FF2B5EF4-FFF2-40B4-BE49-F238E27FC236}">
                  <a16:creationId xmlns:a16="http://schemas.microsoft.com/office/drawing/2014/main" id="{024E40EF-849E-42A3-AAF9-F2C3AA556DD0}"/>
                </a:ext>
              </a:extLst>
            </p:cNvPr>
            <p:cNvSpPr/>
            <p:nvPr/>
          </p:nvSpPr>
          <p:spPr>
            <a:xfrm>
              <a:off x="6021960" y="594602"/>
              <a:ext cx="1119307" cy="463970"/>
            </a:xfrm>
            <a:prstGeom prst="rightArrow">
              <a:avLst>
                <a:gd name="adj1" fmla="val 50000"/>
                <a:gd name="adj2" fmla="val 22178"/>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s-CO" sz="900" b="1" i="1" dirty="0">
                  <a:latin typeface="Lato Regular"/>
                </a:rPr>
                <a:t>FUNCIONAL</a:t>
              </a:r>
            </a:p>
          </p:txBody>
        </p:sp>
        <p:sp>
          <p:nvSpPr>
            <p:cNvPr id="16" name="Rectángulo 37">
              <a:extLst>
                <a:ext uri="{FF2B5EF4-FFF2-40B4-BE49-F238E27FC236}">
                  <a16:creationId xmlns:a16="http://schemas.microsoft.com/office/drawing/2014/main" id="{C7A7F76C-5B61-4339-82A3-25A4723EC3A5}"/>
                </a:ext>
              </a:extLst>
            </p:cNvPr>
            <p:cNvSpPr/>
            <p:nvPr/>
          </p:nvSpPr>
          <p:spPr>
            <a:xfrm>
              <a:off x="7430756" y="1582931"/>
              <a:ext cx="1448424" cy="506219"/>
            </a:xfrm>
            <a:prstGeom prst="roundRect">
              <a:avLst/>
            </a:prstGeom>
            <a:solidFill>
              <a:schemeClr val="bg1">
                <a:lumMod val="75000"/>
              </a:schemeClr>
            </a:solidFill>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s-CO" sz="900" b="1" dirty="0">
                  <a:solidFill>
                    <a:schemeClr val="bg1"/>
                  </a:solidFill>
                  <a:latin typeface="Lato Regular"/>
                </a:rPr>
                <a:t>COMITÉ DE COORDINACION DE CONTROL INTERNO</a:t>
              </a:r>
            </a:p>
          </p:txBody>
        </p:sp>
        <p:sp>
          <p:nvSpPr>
            <p:cNvPr id="17" name="Flecha derecha 63">
              <a:extLst>
                <a:ext uri="{FF2B5EF4-FFF2-40B4-BE49-F238E27FC236}">
                  <a16:creationId xmlns:a16="http://schemas.microsoft.com/office/drawing/2014/main" id="{C26A6563-EA31-462F-B11B-EDE211DFF9BE}"/>
                </a:ext>
              </a:extLst>
            </p:cNvPr>
            <p:cNvSpPr/>
            <p:nvPr/>
          </p:nvSpPr>
          <p:spPr>
            <a:xfrm flipH="1">
              <a:off x="5890160" y="1590452"/>
              <a:ext cx="1392419" cy="545114"/>
            </a:xfrm>
            <a:prstGeom prst="rightArrow">
              <a:avLst>
                <a:gd name="adj1" fmla="val 50000"/>
                <a:gd name="adj2" fmla="val 33134"/>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s-CO" sz="900" b="1" i="1" dirty="0">
                  <a:latin typeface="Lato Regular"/>
                </a:rPr>
                <a:t>ADMINISTRATIVO</a:t>
              </a:r>
            </a:p>
          </p:txBody>
        </p:sp>
        <p:cxnSp>
          <p:nvCxnSpPr>
            <p:cNvPr id="18" name="Conector angular 39">
              <a:extLst>
                <a:ext uri="{FF2B5EF4-FFF2-40B4-BE49-F238E27FC236}">
                  <a16:creationId xmlns:a16="http://schemas.microsoft.com/office/drawing/2014/main" id="{93612570-4A4B-4ACA-860B-B3E59902FF17}"/>
                </a:ext>
              </a:extLst>
            </p:cNvPr>
            <p:cNvCxnSpPr/>
            <p:nvPr/>
          </p:nvCxnSpPr>
          <p:spPr>
            <a:xfrm rot="5400000" flipH="1" flipV="1">
              <a:off x="7959852" y="1193020"/>
              <a:ext cx="376852" cy="197039"/>
            </a:xfrm>
            <a:prstGeom prst="bentConnector3">
              <a:avLst>
                <a:gd name="adj1" fmla="val 95265"/>
              </a:avLst>
            </a:prstGeom>
            <a:ln>
              <a:prstDash val="dash"/>
            </a:ln>
          </p:spPr>
          <p:style>
            <a:lnRef idx="1">
              <a:schemeClr val="dk1"/>
            </a:lnRef>
            <a:fillRef idx="0">
              <a:schemeClr val="dk1"/>
            </a:fillRef>
            <a:effectRef idx="0">
              <a:schemeClr val="dk1"/>
            </a:effectRef>
            <a:fontRef idx="minor">
              <a:schemeClr val="tx1"/>
            </a:fontRef>
          </p:style>
        </p:cxnSp>
        <p:cxnSp>
          <p:nvCxnSpPr>
            <p:cNvPr id="19" name="Conector recto 18">
              <a:extLst>
                <a:ext uri="{FF2B5EF4-FFF2-40B4-BE49-F238E27FC236}">
                  <a16:creationId xmlns:a16="http://schemas.microsoft.com/office/drawing/2014/main" id="{7B75513E-D5D4-4285-8437-DCFBFB71DA33}"/>
                </a:ext>
              </a:extLst>
            </p:cNvPr>
            <p:cNvCxnSpPr>
              <a:stCxn id="11" idx="2"/>
            </p:cNvCxnSpPr>
            <p:nvPr/>
          </p:nvCxnSpPr>
          <p:spPr>
            <a:xfrm>
              <a:off x="4917181" y="1424254"/>
              <a:ext cx="0" cy="431179"/>
            </a:xfrm>
            <a:prstGeom prst="line">
              <a:avLst/>
            </a:prstGeom>
            <a:ln w="12700"/>
          </p:spPr>
          <p:style>
            <a:lnRef idx="1">
              <a:schemeClr val="dk1"/>
            </a:lnRef>
            <a:fillRef idx="0">
              <a:schemeClr val="dk1"/>
            </a:fillRef>
            <a:effectRef idx="0">
              <a:schemeClr val="dk1"/>
            </a:effectRef>
            <a:fontRef idx="minor">
              <a:schemeClr val="tx1"/>
            </a:fontRef>
          </p:style>
        </p:cxnSp>
        <p:sp>
          <p:nvSpPr>
            <p:cNvPr id="20" name="35 Rectángulo">
              <a:extLst>
                <a:ext uri="{FF2B5EF4-FFF2-40B4-BE49-F238E27FC236}">
                  <a16:creationId xmlns:a16="http://schemas.microsoft.com/office/drawing/2014/main" id="{1FA9E427-E5C9-4826-9752-FCE24C332376}"/>
                </a:ext>
              </a:extLst>
            </p:cNvPr>
            <p:cNvSpPr/>
            <p:nvPr/>
          </p:nvSpPr>
          <p:spPr>
            <a:xfrm>
              <a:off x="1911920" y="5996368"/>
              <a:ext cx="6171131" cy="4318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CO" sz="900" b="1" dirty="0">
                  <a:latin typeface="Lato Regular"/>
                </a:rPr>
                <a:t>Evaluación del Riesgo</a:t>
              </a:r>
            </a:p>
          </p:txBody>
        </p:sp>
      </p:grpSp>
      <p:sp>
        <p:nvSpPr>
          <p:cNvPr id="22" name="Rectángulo 37">
            <a:extLst>
              <a:ext uri="{FF2B5EF4-FFF2-40B4-BE49-F238E27FC236}">
                <a16:creationId xmlns:a16="http://schemas.microsoft.com/office/drawing/2014/main" id="{D87EE53A-F65D-4AA7-ABE5-FD9F8DE7C811}"/>
              </a:ext>
            </a:extLst>
          </p:cNvPr>
          <p:cNvSpPr/>
          <p:nvPr/>
        </p:nvSpPr>
        <p:spPr>
          <a:xfrm>
            <a:off x="10224319" y="1427902"/>
            <a:ext cx="1448424" cy="506219"/>
          </a:xfrm>
          <a:prstGeom prst="roundRect">
            <a:avLst/>
          </a:prstGeom>
          <a:solidFill>
            <a:schemeClr val="bg1">
              <a:lumMod val="75000"/>
            </a:schemeClr>
          </a:solidFill>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s-CO" sz="900" b="1" dirty="0">
                <a:solidFill>
                  <a:schemeClr val="bg1"/>
                </a:solidFill>
                <a:latin typeface="Lato Regular"/>
              </a:rPr>
              <a:t>COMITÉ DE AUDITORIA</a:t>
            </a:r>
          </a:p>
        </p:txBody>
      </p:sp>
      <p:sp>
        <p:nvSpPr>
          <p:cNvPr id="2" name="Rectángulo: esquinas redondeadas 1">
            <a:extLst>
              <a:ext uri="{FF2B5EF4-FFF2-40B4-BE49-F238E27FC236}">
                <a16:creationId xmlns:a16="http://schemas.microsoft.com/office/drawing/2014/main" id="{30ADFBE1-2745-46D2-A68A-95D4E1CEDD4A}"/>
              </a:ext>
            </a:extLst>
          </p:cNvPr>
          <p:cNvSpPr/>
          <p:nvPr/>
        </p:nvSpPr>
        <p:spPr>
          <a:xfrm>
            <a:off x="387420" y="1525403"/>
            <a:ext cx="2242953" cy="921814"/>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solidFill>
                  <a:srgbClr val="000A8B"/>
                </a:solidFill>
              </a:rPr>
              <a:t>Somos todos</a:t>
            </a:r>
          </a:p>
        </p:txBody>
      </p:sp>
    </p:spTree>
    <p:extLst>
      <p:ext uri="{BB962C8B-B14F-4D97-AF65-F5344CB8AC3E}">
        <p14:creationId xmlns:p14="http://schemas.microsoft.com/office/powerpoint/2010/main" val="3524947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23" name="Conector recto 22">
            <a:extLst>
              <a:ext uri="{FF2B5EF4-FFF2-40B4-BE49-F238E27FC236}">
                <a16:creationId xmlns:a16="http://schemas.microsoft.com/office/drawing/2014/main" id="{7F8CEA57-4E7A-4DAC-A3AB-4CDDE12EF249}"/>
              </a:ext>
            </a:extLst>
          </p:cNvPr>
          <p:cNvCxnSpPr>
            <a:cxnSpLocks/>
          </p:cNvCxnSpPr>
          <p:nvPr/>
        </p:nvCxnSpPr>
        <p:spPr>
          <a:xfrm>
            <a:off x="2947696" y="932426"/>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4" name="1 Título">
            <a:extLst>
              <a:ext uri="{FF2B5EF4-FFF2-40B4-BE49-F238E27FC236}">
                <a16:creationId xmlns:a16="http://schemas.microsoft.com/office/drawing/2014/main" id="{EF76F796-31A2-45DC-8BB1-36B874CAE246}"/>
              </a:ext>
            </a:extLst>
          </p:cNvPr>
          <p:cNvSpPr txBox="1">
            <a:spLocks/>
          </p:cNvSpPr>
          <p:nvPr/>
        </p:nvSpPr>
        <p:spPr bwMode="auto">
          <a:xfrm>
            <a:off x="2841642" y="414082"/>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 </a:t>
            </a:r>
          </a:p>
        </p:txBody>
      </p:sp>
      <p:pic>
        <p:nvPicPr>
          <p:cNvPr id="26" name="Imagen 25" descr="ico1.png">
            <a:extLst>
              <a:ext uri="{FF2B5EF4-FFF2-40B4-BE49-F238E27FC236}">
                <a16:creationId xmlns:a16="http://schemas.microsoft.com/office/drawing/2014/main" id="{8B157772-5F88-4902-8D7B-4F400B9ED6C1}"/>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145511" y="5161980"/>
            <a:ext cx="1507814" cy="1210919"/>
          </a:xfrm>
          <a:prstGeom prst="rect">
            <a:avLst/>
          </a:prstGeom>
          <a:noFill/>
          <a:ln>
            <a:noFill/>
          </a:ln>
          <a:extLst/>
        </p:spPr>
      </p:pic>
      <p:sp>
        <p:nvSpPr>
          <p:cNvPr id="5" name="CuadroTexto 4">
            <a:extLst>
              <a:ext uri="{FF2B5EF4-FFF2-40B4-BE49-F238E27FC236}">
                <a16:creationId xmlns:a16="http://schemas.microsoft.com/office/drawing/2014/main" id="{62245D73-2218-418F-A0F2-A15D4F7CA62A}"/>
              </a:ext>
            </a:extLst>
          </p:cNvPr>
          <p:cNvSpPr txBox="1"/>
          <p:nvPr/>
        </p:nvSpPr>
        <p:spPr>
          <a:xfrm>
            <a:off x="794941" y="3716615"/>
            <a:ext cx="2534087" cy="2308324"/>
          </a:xfrm>
          <a:prstGeom prst="rect">
            <a:avLst/>
          </a:prstGeom>
          <a:noFill/>
        </p:spPr>
        <p:txBody>
          <a:bodyPr wrap="square" rtlCol="0">
            <a:spAutoFit/>
          </a:bodyPr>
          <a:lstStyle/>
          <a:p>
            <a:pPr algn="just"/>
            <a:r>
              <a:rPr lang="es-CO" dirty="0">
                <a:latin typeface="Lato Regular"/>
              </a:rPr>
              <a:t>Artículos 209 y 269 Todas las entidades públicas en sus diferentes ordenes y niveles deben contar con métodos y procedimientos de control interno. </a:t>
            </a:r>
          </a:p>
        </p:txBody>
      </p:sp>
      <p:sp>
        <p:nvSpPr>
          <p:cNvPr id="8" name="Rectángulo 7">
            <a:extLst>
              <a:ext uri="{FF2B5EF4-FFF2-40B4-BE49-F238E27FC236}">
                <a16:creationId xmlns:a16="http://schemas.microsoft.com/office/drawing/2014/main" id="{BC090A12-CC0D-4010-8C7F-DB161DD3929B}"/>
              </a:ext>
            </a:extLst>
          </p:cNvPr>
          <p:cNvSpPr/>
          <p:nvPr/>
        </p:nvSpPr>
        <p:spPr>
          <a:xfrm>
            <a:off x="500661" y="2233141"/>
            <a:ext cx="3122648" cy="73705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Constitución Política</a:t>
            </a:r>
          </a:p>
        </p:txBody>
      </p:sp>
      <p:cxnSp>
        <p:nvCxnSpPr>
          <p:cNvPr id="18" name="Conector recto 17">
            <a:extLst>
              <a:ext uri="{FF2B5EF4-FFF2-40B4-BE49-F238E27FC236}">
                <a16:creationId xmlns:a16="http://schemas.microsoft.com/office/drawing/2014/main" id="{504C3546-DEAD-400D-8BFA-857DC60BD8CE}"/>
              </a:ext>
            </a:extLst>
          </p:cNvPr>
          <p:cNvCxnSpPr>
            <a:cxnSpLocks/>
          </p:cNvCxnSpPr>
          <p:nvPr/>
        </p:nvCxnSpPr>
        <p:spPr>
          <a:xfrm flipV="1">
            <a:off x="580173" y="3650355"/>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7E2C967C-F9C9-4681-A93C-C7995ADF67A7}"/>
              </a:ext>
            </a:extLst>
          </p:cNvPr>
          <p:cNvSpPr/>
          <p:nvPr/>
        </p:nvSpPr>
        <p:spPr>
          <a:xfrm>
            <a:off x="583981" y="6372899"/>
            <a:ext cx="3039328"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1991</a:t>
            </a:r>
          </a:p>
        </p:txBody>
      </p:sp>
      <p:sp>
        <p:nvSpPr>
          <p:cNvPr id="13" name="Elipse 12">
            <a:extLst>
              <a:ext uri="{FF2B5EF4-FFF2-40B4-BE49-F238E27FC236}">
                <a16:creationId xmlns:a16="http://schemas.microsoft.com/office/drawing/2014/main" id="{2155BF70-EC87-46E7-941A-E481E96B2264}"/>
              </a:ext>
            </a:extLst>
          </p:cNvPr>
          <p:cNvSpPr/>
          <p:nvPr/>
        </p:nvSpPr>
        <p:spPr>
          <a:xfrm>
            <a:off x="489510" y="3375662"/>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Rectángulo 18">
            <a:extLst>
              <a:ext uri="{FF2B5EF4-FFF2-40B4-BE49-F238E27FC236}">
                <a16:creationId xmlns:a16="http://schemas.microsoft.com/office/drawing/2014/main" id="{7833B9F5-BD34-4AC5-ACEF-F63A4B82199F}"/>
              </a:ext>
            </a:extLst>
          </p:cNvPr>
          <p:cNvSpPr/>
          <p:nvPr/>
        </p:nvSpPr>
        <p:spPr>
          <a:xfrm>
            <a:off x="4227443" y="3381669"/>
            <a:ext cx="2438400" cy="1477328"/>
          </a:xfrm>
          <a:prstGeom prst="rect">
            <a:avLst/>
          </a:prstGeom>
        </p:spPr>
        <p:txBody>
          <a:bodyPr wrap="square">
            <a:spAutoFit/>
          </a:bodyPr>
          <a:lstStyle/>
          <a:p>
            <a:pPr algn="just"/>
            <a:r>
              <a:rPr lang="es-CO" dirty="0">
                <a:latin typeface="Lato Regular"/>
              </a:rPr>
              <a:t>Determina el marco general para el desarrollo de la política en todas las entidades</a:t>
            </a:r>
          </a:p>
        </p:txBody>
      </p:sp>
      <p:sp>
        <p:nvSpPr>
          <p:cNvPr id="35" name="Rectángulo 34">
            <a:extLst>
              <a:ext uri="{FF2B5EF4-FFF2-40B4-BE49-F238E27FC236}">
                <a16:creationId xmlns:a16="http://schemas.microsoft.com/office/drawing/2014/main" id="{93082A9C-A06F-4E49-887D-B80E72BC1E33}"/>
              </a:ext>
            </a:extLst>
          </p:cNvPr>
          <p:cNvSpPr/>
          <p:nvPr/>
        </p:nvSpPr>
        <p:spPr>
          <a:xfrm>
            <a:off x="3845603" y="6021400"/>
            <a:ext cx="3039328"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1993</a:t>
            </a:r>
          </a:p>
        </p:txBody>
      </p:sp>
      <p:sp>
        <p:nvSpPr>
          <p:cNvPr id="36" name="Rectángulo 35">
            <a:extLst>
              <a:ext uri="{FF2B5EF4-FFF2-40B4-BE49-F238E27FC236}">
                <a16:creationId xmlns:a16="http://schemas.microsoft.com/office/drawing/2014/main" id="{E979AF37-2923-4DA4-BF97-E222836F29C3}"/>
              </a:ext>
            </a:extLst>
          </p:cNvPr>
          <p:cNvSpPr/>
          <p:nvPr/>
        </p:nvSpPr>
        <p:spPr>
          <a:xfrm>
            <a:off x="3845603" y="1885753"/>
            <a:ext cx="3039328" cy="60239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Ley 83</a:t>
            </a:r>
          </a:p>
        </p:txBody>
      </p:sp>
      <p:sp>
        <p:nvSpPr>
          <p:cNvPr id="22" name="Rectángulo 21">
            <a:extLst>
              <a:ext uri="{FF2B5EF4-FFF2-40B4-BE49-F238E27FC236}">
                <a16:creationId xmlns:a16="http://schemas.microsoft.com/office/drawing/2014/main" id="{72C75D1B-D364-465D-9280-AD738F8901FF}"/>
              </a:ext>
            </a:extLst>
          </p:cNvPr>
          <p:cNvSpPr/>
          <p:nvPr/>
        </p:nvSpPr>
        <p:spPr>
          <a:xfrm>
            <a:off x="7530113" y="2615719"/>
            <a:ext cx="3827004" cy="3912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lumMod val="85000"/>
                    <a:lumOff val="15000"/>
                  </a:schemeClr>
                </a:solidFill>
                <a:latin typeface="Lato Regular"/>
              </a:rPr>
              <a:t>Articulo 1 Definición del Control Interno</a:t>
            </a:r>
          </a:p>
        </p:txBody>
      </p:sp>
      <p:sp>
        <p:nvSpPr>
          <p:cNvPr id="37" name="Rectángulo 36">
            <a:extLst>
              <a:ext uri="{FF2B5EF4-FFF2-40B4-BE49-F238E27FC236}">
                <a16:creationId xmlns:a16="http://schemas.microsoft.com/office/drawing/2014/main" id="{0FC20937-2F4B-4396-B697-C8CC54B1EB77}"/>
              </a:ext>
            </a:extLst>
          </p:cNvPr>
          <p:cNvSpPr/>
          <p:nvPr/>
        </p:nvSpPr>
        <p:spPr>
          <a:xfrm>
            <a:off x="7530113" y="3221511"/>
            <a:ext cx="3827004" cy="3912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lumMod val="85000"/>
                    <a:lumOff val="15000"/>
                  </a:schemeClr>
                </a:solidFill>
                <a:latin typeface="Lato Regular"/>
              </a:rPr>
              <a:t>Articulo 2º. Objetivos del Sistema de Control Interno</a:t>
            </a:r>
          </a:p>
        </p:txBody>
      </p:sp>
      <p:sp>
        <p:nvSpPr>
          <p:cNvPr id="38" name="Rectángulo 37">
            <a:extLst>
              <a:ext uri="{FF2B5EF4-FFF2-40B4-BE49-F238E27FC236}">
                <a16:creationId xmlns:a16="http://schemas.microsoft.com/office/drawing/2014/main" id="{F2C29554-4AEB-438F-A2DE-E5EB01C3E072}"/>
              </a:ext>
            </a:extLst>
          </p:cNvPr>
          <p:cNvSpPr/>
          <p:nvPr/>
        </p:nvSpPr>
        <p:spPr>
          <a:xfrm>
            <a:off x="7530113" y="3918563"/>
            <a:ext cx="3827004" cy="3912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lumMod val="85000"/>
                    <a:lumOff val="15000"/>
                  </a:schemeClr>
                </a:solidFill>
                <a:latin typeface="Lato Regular"/>
              </a:rPr>
              <a:t>Articulo 6º Responsabilidad del Control Interno</a:t>
            </a:r>
          </a:p>
        </p:txBody>
      </p:sp>
      <p:sp>
        <p:nvSpPr>
          <p:cNvPr id="39" name="Rectángulo 38">
            <a:extLst>
              <a:ext uri="{FF2B5EF4-FFF2-40B4-BE49-F238E27FC236}">
                <a16:creationId xmlns:a16="http://schemas.microsoft.com/office/drawing/2014/main" id="{A9947E5B-4187-46B3-861A-3275D34B8A65}"/>
              </a:ext>
            </a:extLst>
          </p:cNvPr>
          <p:cNvSpPr/>
          <p:nvPr/>
        </p:nvSpPr>
        <p:spPr>
          <a:xfrm>
            <a:off x="7530113" y="4530194"/>
            <a:ext cx="3827004" cy="3912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lumMod val="85000"/>
                    <a:lumOff val="15000"/>
                  </a:schemeClr>
                </a:solidFill>
                <a:latin typeface="Lato Regular"/>
              </a:rPr>
              <a:t>Articulo 9º Definición de la Unidad o Oficina de Control Interno</a:t>
            </a:r>
          </a:p>
        </p:txBody>
      </p:sp>
      <p:cxnSp>
        <p:nvCxnSpPr>
          <p:cNvPr id="40" name="Conector recto 39">
            <a:extLst>
              <a:ext uri="{FF2B5EF4-FFF2-40B4-BE49-F238E27FC236}">
                <a16:creationId xmlns:a16="http://schemas.microsoft.com/office/drawing/2014/main" id="{D1E920A2-FA43-4C19-A400-A231D3F72AD1}"/>
              </a:ext>
            </a:extLst>
          </p:cNvPr>
          <p:cNvCxnSpPr>
            <a:cxnSpLocks/>
          </p:cNvCxnSpPr>
          <p:nvPr/>
        </p:nvCxnSpPr>
        <p:spPr>
          <a:xfrm flipV="1">
            <a:off x="3860085" y="3259415"/>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42" name="Elipse 41">
            <a:extLst>
              <a:ext uri="{FF2B5EF4-FFF2-40B4-BE49-F238E27FC236}">
                <a16:creationId xmlns:a16="http://schemas.microsoft.com/office/drawing/2014/main" id="{893F2C6E-01D1-40C0-99DD-9BB0684F43AA}"/>
              </a:ext>
            </a:extLst>
          </p:cNvPr>
          <p:cNvSpPr/>
          <p:nvPr/>
        </p:nvSpPr>
        <p:spPr>
          <a:xfrm>
            <a:off x="3769422" y="2984722"/>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012429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23" name="Conector recto 22">
            <a:extLst>
              <a:ext uri="{FF2B5EF4-FFF2-40B4-BE49-F238E27FC236}">
                <a16:creationId xmlns:a16="http://schemas.microsoft.com/office/drawing/2014/main" id="{7F8CEA57-4E7A-4DAC-A3AB-4CDDE12EF249}"/>
              </a:ext>
            </a:extLst>
          </p:cNvPr>
          <p:cNvCxnSpPr>
            <a:cxnSpLocks/>
          </p:cNvCxnSpPr>
          <p:nvPr/>
        </p:nvCxnSpPr>
        <p:spPr>
          <a:xfrm>
            <a:off x="2634841" y="848607"/>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4" name="1 Título">
            <a:extLst>
              <a:ext uri="{FF2B5EF4-FFF2-40B4-BE49-F238E27FC236}">
                <a16:creationId xmlns:a16="http://schemas.microsoft.com/office/drawing/2014/main" id="{EF76F796-31A2-45DC-8BB1-36B874CAE246}"/>
              </a:ext>
            </a:extLst>
          </p:cNvPr>
          <p:cNvSpPr txBox="1">
            <a:spLocks/>
          </p:cNvSpPr>
          <p:nvPr/>
        </p:nvSpPr>
        <p:spPr bwMode="auto">
          <a:xfrm>
            <a:off x="2507710" y="254807"/>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 </a:t>
            </a:r>
          </a:p>
        </p:txBody>
      </p:sp>
      <p:sp>
        <p:nvSpPr>
          <p:cNvPr id="8" name="Rectángulo 7">
            <a:extLst>
              <a:ext uri="{FF2B5EF4-FFF2-40B4-BE49-F238E27FC236}">
                <a16:creationId xmlns:a16="http://schemas.microsoft.com/office/drawing/2014/main" id="{BC090A12-CC0D-4010-8C7F-DB161DD3929B}"/>
              </a:ext>
            </a:extLst>
          </p:cNvPr>
          <p:cNvSpPr/>
          <p:nvPr/>
        </p:nvSpPr>
        <p:spPr>
          <a:xfrm>
            <a:off x="1589443" y="1845879"/>
            <a:ext cx="3122648" cy="5222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Ley 489</a:t>
            </a:r>
          </a:p>
        </p:txBody>
      </p:sp>
      <p:cxnSp>
        <p:nvCxnSpPr>
          <p:cNvPr id="18" name="Conector recto 17">
            <a:extLst>
              <a:ext uri="{FF2B5EF4-FFF2-40B4-BE49-F238E27FC236}">
                <a16:creationId xmlns:a16="http://schemas.microsoft.com/office/drawing/2014/main" id="{504C3546-DEAD-400D-8BFA-857DC60BD8CE}"/>
              </a:ext>
            </a:extLst>
          </p:cNvPr>
          <p:cNvCxnSpPr>
            <a:cxnSpLocks/>
          </p:cNvCxnSpPr>
          <p:nvPr/>
        </p:nvCxnSpPr>
        <p:spPr>
          <a:xfrm flipV="1">
            <a:off x="1680106" y="3584098"/>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7E2C967C-F9C9-4681-A93C-C7995ADF67A7}"/>
              </a:ext>
            </a:extLst>
          </p:cNvPr>
          <p:cNvSpPr/>
          <p:nvPr/>
        </p:nvSpPr>
        <p:spPr>
          <a:xfrm>
            <a:off x="1683914" y="6306642"/>
            <a:ext cx="3039328"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2015</a:t>
            </a:r>
          </a:p>
        </p:txBody>
      </p:sp>
      <p:sp>
        <p:nvSpPr>
          <p:cNvPr id="13" name="Elipse 12">
            <a:extLst>
              <a:ext uri="{FF2B5EF4-FFF2-40B4-BE49-F238E27FC236}">
                <a16:creationId xmlns:a16="http://schemas.microsoft.com/office/drawing/2014/main" id="{2155BF70-EC87-46E7-941A-E481E96B2264}"/>
              </a:ext>
            </a:extLst>
          </p:cNvPr>
          <p:cNvSpPr/>
          <p:nvPr/>
        </p:nvSpPr>
        <p:spPr>
          <a:xfrm>
            <a:off x="1589443" y="3309405"/>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5" name="Rectángulo 34">
            <a:extLst>
              <a:ext uri="{FF2B5EF4-FFF2-40B4-BE49-F238E27FC236}">
                <a16:creationId xmlns:a16="http://schemas.microsoft.com/office/drawing/2014/main" id="{93082A9C-A06F-4E49-887D-B80E72BC1E33}"/>
              </a:ext>
            </a:extLst>
          </p:cNvPr>
          <p:cNvSpPr/>
          <p:nvPr/>
        </p:nvSpPr>
        <p:spPr>
          <a:xfrm>
            <a:off x="6270754" y="6221199"/>
            <a:ext cx="3039328"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2015</a:t>
            </a:r>
          </a:p>
        </p:txBody>
      </p:sp>
      <p:sp>
        <p:nvSpPr>
          <p:cNvPr id="36" name="Rectángulo 35">
            <a:extLst>
              <a:ext uri="{FF2B5EF4-FFF2-40B4-BE49-F238E27FC236}">
                <a16:creationId xmlns:a16="http://schemas.microsoft.com/office/drawing/2014/main" id="{E979AF37-2923-4DA4-BF97-E222836F29C3}"/>
              </a:ext>
            </a:extLst>
          </p:cNvPr>
          <p:cNvSpPr/>
          <p:nvPr/>
        </p:nvSpPr>
        <p:spPr>
          <a:xfrm>
            <a:off x="6435247" y="1454458"/>
            <a:ext cx="2874835" cy="39142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Decreto 1083</a:t>
            </a:r>
          </a:p>
        </p:txBody>
      </p:sp>
      <p:cxnSp>
        <p:nvCxnSpPr>
          <p:cNvPr id="20" name="Conector recto 19">
            <a:extLst>
              <a:ext uri="{FF2B5EF4-FFF2-40B4-BE49-F238E27FC236}">
                <a16:creationId xmlns:a16="http://schemas.microsoft.com/office/drawing/2014/main" id="{7F14446C-D9D5-489D-B959-5C6E4E89E56E}"/>
              </a:ext>
            </a:extLst>
          </p:cNvPr>
          <p:cNvCxnSpPr>
            <a:cxnSpLocks/>
          </p:cNvCxnSpPr>
          <p:nvPr/>
        </p:nvCxnSpPr>
        <p:spPr>
          <a:xfrm flipV="1">
            <a:off x="6285236" y="3484701"/>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1" name="Elipse 20">
            <a:extLst>
              <a:ext uri="{FF2B5EF4-FFF2-40B4-BE49-F238E27FC236}">
                <a16:creationId xmlns:a16="http://schemas.microsoft.com/office/drawing/2014/main" id="{17948819-3820-4650-853F-2B880E3C265D}"/>
              </a:ext>
            </a:extLst>
          </p:cNvPr>
          <p:cNvSpPr/>
          <p:nvPr/>
        </p:nvSpPr>
        <p:spPr>
          <a:xfrm>
            <a:off x="6194573" y="3210008"/>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6" name="CuadroTexto 25">
            <a:extLst>
              <a:ext uri="{FF2B5EF4-FFF2-40B4-BE49-F238E27FC236}">
                <a16:creationId xmlns:a16="http://schemas.microsoft.com/office/drawing/2014/main" id="{13092D0A-F86F-4D66-BB68-4141EB096A3D}"/>
              </a:ext>
            </a:extLst>
          </p:cNvPr>
          <p:cNvSpPr txBox="1"/>
          <p:nvPr/>
        </p:nvSpPr>
        <p:spPr>
          <a:xfrm>
            <a:off x="6663081" y="2405905"/>
            <a:ext cx="2568049" cy="3323987"/>
          </a:xfrm>
          <a:prstGeom prst="rect">
            <a:avLst/>
          </a:prstGeom>
          <a:noFill/>
        </p:spPr>
        <p:txBody>
          <a:bodyPr wrap="square" rtlCol="0">
            <a:spAutoFit/>
          </a:bodyPr>
          <a:lstStyle/>
          <a:p>
            <a:pPr algn="ctr"/>
            <a:r>
              <a:rPr lang="es-CO" sz="1400" dirty="0">
                <a:latin typeface="Lato Regular"/>
              </a:rPr>
              <a:t>Por medio del cual se</a:t>
            </a:r>
          </a:p>
          <a:p>
            <a:pPr algn="ctr"/>
            <a:r>
              <a:rPr lang="es-CO" sz="1400" dirty="0">
                <a:latin typeface="Lato Regular"/>
              </a:rPr>
              <a:t>expide el Decreto Único</a:t>
            </a:r>
          </a:p>
          <a:p>
            <a:pPr algn="ctr"/>
            <a:r>
              <a:rPr lang="es-CO" sz="1400" dirty="0">
                <a:latin typeface="Lato Regular"/>
              </a:rPr>
              <a:t>Reglamentario del Sector</a:t>
            </a:r>
          </a:p>
          <a:p>
            <a:pPr algn="ctr"/>
            <a:r>
              <a:rPr lang="es-CO" sz="1400" dirty="0">
                <a:latin typeface="Lato Regular"/>
              </a:rPr>
              <a:t>de Función Pública</a:t>
            </a:r>
          </a:p>
          <a:p>
            <a:pPr algn="just"/>
            <a:endParaRPr lang="es-CO" sz="1400" dirty="0">
              <a:latin typeface="Lato Regular"/>
            </a:endParaRPr>
          </a:p>
          <a:p>
            <a:pPr algn="just"/>
            <a:r>
              <a:rPr lang="es-CO" sz="1400" dirty="0">
                <a:latin typeface="Lato Regular"/>
              </a:rPr>
              <a:t>ARTÍCULO 2.2.21.5.3 De las oficinas de control interno. (…)</a:t>
            </a:r>
          </a:p>
          <a:p>
            <a:pPr algn="just"/>
            <a:r>
              <a:rPr lang="es-CO" sz="1400" dirty="0">
                <a:latin typeface="Lato Regular"/>
              </a:rPr>
              <a:t>en cinco tópicos, a saber:</a:t>
            </a:r>
          </a:p>
          <a:p>
            <a:pPr algn="just"/>
            <a:r>
              <a:rPr lang="es-CO" sz="1400" dirty="0">
                <a:latin typeface="Lato Regular"/>
              </a:rPr>
              <a:t>valoración de riesgos, acompañar y asesorar, realizar evaluación y seguimiento, fomentar la cultura de control, y relación con entes externos.</a:t>
            </a:r>
          </a:p>
          <a:p>
            <a:pPr algn="just"/>
            <a:endParaRPr lang="es-CO" sz="1400" dirty="0">
              <a:latin typeface="Lato Regular"/>
            </a:endParaRPr>
          </a:p>
          <a:p>
            <a:pPr algn="just"/>
            <a:r>
              <a:rPr lang="es-CO" sz="1400" dirty="0">
                <a:latin typeface="Lato Regular"/>
              </a:rPr>
              <a:t>(Decreto 1537 de 2001, art. 3)</a:t>
            </a:r>
          </a:p>
        </p:txBody>
      </p:sp>
      <p:sp>
        <p:nvSpPr>
          <p:cNvPr id="27" name="CuadroTexto 26">
            <a:extLst>
              <a:ext uri="{FF2B5EF4-FFF2-40B4-BE49-F238E27FC236}">
                <a16:creationId xmlns:a16="http://schemas.microsoft.com/office/drawing/2014/main" id="{6E7AD6E3-575B-40A5-AB2C-C8A20CD8C4C6}"/>
              </a:ext>
            </a:extLst>
          </p:cNvPr>
          <p:cNvSpPr txBox="1"/>
          <p:nvPr/>
        </p:nvSpPr>
        <p:spPr>
          <a:xfrm>
            <a:off x="1866918" y="3210008"/>
            <a:ext cx="2568049" cy="2246769"/>
          </a:xfrm>
          <a:prstGeom prst="rect">
            <a:avLst/>
          </a:prstGeom>
          <a:noFill/>
        </p:spPr>
        <p:txBody>
          <a:bodyPr wrap="square" rtlCol="0">
            <a:spAutoFit/>
          </a:bodyPr>
          <a:lstStyle/>
          <a:p>
            <a:pPr algn="ctr"/>
            <a:r>
              <a:rPr lang="es-CO" sz="1400" dirty="0">
                <a:latin typeface="Lato Regular"/>
              </a:rPr>
              <a:t>Por la cual se dictan normas sobre la organización y funcionamiento de las entidades del orden nacional..”</a:t>
            </a:r>
          </a:p>
          <a:p>
            <a:pPr algn="ctr"/>
            <a:endParaRPr lang="es-CO" sz="1400" dirty="0">
              <a:latin typeface="Lato Regular"/>
            </a:endParaRPr>
          </a:p>
          <a:p>
            <a:pPr algn="ctr"/>
            <a:r>
              <a:rPr lang="es-CO" sz="1400" dirty="0">
                <a:latin typeface="Lato Regular"/>
              </a:rPr>
              <a:t>CAPÍTULO VI</a:t>
            </a:r>
          </a:p>
          <a:p>
            <a:pPr algn="just"/>
            <a:endParaRPr lang="es-CO" sz="1400" dirty="0">
              <a:latin typeface="Lato Regular"/>
            </a:endParaRPr>
          </a:p>
          <a:p>
            <a:pPr algn="just"/>
            <a:r>
              <a:rPr lang="es-CO" sz="1400" dirty="0">
                <a:latin typeface="Lato Regular"/>
              </a:rPr>
              <a:t>Sistema nacional de control interno</a:t>
            </a:r>
          </a:p>
        </p:txBody>
      </p:sp>
    </p:spTree>
    <p:extLst>
      <p:ext uri="{BB962C8B-B14F-4D97-AF65-F5344CB8AC3E}">
        <p14:creationId xmlns:p14="http://schemas.microsoft.com/office/powerpoint/2010/main" val="418579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23" name="Conector recto 22">
            <a:extLst>
              <a:ext uri="{FF2B5EF4-FFF2-40B4-BE49-F238E27FC236}">
                <a16:creationId xmlns:a16="http://schemas.microsoft.com/office/drawing/2014/main" id="{7F8CEA57-4E7A-4DAC-A3AB-4CDDE12EF249}"/>
              </a:ext>
            </a:extLst>
          </p:cNvPr>
          <p:cNvCxnSpPr>
            <a:cxnSpLocks/>
          </p:cNvCxnSpPr>
          <p:nvPr/>
        </p:nvCxnSpPr>
        <p:spPr>
          <a:xfrm>
            <a:off x="2634841" y="848607"/>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4" name="1 Título">
            <a:extLst>
              <a:ext uri="{FF2B5EF4-FFF2-40B4-BE49-F238E27FC236}">
                <a16:creationId xmlns:a16="http://schemas.microsoft.com/office/drawing/2014/main" id="{EF76F796-31A2-45DC-8BB1-36B874CAE246}"/>
              </a:ext>
            </a:extLst>
          </p:cNvPr>
          <p:cNvSpPr txBox="1">
            <a:spLocks/>
          </p:cNvSpPr>
          <p:nvPr/>
        </p:nvSpPr>
        <p:spPr bwMode="auto">
          <a:xfrm>
            <a:off x="2507710" y="254807"/>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 </a:t>
            </a:r>
          </a:p>
        </p:txBody>
      </p:sp>
      <p:sp>
        <p:nvSpPr>
          <p:cNvPr id="19" name="Rectángulo 18">
            <a:extLst>
              <a:ext uri="{FF2B5EF4-FFF2-40B4-BE49-F238E27FC236}">
                <a16:creationId xmlns:a16="http://schemas.microsoft.com/office/drawing/2014/main" id="{7833B9F5-BD34-4AC5-ACEF-F63A4B82199F}"/>
              </a:ext>
            </a:extLst>
          </p:cNvPr>
          <p:cNvSpPr/>
          <p:nvPr/>
        </p:nvSpPr>
        <p:spPr>
          <a:xfrm>
            <a:off x="1987623" y="2199133"/>
            <a:ext cx="2659649" cy="3754874"/>
          </a:xfrm>
          <a:prstGeom prst="rect">
            <a:avLst/>
          </a:prstGeom>
        </p:spPr>
        <p:txBody>
          <a:bodyPr wrap="square">
            <a:spAutoFit/>
          </a:bodyPr>
          <a:lstStyle/>
          <a:p>
            <a:pPr algn="ctr"/>
            <a:r>
              <a:rPr lang="es-CO" sz="1400" dirty="0">
                <a:latin typeface="Lato Regular"/>
              </a:rPr>
              <a:t>CAPITULO 6 MODELO ESTÁNDAR DE CONTROL INTERNO (MECI).</a:t>
            </a:r>
          </a:p>
          <a:p>
            <a:pPr algn="just"/>
            <a:endParaRPr lang="es-CO" sz="1400" dirty="0">
              <a:latin typeface="Lato Regular"/>
            </a:endParaRPr>
          </a:p>
          <a:p>
            <a:pPr algn="just"/>
            <a:r>
              <a:rPr lang="es-CO" sz="1400" dirty="0">
                <a:latin typeface="Lato Regular"/>
              </a:rPr>
              <a:t>ARTÍCULO 2.2.21.6.1 Objeto.</a:t>
            </a:r>
          </a:p>
          <a:p>
            <a:pPr algn="just"/>
            <a:r>
              <a:rPr lang="es-CO" sz="1400" dirty="0">
                <a:latin typeface="Lato Regular"/>
              </a:rPr>
              <a:t>Adoptase la actualización del</a:t>
            </a:r>
          </a:p>
          <a:p>
            <a:pPr algn="just"/>
            <a:r>
              <a:rPr lang="es-CO" sz="1400" dirty="0">
                <a:latin typeface="Lato Regular"/>
              </a:rPr>
              <a:t>Modelo Estándar de Control Interno para el Estado Colombiano (MECI), (...)</a:t>
            </a:r>
          </a:p>
          <a:p>
            <a:pPr algn="just"/>
            <a:endParaRPr lang="es-CO" sz="1400" dirty="0">
              <a:latin typeface="Lato Regular"/>
            </a:endParaRPr>
          </a:p>
          <a:p>
            <a:pPr algn="just"/>
            <a:r>
              <a:rPr lang="es-CO" sz="1400" dirty="0">
                <a:latin typeface="Lato Regular"/>
              </a:rPr>
              <a:t>El Modelo se implementará a través del Manual Técnico del Modelo Estándar de Control Interno y </a:t>
            </a:r>
            <a:r>
              <a:rPr lang="es-CO" sz="1400" u="sng" dirty="0">
                <a:latin typeface="Lato Regular"/>
              </a:rPr>
              <a:t>es de obligatorio cumplimiento y aplicación para las entidades del Estado.</a:t>
            </a:r>
          </a:p>
          <a:p>
            <a:pPr algn="just"/>
            <a:endParaRPr lang="es-CO" sz="1400" u="sng" dirty="0">
              <a:latin typeface="Lato Regular"/>
            </a:endParaRPr>
          </a:p>
        </p:txBody>
      </p:sp>
      <p:sp>
        <p:nvSpPr>
          <p:cNvPr id="35" name="Rectángulo 34">
            <a:extLst>
              <a:ext uri="{FF2B5EF4-FFF2-40B4-BE49-F238E27FC236}">
                <a16:creationId xmlns:a16="http://schemas.microsoft.com/office/drawing/2014/main" id="{93082A9C-A06F-4E49-887D-B80E72BC1E33}"/>
              </a:ext>
            </a:extLst>
          </p:cNvPr>
          <p:cNvSpPr/>
          <p:nvPr/>
        </p:nvSpPr>
        <p:spPr>
          <a:xfrm>
            <a:off x="1659001" y="6300711"/>
            <a:ext cx="3039328"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2015</a:t>
            </a:r>
          </a:p>
        </p:txBody>
      </p:sp>
      <p:sp>
        <p:nvSpPr>
          <p:cNvPr id="36" name="Rectángulo 35">
            <a:extLst>
              <a:ext uri="{FF2B5EF4-FFF2-40B4-BE49-F238E27FC236}">
                <a16:creationId xmlns:a16="http://schemas.microsoft.com/office/drawing/2014/main" id="{E979AF37-2923-4DA4-BF97-E222836F29C3}"/>
              </a:ext>
            </a:extLst>
          </p:cNvPr>
          <p:cNvSpPr/>
          <p:nvPr/>
        </p:nvSpPr>
        <p:spPr>
          <a:xfrm>
            <a:off x="1823494" y="1533970"/>
            <a:ext cx="2874835" cy="39142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Decreto 1083</a:t>
            </a:r>
          </a:p>
        </p:txBody>
      </p:sp>
      <p:sp>
        <p:nvSpPr>
          <p:cNvPr id="21" name="Elipse 20">
            <a:extLst>
              <a:ext uri="{FF2B5EF4-FFF2-40B4-BE49-F238E27FC236}">
                <a16:creationId xmlns:a16="http://schemas.microsoft.com/office/drawing/2014/main" id="{17948819-3820-4650-853F-2B880E3C265D}"/>
              </a:ext>
            </a:extLst>
          </p:cNvPr>
          <p:cNvSpPr/>
          <p:nvPr/>
        </p:nvSpPr>
        <p:spPr>
          <a:xfrm>
            <a:off x="1582820" y="3289520"/>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C18C8D3D-DB3E-4C9E-A185-B5DD96535BF1}"/>
              </a:ext>
            </a:extLst>
          </p:cNvPr>
          <p:cNvSpPr/>
          <p:nvPr/>
        </p:nvSpPr>
        <p:spPr>
          <a:xfrm>
            <a:off x="5844648" y="1438518"/>
            <a:ext cx="4725930" cy="923330"/>
          </a:xfrm>
          <a:prstGeom prst="rect">
            <a:avLst/>
          </a:prstGeom>
        </p:spPr>
        <p:txBody>
          <a:bodyPr wrap="square">
            <a:spAutoFit/>
          </a:bodyPr>
          <a:lstStyle/>
          <a:p>
            <a:pPr algn="just"/>
            <a:r>
              <a:rPr lang="es-CO" dirty="0">
                <a:latin typeface="Lato Regular"/>
              </a:rPr>
              <a:t>Los fundamentos del Control Interno están referidos a los pilares que favorecen la efectividad del mismo. </a:t>
            </a:r>
          </a:p>
        </p:txBody>
      </p:sp>
      <p:sp>
        <p:nvSpPr>
          <p:cNvPr id="31" name="Rectángulo 30">
            <a:extLst>
              <a:ext uri="{FF2B5EF4-FFF2-40B4-BE49-F238E27FC236}">
                <a16:creationId xmlns:a16="http://schemas.microsoft.com/office/drawing/2014/main" id="{8D284E7C-B555-4278-8667-A4F424EC75A7}"/>
              </a:ext>
            </a:extLst>
          </p:cNvPr>
          <p:cNvSpPr/>
          <p:nvPr/>
        </p:nvSpPr>
        <p:spPr>
          <a:xfrm>
            <a:off x="5992391" y="2782703"/>
            <a:ext cx="1670771" cy="296866"/>
          </a:xfrm>
          <a:prstGeom prst="rect">
            <a:avLst/>
          </a:prstGeom>
          <a:solidFill>
            <a:schemeClr val="accent6">
              <a:lumMod val="50000"/>
            </a:schemeClr>
          </a:solidFill>
          <a:ln>
            <a:noFill/>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eaLnBrk="1" hangingPunct="1">
              <a:defRPr/>
            </a:pPr>
            <a:r>
              <a:rPr lang="es-CO" sz="1600" b="1" dirty="0">
                <a:solidFill>
                  <a:schemeClr val="bg1"/>
                </a:solidFill>
                <a:latin typeface="Lato Regular"/>
              </a:rPr>
              <a:t>3 Principios</a:t>
            </a:r>
          </a:p>
        </p:txBody>
      </p:sp>
      <p:sp>
        <p:nvSpPr>
          <p:cNvPr id="32" name="Rectangle 33">
            <a:extLst>
              <a:ext uri="{FF2B5EF4-FFF2-40B4-BE49-F238E27FC236}">
                <a16:creationId xmlns:a16="http://schemas.microsoft.com/office/drawing/2014/main" id="{1C9BC601-FD89-42DB-A2E8-916F2221958C}"/>
              </a:ext>
            </a:extLst>
          </p:cNvPr>
          <p:cNvSpPr>
            <a:spLocks noChangeArrowheads="1"/>
          </p:cNvSpPr>
          <p:nvPr/>
        </p:nvSpPr>
        <p:spPr bwMode="gray">
          <a:xfrm>
            <a:off x="6103226" y="5135187"/>
            <a:ext cx="1713058" cy="314325"/>
          </a:xfrm>
          <a:prstGeom prst="roundRect">
            <a:avLst/>
          </a:prstGeom>
          <a:solidFill>
            <a:schemeClr val="accent6">
              <a:lumMod val="50000"/>
            </a:schemeClr>
          </a:solidFill>
          <a:ln>
            <a:noFill/>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eaLnBrk="1" hangingPunct="1">
              <a:defRPr/>
            </a:pPr>
            <a:r>
              <a:rPr lang="es-CO" sz="1200" b="1" dirty="0">
                <a:solidFill>
                  <a:schemeClr val="bg1"/>
                </a:solidFill>
              </a:rPr>
              <a:t>AUTORREGULACIÓN</a:t>
            </a:r>
          </a:p>
        </p:txBody>
      </p:sp>
      <p:sp>
        <p:nvSpPr>
          <p:cNvPr id="33" name="Rectangle 69">
            <a:extLst>
              <a:ext uri="{FF2B5EF4-FFF2-40B4-BE49-F238E27FC236}">
                <a16:creationId xmlns:a16="http://schemas.microsoft.com/office/drawing/2014/main" id="{0C915D64-BA3B-4172-80C7-7443F648461D}"/>
              </a:ext>
            </a:extLst>
          </p:cNvPr>
          <p:cNvSpPr>
            <a:spLocks noChangeArrowheads="1"/>
          </p:cNvSpPr>
          <p:nvPr/>
        </p:nvSpPr>
        <p:spPr bwMode="gray">
          <a:xfrm>
            <a:off x="6103226" y="3507760"/>
            <a:ext cx="1587643" cy="315913"/>
          </a:xfrm>
          <a:prstGeom prst="roundRect">
            <a:avLst/>
          </a:prstGeom>
          <a:solidFill>
            <a:schemeClr val="accent6">
              <a:lumMod val="50000"/>
            </a:schemeClr>
          </a:solidFill>
          <a:ln>
            <a:noFill/>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eaLnBrk="1" hangingPunct="1">
              <a:defRPr/>
            </a:pPr>
            <a:r>
              <a:rPr lang="es-CO" sz="1200" b="1" dirty="0">
                <a:solidFill>
                  <a:schemeClr val="bg1"/>
                </a:solidFill>
              </a:rPr>
              <a:t>AUTOCONTROL</a:t>
            </a:r>
          </a:p>
        </p:txBody>
      </p:sp>
      <p:sp>
        <p:nvSpPr>
          <p:cNvPr id="34" name="Rectangle 33">
            <a:extLst>
              <a:ext uri="{FF2B5EF4-FFF2-40B4-BE49-F238E27FC236}">
                <a16:creationId xmlns:a16="http://schemas.microsoft.com/office/drawing/2014/main" id="{300CED6B-5F8D-403F-9B18-C336FD78E340}"/>
              </a:ext>
            </a:extLst>
          </p:cNvPr>
          <p:cNvSpPr>
            <a:spLocks noChangeArrowheads="1"/>
          </p:cNvSpPr>
          <p:nvPr/>
        </p:nvSpPr>
        <p:spPr bwMode="gray">
          <a:xfrm>
            <a:off x="6103226" y="4375498"/>
            <a:ext cx="1713058" cy="314325"/>
          </a:xfrm>
          <a:prstGeom prst="roundRect">
            <a:avLst/>
          </a:prstGeom>
          <a:solidFill>
            <a:schemeClr val="accent6">
              <a:lumMod val="50000"/>
            </a:schemeClr>
          </a:solidFill>
          <a:ln>
            <a:noFill/>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eaLnBrk="1" fontAlgn="auto" hangingPunct="1">
              <a:spcBef>
                <a:spcPts val="0"/>
              </a:spcBef>
              <a:spcAft>
                <a:spcPct val="40000"/>
              </a:spcAft>
              <a:defRPr/>
            </a:pPr>
            <a:r>
              <a:rPr lang="es-CO" sz="1200" b="1" dirty="0">
                <a:solidFill>
                  <a:schemeClr val="bg1"/>
                </a:solidFill>
              </a:rPr>
              <a:t>AUTOGESTIÓN</a:t>
            </a:r>
          </a:p>
        </p:txBody>
      </p:sp>
      <p:sp>
        <p:nvSpPr>
          <p:cNvPr id="40" name="Elipse 39">
            <a:extLst>
              <a:ext uri="{FF2B5EF4-FFF2-40B4-BE49-F238E27FC236}">
                <a16:creationId xmlns:a16="http://schemas.microsoft.com/office/drawing/2014/main" id="{DABBDF99-1920-44AB-8270-803A9BA6B74C}"/>
              </a:ext>
            </a:extLst>
          </p:cNvPr>
          <p:cNvSpPr/>
          <p:nvPr/>
        </p:nvSpPr>
        <p:spPr>
          <a:xfrm>
            <a:off x="5992391" y="3266328"/>
            <a:ext cx="1783124" cy="744104"/>
          </a:xfrm>
          <a:prstGeom prst="ellipse">
            <a:avLst/>
          </a:prstGeom>
          <a:noFill/>
          <a:ln>
            <a:solidFill>
              <a:srgbClr val="000A8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200"/>
          </a:p>
        </p:txBody>
      </p:sp>
      <p:pic>
        <p:nvPicPr>
          <p:cNvPr id="41" name="Marcador de contenido 3">
            <a:extLst>
              <a:ext uri="{FF2B5EF4-FFF2-40B4-BE49-F238E27FC236}">
                <a16:creationId xmlns:a16="http://schemas.microsoft.com/office/drawing/2014/main" id="{92CB759E-FF5F-4115-8E22-6324F65958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8104" y="2671698"/>
            <a:ext cx="1831325" cy="1769435"/>
          </a:xfrm>
          <a:prstGeom prst="rect">
            <a:avLst/>
          </a:prstGeom>
        </p:spPr>
      </p:pic>
      <p:sp>
        <p:nvSpPr>
          <p:cNvPr id="3" name="Flecha: a la derecha 2">
            <a:extLst>
              <a:ext uri="{FF2B5EF4-FFF2-40B4-BE49-F238E27FC236}">
                <a16:creationId xmlns:a16="http://schemas.microsoft.com/office/drawing/2014/main" id="{BEA15E58-330D-4AAF-BA80-ABF1F86F5531}"/>
              </a:ext>
            </a:extLst>
          </p:cNvPr>
          <p:cNvSpPr/>
          <p:nvPr/>
        </p:nvSpPr>
        <p:spPr>
          <a:xfrm>
            <a:off x="7886350" y="3432755"/>
            <a:ext cx="568540" cy="39091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392DF8C7-1ADD-4D7C-975B-18CA93535B74}"/>
              </a:ext>
            </a:extLst>
          </p:cNvPr>
          <p:cNvSpPr/>
          <p:nvPr/>
        </p:nvSpPr>
        <p:spPr>
          <a:xfrm>
            <a:off x="6241778" y="5659227"/>
            <a:ext cx="4166842" cy="830997"/>
          </a:xfrm>
          <a:prstGeom prst="rect">
            <a:avLst/>
          </a:prstGeom>
        </p:spPr>
        <p:txBody>
          <a:bodyPr wrap="square">
            <a:spAutoFit/>
          </a:bodyPr>
          <a:lstStyle/>
          <a:p>
            <a:pPr algn="ctr"/>
            <a:r>
              <a:rPr lang="es-CO" sz="1600" i="1" dirty="0"/>
              <a:t>“El Control Interno es responsabilidad de la propia entidad (Representante legal  y colaboradores)”</a:t>
            </a:r>
          </a:p>
        </p:txBody>
      </p:sp>
      <p:cxnSp>
        <p:nvCxnSpPr>
          <p:cNvPr id="26" name="Conector recto 25">
            <a:extLst>
              <a:ext uri="{FF2B5EF4-FFF2-40B4-BE49-F238E27FC236}">
                <a16:creationId xmlns:a16="http://schemas.microsoft.com/office/drawing/2014/main" id="{6D44EA46-C398-4E75-9047-D1FAD138F967}"/>
              </a:ext>
            </a:extLst>
          </p:cNvPr>
          <p:cNvCxnSpPr>
            <a:cxnSpLocks/>
          </p:cNvCxnSpPr>
          <p:nvPr/>
        </p:nvCxnSpPr>
        <p:spPr>
          <a:xfrm flipV="1">
            <a:off x="1680106" y="3584098"/>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10" name="Rectángulo 9">
            <a:extLst>
              <a:ext uri="{FF2B5EF4-FFF2-40B4-BE49-F238E27FC236}">
                <a16:creationId xmlns:a16="http://schemas.microsoft.com/office/drawing/2014/main" id="{14ABDAAC-A822-4A30-9AF3-5B8DFA9510F1}"/>
              </a:ext>
            </a:extLst>
          </p:cNvPr>
          <p:cNvSpPr/>
          <p:nvPr/>
        </p:nvSpPr>
        <p:spPr>
          <a:xfrm>
            <a:off x="10766724" y="3214686"/>
            <a:ext cx="1296918" cy="5861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Campaña SAE</a:t>
            </a:r>
          </a:p>
        </p:txBody>
      </p:sp>
    </p:spTree>
    <p:extLst>
      <p:ext uri="{BB962C8B-B14F-4D97-AF65-F5344CB8AC3E}">
        <p14:creationId xmlns:p14="http://schemas.microsoft.com/office/powerpoint/2010/main" val="1698107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23" name="Conector recto 22">
            <a:extLst>
              <a:ext uri="{FF2B5EF4-FFF2-40B4-BE49-F238E27FC236}">
                <a16:creationId xmlns:a16="http://schemas.microsoft.com/office/drawing/2014/main" id="{7F8CEA57-4E7A-4DAC-A3AB-4CDDE12EF249}"/>
              </a:ext>
            </a:extLst>
          </p:cNvPr>
          <p:cNvCxnSpPr>
            <a:cxnSpLocks/>
          </p:cNvCxnSpPr>
          <p:nvPr/>
        </p:nvCxnSpPr>
        <p:spPr>
          <a:xfrm>
            <a:off x="2608337" y="729339"/>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4" name="1 Título">
            <a:extLst>
              <a:ext uri="{FF2B5EF4-FFF2-40B4-BE49-F238E27FC236}">
                <a16:creationId xmlns:a16="http://schemas.microsoft.com/office/drawing/2014/main" id="{EF76F796-31A2-45DC-8BB1-36B874CAE246}"/>
              </a:ext>
            </a:extLst>
          </p:cNvPr>
          <p:cNvSpPr txBox="1">
            <a:spLocks/>
          </p:cNvSpPr>
          <p:nvPr/>
        </p:nvSpPr>
        <p:spPr bwMode="auto">
          <a:xfrm>
            <a:off x="2481206" y="135539"/>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 </a:t>
            </a:r>
          </a:p>
        </p:txBody>
      </p:sp>
      <p:sp>
        <p:nvSpPr>
          <p:cNvPr id="8" name="Rectángulo 7">
            <a:extLst>
              <a:ext uri="{FF2B5EF4-FFF2-40B4-BE49-F238E27FC236}">
                <a16:creationId xmlns:a16="http://schemas.microsoft.com/office/drawing/2014/main" id="{BC090A12-CC0D-4010-8C7F-DB161DD3929B}"/>
              </a:ext>
            </a:extLst>
          </p:cNvPr>
          <p:cNvSpPr/>
          <p:nvPr/>
        </p:nvSpPr>
        <p:spPr>
          <a:xfrm>
            <a:off x="250973" y="1097542"/>
            <a:ext cx="11697676" cy="4355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Decreto 648</a:t>
            </a:r>
          </a:p>
        </p:txBody>
      </p:sp>
      <p:cxnSp>
        <p:nvCxnSpPr>
          <p:cNvPr id="18" name="Conector recto 17">
            <a:extLst>
              <a:ext uri="{FF2B5EF4-FFF2-40B4-BE49-F238E27FC236}">
                <a16:creationId xmlns:a16="http://schemas.microsoft.com/office/drawing/2014/main" id="{504C3546-DEAD-400D-8BFA-857DC60BD8CE}"/>
              </a:ext>
            </a:extLst>
          </p:cNvPr>
          <p:cNvCxnSpPr>
            <a:cxnSpLocks/>
          </p:cNvCxnSpPr>
          <p:nvPr/>
        </p:nvCxnSpPr>
        <p:spPr>
          <a:xfrm flipV="1">
            <a:off x="341637" y="3279302"/>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7E2C967C-F9C9-4681-A93C-C7995ADF67A7}"/>
              </a:ext>
            </a:extLst>
          </p:cNvPr>
          <p:cNvSpPr/>
          <p:nvPr/>
        </p:nvSpPr>
        <p:spPr>
          <a:xfrm>
            <a:off x="345444" y="6001846"/>
            <a:ext cx="9262381"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2017</a:t>
            </a:r>
          </a:p>
        </p:txBody>
      </p:sp>
      <p:sp>
        <p:nvSpPr>
          <p:cNvPr id="13" name="Elipse 12">
            <a:extLst>
              <a:ext uri="{FF2B5EF4-FFF2-40B4-BE49-F238E27FC236}">
                <a16:creationId xmlns:a16="http://schemas.microsoft.com/office/drawing/2014/main" id="{2155BF70-EC87-46E7-941A-E481E96B2264}"/>
              </a:ext>
            </a:extLst>
          </p:cNvPr>
          <p:cNvSpPr/>
          <p:nvPr/>
        </p:nvSpPr>
        <p:spPr>
          <a:xfrm>
            <a:off x="250974" y="3004609"/>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25" name="Imagen 24" descr="ico1.png">
            <a:extLst>
              <a:ext uri="{FF2B5EF4-FFF2-40B4-BE49-F238E27FC236}">
                <a16:creationId xmlns:a16="http://schemas.microsoft.com/office/drawing/2014/main" id="{66C8FA63-5484-4545-BDAB-B7C57B91433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145511" y="5161980"/>
            <a:ext cx="1507814" cy="1210919"/>
          </a:xfrm>
          <a:prstGeom prst="rect">
            <a:avLst/>
          </a:prstGeom>
          <a:noFill/>
          <a:ln>
            <a:noFill/>
          </a:ln>
          <a:extLst/>
        </p:spPr>
      </p:pic>
      <p:grpSp>
        <p:nvGrpSpPr>
          <p:cNvPr id="26" name="Grupo 25">
            <a:extLst>
              <a:ext uri="{FF2B5EF4-FFF2-40B4-BE49-F238E27FC236}">
                <a16:creationId xmlns:a16="http://schemas.microsoft.com/office/drawing/2014/main" id="{CC30F874-6C51-4541-B86B-AE24D24BEE8D}"/>
              </a:ext>
            </a:extLst>
          </p:cNvPr>
          <p:cNvGrpSpPr/>
          <p:nvPr/>
        </p:nvGrpSpPr>
        <p:grpSpPr>
          <a:xfrm>
            <a:off x="751435" y="2308397"/>
            <a:ext cx="3993184" cy="2953864"/>
            <a:chOff x="217148" y="1461695"/>
            <a:chExt cx="3993184" cy="2953864"/>
          </a:xfrm>
        </p:grpSpPr>
        <p:sp>
          <p:nvSpPr>
            <p:cNvPr id="27" name="Rectángulo: esquinas redondeadas 26">
              <a:extLst>
                <a:ext uri="{FF2B5EF4-FFF2-40B4-BE49-F238E27FC236}">
                  <a16:creationId xmlns:a16="http://schemas.microsoft.com/office/drawing/2014/main" id="{B7FC85FB-66AB-4733-9C6B-8FEF303B31B5}"/>
                </a:ext>
              </a:extLst>
            </p:cNvPr>
            <p:cNvSpPr/>
            <p:nvPr/>
          </p:nvSpPr>
          <p:spPr>
            <a:xfrm>
              <a:off x="518095" y="1461695"/>
              <a:ext cx="2207491" cy="775854"/>
            </a:xfrm>
            <a:prstGeom prst="roundRect">
              <a:avLst/>
            </a:prstGeom>
            <a:solidFill>
              <a:srgbClr val="A9A8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latin typeface="Lato Regular"/>
                </a:rPr>
                <a:t>Sistema Institucional de Control Interno</a:t>
              </a:r>
            </a:p>
          </p:txBody>
        </p:sp>
        <p:sp>
          <p:nvSpPr>
            <p:cNvPr id="28" name="Diagrama de flujo: cinta perforada 27">
              <a:extLst>
                <a:ext uri="{FF2B5EF4-FFF2-40B4-BE49-F238E27FC236}">
                  <a16:creationId xmlns:a16="http://schemas.microsoft.com/office/drawing/2014/main" id="{CE60485B-144F-4021-A3FA-7C8A97FB1DD1}"/>
                </a:ext>
              </a:extLst>
            </p:cNvPr>
            <p:cNvSpPr/>
            <p:nvPr/>
          </p:nvSpPr>
          <p:spPr>
            <a:xfrm rot="20853357">
              <a:off x="2643396" y="1554892"/>
              <a:ext cx="1566936" cy="674254"/>
            </a:xfrm>
            <a:prstGeom prst="flowChartPunchedTap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latin typeface="Lato Regular"/>
                </a:rPr>
                <a:t>Modificó</a:t>
              </a:r>
            </a:p>
          </p:txBody>
        </p:sp>
        <p:sp>
          <p:nvSpPr>
            <p:cNvPr id="29" name="CuadroTexto 28">
              <a:extLst>
                <a:ext uri="{FF2B5EF4-FFF2-40B4-BE49-F238E27FC236}">
                  <a16:creationId xmlns:a16="http://schemas.microsoft.com/office/drawing/2014/main" id="{039C387A-28F0-4DD1-888A-468AA44273BC}"/>
                </a:ext>
              </a:extLst>
            </p:cNvPr>
            <p:cNvSpPr txBox="1"/>
            <p:nvPr/>
          </p:nvSpPr>
          <p:spPr>
            <a:xfrm>
              <a:off x="217148" y="2599677"/>
              <a:ext cx="3741053" cy="1815882"/>
            </a:xfrm>
            <a:prstGeom prst="rect">
              <a:avLst/>
            </a:prstGeom>
            <a:noFill/>
          </p:spPr>
          <p:txBody>
            <a:bodyPr wrap="square" rtlCol="0">
              <a:spAutoFit/>
            </a:bodyPr>
            <a:lstStyle/>
            <a:p>
              <a:pPr algn="just"/>
              <a:r>
                <a:rPr lang="es-CO" sz="1400" dirty="0">
                  <a:latin typeface="Lato Regular"/>
                </a:rPr>
                <a:t>Descripción de Unidad Básica del Sistema Nacional de Control Interno por </a:t>
              </a:r>
              <a:r>
                <a:rPr lang="es-CO" sz="1400" b="1" dirty="0">
                  <a:solidFill>
                    <a:srgbClr val="000A8B"/>
                  </a:solidFill>
                  <a:latin typeface="Lato Regular"/>
                </a:rPr>
                <a:t>Sistema Institucional de Control Interno</a:t>
              </a:r>
            </a:p>
            <a:p>
              <a:pPr algn="just"/>
              <a:endParaRPr lang="es-CO" sz="1400" b="1" dirty="0">
                <a:solidFill>
                  <a:srgbClr val="000A8B"/>
                </a:solidFill>
                <a:latin typeface="Lato Regular"/>
              </a:endParaRPr>
            </a:p>
            <a:p>
              <a:pPr algn="just"/>
              <a:r>
                <a:rPr lang="es-CO" sz="1400" dirty="0">
                  <a:latin typeface="Lato Regular"/>
                </a:rPr>
                <a:t>Comité de Coordinación del Sistema de Control Interno </a:t>
              </a:r>
              <a:r>
                <a:rPr lang="es-CO" sz="1400" b="1" dirty="0">
                  <a:solidFill>
                    <a:srgbClr val="000A8B"/>
                  </a:solidFill>
                  <a:latin typeface="Lato Regular"/>
                </a:rPr>
                <a:t>por Comité Institucional de Coordinación de Control Interno</a:t>
              </a:r>
            </a:p>
            <a:p>
              <a:pPr algn="just"/>
              <a:endParaRPr lang="es-CO" sz="1400" b="1" dirty="0">
                <a:solidFill>
                  <a:srgbClr val="000A8B"/>
                </a:solidFill>
                <a:latin typeface="Lato Regular"/>
              </a:endParaRPr>
            </a:p>
          </p:txBody>
        </p:sp>
      </p:grpSp>
      <p:grpSp>
        <p:nvGrpSpPr>
          <p:cNvPr id="30" name="Grupo 29">
            <a:extLst>
              <a:ext uri="{FF2B5EF4-FFF2-40B4-BE49-F238E27FC236}">
                <a16:creationId xmlns:a16="http://schemas.microsoft.com/office/drawing/2014/main" id="{B624349C-982F-4672-BAA7-1767FA9BB84F}"/>
              </a:ext>
            </a:extLst>
          </p:cNvPr>
          <p:cNvGrpSpPr/>
          <p:nvPr/>
        </p:nvGrpSpPr>
        <p:grpSpPr>
          <a:xfrm>
            <a:off x="5330933" y="2178753"/>
            <a:ext cx="5986425" cy="3555307"/>
            <a:chOff x="4527048" y="1517114"/>
            <a:chExt cx="4274247" cy="3555307"/>
          </a:xfrm>
        </p:grpSpPr>
        <p:sp>
          <p:nvSpPr>
            <p:cNvPr id="31" name="Rectángulo: esquinas redondeadas 30">
              <a:extLst>
                <a:ext uri="{FF2B5EF4-FFF2-40B4-BE49-F238E27FC236}">
                  <a16:creationId xmlns:a16="http://schemas.microsoft.com/office/drawing/2014/main" id="{43968A6A-56F4-4608-B4DE-5B71DCFAE987}"/>
                </a:ext>
              </a:extLst>
            </p:cNvPr>
            <p:cNvSpPr/>
            <p:nvPr/>
          </p:nvSpPr>
          <p:spPr>
            <a:xfrm>
              <a:off x="5079121" y="1517114"/>
              <a:ext cx="2254464" cy="869758"/>
            </a:xfrm>
            <a:prstGeom prst="roundRect">
              <a:avLst/>
            </a:prstGeom>
            <a:solidFill>
              <a:srgbClr val="A9A8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latin typeface="Lato Regular"/>
                </a:rPr>
                <a:t>Elementos Técnicos administrativos que fortalezcan el SCI de la Entidad</a:t>
              </a:r>
            </a:p>
          </p:txBody>
        </p:sp>
        <p:sp>
          <p:nvSpPr>
            <p:cNvPr id="32" name="Diagrama de flujo: cinta perforada 31">
              <a:extLst>
                <a:ext uri="{FF2B5EF4-FFF2-40B4-BE49-F238E27FC236}">
                  <a16:creationId xmlns:a16="http://schemas.microsoft.com/office/drawing/2014/main" id="{57C7ADAE-0F53-40C7-8BE3-76D03C097CFA}"/>
                </a:ext>
              </a:extLst>
            </p:cNvPr>
            <p:cNvSpPr/>
            <p:nvPr/>
          </p:nvSpPr>
          <p:spPr>
            <a:xfrm rot="20853357">
              <a:off x="7249954" y="1576234"/>
              <a:ext cx="1551341" cy="674254"/>
            </a:xfrm>
            <a:prstGeom prst="flowChartPunchedTap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latin typeface="Lato Regular"/>
                </a:rPr>
                <a:t>Modificó</a:t>
              </a:r>
            </a:p>
          </p:txBody>
        </p:sp>
        <p:sp>
          <p:nvSpPr>
            <p:cNvPr id="33" name="CuadroTexto 32">
              <a:extLst>
                <a:ext uri="{FF2B5EF4-FFF2-40B4-BE49-F238E27FC236}">
                  <a16:creationId xmlns:a16="http://schemas.microsoft.com/office/drawing/2014/main" id="{5D96D46F-4C52-45EB-87CE-661907FD10E2}"/>
                </a:ext>
              </a:extLst>
            </p:cNvPr>
            <p:cNvSpPr txBox="1"/>
            <p:nvPr/>
          </p:nvSpPr>
          <p:spPr>
            <a:xfrm>
              <a:off x="4527048" y="2559148"/>
              <a:ext cx="1897236" cy="2031325"/>
            </a:xfrm>
            <a:prstGeom prst="rect">
              <a:avLst/>
            </a:prstGeom>
            <a:noFill/>
          </p:spPr>
          <p:txBody>
            <a:bodyPr wrap="square" rtlCol="0">
              <a:spAutoFit/>
            </a:bodyPr>
            <a:lstStyle/>
            <a:p>
              <a:pPr algn="just"/>
              <a:r>
                <a:rPr lang="es-CO" sz="1400" dirty="0">
                  <a:latin typeface="Lato Regular"/>
                </a:rPr>
                <a:t>ROLES.  Anteriores</a:t>
              </a:r>
            </a:p>
            <a:p>
              <a:pPr algn="just"/>
              <a:endParaRPr lang="es-CO" sz="1400" dirty="0">
                <a:latin typeface="Lato Regular"/>
              </a:endParaRPr>
            </a:p>
            <a:p>
              <a:pPr marL="228600" indent="-228600" algn="just">
                <a:buAutoNum type="arabicPeriod"/>
              </a:pPr>
              <a:r>
                <a:rPr lang="es-CO" sz="1400" dirty="0">
                  <a:latin typeface="Lato Regular"/>
                </a:rPr>
                <a:t>Valoración de Riesgos</a:t>
              </a:r>
            </a:p>
            <a:p>
              <a:pPr marL="228600" indent="-228600" algn="just">
                <a:buAutoNum type="arabicPeriod"/>
              </a:pPr>
              <a:r>
                <a:rPr lang="es-CO" sz="1400" dirty="0">
                  <a:latin typeface="Lato Regular"/>
                </a:rPr>
                <a:t>Acompañar y asesorar</a:t>
              </a:r>
            </a:p>
            <a:p>
              <a:pPr marL="228600" indent="-228600" algn="just">
                <a:buAutoNum type="arabicPeriod"/>
              </a:pPr>
              <a:r>
                <a:rPr lang="es-CO" sz="1400" dirty="0">
                  <a:latin typeface="Lato Regular"/>
                </a:rPr>
                <a:t>Realizar evaluación de seguimiento</a:t>
              </a:r>
            </a:p>
            <a:p>
              <a:pPr marL="228600" indent="-228600" algn="just">
                <a:buAutoNum type="arabicPeriod"/>
              </a:pPr>
              <a:r>
                <a:rPr lang="es-CO" sz="1400" dirty="0">
                  <a:latin typeface="Lato Regular"/>
                </a:rPr>
                <a:t>Fomentar la cultura de control</a:t>
              </a:r>
            </a:p>
            <a:p>
              <a:pPr marL="228600" indent="-228600" algn="just">
                <a:buAutoNum type="arabicPeriod"/>
              </a:pPr>
              <a:r>
                <a:rPr lang="es-CO" sz="1400" dirty="0">
                  <a:latin typeface="Lato Regular"/>
                </a:rPr>
                <a:t>Relación con entes externo</a:t>
              </a:r>
            </a:p>
          </p:txBody>
        </p:sp>
        <p:sp>
          <p:nvSpPr>
            <p:cNvPr id="34" name="CuadroTexto 33">
              <a:extLst>
                <a:ext uri="{FF2B5EF4-FFF2-40B4-BE49-F238E27FC236}">
                  <a16:creationId xmlns:a16="http://schemas.microsoft.com/office/drawing/2014/main" id="{0B07AA84-C275-4D9C-92AD-DE156672E284}"/>
                </a:ext>
              </a:extLst>
            </p:cNvPr>
            <p:cNvSpPr txBox="1"/>
            <p:nvPr/>
          </p:nvSpPr>
          <p:spPr>
            <a:xfrm>
              <a:off x="6576684" y="2610208"/>
              <a:ext cx="1897236" cy="2462213"/>
            </a:xfrm>
            <a:prstGeom prst="rect">
              <a:avLst/>
            </a:prstGeom>
            <a:noFill/>
          </p:spPr>
          <p:txBody>
            <a:bodyPr wrap="square" rtlCol="0">
              <a:spAutoFit/>
            </a:bodyPr>
            <a:lstStyle/>
            <a:p>
              <a:pPr algn="just"/>
              <a:r>
                <a:rPr lang="es-CO" sz="1400" b="1" dirty="0">
                  <a:solidFill>
                    <a:srgbClr val="A9A8A9"/>
                  </a:solidFill>
                  <a:latin typeface="Lato Regular"/>
                </a:rPr>
                <a:t>ROLES.  </a:t>
              </a:r>
              <a:r>
                <a:rPr lang="es-CO" sz="1400" b="1" dirty="0">
                  <a:solidFill>
                    <a:srgbClr val="000A8B"/>
                  </a:solidFill>
                  <a:latin typeface="Lato Regular"/>
                </a:rPr>
                <a:t>NUEVOS</a:t>
              </a:r>
            </a:p>
            <a:p>
              <a:pPr algn="just"/>
              <a:endParaRPr lang="es-CO" sz="1400" b="1" dirty="0">
                <a:solidFill>
                  <a:srgbClr val="000A8B"/>
                </a:solidFill>
                <a:latin typeface="Lato Regular"/>
              </a:endParaRPr>
            </a:p>
            <a:p>
              <a:pPr marL="228600" indent="-228600" algn="just">
                <a:buAutoNum type="arabicPeriod"/>
              </a:pPr>
              <a:r>
                <a:rPr lang="es-CO" sz="1400" b="1" dirty="0">
                  <a:solidFill>
                    <a:srgbClr val="A9A8A9"/>
                  </a:solidFill>
                  <a:latin typeface="Lato Regular"/>
                </a:rPr>
                <a:t>Liderazgo Estratégico</a:t>
              </a:r>
            </a:p>
            <a:p>
              <a:pPr marL="228600" indent="-228600" algn="just">
                <a:buAutoNum type="arabicPeriod"/>
              </a:pPr>
              <a:r>
                <a:rPr lang="es-CO" sz="1400" b="1" dirty="0">
                  <a:solidFill>
                    <a:srgbClr val="000A8B"/>
                  </a:solidFill>
                  <a:latin typeface="Lato Regular"/>
                </a:rPr>
                <a:t>Enfoque hacia la prevención</a:t>
              </a:r>
            </a:p>
            <a:p>
              <a:pPr marL="228600" indent="-228600" algn="just">
                <a:buAutoNum type="arabicPeriod"/>
              </a:pPr>
              <a:r>
                <a:rPr lang="es-CO" sz="1400" b="1" dirty="0">
                  <a:solidFill>
                    <a:srgbClr val="A9A8A9"/>
                  </a:solidFill>
                  <a:latin typeface="Lato Regular"/>
                </a:rPr>
                <a:t>Evaluación de la Gestión de Riesgo</a:t>
              </a:r>
            </a:p>
            <a:p>
              <a:pPr marL="228600" indent="-228600" algn="just">
                <a:buAutoNum type="arabicPeriod"/>
              </a:pPr>
              <a:r>
                <a:rPr lang="es-CO" sz="1400" b="1" dirty="0">
                  <a:solidFill>
                    <a:srgbClr val="000A8B"/>
                  </a:solidFill>
                  <a:latin typeface="Lato Regular"/>
                </a:rPr>
                <a:t>Evaluación y Seguimiento</a:t>
              </a:r>
            </a:p>
            <a:p>
              <a:pPr marL="228600" indent="-228600" algn="just">
                <a:buAutoNum type="arabicPeriod"/>
              </a:pPr>
              <a:r>
                <a:rPr lang="es-CO" sz="1400" b="1" dirty="0">
                  <a:solidFill>
                    <a:srgbClr val="A9A8A9"/>
                  </a:solidFill>
                  <a:latin typeface="Lato Regular"/>
                </a:rPr>
                <a:t>Relación con entes externo de Control</a:t>
              </a:r>
            </a:p>
          </p:txBody>
        </p:sp>
      </p:grpSp>
    </p:spTree>
    <p:extLst>
      <p:ext uri="{BB962C8B-B14F-4D97-AF65-F5344CB8AC3E}">
        <p14:creationId xmlns:p14="http://schemas.microsoft.com/office/powerpoint/2010/main" val="410514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23" name="Conector recto 22">
            <a:extLst>
              <a:ext uri="{FF2B5EF4-FFF2-40B4-BE49-F238E27FC236}">
                <a16:creationId xmlns:a16="http://schemas.microsoft.com/office/drawing/2014/main" id="{7F8CEA57-4E7A-4DAC-A3AB-4CDDE12EF249}"/>
              </a:ext>
            </a:extLst>
          </p:cNvPr>
          <p:cNvCxnSpPr>
            <a:cxnSpLocks/>
          </p:cNvCxnSpPr>
          <p:nvPr/>
        </p:nvCxnSpPr>
        <p:spPr>
          <a:xfrm>
            <a:off x="2608337" y="729339"/>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4" name="1 Título">
            <a:extLst>
              <a:ext uri="{FF2B5EF4-FFF2-40B4-BE49-F238E27FC236}">
                <a16:creationId xmlns:a16="http://schemas.microsoft.com/office/drawing/2014/main" id="{EF76F796-31A2-45DC-8BB1-36B874CAE246}"/>
              </a:ext>
            </a:extLst>
          </p:cNvPr>
          <p:cNvSpPr txBox="1">
            <a:spLocks/>
          </p:cNvSpPr>
          <p:nvPr/>
        </p:nvSpPr>
        <p:spPr bwMode="auto">
          <a:xfrm>
            <a:off x="2608337" y="154737"/>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 </a:t>
            </a:r>
          </a:p>
        </p:txBody>
      </p:sp>
      <p:sp>
        <p:nvSpPr>
          <p:cNvPr id="8" name="Rectángulo 7">
            <a:extLst>
              <a:ext uri="{FF2B5EF4-FFF2-40B4-BE49-F238E27FC236}">
                <a16:creationId xmlns:a16="http://schemas.microsoft.com/office/drawing/2014/main" id="{BC090A12-CC0D-4010-8C7F-DB161DD3929B}"/>
              </a:ext>
            </a:extLst>
          </p:cNvPr>
          <p:cNvSpPr/>
          <p:nvPr/>
        </p:nvSpPr>
        <p:spPr>
          <a:xfrm>
            <a:off x="646223" y="1070280"/>
            <a:ext cx="11000124" cy="4355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Decreto 648</a:t>
            </a:r>
          </a:p>
        </p:txBody>
      </p:sp>
      <p:cxnSp>
        <p:nvCxnSpPr>
          <p:cNvPr id="18" name="Conector recto 17">
            <a:extLst>
              <a:ext uri="{FF2B5EF4-FFF2-40B4-BE49-F238E27FC236}">
                <a16:creationId xmlns:a16="http://schemas.microsoft.com/office/drawing/2014/main" id="{504C3546-DEAD-400D-8BFA-857DC60BD8CE}"/>
              </a:ext>
            </a:extLst>
          </p:cNvPr>
          <p:cNvCxnSpPr>
            <a:cxnSpLocks/>
          </p:cNvCxnSpPr>
          <p:nvPr/>
        </p:nvCxnSpPr>
        <p:spPr>
          <a:xfrm flipV="1">
            <a:off x="672937" y="3729870"/>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7E2C967C-F9C9-4681-A93C-C7995ADF67A7}"/>
              </a:ext>
            </a:extLst>
          </p:cNvPr>
          <p:cNvSpPr/>
          <p:nvPr/>
        </p:nvSpPr>
        <p:spPr>
          <a:xfrm>
            <a:off x="676744" y="6452414"/>
            <a:ext cx="9262381"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2017</a:t>
            </a:r>
          </a:p>
        </p:txBody>
      </p:sp>
      <p:sp>
        <p:nvSpPr>
          <p:cNvPr id="13" name="Elipse 12">
            <a:extLst>
              <a:ext uri="{FF2B5EF4-FFF2-40B4-BE49-F238E27FC236}">
                <a16:creationId xmlns:a16="http://schemas.microsoft.com/office/drawing/2014/main" id="{2155BF70-EC87-46E7-941A-E481E96B2264}"/>
              </a:ext>
            </a:extLst>
          </p:cNvPr>
          <p:cNvSpPr/>
          <p:nvPr/>
        </p:nvSpPr>
        <p:spPr>
          <a:xfrm>
            <a:off x="582274" y="3455177"/>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200">
              <a:latin typeface="Lato Regular"/>
            </a:endParaRPr>
          </a:p>
        </p:txBody>
      </p:sp>
      <p:pic>
        <p:nvPicPr>
          <p:cNvPr id="25" name="Imagen 24" descr="ico1.png">
            <a:extLst>
              <a:ext uri="{FF2B5EF4-FFF2-40B4-BE49-F238E27FC236}">
                <a16:creationId xmlns:a16="http://schemas.microsoft.com/office/drawing/2014/main" id="{66C8FA63-5484-4545-BDAB-B7C57B91433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97189" y="5241495"/>
            <a:ext cx="1507814" cy="1210919"/>
          </a:xfrm>
          <a:prstGeom prst="rect">
            <a:avLst/>
          </a:prstGeom>
          <a:noFill/>
          <a:ln>
            <a:noFill/>
          </a:ln>
          <a:extLst/>
        </p:spPr>
      </p:pic>
      <p:sp>
        <p:nvSpPr>
          <p:cNvPr id="16" name="5 CuadroTexto">
            <a:extLst>
              <a:ext uri="{FF2B5EF4-FFF2-40B4-BE49-F238E27FC236}">
                <a16:creationId xmlns:a16="http://schemas.microsoft.com/office/drawing/2014/main" id="{6B141E28-B3BC-4A8C-92D8-2D87DE041945}"/>
              </a:ext>
            </a:extLst>
          </p:cNvPr>
          <p:cNvSpPr txBox="1"/>
          <p:nvPr/>
        </p:nvSpPr>
        <p:spPr>
          <a:xfrm>
            <a:off x="6905551" y="2311426"/>
            <a:ext cx="4154750" cy="2462213"/>
          </a:xfrm>
          <a:prstGeom prst="rect">
            <a:avLst/>
          </a:prstGeom>
          <a:noFill/>
        </p:spPr>
        <p:txBody>
          <a:bodyPr wrap="square">
            <a:spAutoFit/>
          </a:bodyPr>
          <a:lstStyle/>
          <a:p>
            <a:pPr marL="342900" indent="-342900" algn="just" fontAlgn="auto">
              <a:spcBef>
                <a:spcPts val="0"/>
              </a:spcBef>
              <a:spcAft>
                <a:spcPts val="0"/>
              </a:spcAft>
              <a:buSzPct val="90000"/>
              <a:buFont typeface="+mj-lt"/>
              <a:buAutoNum type="arabicPeriod" startAt="4"/>
              <a:defRPr/>
            </a:pPr>
            <a:endParaRPr lang="es-CO" sz="1400" dirty="0">
              <a:solidFill>
                <a:schemeClr val="bg1">
                  <a:lumMod val="65000"/>
                </a:schemeClr>
              </a:solidFill>
              <a:latin typeface="Lato Regular"/>
              <a:cs typeface="Century Gothic"/>
            </a:endParaRPr>
          </a:p>
          <a:p>
            <a:pPr marL="228600" indent="-228600" algn="just">
              <a:buSzPct val="90000"/>
              <a:buFont typeface="+mj-lt"/>
              <a:buAutoNum type="arabicPeriod"/>
              <a:defRPr/>
            </a:pPr>
            <a:r>
              <a:rPr lang="es-CO" sz="1400" b="1" dirty="0">
                <a:solidFill>
                  <a:srgbClr val="000A8B"/>
                </a:solidFill>
                <a:latin typeface="Lato Regular"/>
                <a:cs typeface="Century Gothic"/>
              </a:rPr>
              <a:t>Revisar</a:t>
            </a:r>
            <a:r>
              <a:rPr lang="es-CO" sz="1400" dirty="0">
                <a:solidFill>
                  <a:schemeClr val="bg1">
                    <a:lumMod val="65000"/>
                  </a:schemeClr>
                </a:solidFill>
                <a:latin typeface="Lato Regular"/>
                <a:cs typeface="Century Gothic"/>
              </a:rPr>
              <a:t> </a:t>
            </a:r>
            <a:r>
              <a:rPr lang="es-CO" sz="1400" dirty="0">
                <a:latin typeface="Lato Regular"/>
                <a:cs typeface="Century Gothic"/>
              </a:rPr>
              <a:t>la información contenida en los </a:t>
            </a:r>
            <a:r>
              <a:rPr lang="es-CO" sz="1400" b="1" dirty="0">
                <a:solidFill>
                  <a:srgbClr val="000A8B"/>
                </a:solidFill>
                <a:latin typeface="Lato Regular"/>
                <a:cs typeface="Century Gothic"/>
              </a:rPr>
              <a:t>estados financieros de la entidad </a:t>
            </a:r>
            <a:r>
              <a:rPr lang="es-CO" sz="1400" dirty="0">
                <a:latin typeface="Lato Regular"/>
                <a:cs typeface="Century Gothic"/>
              </a:rPr>
              <a:t>y hacer las recomendaciones a que haya lugar.</a:t>
            </a:r>
          </a:p>
          <a:p>
            <a:pPr marL="228600" indent="-228600" algn="just" fontAlgn="auto">
              <a:spcBef>
                <a:spcPts val="0"/>
              </a:spcBef>
              <a:spcAft>
                <a:spcPts val="0"/>
              </a:spcAft>
              <a:buSzPct val="90000"/>
              <a:buFont typeface="+mj-lt"/>
              <a:buAutoNum type="arabicPeriod"/>
              <a:defRPr/>
            </a:pPr>
            <a:endParaRPr lang="es-CO" sz="1400" b="1" dirty="0">
              <a:solidFill>
                <a:srgbClr val="000A8B"/>
              </a:solidFill>
              <a:latin typeface="Lato Regular"/>
              <a:cs typeface="Century Gothic"/>
            </a:endParaRPr>
          </a:p>
          <a:p>
            <a:pPr marL="228600" indent="-228600" algn="just" fontAlgn="auto">
              <a:spcBef>
                <a:spcPts val="0"/>
              </a:spcBef>
              <a:spcAft>
                <a:spcPts val="0"/>
              </a:spcAft>
              <a:buSzPct val="90000"/>
              <a:buFont typeface="+mj-lt"/>
              <a:buAutoNum type="arabicPeriod"/>
              <a:defRPr/>
            </a:pPr>
            <a:r>
              <a:rPr lang="es-CO" sz="1400" b="1" dirty="0">
                <a:solidFill>
                  <a:srgbClr val="000A8B"/>
                </a:solidFill>
                <a:latin typeface="Lato Regular"/>
                <a:cs typeface="Century Gothic"/>
              </a:rPr>
              <a:t>Someter a aprobación </a:t>
            </a:r>
            <a:r>
              <a:rPr lang="es-CO" sz="1400" dirty="0">
                <a:latin typeface="Lato Regular"/>
                <a:cs typeface="Century Gothic"/>
              </a:rPr>
              <a:t>del representante legal la </a:t>
            </a:r>
            <a:r>
              <a:rPr lang="es-CO" sz="1400" b="1" dirty="0">
                <a:solidFill>
                  <a:srgbClr val="000A8B"/>
                </a:solidFill>
                <a:latin typeface="Lato Regular"/>
                <a:cs typeface="Century Gothic"/>
              </a:rPr>
              <a:t>política de administración del riesgo </a:t>
            </a:r>
            <a:r>
              <a:rPr lang="es-CO" sz="1400" dirty="0">
                <a:latin typeface="Lato Regular"/>
                <a:cs typeface="Century Gothic"/>
              </a:rPr>
              <a:t>y hacer seguimiento, en especial a la</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prevención y detección de fraude y mala conducta. </a:t>
            </a:r>
          </a:p>
          <a:p>
            <a:pPr marL="342900" indent="-342900" algn="just" fontAlgn="auto">
              <a:spcBef>
                <a:spcPts val="0"/>
              </a:spcBef>
              <a:spcAft>
                <a:spcPts val="0"/>
              </a:spcAft>
              <a:buSzPct val="90000"/>
              <a:buFont typeface="+mj-lt"/>
              <a:buAutoNum type="arabicPeriod" startAt="4"/>
              <a:defRPr/>
            </a:pPr>
            <a:endParaRPr lang="es-CO" sz="1400" b="1" dirty="0">
              <a:solidFill>
                <a:srgbClr val="000A8B"/>
              </a:solidFill>
              <a:latin typeface="Lato Regular"/>
              <a:cs typeface="Century Gothic"/>
            </a:endParaRPr>
          </a:p>
          <a:p>
            <a:pPr marL="342900" indent="-342900" algn="just" fontAlgn="auto">
              <a:spcBef>
                <a:spcPts val="0"/>
              </a:spcBef>
              <a:spcAft>
                <a:spcPts val="0"/>
              </a:spcAft>
              <a:buSzPct val="90000"/>
              <a:buFont typeface="+mj-lt"/>
              <a:buAutoNum type="arabicPeriod" startAt="4"/>
              <a:defRPr/>
            </a:pPr>
            <a:endParaRPr lang="es-CO" sz="1400" b="1" dirty="0">
              <a:solidFill>
                <a:srgbClr val="000A8B"/>
              </a:solidFill>
              <a:latin typeface="Lato Regular"/>
              <a:cs typeface="Century Gothic"/>
            </a:endParaRPr>
          </a:p>
        </p:txBody>
      </p:sp>
      <p:sp>
        <p:nvSpPr>
          <p:cNvPr id="17" name="5 CuadroTexto">
            <a:extLst>
              <a:ext uri="{FF2B5EF4-FFF2-40B4-BE49-F238E27FC236}">
                <a16:creationId xmlns:a16="http://schemas.microsoft.com/office/drawing/2014/main" id="{BF402FD8-B977-43FB-B385-826DE8E0FFB0}"/>
              </a:ext>
            </a:extLst>
          </p:cNvPr>
          <p:cNvSpPr txBox="1"/>
          <p:nvPr/>
        </p:nvSpPr>
        <p:spPr>
          <a:xfrm>
            <a:off x="779351" y="2273102"/>
            <a:ext cx="5975350" cy="4401205"/>
          </a:xfrm>
          <a:prstGeom prst="rect">
            <a:avLst/>
          </a:prstGeom>
          <a:noFill/>
        </p:spPr>
        <p:txBody>
          <a:bodyPr wrap="square">
            <a:spAutoFit/>
          </a:bodyPr>
          <a:lstStyle/>
          <a:p>
            <a:pPr algn="just" fontAlgn="auto">
              <a:spcBef>
                <a:spcPts val="0"/>
              </a:spcBef>
              <a:spcAft>
                <a:spcPts val="0"/>
              </a:spcAft>
              <a:buSzPct val="90000"/>
              <a:defRPr/>
            </a:pPr>
            <a:r>
              <a:rPr lang="es-CO" sz="1400" b="1" dirty="0">
                <a:solidFill>
                  <a:srgbClr val="000A8B"/>
                </a:solidFill>
                <a:latin typeface="Lato Regular"/>
                <a:cs typeface="Century Gothic"/>
              </a:rPr>
              <a:t>Según Parágrafo 3. del Articulo </a:t>
            </a:r>
            <a:r>
              <a:rPr lang="es-CO" sz="1400" b="1" dirty="0">
                <a:solidFill>
                  <a:srgbClr val="000A8B"/>
                </a:solidFill>
                <a:latin typeface="Lato Regular"/>
              </a:rPr>
              <a:t>2.2.21.1.6</a:t>
            </a:r>
            <a:r>
              <a:rPr lang="es-CO" sz="1400" b="1" dirty="0">
                <a:solidFill>
                  <a:srgbClr val="000A8B"/>
                </a:solidFill>
              </a:rPr>
              <a:t> </a:t>
            </a:r>
            <a:r>
              <a:rPr lang="es-CO" sz="1400" dirty="0">
                <a:latin typeface="Lato Regular"/>
                <a:cs typeface="Century Gothic"/>
              </a:rPr>
              <a:t>En las entidades donde exista</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comité de auditoría éste asumirá las siguientes funciones  </a:t>
            </a:r>
            <a:r>
              <a:rPr lang="es-CO" sz="1400" dirty="0">
                <a:solidFill>
                  <a:schemeClr val="bg1">
                    <a:lumMod val="65000"/>
                  </a:schemeClr>
                </a:solidFill>
                <a:latin typeface="Lato Regular"/>
                <a:cs typeface="Century Gothic"/>
              </a:rPr>
              <a:t>e </a:t>
            </a:r>
            <a:r>
              <a:rPr lang="es-CO" sz="1400" b="1" dirty="0">
                <a:solidFill>
                  <a:srgbClr val="000A8B"/>
                </a:solidFill>
                <a:latin typeface="Lato Regular"/>
                <a:cs typeface="Century Gothic"/>
              </a:rPr>
              <a:t>informarán</a:t>
            </a:r>
            <a:r>
              <a:rPr lang="es-CO" sz="1400" dirty="0">
                <a:solidFill>
                  <a:schemeClr val="bg1">
                    <a:lumMod val="65000"/>
                  </a:schemeClr>
                </a:solidFill>
                <a:latin typeface="Lato Regular"/>
                <a:cs typeface="Century Gothic"/>
              </a:rPr>
              <a:t> </a:t>
            </a:r>
            <a:r>
              <a:rPr lang="es-CO" sz="1400" dirty="0">
                <a:latin typeface="Lato Regular"/>
                <a:cs typeface="Century Gothic"/>
              </a:rPr>
              <a:t>al Comité institucional de Coordinación de Control Interno de su estado y desarrollo</a:t>
            </a:r>
            <a:r>
              <a:rPr lang="es-CO" sz="1400" dirty="0">
                <a:solidFill>
                  <a:schemeClr val="bg1">
                    <a:lumMod val="65000"/>
                  </a:schemeClr>
                </a:solidFill>
                <a:latin typeface="Lato Regular"/>
                <a:cs typeface="Century Gothic"/>
              </a:rPr>
              <a:t>.</a:t>
            </a:r>
          </a:p>
          <a:p>
            <a:pPr algn="just" fontAlgn="auto">
              <a:spcBef>
                <a:spcPts val="0"/>
              </a:spcBef>
              <a:spcAft>
                <a:spcPts val="0"/>
              </a:spcAft>
              <a:buSzPct val="90000"/>
              <a:defRPr/>
            </a:pPr>
            <a:endParaRPr lang="es-CO" sz="1400" dirty="0">
              <a:solidFill>
                <a:schemeClr val="bg1">
                  <a:lumMod val="65000"/>
                </a:schemeClr>
              </a:solidFill>
              <a:latin typeface="Lato Regular"/>
              <a:cs typeface="Century Gothic"/>
            </a:endParaRPr>
          </a:p>
          <a:p>
            <a:pPr marL="342900" indent="-342900" algn="just" fontAlgn="auto">
              <a:spcBef>
                <a:spcPts val="0"/>
              </a:spcBef>
              <a:spcAft>
                <a:spcPts val="0"/>
              </a:spcAft>
              <a:buSzPct val="90000"/>
              <a:buFont typeface="+mj-lt"/>
              <a:buAutoNum type="arabicPeriod"/>
              <a:defRPr/>
            </a:pPr>
            <a:r>
              <a:rPr lang="es-CO" sz="1400" b="1" dirty="0">
                <a:solidFill>
                  <a:srgbClr val="000A8B"/>
                </a:solidFill>
                <a:latin typeface="Lato Regular"/>
                <a:cs typeface="Century Gothic"/>
              </a:rPr>
              <a:t>Aprobar</a:t>
            </a:r>
            <a:r>
              <a:rPr lang="es-CO" sz="1400" dirty="0">
                <a:solidFill>
                  <a:schemeClr val="bg1">
                    <a:lumMod val="65000"/>
                  </a:schemeClr>
                </a:solidFill>
                <a:latin typeface="Lato Regular"/>
                <a:cs typeface="Century Gothic"/>
              </a:rPr>
              <a:t> el </a:t>
            </a:r>
            <a:r>
              <a:rPr lang="es-CO" sz="1400" b="1" dirty="0">
                <a:solidFill>
                  <a:srgbClr val="000A8B"/>
                </a:solidFill>
                <a:latin typeface="Lato Regular"/>
                <a:cs typeface="Century Gothic"/>
              </a:rPr>
              <a:t>Plan Anual de Auditoría </a:t>
            </a:r>
            <a:r>
              <a:rPr lang="es-CO" sz="1400" dirty="0">
                <a:latin typeface="Lato Regular"/>
                <a:cs typeface="Century Gothic"/>
              </a:rPr>
              <a:t>presentado por el jefe de control interno hacer sugerencias y seguimiento a las recomendaciones producto de la ejecución del plan de acuerdo con lo dispuesto en el estatuto de auditoría</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basado</a:t>
            </a:r>
            <a:r>
              <a:rPr lang="es-CO" sz="1400" dirty="0">
                <a:solidFill>
                  <a:schemeClr val="bg1">
                    <a:lumMod val="65000"/>
                  </a:schemeClr>
                </a:solidFill>
                <a:latin typeface="Lato Regular"/>
                <a:cs typeface="Century Gothic"/>
              </a:rPr>
              <a:t> </a:t>
            </a:r>
            <a:r>
              <a:rPr lang="es-CO" sz="1400" dirty="0">
                <a:latin typeface="Lato Regular"/>
                <a:cs typeface="Century Gothic"/>
              </a:rPr>
              <a:t>en la priorización de los temas críticos según la gestión de </a:t>
            </a:r>
            <a:r>
              <a:rPr lang="es-CO" sz="1400" b="1" dirty="0">
                <a:solidFill>
                  <a:srgbClr val="000A8B"/>
                </a:solidFill>
                <a:latin typeface="Lato Regular"/>
                <a:cs typeface="Century Gothic"/>
              </a:rPr>
              <a:t>riesgos</a:t>
            </a:r>
            <a:r>
              <a:rPr lang="es-CO" sz="1400" dirty="0">
                <a:solidFill>
                  <a:schemeClr val="bg1">
                    <a:lumMod val="65000"/>
                  </a:schemeClr>
                </a:solidFill>
                <a:latin typeface="Lato Regular"/>
                <a:cs typeface="Century Gothic"/>
              </a:rPr>
              <a:t> </a:t>
            </a:r>
            <a:r>
              <a:rPr lang="es-CO" sz="1400" dirty="0">
                <a:latin typeface="Lato Regular"/>
                <a:cs typeface="Century Gothic"/>
              </a:rPr>
              <a:t>de la administración</a:t>
            </a:r>
            <a:r>
              <a:rPr lang="es-CO" sz="1400" dirty="0">
                <a:solidFill>
                  <a:schemeClr val="bg1">
                    <a:lumMod val="65000"/>
                  </a:schemeClr>
                </a:solidFill>
                <a:latin typeface="Lato Regular"/>
                <a:cs typeface="Century Gothic"/>
              </a:rPr>
              <a:t>.</a:t>
            </a:r>
          </a:p>
          <a:p>
            <a:pPr marL="342900" indent="-342900" algn="just" fontAlgn="auto">
              <a:spcBef>
                <a:spcPts val="0"/>
              </a:spcBef>
              <a:spcAft>
                <a:spcPts val="0"/>
              </a:spcAft>
              <a:buSzPct val="90000"/>
              <a:buFont typeface="+mj-lt"/>
              <a:buAutoNum type="arabicPeriod"/>
              <a:defRPr/>
            </a:pPr>
            <a:endParaRPr lang="es-CO" sz="1400" dirty="0">
              <a:solidFill>
                <a:schemeClr val="bg1">
                  <a:lumMod val="65000"/>
                </a:schemeClr>
              </a:solidFill>
              <a:latin typeface="Lato Regular"/>
              <a:cs typeface="Century Gothic"/>
            </a:endParaRPr>
          </a:p>
          <a:p>
            <a:pPr marL="342900" indent="-342900" algn="just" fontAlgn="auto">
              <a:spcBef>
                <a:spcPts val="0"/>
              </a:spcBef>
              <a:spcAft>
                <a:spcPts val="0"/>
              </a:spcAft>
              <a:buSzPct val="90000"/>
              <a:buFont typeface="+mj-lt"/>
              <a:buAutoNum type="arabicPeriod"/>
              <a:defRPr/>
            </a:pPr>
            <a:r>
              <a:rPr lang="es-CO" sz="1400" b="1" dirty="0">
                <a:solidFill>
                  <a:srgbClr val="000A8B"/>
                </a:solidFill>
                <a:latin typeface="Lato Regular"/>
                <a:cs typeface="Century Gothic"/>
              </a:rPr>
              <a:t>Aprobar</a:t>
            </a:r>
            <a:r>
              <a:rPr lang="es-CO" sz="1400" dirty="0">
                <a:solidFill>
                  <a:schemeClr val="bg1">
                    <a:lumMod val="65000"/>
                  </a:schemeClr>
                </a:solidFill>
                <a:latin typeface="Lato Regular"/>
                <a:cs typeface="Century Gothic"/>
              </a:rPr>
              <a:t> el </a:t>
            </a:r>
            <a:r>
              <a:rPr lang="es-CO" sz="1400" b="1" dirty="0">
                <a:solidFill>
                  <a:srgbClr val="000A8B"/>
                </a:solidFill>
                <a:latin typeface="Lato Regular"/>
                <a:cs typeface="Century Gothic"/>
              </a:rPr>
              <a:t>Estatuto de Auditoría Interna </a:t>
            </a:r>
            <a:r>
              <a:rPr lang="es-CO" sz="1400" dirty="0">
                <a:latin typeface="Lato Regular"/>
                <a:cs typeface="Century Gothic"/>
              </a:rPr>
              <a:t>y el </a:t>
            </a:r>
            <a:r>
              <a:rPr lang="es-CO" sz="1400" b="1" dirty="0">
                <a:solidFill>
                  <a:srgbClr val="000A8B"/>
                </a:solidFill>
                <a:latin typeface="Lato Regular"/>
                <a:cs typeface="Century Gothic"/>
              </a:rPr>
              <a:t>Código de Ética </a:t>
            </a:r>
            <a:r>
              <a:rPr lang="es-CO" sz="1400" dirty="0">
                <a:latin typeface="Lato Regular"/>
                <a:cs typeface="Century Gothic"/>
              </a:rPr>
              <a:t>del auditor, así como verificar su cumplimiento</a:t>
            </a:r>
            <a:r>
              <a:rPr lang="es-CO" sz="1400" dirty="0">
                <a:solidFill>
                  <a:schemeClr val="bg1">
                    <a:lumMod val="65000"/>
                  </a:schemeClr>
                </a:solidFill>
                <a:latin typeface="Lato Regular"/>
                <a:cs typeface="Century Gothic"/>
              </a:rPr>
              <a:t>.</a:t>
            </a:r>
          </a:p>
          <a:p>
            <a:pPr marL="342900" indent="-342900" algn="just" fontAlgn="auto">
              <a:spcBef>
                <a:spcPts val="0"/>
              </a:spcBef>
              <a:spcAft>
                <a:spcPts val="0"/>
              </a:spcAft>
              <a:buSzPct val="90000"/>
              <a:buFont typeface="+mj-lt"/>
              <a:buAutoNum type="arabicPeriod"/>
              <a:defRPr/>
            </a:pPr>
            <a:endParaRPr lang="es-CO" sz="1400" dirty="0">
              <a:solidFill>
                <a:schemeClr val="bg1">
                  <a:lumMod val="65000"/>
                </a:schemeClr>
              </a:solidFill>
              <a:latin typeface="Lato Regular"/>
              <a:cs typeface="Century Gothic"/>
            </a:endParaRPr>
          </a:p>
          <a:p>
            <a:pPr marL="342900" indent="-342900" algn="just" fontAlgn="auto">
              <a:spcBef>
                <a:spcPts val="0"/>
              </a:spcBef>
              <a:spcAft>
                <a:spcPts val="0"/>
              </a:spcAft>
              <a:buSzPct val="90000"/>
              <a:buFont typeface="+mj-lt"/>
              <a:buAutoNum type="arabicPeriod"/>
              <a:defRPr/>
            </a:pPr>
            <a:r>
              <a:rPr lang="es-CO" sz="1400" b="1" dirty="0">
                <a:solidFill>
                  <a:srgbClr val="000A8B"/>
                </a:solidFill>
                <a:latin typeface="Lato Regular"/>
                <a:cs typeface="Century Gothic"/>
              </a:rPr>
              <a:t>Servir de instancia </a:t>
            </a:r>
            <a:r>
              <a:rPr lang="es-CO" sz="1400" dirty="0">
                <a:latin typeface="Lato Regular"/>
                <a:cs typeface="Century Gothic"/>
              </a:rPr>
              <a:t>para</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resolver</a:t>
            </a:r>
            <a:r>
              <a:rPr lang="es-CO" sz="1400" dirty="0">
                <a:solidFill>
                  <a:schemeClr val="bg1">
                    <a:lumMod val="65000"/>
                  </a:schemeClr>
                </a:solidFill>
                <a:latin typeface="Lato Regular"/>
                <a:cs typeface="Century Gothic"/>
              </a:rPr>
              <a:t> </a:t>
            </a:r>
            <a:r>
              <a:rPr lang="es-CO" sz="1400" dirty="0">
                <a:latin typeface="Lato Regular"/>
                <a:cs typeface="Century Gothic"/>
              </a:rPr>
              <a:t>las</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diferencias</a:t>
            </a:r>
            <a:r>
              <a:rPr lang="es-CO" sz="1400" dirty="0">
                <a:solidFill>
                  <a:schemeClr val="bg1">
                    <a:lumMod val="65000"/>
                  </a:schemeClr>
                </a:solidFill>
                <a:latin typeface="Lato Regular"/>
                <a:cs typeface="Century Gothic"/>
              </a:rPr>
              <a:t> </a:t>
            </a:r>
            <a:r>
              <a:rPr lang="es-CO" sz="1400" dirty="0">
                <a:latin typeface="Lato Regular"/>
                <a:cs typeface="Century Gothic"/>
              </a:rPr>
              <a:t>que surjan en desarrollo del </a:t>
            </a:r>
            <a:r>
              <a:rPr lang="es-CO" sz="1400" b="1" dirty="0">
                <a:solidFill>
                  <a:srgbClr val="000A8B"/>
                </a:solidFill>
                <a:latin typeface="Lato Regular"/>
                <a:cs typeface="Century Gothic"/>
              </a:rPr>
              <a:t>ejercicio</a:t>
            </a:r>
            <a:r>
              <a:rPr lang="es-CO" sz="1400" dirty="0">
                <a:solidFill>
                  <a:schemeClr val="bg1">
                    <a:lumMod val="65000"/>
                  </a:schemeClr>
                </a:solidFill>
                <a:latin typeface="Lato Regular"/>
                <a:cs typeface="Century Gothic"/>
              </a:rPr>
              <a:t> </a:t>
            </a:r>
            <a:r>
              <a:rPr lang="es-CO" sz="1400" dirty="0">
                <a:latin typeface="Lato Regular"/>
                <a:cs typeface="Century Gothic"/>
              </a:rPr>
              <a:t>de auditoría interna.</a:t>
            </a:r>
          </a:p>
          <a:p>
            <a:pPr marL="342900" indent="-342900" algn="just" fontAlgn="auto">
              <a:spcBef>
                <a:spcPts val="0"/>
              </a:spcBef>
              <a:spcAft>
                <a:spcPts val="0"/>
              </a:spcAft>
              <a:buSzPct val="90000"/>
              <a:buFont typeface="+mj-lt"/>
              <a:buAutoNum type="arabicPeriod"/>
              <a:defRPr/>
            </a:pPr>
            <a:endParaRPr lang="es-CO" sz="1400" dirty="0">
              <a:solidFill>
                <a:schemeClr val="bg1">
                  <a:lumMod val="65000"/>
                </a:schemeClr>
              </a:solidFill>
              <a:latin typeface="Lato Regular"/>
              <a:cs typeface="Century Gothic"/>
            </a:endParaRPr>
          </a:p>
          <a:p>
            <a:pPr marL="342900" indent="-342900" algn="just" fontAlgn="auto">
              <a:spcBef>
                <a:spcPts val="0"/>
              </a:spcBef>
              <a:spcAft>
                <a:spcPts val="0"/>
              </a:spcAft>
              <a:buSzPct val="90000"/>
              <a:buFont typeface="+mj-lt"/>
              <a:buAutoNum type="arabicPeriod" startAt="4"/>
              <a:defRPr/>
            </a:pPr>
            <a:r>
              <a:rPr lang="es-CO" sz="1400" b="1" dirty="0">
                <a:solidFill>
                  <a:srgbClr val="000A8B"/>
                </a:solidFill>
                <a:latin typeface="Lato Regular"/>
                <a:cs typeface="Century Gothic"/>
              </a:rPr>
              <a:t>Conocer y resolver </a:t>
            </a:r>
            <a:r>
              <a:rPr lang="es-CO" sz="1400" dirty="0">
                <a:latin typeface="Lato Regular"/>
                <a:cs typeface="Century Gothic"/>
              </a:rPr>
              <a:t>los</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conflictos de interés </a:t>
            </a:r>
            <a:r>
              <a:rPr lang="es-CO" sz="1400" dirty="0">
                <a:latin typeface="Lato Regular"/>
                <a:cs typeface="Century Gothic"/>
              </a:rPr>
              <a:t>que</a:t>
            </a:r>
            <a:r>
              <a:rPr lang="es-CO" sz="1400" dirty="0">
                <a:solidFill>
                  <a:schemeClr val="bg1">
                    <a:lumMod val="65000"/>
                  </a:schemeClr>
                </a:solidFill>
                <a:latin typeface="Lato Regular"/>
                <a:cs typeface="Century Gothic"/>
              </a:rPr>
              <a:t> </a:t>
            </a:r>
            <a:r>
              <a:rPr lang="es-CO" sz="1400" b="1" dirty="0">
                <a:solidFill>
                  <a:srgbClr val="000A8B"/>
                </a:solidFill>
                <a:latin typeface="Lato Regular"/>
                <a:cs typeface="Century Gothic"/>
              </a:rPr>
              <a:t>afecten</a:t>
            </a:r>
            <a:r>
              <a:rPr lang="es-CO" sz="1400" dirty="0">
                <a:solidFill>
                  <a:schemeClr val="bg1">
                    <a:lumMod val="65000"/>
                  </a:schemeClr>
                </a:solidFill>
                <a:latin typeface="Lato Regular"/>
                <a:cs typeface="Century Gothic"/>
              </a:rPr>
              <a:t> </a:t>
            </a:r>
            <a:r>
              <a:rPr lang="es-CO" sz="1400" dirty="0">
                <a:latin typeface="Lato Regular"/>
                <a:cs typeface="Century Gothic"/>
              </a:rPr>
              <a:t>la </a:t>
            </a:r>
            <a:r>
              <a:rPr lang="es-CO" sz="1400" b="1" dirty="0">
                <a:solidFill>
                  <a:srgbClr val="000A8B"/>
                </a:solidFill>
                <a:latin typeface="Lato Regular"/>
                <a:cs typeface="Century Gothic"/>
              </a:rPr>
              <a:t>independencia</a:t>
            </a:r>
            <a:r>
              <a:rPr lang="es-CO" sz="1400" dirty="0">
                <a:solidFill>
                  <a:schemeClr val="bg1">
                    <a:lumMod val="65000"/>
                  </a:schemeClr>
                </a:solidFill>
                <a:latin typeface="Lato Regular"/>
                <a:cs typeface="Century Gothic"/>
              </a:rPr>
              <a:t> </a:t>
            </a:r>
            <a:r>
              <a:rPr lang="es-CO" sz="1400" dirty="0">
                <a:latin typeface="Lato Regular"/>
                <a:cs typeface="Century Gothic"/>
              </a:rPr>
              <a:t>de la </a:t>
            </a:r>
            <a:r>
              <a:rPr lang="es-CO" sz="1400" b="1" dirty="0">
                <a:solidFill>
                  <a:srgbClr val="000A8B"/>
                </a:solidFill>
                <a:effectLst>
                  <a:outerShdw blurRad="38100" dist="38100" dir="2700000" algn="tl">
                    <a:srgbClr val="000000">
                      <a:alpha val="43137"/>
                    </a:srgbClr>
                  </a:outerShdw>
                </a:effectLst>
                <a:latin typeface="Lato Regular"/>
                <a:cs typeface="Century Gothic"/>
              </a:rPr>
              <a:t>AUDITORÍA</a:t>
            </a:r>
            <a:r>
              <a:rPr lang="es-CO" sz="1400" dirty="0">
                <a:solidFill>
                  <a:srgbClr val="000A8B"/>
                </a:solidFill>
                <a:latin typeface="Lato Regular"/>
                <a:cs typeface="Century Gothic"/>
              </a:rPr>
              <a:t>.</a:t>
            </a:r>
          </a:p>
          <a:p>
            <a:pPr marL="285750" indent="-285750" algn="just" fontAlgn="auto">
              <a:spcBef>
                <a:spcPts val="0"/>
              </a:spcBef>
              <a:spcAft>
                <a:spcPts val="0"/>
              </a:spcAft>
              <a:buSzPct val="90000"/>
              <a:buFont typeface="Arial" panose="020B0604020202020204" pitchFamily="34" charset="0"/>
              <a:buChar char="•"/>
              <a:defRPr/>
            </a:pPr>
            <a:endParaRPr lang="es-CO" sz="1400" dirty="0">
              <a:solidFill>
                <a:schemeClr val="bg1">
                  <a:lumMod val="65000"/>
                </a:schemeClr>
              </a:solidFill>
              <a:latin typeface="Lato Regular"/>
              <a:cs typeface="Century Gothic"/>
            </a:endParaRPr>
          </a:p>
        </p:txBody>
      </p:sp>
      <p:sp>
        <p:nvSpPr>
          <p:cNvPr id="20" name="Rectángulo: esquinas redondeadas 19">
            <a:extLst>
              <a:ext uri="{FF2B5EF4-FFF2-40B4-BE49-F238E27FC236}">
                <a16:creationId xmlns:a16="http://schemas.microsoft.com/office/drawing/2014/main" id="{4378ADF3-1972-4A66-9233-614F5D6F0B32}"/>
              </a:ext>
            </a:extLst>
          </p:cNvPr>
          <p:cNvSpPr/>
          <p:nvPr/>
        </p:nvSpPr>
        <p:spPr>
          <a:xfrm>
            <a:off x="1630077" y="1615314"/>
            <a:ext cx="3946185" cy="496121"/>
          </a:xfrm>
          <a:prstGeom prst="roundRect">
            <a:avLst/>
          </a:prstGeom>
          <a:solidFill>
            <a:srgbClr val="A9A8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latin typeface="Lato Regular"/>
              </a:rPr>
              <a:t>Funciones del Comité de Auditoria</a:t>
            </a:r>
          </a:p>
        </p:txBody>
      </p:sp>
      <p:sp>
        <p:nvSpPr>
          <p:cNvPr id="19" name="Diagrama de flujo: cinta perforada 18">
            <a:extLst>
              <a:ext uri="{FF2B5EF4-FFF2-40B4-BE49-F238E27FC236}">
                <a16:creationId xmlns:a16="http://schemas.microsoft.com/office/drawing/2014/main" id="{FE8534CF-3529-4D6C-96ED-541A044C8C39}"/>
              </a:ext>
            </a:extLst>
          </p:cNvPr>
          <p:cNvSpPr/>
          <p:nvPr/>
        </p:nvSpPr>
        <p:spPr>
          <a:xfrm rot="20853357">
            <a:off x="53516" y="1555759"/>
            <a:ext cx="1628575" cy="674254"/>
          </a:xfrm>
          <a:prstGeom prst="flowChartPunchedTap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Se adiciono</a:t>
            </a:r>
          </a:p>
        </p:txBody>
      </p:sp>
      <p:sp>
        <p:nvSpPr>
          <p:cNvPr id="21" name="Rectángulo: esquinas redondeadas 20">
            <a:extLst>
              <a:ext uri="{FF2B5EF4-FFF2-40B4-BE49-F238E27FC236}">
                <a16:creationId xmlns:a16="http://schemas.microsoft.com/office/drawing/2014/main" id="{ED73A8F8-7FF3-4C93-8B7F-298D81D68B59}"/>
              </a:ext>
            </a:extLst>
          </p:cNvPr>
          <p:cNvSpPr/>
          <p:nvPr/>
        </p:nvSpPr>
        <p:spPr>
          <a:xfrm>
            <a:off x="7146407" y="1573863"/>
            <a:ext cx="4104689" cy="642811"/>
          </a:xfrm>
          <a:prstGeom prst="roundRect">
            <a:avLst/>
          </a:prstGeom>
          <a:solidFill>
            <a:srgbClr val="A9A8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latin typeface="Lato Regular"/>
              </a:rPr>
              <a:t>Funciones del Comité Institucional de Coordinación de Control Según Cambio de Resolución interna 370/2017</a:t>
            </a:r>
          </a:p>
        </p:txBody>
      </p:sp>
      <p:sp>
        <p:nvSpPr>
          <p:cNvPr id="22" name="Diagrama de flujo: cinta perforada 21">
            <a:extLst>
              <a:ext uri="{FF2B5EF4-FFF2-40B4-BE49-F238E27FC236}">
                <a16:creationId xmlns:a16="http://schemas.microsoft.com/office/drawing/2014/main" id="{0C92163D-3A91-4937-A6B1-C6FEF9028F43}"/>
              </a:ext>
            </a:extLst>
          </p:cNvPr>
          <p:cNvSpPr/>
          <p:nvPr/>
        </p:nvSpPr>
        <p:spPr>
          <a:xfrm rot="20853357">
            <a:off x="5768151" y="1552354"/>
            <a:ext cx="1628575" cy="674254"/>
          </a:xfrm>
          <a:prstGeom prst="flowChartPunchedTap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Se adiciono</a:t>
            </a:r>
          </a:p>
        </p:txBody>
      </p:sp>
      <p:sp>
        <p:nvSpPr>
          <p:cNvPr id="2" name="Rectángulo: esquinas redondeadas 1">
            <a:extLst>
              <a:ext uri="{FF2B5EF4-FFF2-40B4-BE49-F238E27FC236}">
                <a16:creationId xmlns:a16="http://schemas.microsoft.com/office/drawing/2014/main" id="{0A24F9A1-820A-41F9-A0F0-C5BBA2A8C861}"/>
              </a:ext>
            </a:extLst>
          </p:cNvPr>
          <p:cNvSpPr/>
          <p:nvPr/>
        </p:nvSpPr>
        <p:spPr>
          <a:xfrm>
            <a:off x="7134714" y="4921015"/>
            <a:ext cx="3627573" cy="72601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t>Se Somete a consideración del Comité la Aceptación o no de Incluir estas funciones y retirarlas de las Funciones del CICCI</a:t>
            </a:r>
          </a:p>
        </p:txBody>
      </p:sp>
    </p:spTree>
    <p:extLst>
      <p:ext uri="{BB962C8B-B14F-4D97-AF65-F5344CB8AC3E}">
        <p14:creationId xmlns:p14="http://schemas.microsoft.com/office/powerpoint/2010/main" val="1708207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23" name="Conector recto 22">
            <a:extLst>
              <a:ext uri="{FF2B5EF4-FFF2-40B4-BE49-F238E27FC236}">
                <a16:creationId xmlns:a16="http://schemas.microsoft.com/office/drawing/2014/main" id="{7F8CEA57-4E7A-4DAC-A3AB-4CDDE12EF249}"/>
              </a:ext>
            </a:extLst>
          </p:cNvPr>
          <p:cNvCxnSpPr>
            <a:cxnSpLocks/>
          </p:cNvCxnSpPr>
          <p:nvPr/>
        </p:nvCxnSpPr>
        <p:spPr>
          <a:xfrm>
            <a:off x="2608337" y="729339"/>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24" name="1 Título">
            <a:extLst>
              <a:ext uri="{FF2B5EF4-FFF2-40B4-BE49-F238E27FC236}">
                <a16:creationId xmlns:a16="http://schemas.microsoft.com/office/drawing/2014/main" id="{EF76F796-31A2-45DC-8BB1-36B874CAE246}"/>
              </a:ext>
            </a:extLst>
          </p:cNvPr>
          <p:cNvSpPr txBox="1">
            <a:spLocks/>
          </p:cNvSpPr>
          <p:nvPr/>
        </p:nvSpPr>
        <p:spPr bwMode="auto">
          <a:xfrm>
            <a:off x="2481206" y="135539"/>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a:t>
            </a:r>
          </a:p>
        </p:txBody>
      </p:sp>
      <p:sp>
        <p:nvSpPr>
          <p:cNvPr id="8" name="Rectángulo 7">
            <a:extLst>
              <a:ext uri="{FF2B5EF4-FFF2-40B4-BE49-F238E27FC236}">
                <a16:creationId xmlns:a16="http://schemas.microsoft.com/office/drawing/2014/main" id="{BC090A12-CC0D-4010-8C7F-DB161DD3929B}"/>
              </a:ext>
            </a:extLst>
          </p:cNvPr>
          <p:cNvSpPr/>
          <p:nvPr/>
        </p:nvSpPr>
        <p:spPr>
          <a:xfrm>
            <a:off x="438208" y="1081290"/>
            <a:ext cx="10166734" cy="4355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dirty="0">
                <a:effectLst>
                  <a:outerShdw blurRad="38100" dist="38100" dir="2700000" algn="tl">
                    <a:srgbClr val="000000">
                      <a:alpha val="43137"/>
                    </a:srgbClr>
                  </a:outerShdw>
                </a:effectLst>
              </a:rPr>
              <a:t>Decreto 648</a:t>
            </a:r>
          </a:p>
        </p:txBody>
      </p:sp>
      <p:cxnSp>
        <p:nvCxnSpPr>
          <p:cNvPr id="18" name="Conector recto 17">
            <a:extLst>
              <a:ext uri="{FF2B5EF4-FFF2-40B4-BE49-F238E27FC236}">
                <a16:creationId xmlns:a16="http://schemas.microsoft.com/office/drawing/2014/main" id="{504C3546-DEAD-400D-8BFA-857DC60BD8CE}"/>
              </a:ext>
            </a:extLst>
          </p:cNvPr>
          <p:cNvCxnSpPr>
            <a:cxnSpLocks/>
          </p:cNvCxnSpPr>
          <p:nvPr/>
        </p:nvCxnSpPr>
        <p:spPr>
          <a:xfrm flipV="1">
            <a:off x="434401" y="3663610"/>
            <a:ext cx="0" cy="273512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11" name="Rectángulo 10">
            <a:extLst>
              <a:ext uri="{FF2B5EF4-FFF2-40B4-BE49-F238E27FC236}">
                <a16:creationId xmlns:a16="http://schemas.microsoft.com/office/drawing/2014/main" id="{7E2C967C-F9C9-4681-A93C-C7995ADF67A7}"/>
              </a:ext>
            </a:extLst>
          </p:cNvPr>
          <p:cNvSpPr/>
          <p:nvPr/>
        </p:nvSpPr>
        <p:spPr>
          <a:xfrm>
            <a:off x="438208" y="6386154"/>
            <a:ext cx="9262381" cy="3391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effectLst>
                  <a:outerShdw blurRad="38100" dist="38100" dir="2700000" algn="tl">
                    <a:srgbClr val="000000">
                      <a:alpha val="43137"/>
                    </a:srgbClr>
                  </a:outerShdw>
                </a:effectLst>
              </a:rPr>
              <a:t>2017</a:t>
            </a:r>
          </a:p>
        </p:txBody>
      </p:sp>
      <p:sp>
        <p:nvSpPr>
          <p:cNvPr id="13" name="Elipse 12">
            <a:extLst>
              <a:ext uri="{FF2B5EF4-FFF2-40B4-BE49-F238E27FC236}">
                <a16:creationId xmlns:a16="http://schemas.microsoft.com/office/drawing/2014/main" id="{2155BF70-EC87-46E7-941A-E481E96B2264}"/>
              </a:ext>
            </a:extLst>
          </p:cNvPr>
          <p:cNvSpPr/>
          <p:nvPr/>
        </p:nvSpPr>
        <p:spPr>
          <a:xfrm>
            <a:off x="343738" y="3388917"/>
            <a:ext cx="166640" cy="1987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200">
              <a:latin typeface="Lato Regular"/>
            </a:endParaRPr>
          </a:p>
        </p:txBody>
      </p:sp>
      <p:pic>
        <p:nvPicPr>
          <p:cNvPr id="25" name="Imagen 24" descr="ico1.png">
            <a:extLst>
              <a:ext uri="{FF2B5EF4-FFF2-40B4-BE49-F238E27FC236}">
                <a16:creationId xmlns:a16="http://schemas.microsoft.com/office/drawing/2014/main" id="{66C8FA63-5484-4545-BDAB-B7C57B91433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145511" y="5161980"/>
            <a:ext cx="1507814" cy="1210919"/>
          </a:xfrm>
          <a:prstGeom prst="rect">
            <a:avLst/>
          </a:prstGeom>
          <a:noFill/>
          <a:ln>
            <a:noFill/>
          </a:ln>
          <a:extLst/>
        </p:spPr>
      </p:pic>
      <p:grpSp>
        <p:nvGrpSpPr>
          <p:cNvPr id="22" name="Grupo 21">
            <a:extLst>
              <a:ext uri="{FF2B5EF4-FFF2-40B4-BE49-F238E27FC236}">
                <a16:creationId xmlns:a16="http://schemas.microsoft.com/office/drawing/2014/main" id="{962F7077-AAF0-49F7-A785-FE02F30E0DB9}"/>
              </a:ext>
            </a:extLst>
          </p:cNvPr>
          <p:cNvGrpSpPr/>
          <p:nvPr/>
        </p:nvGrpSpPr>
        <p:grpSpPr>
          <a:xfrm>
            <a:off x="834886" y="2156524"/>
            <a:ext cx="10818439" cy="3610915"/>
            <a:chOff x="-307944" y="3555427"/>
            <a:chExt cx="9149840" cy="3610915"/>
          </a:xfrm>
        </p:grpSpPr>
        <p:sp>
          <p:nvSpPr>
            <p:cNvPr id="26" name="Rectángulo: esquinas redondeadas 25">
              <a:extLst>
                <a:ext uri="{FF2B5EF4-FFF2-40B4-BE49-F238E27FC236}">
                  <a16:creationId xmlns:a16="http://schemas.microsoft.com/office/drawing/2014/main" id="{DF497A4D-BEC7-4899-8620-08DC49D53871}"/>
                </a:ext>
              </a:extLst>
            </p:cNvPr>
            <p:cNvSpPr/>
            <p:nvPr/>
          </p:nvSpPr>
          <p:spPr>
            <a:xfrm>
              <a:off x="1417560" y="3555427"/>
              <a:ext cx="2207491" cy="775854"/>
            </a:xfrm>
            <a:prstGeom prst="roundRect">
              <a:avLst/>
            </a:prstGeom>
            <a:solidFill>
              <a:srgbClr val="A9A8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latin typeface="Lato Regular"/>
                </a:rPr>
                <a:t>Jefe de la Unidad u Oficina de Control Interno</a:t>
              </a:r>
            </a:p>
          </p:txBody>
        </p:sp>
        <p:sp>
          <p:nvSpPr>
            <p:cNvPr id="28" name="CuadroTexto 27">
              <a:extLst>
                <a:ext uri="{FF2B5EF4-FFF2-40B4-BE49-F238E27FC236}">
                  <a16:creationId xmlns:a16="http://schemas.microsoft.com/office/drawing/2014/main" id="{E767C06B-95B4-4BBA-A3F0-0A655EA7CFF2}"/>
                </a:ext>
              </a:extLst>
            </p:cNvPr>
            <p:cNvSpPr txBox="1"/>
            <p:nvPr/>
          </p:nvSpPr>
          <p:spPr>
            <a:xfrm>
              <a:off x="-307944" y="4488686"/>
              <a:ext cx="4795694" cy="2677656"/>
            </a:xfrm>
            <a:prstGeom prst="rect">
              <a:avLst/>
            </a:prstGeom>
            <a:noFill/>
          </p:spPr>
          <p:txBody>
            <a:bodyPr wrap="square" rtlCol="0">
              <a:spAutoFit/>
            </a:bodyPr>
            <a:lstStyle/>
            <a:p>
              <a:pPr marL="228600" indent="-228600" algn="just">
                <a:buAutoNum type="arabicPeriod"/>
              </a:pPr>
              <a:r>
                <a:rPr lang="es-CO" sz="1400" dirty="0">
                  <a:latin typeface="Lato Regular"/>
                </a:rPr>
                <a:t>Se establece la </a:t>
              </a:r>
              <a:r>
                <a:rPr lang="es-CO" sz="1400" b="1" dirty="0">
                  <a:solidFill>
                    <a:srgbClr val="000A8B"/>
                  </a:solidFill>
                  <a:latin typeface="Lato Regular"/>
                </a:rPr>
                <a:t>relación administrativa y estratégica </a:t>
              </a:r>
              <a:r>
                <a:rPr lang="es-CO" sz="1400" dirty="0">
                  <a:latin typeface="Lato Regular"/>
                </a:rPr>
                <a:t>del Jefe de Control Interno.</a:t>
              </a:r>
            </a:p>
            <a:p>
              <a:pPr marL="228600" indent="-228600" algn="just">
                <a:buAutoNum type="arabicPeriod"/>
              </a:pPr>
              <a:endParaRPr lang="es-CO" sz="1400" dirty="0">
                <a:solidFill>
                  <a:srgbClr val="A9A8A9"/>
                </a:solidFill>
                <a:latin typeface="Lato Regular"/>
              </a:endParaRPr>
            </a:p>
            <a:p>
              <a:pPr marL="228600" indent="-228600" algn="just">
                <a:buAutoNum type="arabicPeriod"/>
              </a:pPr>
              <a:r>
                <a:rPr lang="es-CO" sz="1400" dirty="0">
                  <a:latin typeface="Lato Regular"/>
                </a:rPr>
                <a:t>Se crean Instrumentos para la Actividad de Auditoria Interna.</a:t>
              </a:r>
            </a:p>
            <a:p>
              <a:pPr algn="just"/>
              <a:endParaRPr lang="es-CO" sz="1400" b="1" dirty="0">
                <a:solidFill>
                  <a:srgbClr val="A9A8A9"/>
                </a:solidFill>
                <a:latin typeface="Lato Regular"/>
              </a:endParaRPr>
            </a:p>
            <a:p>
              <a:pPr marL="171450" indent="-171450" algn="just">
                <a:buFont typeface="Wingdings" panose="05000000000000000000" pitchFamily="2" charset="2"/>
                <a:buChar char="ü"/>
              </a:pPr>
              <a:r>
                <a:rPr lang="es-CO" sz="1400" dirty="0">
                  <a:solidFill>
                    <a:srgbClr val="000A8B"/>
                  </a:solidFill>
                  <a:latin typeface="Lato Regular"/>
                </a:rPr>
                <a:t>Estatuto de Auditoria  Presentado CICCI No. 2 25-05-2017 y Aprobado CICCI No. No. 1 virtual 02-06-2017</a:t>
              </a:r>
            </a:p>
            <a:p>
              <a:pPr marL="171450" indent="-171450" algn="just">
                <a:buFont typeface="Wingdings" panose="05000000000000000000" pitchFamily="2" charset="2"/>
                <a:buChar char="ü"/>
              </a:pPr>
              <a:r>
                <a:rPr lang="es-CO" sz="1400" dirty="0">
                  <a:latin typeface="Lato Regular"/>
                </a:rPr>
                <a:t>Código de Ética del Auditor Interno Presentado CICCI No. 2 25-05-2017 y Aprobado CICCI No. No. 1 virtual 02-06-2017</a:t>
              </a:r>
            </a:p>
            <a:p>
              <a:pPr marL="171450" indent="-171450" algn="just">
                <a:buFont typeface="Wingdings" panose="05000000000000000000" pitchFamily="2" charset="2"/>
                <a:buChar char="ü"/>
              </a:pPr>
              <a:r>
                <a:rPr lang="es-CO" sz="1400" dirty="0">
                  <a:solidFill>
                    <a:srgbClr val="000A8B"/>
                  </a:solidFill>
                  <a:latin typeface="Lato Regular"/>
                </a:rPr>
                <a:t>Carta de Representación en la que establezca la veracidad, calidad y oportunidad en la entrega de la información a la OCI.</a:t>
              </a:r>
            </a:p>
            <a:p>
              <a:pPr marL="171450" indent="-171450" algn="just">
                <a:buFont typeface="Wingdings" panose="05000000000000000000" pitchFamily="2" charset="2"/>
                <a:buChar char="ü"/>
              </a:pPr>
              <a:r>
                <a:rPr lang="es-CO" sz="1400" dirty="0">
                  <a:latin typeface="Lato Regular"/>
                </a:rPr>
                <a:t>Plan Anual de Auditoria</a:t>
              </a:r>
            </a:p>
          </p:txBody>
        </p:sp>
        <p:sp>
          <p:nvSpPr>
            <p:cNvPr id="29" name="CuadroTexto 28">
              <a:extLst>
                <a:ext uri="{FF2B5EF4-FFF2-40B4-BE49-F238E27FC236}">
                  <a16:creationId xmlns:a16="http://schemas.microsoft.com/office/drawing/2014/main" id="{525864B2-8E5B-48D6-8938-A3D87CD72774}"/>
                </a:ext>
              </a:extLst>
            </p:cNvPr>
            <p:cNvSpPr txBox="1"/>
            <p:nvPr/>
          </p:nvSpPr>
          <p:spPr>
            <a:xfrm>
              <a:off x="4725545" y="4325091"/>
              <a:ext cx="4116351" cy="2677656"/>
            </a:xfrm>
            <a:prstGeom prst="rect">
              <a:avLst/>
            </a:prstGeom>
            <a:noFill/>
          </p:spPr>
          <p:txBody>
            <a:bodyPr wrap="square" rtlCol="0">
              <a:spAutoFit/>
            </a:bodyPr>
            <a:lstStyle/>
            <a:p>
              <a:pPr marL="228600" indent="-228600" algn="just">
                <a:buFont typeface="+mj-lt"/>
                <a:buAutoNum type="arabicPeriod" startAt="3"/>
              </a:pPr>
              <a:r>
                <a:rPr lang="es-CO" sz="1400" dirty="0">
                  <a:latin typeface="Lato Regular"/>
                </a:rPr>
                <a:t>Informes.</a:t>
              </a:r>
            </a:p>
            <a:p>
              <a:pPr marL="171450" indent="-171450" algn="just">
                <a:buFont typeface="Arial" panose="020B0604020202020204" pitchFamily="34" charset="0"/>
                <a:buChar char="•"/>
              </a:pPr>
              <a:r>
                <a:rPr lang="es-CO" sz="1400" dirty="0">
                  <a:latin typeface="Lato Regular"/>
                </a:rPr>
                <a:t>Ejecutivo Anual de CI</a:t>
              </a:r>
            </a:p>
            <a:p>
              <a:pPr marL="171450" indent="-171450" algn="just">
                <a:buFont typeface="Arial" panose="020B0604020202020204" pitchFamily="34" charset="0"/>
                <a:buChar char="•"/>
              </a:pPr>
              <a:r>
                <a:rPr lang="es-CO" sz="1400" dirty="0">
                  <a:latin typeface="Lato Regular"/>
                </a:rPr>
                <a:t>Los de Ley 1474 de 2011</a:t>
              </a:r>
            </a:p>
            <a:p>
              <a:pPr marL="171450" indent="-171450" algn="just">
                <a:buFont typeface="Arial" panose="020B0604020202020204" pitchFamily="34" charset="0"/>
                <a:buChar char="•"/>
              </a:pPr>
              <a:r>
                <a:rPr lang="es-CO" sz="1400" dirty="0">
                  <a:latin typeface="Lato Regular"/>
                </a:rPr>
                <a:t>Directiva Presidencia 01 de 2015</a:t>
              </a:r>
            </a:p>
            <a:p>
              <a:pPr marL="171450" indent="-171450" algn="just">
                <a:buFont typeface="Arial" panose="020B0604020202020204" pitchFamily="34" charset="0"/>
                <a:buChar char="•"/>
              </a:pPr>
              <a:r>
                <a:rPr lang="es-CO" sz="1400" dirty="0">
                  <a:latin typeface="Lato Regular"/>
                </a:rPr>
                <a:t>Control Interno Contable</a:t>
              </a:r>
            </a:p>
            <a:p>
              <a:pPr marL="171450" indent="-171450" algn="just">
                <a:buFont typeface="Arial" panose="020B0604020202020204" pitchFamily="34" charset="0"/>
                <a:buChar char="•"/>
              </a:pPr>
              <a:r>
                <a:rPr lang="es-CO" sz="1400" dirty="0">
                  <a:latin typeface="Lato Regular"/>
                </a:rPr>
                <a:t>Evaluación de la Gestión Institucional</a:t>
              </a:r>
            </a:p>
            <a:p>
              <a:pPr marL="171450" indent="-171450" algn="just">
                <a:buFont typeface="Arial" panose="020B0604020202020204" pitchFamily="34" charset="0"/>
                <a:buChar char="•"/>
              </a:pPr>
              <a:r>
                <a:rPr lang="es-CO" sz="1400" dirty="0">
                  <a:latin typeface="Lato Regular"/>
                </a:rPr>
                <a:t>Derechos de Autor</a:t>
              </a:r>
            </a:p>
            <a:p>
              <a:pPr marL="171450" indent="-171450" algn="just">
                <a:buFont typeface="Arial" panose="020B0604020202020204" pitchFamily="34" charset="0"/>
                <a:buChar char="•"/>
              </a:pPr>
              <a:r>
                <a:rPr lang="es-CO" sz="1400" dirty="0" err="1">
                  <a:latin typeface="Lato Regular"/>
                </a:rPr>
                <a:t>Ekogui</a:t>
              </a:r>
              <a:endParaRPr lang="es-CO" sz="1400" dirty="0">
                <a:latin typeface="Lato Regular"/>
              </a:endParaRPr>
            </a:p>
            <a:p>
              <a:pPr marL="171450" indent="-171450" algn="just">
                <a:buFont typeface="Arial" panose="020B0604020202020204" pitchFamily="34" charset="0"/>
                <a:buChar char="•"/>
              </a:pPr>
              <a:r>
                <a:rPr lang="es-CO" sz="1400" dirty="0">
                  <a:latin typeface="Lato Regular"/>
                </a:rPr>
                <a:t>Austeridad del Gasto</a:t>
              </a:r>
            </a:p>
            <a:p>
              <a:pPr marL="171450" indent="-171450" algn="just">
                <a:buFont typeface="Arial" panose="020B0604020202020204" pitchFamily="34" charset="0"/>
                <a:buChar char="•"/>
              </a:pPr>
              <a:r>
                <a:rPr lang="es-CO" sz="1400" dirty="0">
                  <a:latin typeface="Lato Regular"/>
                </a:rPr>
                <a:t>Plan de Mejoramiento de la Contraloría</a:t>
              </a:r>
            </a:p>
            <a:p>
              <a:pPr marL="171450" indent="-171450" algn="just">
                <a:buFont typeface="Arial" panose="020B0604020202020204" pitchFamily="34" charset="0"/>
                <a:buChar char="•"/>
              </a:pPr>
              <a:r>
                <a:rPr lang="es-CO" sz="1400" dirty="0">
                  <a:latin typeface="Lato Regular"/>
                </a:rPr>
                <a:t>Plan de mejoramiento archivístico</a:t>
              </a:r>
            </a:p>
            <a:p>
              <a:pPr marL="171450" indent="-171450" algn="just">
                <a:buFont typeface="Arial" panose="020B0604020202020204" pitchFamily="34" charset="0"/>
                <a:buChar char="•"/>
              </a:pPr>
              <a:r>
                <a:rPr lang="es-CO" sz="1400" dirty="0">
                  <a:latin typeface="Lato Regular"/>
                </a:rPr>
                <a:t>Las demás que establezca la Ley.</a:t>
              </a:r>
              <a:endParaRPr lang="es-CO" sz="1400" b="1" dirty="0">
                <a:latin typeface="Lato Regular"/>
              </a:endParaRPr>
            </a:p>
          </p:txBody>
        </p:sp>
      </p:grpSp>
      <p:sp>
        <p:nvSpPr>
          <p:cNvPr id="19" name="Diagrama de flujo: cinta perforada 18">
            <a:extLst>
              <a:ext uri="{FF2B5EF4-FFF2-40B4-BE49-F238E27FC236}">
                <a16:creationId xmlns:a16="http://schemas.microsoft.com/office/drawing/2014/main" id="{FE8534CF-3529-4D6C-96ED-541A044C8C39}"/>
              </a:ext>
            </a:extLst>
          </p:cNvPr>
          <p:cNvSpPr/>
          <p:nvPr/>
        </p:nvSpPr>
        <p:spPr>
          <a:xfrm rot="20853357">
            <a:off x="888403" y="1803578"/>
            <a:ext cx="1628575" cy="674254"/>
          </a:xfrm>
          <a:prstGeom prst="flowChartPunchedTap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Se adiciono</a:t>
            </a:r>
          </a:p>
        </p:txBody>
      </p:sp>
    </p:spTree>
    <p:extLst>
      <p:ext uri="{BB962C8B-B14F-4D97-AF65-F5344CB8AC3E}">
        <p14:creationId xmlns:p14="http://schemas.microsoft.com/office/powerpoint/2010/main" val="329446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865" y="57436"/>
            <a:ext cx="1655991" cy="1102624"/>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39702" y="10237"/>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88137"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8" name="Imagen 7">
            <a:extLst>
              <a:ext uri="{FF2B5EF4-FFF2-40B4-BE49-F238E27FC236}">
                <a16:creationId xmlns:a16="http://schemas.microsoft.com/office/drawing/2014/main" id="{CD58826E-6794-496A-A05D-788F17A2AD0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319" t="42397" r="45428" b="46310"/>
          <a:stretch/>
        </p:blipFill>
        <p:spPr>
          <a:xfrm>
            <a:off x="5283208" y="2656511"/>
            <a:ext cx="1371600" cy="774700"/>
          </a:xfrm>
          <a:prstGeom prst="rect">
            <a:avLst/>
          </a:prstGeom>
        </p:spPr>
      </p:pic>
      <p:sp>
        <p:nvSpPr>
          <p:cNvPr id="11" name="Rectangle 45">
            <a:extLst>
              <a:ext uri="{FF2B5EF4-FFF2-40B4-BE49-F238E27FC236}">
                <a16:creationId xmlns:a16="http://schemas.microsoft.com/office/drawing/2014/main" id="{47260E9F-674E-4C12-8F15-73FDAB70C47E}"/>
              </a:ext>
            </a:extLst>
          </p:cNvPr>
          <p:cNvSpPr/>
          <p:nvPr/>
        </p:nvSpPr>
        <p:spPr>
          <a:xfrm>
            <a:off x="2907282" y="817739"/>
            <a:ext cx="6380498" cy="369332"/>
          </a:xfrm>
          <a:prstGeom prst="rect">
            <a:avLst/>
          </a:prstGeom>
        </p:spPr>
        <p:txBody>
          <a:bodyPr wrap="square">
            <a:spAutoFit/>
          </a:bodyPr>
          <a:lstStyle/>
          <a:p>
            <a:pPr algn="ctr"/>
            <a:r>
              <a:rPr lang="pt-BR" spc="300" dirty="0">
                <a:solidFill>
                  <a:srgbClr val="7F7F7F"/>
                </a:solidFill>
                <a:latin typeface="Arial"/>
                <a:cs typeface="Arial"/>
              </a:rPr>
              <a:t>ES UN MARCO DE REFERENCIA PARA:</a:t>
            </a:r>
            <a:endParaRPr lang="en-US" spc="300" dirty="0">
              <a:solidFill>
                <a:srgbClr val="7F7F7F"/>
              </a:solidFill>
              <a:latin typeface="Arial"/>
              <a:cs typeface="Arial"/>
            </a:endParaRPr>
          </a:p>
        </p:txBody>
      </p:sp>
      <p:pic>
        <p:nvPicPr>
          <p:cNvPr id="12" name="Picture 1" descr="logo_mipg_FINAL_tell-02.png">
            <a:extLst>
              <a:ext uri="{FF2B5EF4-FFF2-40B4-BE49-F238E27FC236}">
                <a16:creationId xmlns:a16="http://schemas.microsoft.com/office/drawing/2014/main" id="{61781538-CBD8-498B-81D0-CF85EA904CF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6211" t="32792" r="17654" b="30979"/>
          <a:stretch/>
        </p:blipFill>
        <p:spPr>
          <a:xfrm>
            <a:off x="9699785" y="1382064"/>
            <a:ext cx="2419187" cy="883902"/>
          </a:xfrm>
          <a:prstGeom prst="rect">
            <a:avLst/>
          </a:prstGeom>
        </p:spPr>
      </p:pic>
      <p:grpSp>
        <p:nvGrpSpPr>
          <p:cNvPr id="13" name="Grupo 12">
            <a:extLst>
              <a:ext uri="{FF2B5EF4-FFF2-40B4-BE49-F238E27FC236}">
                <a16:creationId xmlns:a16="http://schemas.microsoft.com/office/drawing/2014/main" id="{538A7645-176A-419F-97E5-A6AB4FE01012}"/>
              </a:ext>
            </a:extLst>
          </p:cNvPr>
          <p:cNvGrpSpPr/>
          <p:nvPr/>
        </p:nvGrpSpPr>
        <p:grpSpPr>
          <a:xfrm>
            <a:off x="1641488" y="4429625"/>
            <a:ext cx="2318632" cy="1964702"/>
            <a:chOff x="486552" y="2823534"/>
            <a:chExt cx="2318632" cy="1964702"/>
          </a:xfrm>
        </p:grpSpPr>
        <p:sp>
          <p:nvSpPr>
            <p:cNvPr id="14" name="TextBox 3">
              <a:extLst>
                <a:ext uri="{FF2B5EF4-FFF2-40B4-BE49-F238E27FC236}">
                  <a16:creationId xmlns:a16="http://schemas.microsoft.com/office/drawing/2014/main" id="{DCA71179-F822-494E-B1BE-DA99315B6AB6}"/>
                </a:ext>
              </a:extLst>
            </p:cNvPr>
            <p:cNvSpPr txBox="1"/>
            <p:nvPr/>
          </p:nvSpPr>
          <p:spPr>
            <a:xfrm>
              <a:off x="773120" y="4049572"/>
              <a:ext cx="1305200" cy="738664"/>
            </a:xfrm>
            <a:prstGeom prst="rect">
              <a:avLst/>
            </a:prstGeom>
            <a:solidFill>
              <a:srgbClr val="FFFFFF"/>
            </a:solidFill>
          </p:spPr>
          <p:txBody>
            <a:bodyPr wrap="square" rtlCol="0">
              <a:spAutoFit/>
            </a:bodyPr>
            <a:lstStyle/>
            <a:p>
              <a:r>
                <a:rPr lang="es-ES_tradnl" sz="1400" b="1" kern="1400" spc="100" dirty="0">
                  <a:solidFill>
                    <a:srgbClr val="595959"/>
                  </a:solidFill>
                  <a:latin typeface="Arial Narrow"/>
                  <a:cs typeface="Arial Narrow"/>
                </a:rPr>
                <a:t>Derechos</a:t>
              </a:r>
            </a:p>
            <a:p>
              <a:r>
                <a:rPr lang="es-ES_tradnl" sz="1400" b="1" kern="1400" spc="100" dirty="0">
                  <a:solidFill>
                    <a:srgbClr val="595959"/>
                  </a:solidFill>
                  <a:latin typeface="Arial Narrow"/>
                  <a:cs typeface="Arial Narrow"/>
                </a:rPr>
                <a:t>Problemas Necesidades</a:t>
              </a:r>
              <a:endParaRPr lang="en-US" sz="1400" b="1" kern="1400" spc="100" dirty="0">
                <a:solidFill>
                  <a:srgbClr val="595959"/>
                </a:solidFill>
                <a:latin typeface="Arial Narrow"/>
                <a:cs typeface="Arial Narrow"/>
              </a:endParaRPr>
            </a:p>
          </p:txBody>
        </p:sp>
        <p:pic>
          <p:nvPicPr>
            <p:cNvPr id="15" name="Picture 13">
              <a:extLst>
                <a:ext uri="{FF2B5EF4-FFF2-40B4-BE49-F238E27FC236}">
                  <a16:creationId xmlns:a16="http://schemas.microsoft.com/office/drawing/2014/main" id="{504B9B7E-08E2-43B1-B0D0-DA8E768778CF}"/>
                </a:ext>
              </a:extLst>
            </p:cNvPr>
            <p:cNvPicPr>
              <a:picLocks noChangeAspect="1"/>
            </p:cNvPicPr>
            <p:nvPr/>
          </p:nvPicPr>
          <p:blipFill>
            <a:blip r:embed="rId6"/>
            <a:stretch>
              <a:fillRect/>
            </a:stretch>
          </p:blipFill>
          <p:spPr>
            <a:xfrm>
              <a:off x="486552" y="2823534"/>
              <a:ext cx="2318632" cy="1192713"/>
            </a:xfrm>
            <a:prstGeom prst="rect">
              <a:avLst/>
            </a:prstGeom>
          </p:spPr>
        </p:pic>
      </p:grpSp>
      <p:grpSp>
        <p:nvGrpSpPr>
          <p:cNvPr id="16" name="Grupo 15">
            <a:extLst>
              <a:ext uri="{FF2B5EF4-FFF2-40B4-BE49-F238E27FC236}">
                <a16:creationId xmlns:a16="http://schemas.microsoft.com/office/drawing/2014/main" id="{1F18C91E-558E-4B22-8603-3A1CC8A2935A}"/>
              </a:ext>
            </a:extLst>
          </p:cNvPr>
          <p:cNvGrpSpPr/>
          <p:nvPr/>
        </p:nvGrpSpPr>
        <p:grpSpPr>
          <a:xfrm>
            <a:off x="6893380" y="4105279"/>
            <a:ext cx="3434313" cy="2317274"/>
            <a:chOff x="4420593" y="3454642"/>
            <a:chExt cx="6197309" cy="3879778"/>
          </a:xfrm>
        </p:grpSpPr>
        <p:sp>
          <p:nvSpPr>
            <p:cNvPr id="17" name="TextBox 4">
              <a:extLst>
                <a:ext uri="{FF2B5EF4-FFF2-40B4-BE49-F238E27FC236}">
                  <a16:creationId xmlns:a16="http://schemas.microsoft.com/office/drawing/2014/main" id="{8AF7B23D-63A8-4157-8E41-40F4B2D26D74}"/>
                </a:ext>
              </a:extLst>
            </p:cNvPr>
            <p:cNvSpPr txBox="1"/>
            <p:nvPr/>
          </p:nvSpPr>
          <p:spPr>
            <a:xfrm>
              <a:off x="4420593" y="5015543"/>
              <a:ext cx="6197309" cy="2318877"/>
            </a:xfrm>
            <a:prstGeom prst="rect">
              <a:avLst/>
            </a:prstGeom>
            <a:solidFill>
              <a:srgbClr val="FFFFFF"/>
            </a:solidFill>
            <a:ln w="38100" cmpd="sng">
              <a:noFill/>
            </a:ln>
          </p:spPr>
          <p:txBody>
            <a:bodyPr wrap="square" rtlCol="0" anchor="ctr">
              <a:spAutoFit/>
            </a:bodyPr>
            <a:lstStyle/>
            <a:p>
              <a:pPr algn="ctr"/>
              <a:r>
                <a:rPr lang="es-CO" sz="1400" b="1" u="sng" kern="1400" spc="100" dirty="0">
                  <a:solidFill>
                    <a:srgbClr val="404040"/>
                  </a:solidFill>
                  <a:latin typeface="Arial Narrow"/>
                  <a:cs typeface="Arial Narrow"/>
                </a:rPr>
                <a:t>Generar resultados </a:t>
              </a:r>
              <a:r>
                <a:rPr lang="es-CO" sz="1400" b="1" kern="1400" spc="100" dirty="0">
                  <a:solidFill>
                    <a:prstClr val="white">
                      <a:lumMod val="50000"/>
                    </a:prstClr>
                  </a:solidFill>
                  <a:latin typeface="Arial Narrow"/>
                  <a:cs typeface="Arial Narrow"/>
                </a:rPr>
                <a:t>que atiendan </a:t>
              </a:r>
              <a:br>
                <a:rPr lang="es-CO" sz="1400" b="1" kern="1400" spc="100" dirty="0">
                  <a:solidFill>
                    <a:prstClr val="white">
                      <a:lumMod val="50000"/>
                    </a:prstClr>
                  </a:solidFill>
                  <a:latin typeface="Arial Narrow"/>
                  <a:cs typeface="Arial Narrow"/>
                </a:rPr>
              </a:br>
              <a:r>
                <a:rPr lang="es-CO" sz="1400" b="1" kern="1400" spc="100" dirty="0">
                  <a:solidFill>
                    <a:prstClr val="white">
                      <a:lumMod val="50000"/>
                    </a:prstClr>
                  </a:solidFill>
                  <a:latin typeface="Arial Narrow"/>
                  <a:cs typeface="Arial Narrow"/>
                </a:rPr>
                <a:t>los planes de desarrollo y garanticen los derechos, resuelvan </a:t>
              </a:r>
              <a:br>
                <a:rPr lang="es-CO" sz="1400" b="1" kern="1400" spc="100" dirty="0">
                  <a:solidFill>
                    <a:prstClr val="white">
                      <a:lumMod val="50000"/>
                    </a:prstClr>
                  </a:solidFill>
                  <a:latin typeface="Arial Narrow"/>
                  <a:cs typeface="Arial Narrow"/>
                </a:rPr>
              </a:br>
              <a:r>
                <a:rPr lang="es-CO" sz="1400" b="1" kern="1400" spc="100" dirty="0">
                  <a:solidFill>
                    <a:prstClr val="white">
                      <a:lumMod val="50000"/>
                    </a:prstClr>
                  </a:solidFill>
                  <a:latin typeface="Arial Narrow"/>
                  <a:cs typeface="Arial Narrow"/>
                </a:rPr>
                <a:t>las necesidades y problemas </a:t>
              </a:r>
              <a:br>
                <a:rPr lang="es-CO" sz="1400" b="1" kern="1400" spc="100" dirty="0">
                  <a:solidFill>
                    <a:prstClr val="white">
                      <a:lumMod val="50000"/>
                    </a:prstClr>
                  </a:solidFill>
                  <a:latin typeface="Arial Narrow"/>
                  <a:cs typeface="Arial Narrow"/>
                </a:rPr>
              </a:br>
              <a:r>
                <a:rPr lang="es-CO" sz="1400" b="1" kern="1400" spc="100" dirty="0">
                  <a:solidFill>
                    <a:prstClr val="white">
                      <a:lumMod val="50000"/>
                    </a:prstClr>
                  </a:solidFill>
                  <a:latin typeface="Arial Narrow"/>
                  <a:cs typeface="Arial Narrow"/>
                </a:rPr>
                <a:t>de los ciudadanos con integridad </a:t>
              </a:r>
              <a:br>
                <a:rPr lang="es-CO" sz="1400" b="1" kern="1400" spc="100" dirty="0">
                  <a:solidFill>
                    <a:prstClr val="white">
                      <a:lumMod val="50000"/>
                    </a:prstClr>
                  </a:solidFill>
                  <a:latin typeface="Arial Narrow"/>
                  <a:cs typeface="Arial Narrow"/>
                </a:rPr>
              </a:br>
              <a:r>
                <a:rPr lang="es-CO" sz="1400" b="1" kern="1400" spc="100" dirty="0">
                  <a:solidFill>
                    <a:prstClr val="white">
                      <a:lumMod val="50000"/>
                    </a:prstClr>
                  </a:solidFill>
                  <a:latin typeface="Arial Narrow"/>
                  <a:cs typeface="Arial Narrow"/>
                </a:rPr>
                <a:t>y calidad en el servicio</a:t>
              </a:r>
            </a:p>
          </p:txBody>
        </p:sp>
        <p:pic>
          <p:nvPicPr>
            <p:cNvPr id="18" name="Picture 14">
              <a:extLst>
                <a:ext uri="{FF2B5EF4-FFF2-40B4-BE49-F238E27FC236}">
                  <a16:creationId xmlns:a16="http://schemas.microsoft.com/office/drawing/2014/main" id="{F1F4B032-30DE-4EED-A061-4001DB343287}"/>
                </a:ext>
              </a:extLst>
            </p:cNvPr>
            <p:cNvPicPr>
              <a:picLocks noChangeAspect="1"/>
            </p:cNvPicPr>
            <p:nvPr/>
          </p:nvPicPr>
          <p:blipFill>
            <a:blip r:embed="rId7"/>
            <a:stretch>
              <a:fillRect/>
            </a:stretch>
          </p:blipFill>
          <p:spPr>
            <a:xfrm>
              <a:off x="8814521" y="3454642"/>
              <a:ext cx="1803381" cy="1316755"/>
            </a:xfrm>
            <a:prstGeom prst="rect">
              <a:avLst/>
            </a:prstGeom>
          </p:spPr>
        </p:pic>
      </p:grpSp>
      <p:grpSp>
        <p:nvGrpSpPr>
          <p:cNvPr id="20" name="Grupo 19">
            <a:extLst>
              <a:ext uri="{FF2B5EF4-FFF2-40B4-BE49-F238E27FC236}">
                <a16:creationId xmlns:a16="http://schemas.microsoft.com/office/drawing/2014/main" id="{FB4EE17A-6B6C-4A1C-814F-FFAF0BF424BD}"/>
              </a:ext>
            </a:extLst>
          </p:cNvPr>
          <p:cNvGrpSpPr/>
          <p:nvPr/>
        </p:nvGrpSpPr>
        <p:grpSpPr>
          <a:xfrm>
            <a:off x="3070586" y="1701189"/>
            <a:ext cx="5305778" cy="1456266"/>
            <a:chOff x="3070578" y="1952978"/>
            <a:chExt cx="5305778" cy="1456266"/>
          </a:xfrm>
        </p:grpSpPr>
        <p:sp>
          <p:nvSpPr>
            <p:cNvPr id="21" name="TextBox 18">
              <a:extLst>
                <a:ext uri="{FF2B5EF4-FFF2-40B4-BE49-F238E27FC236}">
                  <a16:creationId xmlns:a16="http://schemas.microsoft.com/office/drawing/2014/main" id="{77F930FA-C399-4982-BB09-45460B66EB9F}"/>
                </a:ext>
              </a:extLst>
            </p:cNvPr>
            <p:cNvSpPr txBox="1"/>
            <p:nvPr/>
          </p:nvSpPr>
          <p:spPr>
            <a:xfrm>
              <a:off x="5206620" y="2165326"/>
              <a:ext cx="1781807" cy="338554"/>
            </a:xfrm>
            <a:prstGeom prst="rect">
              <a:avLst/>
            </a:prstGeom>
            <a:solidFill>
              <a:schemeClr val="bg1"/>
            </a:solidFill>
          </p:spPr>
          <p:txBody>
            <a:bodyPr wrap="square" rtlCol="0">
              <a:spAutoFit/>
            </a:bodyPr>
            <a:lstStyle/>
            <a:p>
              <a:pPr algn="ctr"/>
              <a:r>
                <a:rPr lang="es-ES_tradnl" sz="1600" b="1" kern="1400" spc="100" dirty="0">
                  <a:solidFill>
                    <a:prstClr val="black">
                      <a:lumMod val="75000"/>
                      <a:lumOff val="25000"/>
                    </a:prstClr>
                  </a:solidFill>
                  <a:latin typeface="Arial Narrow"/>
                  <a:cs typeface="Arial Narrow"/>
                </a:rPr>
                <a:t>Dirigir y planear</a:t>
              </a:r>
              <a:endParaRPr lang="en-US" sz="1600" b="1" kern="1400" spc="100" dirty="0">
                <a:solidFill>
                  <a:prstClr val="black">
                    <a:lumMod val="75000"/>
                    <a:lumOff val="25000"/>
                  </a:prstClr>
                </a:solidFill>
                <a:latin typeface="Arial Narrow"/>
                <a:cs typeface="Arial Narrow"/>
              </a:endParaRPr>
            </a:p>
          </p:txBody>
        </p:sp>
        <p:pic>
          <p:nvPicPr>
            <p:cNvPr id="22" name="Imagen 21">
              <a:extLst>
                <a:ext uri="{FF2B5EF4-FFF2-40B4-BE49-F238E27FC236}">
                  <a16:creationId xmlns:a16="http://schemas.microsoft.com/office/drawing/2014/main" id="{D3FA02F7-15B4-42C4-ABD5-2FACB2237E4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5091" t="28385" r="31511" b="50450"/>
            <a:stretch/>
          </p:blipFill>
          <p:spPr>
            <a:xfrm>
              <a:off x="3070578" y="1952978"/>
              <a:ext cx="5305778" cy="1456266"/>
            </a:xfrm>
            <a:prstGeom prst="rect">
              <a:avLst/>
            </a:prstGeom>
          </p:spPr>
        </p:pic>
      </p:grpSp>
      <p:grpSp>
        <p:nvGrpSpPr>
          <p:cNvPr id="23" name="Grupo 22">
            <a:extLst>
              <a:ext uri="{FF2B5EF4-FFF2-40B4-BE49-F238E27FC236}">
                <a16:creationId xmlns:a16="http://schemas.microsoft.com/office/drawing/2014/main" id="{BB90071F-E1CD-4722-A628-02C79EBECB88}"/>
              </a:ext>
            </a:extLst>
          </p:cNvPr>
          <p:cNvGrpSpPr/>
          <p:nvPr/>
        </p:nvGrpSpPr>
        <p:grpSpPr>
          <a:xfrm>
            <a:off x="5926675" y="1972123"/>
            <a:ext cx="2980267" cy="3002845"/>
            <a:chOff x="5926666" y="2223911"/>
            <a:chExt cx="2980267" cy="3002845"/>
          </a:xfrm>
        </p:grpSpPr>
        <p:sp>
          <p:nvSpPr>
            <p:cNvPr id="24" name="TextBox 21">
              <a:extLst>
                <a:ext uri="{FF2B5EF4-FFF2-40B4-BE49-F238E27FC236}">
                  <a16:creationId xmlns:a16="http://schemas.microsoft.com/office/drawing/2014/main" id="{9A114CFD-7D8D-46B0-8896-4D446124662A}"/>
                </a:ext>
              </a:extLst>
            </p:cNvPr>
            <p:cNvSpPr txBox="1"/>
            <p:nvPr/>
          </p:nvSpPr>
          <p:spPr>
            <a:xfrm>
              <a:off x="7732347" y="3341623"/>
              <a:ext cx="955781" cy="261610"/>
            </a:xfrm>
            <a:prstGeom prst="rect">
              <a:avLst/>
            </a:prstGeom>
            <a:solidFill>
              <a:schemeClr val="bg1"/>
            </a:solidFill>
          </p:spPr>
          <p:txBody>
            <a:bodyPr wrap="square" rtlCol="0">
              <a:spAutoFit/>
            </a:bodyPr>
            <a:lstStyle/>
            <a:p>
              <a:pPr algn="ctr"/>
              <a:r>
                <a:rPr lang="es-ES_tradnl" sz="1100" b="1" kern="1400" spc="100" dirty="0">
                  <a:solidFill>
                    <a:prstClr val="black">
                      <a:lumMod val="75000"/>
                      <a:lumOff val="25000"/>
                    </a:prstClr>
                  </a:solidFill>
                  <a:latin typeface="Arial Narrow"/>
                  <a:cs typeface="Arial Narrow"/>
                </a:rPr>
                <a:t>Ejecutar</a:t>
              </a:r>
              <a:endParaRPr lang="en-US" sz="1100" b="1" kern="1400" spc="100" dirty="0">
                <a:solidFill>
                  <a:prstClr val="black">
                    <a:lumMod val="75000"/>
                    <a:lumOff val="25000"/>
                  </a:prstClr>
                </a:solidFill>
                <a:latin typeface="Arial Narrow"/>
                <a:cs typeface="Arial Narrow"/>
              </a:endParaRPr>
            </a:p>
          </p:txBody>
        </p:sp>
        <p:pic>
          <p:nvPicPr>
            <p:cNvPr id="25" name="Imagen 24">
              <a:extLst>
                <a:ext uri="{FF2B5EF4-FFF2-40B4-BE49-F238E27FC236}">
                  <a16:creationId xmlns:a16="http://schemas.microsoft.com/office/drawing/2014/main" id="{28233830-04DB-424F-ACBB-6A827E69B6F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8598" t="32420" r="26952" b="23805"/>
            <a:stretch/>
          </p:blipFill>
          <p:spPr>
            <a:xfrm>
              <a:off x="5926666" y="2223911"/>
              <a:ext cx="2980267" cy="3002845"/>
            </a:xfrm>
            <a:prstGeom prst="rect">
              <a:avLst/>
            </a:prstGeom>
          </p:spPr>
        </p:pic>
      </p:grpSp>
      <p:grpSp>
        <p:nvGrpSpPr>
          <p:cNvPr id="26" name="Grupo 25">
            <a:extLst>
              <a:ext uri="{FF2B5EF4-FFF2-40B4-BE49-F238E27FC236}">
                <a16:creationId xmlns:a16="http://schemas.microsoft.com/office/drawing/2014/main" id="{B907FE37-3972-4996-8E15-8A35B6150988}"/>
              </a:ext>
            </a:extLst>
          </p:cNvPr>
          <p:cNvGrpSpPr/>
          <p:nvPr/>
        </p:nvGrpSpPr>
        <p:grpSpPr>
          <a:xfrm>
            <a:off x="3048008" y="2423679"/>
            <a:ext cx="3476978" cy="2506133"/>
            <a:chOff x="3048000" y="2675467"/>
            <a:chExt cx="3476978" cy="2506133"/>
          </a:xfrm>
        </p:grpSpPr>
        <p:pic>
          <p:nvPicPr>
            <p:cNvPr id="27" name="Imagen 26">
              <a:extLst>
                <a:ext uri="{FF2B5EF4-FFF2-40B4-BE49-F238E27FC236}">
                  <a16:creationId xmlns:a16="http://schemas.microsoft.com/office/drawing/2014/main" id="{B906CCA0-8C39-423A-850F-E877DCC8AB3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4981" t="39002" r="46493" b="24463"/>
            <a:stretch/>
          </p:blipFill>
          <p:spPr>
            <a:xfrm>
              <a:off x="3048000" y="2675467"/>
              <a:ext cx="3476978" cy="2506133"/>
            </a:xfrm>
            <a:prstGeom prst="rect">
              <a:avLst/>
            </a:prstGeom>
          </p:spPr>
        </p:pic>
        <p:sp>
          <p:nvSpPr>
            <p:cNvPr id="28" name="TextBox 24">
              <a:extLst>
                <a:ext uri="{FF2B5EF4-FFF2-40B4-BE49-F238E27FC236}">
                  <a16:creationId xmlns:a16="http://schemas.microsoft.com/office/drawing/2014/main" id="{784952DB-F37A-488C-A1E5-BDE5AB04A5A5}"/>
                </a:ext>
              </a:extLst>
            </p:cNvPr>
            <p:cNvSpPr txBox="1"/>
            <p:nvPr/>
          </p:nvSpPr>
          <p:spPr>
            <a:xfrm>
              <a:off x="3392040" y="3572238"/>
              <a:ext cx="1930941" cy="784830"/>
            </a:xfrm>
            <a:prstGeom prst="rect">
              <a:avLst/>
            </a:prstGeom>
            <a:noFill/>
          </p:spPr>
          <p:txBody>
            <a:bodyPr wrap="square" rtlCol="0">
              <a:spAutoFit/>
            </a:bodyPr>
            <a:lstStyle/>
            <a:p>
              <a:r>
                <a:rPr lang="es-ES_tradnl" sz="1500" b="1" kern="1400" spc="100" dirty="0">
                  <a:solidFill>
                    <a:prstClr val="black">
                      <a:lumMod val="75000"/>
                      <a:lumOff val="25000"/>
                    </a:prstClr>
                  </a:solidFill>
                  <a:latin typeface="Arial Narrow"/>
                  <a:cs typeface="Arial Narrow"/>
                </a:rPr>
                <a:t>  Hacer </a:t>
              </a:r>
            </a:p>
            <a:p>
              <a:r>
                <a:rPr lang="es-ES_tradnl" sz="1500" b="1" kern="1400" spc="100" dirty="0">
                  <a:solidFill>
                    <a:prstClr val="black">
                      <a:lumMod val="75000"/>
                      <a:lumOff val="25000"/>
                    </a:prstClr>
                  </a:solidFill>
                  <a:latin typeface="Arial Narrow"/>
                  <a:cs typeface="Arial Narrow"/>
                </a:rPr>
                <a:t>seguimiento </a:t>
              </a:r>
              <a:br>
                <a:rPr lang="es-ES_tradnl" sz="1500" b="1" kern="1400" spc="100" dirty="0">
                  <a:solidFill>
                    <a:prstClr val="black">
                      <a:lumMod val="75000"/>
                      <a:lumOff val="25000"/>
                    </a:prstClr>
                  </a:solidFill>
                  <a:latin typeface="Arial Narrow"/>
                  <a:cs typeface="Arial Narrow"/>
                </a:rPr>
              </a:br>
              <a:r>
                <a:rPr lang="es-ES_tradnl" sz="1500" b="1" kern="1400" spc="100" dirty="0">
                  <a:solidFill>
                    <a:prstClr val="black">
                      <a:lumMod val="75000"/>
                      <a:lumOff val="25000"/>
                    </a:prstClr>
                  </a:solidFill>
                  <a:latin typeface="Arial Narrow"/>
                  <a:cs typeface="Arial Narrow"/>
                </a:rPr>
                <a:t>      y evaluar</a:t>
              </a:r>
              <a:endParaRPr lang="en-US" sz="1500" b="1" kern="1400" spc="100" dirty="0">
                <a:solidFill>
                  <a:prstClr val="black">
                    <a:lumMod val="75000"/>
                    <a:lumOff val="25000"/>
                  </a:prstClr>
                </a:solidFill>
                <a:latin typeface="Arial Narrow"/>
                <a:cs typeface="Arial Narrow"/>
              </a:endParaRPr>
            </a:p>
          </p:txBody>
        </p:sp>
      </p:grpSp>
      <p:sp>
        <p:nvSpPr>
          <p:cNvPr id="29" name="5 Rectángulo">
            <a:extLst>
              <a:ext uri="{FF2B5EF4-FFF2-40B4-BE49-F238E27FC236}">
                <a16:creationId xmlns:a16="http://schemas.microsoft.com/office/drawing/2014/main" id="{3C6668EE-0D68-4A81-A927-493078E8E1F0}"/>
              </a:ext>
            </a:extLst>
          </p:cNvPr>
          <p:cNvSpPr/>
          <p:nvPr/>
        </p:nvSpPr>
        <p:spPr>
          <a:xfrm>
            <a:off x="5283208" y="2656511"/>
            <a:ext cx="1371600" cy="7134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30" name="8 CuadroTexto">
            <a:extLst>
              <a:ext uri="{FF2B5EF4-FFF2-40B4-BE49-F238E27FC236}">
                <a16:creationId xmlns:a16="http://schemas.microsoft.com/office/drawing/2014/main" id="{D2DFD9C5-1DC8-46E4-8F87-E2FAFFFC204C}"/>
              </a:ext>
            </a:extLst>
          </p:cNvPr>
          <p:cNvSpPr txBox="1"/>
          <p:nvPr/>
        </p:nvSpPr>
        <p:spPr>
          <a:xfrm>
            <a:off x="5368010" y="2906891"/>
            <a:ext cx="1201997" cy="707886"/>
          </a:xfrm>
          <a:prstGeom prst="rect">
            <a:avLst/>
          </a:prstGeom>
          <a:noFill/>
        </p:spPr>
        <p:txBody>
          <a:bodyPr wrap="square" rtlCol="0">
            <a:spAutoFit/>
          </a:bodyPr>
          <a:lstStyle/>
          <a:p>
            <a:pPr algn="ctr"/>
            <a:r>
              <a:rPr lang="es-CO" sz="2000" b="1" dirty="0">
                <a:solidFill>
                  <a:prstClr val="black"/>
                </a:solidFill>
                <a:latin typeface="Arial Narrow" panose="020B0606020202030204" pitchFamily="34" charset="0"/>
                <a:cs typeface="Arial" panose="020B0604020202020204" pitchFamily="34" charset="0"/>
              </a:rPr>
              <a:t>Calidad y Confianza</a:t>
            </a:r>
          </a:p>
        </p:txBody>
      </p:sp>
      <p:sp>
        <p:nvSpPr>
          <p:cNvPr id="2" name="CuadroTexto 1">
            <a:extLst>
              <a:ext uri="{FF2B5EF4-FFF2-40B4-BE49-F238E27FC236}">
                <a16:creationId xmlns:a16="http://schemas.microsoft.com/office/drawing/2014/main" id="{13478AEB-870C-4525-823A-EF2741855429}"/>
              </a:ext>
            </a:extLst>
          </p:cNvPr>
          <p:cNvSpPr txBox="1"/>
          <p:nvPr/>
        </p:nvSpPr>
        <p:spPr>
          <a:xfrm>
            <a:off x="482168" y="1634060"/>
            <a:ext cx="2909879" cy="400110"/>
          </a:xfrm>
          <a:prstGeom prst="rect">
            <a:avLst/>
          </a:prstGeom>
          <a:noFill/>
        </p:spPr>
        <p:txBody>
          <a:bodyPr wrap="square" rtlCol="0">
            <a:spAutoFit/>
          </a:bodyPr>
          <a:lstStyle/>
          <a:p>
            <a:r>
              <a:rPr lang="es-CO" sz="2000" dirty="0">
                <a:effectLst>
                  <a:outerShdw blurRad="38100" dist="38100" dir="2700000" algn="tl">
                    <a:srgbClr val="000000">
                      <a:alpha val="43137"/>
                    </a:srgbClr>
                  </a:outerShdw>
                </a:effectLst>
              </a:rPr>
              <a:t>Decreto 1499 de 2018</a:t>
            </a:r>
          </a:p>
        </p:txBody>
      </p:sp>
      <p:sp>
        <p:nvSpPr>
          <p:cNvPr id="31" name="TextBox 8">
            <a:extLst>
              <a:ext uri="{FF2B5EF4-FFF2-40B4-BE49-F238E27FC236}">
                <a16:creationId xmlns:a16="http://schemas.microsoft.com/office/drawing/2014/main" id="{3494F054-8165-42FC-8F36-1355359DE3DA}"/>
              </a:ext>
            </a:extLst>
          </p:cNvPr>
          <p:cNvSpPr txBox="1"/>
          <p:nvPr/>
        </p:nvSpPr>
        <p:spPr>
          <a:xfrm>
            <a:off x="10837468" y="618397"/>
            <a:ext cx="728569" cy="1015663"/>
          </a:xfrm>
          <a:prstGeom prst="rect">
            <a:avLst/>
          </a:prstGeom>
          <a:noFill/>
        </p:spPr>
        <p:txBody>
          <a:bodyPr wrap="square" rtlCol="0" anchor="ctr">
            <a:spAutoFit/>
          </a:bodyPr>
          <a:lstStyle/>
          <a:p>
            <a:r>
              <a:rPr lang="es-ES_tradnl" sz="6000" b="1" kern="1400" spc="100" dirty="0">
                <a:solidFill>
                  <a:srgbClr val="D6410B"/>
                </a:solidFill>
                <a:latin typeface="Arial" panose="020B0604020202020204" pitchFamily="34" charset="0"/>
                <a:cs typeface="Arial" panose="020B0604020202020204" pitchFamily="34" charset="0"/>
              </a:rPr>
              <a:t>1</a:t>
            </a:r>
            <a:endParaRPr lang="en-US" sz="6000" b="1" kern="1400" spc="100" dirty="0">
              <a:solidFill>
                <a:srgbClr val="D6410B"/>
              </a:solidFill>
              <a:latin typeface="Arial" panose="020B0604020202020204" pitchFamily="34" charset="0"/>
              <a:cs typeface="Arial" panose="020B0604020202020204" pitchFamily="34" charset="0"/>
            </a:endParaRPr>
          </a:p>
        </p:txBody>
      </p:sp>
      <p:sp>
        <p:nvSpPr>
          <p:cNvPr id="32" name="1 Título">
            <a:extLst>
              <a:ext uri="{FF2B5EF4-FFF2-40B4-BE49-F238E27FC236}">
                <a16:creationId xmlns:a16="http://schemas.microsoft.com/office/drawing/2014/main" id="{E82A1B89-FC5D-4164-AE88-98262AD71FB5}"/>
              </a:ext>
            </a:extLst>
          </p:cNvPr>
          <p:cNvSpPr txBox="1">
            <a:spLocks/>
          </p:cNvSpPr>
          <p:nvPr/>
        </p:nvSpPr>
        <p:spPr bwMode="auto">
          <a:xfrm>
            <a:off x="2064014" y="189863"/>
            <a:ext cx="3792211" cy="719137"/>
          </a:xfrm>
          <a:prstGeom prst="rect">
            <a:avLst/>
          </a:prstGeom>
          <a:noFill/>
          <a:ln w="9525">
            <a:noFill/>
            <a:miter lim="800000"/>
            <a:headEnd/>
            <a:tailEnd/>
          </a:ln>
        </p:spPr>
        <p:txBody>
          <a:bodyPr/>
          <a:lstStyle>
            <a:defPPr>
              <a:defRPr lang="es-E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s-CO" sz="2400" b="1" dirty="0">
                <a:solidFill>
                  <a:srgbClr val="000A8B"/>
                </a:solidFill>
                <a:effectLst>
                  <a:outerShdw blurRad="38100" dist="38100" dir="2700000" algn="tl">
                    <a:srgbClr val="000000">
                      <a:alpha val="43137"/>
                    </a:srgbClr>
                  </a:outerShdw>
                </a:effectLst>
                <a:latin typeface="Lato Regular"/>
                <a:ea typeface="Century Gothic" pitchFamily="34" charset="0"/>
                <a:cs typeface="Century Gothic" pitchFamily="34" charset="0"/>
              </a:rPr>
              <a:t>SUSTENTO NORMATIVO </a:t>
            </a:r>
          </a:p>
        </p:txBody>
      </p:sp>
      <p:pic>
        <p:nvPicPr>
          <p:cNvPr id="33" name="Imagen 32" descr="ico1.png">
            <a:extLst>
              <a:ext uri="{FF2B5EF4-FFF2-40B4-BE49-F238E27FC236}">
                <a16:creationId xmlns:a16="http://schemas.microsoft.com/office/drawing/2014/main" id="{6C706633-F945-420D-9259-659A20FE2CC6}"/>
              </a:ext>
            </a:extLst>
          </p:cNvPr>
          <p:cNvPicPr>
            <a:picLocks noChangeAspect="1"/>
          </p:cNvPicPr>
          <p:nvPr/>
        </p:nvPicPr>
        <p:blipFill>
          <a:blip r:embed="rId1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47845" y="5161980"/>
            <a:ext cx="1507814" cy="1210919"/>
          </a:xfrm>
          <a:prstGeom prst="rect">
            <a:avLst/>
          </a:prstGeom>
          <a:noFill/>
          <a:ln>
            <a:noFill/>
          </a:ln>
          <a:extLst/>
        </p:spPr>
      </p:pic>
      <p:cxnSp>
        <p:nvCxnSpPr>
          <p:cNvPr id="34" name="Conector recto 33">
            <a:extLst>
              <a:ext uri="{FF2B5EF4-FFF2-40B4-BE49-F238E27FC236}">
                <a16:creationId xmlns:a16="http://schemas.microsoft.com/office/drawing/2014/main" id="{E31224DC-CFC6-45E5-89C6-DA486AF1CFA3}"/>
              </a:ext>
            </a:extLst>
          </p:cNvPr>
          <p:cNvCxnSpPr>
            <a:cxnSpLocks/>
          </p:cNvCxnSpPr>
          <p:nvPr/>
        </p:nvCxnSpPr>
        <p:spPr>
          <a:xfrm>
            <a:off x="2181926" y="645371"/>
            <a:ext cx="3537948"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491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370732" y="2079340"/>
            <a:ext cx="5465012" cy="2962504"/>
          </a:xfrm>
          <a:prstGeom prst="roundRect">
            <a:avLst>
              <a:gd name="adj" fmla="val 50000"/>
            </a:avLst>
          </a:prstGeom>
          <a:noFill/>
          <a:ln w="28575" cmpd="sng">
            <a:solidFill>
              <a:srgbClr val="2A2C29"/>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ln w="12700">
                <a:solidFill>
                  <a:srgbClr val="44546A">
                    <a:satMod val="155000"/>
                  </a:srgbClr>
                </a:solidFill>
                <a:prstDash val="solid"/>
              </a:ln>
              <a:solidFill>
                <a:srgbClr val="E7E6E6">
                  <a:tint val="85000"/>
                  <a:satMod val="155000"/>
                </a:srgbClr>
              </a:solidFill>
              <a:effectLst>
                <a:outerShdw blurRad="41275" dist="20320" dir="1800000" algn="tl" rotWithShape="0">
                  <a:srgbClr val="000000">
                    <a:alpha val="40000"/>
                  </a:srgbClr>
                </a:outerShdw>
              </a:effectLst>
            </a:endParaRPr>
          </a:p>
        </p:txBody>
      </p:sp>
      <p:sp>
        <p:nvSpPr>
          <p:cNvPr id="16" name="Rounded Rectangle 15"/>
          <p:cNvSpPr/>
          <p:nvPr/>
        </p:nvSpPr>
        <p:spPr>
          <a:xfrm>
            <a:off x="3729388" y="2397246"/>
            <a:ext cx="4747702" cy="2381010"/>
          </a:xfrm>
          <a:prstGeom prst="roundRect">
            <a:avLst>
              <a:gd name="adj" fmla="val 50000"/>
            </a:avLst>
          </a:prstGeom>
          <a:solidFill>
            <a:schemeClr val="bg1">
              <a:lumMod val="95000"/>
            </a:schemeClr>
          </a:solidFill>
          <a:ln w="76200" cmpd="sng">
            <a:solidFill>
              <a:srgbClr val="2A2C29"/>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ln w="12700">
                <a:solidFill>
                  <a:srgbClr val="44546A">
                    <a:satMod val="155000"/>
                  </a:srgbClr>
                </a:solidFill>
                <a:prstDash val="solid"/>
              </a:ln>
              <a:solidFill>
                <a:srgbClr val="E7E6E6">
                  <a:tint val="85000"/>
                  <a:satMod val="155000"/>
                </a:srgbClr>
              </a:solidFill>
              <a:effectLst>
                <a:outerShdw blurRad="41275" dist="20320" dir="1800000" algn="tl" rotWithShape="0">
                  <a:srgbClr val="000000">
                    <a:alpha val="40000"/>
                  </a:srgbClr>
                </a:outerShdw>
              </a:effectLst>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8320" y="4168666"/>
            <a:ext cx="1488396" cy="2689334"/>
          </a:xfrm>
          <a:prstGeom prst="rect">
            <a:avLst/>
          </a:prstGeom>
        </p:spPr>
      </p:pic>
      <p:pic>
        <p:nvPicPr>
          <p:cNvPr id="13" name="Imagen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04400" y="4168666"/>
            <a:ext cx="1488396" cy="2689334"/>
          </a:xfrm>
          <a:prstGeom prst="rect">
            <a:avLst/>
          </a:prstGeom>
        </p:spPr>
      </p:pic>
      <p:sp>
        <p:nvSpPr>
          <p:cNvPr id="20" name="CuadroTexto 19"/>
          <p:cNvSpPr txBox="1"/>
          <p:nvPr/>
        </p:nvSpPr>
        <p:spPr>
          <a:xfrm>
            <a:off x="4176227" y="5688172"/>
            <a:ext cx="3854023" cy="369332"/>
          </a:xfrm>
          <a:prstGeom prst="rect">
            <a:avLst/>
          </a:prstGeom>
          <a:noFill/>
        </p:spPr>
        <p:txBody>
          <a:bodyPr wrap="square" rtlCol="0">
            <a:spAutoFit/>
          </a:bodyPr>
          <a:lstStyle/>
          <a:p>
            <a:pPr algn="ctr"/>
            <a:r>
              <a:rPr lang="es-ES_tradnl" b="1" spc="300" dirty="0">
                <a:solidFill>
                  <a:srgbClr val="333732"/>
                </a:solidFill>
                <a:latin typeface="Arial Narrow" charset="0"/>
                <a:ea typeface="Arial Narrow" charset="0"/>
                <a:cs typeface="Arial Narrow" charset="0"/>
              </a:rPr>
              <a:t>ARTICULACIÓN</a:t>
            </a:r>
          </a:p>
        </p:txBody>
      </p:sp>
      <p:grpSp>
        <p:nvGrpSpPr>
          <p:cNvPr id="2" name="Group 1"/>
          <p:cNvGrpSpPr/>
          <p:nvPr/>
        </p:nvGrpSpPr>
        <p:grpSpPr>
          <a:xfrm>
            <a:off x="4171085" y="2702543"/>
            <a:ext cx="3900518" cy="1794520"/>
            <a:chOff x="4034076" y="1464235"/>
            <a:chExt cx="3900518" cy="1794520"/>
          </a:xfrm>
        </p:grpSpPr>
        <p:grpSp>
          <p:nvGrpSpPr>
            <p:cNvPr id="15" name="Agrupar 8"/>
            <p:cNvGrpSpPr/>
            <p:nvPr/>
          </p:nvGrpSpPr>
          <p:grpSpPr>
            <a:xfrm>
              <a:off x="4034076" y="1464235"/>
              <a:ext cx="1794520" cy="1794520"/>
              <a:chOff x="2047303" y="704024"/>
              <a:chExt cx="2981072" cy="2981072"/>
            </a:xfrm>
            <a:solidFill>
              <a:srgbClr val="EB7B22"/>
            </a:solidFill>
          </p:grpSpPr>
          <p:sp>
            <p:nvSpPr>
              <p:cNvPr id="17" name="Elipse 2"/>
              <p:cNvSpPr/>
              <p:nvPr/>
            </p:nvSpPr>
            <p:spPr>
              <a:xfrm>
                <a:off x="2047303" y="704024"/>
                <a:ext cx="2981072" cy="29810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1" spc="300" dirty="0">
                  <a:solidFill>
                    <a:prstClr val="white"/>
                  </a:solidFill>
                  <a:latin typeface="Arial Narrow" charset="0"/>
                  <a:ea typeface="Arial Narrow" charset="0"/>
                  <a:cs typeface="Arial Narrow" charset="0"/>
                </a:endParaRPr>
              </a:p>
            </p:txBody>
          </p:sp>
          <p:sp>
            <p:nvSpPr>
              <p:cNvPr id="18" name="Rectángulo 5"/>
              <p:cNvSpPr/>
              <p:nvPr/>
            </p:nvSpPr>
            <p:spPr>
              <a:xfrm>
                <a:off x="2263775" y="1722385"/>
                <a:ext cx="2548128" cy="989329"/>
              </a:xfrm>
              <a:prstGeom prst="rect">
                <a:avLst/>
              </a:prstGeom>
              <a:noFill/>
            </p:spPr>
            <p:txBody>
              <a:bodyPr wrap="square">
                <a:spAutoFit/>
              </a:bodyPr>
              <a:lstStyle/>
              <a:p>
                <a:pPr algn="ctr">
                  <a:lnSpc>
                    <a:spcPct val="90000"/>
                  </a:lnSpc>
                </a:pPr>
                <a:r>
                  <a:rPr lang="es-ES_tradnl" b="1" dirty="0">
                    <a:solidFill>
                      <a:prstClr val="white"/>
                    </a:solidFill>
                    <a:latin typeface="Arial Narrow" charset="0"/>
                    <a:ea typeface="Arial Narrow" charset="0"/>
                    <a:cs typeface="Arial Narrow" charset="0"/>
                  </a:rPr>
                  <a:t>Sistema de</a:t>
                </a:r>
              </a:p>
              <a:p>
                <a:pPr algn="ctr">
                  <a:lnSpc>
                    <a:spcPct val="90000"/>
                  </a:lnSpc>
                </a:pPr>
                <a:r>
                  <a:rPr lang="es-ES_tradnl" b="1" dirty="0">
                    <a:solidFill>
                      <a:prstClr val="white"/>
                    </a:solidFill>
                    <a:latin typeface="Arial Narrow" charset="0"/>
                    <a:ea typeface="Arial Narrow" charset="0"/>
                    <a:cs typeface="Arial Narrow" charset="0"/>
                  </a:rPr>
                  <a:t>Gestión</a:t>
                </a:r>
              </a:p>
            </p:txBody>
          </p:sp>
        </p:grpSp>
        <p:grpSp>
          <p:nvGrpSpPr>
            <p:cNvPr id="21" name="Agrupar 10"/>
            <p:cNvGrpSpPr/>
            <p:nvPr/>
          </p:nvGrpSpPr>
          <p:grpSpPr>
            <a:xfrm>
              <a:off x="6140074" y="1464235"/>
              <a:ext cx="1794520" cy="1794520"/>
              <a:chOff x="4295967" y="3392488"/>
              <a:chExt cx="2981072" cy="2981072"/>
            </a:xfrm>
          </p:grpSpPr>
          <p:sp>
            <p:nvSpPr>
              <p:cNvPr id="22" name="Elipse 3"/>
              <p:cNvSpPr/>
              <p:nvPr/>
            </p:nvSpPr>
            <p:spPr>
              <a:xfrm>
                <a:off x="4295967" y="3392488"/>
                <a:ext cx="2981072" cy="2981072"/>
              </a:xfrm>
              <a:prstGeom prst="ellipse">
                <a:avLst/>
              </a:prstGeom>
              <a:solidFill>
                <a:srgbClr val="00A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prstClr val="white"/>
                  </a:solidFill>
                </a:endParaRPr>
              </a:p>
            </p:txBody>
          </p:sp>
          <p:sp>
            <p:nvSpPr>
              <p:cNvPr id="23" name="Rectángulo 7"/>
              <p:cNvSpPr/>
              <p:nvPr/>
            </p:nvSpPr>
            <p:spPr>
              <a:xfrm>
                <a:off x="4512439" y="4208489"/>
                <a:ext cx="2548128" cy="1403467"/>
              </a:xfrm>
              <a:prstGeom prst="rect">
                <a:avLst/>
              </a:prstGeom>
            </p:spPr>
            <p:txBody>
              <a:bodyPr wrap="square">
                <a:spAutoFit/>
              </a:bodyPr>
              <a:lstStyle/>
              <a:p>
                <a:pPr algn="ctr">
                  <a:lnSpc>
                    <a:spcPct val="90000"/>
                  </a:lnSpc>
                </a:pPr>
                <a:r>
                  <a:rPr lang="es-ES_tradnl" b="1" dirty="0">
                    <a:solidFill>
                      <a:prstClr val="white"/>
                    </a:solidFill>
                    <a:latin typeface="Arial Narrow" charset="0"/>
                    <a:ea typeface="Arial Narrow" charset="0"/>
                    <a:cs typeface="Arial Narrow" charset="0"/>
                  </a:rPr>
                  <a:t>Sistema </a:t>
                </a:r>
                <a:br>
                  <a:rPr lang="es-ES_tradnl" b="1" dirty="0">
                    <a:solidFill>
                      <a:prstClr val="white"/>
                    </a:solidFill>
                    <a:latin typeface="Arial Narrow" charset="0"/>
                    <a:ea typeface="Arial Narrow" charset="0"/>
                    <a:cs typeface="Arial Narrow" charset="0"/>
                  </a:rPr>
                </a:br>
                <a:r>
                  <a:rPr lang="es-ES_tradnl" b="1" dirty="0">
                    <a:solidFill>
                      <a:prstClr val="white"/>
                    </a:solidFill>
                    <a:latin typeface="Arial Narrow" charset="0"/>
                    <a:ea typeface="Arial Narrow" charset="0"/>
                    <a:cs typeface="Arial Narrow" charset="0"/>
                  </a:rPr>
                  <a:t>de </a:t>
                </a:r>
                <a:r>
                  <a:rPr lang="es-ES" b="1" dirty="0">
                    <a:solidFill>
                      <a:prstClr val="white"/>
                    </a:solidFill>
                    <a:latin typeface="Arial Narrow" charset="0"/>
                    <a:ea typeface="Arial Narrow" charset="0"/>
                    <a:cs typeface="Arial Narrow" charset="0"/>
                  </a:rPr>
                  <a:t>Control</a:t>
                </a:r>
                <a:endParaRPr lang="es-ES_tradnl" b="1" dirty="0">
                  <a:solidFill>
                    <a:prstClr val="white"/>
                  </a:solidFill>
                  <a:latin typeface="Arial Narrow" charset="0"/>
                  <a:ea typeface="Arial Narrow" charset="0"/>
                  <a:cs typeface="Arial Narrow" charset="0"/>
                </a:endParaRPr>
              </a:p>
              <a:p>
                <a:pPr algn="ctr">
                  <a:lnSpc>
                    <a:spcPct val="90000"/>
                  </a:lnSpc>
                </a:pPr>
                <a:r>
                  <a:rPr lang="es-ES_tradnl" b="1" dirty="0">
                    <a:solidFill>
                      <a:prstClr val="white"/>
                    </a:solidFill>
                    <a:latin typeface="Arial Narrow" charset="0"/>
                    <a:ea typeface="Arial Narrow" charset="0"/>
                    <a:cs typeface="Arial Narrow" charset="0"/>
                  </a:rPr>
                  <a:t>Interno</a:t>
                </a:r>
              </a:p>
            </p:txBody>
          </p:sp>
        </p:grpSp>
      </p:grpSp>
      <p:grpSp>
        <p:nvGrpSpPr>
          <p:cNvPr id="30" name="Group 29"/>
          <p:cNvGrpSpPr/>
          <p:nvPr/>
        </p:nvGrpSpPr>
        <p:grpSpPr>
          <a:xfrm>
            <a:off x="3947978" y="2483803"/>
            <a:ext cx="2232000" cy="2232000"/>
            <a:chOff x="3095338" y="1809000"/>
            <a:chExt cx="3240001" cy="3240001"/>
          </a:xfrm>
        </p:grpSpPr>
        <p:pic>
          <p:nvPicPr>
            <p:cNvPr id="31" name="Picture 30"/>
            <p:cNvPicPr>
              <a:picLocks noChangeAspect="1"/>
            </p:cNvPicPr>
            <p:nvPr/>
          </p:nvPicPr>
          <p:blipFill>
            <a:blip r:embed="rId3"/>
            <a:stretch>
              <a:fillRect/>
            </a:stretch>
          </p:blipFill>
          <p:spPr>
            <a:xfrm>
              <a:off x="3095338" y="1809000"/>
              <a:ext cx="3240001" cy="3240001"/>
            </a:xfrm>
            <a:prstGeom prst="rect">
              <a:avLst/>
            </a:prstGeom>
          </p:spPr>
        </p:pic>
        <p:sp>
          <p:nvSpPr>
            <p:cNvPr id="32" name="Oval 31"/>
            <p:cNvSpPr/>
            <p:nvPr/>
          </p:nvSpPr>
          <p:spPr>
            <a:xfrm>
              <a:off x="3785393" y="2484961"/>
              <a:ext cx="1861794" cy="1861794"/>
            </a:xfrm>
            <a:prstGeom prst="ellipse">
              <a:avLst/>
            </a:prstGeom>
            <a:noFill/>
            <a:ln w="38100"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prstClr val="white"/>
                </a:solidFill>
              </a:endParaRPr>
            </a:p>
          </p:txBody>
        </p:sp>
      </p:grpSp>
      <p:grpSp>
        <p:nvGrpSpPr>
          <p:cNvPr id="33" name="Group 32"/>
          <p:cNvGrpSpPr/>
          <p:nvPr/>
        </p:nvGrpSpPr>
        <p:grpSpPr>
          <a:xfrm>
            <a:off x="6064767" y="2497341"/>
            <a:ext cx="2232000" cy="2232000"/>
            <a:chOff x="6267239" y="1809000"/>
            <a:chExt cx="3240001" cy="3240001"/>
          </a:xfrm>
        </p:grpSpPr>
        <p:pic>
          <p:nvPicPr>
            <p:cNvPr id="34" name="Picture 33"/>
            <p:cNvPicPr>
              <a:picLocks noChangeAspect="1"/>
            </p:cNvPicPr>
            <p:nvPr/>
          </p:nvPicPr>
          <p:blipFill>
            <a:blip r:embed="rId4"/>
            <a:stretch>
              <a:fillRect/>
            </a:stretch>
          </p:blipFill>
          <p:spPr>
            <a:xfrm>
              <a:off x="6267239" y="1809000"/>
              <a:ext cx="3240001" cy="3240001"/>
            </a:xfrm>
            <a:prstGeom prst="rect">
              <a:avLst/>
            </a:prstGeom>
          </p:spPr>
        </p:pic>
        <p:sp>
          <p:nvSpPr>
            <p:cNvPr id="35" name="Oval 34"/>
            <p:cNvSpPr/>
            <p:nvPr/>
          </p:nvSpPr>
          <p:spPr>
            <a:xfrm>
              <a:off x="6956342" y="2498103"/>
              <a:ext cx="1861794" cy="1861794"/>
            </a:xfrm>
            <a:prstGeom prst="ellipse">
              <a:avLst/>
            </a:prstGeom>
            <a:noFill/>
            <a:ln w="38100" cmpd="sng">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pic>
        <p:nvPicPr>
          <p:cNvPr id="28" name="Picture 1" descr="logo_mipg_FINAL_tell-02.png">
            <a:extLst>
              <a:ext uri="{FF2B5EF4-FFF2-40B4-BE49-F238E27FC236}">
                <a16:creationId xmlns:a16="http://schemas.microsoft.com/office/drawing/2014/main" id="{69467EC0-8A9B-4DE7-A251-65EDFAAA531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498" t="20912" r="47664" b="17085"/>
          <a:stretch/>
        </p:blipFill>
        <p:spPr>
          <a:xfrm>
            <a:off x="5741818" y="1613065"/>
            <a:ext cx="722840" cy="721672"/>
          </a:xfrm>
          <a:prstGeom prst="ellipse">
            <a:avLst/>
          </a:prstGeom>
          <a:solidFill>
            <a:schemeClr val="bg1"/>
          </a:solidFill>
        </p:spPr>
      </p:pic>
      <p:sp>
        <p:nvSpPr>
          <p:cNvPr id="25" name="Rectángulo 11"/>
          <p:cNvSpPr/>
          <p:nvPr/>
        </p:nvSpPr>
        <p:spPr>
          <a:xfrm>
            <a:off x="2866642" y="507958"/>
            <a:ext cx="6197926" cy="707886"/>
          </a:xfrm>
          <a:prstGeom prst="rect">
            <a:avLst/>
          </a:prstGeom>
        </p:spPr>
        <p:txBody>
          <a:bodyPr wrap="square">
            <a:spAutoFit/>
          </a:bodyPr>
          <a:lstStyle/>
          <a:p>
            <a:pPr algn="ctr"/>
            <a:r>
              <a:rPr lang="es-ES_tradnl" sz="2000" b="1" spc="300" dirty="0">
                <a:solidFill>
                  <a:prstClr val="black">
                    <a:lumMod val="75000"/>
                    <a:lumOff val="25000"/>
                  </a:prstClr>
                </a:solidFill>
                <a:latin typeface="Arial Black" panose="020B0A04020102020204" pitchFamily="34" charset="0"/>
                <a:ea typeface="Arial Narrow" charset="0"/>
                <a:cs typeface="Arial Narrow" charset="0"/>
              </a:rPr>
              <a:t>El Decreto 1499 de 2017 desarrolló el mandato del PND</a:t>
            </a:r>
          </a:p>
        </p:txBody>
      </p:sp>
      <p:sp>
        <p:nvSpPr>
          <p:cNvPr id="29" name="Rectangle 8"/>
          <p:cNvSpPr/>
          <p:nvPr/>
        </p:nvSpPr>
        <p:spPr>
          <a:xfrm>
            <a:off x="11732381" y="2723535"/>
            <a:ext cx="312135" cy="179633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4" name="Rectángulo 3"/>
          <p:cNvSpPr/>
          <p:nvPr/>
        </p:nvSpPr>
        <p:spPr>
          <a:xfrm>
            <a:off x="2815497" y="1613065"/>
            <a:ext cx="6475648" cy="474016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pic>
        <p:nvPicPr>
          <p:cNvPr id="24" name="Imagen 23" descr="ico1.png">
            <a:extLst>
              <a:ext uri="{FF2B5EF4-FFF2-40B4-BE49-F238E27FC236}">
                <a16:creationId xmlns:a16="http://schemas.microsoft.com/office/drawing/2014/main" id="{1D7FB22B-2709-4C72-806B-28B491866805}"/>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897968" y="5452044"/>
            <a:ext cx="1507814" cy="1210919"/>
          </a:xfrm>
          <a:prstGeom prst="rect">
            <a:avLst/>
          </a:prstGeom>
          <a:noFill/>
          <a:ln>
            <a:noFill/>
          </a:ln>
          <a:extLst/>
        </p:spPr>
      </p:pic>
    </p:spTree>
    <p:extLst>
      <p:ext uri="{BB962C8B-B14F-4D97-AF65-F5344CB8AC3E}">
        <p14:creationId xmlns:p14="http://schemas.microsoft.com/office/powerpoint/2010/main" val="251327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par>
                          <p:cTn id="15" fill="hold">
                            <p:stCondLst>
                              <p:cond delay="2500"/>
                            </p:stCondLst>
                            <p:childTnLst>
                              <p:par>
                                <p:cTn id="16" presetID="2" presetClass="entr" presetSubtype="1"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0" presetClass="path" presetSubtype="0" repeatCount="indefinite" fill="hold" nodeType="withEffect">
                                  <p:stCondLst>
                                    <p:cond delay="0"/>
                                  </p:stCondLst>
                                  <p:childTnLst>
                                    <p:animMotion origin="layout" path="M 2.08333E-7 -1.85185E-6 L 2.08333E-7 -1.85185E-6 L 0.03932 -0.00116 C 0.05 -0.00116 0.06068 -0.0007 0.07135 -1.85185E-6 C 0.07357 0.00023 0.07578 0.00115 0.078 0.00139 C 0.0901 0.00208 0.10221 0.00231 0.11432 0.00277 C 0.11563 0.00324 0.11693 0.00347 0.1181 0.00393 C 0.12344 0.00602 0.12266 0.00694 0.13073 0.00787 C 0.13893 0.00902 0.14701 0.00879 0.15521 0.00926 C 0.15677 0.01018 0.1582 0.01111 0.15964 0.01203 C 0.16094 0.0125 0.16211 0.01273 0.16341 0.01319 C 0.16445 0.01365 0.16537 0.01412 0.16641 0.01458 C 0.17448 0.02407 0.16198 0.00995 0.17162 0.01852 C 0.17318 0.0199 0.17474 0.02152 0.17604 0.02384 C 0.17682 0.02523 0.17734 0.02685 0.17826 0.02777 C 0.17969 0.02916 0.18268 0.03032 0.18268 0.03032 C 0.18698 0.04166 0.17995 0.0243 0.18867 0.03958 L 0.1931 0.04768 C 0.19388 0.04884 0.19453 0.05046 0.19531 0.05162 C 0.19753 0.0544 0.19883 0.05578 0.20052 0.05949 C 0.20573 0.07037 0.19779 0.05578 0.2043 0.06736 C 0.20482 0.0706 0.20508 0.07268 0.20651 0.07523 C 0.20716 0.07639 0.20794 0.07708 0.20872 0.07801 L 0.21172 0.08588 C 0.21211 0.08727 0.21237 0.08889 0.21315 0.08981 L 0.21537 0.09236 C 0.21563 0.09375 0.21576 0.09514 0.21615 0.09652 C 0.21706 0.0993 0.2181 0.10162 0.21914 0.1044 L 0.22057 0.10833 L 0.22214 0.11227 L 0.22357 0.1162 L 0.225 0.12407 C 0.22526 0.12546 0.22565 0.12685 0.22578 0.12801 C 0.22682 0.1375 0.22617 0.13264 0.228 0.14259 C 0.22826 0.14398 0.22839 0.14537 0.22878 0.14652 L 0.23021 0.15046 L 0.23177 0.15856 C 0.23203 0.15972 0.23229 0.16111 0.23242 0.1625 C 0.23268 0.16504 0.23281 0.16782 0.2332 0.17037 C 0.23359 0.17315 0.23425 0.17569 0.23477 0.17824 C 0.23581 0.18449 0.23516 0.18102 0.23698 0.18889 C 0.23724 0.1919 0.23737 0.1949 0.23763 0.19815 C 0.23789 0.20023 0.23815 0.20254 0.23841 0.20463 C 0.23867 0.2074 0.23893 0.20995 0.23919 0.2125 C 0.23997 0.24606 0.24063 0.2544 0.23919 0.29305 C 0.23919 0.29305 0.23724 0.30301 0.23698 0.30509 C 0.23464 0.31713 0.23815 0.29815 0.23542 0.31551 C 0.23372 0.32662 0.23451 0.32014 0.23242 0.3287 C 0.23216 0.33009 0.23203 0.33148 0.23177 0.33264 C 0.23125 0.33449 0.23073 0.33611 0.23021 0.33796 C 0.22995 0.33935 0.22982 0.34074 0.22956 0.3419 C 0.22917 0.34328 0.22839 0.34444 0.228 0.34583 C 0.22734 0.34838 0.22734 0.35162 0.22656 0.35393 C 0.22526 0.35717 0.22435 0.35926 0.22357 0.36319 C 0.22318 0.36481 0.22331 0.36666 0.22279 0.36828 C 0.22227 0.37037 0.22135 0.37176 0.22057 0.37361 C 0.21953 0.37615 0.21862 0.37893 0.21758 0.38148 C 0.21719 0.38287 0.2168 0.38449 0.21615 0.38565 C 0.21537 0.3868 0.21458 0.38796 0.21393 0.38958 C 0.21276 0.3919 0.21224 0.39514 0.21094 0.39745 L 0.20651 0.40532 C 0.20573 0.40671 0.20508 0.40833 0.2043 0.40926 L 0.20208 0.41203 C 0.19909 0.41967 0.20234 0.4125 0.19753 0.41852 C 0.19675 0.41967 0.19622 0.42129 0.19531 0.42245 C 0.19388 0.42453 0.19232 0.42592 0.19089 0.42777 C 0.1901 0.4287 0.18945 0.42986 0.18867 0.43032 L 0.18646 0.43171 C 0.18503 0.43356 0.18008 0.44027 0.17904 0.44097 L 0.17461 0.44352 C 0.17305 0.44537 0.17188 0.44815 0.17005 0.44884 C 0.16914 0.4493 0.1681 0.44977 0.16706 0.45023 C 0.16641 0.45069 0.16563 0.45115 0.16484 0.45162 C 0.16237 0.45254 0.1599 0.45301 0.15742 0.45416 C 0.15651 0.45463 0.15547 0.45532 0.15456 0.45555 C 0.14401 0.45856 0.15221 0.45509 0.14557 0.4581 C 0.13984 0.46319 0.14557 0.45879 0.13893 0.46203 C 0.13659 0.46319 0.13216 0.46597 0.13216 0.46597 C 0.13151 0.4669 0.13086 0.46805 0.12995 0.46875 C 0.12917 0.46921 0.12227 0.47129 0.12188 0.47129 C 0.12083 0.47222 0.11992 0.47315 0.11888 0.47407 C 0.1168 0.47546 0.1151 0.47592 0.11289 0.47662 C 0.1069 0.48194 0.11328 0.47708 0.10404 0.48055 C 0.10247 0.48125 0.10104 0.48287 0.09948 0.48333 C 0.09779 0.48356 0.08984 0.48565 0.08841 0.48588 C 0.07474 0.48703 0.0612 0.4875 0.04753 0.48842 C 0.04336 0.48889 0.03919 0.48935 0.0349 0.48981 C 0.02956 0.49213 0.02969 0.49259 0.02162 0.49259 C 0.00899 0.49259 -0.00365 0.49166 -0.01628 0.4912 C -0.0181 0.49027 -0.01979 0.48912 -0.02148 0.48842 C -0.02344 0.48773 -0.02552 0.48727 -0.02747 0.48727 C -0.04349 0.48634 -0.05963 0.48634 -0.07578 0.48588 L -0.07943 0.48449 C -0.08099 0.48402 -0.08242 0.48379 -0.08385 0.48333 C -0.0849 0.48287 -0.08581 0.48217 -0.08685 0.48194 C -0.08984 0.48125 -0.09284 0.48102 -0.09583 0.48055 C -0.09726 0.47986 -0.10117 0.47824 -0.10247 0.47801 C -0.11107 0.47685 -0.12851 0.47523 -0.12851 0.47523 C -0.13112 0.47453 -0.13398 0.4743 -0.13659 0.47268 C -0.14101 0.47014 -0.1418 0.46782 -0.147 0.46597 C -0.14831 0.46574 -0.14948 0.46527 -0.15078 0.46481 C -0.15286 0.46389 -0.15469 0.46203 -0.15664 0.46088 C -0.15768 0.46018 -0.15872 0.45995 -0.15963 0.45949 C -0.1651 0.45463 -0.16003 0.45856 -0.16641 0.45555 C -0.16784 0.45486 -0.16927 0.4537 -0.17083 0.45277 C -0.17174 0.45231 -0.17279 0.45208 -0.17383 0.45162 C -0.17474 0.45023 -0.17565 0.44884 -0.17669 0.44768 C -0.18021 0.44352 -0.18047 0.44421 -0.18346 0.43958 C -0.1845 0.43796 -0.18529 0.43588 -0.18646 0.43449 C -0.18828 0.43148 -0.19101 0.43009 -0.19232 0.42639 C -0.19596 0.41666 -0.19128 0.4287 -0.19609 0.41852 C -0.19661 0.41736 -0.197 0.41574 -0.19753 0.41458 C -0.19818 0.41319 -0.19909 0.41203 -0.19974 0.41065 C -0.20547 0.39745 -0.20052 0.4081 -0.20417 0.39606 C -0.20872 0.38148 -0.20534 0.39352 -0.20937 0.38426 C -0.21055 0.38171 -0.21146 0.37893 -0.21237 0.37639 C -0.21289 0.375 -0.21354 0.37384 -0.21393 0.37245 C -0.21497 0.3662 -0.21419 0.36944 -0.2168 0.36319 C -0.21706 0.3618 -0.21719 0.36041 -0.21758 0.35902 C -0.21823 0.35717 -0.21914 0.35555 -0.21979 0.35393 C -0.22031 0.35254 -0.22083 0.35115 -0.22135 0.35 C -0.22161 0.34815 -0.22161 0.34629 -0.222 0.34467 C -0.22279 0.34166 -0.22448 0.33981 -0.225 0.3368 C -0.22604 0.33125 -0.22526 0.33379 -0.22721 0.3287 L -0.22878 0.32083 C -0.22904 0.31944 -0.22917 0.31805 -0.22943 0.3169 C -0.22995 0.31504 -0.23047 0.31342 -0.23099 0.31157 C -0.23177 0.30833 -0.2319 0.30578 -0.23242 0.30231 C -0.23268 0.30092 -0.23294 0.29977 -0.2332 0.29838 C -0.23346 0.29629 -0.23359 0.29398 -0.23398 0.2919 C -0.23476 0.28541 -0.23476 0.29004 -0.23542 0.28264 C -0.23594 0.27639 -0.23607 0.27014 -0.23685 0.26412 C -0.23711 0.26227 -0.2375 0.26065 -0.23763 0.25879 C -0.23828 0.25277 -0.23906 0.24027 -0.23906 0.24027 C -0.23893 0.225 -0.2388 0.20949 -0.23841 0.19421 C -0.23828 0.19282 -0.23776 0.19143 -0.23763 0.19004 C -0.23503 0.16944 -0.23919 0.19652 -0.23542 0.17291 C -0.23516 0.16852 -0.23503 0.16412 -0.23463 0.15972 C -0.23385 0.15046 -0.2332 0.14815 -0.23164 0.14004 C -0.23151 0.13865 -0.23138 0.13727 -0.23099 0.13611 L -0.22799 0.12801 C -0.22643 0.11713 -0.22838 0.12801 -0.22578 0.11875 C -0.22539 0.11759 -0.22539 0.1162 -0.225 0.11481 C -0.22409 0.11203 -0.222 0.10694 -0.222 0.10694 C -0.22031 0.09745 -0.22279 0.10902 -0.21901 0.09907 C -0.21471 0.0875 -0.22318 0.1037 -0.21615 0.0912 C -0.21536 0.08703 -0.21458 0.08194 -0.21237 0.07916 C -0.21159 0.07847 -0.21081 0.07754 -0.21016 0.07662 C -0.20443 0.06805 -0.2112 0.07662 -0.20573 0.0699 C -0.20325 0.06342 -0.20495 0.0669 -0.19974 0.06088 L -0.19753 0.0581 C -0.19557 0.05578 -0.19466 0.05463 -0.19232 0.05277 C -0.19088 0.05185 -0.18932 0.05115 -0.18789 0.05023 C -0.18724 0.0493 -0.18372 0.04467 -0.18268 0.04352 C -0.18203 0.04305 -0.18125 0.04282 -0.18047 0.04236 C -0.17995 0.04097 -0.17969 0.03935 -0.17891 0.03842 C -0.17838 0.0375 -0.17747 0.03773 -0.17669 0.03703 C -0.17591 0.03634 -0.17526 0.03541 -0.17448 0.03426 C -0.1707 0.0287 -0.17409 0.03125 -0.16927 0.02916 C -0.16862 0.02824 -0.16784 0.02708 -0.16706 0.02639 C -0.16484 0.02453 -0.16276 0.02338 -0.16042 0.02245 C -0.15898 0.02199 -0.15742 0.02176 -0.15599 0.02106 C -0.15469 0.02083 -0.15351 0.02037 -0.15221 0.0199 C -0.15104 0.01898 -0.14987 0.01782 -0.14857 0.01713 C -0.147 0.01643 -0.14557 0.01643 -0.14401 0.01597 C -0.1431 0.01551 -0.14206 0.01504 -0.14115 0.01458 C -0.14036 0.01412 -0.13958 0.01365 -0.1388 0.01319 C -0.13789 0.01273 -0.13685 0.0125 -0.13594 0.01203 C -0.13516 0.01157 -0.13437 0.01088 -0.13372 0.01065 C -0.13242 0.00995 -0.13112 0.00972 -0.12995 0.00926 C -0.12565 0.0074 -0.12982 0.00833 -0.12474 0.00671 C -0.12305 0.00602 -0.12122 0.00578 -0.11953 0.00532 C -0.11849 0.00509 -0.11758 0.00416 -0.11654 0.00393 C -0.11068 0.00324 -0.10469 0.00324 -0.0987 0.00277 C -0.09349 0.00023 -0.09596 0.00115 -0.08763 -1.85185E-6 C -0.08372 -0.00047 -0.07969 -0.00093 -0.07578 -0.00116 L -0.03711 -1.85185E-6 C -0.03633 -1.85185E-6 -0.03568 0.00092 -0.0349 0.00139 C -0.03372 0.00185 -0.03242 0.00231 -0.03112 0.00277 L 2.08333E-7 -1.85185E-6 Z " pathEditMode="relative" ptsTypes="AAAAAAAAAAAAAAAAAAAAAAAAAAAAAAAAAAAAAAAAAAAAAAAAAAAAAAAAAAAAAAAAAAAAAAAAAAAAAAAAAAAAAAAAAAAAAAAAAAAAAAAAAAAAAAAAAAAAAAAAAAAAAAAAAAAAAAAAAAAAAAAAAAAAAAAAAAAAAAAAAAAAAAAAAAAAAAAAAAAA">
                                      <p:cBhvr>
                                        <p:cTn id="21" dur="15000" fill="hold"/>
                                        <p:tgtEl>
                                          <p:spTgt spid="28"/>
                                        </p:tgtEl>
                                        <p:attrNameLst>
                                          <p:attrName>ppt_x</p:attrName>
                                          <p:attrName>ppt_y</p:attrName>
                                        </p:attrNameLst>
                                      </p:cBhvr>
                                    </p:animMotion>
                                  </p:childTnLst>
                                </p:cTn>
                              </p:par>
                              <p:par>
                                <p:cTn id="22" presetID="8" presetClass="emph" presetSubtype="0" repeatCount="indefinite" fill="hold" nodeType="withEffect">
                                  <p:stCondLst>
                                    <p:cond delay="0"/>
                                  </p:stCondLst>
                                  <p:childTnLst>
                                    <p:animRot by="21600000">
                                      <p:cBhvr>
                                        <p:cTn id="23" dur="7000" fill="hold"/>
                                        <p:tgtEl>
                                          <p:spTgt spid="30"/>
                                        </p:tgtEl>
                                        <p:attrNameLst>
                                          <p:attrName>r</p:attrName>
                                        </p:attrNameLst>
                                      </p:cBhvr>
                                    </p:animRot>
                                  </p:childTnLst>
                                </p:cTn>
                              </p:par>
                              <p:par>
                                <p:cTn id="24" presetID="8" presetClass="emph" presetSubtype="0" repeatCount="indefinite" fill="hold" nodeType="withEffect">
                                  <p:stCondLst>
                                    <p:cond delay="0"/>
                                  </p:stCondLst>
                                  <p:childTnLst>
                                    <p:animRot by="-21600000">
                                      <p:cBhvr>
                                        <p:cTn id="25" dur="7000" fill="hold"/>
                                        <p:tgtEl>
                                          <p:spTgt spid="33"/>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p:bldP spid="25"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29" y="35815"/>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12294" y="12166"/>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712241" y="65329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pSp>
        <p:nvGrpSpPr>
          <p:cNvPr id="8" name="Grupo 7">
            <a:extLst>
              <a:ext uri="{FF2B5EF4-FFF2-40B4-BE49-F238E27FC236}">
                <a16:creationId xmlns:a16="http://schemas.microsoft.com/office/drawing/2014/main" id="{D5EDAA02-33DA-406E-9604-E39D0FCF61BC}"/>
              </a:ext>
            </a:extLst>
          </p:cNvPr>
          <p:cNvGrpSpPr/>
          <p:nvPr/>
        </p:nvGrpSpPr>
        <p:grpSpPr>
          <a:xfrm>
            <a:off x="3519030" y="2923823"/>
            <a:ext cx="3251200" cy="2144889"/>
            <a:chOff x="3127022" y="2923822"/>
            <a:chExt cx="3251200" cy="2144889"/>
          </a:xfrm>
        </p:grpSpPr>
        <p:sp>
          <p:nvSpPr>
            <p:cNvPr id="11" name="TextBox 17">
              <a:extLst>
                <a:ext uri="{FF2B5EF4-FFF2-40B4-BE49-F238E27FC236}">
                  <a16:creationId xmlns:a16="http://schemas.microsoft.com/office/drawing/2014/main" id="{D58CB2FF-6381-4F0E-BF0F-85F347DAF48F}"/>
                </a:ext>
              </a:extLst>
            </p:cNvPr>
            <p:cNvSpPr txBox="1"/>
            <p:nvPr/>
          </p:nvSpPr>
          <p:spPr>
            <a:xfrm>
              <a:off x="3458187" y="3703711"/>
              <a:ext cx="1166472" cy="430887"/>
            </a:xfrm>
            <a:prstGeom prst="rect">
              <a:avLst/>
            </a:prstGeom>
            <a:noFill/>
          </p:spPr>
          <p:txBody>
            <a:bodyPr wrap="square" rtlCol="0" anchor="ctr">
              <a:spAutoFit/>
            </a:bodyPr>
            <a:lstStyle/>
            <a:p>
              <a:r>
                <a:rPr lang="es-ES_tradnl" sz="1100" b="1" kern="1400" spc="100" dirty="0">
                  <a:solidFill>
                    <a:srgbClr val="EB7A24"/>
                  </a:solidFill>
                  <a:latin typeface="Arial Narrow"/>
                  <a:cs typeface="Arial Narrow"/>
                </a:rPr>
                <a:t>Evaluación</a:t>
              </a:r>
            </a:p>
            <a:p>
              <a:r>
                <a:rPr lang="es-ES_tradnl" sz="1100" b="1" kern="1400" spc="100" dirty="0">
                  <a:solidFill>
                    <a:srgbClr val="EB7A24"/>
                  </a:solidFill>
                  <a:latin typeface="Arial Narrow"/>
                  <a:cs typeface="Arial Narrow"/>
                </a:rPr>
                <a:t>de Resultados</a:t>
              </a:r>
              <a:endParaRPr lang="en-US" sz="1100" b="1" kern="1400" spc="100" dirty="0">
                <a:solidFill>
                  <a:srgbClr val="EB7A24"/>
                </a:solidFill>
                <a:latin typeface="Arial Narrow"/>
                <a:cs typeface="Arial Narrow"/>
              </a:endParaRPr>
            </a:p>
          </p:txBody>
        </p:sp>
        <p:pic>
          <p:nvPicPr>
            <p:cNvPr id="12" name="Imagen 11">
              <a:extLst>
                <a:ext uri="{FF2B5EF4-FFF2-40B4-BE49-F238E27FC236}">
                  <a16:creationId xmlns:a16="http://schemas.microsoft.com/office/drawing/2014/main" id="{2F5268DC-96B2-490F-8238-1ABAD13C1F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630" t="42623" r="47697" b="26109"/>
            <a:stretch/>
          </p:blipFill>
          <p:spPr>
            <a:xfrm>
              <a:off x="3127022" y="2923822"/>
              <a:ext cx="3251200" cy="2144889"/>
            </a:xfrm>
            <a:prstGeom prst="rect">
              <a:avLst/>
            </a:prstGeom>
          </p:spPr>
        </p:pic>
      </p:grpSp>
      <p:grpSp>
        <p:nvGrpSpPr>
          <p:cNvPr id="13" name="Grupo 12">
            <a:extLst>
              <a:ext uri="{FF2B5EF4-FFF2-40B4-BE49-F238E27FC236}">
                <a16:creationId xmlns:a16="http://schemas.microsoft.com/office/drawing/2014/main" id="{656A722A-39CA-4430-B683-DBAA9E1D6B2F}"/>
              </a:ext>
            </a:extLst>
          </p:cNvPr>
          <p:cNvGrpSpPr/>
          <p:nvPr/>
        </p:nvGrpSpPr>
        <p:grpSpPr>
          <a:xfrm>
            <a:off x="3044897" y="1411112"/>
            <a:ext cx="6728179" cy="4176889"/>
            <a:chOff x="2652888" y="1411111"/>
            <a:chExt cx="6728179" cy="4176889"/>
          </a:xfrm>
        </p:grpSpPr>
        <p:pic>
          <p:nvPicPr>
            <p:cNvPr id="14" name="Imagen 13">
              <a:extLst>
                <a:ext uri="{FF2B5EF4-FFF2-40B4-BE49-F238E27FC236}">
                  <a16:creationId xmlns:a16="http://schemas.microsoft.com/office/drawing/2014/main" id="{9E3FC2A1-2C2D-400E-AF79-DB172EC7BD4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739" t="20571" r="23062" b="18539"/>
            <a:stretch/>
          </p:blipFill>
          <p:spPr>
            <a:xfrm>
              <a:off x="2652888" y="1411111"/>
              <a:ext cx="6728179" cy="4176889"/>
            </a:xfrm>
            <a:prstGeom prst="rect">
              <a:avLst/>
            </a:prstGeom>
          </p:spPr>
        </p:pic>
        <p:sp>
          <p:nvSpPr>
            <p:cNvPr id="15" name="TextBox 17">
              <a:extLst>
                <a:ext uri="{FF2B5EF4-FFF2-40B4-BE49-F238E27FC236}">
                  <a16:creationId xmlns:a16="http://schemas.microsoft.com/office/drawing/2014/main" id="{774FAEDD-70DC-4447-9AAD-F22C8E088092}"/>
                </a:ext>
              </a:extLst>
            </p:cNvPr>
            <p:cNvSpPr txBox="1"/>
            <p:nvPr/>
          </p:nvSpPr>
          <p:spPr>
            <a:xfrm>
              <a:off x="5211750" y="1579673"/>
              <a:ext cx="1166472" cy="430887"/>
            </a:xfrm>
            <a:prstGeom prst="rect">
              <a:avLst/>
            </a:prstGeom>
            <a:noFill/>
          </p:spPr>
          <p:txBody>
            <a:bodyPr wrap="square" rtlCol="0" anchor="ctr">
              <a:spAutoFit/>
            </a:bodyPr>
            <a:lstStyle/>
            <a:p>
              <a:r>
                <a:rPr lang="es-ES_tradnl" sz="1100" b="1" kern="1400" spc="100" dirty="0">
                  <a:solidFill>
                    <a:srgbClr val="DE693A"/>
                  </a:solidFill>
                  <a:latin typeface="Arial Narrow"/>
                  <a:cs typeface="Arial Narrow"/>
                </a:rPr>
                <a:t>Información y</a:t>
              </a:r>
            </a:p>
            <a:p>
              <a:r>
                <a:rPr lang="es-ES_tradnl" sz="1100" b="1" kern="1400" spc="100" dirty="0">
                  <a:solidFill>
                    <a:srgbClr val="DE693A"/>
                  </a:solidFill>
                  <a:latin typeface="Arial Narrow"/>
                  <a:cs typeface="Arial Narrow"/>
                </a:rPr>
                <a:t>Comunicación</a:t>
              </a:r>
              <a:endParaRPr lang="en-US" sz="1100" b="1" kern="1400" spc="100" dirty="0">
                <a:solidFill>
                  <a:srgbClr val="DE693A"/>
                </a:solidFill>
                <a:latin typeface="Arial Narrow"/>
                <a:cs typeface="Arial Narrow"/>
              </a:endParaRPr>
            </a:p>
          </p:txBody>
        </p:sp>
      </p:grpSp>
      <p:sp>
        <p:nvSpPr>
          <p:cNvPr id="16" name="TextBox 8">
            <a:extLst>
              <a:ext uri="{FF2B5EF4-FFF2-40B4-BE49-F238E27FC236}">
                <a16:creationId xmlns:a16="http://schemas.microsoft.com/office/drawing/2014/main" id="{08A058C6-5DC8-49F6-8DD1-87D6DD20C786}"/>
              </a:ext>
            </a:extLst>
          </p:cNvPr>
          <p:cNvSpPr txBox="1"/>
          <p:nvPr/>
        </p:nvSpPr>
        <p:spPr>
          <a:xfrm>
            <a:off x="133550" y="752768"/>
            <a:ext cx="728569" cy="1015663"/>
          </a:xfrm>
          <a:prstGeom prst="rect">
            <a:avLst/>
          </a:prstGeom>
          <a:noFill/>
        </p:spPr>
        <p:txBody>
          <a:bodyPr wrap="square" rtlCol="0" anchor="ctr">
            <a:spAutoFit/>
          </a:bodyPr>
          <a:lstStyle/>
          <a:p>
            <a:r>
              <a:rPr lang="es-ES_tradnl" sz="6000" b="1" kern="1400" spc="100" dirty="0">
                <a:solidFill>
                  <a:srgbClr val="D27A2F"/>
                </a:solidFill>
                <a:latin typeface="Arial" panose="020B0604020202020204" pitchFamily="34" charset="0"/>
                <a:cs typeface="Arial" panose="020B0604020202020204" pitchFamily="34" charset="0"/>
              </a:rPr>
              <a:t>2</a:t>
            </a:r>
            <a:endParaRPr lang="en-US" sz="6000" b="1" kern="1400" spc="100" dirty="0">
              <a:solidFill>
                <a:srgbClr val="D27A2F"/>
              </a:solidFill>
              <a:latin typeface="Arial" panose="020B0604020202020204" pitchFamily="34" charset="0"/>
              <a:cs typeface="Arial" panose="020B0604020202020204" pitchFamily="34" charset="0"/>
            </a:endParaRPr>
          </a:p>
        </p:txBody>
      </p:sp>
      <p:sp>
        <p:nvSpPr>
          <p:cNvPr id="17" name="TextBox 8">
            <a:extLst>
              <a:ext uri="{FF2B5EF4-FFF2-40B4-BE49-F238E27FC236}">
                <a16:creationId xmlns:a16="http://schemas.microsoft.com/office/drawing/2014/main" id="{B27A5275-54C1-4DAD-BE8F-C4F3B6125E78}"/>
              </a:ext>
            </a:extLst>
          </p:cNvPr>
          <p:cNvSpPr txBox="1"/>
          <p:nvPr/>
        </p:nvSpPr>
        <p:spPr>
          <a:xfrm>
            <a:off x="791672" y="937435"/>
            <a:ext cx="4963184" cy="646331"/>
          </a:xfrm>
          <a:prstGeom prst="rect">
            <a:avLst/>
          </a:prstGeom>
          <a:noFill/>
        </p:spPr>
        <p:txBody>
          <a:bodyPr wrap="square" rtlCol="0" anchor="ctr">
            <a:spAutoFit/>
          </a:bodyPr>
          <a:lstStyle/>
          <a:p>
            <a:r>
              <a:rPr lang="es-ES_tradnl" sz="3600" b="1" u="sng" kern="1400" spc="100" dirty="0">
                <a:solidFill>
                  <a:prstClr val="black">
                    <a:lumMod val="75000"/>
                    <a:lumOff val="25000"/>
                  </a:prstClr>
                </a:solidFill>
                <a:latin typeface="Arial" panose="020B0604020202020204" pitchFamily="34" charset="0"/>
                <a:cs typeface="Arial" panose="020B0604020202020204" pitchFamily="34" charset="0"/>
              </a:rPr>
              <a:t>Operación</a:t>
            </a:r>
            <a:endParaRPr lang="en-US" sz="3600" b="1" u="sng" kern="1400" spc="100" dirty="0">
              <a:solidFill>
                <a:prstClr val="black">
                  <a:lumMod val="75000"/>
                  <a:lumOff val="25000"/>
                </a:prstClr>
              </a:solidFill>
              <a:latin typeface="Arial" panose="020B0604020202020204" pitchFamily="34" charset="0"/>
              <a:cs typeface="Arial" panose="020B0604020202020204" pitchFamily="34" charset="0"/>
            </a:endParaRPr>
          </a:p>
        </p:txBody>
      </p:sp>
      <p:grpSp>
        <p:nvGrpSpPr>
          <p:cNvPr id="18" name="Grupo 17">
            <a:extLst>
              <a:ext uri="{FF2B5EF4-FFF2-40B4-BE49-F238E27FC236}">
                <a16:creationId xmlns:a16="http://schemas.microsoft.com/office/drawing/2014/main" id="{F308818F-9AC4-4089-837A-EA779A9525C8}"/>
              </a:ext>
            </a:extLst>
          </p:cNvPr>
          <p:cNvGrpSpPr/>
          <p:nvPr/>
        </p:nvGrpSpPr>
        <p:grpSpPr>
          <a:xfrm>
            <a:off x="2400917" y="1149928"/>
            <a:ext cx="7994074" cy="4932218"/>
            <a:chOff x="2008909" y="1149928"/>
            <a:chExt cx="7994074" cy="4932218"/>
          </a:xfrm>
        </p:grpSpPr>
        <p:pic>
          <p:nvPicPr>
            <p:cNvPr id="19" name="Imagen 18">
              <a:extLst>
                <a:ext uri="{FF2B5EF4-FFF2-40B4-BE49-F238E27FC236}">
                  <a16:creationId xmlns:a16="http://schemas.microsoft.com/office/drawing/2014/main" id="{2987B788-BAA8-42D8-A2FD-9B7B5FB319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456" t="16764" r="17959" b="11335"/>
            <a:stretch/>
          </p:blipFill>
          <p:spPr>
            <a:xfrm>
              <a:off x="2008909" y="1149928"/>
              <a:ext cx="7994074" cy="4932218"/>
            </a:xfrm>
            <a:prstGeom prst="rect">
              <a:avLst/>
            </a:prstGeom>
          </p:spPr>
        </p:pic>
        <p:sp>
          <p:nvSpPr>
            <p:cNvPr id="20" name="TextBox 17">
              <a:extLst>
                <a:ext uri="{FF2B5EF4-FFF2-40B4-BE49-F238E27FC236}">
                  <a16:creationId xmlns:a16="http://schemas.microsoft.com/office/drawing/2014/main" id="{FC57ED79-FE5E-4653-9FA0-561FED84E7E4}"/>
                </a:ext>
              </a:extLst>
            </p:cNvPr>
            <p:cNvSpPr txBox="1"/>
            <p:nvPr/>
          </p:nvSpPr>
          <p:spPr>
            <a:xfrm>
              <a:off x="2353769" y="1878829"/>
              <a:ext cx="2047075" cy="430887"/>
            </a:xfrm>
            <a:prstGeom prst="rect">
              <a:avLst/>
            </a:prstGeom>
            <a:noFill/>
          </p:spPr>
          <p:txBody>
            <a:bodyPr wrap="square" rtlCol="0" anchor="ctr">
              <a:spAutoFit/>
            </a:bodyPr>
            <a:lstStyle/>
            <a:p>
              <a:r>
                <a:rPr lang="es-ES_tradnl" sz="1100" b="1" kern="1400" spc="100" dirty="0">
                  <a:solidFill>
                    <a:srgbClr val="20567F"/>
                  </a:solidFill>
                  <a:latin typeface="Arial Narrow"/>
                  <a:cs typeface="Arial Narrow"/>
                </a:rPr>
                <a:t>Gestión del Conocimiento</a:t>
              </a:r>
            </a:p>
            <a:p>
              <a:r>
                <a:rPr lang="es-ES_tradnl" sz="1100" b="1" kern="1400" spc="100" dirty="0">
                  <a:solidFill>
                    <a:srgbClr val="20567F"/>
                  </a:solidFill>
                  <a:latin typeface="Arial Narrow"/>
                  <a:cs typeface="Arial Narrow"/>
                </a:rPr>
                <a:t>y la Innovación</a:t>
              </a:r>
              <a:endParaRPr lang="en-US" sz="1100" b="1" kern="1400" spc="100" dirty="0">
                <a:solidFill>
                  <a:srgbClr val="20567F"/>
                </a:solidFill>
                <a:latin typeface="Arial Narrow"/>
                <a:cs typeface="Arial Narrow"/>
              </a:endParaRPr>
            </a:p>
          </p:txBody>
        </p:sp>
      </p:grpSp>
      <p:pic>
        <p:nvPicPr>
          <p:cNvPr id="21" name="Imagen 20">
            <a:extLst>
              <a:ext uri="{FF2B5EF4-FFF2-40B4-BE49-F238E27FC236}">
                <a16:creationId xmlns:a16="http://schemas.microsoft.com/office/drawing/2014/main" id="{E2BBCA62-C62E-4904-9BF7-EF30A169BEA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032" t="47890" r="79650" b="22488"/>
          <a:stretch/>
        </p:blipFill>
        <p:spPr>
          <a:xfrm>
            <a:off x="764541" y="3285068"/>
            <a:ext cx="2111023" cy="2032000"/>
          </a:xfrm>
          <a:prstGeom prst="rect">
            <a:avLst/>
          </a:prstGeom>
        </p:spPr>
      </p:pic>
      <p:pic>
        <p:nvPicPr>
          <p:cNvPr id="22" name="Imagen 21">
            <a:extLst>
              <a:ext uri="{FF2B5EF4-FFF2-40B4-BE49-F238E27FC236}">
                <a16:creationId xmlns:a16="http://schemas.microsoft.com/office/drawing/2014/main" id="{0DD90FB4-9505-4387-B43A-28B10C7F831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4981" t="28141" r="26859" b="22160"/>
          <a:stretch/>
        </p:blipFill>
        <p:spPr>
          <a:xfrm>
            <a:off x="3440008" y="1930400"/>
            <a:ext cx="5870222" cy="3409244"/>
          </a:xfrm>
          <a:prstGeom prst="rect">
            <a:avLst/>
          </a:prstGeom>
        </p:spPr>
      </p:pic>
      <p:pic>
        <p:nvPicPr>
          <p:cNvPr id="23" name="Imagen 22">
            <a:extLst>
              <a:ext uri="{FF2B5EF4-FFF2-40B4-BE49-F238E27FC236}">
                <a16:creationId xmlns:a16="http://schemas.microsoft.com/office/drawing/2014/main" id="{93F992EF-CCE8-4B80-9140-6B86B894164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3968" t="41143" r="45659" b="49806"/>
          <a:stretch/>
        </p:blipFill>
        <p:spPr>
          <a:xfrm>
            <a:off x="5742941" y="2794004"/>
            <a:ext cx="1264356" cy="620887"/>
          </a:xfrm>
          <a:prstGeom prst="rect">
            <a:avLst/>
          </a:prstGeom>
        </p:spPr>
      </p:pic>
      <p:grpSp>
        <p:nvGrpSpPr>
          <p:cNvPr id="24" name="Grupo 23">
            <a:extLst>
              <a:ext uri="{FF2B5EF4-FFF2-40B4-BE49-F238E27FC236}">
                <a16:creationId xmlns:a16="http://schemas.microsoft.com/office/drawing/2014/main" id="{B5FD2388-5CEF-4D1B-B5E6-D037C6766EAD}"/>
              </a:ext>
            </a:extLst>
          </p:cNvPr>
          <p:cNvGrpSpPr/>
          <p:nvPr/>
        </p:nvGrpSpPr>
        <p:grpSpPr>
          <a:xfrm>
            <a:off x="3530319" y="1930400"/>
            <a:ext cx="5012268" cy="1501422"/>
            <a:chOff x="3138311" y="1930400"/>
            <a:chExt cx="5012268" cy="1501422"/>
          </a:xfrm>
        </p:grpSpPr>
        <p:pic>
          <p:nvPicPr>
            <p:cNvPr id="25" name="Imagen 24">
              <a:extLst>
                <a:ext uri="{FF2B5EF4-FFF2-40B4-BE49-F238E27FC236}">
                  <a16:creationId xmlns:a16="http://schemas.microsoft.com/office/drawing/2014/main" id="{C3AC8B7A-7917-4505-8F4A-A063FD130D5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5722" t="28142" r="33156" b="49971"/>
            <a:stretch/>
          </p:blipFill>
          <p:spPr>
            <a:xfrm>
              <a:off x="3138311" y="1930400"/>
              <a:ext cx="5012268" cy="1501422"/>
            </a:xfrm>
            <a:prstGeom prst="rect">
              <a:avLst/>
            </a:prstGeom>
          </p:spPr>
        </p:pic>
        <p:sp>
          <p:nvSpPr>
            <p:cNvPr id="26" name="TextBox 17">
              <a:extLst>
                <a:ext uri="{FF2B5EF4-FFF2-40B4-BE49-F238E27FC236}">
                  <a16:creationId xmlns:a16="http://schemas.microsoft.com/office/drawing/2014/main" id="{4C3933E3-15EC-4463-A8B6-8F38382379BB}"/>
                </a:ext>
              </a:extLst>
            </p:cNvPr>
            <p:cNvSpPr txBox="1"/>
            <p:nvPr/>
          </p:nvSpPr>
          <p:spPr>
            <a:xfrm>
              <a:off x="5503930" y="2094273"/>
              <a:ext cx="1856426" cy="430887"/>
            </a:xfrm>
            <a:prstGeom prst="rect">
              <a:avLst/>
            </a:prstGeom>
            <a:noFill/>
          </p:spPr>
          <p:txBody>
            <a:bodyPr wrap="square" rtlCol="0" anchor="ctr">
              <a:spAutoFit/>
            </a:bodyPr>
            <a:lstStyle/>
            <a:p>
              <a:r>
                <a:rPr lang="es-ES_tradnl" sz="1100" b="1" kern="1400" spc="100" dirty="0">
                  <a:solidFill>
                    <a:srgbClr val="9A6780"/>
                  </a:solidFill>
                  <a:latin typeface="Arial Narrow"/>
                  <a:cs typeface="Arial Narrow"/>
                </a:rPr>
                <a:t>Direccionamiento </a:t>
              </a:r>
            </a:p>
            <a:p>
              <a:r>
                <a:rPr lang="es-ES_tradnl" sz="1100" b="1" kern="1400" spc="100" dirty="0">
                  <a:solidFill>
                    <a:srgbClr val="9A6780"/>
                  </a:solidFill>
                  <a:latin typeface="Arial Narrow"/>
                  <a:cs typeface="Arial Narrow"/>
                </a:rPr>
                <a:t>Estratégico y Planeación</a:t>
              </a:r>
              <a:endParaRPr lang="en-US" sz="1100" b="1" kern="1400" spc="100" dirty="0">
                <a:solidFill>
                  <a:srgbClr val="9A6780"/>
                </a:solidFill>
                <a:latin typeface="Arial Narrow"/>
                <a:cs typeface="Arial Narrow"/>
              </a:endParaRPr>
            </a:p>
          </p:txBody>
        </p:sp>
      </p:grpSp>
      <p:grpSp>
        <p:nvGrpSpPr>
          <p:cNvPr id="27" name="Grupo 26">
            <a:extLst>
              <a:ext uri="{FF2B5EF4-FFF2-40B4-BE49-F238E27FC236}">
                <a16:creationId xmlns:a16="http://schemas.microsoft.com/office/drawing/2014/main" id="{D566EEB1-BEA0-4D59-8BE7-74C5B885FAA5}"/>
              </a:ext>
            </a:extLst>
          </p:cNvPr>
          <p:cNvGrpSpPr/>
          <p:nvPr/>
        </p:nvGrpSpPr>
        <p:grpSpPr>
          <a:xfrm>
            <a:off x="6262231" y="2427112"/>
            <a:ext cx="2980267" cy="2528711"/>
            <a:chOff x="5870222" y="2427111"/>
            <a:chExt cx="2980267" cy="2528711"/>
          </a:xfrm>
        </p:grpSpPr>
        <p:pic>
          <p:nvPicPr>
            <p:cNvPr id="28" name="Imagen 27">
              <a:extLst>
                <a:ext uri="{FF2B5EF4-FFF2-40B4-BE49-F238E27FC236}">
                  <a16:creationId xmlns:a16="http://schemas.microsoft.com/office/drawing/2014/main" id="{8026C533-27CE-4446-9AAC-4237D074BACF}"/>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8135" t="35382" r="27414" b="27755"/>
            <a:stretch/>
          </p:blipFill>
          <p:spPr>
            <a:xfrm>
              <a:off x="5870222" y="2427111"/>
              <a:ext cx="2980267" cy="2528711"/>
            </a:xfrm>
            <a:prstGeom prst="rect">
              <a:avLst/>
            </a:prstGeom>
          </p:spPr>
        </p:pic>
        <p:sp>
          <p:nvSpPr>
            <p:cNvPr id="29" name="TextBox 17">
              <a:extLst>
                <a:ext uri="{FF2B5EF4-FFF2-40B4-BE49-F238E27FC236}">
                  <a16:creationId xmlns:a16="http://schemas.microsoft.com/office/drawing/2014/main" id="{3C3AF95D-37F0-49A1-BB1C-922337C096F0}"/>
                </a:ext>
              </a:extLst>
            </p:cNvPr>
            <p:cNvSpPr txBox="1"/>
            <p:nvPr/>
          </p:nvSpPr>
          <p:spPr>
            <a:xfrm>
              <a:off x="7645102" y="3403629"/>
              <a:ext cx="1166472" cy="600164"/>
            </a:xfrm>
            <a:prstGeom prst="rect">
              <a:avLst/>
            </a:prstGeom>
            <a:noFill/>
          </p:spPr>
          <p:txBody>
            <a:bodyPr wrap="square" rtlCol="0" anchor="ctr">
              <a:spAutoFit/>
            </a:bodyPr>
            <a:lstStyle/>
            <a:p>
              <a:r>
                <a:rPr lang="es-ES_tradnl" sz="1100" b="1" kern="1400" spc="100" dirty="0">
                  <a:solidFill>
                    <a:srgbClr val="5CC9DC"/>
                  </a:solidFill>
                  <a:latin typeface="Arial Narrow"/>
                  <a:cs typeface="Arial Narrow"/>
                </a:rPr>
                <a:t>Gestión con</a:t>
              </a:r>
            </a:p>
            <a:p>
              <a:r>
                <a:rPr lang="es-ES_tradnl" sz="1100" b="1" kern="1400" spc="100" dirty="0">
                  <a:solidFill>
                    <a:srgbClr val="5CC9DC"/>
                  </a:solidFill>
                  <a:latin typeface="Arial Narrow"/>
                  <a:cs typeface="Arial Narrow"/>
                </a:rPr>
                <a:t>Valores para</a:t>
              </a:r>
            </a:p>
            <a:p>
              <a:r>
                <a:rPr lang="es-ES_tradnl" sz="1100" b="1" kern="1400" spc="100" dirty="0">
                  <a:solidFill>
                    <a:srgbClr val="5CC9DC"/>
                  </a:solidFill>
                  <a:latin typeface="Arial Narrow"/>
                  <a:cs typeface="Arial Narrow"/>
                </a:rPr>
                <a:t>Resultados</a:t>
              </a:r>
              <a:endParaRPr lang="en-US" sz="1100" b="1" kern="1400" spc="100" dirty="0">
                <a:solidFill>
                  <a:srgbClr val="5CC9DC"/>
                </a:solidFill>
                <a:latin typeface="Arial Narrow"/>
                <a:cs typeface="Arial Narrow"/>
              </a:endParaRPr>
            </a:p>
          </p:txBody>
        </p:sp>
      </p:grpSp>
      <p:pic>
        <p:nvPicPr>
          <p:cNvPr id="30" name="Imagen 29">
            <a:extLst>
              <a:ext uri="{FF2B5EF4-FFF2-40B4-BE49-F238E27FC236}">
                <a16:creationId xmlns:a16="http://schemas.microsoft.com/office/drawing/2014/main" id="{6FF046FD-B72D-4EB4-B66F-8E2CC59F9D2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0643" t="47396" r="3983" b="23311"/>
          <a:stretch/>
        </p:blipFill>
        <p:spPr>
          <a:xfrm>
            <a:off x="9331056" y="4003794"/>
            <a:ext cx="1873956" cy="2009422"/>
          </a:xfrm>
          <a:prstGeom prst="rect">
            <a:avLst/>
          </a:prstGeom>
        </p:spPr>
      </p:pic>
      <p:pic>
        <p:nvPicPr>
          <p:cNvPr id="31" name="Imagen 30">
            <a:extLst>
              <a:ext uri="{FF2B5EF4-FFF2-40B4-BE49-F238E27FC236}">
                <a16:creationId xmlns:a16="http://schemas.microsoft.com/office/drawing/2014/main" id="{E2641CFD-C18B-4340-9325-1DA1EE79D07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32516"/>
          <a:stretch/>
        </p:blipFill>
        <p:spPr>
          <a:xfrm>
            <a:off x="466910" y="545249"/>
            <a:ext cx="12188952" cy="4629207"/>
          </a:xfrm>
          <a:prstGeom prst="rect">
            <a:avLst/>
          </a:prstGeom>
        </p:spPr>
      </p:pic>
      <p:pic>
        <p:nvPicPr>
          <p:cNvPr id="33" name="Imagen 32">
            <a:extLst>
              <a:ext uri="{FF2B5EF4-FFF2-40B4-BE49-F238E27FC236}">
                <a16:creationId xmlns:a16="http://schemas.microsoft.com/office/drawing/2014/main" id="{7D96B35B-E044-4586-95F6-8AC52DD8E43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2595" y="72899"/>
            <a:ext cx="12103267" cy="6717846"/>
          </a:xfrm>
          <a:prstGeom prst="rect">
            <a:avLst/>
          </a:prstGeom>
        </p:spPr>
      </p:pic>
      <p:sp>
        <p:nvSpPr>
          <p:cNvPr id="34" name="7 CuadroTexto">
            <a:extLst>
              <a:ext uri="{FF2B5EF4-FFF2-40B4-BE49-F238E27FC236}">
                <a16:creationId xmlns:a16="http://schemas.microsoft.com/office/drawing/2014/main" id="{A5FF6D0F-F0C4-4E04-BB6B-B4F4AEDCDB07}"/>
              </a:ext>
            </a:extLst>
          </p:cNvPr>
          <p:cNvSpPr txBox="1"/>
          <p:nvPr/>
        </p:nvSpPr>
        <p:spPr>
          <a:xfrm>
            <a:off x="4223613" y="3729082"/>
            <a:ext cx="4432603" cy="1388773"/>
          </a:xfrm>
          <a:prstGeom prst="rect">
            <a:avLst/>
          </a:prstGeom>
          <a:noFill/>
        </p:spPr>
        <p:txBody>
          <a:bodyPr wrap="none" rtlCol="0">
            <a:prstTxWarp prst="textArchDown">
              <a:avLst>
                <a:gd name="adj" fmla="val 2662648"/>
              </a:avLst>
            </a:prstTxWarp>
            <a:spAutoFit/>
          </a:bodyPr>
          <a:lstStyle/>
          <a:p>
            <a:r>
              <a:rPr lang="es-CO" sz="1400" dirty="0">
                <a:solidFill>
                  <a:srgbClr val="E7E6E6">
                    <a:lumMod val="25000"/>
                  </a:srgbClr>
                </a:solidFill>
                <a:latin typeface="Arial Narrow" panose="020B0606020202030204" pitchFamily="34" charset="0"/>
              </a:rPr>
              <a:t>VALORES, TRANSPARENCIA Y CAMBIO CULTURAL</a:t>
            </a:r>
          </a:p>
        </p:txBody>
      </p:sp>
      <p:sp>
        <p:nvSpPr>
          <p:cNvPr id="2" name="CuadroTexto 1">
            <a:extLst>
              <a:ext uri="{FF2B5EF4-FFF2-40B4-BE49-F238E27FC236}">
                <a16:creationId xmlns:a16="http://schemas.microsoft.com/office/drawing/2014/main" id="{5BDEFD3B-DB21-4F22-BD15-C7CA26B51475}"/>
              </a:ext>
            </a:extLst>
          </p:cNvPr>
          <p:cNvSpPr txBox="1"/>
          <p:nvPr/>
        </p:nvSpPr>
        <p:spPr>
          <a:xfrm>
            <a:off x="9322193" y="859773"/>
            <a:ext cx="2767511" cy="523220"/>
          </a:xfrm>
          <a:prstGeom prst="rect">
            <a:avLst/>
          </a:prstGeom>
          <a:noFill/>
        </p:spPr>
        <p:txBody>
          <a:bodyPr wrap="square" rtlCol="0">
            <a:spAutoFit/>
          </a:bodyPr>
          <a:lstStyle/>
          <a:p>
            <a:r>
              <a:rPr lang="es-CO" sz="2800" b="1" dirty="0">
                <a:effectLst>
                  <a:outerShdw blurRad="38100" dist="38100" dir="2700000" algn="tl">
                    <a:srgbClr val="000000">
                      <a:alpha val="43137"/>
                    </a:srgbClr>
                  </a:outerShdw>
                </a:effectLst>
              </a:rPr>
              <a:t>7 Dimensiones</a:t>
            </a:r>
          </a:p>
        </p:txBody>
      </p:sp>
      <p:pic>
        <p:nvPicPr>
          <p:cNvPr id="32" name="Imagen 31" descr="ico1.png">
            <a:extLst>
              <a:ext uri="{FF2B5EF4-FFF2-40B4-BE49-F238E27FC236}">
                <a16:creationId xmlns:a16="http://schemas.microsoft.com/office/drawing/2014/main" id="{52697800-3F7F-426E-A209-599778108CB9}"/>
              </a:ext>
            </a:extLst>
          </p:cNvPr>
          <p:cNvPicPr>
            <a:picLocks noChangeAspect="1"/>
          </p:cNvPicPr>
          <p:nvPr/>
        </p:nvPicPr>
        <p:blipFill>
          <a:blip r:embed="rId1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09750" y="5716353"/>
            <a:ext cx="930964" cy="747653"/>
          </a:xfrm>
          <a:prstGeom prst="rect">
            <a:avLst/>
          </a:prstGeom>
          <a:noFill/>
          <a:ln>
            <a:noFill/>
          </a:ln>
          <a:extLst/>
        </p:spPr>
      </p:pic>
    </p:spTree>
    <p:extLst>
      <p:ext uri="{BB962C8B-B14F-4D97-AF65-F5344CB8AC3E}">
        <p14:creationId xmlns:p14="http://schemas.microsoft.com/office/powerpoint/2010/main" val="100145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29" y="35815"/>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12294" y="12166"/>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712241" y="65329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32" name="Imagen 31" descr="ico1.png">
            <a:extLst>
              <a:ext uri="{FF2B5EF4-FFF2-40B4-BE49-F238E27FC236}">
                <a16:creationId xmlns:a16="http://schemas.microsoft.com/office/drawing/2014/main" id="{52697800-3F7F-426E-A209-599778108CB9}"/>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09750" y="5716353"/>
            <a:ext cx="930964" cy="747653"/>
          </a:xfrm>
          <a:prstGeom prst="rect">
            <a:avLst/>
          </a:prstGeom>
          <a:noFill/>
          <a:ln>
            <a:noFill/>
          </a:ln>
          <a:extLst/>
        </p:spPr>
      </p:pic>
      <p:pic>
        <p:nvPicPr>
          <p:cNvPr id="5" name="Imagen 4">
            <a:extLst>
              <a:ext uri="{FF2B5EF4-FFF2-40B4-BE49-F238E27FC236}">
                <a16:creationId xmlns:a16="http://schemas.microsoft.com/office/drawing/2014/main" id="{1B1C898B-53C0-4966-9D6F-FDB4957A785A}"/>
              </a:ext>
            </a:extLst>
          </p:cNvPr>
          <p:cNvPicPr>
            <a:picLocks noChangeAspect="1"/>
          </p:cNvPicPr>
          <p:nvPr/>
        </p:nvPicPr>
        <p:blipFill>
          <a:blip r:embed="rId5"/>
          <a:stretch>
            <a:fillRect/>
          </a:stretch>
        </p:blipFill>
        <p:spPr>
          <a:xfrm>
            <a:off x="522010" y="812529"/>
            <a:ext cx="10220325" cy="5767651"/>
          </a:xfrm>
          <a:prstGeom prst="rect">
            <a:avLst/>
          </a:prstGeom>
        </p:spPr>
      </p:pic>
    </p:spTree>
    <p:extLst>
      <p:ext uri="{BB962C8B-B14F-4D97-AF65-F5344CB8AC3E}">
        <p14:creationId xmlns:p14="http://schemas.microsoft.com/office/powerpoint/2010/main" val="1575750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sp>
        <p:nvSpPr>
          <p:cNvPr id="5" name="CuadroTexto 4"/>
          <p:cNvSpPr txBox="1"/>
          <p:nvPr/>
        </p:nvSpPr>
        <p:spPr>
          <a:xfrm>
            <a:off x="1457741" y="2857058"/>
            <a:ext cx="9581320" cy="1754326"/>
          </a:xfrm>
          <a:prstGeom prst="rect">
            <a:avLst/>
          </a:prstGeom>
          <a:noFill/>
        </p:spPr>
        <p:txBody>
          <a:bodyPr wrap="square" rtlCol="0">
            <a:spAutoFit/>
          </a:bodyPr>
          <a:lstStyle/>
          <a:p>
            <a:pPr algn="ctr"/>
            <a:r>
              <a:rPr lang="es-CO" sz="3600" b="1" dirty="0">
                <a:solidFill>
                  <a:srgbClr val="000A8B"/>
                </a:solidFill>
                <a:effectLst>
                  <a:outerShdw blurRad="38100" dist="38100" dir="2700000" algn="tl">
                    <a:srgbClr val="000000">
                      <a:alpha val="43137"/>
                    </a:srgbClr>
                  </a:outerShdw>
                </a:effectLst>
              </a:rPr>
              <a:t>Oficina de Control Interno Roles y Responsabilidades </a:t>
            </a:r>
          </a:p>
          <a:p>
            <a:pPr algn="ctr"/>
            <a:endParaRPr lang="es-ES" sz="3600" b="1" dirty="0">
              <a:solidFill>
                <a:srgbClr val="000A8B"/>
              </a:solidFill>
              <a:effectLst>
                <a:outerShdw blurRad="38100" dist="38100" dir="2700000" algn="tl">
                  <a:srgbClr val="000000">
                    <a:alpha val="43137"/>
                  </a:srgbClr>
                </a:outerShdw>
              </a:effectLst>
            </a:endParaRP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Tree>
    <p:extLst>
      <p:ext uri="{BB962C8B-B14F-4D97-AF65-F5344CB8AC3E}">
        <p14:creationId xmlns:p14="http://schemas.microsoft.com/office/powerpoint/2010/main" val="1689289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5 CuadroTexto">
            <a:extLst>
              <a:ext uri="{FF2B5EF4-FFF2-40B4-BE49-F238E27FC236}">
                <a16:creationId xmlns:a16="http://schemas.microsoft.com/office/drawing/2014/main" id="{C1E83895-8039-44F9-9968-8E5940B745AB}"/>
              </a:ext>
            </a:extLst>
          </p:cNvPr>
          <p:cNvSpPr txBox="1"/>
          <p:nvPr/>
        </p:nvSpPr>
        <p:spPr>
          <a:xfrm>
            <a:off x="6080935" y="2896420"/>
            <a:ext cx="5583429" cy="1938992"/>
          </a:xfrm>
          <a:prstGeom prst="rect">
            <a:avLst/>
          </a:prstGeom>
          <a:noFill/>
        </p:spPr>
        <p:txBody>
          <a:bodyPr wrap="square">
            <a:spAutoFit/>
          </a:bodyPr>
          <a:lstStyle/>
          <a:p>
            <a:pPr marL="342900" indent="-342900" fontAlgn="auto">
              <a:lnSpc>
                <a:spcPct val="150000"/>
              </a:lnSpc>
              <a:spcBef>
                <a:spcPts val="0"/>
              </a:spcBef>
              <a:spcAft>
                <a:spcPts val="0"/>
              </a:spcAft>
              <a:buSzPct val="90000"/>
              <a:buFont typeface="Wingdings" charset="2"/>
              <a:buChar char="v"/>
              <a:defRPr/>
            </a:pPr>
            <a:r>
              <a:rPr lang="es-CO" sz="1600" b="1" dirty="0">
                <a:solidFill>
                  <a:srgbClr val="000A8B"/>
                </a:solidFill>
                <a:latin typeface="Lato Regular"/>
              </a:rPr>
              <a:t>Generalidades de la Oficina de Control Interno -  Objetivo y Alcance</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rPr>
              <a:t>Modelo de las Tres Líneas de Defensa </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Roles de la Oficina de Control Interno</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Equipo Oficina de Control Interno</a:t>
            </a:r>
          </a:p>
        </p:txBody>
      </p:sp>
      <p:sp>
        <p:nvSpPr>
          <p:cNvPr id="9" name="CuadroTexto 8">
            <a:extLst>
              <a:ext uri="{FF2B5EF4-FFF2-40B4-BE49-F238E27FC236}">
                <a16:creationId xmlns:a16="http://schemas.microsoft.com/office/drawing/2014/main" id="{DEE9C341-9945-40B7-A6D8-5629A18FDB31}"/>
              </a:ext>
            </a:extLst>
          </p:cNvPr>
          <p:cNvSpPr txBox="1"/>
          <p:nvPr/>
        </p:nvSpPr>
        <p:spPr>
          <a:xfrm>
            <a:off x="6733712" y="1551575"/>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Tree>
    <p:extLst>
      <p:ext uri="{BB962C8B-B14F-4D97-AF65-F5344CB8AC3E}">
        <p14:creationId xmlns:p14="http://schemas.microsoft.com/office/powerpoint/2010/main" val="1012675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4" name="Rectángulo redondeado 4">
            <a:extLst>
              <a:ext uri="{FF2B5EF4-FFF2-40B4-BE49-F238E27FC236}">
                <a16:creationId xmlns:a16="http://schemas.microsoft.com/office/drawing/2014/main" id="{FA0EAC6C-A8D4-434F-9F55-CD4E1F937F0F}"/>
              </a:ext>
            </a:extLst>
          </p:cNvPr>
          <p:cNvSpPr/>
          <p:nvPr/>
        </p:nvSpPr>
        <p:spPr>
          <a:xfrm>
            <a:off x="4840330" y="3653524"/>
            <a:ext cx="2166151" cy="881301"/>
          </a:xfrm>
          <a:prstGeom prst="round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latin typeface="Lato Regular"/>
              </a:rPr>
              <a:t>OFICINA DE CONTROL INTERNO</a:t>
            </a:r>
          </a:p>
        </p:txBody>
      </p:sp>
      <p:sp>
        <p:nvSpPr>
          <p:cNvPr id="15" name="Rectángulo redondeado 19">
            <a:extLst>
              <a:ext uri="{FF2B5EF4-FFF2-40B4-BE49-F238E27FC236}">
                <a16:creationId xmlns:a16="http://schemas.microsoft.com/office/drawing/2014/main" id="{4DB46BF4-2C18-43A7-B6B5-1F6CE021253C}"/>
              </a:ext>
            </a:extLst>
          </p:cNvPr>
          <p:cNvSpPr/>
          <p:nvPr/>
        </p:nvSpPr>
        <p:spPr>
          <a:xfrm>
            <a:off x="7813643" y="4669653"/>
            <a:ext cx="3013966" cy="1367163"/>
          </a:xfrm>
          <a:prstGeom prst="round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400" b="1" dirty="0">
              <a:solidFill>
                <a:srgbClr val="000A8B"/>
              </a:solidFill>
              <a:latin typeface="Lato Regular"/>
            </a:endParaRPr>
          </a:p>
          <a:p>
            <a:pPr algn="ctr"/>
            <a:r>
              <a:rPr lang="es-CO" sz="1400" b="1" dirty="0">
                <a:solidFill>
                  <a:schemeClr val="bg1"/>
                </a:solidFill>
                <a:latin typeface="Lato Regular"/>
              </a:rPr>
              <a:t>Asesorar</a:t>
            </a:r>
            <a:r>
              <a:rPr lang="es-CO" sz="1400" b="1" dirty="0">
                <a:solidFill>
                  <a:srgbClr val="000A8B"/>
                </a:solidFill>
                <a:latin typeface="Lato Regular"/>
              </a:rPr>
              <a:t> a la administración y/o gobierno corporativo en la continuidad del proceso administrativo </a:t>
            </a:r>
            <a:r>
              <a:rPr lang="es-CO" sz="1400" b="1" dirty="0">
                <a:solidFill>
                  <a:schemeClr val="bg1"/>
                </a:solidFill>
                <a:latin typeface="Lato Regular"/>
              </a:rPr>
              <a:t>generando valor </a:t>
            </a:r>
            <a:r>
              <a:rPr lang="es-CO" sz="1400" b="1" dirty="0">
                <a:solidFill>
                  <a:srgbClr val="000A8B"/>
                </a:solidFill>
                <a:latin typeface="Lato Regular"/>
              </a:rPr>
              <a:t>con las recomendaciones </a:t>
            </a:r>
          </a:p>
          <a:p>
            <a:pPr algn="ctr"/>
            <a:r>
              <a:rPr lang="es-CO" sz="1400" b="1" dirty="0">
                <a:solidFill>
                  <a:srgbClr val="000A8B"/>
                </a:solidFill>
                <a:latin typeface="Lato Regular"/>
              </a:rPr>
              <a:t> </a:t>
            </a:r>
          </a:p>
        </p:txBody>
      </p:sp>
      <p:sp>
        <p:nvSpPr>
          <p:cNvPr id="16" name="Rectángulo redondeado 20">
            <a:extLst>
              <a:ext uri="{FF2B5EF4-FFF2-40B4-BE49-F238E27FC236}">
                <a16:creationId xmlns:a16="http://schemas.microsoft.com/office/drawing/2014/main" id="{462A5616-DF87-40CB-8F7F-FB0EE8487AC5}"/>
              </a:ext>
            </a:extLst>
          </p:cNvPr>
          <p:cNvSpPr/>
          <p:nvPr/>
        </p:nvSpPr>
        <p:spPr>
          <a:xfrm>
            <a:off x="702365" y="4669653"/>
            <a:ext cx="3223565" cy="1367162"/>
          </a:xfrm>
          <a:prstGeom prst="round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rgbClr val="000A8B"/>
                </a:solidFill>
                <a:latin typeface="Lato Regular"/>
              </a:rPr>
              <a:t>Encargada de </a:t>
            </a:r>
            <a:r>
              <a:rPr lang="es-CO" sz="1400" b="1" dirty="0">
                <a:solidFill>
                  <a:schemeClr val="bg1"/>
                </a:solidFill>
                <a:latin typeface="Lato Regular"/>
              </a:rPr>
              <a:t>medir</a:t>
            </a:r>
            <a:r>
              <a:rPr lang="es-CO" sz="1400" b="1" dirty="0">
                <a:solidFill>
                  <a:srgbClr val="000A8B"/>
                </a:solidFill>
                <a:latin typeface="Lato Regular"/>
              </a:rPr>
              <a:t> la </a:t>
            </a:r>
            <a:r>
              <a:rPr lang="es-CO" sz="1400" b="1" dirty="0">
                <a:solidFill>
                  <a:schemeClr val="bg1"/>
                </a:solidFill>
                <a:latin typeface="Lato Regular"/>
              </a:rPr>
              <a:t>Eficiencia, Eficacia y Economía </a:t>
            </a:r>
            <a:r>
              <a:rPr lang="es-CO" sz="1400" b="1" dirty="0">
                <a:solidFill>
                  <a:srgbClr val="000A8B"/>
                </a:solidFill>
                <a:latin typeface="Lato Regular"/>
              </a:rPr>
              <a:t>de los controles y riesgos</a:t>
            </a:r>
          </a:p>
        </p:txBody>
      </p:sp>
      <p:sp>
        <p:nvSpPr>
          <p:cNvPr id="17" name="Rectángulo redondeado 21">
            <a:extLst>
              <a:ext uri="{FF2B5EF4-FFF2-40B4-BE49-F238E27FC236}">
                <a16:creationId xmlns:a16="http://schemas.microsoft.com/office/drawing/2014/main" id="{EE1C1EBB-6872-4327-B8BB-371D02E5A9DC}"/>
              </a:ext>
            </a:extLst>
          </p:cNvPr>
          <p:cNvSpPr/>
          <p:nvPr/>
        </p:nvSpPr>
        <p:spPr>
          <a:xfrm>
            <a:off x="4291970" y="1497496"/>
            <a:ext cx="3180522" cy="1258529"/>
          </a:xfrm>
          <a:prstGeom prst="round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chemeClr val="bg1"/>
                </a:solidFill>
                <a:latin typeface="Lato Regular"/>
              </a:rPr>
              <a:t>Componente</a:t>
            </a:r>
            <a:r>
              <a:rPr lang="es-CO" sz="1400" b="1" dirty="0">
                <a:solidFill>
                  <a:srgbClr val="000A8B"/>
                </a:solidFill>
                <a:latin typeface="Lato Regular"/>
              </a:rPr>
              <a:t> dinamizador del </a:t>
            </a:r>
            <a:r>
              <a:rPr lang="es-CO" sz="1400" b="1" dirty="0">
                <a:solidFill>
                  <a:schemeClr val="bg1"/>
                </a:solidFill>
                <a:latin typeface="Lato Regular"/>
              </a:rPr>
              <a:t>Sistema de Control Interno </a:t>
            </a:r>
            <a:r>
              <a:rPr lang="es-CO" sz="1400" b="1" dirty="0">
                <a:solidFill>
                  <a:srgbClr val="000A8B"/>
                </a:solidFill>
                <a:latin typeface="Lato Regular"/>
              </a:rPr>
              <a:t>de la SAE</a:t>
            </a:r>
          </a:p>
        </p:txBody>
      </p:sp>
      <p:cxnSp>
        <p:nvCxnSpPr>
          <p:cNvPr id="18" name="Conector recto 17">
            <a:extLst>
              <a:ext uri="{FF2B5EF4-FFF2-40B4-BE49-F238E27FC236}">
                <a16:creationId xmlns:a16="http://schemas.microsoft.com/office/drawing/2014/main" id="{7CD75FB7-2108-426F-AA21-BC62C9FEC3E9}"/>
              </a:ext>
            </a:extLst>
          </p:cNvPr>
          <p:cNvCxnSpPr>
            <a:cxnSpLocks/>
          </p:cNvCxnSpPr>
          <p:nvPr/>
        </p:nvCxnSpPr>
        <p:spPr>
          <a:xfrm>
            <a:off x="5882231" y="2756025"/>
            <a:ext cx="0" cy="8974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Conector recto 18">
            <a:extLst>
              <a:ext uri="{FF2B5EF4-FFF2-40B4-BE49-F238E27FC236}">
                <a16:creationId xmlns:a16="http://schemas.microsoft.com/office/drawing/2014/main" id="{76BF5F0F-8977-4DCD-BF07-98997F0220FB}"/>
              </a:ext>
            </a:extLst>
          </p:cNvPr>
          <p:cNvCxnSpPr/>
          <p:nvPr/>
        </p:nvCxnSpPr>
        <p:spPr>
          <a:xfrm>
            <a:off x="6939896" y="4461391"/>
            <a:ext cx="873747" cy="558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27AC0A1F-D42B-4538-9B87-9219974735CF}"/>
              </a:ext>
            </a:extLst>
          </p:cNvPr>
          <p:cNvCxnSpPr/>
          <p:nvPr/>
        </p:nvCxnSpPr>
        <p:spPr>
          <a:xfrm flipH="1">
            <a:off x="3925929" y="4461391"/>
            <a:ext cx="914400" cy="495416"/>
          </a:xfrm>
          <a:prstGeom prst="line">
            <a:avLst/>
          </a:prstGeom>
        </p:spPr>
        <p:style>
          <a:lnRef idx="2">
            <a:schemeClr val="accent1"/>
          </a:lnRef>
          <a:fillRef idx="0">
            <a:schemeClr val="accent1"/>
          </a:fillRef>
          <a:effectRef idx="1">
            <a:schemeClr val="accent1"/>
          </a:effectRef>
          <a:fontRef idx="minor">
            <a:schemeClr val="tx1"/>
          </a:fontRef>
        </p:style>
      </p:cxnSp>
      <p:sp>
        <p:nvSpPr>
          <p:cNvPr id="21" name="1 Título">
            <a:extLst>
              <a:ext uri="{FF2B5EF4-FFF2-40B4-BE49-F238E27FC236}">
                <a16:creationId xmlns:a16="http://schemas.microsoft.com/office/drawing/2014/main" id="{A5CF9C14-DAAD-4E9A-B4A3-EC93351ED412}"/>
              </a:ext>
            </a:extLst>
          </p:cNvPr>
          <p:cNvSpPr txBox="1">
            <a:spLocks/>
          </p:cNvSpPr>
          <p:nvPr/>
        </p:nvSpPr>
        <p:spPr>
          <a:xfrm>
            <a:off x="8714493" y="1287485"/>
            <a:ext cx="3299828" cy="720725"/>
          </a:xfrm>
          <a:prstGeom prst="rect">
            <a:avLst/>
          </a:prstGeom>
        </p:spPr>
        <p:txBody>
          <a:bodyP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CO" sz="3500" b="1" dirty="0">
                <a:solidFill>
                  <a:srgbClr val="000A8B"/>
                </a:solidFill>
                <a:latin typeface="Lato Regular"/>
                <a:cs typeface="Century Gothic"/>
              </a:rPr>
              <a:t>Generalidades</a:t>
            </a:r>
            <a:r>
              <a:rPr lang="es-CO" sz="3500" b="1" dirty="0">
                <a:solidFill>
                  <a:srgbClr val="5A5B5D"/>
                </a:solidFill>
                <a:latin typeface="Lato Regular"/>
                <a:cs typeface="Century Gothic"/>
              </a:rPr>
              <a:t> de la Oficina de </a:t>
            </a:r>
            <a:r>
              <a:rPr lang="es-CO" sz="3500" b="1" dirty="0">
                <a:solidFill>
                  <a:srgbClr val="000A8B"/>
                </a:solidFill>
                <a:latin typeface="Lato Regular"/>
                <a:cs typeface="Century Gothic"/>
              </a:rPr>
              <a:t>Control Interno</a:t>
            </a:r>
          </a:p>
        </p:txBody>
      </p:sp>
    </p:spTree>
    <p:extLst>
      <p:ext uri="{BB962C8B-B14F-4D97-AF65-F5344CB8AC3E}">
        <p14:creationId xmlns:p14="http://schemas.microsoft.com/office/powerpoint/2010/main" val="268984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a:extLst>
              <a:ext uri="{FF2B5EF4-FFF2-40B4-BE49-F238E27FC236}">
                <a16:creationId xmlns:a16="http://schemas.microsoft.com/office/drawing/2014/main" id="{EA50604A-A8E9-42CD-BFD4-5A970A4DC98F}"/>
              </a:ext>
            </a:extLst>
          </p:cNvPr>
          <p:cNvSpPr txBox="1"/>
          <p:nvPr/>
        </p:nvSpPr>
        <p:spPr>
          <a:xfrm>
            <a:off x="1094133" y="1054024"/>
            <a:ext cx="3376685" cy="400110"/>
          </a:xfrm>
          <a:prstGeom prst="rect">
            <a:avLst/>
          </a:prstGeom>
          <a:noFill/>
        </p:spPr>
        <p:txBody>
          <a:bodyPr wrap="square" rtlCol="0">
            <a:spAutoFit/>
          </a:bodyPr>
          <a:lstStyle/>
          <a:p>
            <a:pPr algn="ctr"/>
            <a:r>
              <a:rPr lang="es-ES" sz="2000" b="1" dirty="0">
                <a:solidFill>
                  <a:srgbClr val="000A8B"/>
                </a:solidFill>
                <a:latin typeface="Lato Regular"/>
                <a:cs typeface="Lato Regular"/>
              </a:rPr>
              <a:t>Objetivo</a:t>
            </a:r>
          </a:p>
        </p:txBody>
      </p:sp>
      <p:sp>
        <p:nvSpPr>
          <p:cNvPr id="11" name="CuadroTexto 10">
            <a:extLst>
              <a:ext uri="{FF2B5EF4-FFF2-40B4-BE49-F238E27FC236}">
                <a16:creationId xmlns:a16="http://schemas.microsoft.com/office/drawing/2014/main" id="{6CA42DF1-1DAF-4449-8A89-C611DB148D3A}"/>
              </a:ext>
            </a:extLst>
          </p:cNvPr>
          <p:cNvSpPr txBox="1"/>
          <p:nvPr/>
        </p:nvSpPr>
        <p:spPr>
          <a:xfrm>
            <a:off x="8201570" y="974509"/>
            <a:ext cx="3376685" cy="400110"/>
          </a:xfrm>
          <a:prstGeom prst="rect">
            <a:avLst/>
          </a:prstGeom>
          <a:noFill/>
        </p:spPr>
        <p:txBody>
          <a:bodyPr wrap="square" rtlCol="0">
            <a:spAutoFit/>
          </a:bodyPr>
          <a:lstStyle/>
          <a:p>
            <a:pPr algn="ctr"/>
            <a:r>
              <a:rPr lang="es-ES" sz="2000" b="1" dirty="0">
                <a:solidFill>
                  <a:srgbClr val="000A8B"/>
                </a:solidFill>
                <a:latin typeface="Lato Regular"/>
                <a:cs typeface="Lato Regular"/>
              </a:rPr>
              <a:t>Alcance</a:t>
            </a:r>
          </a:p>
        </p:txBody>
      </p:sp>
      <p:cxnSp>
        <p:nvCxnSpPr>
          <p:cNvPr id="12" name="Conector recto 11">
            <a:extLst>
              <a:ext uri="{FF2B5EF4-FFF2-40B4-BE49-F238E27FC236}">
                <a16:creationId xmlns:a16="http://schemas.microsoft.com/office/drawing/2014/main" id="{D642F64E-A102-423B-BAEF-C3FA3D331153}"/>
              </a:ext>
            </a:extLst>
          </p:cNvPr>
          <p:cNvCxnSpPr>
            <a:cxnSpLocks/>
          </p:cNvCxnSpPr>
          <p:nvPr/>
        </p:nvCxnSpPr>
        <p:spPr>
          <a:xfrm>
            <a:off x="970745" y="1536552"/>
            <a:ext cx="507224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ector recto 12">
            <a:extLst>
              <a:ext uri="{FF2B5EF4-FFF2-40B4-BE49-F238E27FC236}">
                <a16:creationId xmlns:a16="http://schemas.microsoft.com/office/drawing/2014/main" id="{7E0A9E51-2D11-46F3-96FC-C84EE87DD1C4}"/>
              </a:ext>
            </a:extLst>
          </p:cNvPr>
          <p:cNvCxnSpPr>
            <a:cxnSpLocks/>
          </p:cNvCxnSpPr>
          <p:nvPr/>
        </p:nvCxnSpPr>
        <p:spPr>
          <a:xfrm>
            <a:off x="7089913" y="1457037"/>
            <a:ext cx="4842999"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5 CuadroTexto">
            <a:extLst>
              <a:ext uri="{FF2B5EF4-FFF2-40B4-BE49-F238E27FC236}">
                <a16:creationId xmlns:a16="http://schemas.microsoft.com/office/drawing/2014/main" id="{56E75BF0-FF23-49CD-9972-92D1F9C5C295}"/>
              </a:ext>
            </a:extLst>
          </p:cNvPr>
          <p:cNvSpPr txBox="1"/>
          <p:nvPr/>
        </p:nvSpPr>
        <p:spPr>
          <a:xfrm>
            <a:off x="788943" y="2134618"/>
            <a:ext cx="5122241" cy="3416320"/>
          </a:xfrm>
          <a:prstGeom prst="rect">
            <a:avLst/>
          </a:prstGeom>
          <a:noFill/>
        </p:spPr>
        <p:txBody>
          <a:bodyPr wrap="square">
            <a:spAutoFit/>
          </a:bodyPr>
          <a:lstStyle/>
          <a:p>
            <a:pPr marL="342900" indent="-342900" algn="just" fontAlgn="auto">
              <a:lnSpc>
                <a:spcPct val="150000"/>
              </a:lnSpc>
              <a:spcBef>
                <a:spcPts val="0"/>
              </a:spcBef>
              <a:spcAft>
                <a:spcPts val="0"/>
              </a:spcAft>
              <a:buSzPct val="90000"/>
              <a:buFont typeface="+mj-lt"/>
              <a:buAutoNum type="arabicPeriod"/>
              <a:defRPr/>
            </a:pPr>
            <a:r>
              <a:rPr lang="es-CO" sz="1600" b="1" dirty="0">
                <a:solidFill>
                  <a:srgbClr val="000A8B"/>
                </a:solidFill>
                <a:latin typeface="Lato Regular"/>
                <a:cs typeface="Century Gothic"/>
              </a:rPr>
              <a:t>Evaluar </a:t>
            </a:r>
            <a:r>
              <a:rPr lang="es-CO" sz="1600" b="1" dirty="0">
                <a:solidFill>
                  <a:schemeClr val="bg1">
                    <a:lumMod val="65000"/>
                  </a:schemeClr>
                </a:solidFill>
                <a:latin typeface="Lato Regular"/>
                <a:cs typeface="Century Gothic"/>
              </a:rPr>
              <a:t>el </a:t>
            </a:r>
            <a:r>
              <a:rPr lang="es-CO" sz="1600" b="1" dirty="0">
                <a:solidFill>
                  <a:srgbClr val="000A8B"/>
                </a:solidFill>
                <a:latin typeface="Lato Regular"/>
                <a:cs typeface="Century Gothic"/>
              </a:rPr>
              <a:t>diseño y efectividad </a:t>
            </a:r>
            <a:r>
              <a:rPr lang="es-CO" sz="1600" b="1" dirty="0">
                <a:solidFill>
                  <a:schemeClr val="bg1">
                    <a:lumMod val="65000"/>
                  </a:schemeClr>
                </a:solidFill>
                <a:latin typeface="Lato Regular"/>
                <a:cs typeface="Century Gothic"/>
              </a:rPr>
              <a:t>de los </a:t>
            </a:r>
            <a:r>
              <a:rPr lang="es-CO" sz="1600" b="1" dirty="0">
                <a:solidFill>
                  <a:srgbClr val="000A8B"/>
                </a:solidFill>
                <a:latin typeface="Lato Regular"/>
                <a:cs typeface="Century Gothic"/>
              </a:rPr>
              <a:t>controles </a:t>
            </a:r>
            <a:r>
              <a:rPr lang="es-CO" sz="1600" b="1" dirty="0">
                <a:solidFill>
                  <a:schemeClr val="bg1">
                    <a:lumMod val="65000"/>
                  </a:schemeClr>
                </a:solidFill>
                <a:latin typeface="Lato Regular"/>
                <a:cs typeface="Century Gothic"/>
              </a:rPr>
              <a:t>claves definidos en cada uno de los procesos auditados.</a:t>
            </a:r>
          </a:p>
          <a:p>
            <a:pPr marL="342900" indent="-342900" algn="just" fontAlgn="auto">
              <a:lnSpc>
                <a:spcPct val="150000"/>
              </a:lnSpc>
              <a:spcBef>
                <a:spcPts val="0"/>
              </a:spcBef>
              <a:spcAft>
                <a:spcPts val="0"/>
              </a:spcAft>
              <a:buSzPct val="90000"/>
              <a:buFont typeface="+mj-lt"/>
              <a:buAutoNum type="arabicPeriod"/>
              <a:defRPr/>
            </a:pPr>
            <a:r>
              <a:rPr lang="es-CO" sz="1600" b="1" dirty="0">
                <a:solidFill>
                  <a:srgbClr val="000A8B"/>
                </a:solidFill>
                <a:latin typeface="Lato Regular"/>
                <a:cs typeface="Century Gothic"/>
              </a:rPr>
              <a:t>Validar </a:t>
            </a:r>
            <a:r>
              <a:rPr lang="es-CO" sz="1600" b="1" dirty="0">
                <a:solidFill>
                  <a:schemeClr val="bg1">
                    <a:lumMod val="65000"/>
                  </a:schemeClr>
                </a:solidFill>
                <a:latin typeface="Lato Regular"/>
                <a:cs typeface="Century Gothic"/>
              </a:rPr>
              <a:t>la </a:t>
            </a:r>
            <a:r>
              <a:rPr lang="es-CO" sz="1600" b="1" dirty="0">
                <a:solidFill>
                  <a:srgbClr val="000A8B"/>
                </a:solidFill>
                <a:latin typeface="Lato Regular"/>
                <a:cs typeface="Century Gothic"/>
              </a:rPr>
              <a:t>confiabilidad de la información </a:t>
            </a:r>
            <a:r>
              <a:rPr lang="es-CO" sz="1600" b="1" dirty="0">
                <a:solidFill>
                  <a:schemeClr val="bg1">
                    <a:lumMod val="65000"/>
                  </a:schemeClr>
                </a:solidFill>
                <a:latin typeface="Lato Regular"/>
                <a:cs typeface="Century Gothic"/>
              </a:rPr>
              <a:t>incluida en los reportes generados en el desarrollo de los procesos. </a:t>
            </a:r>
          </a:p>
          <a:p>
            <a:pPr marL="342900" indent="-342900" algn="just" fontAlgn="auto">
              <a:lnSpc>
                <a:spcPct val="150000"/>
              </a:lnSpc>
              <a:spcBef>
                <a:spcPts val="0"/>
              </a:spcBef>
              <a:spcAft>
                <a:spcPts val="0"/>
              </a:spcAft>
              <a:buSzPct val="90000"/>
              <a:buFont typeface="+mj-lt"/>
              <a:buAutoNum type="arabicPeriod"/>
              <a:defRPr/>
            </a:pPr>
            <a:r>
              <a:rPr lang="es-CO" sz="1600" b="1" dirty="0">
                <a:solidFill>
                  <a:srgbClr val="000A8B"/>
                </a:solidFill>
                <a:latin typeface="Lato Regular"/>
                <a:cs typeface="Century Gothic"/>
              </a:rPr>
              <a:t>Evaluar la eficiencia </a:t>
            </a:r>
            <a:r>
              <a:rPr lang="es-CO" sz="1600" b="1" dirty="0">
                <a:solidFill>
                  <a:schemeClr val="bg1">
                    <a:lumMod val="65000"/>
                  </a:schemeClr>
                </a:solidFill>
                <a:latin typeface="Lato Regular"/>
                <a:cs typeface="Century Gothic"/>
              </a:rPr>
              <a:t>de los procesos  en la gestión de recursos, riesgos, control, gobierno y cumplimiento normativo.</a:t>
            </a:r>
          </a:p>
        </p:txBody>
      </p:sp>
      <p:sp>
        <p:nvSpPr>
          <p:cNvPr id="10" name="5 CuadroTexto">
            <a:extLst>
              <a:ext uri="{FF2B5EF4-FFF2-40B4-BE49-F238E27FC236}">
                <a16:creationId xmlns:a16="http://schemas.microsoft.com/office/drawing/2014/main" id="{44DF1DD1-CBDA-4381-9DF3-D0CEC312921A}"/>
              </a:ext>
            </a:extLst>
          </p:cNvPr>
          <p:cNvSpPr txBox="1"/>
          <p:nvPr/>
        </p:nvSpPr>
        <p:spPr>
          <a:xfrm>
            <a:off x="6884641" y="2134618"/>
            <a:ext cx="4693614" cy="3046988"/>
          </a:xfrm>
          <a:prstGeom prst="rect">
            <a:avLst/>
          </a:prstGeom>
          <a:noFill/>
        </p:spPr>
        <p:txBody>
          <a:bodyPr wrap="square">
            <a:spAutoFit/>
          </a:bodyPr>
          <a:lstStyle/>
          <a:p>
            <a:pPr marL="342900" indent="-342900" algn="just" fontAlgn="auto">
              <a:lnSpc>
                <a:spcPct val="150000"/>
              </a:lnSpc>
              <a:spcBef>
                <a:spcPts val="0"/>
              </a:spcBef>
              <a:spcAft>
                <a:spcPts val="0"/>
              </a:spcAft>
              <a:buSzPct val="90000"/>
              <a:buFont typeface="+mj-lt"/>
              <a:buAutoNum type="arabicPeriod"/>
              <a:defRPr/>
            </a:pPr>
            <a:r>
              <a:rPr lang="es-CO" sz="1600" b="1" dirty="0">
                <a:solidFill>
                  <a:srgbClr val="000A8B"/>
                </a:solidFill>
                <a:latin typeface="Lato Regular"/>
                <a:cs typeface="Century Gothic"/>
              </a:rPr>
              <a:t>Validación</a:t>
            </a:r>
            <a:r>
              <a:rPr lang="es-CO" sz="1600" b="1" dirty="0">
                <a:solidFill>
                  <a:schemeClr val="bg1">
                    <a:lumMod val="65000"/>
                  </a:schemeClr>
                </a:solidFill>
                <a:latin typeface="Lato Regular"/>
                <a:cs typeface="Century Gothic"/>
              </a:rPr>
              <a:t> de </a:t>
            </a:r>
            <a:r>
              <a:rPr lang="es-CO" sz="1600" b="1" dirty="0">
                <a:solidFill>
                  <a:srgbClr val="000A8B"/>
                </a:solidFill>
                <a:latin typeface="Lato Regular"/>
                <a:cs typeface="Century Gothic"/>
              </a:rPr>
              <a:t>cumplimientos normativos de Legales, </a:t>
            </a:r>
            <a:r>
              <a:rPr lang="es-CO" sz="1600" b="1" dirty="0">
                <a:solidFill>
                  <a:schemeClr val="bg1">
                    <a:lumMod val="65000"/>
                  </a:schemeClr>
                </a:solidFill>
                <a:latin typeface="Lato Regular"/>
                <a:cs typeface="Century Gothic"/>
              </a:rPr>
              <a:t>Organismos de Control, Directrices del Gobierno Corporativo y Sistema de Control Interno de la SAE.  </a:t>
            </a:r>
          </a:p>
          <a:p>
            <a:pPr marL="342900" indent="-342900" algn="just" fontAlgn="auto">
              <a:lnSpc>
                <a:spcPct val="150000"/>
              </a:lnSpc>
              <a:spcBef>
                <a:spcPts val="0"/>
              </a:spcBef>
              <a:spcAft>
                <a:spcPts val="0"/>
              </a:spcAft>
              <a:buSzPct val="90000"/>
              <a:buFont typeface="+mj-lt"/>
              <a:buAutoNum type="arabicPeriod"/>
              <a:defRPr/>
            </a:pPr>
            <a:r>
              <a:rPr lang="es-CO" sz="1600" b="1" dirty="0">
                <a:solidFill>
                  <a:srgbClr val="000A8B"/>
                </a:solidFill>
                <a:latin typeface="Lato Regular"/>
                <a:cs typeface="Century Gothic"/>
              </a:rPr>
              <a:t>Revisión y evaluación </a:t>
            </a:r>
            <a:r>
              <a:rPr lang="es-CO" sz="1600" b="1" dirty="0">
                <a:solidFill>
                  <a:schemeClr val="bg1">
                    <a:lumMod val="65000"/>
                  </a:schemeClr>
                </a:solidFill>
                <a:latin typeface="Lato Regular"/>
                <a:cs typeface="Century Gothic"/>
              </a:rPr>
              <a:t>de los </a:t>
            </a:r>
            <a:r>
              <a:rPr lang="es-CO" sz="1600" b="1" dirty="0">
                <a:solidFill>
                  <a:srgbClr val="000A8B"/>
                </a:solidFill>
                <a:latin typeface="Lato Regular"/>
                <a:cs typeface="Century Gothic"/>
              </a:rPr>
              <a:t>controles</a:t>
            </a:r>
            <a:r>
              <a:rPr lang="es-CO" sz="1600" b="1" dirty="0">
                <a:solidFill>
                  <a:schemeClr val="bg1">
                    <a:lumMod val="65000"/>
                  </a:schemeClr>
                </a:solidFill>
                <a:latin typeface="Lato Regular"/>
                <a:cs typeface="Century Gothic"/>
              </a:rPr>
              <a:t> de procesos y </a:t>
            </a:r>
            <a:r>
              <a:rPr lang="es-CO" sz="1600" b="1" dirty="0">
                <a:solidFill>
                  <a:srgbClr val="000A8B"/>
                </a:solidFill>
                <a:latin typeface="Lato Regular"/>
                <a:cs typeface="Century Gothic"/>
              </a:rPr>
              <a:t>sus riesgos.</a:t>
            </a:r>
          </a:p>
          <a:p>
            <a:pPr marL="342900" indent="-342900" algn="just" fontAlgn="auto">
              <a:lnSpc>
                <a:spcPct val="150000"/>
              </a:lnSpc>
              <a:spcBef>
                <a:spcPts val="0"/>
              </a:spcBef>
              <a:spcAft>
                <a:spcPts val="0"/>
              </a:spcAft>
              <a:buSzPct val="90000"/>
              <a:buFont typeface="+mj-lt"/>
              <a:buAutoNum type="arabicPeriod"/>
              <a:defRPr/>
            </a:pPr>
            <a:r>
              <a:rPr lang="es-CO" sz="1600" b="1" dirty="0">
                <a:solidFill>
                  <a:schemeClr val="bg1">
                    <a:lumMod val="65000"/>
                  </a:schemeClr>
                </a:solidFill>
                <a:latin typeface="Lato Regular"/>
                <a:cs typeface="Century Gothic"/>
              </a:rPr>
              <a:t>Seguimiento Planes de Mejoramiento Auditorias Internas e Institucional</a:t>
            </a:r>
          </a:p>
        </p:txBody>
      </p:sp>
    </p:spTree>
    <p:extLst>
      <p:ext uri="{BB962C8B-B14F-4D97-AF65-F5344CB8AC3E}">
        <p14:creationId xmlns:p14="http://schemas.microsoft.com/office/powerpoint/2010/main" val="3642202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5 CuadroTexto">
            <a:extLst>
              <a:ext uri="{FF2B5EF4-FFF2-40B4-BE49-F238E27FC236}">
                <a16:creationId xmlns:a16="http://schemas.microsoft.com/office/drawing/2014/main" id="{C1E83895-8039-44F9-9968-8E5940B745AB}"/>
              </a:ext>
            </a:extLst>
          </p:cNvPr>
          <p:cNvSpPr txBox="1"/>
          <p:nvPr/>
        </p:nvSpPr>
        <p:spPr>
          <a:xfrm>
            <a:off x="6349483" y="2664616"/>
            <a:ext cx="5583429" cy="1938992"/>
          </a:xfrm>
          <a:prstGeom prst="rect">
            <a:avLst/>
          </a:prstGeom>
          <a:noFill/>
        </p:spPr>
        <p:txBody>
          <a:bodyPr wrap="square">
            <a:spAutoFit/>
          </a:bodyPr>
          <a:lstStyle/>
          <a:p>
            <a:pPr marL="342900" indent="-342900">
              <a:lnSpc>
                <a:spcPct val="150000"/>
              </a:lnSpc>
              <a:buSzPct val="90000"/>
              <a:buFont typeface="Wingdings" charset="2"/>
              <a:buChar char="v"/>
              <a:defRPr/>
            </a:pPr>
            <a:r>
              <a:rPr lang="es-CO" sz="1600" b="1" dirty="0">
                <a:solidFill>
                  <a:srgbClr val="A9A8A9"/>
                </a:solidFill>
                <a:latin typeface="Lato Regular"/>
              </a:rPr>
              <a:t>Generalidades de la Oficina de Control Interno -  Objetivo y Alcance</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000A8B"/>
                </a:solidFill>
                <a:latin typeface="Lato Regular"/>
              </a:rPr>
              <a:t>Modelo de las Tres Líneas de Defensa </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Roles de la Oficina de Control Interno</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Equipo Oficina de Control Interno</a:t>
            </a: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1317793"/>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Tree>
    <p:extLst>
      <p:ext uri="{BB962C8B-B14F-4D97-AF65-F5344CB8AC3E}">
        <p14:creationId xmlns:p14="http://schemas.microsoft.com/office/powerpoint/2010/main" val="1387917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8" name="CuadroTexto 17">
            <a:extLst>
              <a:ext uri="{FF2B5EF4-FFF2-40B4-BE49-F238E27FC236}">
                <a16:creationId xmlns:a16="http://schemas.microsoft.com/office/drawing/2014/main" id="{02526C91-7514-41CB-85D8-44BFF4F3D07C}"/>
              </a:ext>
            </a:extLst>
          </p:cNvPr>
          <p:cNvSpPr txBox="1"/>
          <p:nvPr/>
        </p:nvSpPr>
        <p:spPr>
          <a:xfrm>
            <a:off x="8982705" y="3792347"/>
            <a:ext cx="3084168" cy="830997"/>
          </a:xfrm>
          <a:prstGeom prst="rect">
            <a:avLst/>
          </a:prstGeom>
          <a:noFill/>
        </p:spPr>
        <p:txBody>
          <a:bodyPr wrap="square" rtlCol="0">
            <a:spAutoFit/>
          </a:bodyPr>
          <a:lstStyle/>
          <a:p>
            <a:pPr algn="ctr"/>
            <a:r>
              <a:rPr lang="es-CO" sz="2400" b="1" dirty="0">
                <a:solidFill>
                  <a:schemeClr val="accent1">
                    <a:lumMod val="50000"/>
                  </a:schemeClr>
                </a:solidFill>
                <a:effectLst>
                  <a:outerShdw blurRad="38100" dist="38100" dir="2700000" algn="tl">
                    <a:srgbClr val="000000">
                      <a:alpha val="43137"/>
                    </a:srgbClr>
                  </a:outerShdw>
                </a:effectLst>
              </a:rPr>
              <a:t>Roles y Responsabilidades</a:t>
            </a:r>
          </a:p>
        </p:txBody>
      </p:sp>
      <p:pic>
        <p:nvPicPr>
          <p:cNvPr id="40" name="Imagen 39">
            <a:extLst>
              <a:ext uri="{FF2B5EF4-FFF2-40B4-BE49-F238E27FC236}">
                <a16:creationId xmlns:a16="http://schemas.microsoft.com/office/drawing/2014/main" id="{196A8419-D782-4761-82F8-A27002B205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 y="-1"/>
            <a:ext cx="9140952" cy="6859715"/>
          </a:xfrm>
          <a:prstGeom prst="rect">
            <a:avLst/>
          </a:prstGeom>
        </p:spPr>
      </p:pic>
      <p:pic>
        <p:nvPicPr>
          <p:cNvPr id="41" name="Imagen 40">
            <a:extLst>
              <a:ext uri="{FF2B5EF4-FFF2-40B4-BE49-F238E27FC236}">
                <a16:creationId xmlns:a16="http://schemas.microsoft.com/office/drawing/2014/main" id="{79A916B8-97BD-4A4C-A77F-197E82E4202C}"/>
              </a:ext>
            </a:extLst>
          </p:cNvPr>
          <p:cNvPicPr/>
          <p:nvPr/>
        </p:nvPicPr>
        <p:blipFill>
          <a:blip r:embed="rId4">
            <a:extLst>
              <a:ext uri="{28A0092B-C50C-407E-A947-70E740481C1C}">
                <a14:useLocalDpi xmlns:a14="http://schemas.microsoft.com/office/drawing/2010/main" val="0"/>
              </a:ext>
            </a:extLst>
          </a:blip>
          <a:stretch>
            <a:fillRect/>
          </a:stretch>
        </p:blipFill>
        <p:spPr>
          <a:xfrm>
            <a:off x="7885820" y="20283"/>
            <a:ext cx="4263985" cy="804540"/>
          </a:xfrm>
          <a:prstGeom prst="rect">
            <a:avLst/>
          </a:prstGeom>
        </p:spPr>
      </p:pic>
      <p:grpSp>
        <p:nvGrpSpPr>
          <p:cNvPr id="42" name="Grupo 41">
            <a:extLst>
              <a:ext uri="{FF2B5EF4-FFF2-40B4-BE49-F238E27FC236}">
                <a16:creationId xmlns:a16="http://schemas.microsoft.com/office/drawing/2014/main" id="{54D8F4C0-4DC6-4D73-849A-45454758DB7D}"/>
              </a:ext>
            </a:extLst>
          </p:cNvPr>
          <p:cNvGrpSpPr/>
          <p:nvPr/>
        </p:nvGrpSpPr>
        <p:grpSpPr>
          <a:xfrm>
            <a:off x="90750" y="2580770"/>
            <a:ext cx="4481250" cy="1326022"/>
            <a:chOff x="1639632" y="2369976"/>
            <a:chExt cx="4481250" cy="1326022"/>
          </a:xfrm>
        </p:grpSpPr>
        <p:pic>
          <p:nvPicPr>
            <p:cNvPr id="43" name="Imagen 42">
              <a:extLst>
                <a:ext uri="{FF2B5EF4-FFF2-40B4-BE49-F238E27FC236}">
                  <a16:creationId xmlns:a16="http://schemas.microsoft.com/office/drawing/2014/main" id="{FADA375B-2E24-4EC1-94DC-A097341780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195" t="34549" r="49807" b="53073"/>
            <a:stretch/>
          </p:blipFill>
          <p:spPr>
            <a:xfrm>
              <a:off x="2220686" y="2369976"/>
              <a:ext cx="3900196" cy="849086"/>
            </a:xfrm>
            <a:prstGeom prst="rect">
              <a:avLst/>
            </a:prstGeom>
          </p:spPr>
        </p:pic>
        <p:sp>
          <p:nvSpPr>
            <p:cNvPr id="44" name="Rectángulo 43">
              <a:extLst>
                <a:ext uri="{FF2B5EF4-FFF2-40B4-BE49-F238E27FC236}">
                  <a16:creationId xmlns:a16="http://schemas.microsoft.com/office/drawing/2014/main" id="{D54BFF0B-D290-47C1-8DC1-D719A84DD1FC}"/>
                </a:ext>
              </a:extLst>
            </p:cNvPr>
            <p:cNvSpPr/>
            <p:nvPr/>
          </p:nvSpPr>
          <p:spPr>
            <a:xfrm>
              <a:off x="1639632" y="2865001"/>
              <a:ext cx="2254143" cy="830997"/>
            </a:xfrm>
            <a:prstGeom prst="rect">
              <a:avLst/>
            </a:prstGeom>
          </p:spPr>
          <p:txBody>
            <a:bodyPr wrap="none">
              <a:spAutoFit/>
            </a:bodyPr>
            <a:lstStyle/>
            <a:p>
              <a:pPr algn="ctr"/>
              <a:r>
                <a:rPr lang="es-CO" sz="1600" dirty="0">
                  <a:solidFill>
                    <a:prstClr val="black">
                      <a:lumMod val="75000"/>
                      <a:lumOff val="25000"/>
                    </a:prstClr>
                  </a:solidFill>
                  <a:latin typeface="Arial Narrow" panose="020B0606020202030204" pitchFamily="34" charset="0"/>
                </a:rPr>
                <a:t>Línea Estratégica</a:t>
              </a:r>
            </a:p>
            <a:p>
              <a:pPr algn="ctr"/>
              <a:r>
                <a:rPr lang="es-CO" sz="1600" dirty="0">
                  <a:solidFill>
                    <a:prstClr val="black">
                      <a:lumMod val="75000"/>
                      <a:lumOff val="25000"/>
                    </a:prstClr>
                  </a:solidFill>
                  <a:latin typeface="Arial Narrow" panose="020B0606020202030204" pitchFamily="34" charset="0"/>
                </a:rPr>
                <a:t>(Marco General de Gestión </a:t>
              </a:r>
            </a:p>
            <a:p>
              <a:pPr algn="ctr"/>
              <a:r>
                <a:rPr lang="es-CO" sz="1600" dirty="0">
                  <a:solidFill>
                    <a:prstClr val="black">
                      <a:lumMod val="75000"/>
                      <a:lumOff val="25000"/>
                    </a:prstClr>
                  </a:solidFill>
                  <a:latin typeface="Arial Narrow" panose="020B0606020202030204" pitchFamily="34" charset="0"/>
                </a:rPr>
                <a:t>De Riesgo y Control)</a:t>
              </a:r>
            </a:p>
          </p:txBody>
        </p:sp>
      </p:grpSp>
      <p:grpSp>
        <p:nvGrpSpPr>
          <p:cNvPr id="45" name="Grupo 44">
            <a:extLst>
              <a:ext uri="{FF2B5EF4-FFF2-40B4-BE49-F238E27FC236}">
                <a16:creationId xmlns:a16="http://schemas.microsoft.com/office/drawing/2014/main" id="{ACCBF41B-F6B9-4624-93B9-B738FF8A766E}"/>
              </a:ext>
            </a:extLst>
          </p:cNvPr>
          <p:cNvGrpSpPr/>
          <p:nvPr/>
        </p:nvGrpSpPr>
        <p:grpSpPr>
          <a:xfrm>
            <a:off x="951722" y="4874269"/>
            <a:ext cx="3340360" cy="1632857"/>
            <a:chOff x="2901820" y="4432041"/>
            <a:chExt cx="3340360" cy="1632857"/>
          </a:xfrm>
        </p:grpSpPr>
        <p:pic>
          <p:nvPicPr>
            <p:cNvPr id="46" name="Imagen 45">
              <a:extLst>
                <a:ext uri="{FF2B5EF4-FFF2-40B4-BE49-F238E27FC236}">
                  <a16:creationId xmlns:a16="http://schemas.microsoft.com/office/drawing/2014/main" id="{5E37336E-C1E2-4051-AD67-EED9CB120E3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782" t="64610" r="50115" b="11586"/>
            <a:stretch/>
          </p:blipFill>
          <p:spPr>
            <a:xfrm>
              <a:off x="2901820" y="4432041"/>
              <a:ext cx="3181739" cy="1632857"/>
            </a:xfrm>
            <a:prstGeom prst="rect">
              <a:avLst/>
            </a:prstGeom>
          </p:spPr>
        </p:pic>
        <p:sp>
          <p:nvSpPr>
            <p:cNvPr id="47" name="Rectángulo 46">
              <a:extLst>
                <a:ext uri="{FF2B5EF4-FFF2-40B4-BE49-F238E27FC236}">
                  <a16:creationId xmlns:a16="http://schemas.microsoft.com/office/drawing/2014/main" id="{B6D5052B-EC26-4BEB-A1FF-FA5B837DEABB}"/>
                </a:ext>
              </a:extLst>
            </p:cNvPr>
            <p:cNvSpPr/>
            <p:nvPr/>
          </p:nvSpPr>
          <p:spPr>
            <a:xfrm>
              <a:off x="3141307" y="4578406"/>
              <a:ext cx="3100873" cy="1354217"/>
            </a:xfrm>
            <a:prstGeom prst="rect">
              <a:avLst/>
            </a:prstGeom>
          </p:spPr>
          <p:txBody>
            <a:bodyPr wrap="square">
              <a:spAutoFit/>
            </a:bodyPr>
            <a:lstStyle/>
            <a:p>
              <a:r>
                <a:rPr lang="es-CO" sz="1600" dirty="0">
                  <a:solidFill>
                    <a:prstClr val="black">
                      <a:lumMod val="75000"/>
                      <a:lumOff val="25000"/>
                    </a:prstClr>
                  </a:solidFill>
                  <a:latin typeface="Arial Narrow" panose="020B0606020202030204" pitchFamily="34" charset="0"/>
                </a:rPr>
                <a:t>1. Ambiente de Control</a:t>
              </a:r>
            </a:p>
            <a:p>
              <a:r>
                <a:rPr lang="es-CO" sz="1600" dirty="0">
                  <a:solidFill>
                    <a:prstClr val="black">
                      <a:lumMod val="75000"/>
                      <a:lumOff val="25000"/>
                    </a:prstClr>
                  </a:solidFill>
                  <a:latin typeface="Arial Narrow" panose="020B0606020202030204" pitchFamily="34" charset="0"/>
                </a:rPr>
                <a:t>2. Evaluación del Riesgo</a:t>
              </a:r>
            </a:p>
            <a:p>
              <a:r>
                <a:rPr lang="es-CO" sz="1600" dirty="0">
                  <a:solidFill>
                    <a:prstClr val="black">
                      <a:lumMod val="75000"/>
                      <a:lumOff val="25000"/>
                    </a:prstClr>
                  </a:solidFill>
                  <a:latin typeface="Arial Narrow" panose="020B0606020202030204" pitchFamily="34" charset="0"/>
                </a:rPr>
                <a:t>3. Actividades de Control</a:t>
              </a:r>
            </a:p>
            <a:p>
              <a:r>
                <a:rPr lang="es-CO" sz="1600" dirty="0">
                  <a:solidFill>
                    <a:prstClr val="black">
                      <a:lumMod val="75000"/>
                      <a:lumOff val="25000"/>
                    </a:prstClr>
                  </a:solidFill>
                  <a:latin typeface="Arial Narrow" panose="020B0606020202030204" pitchFamily="34" charset="0"/>
                </a:rPr>
                <a:t>4. Información y Comunicación</a:t>
              </a:r>
            </a:p>
            <a:p>
              <a:r>
                <a:rPr lang="es-CO" sz="1600" dirty="0">
                  <a:solidFill>
                    <a:prstClr val="black">
                      <a:lumMod val="75000"/>
                      <a:lumOff val="25000"/>
                    </a:prstClr>
                  </a:solidFill>
                  <a:latin typeface="Arial Narrow" panose="020B0606020202030204" pitchFamily="34" charset="0"/>
                </a:rPr>
                <a:t>5. Actividades de Monitoreo</a:t>
              </a:r>
            </a:p>
          </p:txBody>
        </p:sp>
      </p:grpSp>
      <p:grpSp>
        <p:nvGrpSpPr>
          <p:cNvPr id="48" name="Grupo 47">
            <a:extLst>
              <a:ext uri="{FF2B5EF4-FFF2-40B4-BE49-F238E27FC236}">
                <a16:creationId xmlns:a16="http://schemas.microsoft.com/office/drawing/2014/main" id="{F659B2A3-4738-452A-97F8-7054582E246A}"/>
              </a:ext>
            </a:extLst>
          </p:cNvPr>
          <p:cNvGrpSpPr/>
          <p:nvPr/>
        </p:nvGrpSpPr>
        <p:grpSpPr>
          <a:xfrm>
            <a:off x="6272910" y="3889202"/>
            <a:ext cx="2807888" cy="2349969"/>
            <a:chOff x="8658808" y="3769568"/>
            <a:chExt cx="2807888" cy="2349969"/>
          </a:xfrm>
        </p:grpSpPr>
        <p:pic>
          <p:nvPicPr>
            <p:cNvPr id="49" name="Imagen 48">
              <a:extLst>
                <a:ext uri="{FF2B5EF4-FFF2-40B4-BE49-F238E27FC236}">
                  <a16:creationId xmlns:a16="http://schemas.microsoft.com/office/drawing/2014/main" id="{BF53F186-9953-4668-ADC4-C79517D61F8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1013" t="54952" r="9160" b="33486"/>
            <a:stretch/>
          </p:blipFill>
          <p:spPr>
            <a:xfrm>
              <a:off x="8658808" y="3769568"/>
              <a:ext cx="2416629" cy="793102"/>
            </a:xfrm>
            <a:prstGeom prst="rect">
              <a:avLst/>
            </a:prstGeom>
          </p:spPr>
        </p:pic>
        <p:sp>
          <p:nvSpPr>
            <p:cNvPr id="50" name="Rectángulo 49">
              <a:extLst>
                <a:ext uri="{FF2B5EF4-FFF2-40B4-BE49-F238E27FC236}">
                  <a16:creationId xmlns:a16="http://schemas.microsoft.com/office/drawing/2014/main" id="{D9FD6B8D-77A9-4D27-BD76-9177601330FE}"/>
                </a:ext>
              </a:extLst>
            </p:cNvPr>
            <p:cNvSpPr/>
            <p:nvPr/>
          </p:nvSpPr>
          <p:spPr>
            <a:xfrm>
              <a:off x="9248916" y="4088212"/>
              <a:ext cx="2217780" cy="2031325"/>
            </a:xfrm>
            <a:prstGeom prst="rect">
              <a:avLst/>
            </a:prstGeom>
          </p:spPr>
          <p:txBody>
            <a:bodyPr wrap="square">
              <a:spAutoFit/>
            </a:bodyPr>
            <a:lstStyle/>
            <a:p>
              <a:r>
                <a:rPr lang="es-CO" dirty="0">
                  <a:solidFill>
                    <a:prstClr val="black">
                      <a:lumMod val="75000"/>
                      <a:lumOff val="25000"/>
                    </a:prstClr>
                  </a:solidFill>
                  <a:latin typeface="Arial Narrow" panose="020B0606020202030204" pitchFamily="34" charset="0"/>
                </a:rPr>
                <a:t>3 Línea de Defensa</a:t>
              </a:r>
            </a:p>
            <a:p>
              <a:r>
                <a:rPr lang="es-CO" dirty="0">
                  <a:solidFill>
                    <a:prstClr val="black">
                      <a:lumMod val="75000"/>
                      <a:lumOff val="25000"/>
                    </a:prstClr>
                  </a:solidFill>
                  <a:latin typeface="Arial Narrow" panose="020B0606020202030204" pitchFamily="34" charset="0"/>
                </a:rPr>
                <a:t>(Oficinas de control interno –</a:t>
              </a:r>
            </a:p>
            <a:p>
              <a:r>
                <a:rPr lang="es-CO" dirty="0">
                  <a:solidFill>
                    <a:prstClr val="black">
                      <a:lumMod val="75000"/>
                      <a:lumOff val="25000"/>
                    </a:prstClr>
                  </a:solidFill>
                  <a:latin typeface="Arial Narrow" panose="020B0606020202030204" pitchFamily="34" charset="0"/>
                </a:rPr>
                <a:t>Efectividad del </a:t>
              </a:r>
              <a:r>
                <a:rPr lang="es-CO" dirty="0" err="1">
                  <a:solidFill>
                    <a:prstClr val="black">
                      <a:lumMod val="75000"/>
                      <a:lumOff val="25000"/>
                    </a:prstClr>
                  </a:solidFill>
                  <a:latin typeface="Arial Narrow" panose="020B0606020202030204" pitchFamily="34" charset="0"/>
                </a:rPr>
                <a:t>SCy</a:t>
              </a:r>
              <a:r>
                <a:rPr lang="es-CO" dirty="0">
                  <a:solidFill>
                    <a:prstClr val="black">
                      <a:lumMod val="75000"/>
                      <a:lumOff val="25000"/>
                    </a:prstClr>
                  </a:solidFill>
                  <a:latin typeface="Arial Narrow" panose="020B0606020202030204" pitchFamily="34" charset="0"/>
                </a:rPr>
                <a:t>, </a:t>
              </a:r>
              <a:r>
                <a:rPr lang="es-CO" dirty="0" err="1">
                  <a:solidFill>
                    <a:prstClr val="black">
                      <a:lumMod val="75000"/>
                      <a:lumOff val="25000"/>
                    </a:prstClr>
                  </a:solidFill>
                  <a:latin typeface="Arial Narrow" panose="020B0606020202030204" pitchFamily="34" charset="0"/>
                </a:rPr>
                <a:t>Oper</a:t>
              </a:r>
              <a:r>
                <a:rPr lang="es-CO" dirty="0">
                  <a:solidFill>
                    <a:prstClr val="black">
                      <a:lumMod val="75000"/>
                      <a:lumOff val="25000"/>
                    </a:prstClr>
                  </a:solidFill>
                  <a:latin typeface="Arial Narrow" panose="020B0606020202030204" pitchFamily="34" charset="0"/>
                </a:rPr>
                <a:t>. 1ª y 2ª Línea De Defensa basado en riesgos)</a:t>
              </a:r>
            </a:p>
          </p:txBody>
        </p:sp>
      </p:grpSp>
      <p:grpSp>
        <p:nvGrpSpPr>
          <p:cNvPr id="51" name="Grupo 50">
            <a:extLst>
              <a:ext uri="{FF2B5EF4-FFF2-40B4-BE49-F238E27FC236}">
                <a16:creationId xmlns:a16="http://schemas.microsoft.com/office/drawing/2014/main" id="{6FB9276B-D073-4B37-BC84-A3A0F55D31EB}"/>
              </a:ext>
            </a:extLst>
          </p:cNvPr>
          <p:cNvGrpSpPr/>
          <p:nvPr/>
        </p:nvGrpSpPr>
        <p:grpSpPr>
          <a:xfrm>
            <a:off x="4683966" y="450190"/>
            <a:ext cx="2948475" cy="2539186"/>
            <a:chOff x="6606072" y="474602"/>
            <a:chExt cx="2948475" cy="2539186"/>
          </a:xfrm>
        </p:grpSpPr>
        <p:pic>
          <p:nvPicPr>
            <p:cNvPr id="52" name="Imagen 51">
              <a:extLst>
                <a:ext uri="{FF2B5EF4-FFF2-40B4-BE49-F238E27FC236}">
                  <a16:creationId xmlns:a16="http://schemas.microsoft.com/office/drawing/2014/main" id="{77802D9C-878B-4D0F-99F7-96FADE8BFF6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4172" t="9793" r="37407" b="56065"/>
            <a:stretch/>
          </p:blipFill>
          <p:spPr>
            <a:xfrm>
              <a:off x="6606072" y="671804"/>
              <a:ext cx="1026369" cy="2341984"/>
            </a:xfrm>
            <a:prstGeom prst="rect">
              <a:avLst/>
            </a:prstGeom>
          </p:spPr>
        </p:pic>
        <p:sp>
          <p:nvSpPr>
            <p:cNvPr id="53" name="Rectángulo 52">
              <a:extLst>
                <a:ext uri="{FF2B5EF4-FFF2-40B4-BE49-F238E27FC236}">
                  <a16:creationId xmlns:a16="http://schemas.microsoft.com/office/drawing/2014/main" id="{FADC5EE5-808B-4947-AE85-CDF4406CF205}"/>
                </a:ext>
              </a:extLst>
            </p:cNvPr>
            <p:cNvSpPr/>
            <p:nvPr/>
          </p:nvSpPr>
          <p:spPr>
            <a:xfrm>
              <a:off x="7442719" y="474602"/>
              <a:ext cx="2111828" cy="646331"/>
            </a:xfrm>
            <a:prstGeom prst="rect">
              <a:avLst/>
            </a:prstGeom>
          </p:spPr>
          <p:txBody>
            <a:bodyPr wrap="square">
              <a:spAutoFit/>
            </a:bodyPr>
            <a:lstStyle/>
            <a:p>
              <a:r>
                <a:rPr lang="es-CO" dirty="0">
                  <a:solidFill>
                    <a:prstClr val="black">
                      <a:lumMod val="75000"/>
                      <a:lumOff val="25000"/>
                    </a:prstClr>
                  </a:solidFill>
                  <a:latin typeface="Arial Narrow" panose="020B0606020202030204" pitchFamily="34" charset="0"/>
                </a:rPr>
                <a:t>1 Línea de Defensa</a:t>
              </a:r>
            </a:p>
            <a:p>
              <a:r>
                <a:rPr lang="es-CO" dirty="0">
                  <a:solidFill>
                    <a:prstClr val="black">
                      <a:lumMod val="75000"/>
                      <a:lumOff val="25000"/>
                    </a:prstClr>
                  </a:solidFill>
                  <a:latin typeface="Arial Narrow" panose="020B0606020202030204" pitchFamily="34" charset="0"/>
                </a:rPr>
                <a:t>(Lideres de Proceso)</a:t>
              </a:r>
            </a:p>
          </p:txBody>
        </p:sp>
      </p:grpSp>
      <p:grpSp>
        <p:nvGrpSpPr>
          <p:cNvPr id="54" name="Grupo 53">
            <a:extLst>
              <a:ext uri="{FF2B5EF4-FFF2-40B4-BE49-F238E27FC236}">
                <a16:creationId xmlns:a16="http://schemas.microsoft.com/office/drawing/2014/main" id="{BC47B1BA-33A2-442B-B9D0-981080EC7EBE}"/>
              </a:ext>
            </a:extLst>
          </p:cNvPr>
          <p:cNvGrpSpPr/>
          <p:nvPr/>
        </p:nvGrpSpPr>
        <p:grpSpPr>
          <a:xfrm>
            <a:off x="5692451" y="1750193"/>
            <a:ext cx="3451549" cy="1845150"/>
            <a:chOff x="7669763" y="1763486"/>
            <a:chExt cx="3451549" cy="1845150"/>
          </a:xfrm>
        </p:grpSpPr>
        <p:pic>
          <p:nvPicPr>
            <p:cNvPr id="55" name="Imagen 54">
              <a:extLst>
                <a:ext uri="{FF2B5EF4-FFF2-40B4-BE49-F238E27FC236}">
                  <a16:creationId xmlns:a16="http://schemas.microsoft.com/office/drawing/2014/main" id="{83E6D7AE-D9C6-4D38-9BC7-F5F141388A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2899" t="25708" r="10462" b="61370"/>
            <a:stretch/>
          </p:blipFill>
          <p:spPr>
            <a:xfrm>
              <a:off x="7669763" y="1763486"/>
              <a:ext cx="3247054" cy="886408"/>
            </a:xfrm>
            <a:prstGeom prst="rect">
              <a:avLst/>
            </a:prstGeom>
          </p:spPr>
        </p:pic>
        <p:sp>
          <p:nvSpPr>
            <p:cNvPr id="56" name="Rectángulo 55">
              <a:extLst>
                <a:ext uri="{FF2B5EF4-FFF2-40B4-BE49-F238E27FC236}">
                  <a16:creationId xmlns:a16="http://schemas.microsoft.com/office/drawing/2014/main" id="{0601627B-7518-43EB-99AA-0A8295BB0F9A}"/>
                </a:ext>
              </a:extLst>
            </p:cNvPr>
            <p:cNvSpPr/>
            <p:nvPr/>
          </p:nvSpPr>
          <p:spPr>
            <a:xfrm>
              <a:off x="8939504" y="2131308"/>
              <a:ext cx="2181808" cy="1477328"/>
            </a:xfrm>
            <a:prstGeom prst="rect">
              <a:avLst/>
            </a:prstGeom>
          </p:spPr>
          <p:txBody>
            <a:bodyPr wrap="square">
              <a:spAutoFit/>
            </a:bodyPr>
            <a:lstStyle/>
            <a:p>
              <a:pPr algn="ctr"/>
              <a:r>
                <a:rPr lang="es-CO" dirty="0">
                  <a:solidFill>
                    <a:prstClr val="black">
                      <a:lumMod val="75000"/>
                      <a:lumOff val="25000"/>
                    </a:prstClr>
                  </a:solidFill>
                  <a:latin typeface="Arial Narrow" panose="020B0606020202030204" pitchFamily="34" charset="0"/>
                </a:rPr>
                <a:t>2 Línea de Defensa</a:t>
              </a:r>
            </a:p>
            <a:p>
              <a:pPr algn="ctr"/>
              <a:r>
                <a:rPr lang="es-CO" dirty="0">
                  <a:solidFill>
                    <a:prstClr val="black">
                      <a:lumMod val="75000"/>
                      <a:lumOff val="25000"/>
                    </a:prstClr>
                  </a:solidFill>
                  <a:latin typeface="Arial Narrow" panose="020B0606020202030204" pitchFamily="34" charset="0"/>
                </a:rPr>
                <a:t>(Jefes de Planeación – Supervisores y Coordinadores de otros Sistemas)</a:t>
              </a:r>
            </a:p>
          </p:txBody>
        </p:sp>
      </p:grpSp>
      <p:grpSp>
        <p:nvGrpSpPr>
          <p:cNvPr id="57" name="31 Grupo">
            <a:extLst>
              <a:ext uri="{FF2B5EF4-FFF2-40B4-BE49-F238E27FC236}">
                <a16:creationId xmlns:a16="http://schemas.microsoft.com/office/drawing/2014/main" id="{81A41F68-0E88-4D76-BC3C-026ACAEB9913}"/>
              </a:ext>
            </a:extLst>
          </p:cNvPr>
          <p:cNvGrpSpPr/>
          <p:nvPr/>
        </p:nvGrpSpPr>
        <p:grpSpPr>
          <a:xfrm>
            <a:off x="9383487" y="4810081"/>
            <a:ext cx="2359506" cy="1487474"/>
            <a:chOff x="9656029" y="5267394"/>
            <a:chExt cx="2359506" cy="1487474"/>
          </a:xfrm>
        </p:grpSpPr>
        <p:sp>
          <p:nvSpPr>
            <p:cNvPr id="58" name="32 Rectángulo">
              <a:extLst>
                <a:ext uri="{FF2B5EF4-FFF2-40B4-BE49-F238E27FC236}">
                  <a16:creationId xmlns:a16="http://schemas.microsoft.com/office/drawing/2014/main" id="{1E9927F9-5A26-41DA-BBAB-5CCDC75ED294}"/>
                </a:ext>
              </a:extLst>
            </p:cNvPr>
            <p:cNvSpPr/>
            <p:nvPr/>
          </p:nvSpPr>
          <p:spPr>
            <a:xfrm>
              <a:off x="9751826" y="5893094"/>
              <a:ext cx="2263709" cy="861774"/>
            </a:xfrm>
            <a:prstGeom prst="rect">
              <a:avLst/>
            </a:prstGeom>
          </p:spPr>
          <p:txBody>
            <a:bodyPr wrap="square">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O" sz="1400" b="1" kern="1400" spc="100" dirty="0">
                  <a:solidFill>
                    <a:schemeClr val="tx1">
                      <a:lumMod val="85000"/>
                      <a:lumOff val="15000"/>
                    </a:schemeClr>
                  </a:solidFill>
                  <a:latin typeface="Arial Narrow"/>
                  <a:cs typeface="Arial Narrow"/>
                </a:rPr>
                <a:t>Políticas asociadas: </a:t>
              </a:r>
            </a:p>
            <a:p>
              <a:endParaRPr lang="es-CO" sz="1200" b="1" kern="1400" spc="100" dirty="0">
                <a:solidFill>
                  <a:schemeClr val="tx1">
                    <a:lumMod val="85000"/>
                    <a:lumOff val="15000"/>
                  </a:schemeClr>
                </a:solidFill>
                <a:latin typeface="Arial Narrow"/>
                <a:cs typeface="Arial Narrow"/>
              </a:endParaRPr>
            </a:p>
            <a:p>
              <a:r>
                <a:rPr lang="es-CO" sz="1200" b="1" kern="1400" spc="100" dirty="0">
                  <a:solidFill>
                    <a:schemeClr val="tx1">
                      <a:lumMod val="85000"/>
                      <a:lumOff val="15000"/>
                    </a:schemeClr>
                  </a:solidFill>
                  <a:latin typeface="Arial Narrow"/>
                  <a:cs typeface="Arial Narrow"/>
                </a:rPr>
                <a:t>Control Interno</a:t>
              </a:r>
            </a:p>
            <a:p>
              <a:r>
                <a:rPr lang="es-CO" sz="1200" b="1" kern="1400" spc="100" dirty="0">
                  <a:solidFill>
                    <a:schemeClr val="tx1">
                      <a:lumMod val="85000"/>
                      <a:lumOff val="15000"/>
                    </a:schemeClr>
                  </a:solidFill>
                  <a:latin typeface="Arial Narrow"/>
                  <a:cs typeface="Arial Narrow"/>
                </a:rPr>
                <a:t>Control Interno Contable</a:t>
              </a:r>
            </a:p>
          </p:txBody>
        </p:sp>
        <p:sp>
          <p:nvSpPr>
            <p:cNvPr id="59" name="34 Rectángulo">
              <a:extLst>
                <a:ext uri="{FF2B5EF4-FFF2-40B4-BE49-F238E27FC236}">
                  <a16:creationId xmlns:a16="http://schemas.microsoft.com/office/drawing/2014/main" id="{0050EA8C-B1FB-4C6E-AA78-3799F3EA2785}"/>
                </a:ext>
              </a:extLst>
            </p:cNvPr>
            <p:cNvSpPr/>
            <p:nvPr/>
          </p:nvSpPr>
          <p:spPr>
            <a:xfrm>
              <a:off x="9656029" y="6367006"/>
              <a:ext cx="95795" cy="95795"/>
            </a:xfrm>
            <a:prstGeom prst="rect">
              <a:avLst/>
            </a:prstGeom>
            <a:solidFill>
              <a:srgbClr val="EEC6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_trad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O"/>
            </a:p>
          </p:txBody>
        </p:sp>
        <p:pic>
          <p:nvPicPr>
            <p:cNvPr id="60" name="35 Imagen">
              <a:extLst>
                <a:ext uri="{FF2B5EF4-FFF2-40B4-BE49-F238E27FC236}">
                  <a16:creationId xmlns:a16="http://schemas.microsoft.com/office/drawing/2014/main" id="{52C65F8A-6F46-4E2D-B4F0-9B1ED40C66F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7348" t="4308" r="10551" b="18208"/>
            <a:stretch/>
          </p:blipFill>
          <p:spPr>
            <a:xfrm>
              <a:off x="10333168" y="5267394"/>
              <a:ext cx="583649" cy="701964"/>
            </a:xfrm>
            <a:prstGeom prst="rect">
              <a:avLst/>
            </a:prstGeom>
          </p:spPr>
        </p:pic>
      </p:grpSp>
      <p:sp>
        <p:nvSpPr>
          <p:cNvPr id="61" name="TextBox 8">
            <a:extLst>
              <a:ext uri="{FF2B5EF4-FFF2-40B4-BE49-F238E27FC236}">
                <a16:creationId xmlns:a16="http://schemas.microsoft.com/office/drawing/2014/main" id="{06FB0EE8-0705-44AB-AF6C-E41B1801DD12}"/>
              </a:ext>
            </a:extLst>
          </p:cNvPr>
          <p:cNvSpPr txBox="1"/>
          <p:nvPr/>
        </p:nvSpPr>
        <p:spPr>
          <a:xfrm>
            <a:off x="9284950" y="1726125"/>
            <a:ext cx="2479679" cy="1569660"/>
          </a:xfrm>
          <a:prstGeom prst="rect">
            <a:avLst/>
          </a:prstGeom>
          <a:noFill/>
        </p:spPr>
        <p:txBody>
          <a:bodyPr wrap="square" rtlCol="0" anchor="ctr">
            <a:spAutoFit/>
          </a:bodyPr>
          <a:lstStyle/>
          <a:p>
            <a:pPr algn="ctr"/>
            <a:r>
              <a:rPr lang="es-ES_tradnl" sz="2400" b="1" dirty="0">
                <a:solidFill>
                  <a:schemeClr val="accent1">
                    <a:lumMod val="50000"/>
                  </a:schemeClr>
                </a:solidFill>
                <a:effectLst>
                  <a:outerShdw blurRad="38100" dist="38100" dir="2700000" algn="tl">
                    <a:srgbClr val="000000">
                      <a:alpha val="43137"/>
                    </a:srgbClr>
                  </a:outerShdw>
                </a:effectLst>
              </a:rPr>
              <a:t>Control Interno</a:t>
            </a:r>
          </a:p>
          <a:p>
            <a:pPr algn="ctr"/>
            <a:r>
              <a:rPr lang="es-ES_tradnl" sz="2400" b="1" dirty="0">
                <a:solidFill>
                  <a:schemeClr val="accent1">
                    <a:lumMod val="50000"/>
                  </a:schemeClr>
                </a:solidFill>
                <a:effectLst>
                  <a:outerShdw blurRad="38100" dist="38100" dir="2700000" algn="tl">
                    <a:srgbClr val="000000">
                      <a:alpha val="43137"/>
                    </a:srgbClr>
                  </a:outerShdw>
                </a:effectLst>
              </a:rPr>
              <a:t>Modelo de Tres Líneas </a:t>
            </a:r>
          </a:p>
          <a:p>
            <a:pPr algn="ctr"/>
            <a:r>
              <a:rPr lang="es-ES_tradnl" sz="2400" b="1" dirty="0">
                <a:solidFill>
                  <a:schemeClr val="accent1">
                    <a:lumMod val="50000"/>
                  </a:schemeClr>
                </a:solidFill>
                <a:effectLst>
                  <a:outerShdw blurRad="38100" dist="38100" dir="2700000" algn="tl">
                    <a:srgbClr val="000000">
                      <a:alpha val="43137"/>
                    </a:srgbClr>
                  </a:outerShdw>
                </a:effectLst>
              </a:rPr>
              <a:t>De Defensa</a:t>
            </a:r>
            <a:endParaRPr lang="en-US" sz="2400" b="1" dirty="0">
              <a:solidFill>
                <a:schemeClr val="accent1">
                  <a:lumMod val="50000"/>
                </a:schemeClr>
              </a:solidFill>
              <a:effectLst>
                <a:outerShdw blurRad="38100" dist="38100" dir="2700000" algn="tl">
                  <a:srgbClr val="000000">
                    <a:alpha val="43137"/>
                  </a:srgbClr>
                </a:outerShdw>
              </a:effectLst>
            </a:endParaRPr>
          </a:p>
        </p:txBody>
      </p:sp>
      <p:sp>
        <p:nvSpPr>
          <p:cNvPr id="62" name="TextBox 8">
            <a:extLst>
              <a:ext uri="{FF2B5EF4-FFF2-40B4-BE49-F238E27FC236}">
                <a16:creationId xmlns:a16="http://schemas.microsoft.com/office/drawing/2014/main" id="{CDE26A19-A766-43BD-AA7A-E6585F90512F}"/>
              </a:ext>
            </a:extLst>
          </p:cNvPr>
          <p:cNvSpPr txBox="1"/>
          <p:nvPr/>
        </p:nvSpPr>
        <p:spPr>
          <a:xfrm>
            <a:off x="9475394" y="665268"/>
            <a:ext cx="2098792" cy="307777"/>
          </a:xfrm>
          <a:prstGeom prst="rect">
            <a:avLst/>
          </a:prstGeom>
          <a:noFill/>
        </p:spPr>
        <p:txBody>
          <a:bodyPr wrap="square" rtlCol="0" anchor="ctr">
            <a:spAutoFit/>
          </a:bodyPr>
          <a:lstStyle/>
          <a:p>
            <a:r>
              <a:rPr lang="es-ES_tradnl" sz="1400" b="1" kern="1400" spc="300" dirty="0">
                <a:solidFill>
                  <a:prstClr val="black">
                    <a:lumMod val="65000"/>
                    <a:lumOff val="35000"/>
                  </a:prstClr>
                </a:solidFill>
                <a:latin typeface="Arial Narrow" panose="020B0606020202030204" pitchFamily="34" charset="0"/>
                <a:cs typeface="Arial" panose="020B0604020202020204" pitchFamily="34" charset="0"/>
              </a:rPr>
              <a:t>DIMENSIÓN 7</a:t>
            </a:r>
            <a:endParaRPr lang="en-US" sz="1400" b="1" kern="1400" spc="300" dirty="0">
              <a:solidFill>
                <a:prstClr val="black">
                  <a:lumMod val="65000"/>
                  <a:lumOff val="35000"/>
                </a:prstClr>
              </a:solidFill>
              <a:latin typeface="Arial Narrow" panose="020B0606020202030204" pitchFamily="34" charset="0"/>
              <a:cs typeface="Arial" panose="020B0604020202020204" pitchFamily="34" charset="0"/>
            </a:endParaRPr>
          </a:p>
        </p:txBody>
      </p:sp>
      <p:pic>
        <p:nvPicPr>
          <p:cNvPr id="63" name="Imagen 4">
            <a:extLst>
              <a:ext uri="{FF2B5EF4-FFF2-40B4-BE49-F238E27FC236}">
                <a16:creationId xmlns:a16="http://schemas.microsoft.com/office/drawing/2014/main" id="{62B32784-CF18-4BA8-9996-09166321BCB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89894" b="82045"/>
          <a:stretch/>
        </p:blipFill>
        <p:spPr>
          <a:xfrm>
            <a:off x="8217214" y="453173"/>
            <a:ext cx="1231863" cy="1231642"/>
          </a:xfrm>
          <a:prstGeom prst="rect">
            <a:avLst/>
          </a:prstGeom>
        </p:spPr>
      </p:pic>
    </p:spTree>
    <p:extLst>
      <p:ext uri="{BB962C8B-B14F-4D97-AF65-F5344CB8AC3E}">
        <p14:creationId xmlns:p14="http://schemas.microsoft.com/office/powerpoint/2010/main" val="385501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045AD2C0-E7A9-4F0B-B78D-FD362B368D7F}"/>
              </a:ext>
            </a:extLst>
          </p:cNvPr>
          <p:cNvPicPr>
            <a:picLocks noChangeAspect="1"/>
          </p:cNvPicPr>
          <p:nvPr/>
        </p:nvPicPr>
        <p:blipFill>
          <a:blip r:embed="rId4"/>
          <a:stretch>
            <a:fillRect/>
          </a:stretch>
        </p:blipFill>
        <p:spPr>
          <a:xfrm>
            <a:off x="787791" y="1099284"/>
            <a:ext cx="10818055" cy="5575023"/>
          </a:xfrm>
          <a:prstGeom prst="rect">
            <a:avLst/>
          </a:prstGeom>
        </p:spPr>
      </p:pic>
    </p:spTree>
    <p:extLst>
      <p:ext uri="{BB962C8B-B14F-4D97-AF65-F5344CB8AC3E}">
        <p14:creationId xmlns:p14="http://schemas.microsoft.com/office/powerpoint/2010/main" val="293148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5 CuadroTexto">
            <a:extLst>
              <a:ext uri="{FF2B5EF4-FFF2-40B4-BE49-F238E27FC236}">
                <a16:creationId xmlns:a16="http://schemas.microsoft.com/office/drawing/2014/main" id="{C1E83895-8039-44F9-9968-8E5940B745AB}"/>
              </a:ext>
            </a:extLst>
          </p:cNvPr>
          <p:cNvSpPr txBox="1"/>
          <p:nvPr/>
        </p:nvSpPr>
        <p:spPr>
          <a:xfrm>
            <a:off x="6130333" y="2161033"/>
            <a:ext cx="5583429" cy="2308324"/>
          </a:xfrm>
          <a:prstGeom prst="rect">
            <a:avLst/>
          </a:prstGeom>
          <a:noFill/>
        </p:spPr>
        <p:txBody>
          <a:bodyPr wrap="square">
            <a:spAutoFit/>
          </a:bodyPr>
          <a:lstStyle/>
          <a:p>
            <a:pPr marL="342900" indent="-342900">
              <a:lnSpc>
                <a:spcPct val="150000"/>
              </a:lnSpc>
              <a:buSzPct val="90000"/>
              <a:buFont typeface="Wingdings" charset="2"/>
              <a:buChar char="v"/>
              <a:defRPr/>
            </a:pPr>
            <a:r>
              <a:rPr lang="es-CO" sz="1600" b="1" dirty="0">
                <a:solidFill>
                  <a:srgbClr val="A9A8A9"/>
                </a:solidFill>
                <a:latin typeface="Lato Regular"/>
              </a:rPr>
              <a:t>Generalidades de la Oficina de Control Interno -  Objetivo y Alcance</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rPr>
              <a:t>Modelo de las Tres Líneas de Defensa </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000A8B"/>
                </a:solidFill>
                <a:latin typeface="Lato Regular"/>
                <a:cs typeface="Latha" panose="020B0604020202020204" pitchFamily="34" charset="0"/>
              </a:rPr>
              <a:t>Roles de la Oficina de Control Interno</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Equipo Oficina de Control Interno</a:t>
            </a:r>
          </a:p>
          <a:p>
            <a:pPr marL="342900" indent="-342900">
              <a:lnSpc>
                <a:spcPct val="150000"/>
              </a:lnSpc>
              <a:buSzPct val="90000"/>
              <a:buFont typeface="Wingdings" charset="2"/>
              <a:buChar char="v"/>
              <a:defRPr/>
            </a:pPr>
            <a:endParaRPr lang="es-CO" sz="1600" b="1" dirty="0">
              <a:solidFill>
                <a:srgbClr val="A9A8A9"/>
              </a:solidFill>
              <a:latin typeface="Lato Regular"/>
              <a:cs typeface="Latha" panose="020B0604020202020204" pitchFamily="34" charset="0"/>
            </a:endParaRP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1317793"/>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Tree>
    <p:extLst>
      <p:ext uri="{BB962C8B-B14F-4D97-AF65-F5344CB8AC3E}">
        <p14:creationId xmlns:p14="http://schemas.microsoft.com/office/powerpoint/2010/main" val="3765365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784305" y="65837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41" name="Imagen 40">
            <a:extLst>
              <a:ext uri="{FF2B5EF4-FFF2-40B4-BE49-F238E27FC236}">
                <a16:creationId xmlns:a16="http://schemas.microsoft.com/office/drawing/2014/main" id="{79A916B8-97BD-4A4C-A77F-197E82E4202C}"/>
              </a:ext>
            </a:extLst>
          </p:cNvPr>
          <p:cNvPicPr/>
          <p:nvPr/>
        </p:nvPicPr>
        <p:blipFill>
          <a:blip r:embed="rId3">
            <a:extLst>
              <a:ext uri="{28A0092B-C50C-407E-A947-70E740481C1C}">
                <a14:useLocalDpi xmlns:a14="http://schemas.microsoft.com/office/drawing/2010/main" val="0"/>
              </a:ext>
            </a:extLst>
          </a:blip>
          <a:stretch>
            <a:fillRect/>
          </a:stretch>
        </p:blipFill>
        <p:spPr>
          <a:xfrm>
            <a:off x="7885820" y="20283"/>
            <a:ext cx="4263985" cy="804540"/>
          </a:xfrm>
          <a:prstGeom prst="rect">
            <a:avLst/>
          </a:prstGeom>
        </p:spPr>
      </p:pic>
      <p:graphicFrame>
        <p:nvGraphicFramePr>
          <p:cNvPr id="2" name="Diagrama 1">
            <a:extLst>
              <a:ext uri="{FF2B5EF4-FFF2-40B4-BE49-F238E27FC236}">
                <a16:creationId xmlns:a16="http://schemas.microsoft.com/office/drawing/2014/main" id="{87082363-691B-44B5-A337-C0A9959D33B7}"/>
              </a:ext>
            </a:extLst>
          </p:cNvPr>
          <p:cNvGraphicFramePr/>
          <p:nvPr>
            <p:extLst/>
          </p:nvPr>
        </p:nvGraphicFramePr>
        <p:xfrm>
          <a:off x="1283529" y="378942"/>
          <a:ext cx="9742280" cy="58048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5" name="Conector: angular 4">
            <a:extLst>
              <a:ext uri="{FF2B5EF4-FFF2-40B4-BE49-F238E27FC236}">
                <a16:creationId xmlns:a16="http://schemas.microsoft.com/office/drawing/2014/main" id="{D92796AA-7F58-4674-B359-869E82D15E13}"/>
              </a:ext>
            </a:extLst>
          </p:cNvPr>
          <p:cNvCxnSpPr>
            <a:cxnSpLocks/>
          </p:cNvCxnSpPr>
          <p:nvPr/>
        </p:nvCxnSpPr>
        <p:spPr>
          <a:xfrm>
            <a:off x="2146854" y="5976725"/>
            <a:ext cx="1736036" cy="384313"/>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
        <p:nvSpPr>
          <p:cNvPr id="11" name="Heptágono 10">
            <a:extLst>
              <a:ext uri="{FF2B5EF4-FFF2-40B4-BE49-F238E27FC236}">
                <a16:creationId xmlns:a16="http://schemas.microsoft.com/office/drawing/2014/main" id="{D6A357EC-E085-4D2A-AD06-BF60540BBD1F}"/>
              </a:ext>
            </a:extLst>
          </p:cNvPr>
          <p:cNvSpPr/>
          <p:nvPr/>
        </p:nvSpPr>
        <p:spPr>
          <a:xfrm>
            <a:off x="3890735" y="6050037"/>
            <a:ext cx="556592" cy="458808"/>
          </a:xfrm>
          <a:prstGeom prst="heptagon">
            <a:avLst/>
          </a:prstGeom>
          <a:solidFill>
            <a:schemeClr val="bg1">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s-CO"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a:t>
            </a:r>
          </a:p>
        </p:txBody>
      </p:sp>
      <p:cxnSp>
        <p:nvCxnSpPr>
          <p:cNvPr id="37" name="Conector: angular 36">
            <a:extLst>
              <a:ext uri="{FF2B5EF4-FFF2-40B4-BE49-F238E27FC236}">
                <a16:creationId xmlns:a16="http://schemas.microsoft.com/office/drawing/2014/main" id="{900B484C-D322-4C43-BD58-DD4B26B873D5}"/>
              </a:ext>
            </a:extLst>
          </p:cNvPr>
          <p:cNvCxnSpPr>
            <a:cxnSpLocks/>
          </p:cNvCxnSpPr>
          <p:nvPr/>
        </p:nvCxnSpPr>
        <p:spPr>
          <a:xfrm>
            <a:off x="1243770" y="3452187"/>
            <a:ext cx="1406662" cy="1318591"/>
          </a:xfrm>
          <a:prstGeom prst="bentConnector3">
            <a:avLst>
              <a:gd name="adj1" fmla="val 69"/>
            </a:avLst>
          </a:prstGeom>
        </p:spPr>
        <p:style>
          <a:lnRef idx="2">
            <a:schemeClr val="accent1"/>
          </a:lnRef>
          <a:fillRef idx="0">
            <a:schemeClr val="accent1"/>
          </a:fillRef>
          <a:effectRef idx="1">
            <a:schemeClr val="accent1"/>
          </a:effectRef>
          <a:fontRef idx="minor">
            <a:schemeClr val="tx1"/>
          </a:fontRef>
        </p:style>
      </p:cxnSp>
      <p:sp>
        <p:nvSpPr>
          <p:cNvPr id="64" name="Heptágono 63">
            <a:extLst>
              <a:ext uri="{FF2B5EF4-FFF2-40B4-BE49-F238E27FC236}">
                <a16:creationId xmlns:a16="http://schemas.microsoft.com/office/drawing/2014/main" id="{1055EE75-2C83-4E0D-9B04-EAA0692C9CEC}"/>
              </a:ext>
            </a:extLst>
          </p:cNvPr>
          <p:cNvSpPr/>
          <p:nvPr/>
        </p:nvSpPr>
        <p:spPr>
          <a:xfrm>
            <a:off x="965474" y="2959824"/>
            <a:ext cx="556592" cy="458808"/>
          </a:xfrm>
          <a:prstGeom prst="heptagon">
            <a:avLst/>
          </a:prstGeom>
          <a:solidFill>
            <a:schemeClr val="bg1">
              <a:lumMod val="5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s-CO"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a:t>
            </a:r>
          </a:p>
        </p:txBody>
      </p:sp>
      <p:cxnSp>
        <p:nvCxnSpPr>
          <p:cNvPr id="65" name="Conector: angular 64">
            <a:extLst>
              <a:ext uri="{FF2B5EF4-FFF2-40B4-BE49-F238E27FC236}">
                <a16:creationId xmlns:a16="http://schemas.microsoft.com/office/drawing/2014/main" id="{945769CC-C430-43B9-9407-926F1D131532}"/>
              </a:ext>
            </a:extLst>
          </p:cNvPr>
          <p:cNvCxnSpPr>
            <a:cxnSpLocks/>
          </p:cNvCxnSpPr>
          <p:nvPr/>
        </p:nvCxnSpPr>
        <p:spPr>
          <a:xfrm>
            <a:off x="3996753" y="4386465"/>
            <a:ext cx="1736036" cy="384313"/>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66" name="Conector: angular 65">
            <a:extLst>
              <a:ext uri="{FF2B5EF4-FFF2-40B4-BE49-F238E27FC236}">
                <a16:creationId xmlns:a16="http://schemas.microsoft.com/office/drawing/2014/main" id="{BCA6885C-5D71-426C-87ED-CB92AB956E49}"/>
              </a:ext>
            </a:extLst>
          </p:cNvPr>
          <p:cNvCxnSpPr>
            <a:cxnSpLocks/>
          </p:cNvCxnSpPr>
          <p:nvPr/>
        </p:nvCxnSpPr>
        <p:spPr>
          <a:xfrm>
            <a:off x="4163935" y="1470562"/>
            <a:ext cx="1406662" cy="1318591"/>
          </a:xfrm>
          <a:prstGeom prst="bentConnector3">
            <a:avLst>
              <a:gd name="adj1" fmla="val 69"/>
            </a:avLst>
          </a:prstGeom>
        </p:spPr>
        <p:style>
          <a:lnRef idx="2">
            <a:schemeClr val="accent1"/>
          </a:lnRef>
          <a:fillRef idx="0">
            <a:schemeClr val="accent1"/>
          </a:fillRef>
          <a:effectRef idx="1">
            <a:schemeClr val="accent1"/>
          </a:effectRef>
          <a:fontRef idx="minor">
            <a:schemeClr val="tx1"/>
          </a:fontRef>
        </p:style>
      </p:cxnSp>
      <p:sp>
        <p:nvSpPr>
          <p:cNvPr id="67" name="Heptágono 66">
            <a:extLst>
              <a:ext uri="{FF2B5EF4-FFF2-40B4-BE49-F238E27FC236}">
                <a16:creationId xmlns:a16="http://schemas.microsoft.com/office/drawing/2014/main" id="{EE28ACE1-373C-4CCB-A0D7-1941C699C246}"/>
              </a:ext>
            </a:extLst>
          </p:cNvPr>
          <p:cNvSpPr/>
          <p:nvPr/>
        </p:nvSpPr>
        <p:spPr>
          <a:xfrm>
            <a:off x="5724945" y="4458597"/>
            <a:ext cx="556592" cy="458808"/>
          </a:xfrm>
          <a:prstGeom prst="heptagon">
            <a:avLst/>
          </a:prstGeom>
          <a:solidFill>
            <a:schemeClr val="bg1">
              <a:lumMod val="50000"/>
            </a:schemeClr>
          </a:solidFill>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a:t>
            </a:r>
          </a:p>
        </p:txBody>
      </p:sp>
      <p:sp>
        <p:nvSpPr>
          <p:cNvPr id="68" name="Heptágono 67">
            <a:extLst>
              <a:ext uri="{FF2B5EF4-FFF2-40B4-BE49-F238E27FC236}">
                <a16:creationId xmlns:a16="http://schemas.microsoft.com/office/drawing/2014/main" id="{AB18A298-68F5-4AB0-A4CB-63E6F410AC69}"/>
              </a:ext>
            </a:extLst>
          </p:cNvPr>
          <p:cNvSpPr/>
          <p:nvPr/>
        </p:nvSpPr>
        <p:spPr>
          <a:xfrm>
            <a:off x="3890735" y="1011754"/>
            <a:ext cx="556592" cy="458808"/>
          </a:xfrm>
          <a:prstGeom prst="heptagon">
            <a:avLst/>
          </a:prstGeom>
          <a:solidFill>
            <a:schemeClr val="bg1">
              <a:lumMod val="50000"/>
            </a:schemeClr>
          </a:solidFill>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4</a:t>
            </a:r>
          </a:p>
        </p:txBody>
      </p:sp>
      <p:cxnSp>
        <p:nvCxnSpPr>
          <p:cNvPr id="69" name="Conector: angular 68">
            <a:extLst>
              <a:ext uri="{FF2B5EF4-FFF2-40B4-BE49-F238E27FC236}">
                <a16:creationId xmlns:a16="http://schemas.microsoft.com/office/drawing/2014/main" id="{42329635-C01E-4A1C-8924-C39DB01F5739}"/>
              </a:ext>
            </a:extLst>
          </p:cNvPr>
          <p:cNvCxnSpPr>
            <a:cxnSpLocks/>
          </p:cNvCxnSpPr>
          <p:nvPr/>
        </p:nvCxnSpPr>
        <p:spPr>
          <a:xfrm>
            <a:off x="8628386" y="2943470"/>
            <a:ext cx="1403511" cy="384313"/>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
        <p:nvSpPr>
          <p:cNvPr id="70" name="Heptágono 69">
            <a:extLst>
              <a:ext uri="{FF2B5EF4-FFF2-40B4-BE49-F238E27FC236}">
                <a16:creationId xmlns:a16="http://schemas.microsoft.com/office/drawing/2014/main" id="{3A8F2067-E698-44BE-830A-F3293A6C8B98}"/>
              </a:ext>
            </a:extLst>
          </p:cNvPr>
          <p:cNvSpPr/>
          <p:nvPr/>
        </p:nvSpPr>
        <p:spPr>
          <a:xfrm>
            <a:off x="10031897" y="3020145"/>
            <a:ext cx="556592" cy="458808"/>
          </a:xfrm>
          <a:prstGeom prst="heptagon">
            <a:avLst/>
          </a:prstGeom>
          <a:solidFill>
            <a:schemeClr val="bg1">
              <a:lumMod val="50000"/>
            </a:schemeClr>
          </a:solidFill>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5</a:t>
            </a:r>
          </a:p>
        </p:txBody>
      </p:sp>
      <p:sp>
        <p:nvSpPr>
          <p:cNvPr id="20" name="Rectángulo 19">
            <a:extLst>
              <a:ext uri="{FF2B5EF4-FFF2-40B4-BE49-F238E27FC236}">
                <a16:creationId xmlns:a16="http://schemas.microsoft.com/office/drawing/2014/main" id="{F1498200-06D9-4E9B-90F5-4C106F19A23E}"/>
              </a:ext>
            </a:extLst>
          </p:cNvPr>
          <p:cNvSpPr/>
          <p:nvPr/>
        </p:nvSpPr>
        <p:spPr>
          <a:xfrm>
            <a:off x="4355308" y="6212829"/>
            <a:ext cx="2512932" cy="369332"/>
          </a:xfrm>
          <a:prstGeom prst="rect">
            <a:avLst/>
          </a:prstGeom>
        </p:spPr>
        <p:txBody>
          <a:bodyPr wrap="none">
            <a:spAutoFit/>
          </a:bodyPr>
          <a:lstStyle/>
          <a:p>
            <a:pPr algn="ctr"/>
            <a:r>
              <a:rPr lang="es-ES" b="1" dirty="0">
                <a:solidFill>
                  <a:srgbClr val="000A8B"/>
                </a:solidFill>
                <a:latin typeface="Lato Regular"/>
                <a:cs typeface="Lato Regular"/>
              </a:rPr>
              <a:t>Liderazgo Estratégico</a:t>
            </a:r>
          </a:p>
        </p:txBody>
      </p:sp>
      <p:sp>
        <p:nvSpPr>
          <p:cNvPr id="71" name="Rectángulo 70">
            <a:extLst>
              <a:ext uri="{FF2B5EF4-FFF2-40B4-BE49-F238E27FC236}">
                <a16:creationId xmlns:a16="http://schemas.microsoft.com/office/drawing/2014/main" id="{B91D67F9-A2AC-4B9E-89B3-8F03AF13FCA7}"/>
              </a:ext>
            </a:extLst>
          </p:cNvPr>
          <p:cNvSpPr/>
          <p:nvPr/>
        </p:nvSpPr>
        <p:spPr>
          <a:xfrm>
            <a:off x="245413" y="2272001"/>
            <a:ext cx="2877454" cy="646331"/>
          </a:xfrm>
          <a:prstGeom prst="rect">
            <a:avLst/>
          </a:prstGeom>
        </p:spPr>
        <p:txBody>
          <a:bodyPr wrap="none">
            <a:spAutoFit/>
          </a:bodyPr>
          <a:lstStyle/>
          <a:p>
            <a:pPr algn="ctr"/>
            <a:r>
              <a:rPr lang="es-ES" b="1" dirty="0">
                <a:solidFill>
                  <a:srgbClr val="000A8B"/>
                </a:solidFill>
                <a:latin typeface="Lato Regular"/>
                <a:cs typeface="Lato Regular"/>
              </a:rPr>
              <a:t>Evaluación de la Gestión </a:t>
            </a:r>
          </a:p>
          <a:p>
            <a:pPr algn="ctr"/>
            <a:r>
              <a:rPr lang="es-ES" b="1" dirty="0">
                <a:solidFill>
                  <a:srgbClr val="000A8B"/>
                </a:solidFill>
                <a:latin typeface="Lato Regular"/>
                <a:cs typeface="Lato Regular"/>
              </a:rPr>
              <a:t>del Riesgo</a:t>
            </a:r>
          </a:p>
        </p:txBody>
      </p:sp>
      <p:sp>
        <p:nvSpPr>
          <p:cNvPr id="72" name="Rectángulo 71">
            <a:extLst>
              <a:ext uri="{FF2B5EF4-FFF2-40B4-BE49-F238E27FC236}">
                <a16:creationId xmlns:a16="http://schemas.microsoft.com/office/drawing/2014/main" id="{2D234041-8C3B-4FC5-AAD3-B894632709E0}"/>
              </a:ext>
            </a:extLst>
          </p:cNvPr>
          <p:cNvSpPr/>
          <p:nvPr/>
        </p:nvSpPr>
        <p:spPr>
          <a:xfrm>
            <a:off x="6411611" y="4146995"/>
            <a:ext cx="2028119" cy="646331"/>
          </a:xfrm>
          <a:prstGeom prst="rect">
            <a:avLst/>
          </a:prstGeom>
        </p:spPr>
        <p:txBody>
          <a:bodyPr wrap="none">
            <a:spAutoFit/>
          </a:bodyPr>
          <a:lstStyle/>
          <a:p>
            <a:pPr algn="ctr"/>
            <a:r>
              <a:rPr lang="es-ES" b="1" dirty="0">
                <a:solidFill>
                  <a:srgbClr val="000A8B"/>
                </a:solidFill>
                <a:latin typeface="Lato Regular"/>
                <a:cs typeface="Lato Regular"/>
              </a:rPr>
              <a:t>Enfoque hacia la </a:t>
            </a:r>
          </a:p>
          <a:p>
            <a:pPr algn="ctr"/>
            <a:r>
              <a:rPr lang="es-ES" b="1" dirty="0">
                <a:solidFill>
                  <a:srgbClr val="000A8B"/>
                </a:solidFill>
                <a:latin typeface="Lato Regular"/>
                <a:cs typeface="Lato Regular"/>
              </a:rPr>
              <a:t>Prevención</a:t>
            </a:r>
          </a:p>
        </p:txBody>
      </p:sp>
      <p:sp>
        <p:nvSpPr>
          <p:cNvPr id="73" name="Rectángulo 72">
            <a:extLst>
              <a:ext uri="{FF2B5EF4-FFF2-40B4-BE49-F238E27FC236}">
                <a16:creationId xmlns:a16="http://schemas.microsoft.com/office/drawing/2014/main" id="{4D262E2E-A994-4CD6-925A-888502A3FF6F}"/>
              </a:ext>
            </a:extLst>
          </p:cNvPr>
          <p:cNvSpPr/>
          <p:nvPr/>
        </p:nvSpPr>
        <p:spPr>
          <a:xfrm>
            <a:off x="4442231" y="824231"/>
            <a:ext cx="2331600" cy="646331"/>
          </a:xfrm>
          <a:prstGeom prst="rect">
            <a:avLst/>
          </a:prstGeom>
        </p:spPr>
        <p:txBody>
          <a:bodyPr wrap="none">
            <a:spAutoFit/>
          </a:bodyPr>
          <a:lstStyle/>
          <a:p>
            <a:pPr algn="ctr"/>
            <a:r>
              <a:rPr lang="es-ES" b="1" dirty="0">
                <a:solidFill>
                  <a:srgbClr val="000A8B"/>
                </a:solidFill>
                <a:latin typeface="Lato Regular"/>
                <a:cs typeface="Lato Regular"/>
              </a:rPr>
              <a:t>Relación con Entes </a:t>
            </a:r>
          </a:p>
          <a:p>
            <a:pPr algn="ctr"/>
            <a:r>
              <a:rPr lang="es-ES" b="1" dirty="0">
                <a:solidFill>
                  <a:srgbClr val="000A8B"/>
                </a:solidFill>
                <a:latin typeface="Lato Regular"/>
                <a:cs typeface="Lato Regular"/>
              </a:rPr>
              <a:t>Externos de Control</a:t>
            </a:r>
          </a:p>
        </p:txBody>
      </p:sp>
      <p:sp>
        <p:nvSpPr>
          <p:cNvPr id="74" name="TextBox 8">
            <a:extLst>
              <a:ext uri="{FF2B5EF4-FFF2-40B4-BE49-F238E27FC236}">
                <a16:creationId xmlns:a16="http://schemas.microsoft.com/office/drawing/2014/main" id="{FD3FCAB2-BBE4-42BF-9A23-6564CB4FCC9E}"/>
              </a:ext>
            </a:extLst>
          </p:cNvPr>
          <p:cNvSpPr txBox="1"/>
          <p:nvPr/>
        </p:nvSpPr>
        <p:spPr>
          <a:xfrm>
            <a:off x="9623002" y="4984444"/>
            <a:ext cx="2405391" cy="1323439"/>
          </a:xfrm>
          <a:prstGeom prst="rect">
            <a:avLst/>
          </a:prstGeom>
          <a:noFill/>
        </p:spPr>
        <p:txBody>
          <a:bodyPr wrap="square" rtlCol="0" anchor="ctr">
            <a:spAutoFit/>
          </a:bodyPr>
          <a:lstStyle/>
          <a:p>
            <a:pPr algn="r"/>
            <a:r>
              <a:rPr lang="es-ES_tradnl" sz="2000" b="1" u="sng" kern="1400" spc="100" dirty="0">
                <a:solidFill>
                  <a:srgbClr val="000A8B"/>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Roles Actualizados según Decreto 648 de 2017</a:t>
            </a:r>
            <a:endParaRPr lang="en-US" sz="2000" kern="1400" spc="100" dirty="0">
              <a:solidFill>
                <a:srgbClr val="000A8B"/>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
        <p:nvSpPr>
          <p:cNvPr id="75" name="Rectángulo 74">
            <a:extLst>
              <a:ext uri="{FF2B5EF4-FFF2-40B4-BE49-F238E27FC236}">
                <a16:creationId xmlns:a16="http://schemas.microsoft.com/office/drawing/2014/main" id="{43C1AD56-F0B7-4699-8ED7-DAF9A819AF97}"/>
              </a:ext>
            </a:extLst>
          </p:cNvPr>
          <p:cNvSpPr/>
          <p:nvPr/>
        </p:nvSpPr>
        <p:spPr>
          <a:xfrm>
            <a:off x="9016421" y="2325860"/>
            <a:ext cx="2964722" cy="369332"/>
          </a:xfrm>
          <a:prstGeom prst="rect">
            <a:avLst/>
          </a:prstGeom>
        </p:spPr>
        <p:txBody>
          <a:bodyPr wrap="none">
            <a:spAutoFit/>
          </a:bodyPr>
          <a:lstStyle/>
          <a:p>
            <a:pPr algn="ctr"/>
            <a:r>
              <a:rPr lang="es-ES" b="1" dirty="0">
                <a:solidFill>
                  <a:srgbClr val="000A8B"/>
                </a:solidFill>
                <a:latin typeface="Lato Regular"/>
                <a:cs typeface="Lato Regular"/>
              </a:rPr>
              <a:t>Evaluación y Seguimiento</a:t>
            </a:r>
          </a:p>
        </p:txBody>
      </p:sp>
      <p:pic>
        <p:nvPicPr>
          <p:cNvPr id="21" name="Imagen 20">
            <a:extLst>
              <a:ext uri="{FF2B5EF4-FFF2-40B4-BE49-F238E27FC236}">
                <a16:creationId xmlns:a16="http://schemas.microsoft.com/office/drawing/2014/main" id="{9ECC221D-AC8E-407B-BE9A-39B87BD5C7E4}"/>
              </a:ext>
            </a:extLst>
          </p:cNvPr>
          <p:cNvPicPr>
            <a:picLocks noChangeAspect="1"/>
          </p:cNvPicPr>
          <p:nvPr/>
        </p:nvPicPr>
        <p:blipFill>
          <a:blip r:embed="rId9"/>
          <a:stretch>
            <a:fillRect/>
          </a:stretch>
        </p:blipFill>
        <p:spPr>
          <a:xfrm>
            <a:off x="9763667" y="1366320"/>
            <a:ext cx="1470230" cy="985423"/>
          </a:xfrm>
          <a:prstGeom prst="rect">
            <a:avLst/>
          </a:prstGeom>
          <a:ln>
            <a:noFill/>
          </a:ln>
          <a:effectLst>
            <a:softEdge rad="112500"/>
          </a:effectLst>
        </p:spPr>
      </p:pic>
      <p:pic>
        <p:nvPicPr>
          <p:cNvPr id="22" name="Imagen 21">
            <a:extLst>
              <a:ext uri="{FF2B5EF4-FFF2-40B4-BE49-F238E27FC236}">
                <a16:creationId xmlns:a16="http://schemas.microsoft.com/office/drawing/2014/main" id="{6996AC95-A2D6-48CC-85DB-B0642F35E9B0}"/>
              </a:ext>
            </a:extLst>
          </p:cNvPr>
          <p:cNvPicPr>
            <a:picLocks noChangeAspect="1"/>
          </p:cNvPicPr>
          <p:nvPr/>
        </p:nvPicPr>
        <p:blipFill>
          <a:blip r:embed="rId10"/>
          <a:stretch>
            <a:fillRect/>
          </a:stretch>
        </p:blipFill>
        <p:spPr>
          <a:xfrm>
            <a:off x="4487086" y="5446347"/>
            <a:ext cx="1582410" cy="799459"/>
          </a:xfrm>
          <a:prstGeom prst="rect">
            <a:avLst/>
          </a:prstGeom>
          <a:ln>
            <a:noFill/>
          </a:ln>
          <a:effectLst>
            <a:softEdge rad="112500"/>
          </a:effectLst>
        </p:spPr>
      </p:pic>
      <p:pic>
        <p:nvPicPr>
          <p:cNvPr id="23" name="Imagen 22">
            <a:extLst>
              <a:ext uri="{FF2B5EF4-FFF2-40B4-BE49-F238E27FC236}">
                <a16:creationId xmlns:a16="http://schemas.microsoft.com/office/drawing/2014/main" id="{BD3F1CE7-CB27-483B-96E4-55350CEFCDD3}"/>
              </a:ext>
            </a:extLst>
          </p:cNvPr>
          <p:cNvPicPr>
            <a:picLocks noChangeAspect="1"/>
          </p:cNvPicPr>
          <p:nvPr/>
        </p:nvPicPr>
        <p:blipFill>
          <a:blip r:embed="rId11"/>
          <a:stretch>
            <a:fillRect/>
          </a:stretch>
        </p:blipFill>
        <p:spPr>
          <a:xfrm>
            <a:off x="6599583" y="3349889"/>
            <a:ext cx="1377244" cy="715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Imagen 23">
            <a:extLst>
              <a:ext uri="{FF2B5EF4-FFF2-40B4-BE49-F238E27FC236}">
                <a16:creationId xmlns:a16="http://schemas.microsoft.com/office/drawing/2014/main" id="{E0E67D33-59C6-48F0-91CE-35832BB8A5B8}"/>
              </a:ext>
            </a:extLst>
          </p:cNvPr>
          <p:cNvPicPr>
            <a:picLocks noChangeAspect="1"/>
          </p:cNvPicPr>
          <p:nvPr/>
        </p:nvPicPr>
        <p:blipFill>
          <a:blip r:embed="rId12"/>
          <a:stretch>
            <a:fillRect/>
          </a:stretch>
        </p:blipFill>
        <p:spPr>
          <a:xfrm>
            <a:off x="4520729" y="1535254"/>
            <a:ext cx="2391285" cy="7324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Imagen 24">
            <a:extLst>
              <a:ext uri="{FF2B5EF4-FFF2-40B4-BE49-F238E27FC236}">
                <a16:creationId xmlns:a16="http://schemas.microsoft.com/office/drawing/2014/main" id="{828387C5-C8B7-4A07-9820-C1B3E859B7DB}"/>
              </a:ext>
            </a:extLst>
          </p:cNvPr>
          <p:cNvPicPr>
            <a:picLocks noChangeAspect="1"/>
          </p:cNvPicPr>
          <p:nvPr/>
        </p:nvPicPr>
        <p:blipFill>
          <a:blip r:embed="rId13"/>
          <a:stretch>
            <a:fillRect/>
          </a:stretch>
        </p:blipFill>
        <p:spPr>
          <a:xfrm>
            <a:off x="1705239" y="2956903"/>
            <a:ext cx="1947777" cy="811411"/>
          </a:xfrm>
          <a:prstGeom prst="rect">
            <a:avLst/>
          </a:prstGeom>
          <a:ln>
            <a:noFill/>
          </a:ln>
          <a:effectLst>
            <a:softEdge rad="112500"/>
          </a:effectLst>
        </p:spPr>
      </p:pic>
      <p:pic>
        <p:nvPicPr>
          <p:cNvPr id="3" name="Imagen 2">
            <a:extLst>
              <a:ext uri="{FF2B5EF4-FFF2-40B4-BE49-F238E27FC236}">
                <a16:creationId xmlns:a16="http://schemas.microsoft.com/office/drawing/2014/main" id="{98CF17F4-37FE-41B1-A64F-9C0EA7836F0D}"/>
              </a:ext>
            </a:extLst>
          </p:cNvPr>
          <p:cNvPicPr>
            <a:picLocks noChangeAspect="1"/>
          </p:cNvPicPr>
          <p:nvPr/>
        </p:nvPicPr>
        <p:blipFill>
          <a:blip r:embed="rId14"/>
          <a:stretch>
            <a:fillRect/>
          </a:stretch>
        </p:blipFill>
        <p:spPr>
          <a:xfrm>
            <a:off x="3653016" y="4666972"/>
            <a:ext cx="3503158" cy="2211533"/>
          </a:xfrm>
          <a:prstGeom prst="rect">
            <a:avLst/>
          </a:prstGeom>
        </p:spPr>
      </p:pic>
      <p:pic>
        <p:nvPicPr>
          <p:cNvPr id="7" name="Imagen 6">
            <a:extLst>
              <a:ext uri="{FF2B5EF4-FFF2-40B4-BE49-F238E27FC236}">
                <a16:creationId xmlns:a16="http://schemas.microsoft.com/office/drawing/2014/main" id="{AA03FFA7-5EF5-45C5-9541-E29BF2FC6717}"/>
              </a:ext>
            </a:extLst>
          </p:cNvPr>
          <p:cNvPicPr>
            <a:picLocks noChangeAspect="1"/>
          </p:cNvPicPr>
          <p:nvPr/>
        </p:nvPicPr>
        <p:blipFill>
          <a:blip r:embed="rId15"/>
          <a:stretch>
            <a:fillRect/>
          </a:stretch>
        </p:blipFill>
        <p:spPr>
          <a:xfrm>
            <a:off x="475351" y="2256761"/>
            <a:ext cx="3267027" cy="1498489"/>
          </a:xfrm>
          <a:prstGeom prst="rect">
            <a:avLst/>
          </a:prstGeom>
        </p:spPr>
      </p:pic>
      <p:pic>
        <p:nvPicPr>
          <p:cNvPr id="8" name="Imagen 7">
            <a:extLst>
              <a:ext uri="{FF2B5EF4-FFF2-40B4-BE49-F238E27FC236}">
                <a16:creationId xmlns:a16="http://schemas.microsoft.com/office/drawing/2014/main" id="{EF96B7EE-52F9-4E5A-A9B9-78FA165046CB}"/>
              </a:ext>
            </a:extLst>
          </p:cNvPr>
          <p:cNvPicPr>
            <a:picLocks noChangeAspect="1"/>
          </p:cNvPicPr>
          <p:nvPr/>
        </p:nvPicPr>
        <p:blipFill>
          <a:blip r:embed="rId16"/>
          <a:stretch>
            <a:fillRect/>
          </a:stretch>
        </p:blipFill>
        <p:spPr>
          <a:xfrm>
            <a:off x="5681287" y="3095168"/>
            <a:ext cx="3844373" cy="2503370"/>
          </a:xfrm>
          <a:prstGeom prst="rect">
            <a:avLst/>
          </a:prstGeom>
        </p:spPr>
      </p:pic>
      <p:pic>
        <p:nvPicPr>
          <p:cNvPr id="9" name="Imagen 8">
            <a:extLst>
              <a:ext uri="{FF2B5EF4-FFF2-40B4-BE49-F238E27FC236}">
                <a16:creationId xmlns:a16="http://schemas.microsoft.com/office/drawing/2014/main" id="{8A155C29-37A3-41D0-B6DD-AF00D3CE4491}"/>
              </a:ext>
            </a:extLst>
          </p:cNvPr>
          <p:cNvPicPr>
            <a:picLocks noChangeAspect="1"/>
          </p:cNvPicPr>
          <p:nvPr/>
        </p:nvPicPr>
        <p:blipFill>
          <a:blip r:embed="rId17"/>
          <a:stretch>
            <a:fillRect/>
          </a:stretch>
        </p:blipFill>
        <p:spPr>
          <a:xfrm>
            <a:off x="2849248" y="296055"/>
            <a:ext cx="3371850" cy="2324100"/>
          </a:xfrm>
          <a:prstGeom prst="rect">
            <a:avLst/>
          </a:prstGeom>
        </p:spPr>
      </p:pic>
      <p:pic>
        <p:nvPicPr>
          <p:cNvPr id="10" name="Imagen 9">
            <a:extLst>
              <a:ext uri="{FF2B5EF4-FFF2-40B4-BE49-F238E27FC236}">
                <a16:creationId xmlns:a16="http://schemas.microsoft.com/office/drawing/2014/main" id="{D7913235-F0A7-4B30-84A7-63BA04F546A2}"/>
              </a:ext>
            </a:extLst>
          </p:cNvPr>
          <p:cNvPicPr>
            <a:picLocks noChangeAspect="1"/>
          </p:cNvPicPr>
          <p:nvPr/>
        </p:nvPicPr>
        <p:blipFill>
          <a:blip r:embed="rId18"/>
          <a:stretch>
            <a:fillRect/>
          </a:stretch>
        </p:blipFill>
        <p:spPr>
          <a:xfrm>
            <a:off x="9010732" y="1189456"/>
            <a:ext cx="3139073" cy="2346444"/>
          </a:xfrm>
          <a:prstGeom prst="rect">
            <a:avLst/>
          </a:prstGeom>
        </p:spPr>
      </p:pic>
      <p:pic>
        <p:nvPicPr>
          <p:cNvPr id="32" name="Imagen 31" descr="Logo SAE-01.jpg">
            <a:extLst>
              <a:ext uri="{FF2B5EF4-FFF2-40B4-BE49-F238E27FC236}">
                <a16:creationId xmlns:a16="http://schemas.microsoft.com/office/drawing/2014/main" id="{43EB918F-7455-4D8D-886C-1C342D7E2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0548" y="2160104"/>
            <a:ext cx="607120" cy="49502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95795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4" grpId="0" animBg="1"/>
      <p:bldP spid="67" grpId="0" animBg="1"/>
      <p:bldP spid="68" grpId="0" animBg="1"/>
      <p:bldP spid="70" grpId="0" animBg="1"/>
      <p:bldP spid="20" grpId="0"/>
      <p:bldP spid="71" grpId="0"/>
      <p:bldP spid="72" grpId="0"/>
      <p:bldP spid="73"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5 CuadroTexto">
            <a:extLst>
              <a:ext uri="{FF2B5EF4-FFF2-40B4-BE49-F238E27FC236}">
                <a16:creationId xmlns:a16="http://schemas.microsoft.com/office/drawing/2014/main" id="{C1E83895-8039-44F9-9968-8E5940B745AB}"/>
              </a:ext>
            </a:extLst>
          </p:cNvPr>
          <p:cNvSpPr txBox="1"/>
          <p:nvPr/>
        </p:nvSpPr>
        <p:spPr>
          <a:xfrm>
            <a:off x="6339842" y="3130529"/>
            <a:ext cx="5583429" cy="2308324"/>
          </a:xfrm>
          <a:prstGeom prst="rect">
            <a:avLst/>
          </a:prstGeom>
          <a:noFill/>
        </p:spPr>
        <p:txBody>
          <a:bodyPr wrap="square">
            <a:spAutoFit/>
          </a:bodyPr>
          <a:lstStyle/>
          <a:p>
            <a:pPr marL="342900" indent="-342900">
              <a:lnSpc>
                <a:spcPct val="150000"/>
              </a:lnSpc>
              <a:buSzPct val="90000"/>
              <a:buFont typeface="Wingdings" charset="2"/>
              <a:buChar char="v"/>
              <a:defRPr/>
            </a:pPr>
            <a:r>
              <a:rPr lang="es-CO" sz="1600" b="1" dirty="0">
                <a:solidFill>
                  <a:srgbClr val="A9A8A9"/>
                </a:solidFill>
                <a:latin typeface="Lato Regular"/>
              </a:rPr>
              <a:t>Generalidades de la Oficina de Control Interno -  Objetivo y Alcance</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rPr>
              <a:t>Modelo de las Tres Líneas de Defensa </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Roles de la Oficina de Control Interno</a:t>
            </a:r>
          </a:p>
          <a:p>
            <a:pPr marL="342900" indent="-342900" fontAlgn="auto">
              <a:lnSpc>
                <a:spcPct val="150000"/>
              </a:lnSpc>
              <a:spcBef>
                <a:spcPts val="0"/>
              </a:spcBef>
              <a:spcAft>
                <a:spcPts val="0"/>
              </a:spcAft>
              <a:buSzPct val="90000"/>
              <a:buFont typeface="Wingdings" charset="2"/>
              <a:buChar char="v"/>
              <a:defRPr/>
            </a:pPr>
            <a:r>
              <a:rPr lang="es-CO" sz="1600" b="1" dirty="0">
                <a:solidFill>
                  <a:srgbClr val="000A8B"/>
                </a:solidFill>
                <a:latin typeface="Lato Regular"/>
                <a:cs typeface="Latha" panose="020B0604020202020204" pitchFamily="34" charset="0"/>
              </a:rPr>
              <a:t>Equipo Oficina de Control Interno</a:t>
            </a:r>
          </a:p>
          <a:p>
            <a:pPr marL="342900" indent="-342900">
              <a:lnSpc>
                <a:spcPct val="150000"/>
              </a:lnSpc>
              <a:buSzPct val="90000"/>
              <a:buFont typeface="Wingdings" charset="2"/>
              <a:buChar char="v"/>
              <a:defRPr/>
            </a:pPr>
            <a:endParaRPr lang="es-CO" sz="1600" b="1" dirty="0">
              <a:solidFill>
                <a:srgbClr val="A9A8A9"/>
              </a:solidFill>
              <a:latin typeface="Lato Regular"/>
              <a:cs typeface="Latha" panose="020B0604020202020204" pitchFamily="34" charset="0"/>
            </a:endParaRP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1317793"/>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Tree>
    <p:extLst>
      <p:ext uri="{BB962C8B-B14F-4D97-AF65-F5344CB8AC3E}">
        <p14:creationId xmlns:p14="http://schemas.microsoft.com/office/powerpoint/2010/main" val="2748821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9" name="CuadroTexto 18">
            <a:extLst>
              <a:ext uri="{FF2B5EF4-FFF2-40B4-BE49-F238E27FC236}">
                <a16:creationId xmlns:a16="http://schemas.microsoft.com/office/drawing/2014/main" id="{1D80F3FF-7E6A-41FC-BB48-9DD370F3D47D}"/>
              </a:ext>
            </a:extLst>
          </p:cNvPr>
          <p:cNvSpPr txBox="1"/>
          <p:nvPr/>
        </p:nvSpPr>
        <p:spPr>
          <a:xfrm>
            <a:off x="1531247" y="362190"/>
            <a:ext cx="5827048" cy="830997"/>
          </a:xfrm>
          <a:prstGeom prst="rect">
            <a:avLst/>
          </a:prstGeom>
          <a:noFill/>
        </p:spPr>
        <p:txBody>
          <a:bodyPr wrap="square" rtlCol="0">
            <a:spAutoFit/>
          </a:bodyPr>
          <a:lstStyle/>
          <a:p>
            <a:pPr algn="ctr"/>
            <a:r>
              <a:rPr lang="es-ES" sz="2400" b="1" dirty="0">
                <a:solidFill>
                  <a:srgbClr val="000A8B"/>
                </a:solidFill>
                <a:latin typeface="Lato Regular"/>
                <a:cs typeface="Lato Regular"/>
              </a:rPr>
              <a:t>Equipo Auditor – Oficina de Control Interno</a:t>
            </a:r>
          </a:p>
        </p:txBody>
      </p:sp>
      <p:sp>
        <p:nvSpPr>
          <p:cNvPr id="3" name="Rectángulo 2">
            <a:extLst>
              <a:ext uri="{FF2B5EF4-FFF2-40B4-BE49-F238E27FC236}">
                <a16:creationId xmlns:a16="http://schemas.microsoft.com/office/drawing/2014/main" id="{3B40B80B-74CC-47B4-8A20-FA84169C4100}"/>
              </a:ext>
            </a:extLst>
          </p:cNvPr>
          <p:cNvSpPr/>
          <p:nvPr/>
        </p:nvSpPr>
        <p:spPr>
          <a:xfrm>
            <a:off x="543340" y="1250360"/>
            <a:ext cx="10996618" cy="62853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La Oficina de Control Interno de la SAE cuenta con la experiencia y el conocimiento de un equipo compuesto por profesionales altamente calificados y con el apoyo y conocimiento de nuestros órganos rectores.</a:t>
            </a:r>
          </a:p>
        </p:txBody>
      </p:sp>
      <p:sp>
        <p:nvSpPr>
          <p:cNvPr id="5" name="CuadroTexto 4">
            <a:extLst>
              <a:ext uri="{FF2B5EF4-FFF2-40B4-BE49-F238E27FC236}">
                <a16:creationId xmlns:a16="http://schemas.microsoft.com/office/drawing/2014/main" id="{C35D5458-9450-416B-BF2D-449D73F1771F}"/>
              </a:ext>
            </a:extLst>
          </p:cNvPr>
          <p:cNvSpPr txBox="1"/>
          <p:nvPr/>
        </p:nvSpPr>
        <p:spPr>
          <a:xfrm>
            <a:off x="2731913" y="2144052"/>
            <a:ext cx="2826027" cy="1323439"/>
          </a:xfrm>
          <a:prstGeom prst="rect">
            <a:avLst/>
          </a:prstGeom>
          <a:noFill/>
        </p:spPr>
        <p:txBody>
          <a:bodyPr wrap="square" rtlCol="0">
            <a:spAutoFit/>
          </a:bodyPr>
          <a:lstStyle/>
          <a:p>
            <a:pPr marL="285750" indent="-285750" algn="just">
              <a:buFont typeface="Arial" panose="020B0604020202020204" pitchFamily="34" charset="0"/>
              <a:buChar char="•"/>
            </a:pPr>
            <a:r>
              <a:rPr lang="es-CO" sz="800" dirty="0"/>
              <a:t>20 Años de Experiencia en entidades del sector público y privada</a:t>
            </a:r>
          </a:p>
          <a:p>
            <a:pPr marL="285750" indent="-285750" algn="just">
              <a:buFont typeface="Arial" panose="020B0604020202020204" pitchFamily="34" charset="0"/>
              <a:buChar char="•"/>
            </a:pPr>
            <a:r>
              <a:rPr lang="es-CO" sz="800" dirty="0"/>
              <a:t>Antes de vincularse a la SAE, hizo parte de la FDN como Auditor Interno; Jefe Oficina de Control Interno (e),  Coordinador Administrativo y Financiero a Nivel Nacional y Regional, Coordinador Nacional de Cartera,  Coordinador de Recursos Físicos del INCODER</a:t>
            </a:r>
          </a:p>
          <a:p>
            <a:pPr marL="285750" indent="-285750" algn="just">
              <a:buFont typeface="Arial" panose="020B0604020202020204" pitchFamily="34" charset="0"/>
              <a:buChar char="•"/>
            </a:pPr>
            <a:r>
              <a:rPr lang="es-CO" sz="800" dirty="0"/>
              <a:t>Administrador de Empresas con Especialización en Gestión de Recursos Internacionales,  Gerencia de Mercadeo y Alta Dirección del Estado</a:t>
            </a:r>
          </a:p>
        </p:txBody>
      </p:sp>
      <p:sp>
        <p:nvSpPr>
          <p:cNvPr id="9" name="CuadroTexto 8">
            <a:extLst>
              <a:ext uri="{FF2B5EF4-FFF2-40B4-BE49-F238E27FC236}">
                <a16:creationId xmlns:a16="http://schemas.microsoft.com/office/drawing/2014/main" id="{98946C2F-C1C0-4A89-BB5E-257BCF39EFFD}"/>
              </a:ext>
            </a:extLst>
          </p:cNvPr>
          <p:cNvSpPr txBox="1"/>
          <p:nvPr/>
        </p:nvSpPr>
        <p:spPr>
          <a:xfrm>
            <a:off x="2735226" y="3881953"/>
            <a:ext cx="2822714" cy="954107"/>
          </a:xfrm>
          <a:prstGeom prst="rect">
            <a:avLst/>
          </a:prstGeom>
          <a:noFill/>
        </p:spPr>
        <p:txBody>
          <a:bodyPr wrap="square" rtlCol="0">
            <a:spAutoFit/>
          </a:bodyPr>
          <a:lstStyle/>
          <a:p>
            <a:pPr marL="285750" indent="-285750" algn="just">
              <a:buFont typeface="Arial" panose="020B0604020202020204" pitchFamily="34" charset="0"/>
              <a:buChar char="•"/>
            </a:pPr>
            <a:r>
              <a:rPr lang="es-CO" sz="800" dirty="0"/>
              <a:t>10 Años de Experiencia en entidades del sector publico.</a:t>
            </a:r>
          </a:p>
          <a:p>
            <a:pPr marL="285750" indent="-285750" algn="just">
              <a:buFont typeface="Arial" panose="020B0604020202020204" pitchFamily="34" charset="0"/>
              <a:buChar char="•"/>
            </a:pPr>
            <a:r>
              <a:rPr lang="es-CO" sz="800" dirty="0"/>
              <a:t>Antes de vincularse a la SAE, hizo parte de la Caja de Vivienda Popular como abogada encargada de  realizar estudios de títulos para aprobación de subsidios; Auditor de la Oficina de Control Interno – temas misionales y contractuales del INCODER.</a:t>
            </a:r>
          </a:p>
          <a:p>
            <a:pPr marL="285750" indent="-285750" algn="just">
              <a:buFont typeface="Arial" panose="020B0604020202020204" pitchFamily="34" charset="0"/>
              <a:buChar char="•"/>
            </a:pPr>
            <a:r>
              <a:rPr lang="es-CO" sz="800" dirty="0"/>
              <a:t>Abogada con especialización  en Derecho Comercial</a:t>
            </a:r>
          </a:p>
        </p:txBody>
      </p:sp>
      <p:sp>
        <p:nvSpPr>
          <p:cNvPr id="2" name="CuadroTexto 1">
            <a:extLst>
              <a:ext uri="{FF2B5EF4-FFF2-40B4-BE49-F238E27FC236}">
                <a16:creationId xmlns:a16="http://schemas.microsoft.com/office/drawing/2014/main" id="{CDB58028-00D2-47A9-BB5C-741F4C5B1C09}"/>
              </a:ext>
            </a:extLst>
          </p:cNvPr>
          <p:cNvSpPr txBox="1"/>
          <p:nvPr/>
        </p:nvSpPr>
        <p:spPr>
          <a:xfrm>
            <a:off x="845447" y="2909621"/>
            <a:ext cx="1676399" cy="553998"/>
          </a:xfrm>
          <a:prstGeom prst="rect">
            <a:avLst/>
          </a:prstGeom>
          <a:noFill/>
        </p:spPr>
        <p:txBody>
          <a:bodyPr wrap="square" rtlCol="0">
            <a:spAutoFit/>
          </a:bodyPr>
          <a:lstStyle/>
          <a:p>
            <a:r>
              <a:rPr lang="es-CO" sz="1000" dirty="0"/>
              <a:t>María del Pilar Mayor Varela</a:t>
            </a:r>
          </a:p>
          <a:p>
            <a:pPr algn="ctr"/>
            <a:r>
              <a:rPr lang="es-CO" sz="1000" dirty="0">
                <a:solidFill>
                  <a:schemeClr val="bg1">
                    <a:lumMod val="50000"/>
                  </a:schemeClr>
                </a:solidFill>
              </a:rPr>
              <a:t>Jefe Oficina de Control Interno</a:t>
            </a:r>
          </a:p>
        </p:txBody>
      </p:sp>
      <p:sp>
        <p:nvSpPr>
          <p:cNvPr id="10" name="CuadroTexto 9">
            <a:extLst>
              <a:ext uri="{FF2B5EF4-FFF2-40B4-BE49-F238E27FC236}">
                <a16:creationId xmlns:a16="http://schemas.microsoft.com/office/drawing/2014/main" id="{9A07578B-C179-48EF-87FC-1210EDB10F50}"/>
              </a:ext>
            </a:extLst>
          </p:cNvPr>
          <p:cNvSpPr txBox="1"/>
          <p:nvPr/>
        </p:nvSpPr>
        <p:spPr>
          <a:xfrm>
            <a:off x="693047" y="4685871"/>
            <a:ext cx="1839359" cy="400110"/>
          </a:xfrm>
          <a:prstGeom prst="rect">
            <a:avLst/>
          </a:prstGeom>
          <a:noFill/>
        </p:spPr>
        <p:txBody>
          <a:bodyPr wrap="square" rtlCol="0">
            <a:spAutoFit/>
          </a:bodyPr>
          <a:lstStyle/>
          <a:p>
            <a:r>
              <a:rPr lang="es-CO" sz="1000" dirty="0"/>
              <a:t>Johana Alejandra Perdomo P.</a:t>
            </a:r>
          </a:p>
          <a:p>
            <a:pPr algn="ctr"/>
            <a:r>
              <a:rPr lang="es-CO" sz="1000" dirty="0">
                <a:solidFill>
                  <a:schemeClr val="bg1">
                    <a:lumMod val="50000"/>
                  </a:schemeClr>
                </a:solidFill>
              </a:rPr>
              <a:t>Profesional Especializado I</a:t>
            </a:r>
          </a:p>
        </p:txBody>
      </p:sp>
      <p:sp>
        <p:nvSpPr>
          <p:cNvPr id="11" name="CuadroTexto 10">
            <a:extLst>
              <a:ext uri="{FF2B5EF4-FFF2-40B4-BE49-F238E27FC236}">
                <a16:creationId xmlns:a16="http://schemas.microsoft.com/office/drawing/2014/main" id="{F2B9AFBC-C626-4DA2-A39F-54B0B1EA354E}"/>
              </a:ext>
            </a:extLst>
          </p:cNvPr>
          <p:cNvSpPr txBox="1"/>
          <p:nvPr/>
        </p:nvSpPr>
        <p:spPr>
          <a:xfrm>
            <a:off x="8307875" y="3737150"/>
            <a:ext cx="2822714" cy="1077218"/>
          </a:xfrm>
          <a:prstGeom prst="rect">
            <a:avLst/>
          </a:prstGeom>
          <a:noFill/>
        </p:spPr>
        <p:txBody>
          <a:bodyPr wrap="square" rtlCol="0">
            <a:spAutoFit/>
          </a:bodyPr>
          <a:lstStyle/>
          <a:p>
            <a:pPr marL="285750" indent="-285750" algn="just">
              <a:buFont typeface="Arial" panose="020B0604020202020204" pitchFamily="34" charset="0"/>
              <a:buChar char="•"/>
            </a:pPr>
            <a:r>
              <a:rPr lang="es-CO" sz="800" dirty="0"/>
              <a:t>10 Años de Experiencia en entidades del sector publico y privada</a:t>
            </a:r>
          </a:p>
          <a:p>
            <a:pPr marL="285750" indent="-285750" algn="just">
              <a:buFont typeface="Arial" panose="020B0604020202020204" pitchFamily="34" charset="0"/>
              <a:buChar char="•"/>
            </a:pPr>
            <a:r>
              <a:rPr lang="es-CO" sz="800" dirty="0"/>
              <a:t>Antes de vincularse a la SAE, hizo parte  de la Dirección Nacional de Estupefacientes como contadora en medios de Transporte  y Oficina de Control Interno como Auditor Interno de financiera, contable y tributaria.</a:t>
            </a:r>
          </a:p>
          <a:p>
            <a:pPr marL="285750" indent="-285750" algn="just">
              <a:buFont typeface="Arial" panose="020B0604020202020204" pitchFamily="34" charset="0"/>
              <a:buChar char="•"/>
            </a:pPr>
            <a:r>
              <a:rPr lang="es-CO" sz="800" dirty="0"/>
              <a:t>Contadora Pública con especialización en Gestión Financiera</a:t>
            </a:r>
          </a:p>
        </p:txBody>
      </p:sp>
      <p:sp>
        <p:nvSpPr>
          <p:cNvPr id="12" name="CuadroTexto 11">
            <a:extLst>
              <a:ext uri="{FF2B5EF4-FFF2-40B4-BE49-F238E27FC236}">
                <a16:creationId xmlns:a16="http://schemas.microsoft.com/office/drawing/2014/main" id="{16A8D29F-75E4-42D8-A462-990839D2F597}"/>
              </a:ext>
            </a:extLst>
          </p:cNvPr>
          <p:cNvSpPr txBox="1"/>
          <p:nvPr/>
        </p:nvSpPr>
        <p:spPr>
          <a:xfrm>
            <a:off x="6244335" y="4688833"/>
            <a:ext cx="1750321" cy="400110"/>
          </a:xfrm>
          <a:prstGeom prst="rect">
            <a:avLst/>
          </a:prstGeom>
          <a:noFill/>
        </p:spPr>
        <p:txBody>
          <a:bodyPr wrap="square" rtlCol="0">
            <a:spAutoFit/>
          </a:bodyPr>
          <a:lstStyle/>
          <a:p>
            <a:r>
              <a:rPr lang="es-CO" sz="1000" dirty="0"/>
              <a:t>Gladys Carolina Palacios Niño</a:t>
            </a:r>
          </a:p>
          <a:p>
            <a:pPr algn="ctr"/>
            <a:r>
              <a:rPr lang="es-CO" sz="1000" dirty="0">
                <a:solidFill>
                  <a:schemeClr val="bg1">
                    <a:lumMod val="50000"/>
                  </a:schemeClr>
                </a:solidFill>
              </a:rPr>
              <a:t>Profesional III</a:t>
            </a:r>
          </a:p>
        </p:txBody>
      </p:sp>
      <p:sp>
        <p:nvSpPr>
          <p:cNvPr id="13" name="CuadroTexto 12">
            <a:extLst>
              <a:ext uri="{FF2B5EF4-FFF2-40B4-BE49-F238E27FC236}">
                <a16:creationId xmlns:a16="http://schemas.microsoft.com/office/drawing/2014/main" id="{2C0969E1-C782-4BDE-941B-5DB7B0CF8850}"/>
              </a:ext>
            </a:extLst>
          </p:cNvPr>
          <p:cNvSpPr txBox="1"/>
          <p:nvPr/>
        </p:nvSpPr>
        <p:spPr>
          <a:xfrm>
            <a:off x="8139503" y="2221851"/>
            <a:ext cx="2826027" cy="1077218"/>
          </a:xfrm>
          <a:prstGeom prst="rect">
            <a:avLst/>
          </a:prstGeom>
          <a:noFill/>
        </p:spPr>
        <p:txBody>
          <a:bodyPr wrap="square" rtlCol="0">
            <a:spAutoFit/>
          </a:bodyPr>
          <a:lstStyle/>
          <a:p>
            <a:pPr marL="285750" indent="-285750" algn="just">
              <a:buFont typeface="Arial" panose="020B0604020202020204" pitchFamily="34" charset="0"/>
              <a:buChar char="•"/>
            </a:pPr>
            <a:r>
              <a:rPr lang="es-CO" sz="800" dirty="0"/>
              <a:t>10 Años de Experiencia en entidades del sector publico y privado</a:t>
            </a:r>
          </a:p>
          <a:p>
            <a:pPr marL="285750" indent="-285750" algn="just">
              <a:buFont typeface="Arial" panose="020B0604020202020204" pitchFamily="34" charset="0"/>
              <a:buChar char="•"/>
            </a:pPr>
            <a:r>
              <a:rPr lang="es-CO" sz="800" dirty="0"/>
              <a:t>Antes de vincularse a la SAE, hizo parte  de la Oficina de Control Interno de  la Dirección Nacional de Estupefacientes como Auditor Sistema de Control Interno.</a:t>
            </a:r>
          </a:p>
          <a:p>
            <a:pPr marL="285750" indent="-285750" algn="just">
              <a:buFont typeface="Arial" panose="020B0604020202020204" pitchFamily="34" charset="0"/>
              <a:buChar char="•"/>
            </a:pPr>
            <a:r>
              <a:rPr lang="es-CO" sz="800" dirty="0"/>
              <a:t>Administrado  Público con especialización en Sistemas Integrados de Gestión de Calidad.</a:t>
            </a:r>
          </a:p>
        </p:txBody>
      </p:sp>
      <p:sp>
        <p:nvSpPr>
          <p:cNvPr id="14" name="CuadroTexto 13">
            <a:extLst>
              <a:ext uri="{FF2B5EF4-FFF2-40B4-BE49-F238E27FC236}">
                <a16:creationId xmlns:a16="http://schemas.microsoft.com/office/drawing/2014/main" id="{F9AEAC1B-86D2-4603-BFA8-6A294C859866}"/>
              </a:ext>
            </a:extLst>
          </p:cNvPr>
          <p:cNvSpPr txBox="1"/>
          <p:nvPr/>
        </p:nvSpPr>
        <p:spPr>
          <a:xfrm>
            <a:off x="2731913" y="5548955"/>
            <a:ext cx="2822714" cy="1200329"/>
          </a:xfrm>
          <a:prstGeom prst="rect">
            <a:avLst/>
          </a:prstGeom>
          <a:noFill/>
        </p:spPr>
        <p:txBody>
          <a:bodyPr wrap="square" rtlCol="0">
            <a:spAutoFit/>
          </a:bodyPr>
          <a:lstStyle/>
          <a:p>
            <a:pPr marL="285750" indent="-285750" algn="just">
              <a:buFont typeface="Arial" panose="020B0604020202020204" pitchFamily="34" charset="0"/>
              <a:buChar char="•"/>
            </a:pPr>
            <a:r>
              <a:rPr lang="es-CO" sz="800" dirty="0"/>
              <a:t>10 Años de Experiencia en entidades del sector publico y privada</a:t>
            </a:r>
          </a:p>
          <a:p>
            <a:pPr marL="285750" indent="-285750" algn="just">
              <a:buFont typeface="Arial" panose="020B0604020202020204" pitchFamily="34" charset="0"/>
              <a:buChar char="•"/>
            </a:pPr>
            <a:r>
              <a:rPr lang="es-CO" sz="800" dirty="0"/>
              <a:t>Antes de vincularse a la SAE, hizo parte de la Caja de Vivienda Popular como Profesional del área de Planeación realizando actividades de seguimiento y consolidación de informes a Planes de Gestión y de mejoramiento y atención de auditorías Auditor Interno del INCODER</a:t>
            </a:r>
          </a:p>
          <a:p>
            <a:pPr marL="285750" indent="-285750" algn="just">
              <a:buFont typeface="Arial" panose="020B0604020202020204" pitchFamily="34" charset="0"/>
              <a:buChar char="•"/>
            </a:pPr>
            <a:r>
              <a:rPr lang="es-CO" sz="800" dirty="0"/>
              <a:t>Contadora Pública con especialización en Revisoría Fiscal</a:t>
            </a:r>
          </a:p>
        </p:txBody>
      </p:sp>
      <p:sp>
        <p:nvSpPr>
          <p:cNvPr id="15" name="CuadroTexto 14">
            <a:extLst>
              <a:ext uri="{FF2B5EF4-FFF2-40B4-BE49-F238E27FC236}">
                <a16:creationId xmlns:a16="http://schemas.microsoft.com/office/drawing/2014/main" id="{39FF9D07-EA58-4CFC-87AF-3EE23B89B926}"/>
              </a:ext>
            </a:extLst>
          </p:cNvPr>
          <p:cNvSpPr txBox="1"/>
          <p:nvPr/>
        </p:nvSpPr>
        <p:spPr>
          <a:xfrm>
            <a:off x="6159574" y="2983688"/>
            <a:ext cx="1841427" cy="400110"/>
          </a:xfrm>
          <a:prstGeom prst="rect">
            <a:avLst/>
          </a:prstGeom>
          <a:noFill/>
        </p:spPr>
        <p:txBody>
          <a:bodyPr wrap="square" rtlCol="0">
            <a:spAutoFit/>
          </a:bodyPr>
          <a:lstStyle/>
          <a:p>
            <a:r>
              <a:rPr lang="es-CO" sz="1000" dirty="0"/>
              <a:t>Ana </a:t>
            </a:r>
            <a:r>
              <a:rPr lang="es-CO" sz="1000" dirty="0" err="1"/>
              <a:t>Giselly</a:t>
            </a:r>
            <a:r>
              <a:rPr lang="es-CO" sz="1000" dirty="0"/>
              <a:t> </a:t>
            </a:r>
            <a:r>
              <a:rPr lang="es-CO" sz="1000" dirty="0" err="1"/>
              <a:t>Martinez</a:t>
            </a:r>
            <a:r>
              <a:rPr lang="es-CO" sz="1000" dirty="0"/>
              <a:t>  Montoya</a:t>
            </a:r>
          </a:p>
          <a:p>
            <a:pPr algn="ctr"/>
            <a:r>
              <a:rPr lang="es-CO" sz="1000" dirty="0">
                <a:solidFill>
                  <a:schemeClr val="bg1">
                    <a:lumMod val="50000"/>
                  </a:schemeClr>
                </a:solidFill>
              </a:rPr>
              <a:t>Profesional Especializado I</a:t>
            </a:r>
          </a:p>
        </p:txBody>
      </p:sp>
      <p:sp>
        <p:nvSpPr>
          <p:cNvPr id="16" name="CuadroTexto 15">
            <a:extLst>
              <a:ext uri="{FF2B5EF4-FFF2-40B4-BE49-F238E27FC236}">
                <a16:creationId xmlns:a16="http://schemas.microsoft.com/office/drawing/2014/main" id="{AD1A72CF-2743-49B7-908B-0A27C087E007}"/>
              </a:ext>
            </a:extLst>
          </p:cNvPr>
          <p:cNvSpPr txBox="1"/>
          <p:nvPr/>
        </p:nvSpPr>
        <p:spPr>
          <a:xfrm>
            <a:off x="716234" y="6349174"/>
            <a:ext cx="1816172" cy="400110"/>
          </a:xfrm>
          <a:prstGeom prst="rect">
            <a:avLst/>
          </a:prstGeom>
          <a:noFill/>
        </p:spPr>
        <p:txBody>
          <a:bodyPr wrap="square" rtlCol="0">
            <a:spAutoFit/>
          </a:bodyPr>
          <a:lstStyle/>
          <a:p>
            <a:r>
              <a:rPr lang="es-CO" sz="1000" dirty="0"/>
              <a:t>Paola Andrea Blandón Salazar</a:t>
            </a:r>
          </a:p>
          <a:p>
            <a:pPr algn="ctr"/>
            <a:r>
              <a:rPr lang="es-CO" sz="1000" dirty="0">
                <a:solidFill>
                  <a:schemeClr val="bg1">
                    <a:lumMod val="50000"/>
                  </a:schemeClr>
                </a:solidFill>
              </a:rPr>
              <a:t>Profesional II</a:t>
            </a:r>
          </a:p>
        </p:txBody>
      </p:sp>
      <p:sp>
        <p:nvSpPr>
          <p:cNvPr id="20" name="2 CuadroTexto">
            <a:extLst>
              <a:ext uri="{FF2B5EF4-FFF2-40B4-BE49-F238E27FC236}">
                <a16:creationId xmlns:a16="http://schemas.microsoft.com/office/drawing/2014/main" id="{FF06FC2E-330C-4235-92EA-FEB5E5CFBE90}"/>
              </a:ext>
            </a:extLst>
          </p:cNvPr>
          <p:cNvSpPr txBox="1">
            <a:spLocks noChangeArrowheads="1"/>
          </p:cNvSpPr>
          <p:nvPr/>
        </p:nvSpPr>
        <p:spPr bwMode="auto">
          <a:xfrm>
            <a:off x="6750693" y="5548955"/>
            <a:ext cx="43798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just" eaLnBrk="1" hangingPunct="1"/>
            <a:r>
              <a:rPr lang="es-CO" altLang="es-CO" sz="1400" dirty="0">
                <a:solidFill>
                  <a:schemeClr val="bg1">
                    <a:lumMod val="65000"/>
                  </a:schemeClr>
                </a:solidFill>
                <a:latin typeface="Lato Regular"/>
                <a:ea typeface="+mn-ea"/>
                <a:cs typeface="Century Gothic"/>
              </a:rPr>
              <a:t>“Todos los auditores de acuerdo a su perfil y especialidad  atienden las auditorias normativas”</a:t>
            </a:r>
          </a:p>
        </p:txBody>
      </p:sp>
      <p:pic>
        <p:nvPicPr>
          <p:cNvPr id="8" name="Imagen 7">
            <a:extLst>
              <a:ext uri="{FF2B5EF4-FFF2-40B4-BE49-F238E27FC236}">
                <a16:creationId xmlns:a16="http://schemas.microsoft.com/office/drawing/2014/main" id="{47409AEF-5014-4801-A307-A0FEB4ABA2A8}"/>
              </a:ext>
            </a:extLst>
          </p:cNvPr>
          <p:cNvPicPr>
            <a:picLocks noChangeAspect="1"/>
          </p:cNvPicPr>
          <p:nvPr/>
        </p:nvPicPr>
        <p:blipFill>
          <a:blip r:embed="rId4"/>
          <a:stretch>
            <a:fillRect/>
          </a:stretch>
        </p:blipFill>
        <p:spPr>
          <a:xfrm>
            <a:off x="6526697" y="2144052"/>
            <a:ext cx="993912" cy="864504"/>
          </a:xfrm>
          <a:prstGeom prst="ellipse">
            <a:avLst/>
          </a:prstGeom>
          <a:ln>
            <a:noFill/>
          </a:ln>
          <a:effectLst>
            <a:softEdge rad="112500"/>
          </a:effectLst>
        </p:spPr>
      </p:pic>
      <p:pic>
        <p:nvPicPr>
          <p:cNvPr id="17" name="Imagen 16">
            <a:extLst>
              <a:ext uri="{FF2B5EF4-FFF2-40B4-BE49-F238E27FC236}">
                <a16:creationId xmlns:a16="http://schemas.microsoft.com/office/drawing/2014/main" id="{7507481C-B80A-494F-9653-86CEA0BD90FF}"/>
              </a:ext>
            </a:extLst>
          </p:cNvPr>
          <p:cNvPicPr>
            <a:picLocks noChangeAspect="1"/>
          </p:cNvPicPr>
          <p:nvPr/>
        </p:nvPicPr>
        <p:blipFill>
          <a:blip r:embed="rId5"/>
          <a:stretch>
            <a:fillRect/>
          </a:stretch>
        </p:blipFill>
        <p:spPr>
          <a:xfrm>
            <a:off x="6572028" y="3817979"/>
            <a:ext cx="1016517" cy="867892"/>
          </a:xfrm>
          <a:prstGeom prst="ellipse">
            <a:avLst/>
          </a:prstGeom>
          <a:ln>
            <a:noFill/>
          </a:ln>
          <a:effectLst>
            <a:softEdge rad="112500"/>
          </a:effectLst>
        </p:spPr>
      </p:pic>
      <p:pic>
        <p:nvPicPr>
          <p:cNvPr id="18" name="Imagen 17">
            <a:extLst>
              <a:ext uri="{FF2B5EF4-FFF2-40B4-BE49-F238E27FC236}">
                <a16:creationId xmlns:a16="http://schemas.microsoft.com/office/drawing/2014/main" id="{43177269-2EE3-4386-934F-A20D2C435C16}"/>
              </a:ext>
            </a:extLst>
          </p:cNvPr>
          <p:cNvPicPr>
            <a:picLocks noChangeAspect="1"/>
          </p:cNvPicPr>
          <p:nvPr/>
        </p:nvPicPr>
        <p:blipFill>
          <a:blip r:embed="rId6"/>
          <a:stretch>
            <a:fillRect/>
          </a:stretch>
        </p:blipFill>
        <p:spPr>
          <a:xfrm>
            <a:off x="1126436" y="3752806"/>
            <a:ext cx="981492" cy="893544"/>
          </a:xfrm>
          <a:prstGeom prst="ellipse">
            <a:avLst/>
          </a:prstGeom>
          <a:ln>
            <a:noFill/>
          </a:ln>
          <a:effectLst>
            <a:softEdge rad="112500"/>
          </a:effectLst>
        </p:spPr>
      </p:pic>
      <p:pic>
        <p:nvPicPr>
          <p:cNvPr id="21" name="Imagen 20">
            <a:extLst>
              <a:ext uri="{FF2B5EF4-FFF2-40B4-BE49-F238E27FC236}">
                <a16:creationId xmlns:a16="http://schemas.microsoft.com/office/drawing/2014/main" id="{8D046D36-290E-47B2-B805-078F5A86E3BB}"/>
              </a:ext>
            </a:extLst>
          </p:cNvPr>
          <p:cNvPicPr>
            <a:picLocks noChangeAspect="1"/>
          </p:cNvPicPr>
          <p:nvPr/>
        </p:nvPicPr>
        <p:blipFill>
          <a:blip r:embed="rId7"/>
          <a:stretch>
            <a:fillRect/>
          </a:stretch>
        </p:blipFill>
        <p:spPr>
          <a:xfrm>
            <a:off x="1126436" y="2014339"/>
            <a:ext cx="940904" cy="885221"/>
          </a:xfrm>
          <a:prstGeom prst="ellipse">
            <a:avLst/>
          </a:prstGeom>
          <a:ln>
            <a:noFill/>
          </a:ln>
          <a:effectLst>
            <a:softEdge rad="112500"/>
          </a:effectLst>
        </p:spPr>
      </p:pic>
      <p:pic>
        <p:nvPicPr>
          <p:cNvPr id="22" name="Imagen 21">
            <a:extLst>
              <a:ext uri="{FF2B5EF4-FFF2-40B4-BE49-F238E27FC236}">
                <a16:creationId xmlns:a16="http://schemas.microsoft.com/office/drawing/2014/main" id="{07B2FEA7-E23F-43D2-9DCC-8FEA67263294}"/>
              </a:ext>
            </a:extLst>
          </p:cNvPr>
          <p:cNvPicPr>
            <a:picLocks noChangeAspect="1"/>
          </p:cNvPicPr>
          <p:nvPr/>
        </p:nvPicPr>
        <p:blipFill>
          <a:blip r:embed="rId8"/>
          <a:stretch>
            <a:fillRect/>
          </a:stretch>
        </p:blipFill>
        <p:spPr>
          <a:xfrm>
            <a:off x="1099932" y="5408032"/>
            <a:ext cx="993911" cy="941142"/>
          </a:xfrm>
          <a:prstGeom prst="ellipse">
            <a:avLst/>
          </a:prstGeom>
          <a:ln>
            <a:noFill/>
          </a:ln>
          <a:effectLst>
            <a:softEdge rad="112500"/>
          </a:effectLst>
        </p:spPr>
      </p:pic>
    </p:spTree>
    <p:extLst>
      <p:ext uri="{BB962C8B-B14F-4D97-AF65-F5344CB8AC3E}">
        <p14:creationId xmlns:p14="http://schemas.microsoft.com/office/powerpoint/2010/main" val="2672039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1" y="23596"/>
            <a:ext cx="2222500" cy="1213050"/>
          </a:xfrm>
          <a:prstGeom prst="rect">
            <a:avLst/>
          </a:prstGeom>
        </p:spPr>
      </p:pic>
      <p:sp>
        <p:nvSpPr>
          <p:cNvPr id="5" name="CuadroTexto 4"/>
          <p:cNvSpPr txBox="1"/>
          <p:nvPr/>
        </p:nvSpPr>
        <p:spPr>
          <a:xfrm>
            <a:off x="1351723" y="2555005"/>
            <a:ext cx="9581320" cy="2062103"/>
          </a:xfrm>
          <a:prstGeom prst="rect">
            <a:avLst/>
          </a:prstGeom>
          <a:noFill/>
        </p:spPr>
        <p:txBody>
          <a:bodyPr wrap="square" rtlCol="0">
            <a:spAutoFit/>
          </a:bodyPr>
          <a:lstStyle/>
          <a:p>
            <a:pPr algn="ctr"/>
            <a:r>
              <a:rPr lang="es-CO" sz="3200" b="1" dirty="0">
                <a:solidFill>
                  <a:srgbClr val="000A8B"/>
                </a:solidFill>
                <a:effectLst>
                  <a:outerShdw blurRad="38100" dist="38100" dir="2700000" algn="tl">
                    <a:srgbClr val="000000">
                      <a:alpha val="43137"/>
                    </a:srgbClr>
                  </a:outerShdw>
                </a:effectLst>
              </a:rPr>
              <a:t>Resultados del Índice de Desempeño Institucional y Componentes Control Interno de la</a:t>
            </a:r>
            <a:endParaRPr lang="es-ES" sz="3200" b="1" dirty="0">
              <a:solidFill>
                <a:srgbClr val="000A8B"/>
              </a:solidFill>
              <a:effectLst>
                <a:outerShdw blurRad="38100" dist="38100" dir="2700000" algn="tl">
                  <a:srgbClr val="000000">
                    <a:alpha val="43137"/>
                  </a:srgbClr>
                </a:outerShdw>
              </a:effectLst>
            </a:endParaRPr>
          </a:p>
          <a:p>
            <a:pPr algn="ctr"/>
            <a:r>
              <a:rPr lang="es-ES" sz="3200" b="1" dirty="0">
                <a:solidFill>
                  <a:srgbClr val="000A8B"/>
                </a:solidFill>
                <a:effectLst>
                  <a:outerShdw blurRad="38100" dist="38100" dir="2700000" algn="tl">
                    <a:srgbClr val="000000">
                      <a:alpha val="43137"/>
                    </a:srgbClr>
                  </a:outerShdw>
                </a:effectLst>
              </a:rPr>
              <a:t>Sociedad de Activos Especiales</a:t>
            </a:r>
          </a:p>
          <a:p>
            <a:pPr algn="ctr"/>
            <a:r>
              <a:rPr lang="es-ES" sz="3200" b="1" dirty="0">
                <a:solidFill>
                  <a:srgbClr val="000A8B"/>
                </a:solidFill>
                <a:effectLst>
                  <a:outerShdw blurRad="38100" dist="38100" dir="2700000" algn="tl">
                    <a:srgbClr val="000000">
                      <a:alpha val="43137"/>
                    </a:srgbClr>
                  </a:outerShdw>
                </a:effectLst>
              </a:rPr>
              <a:t>2017</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67891"/>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4882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CuadroTexto 7">
            <a:extLst>
              <a:ext uri="{FF2B5EF4-FFF2-40B4-BE49-F238E27FC236}">
                <a16:creationId xmlns:a16="http://schemas.microsoft.com/office/drawing/2014/main" id="{87A503BE-44A8-4171-870D-328C204235DF}"/>
              </a:ext>
            </a:extLst>
          </p:cNvPr>
          <p:cNvSpPr txBox="1"/>
          <p:nvPr/>
        </p:nvSpPr>
        <p:spPr>
          <a:xfrm>
            <a:off x="6521449" y="550039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Corte 31-10-2017</a:t>
            </a:r>
          </a:p>
        </p:txBody>
      </p:sp>
    </p:spTree>
    <p:extLst>
      <p:ext uri="{BB962C8B-B14F-4D97-AF65-F5344CB8AC3E}">
        <p14:creationId xmlns:p14="http://schemas.microsoft.com/office/powerpoint/2010/main" val="3411599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29" y="35815"/>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12294" y="12166"/>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826500" y="651494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pSp>
        <p:nvGrpSpPr>
          <p:cNvPr id="59" name="Grupo 58">
            <a:extLst>
              <a:ext uri="{FF2B5EF4-FFF2-40B4-BE49-F238E27FC236}">
                <a16:creationId xmlns:a16="http://schemas.microsoft.com/office/drawing/2014/main" id="{E4145C8B-B676-42A3-BA2A-F2820EECFF31}"/>
              </a:ext>
            </a:extLst>
          </p:cNvPr>
          <p:cNvGrpSpPr/>
          <p:nvPr/>
        </p:nvGrpSpPr>
        <p:grpSpPr>
          <a:xfrm>
            <a:off x="8613687" y="2523777"/>
            <a:ext cx="3007442" cy="3123672"/>
            <a:chOff x="8787430" y="2523777"/>
            <a:chExt cx="3007442" cy="3123672"/>
          </a:xfrm>
        </p:grpSpPr>
        <p:pic>
          <p:nvPicPr>
            <p:cNvPr id="60" name="Picture 9">
              <a:extLst>
                <a:ext uri="{FF2B5EF4-FFF2-40B4-BE49-F238E27FC236}">
                  <a16:creationId xmlns:a16="http://schemas.microsoft.com/office/drawing/2014/main" id="{7FBF475B-95F1-4ED1-9A75-95300053702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5669"/>
            <a:stretch/>
          </p:blipFill>
          <p:spPr>
            <a:xfrm>
              <a:off x="9241909" y="2523777"/>
              <a:ext cx="2029666" cy="2188837"/>
            </a:xfrm>
            <a:prstGeom prst="rect">
              <a:avLst/>
            </a:prstGeom>
          </p:spPr>
        </p:pic>
        <p:sp>
          <p:nvSpPr>
            <p:cNvPr id="61" name="CuadroTexto 60">
              <a:extLst>
                <a:ext uri="{FF2B5EF4-FFF2-40B4-BE49-F238E27FC236}">
                  <a16:creationId xmlns:a16="http://schemas.microsoft.com/office/drawing/2014/main" id="{FA76A0E0-8808-44C3-9507-61325130647C}"/>
                </a:ext>
              </a:extLst>
            </p:cNvPr>
            <p:cNvSpPr txBox="1"/>
            <p:nvPr/>
          </p:nvSpPr>
          <p:spPr>
            <a:xfrm>
              <a:off x="8787430" y="4939563"/>
              <a:ext cx="3007442" cy="707886"/>
            </a:xfrm>
            <a:prstGeom prst="rect">
              <a:avLst/>
            </a:prstGeom>
            <a:solidFill>
              <a:schemeClr val="bg1"/>
            </a:solidFill>
          </p:spPr>
          <p:txBody>
            <a:bodyPr wrap="square" rtlCol="0">
              <a:spAutoFit/>
            </a:bodyPr>
            <a:lstStyle/>
            <a:p>
              <a:pPr algn="ctr"/>
              <a:r>
                <a:rPr lang="es-CO" sz="2000" dirty="0">
                  <a:solidFill>
                    <a:srgbClr val="00A5A3"/>
                  </a:solidFill>
                  <a:latin typeface="Arial Narrow" panose="020B0606020202030204" pitchFamily="34" charset="0"/>
                  <a:cs typeface="Arial" panose="020B0604020202020204" pitchFamily="34" charset="0"/>
                </a:rPr>
                <a:t>Índice Sistémico de Desempeño Institucional</a:t>
              </a:r>
            </a:p>
          </p:txBody>
        </p:sp>
      </p:grpSp>
      <p:sp>
        <p:nvSpPr>
          <p:cNvPr id="62" name="Rectángulo 61">
            <a:extLst>
              <a:ext uri="{FF2B5EF4-FFF2-40B4-BE49-F238E27FC236}">
                <a16:creationId xmlns:a16="http://schemas.microsoft.com/office/drawing/2014/main" id="{12C2A5A6-35C7-40DA-B53D-CF550D0C3100}"/>
              </a:ext>
            </a:extLst>
          </p:cNvPr>
          <p:cNvSpPr/>
          <p:nvPr/>
        </p:nvSpPr>
        <p:spPr>
          <a:xfrm>
            <a:off x="11203721" y="2642099"/>
            <a:ext cx="278642" cy="175921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63" name="CuadroTexto 62">
            <a:extLst>
              <a:ext uri="{FF2B5EF4-FFF2-40B4-BE49-F238E27FC236}">
                <a16:creationId xmlns:a16="http://schemas.microsoft.com/office/drawing/2014/main" id="{4C857229-2751-4AF0-BE46-A6E726BB51BE}"/>
              </a:ext>
            </a:extLst>
          </p:cNvPr>
          <p:cNvSpPr txBox="1"/>
          <p:nvPr/>
        </p:nvSpPr>
        <p:spPr>
          <a:xfrm>
            <a:off x="7366249" y="632071"/>
            <a:ext cx="4801438" cy="646331"/>
          </a:xfrm>
          <a:prstGeom prst="rect">
            <a:avLst/>
          </a:prstGeom>
          <a:solidFill>
            <a:schemeClr val="bg1"/>
          </a:solidFill>
        </p:spPr>
        <p:txBody>
          <a:bodyPr wrap="square" rtlCol="0">
            <a:spAutoFit/>
          </a:bodyPr>
          <a:lstStyle/>
          <a:p>
            <a:pPr algn="ctr"/>
            <a:r>
              <a:rPr lang="es-CO" sz="3600" b="1" u="sng" dirty="0">
                <a:solidFill>
                  <a:srgbClr val="3F3F3F"/>
                </a:solidFill>
                <a:latin typeface="Arial"/>
                <a:ea typeface="Arial"/>
                <a:cs typeface="Arial"/>
              </a:rPr>
              <a:t>Medición</a:t>
            </a:r>
            <a:r>
              <a:rPr lang="es-CO" sz="3600" b="1" dirty="0">
                <a:solidFill>
                  <a:srgbClr val="3F3F3F"/>
                </a:solidFill>
                <a:latin typeface="Arial"/>
                <a:ea typeface="Arial"/>
                <a:cs typeface="Arial"/>
              </a:rPr>
              <a:t> de MIPG</a:t>
            </a:r>
          </a:p>
        </p:txBody>
      </p:sp>
      <p:sp>
        <p:nvSpPr>
          <p:cNvPr id="64" name="TextBox 8">
            <a:extLst>
              <a:ext uri="{FF2B5EF4-FFF2-40B4-BE49-F238E27FC236}">
                <a16:creationId xmlns:a16="http://schemas.microsoft.com/office/drawing/2014/main" id="{55531DAF-299C-48D4-9396-236BB4042DE6}"/>
              </a:ext>
            </a:extLst>
          </p:cNvPr>
          <p:cNvSpPr txBox="1"/>
          <p:nvPr/>
        </p:nvSpPr>
        <p:spPr>
          <a:xfrm>
            <a:off x="7070686" y="511034"/>
            <a:ext cx="728569" cy="1015663"/>
          </a:xfrm>
          <a:prstGeom prst="rect">
            <a:avLst/>
          </a:prstGeom>
          <a:noFill/>
        </p:spPr>
        <p:txBody>
          <a:bodyPr wrap="square" rtlCol="0" anchor="ctr">
            <a:spAutoFit/>
          </a:bodyPr>
          <a:lstStyle/>
          <a:p>
            <a:r>
              <a:rPr lang="es-ES_tradnl" sz="6000" b="1" kern="1400" spc="100" dirty="0">
                <a:solidFill>
                  <a:srgbClr val="D6410B"/>
                </a:solidFill>
                <a:latin typeface="Arial" panose="020B0604020202020204" pitchFamily="34" charset="0"/>
                <a:cs typeface="Arial" panose="020B0604020202020204" pitchFamily="34" charset="0"/>
              </a:rPr>
              <a:t>3</a:t>
            </a:r>
            <a:endParaRPr lang="en-US" sz="6000" b="1" kern="1400" spc="100" dirty="0">
              <a:solidFill>
                <a:srgbClr val="D6410B"/>
              </a:solidFill>
              <a:latin typeface="Arial" panose="020B0604020202020204" pitchFamily="34" charset="0"/>
              <a:cs typeface="Arial" panose="020B0604020202020204" pitchFamily="34" charset="0"/>
            </a:endParaRPr>
          </a:p>
        </p:txBody>
      </p:sp>
      <p:grpSp>
        <p:nvGrpSpPr>
          <p:cNvPr id="65" name="Grupo 64">
            <a:extLst>
              <a:ext uri="{FF2B5EF4-FFF2-40B4-BE49-F238E27FC236}">
                <a16:creationId xmlns:a16="http://schemas.microsoft.com/office/drawing/2014/main" id="{817AB630-27F9-49A3-A7DF-78EC099E26AA}"/>
              </a:ext>
            </a:extLst>
          </p:cNvPr>
          <p:cNvGrpSpPr/>
          <p:nvPr/>
        </p:nvGrpSpPr>
        <p:grpSpPr>
          <a:xfrm>
            <a:off x="93073" y="2425079"/>
            <a:ext cx="4340380" cy="2868427"/>
            <a:chOff x="266816" y="2425079"/>
            <a:chExt cx="4340380" cy="2868427"/>
          </a:xfrm>
        </p:grpSpPr>
        <p:sp>
          <p:nvSpPr>
            <p:cNvPr id="66" name="24 CuadroTexto">
              <a:extLst>
                <a:ext uri="{FF2B5EF4-FFF2-40B4-BE49-F238E27FC236}">
                  <a16:creationId xmlns:a16="http://schemas.microsoft.com/office/drawing/2014/main" id="{02599F96-BF90-44F2-B040-5A2FCED8457C}"/>
                </a:ext>
              </a:extLst>
            </p:cNvPr>
            <p:cNvSpPr txBox="1"/>
            <p:nvPr/>
          </p:nvSpPr>
          <p:spPr>
            <a:xfrm>
              <a:off x="1480854" y="4954952"/>
              <a:ext cx="1909603" cy="338554"/>
            </a:xfrm>
            <a:prstGeom prst="rect">
              <a:avLst/>
            </a:prstGeom>
            <a:noFill/>
          </p:spPr>
          <p:txBody>
            <a:bodyPr wrap="square" rtlCol="0">
              <a:spAutoFit/>
            </a:bodyPr>
            <a:lstStyle/>
            <a:p>
              <a:pPr algn="ctr"/>
              <a:r>
                <a:rPr lang="es-CO" sz="1600" b="1" dirty="0">
                  <a:solidFill>
                    <a:prstClr val="black">
                      <a:lumMod val="75000"/>
                      <a:lumOff val="25000"/>
                    </a:prstClr>
                  </a:solidFill>
                  <a:latin typeface="Arial" panose="020B0604020202020204" pitchFamily="34" charset="0"/>
                  <a:cs typeface="Arial" panose="020B0604020202020204" pitchFamily="34" charset="0"/>
                </a:rPr>
                <a:t>700 preguntas</a:t>
              </a:r>
            </a:p>
          </p:txBody>
        </p:sp>
        <p:pic>
          <p:nvPicPr>
            <p:cNvPr id="67" name="Picture 8">
              <a:extLst>
                <a:ext uri="{FF2B5EF4-FFF2-40B4-BE49-F238E27FC236}">
                  <a16:creationId xmlns:a16="http://schemas.microsoft.com/office/drawing/2014/main" id="{5DC724BC-2266-4E45-A131-35F7532C3E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59602" y="2425079"/>
              <a:ext cx="2047594" cy="2283115"/>
            </a:xfrm>
            <a:prstGeom prst="rect">
              <a:avLst/>
            </a:prstGeom>
          </p:spPr>
        </p:pic>
        <p:pic>
          <p:nvPicPr>
            <p:cNvPr id="68" name="Picture 8">
              <a:extLst>
                <a:ext uri="{FF2B5EF4-FFF2-40B4-BE49-F238E27FC236}">
                  <a16:creationId xmlns:a16="http://schemas.microsoft.com/office/drawing/2014/main" id="{54A0F0F4-C6B0-43DE-9CEB-9708E23CDC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6816" y="2450433"/>
              <a:ext cx="2047594" cy="2283115"/>
            </a:xfrm>
            <a:prstGeom prst="rect">
              <a:avLst/>
            </a:prstGeom>
          </p:spPr>
        </p:pic>
        <p:sp>
          <p:nvSpPr>
            <p:cNvPr id="69" name="Rectángulo 68">
              <a:extLst>
                <a:ext uri="{FF2B5EF4-FFF2-40B4-BE49-F238E27FC236}">
                  <a16:creationId xmlns:a16="http://schemas.microsoft.com/office/drawing/2014/main" id="{13F0B798-6696-4CBE-BADA-968271267406}"/>
                </a:ext>
              </a:extLst>
            </p:cNvPr>
            <p:cNvSpPr/>
            <p:nvPr/>
          </p:nvSpPr>
          <p:spPr>
            <a:xfrm>
              <a:off x="370478" y="4274288"/>
              <a:ext cx="1817565" cy="350875"/>
            </a:xfrm>
            <a:prstGeom prst="rect">
              <a:avLst/>
            </a:prstGeom>
            <a:solidFill>
              <a:srgbClr val="ED5F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70" name="Rectángulo 69">
              <a:extLst>
                <a:ext uri="{FF2B5EF4-FFF2-40B4-BE49-F238E27FC236}">
                  <a16:creationId xmlns:a16="http://schemas.microsoft.com/office/drawing/2014/main" id="{CED12CD3-46A5-426C-A60B-C449244DE0C3}"/>
                </a:ext>
              </a:extLst>
            </p:cNvPr>
            <p:cNvSpPr/>
            <p:nvPr/>
          </p:nvSpPr>
          <p:spPr>
            <a:xfrm>
              <a:off x="2615670" y="4325610"/>
              <a:ext cx="1817565" cy="350875"/>
            </a:xfrm>
            <a:prstGeom prst="rect">
              <a:avLst/>
            </a:prstGeom>
            <a:solidFill>
              <a:srgbClr val="ED5F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71" name="20 CuadroTexto">
              <a:extLst>
                <a:ext uri="{FF2B5EF4-FFF2-40B4-BE49-F238E27FC236}">
                  <a16:creationId xmlns:a16="http://schemas.microsoft.com/office/drawing/2014/main" id="{5CACD6DA-95EE-4B05-A284-5C50D14A6C46}"/>
                </a:ext>
              </a:extLst>
            </p:cNvPr>
            <p:cNvSpPr txBox="1"/>
            <p:nvPr/>
          </p:nvSpPr>
          <p:spPr>
            <a:xfrm>
              <a:off x="3112442" y="4261565"/>
              <a:ext cx="1267215" cy="400110"/>
            </a:xfrm>
            <a:prstGeom prst="rect">
              <a:avLst/>
            </a:prstGeom>
            <a:noFill/>
          </p:spPr>
          <p:txBody>
            <a:bodyPr wrap="square" rtlCol="0">
              <a:spAutoFit/>
            </a:bodyPr>
            <a:lstStyle/>
            <a:p>
              <a:r>
                <a:rPr lang="es-CO" sz="2000" b="1" spc="300" dirty="0">
                  <a:solidFill>
                    <a:prstClr val="white"/>
                  </a:solidFill>
                  <a:latin typeface="Arial" panose="020B0604020202020204" pitchFamily="34" charset="0"/>
                  <a:cs typeface="Arial" panose="020B0604020202020204" pitchFamily="34" charset="0"/>
                </a:rPr>
                <a:t>MECI</a:t>
              </a:r>
            </a:p>
          </p:txBody>
        </p:sp>
        <p:sp>
          <p:nvSpPr>
            <p:cNvPr id="72" name="20 CuadroTexto">
              <a:extLst>
                <a:ext uri="{FF2B5EF4-FFF2-40B4-BE49-F238E27FC236}">
                  <a16:creationId xmlns:a16="http://schemas.microsoft.com/office/drawing/2014/main" id="{84D63977-3F18-4841-B697-DC45FF6AC9FC}"/>
                </a:ext>
              </a:extLst>
            </p:cNvPr>
            <p:cNvSpPr txBox="1"/>
            <p:nvPr/>
          </p:nvSpPr>
          <p:spPr>
            <a:xfrm>
              <a:off x="615670" y="4299085"/>
              <a:ext cx="1448568" cy="400110"/>
            </a:xfrm>
            <a:prstGeom prst="rect">
              <a:avLst/>
            </a:prstGeom>
            <a:noFill/>
          </p:spPr>
          <p:txBody>
            <a:bodyPr wrap="square" rtlCol="0">
              <a:spAutoFit/>
            </a:bodyPr>
            <a:lstStyle/>
            <a:p>
              <a:r>
                <a:rPr lang="es-CO" sz="2000" b="1" spc="300" dirty="0">
                  <a:solidFill>
                    <a:prstClr val="white"/>
                  </a:solidFill>
                  <a:latin typeface="Arial" panose="020B0604020202020204" pitchFamily="34" charset="0"/>
                  <a:cs typeface="Arial" panose="020B0604020202020204" pitchFamily="34" charset="0"/>
                </a:rPr>
                <a:t>FURAG</a:t>
              </a:r>
            </a:p>
          </p:txBody>
        </p:sp>
        <p:sp>
          <p:nvSpPr>
            <p:cNvPr id="73" name="CuadroTexto 13">
              <a:extLst>
                <a:ext uri="{FF2B5EF4-FFF2-40B4-BE49-F238E27FC236}">
                  <a16:creationId xmlns:a16="http://schemas.microsoft.com/office/drawing/2014/main" id="{74AFE987-AB94-4F86-A70A-7E75D2755821}"/>
                </a:ext>
              </a:extLst>
            </p:cNvPr>
            <p:cNvSpPr txBox="1"/>
            <p:nvPr/>
          </p:nvSpPr>
          <p:spPr>
            <a:xfrm>
              <a:off x="2060347" y="2570652"/>
              <a:ext cx="907907" cy="1200329"/>
            </a:xfrm>
            <a:prstGeom prst="rect">
              <a:avLst/>
            </a:prstGeom>
            <a:noFill/>
          </p:spPr>
          <p:txBody>
            <a:bodyPr wrap="square" rtlCol="0">
              <a:spAutoFit/>
            </a:bodyPr>
            <a:lstStyle/>
            <a:p>
              <a:pPr algn="ctr"/>
              <a:r>
                <a:rPr lang="es-CO" sz="7200" b="1" spc="300" dirty="0">
                  <a:solidFill>
                    <a:srgbClr val="3F3F3F"/>
                  </a:solidFill>
                  <a:latin typeface="Arial Narrow" panose="020B0606020202030204" pitchFamily="34" charset="0"/>
                  <a:ea typeface="Arial"/>
                  <a:cs typeface="Arial"/>
                </a:rPr>
                <a:t>+</a:t>
              </a:r>
            </a:p>
          </p:txBody>
        </p:sp>
      </p:grpSp>
      <p:grpSp>
        <p:nvGrpSpPr>
          <p:cNvPr id="74" name="Grupo 73">
            <a:extLst>
              <a:ext uri="{FF2B5EF4-FFF2-40B4-BE49-F238E27FC236}">
                <a16:creationId xmlns:a16="http://schemas.microsoft.com/office/drawing/2014/main" id="{CAFA893E-0073-41D7-95F7-575A4961B1EC}"/>
              </a:ext>
            </a:extLst>
          </p:cNvPr>
          <p:cNvGrpSpPr/>
          <p:nvPr/>
        </p:nvGrpSpPr>
        <p:grpSpPr>
          <a:xfrm>
            <a:off x="4067322" y="2425080"/>
            <a:ext cx="4396354" cy="4015817"/>
            <a:chOff x="4241065" y="2425080"/>
            <a:chExt cx="4396354" cy="4015817"/>
          </a:xfrm>
        </p:grpSpPr>
        <p:pic>
          <p:nvPicPr>
            <p:cNvPr id="75" name="Picture 8">
              <a:extLst>
                <a:ext uri="{FF2B5EF4-FFF2-40B4-BE49-F238E27FC236}">
                  <a16:creationId xmlns:a16="http://schemas.microsoft.com/office/drawing/2014/main" id="{F091616F-50B3-4569-B09A-7F9E68B73F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43956" y="2425080"/>
              <a:ext cx="2047594" cy="2283115"/>
            </a:xfrm>
            <a:prstGeom prst="rect">
              <a:avLst/>
            </a:prstGeom>
          </p:spPr>
        </p:pic>
        <p:sp>
          <p:nvSpPr>
            <p:cNvPr id="76" name="24 CuadroTexto">
              <a:extLst>
                <a:ext uri="{FF2B5EF4-FFF2-40B4-BE49-F238E27FC236}">
                  <a16:creationId xmlns:a16="http://schemas.microsoft.com/office/drawing/2014/main" id="{24EC4176-241C-4B38-9539-D4C5B61833D7}"/>
                </a:ext>
              </a:extLst>
            </p:cNvPr>
            <p:cNvSpPr txBox="1"/>
            <p:nvPr/>
          </p:nvSpPr>
          <p:spPr>
            <a:xfrm>
              <a:off x="5558418" y="4972952"/>
              <a:ext cx="1909603" cy="338554"/>
            </a:xfrm>
            <a:prstGeom prst="rect">
              <a:avLst/>
            </a:prstGeom>
            <a:noFill/>
          </p:spPr>
          <p:txBody>
            <a:bodyPr wrap="square" rtlCol="0">
              <a:spAutoFit/>
            </a:bodyPr>
            <a:lstStyle/>
            <a:p>
              <a:pPr algn="ctr"/>
              <a:r>
                <a:rPr lang="es-CO" sz="1600" b="1" dirty="0">
                  <a:solidFill>
                    <a:prstClr val="black">
                      <a:lumMod val="75000"/>
                      <a:lumOff val="25000"/>
                    </a:prstClr>
                  </a:solidFill>
                  <a:latin typeface="Arial" panose="020B0604020202020204" pitchFamily="34" charset="0"/>
                  <a:cs typeface="Arial" panose="020B0604020202020204" pitchFamily="34" charset="0"/>
                </a:rPr>
                <a:t>267 preguntas</a:t>
              </a:r>
            </a:p>
          </p:txBody>
        </p:sp>
        <p:sp>
          <p:nvSpPr>
            <p:cNvPr id="77" name="24 CuadroTexto">
              <a:extLst>
                <a:ext uri="{FF2B5EF4-FFF2-40B4-BE49-F238E27FC236}">
                  <a16:creationId xmlns:a16="http://schemas.microsoft.com/office/drawing/2014/main" id="{4A80AD41-B027-4605-B6A8-326AB6969580}"/>
                </a:ext>
              </a:extLst>
            </p:cNvPr>
            <p:cNvSpPr txBox="1"/>
            <p:nvPr/>
          </p:nvSpPr>
          <p:spPr>
            <a:xfrm>
              <a:off x="4241065" y="5841190"/>
              <a:ext cx="1909603" cy="584775"/>
            </a:xfrm>
            <a:prstGeom prst="rect">
              <a:avLst/>
            </a:prstGeom>
            <a:noFill/>
          </p:spPr>
          <p:txBody>
            <a:bodyPr wrap="square" rtlCol="0">
              <a:spAutoFit/>
            </a:bodyPr>
            <a:lstStyle/>
            <a:p>
              <a:pPr algn="ctr"/>
              <a:r>
                <a:rPr lang="es-CO" sz="1600" b="1" dirty="0">
                  <a:solidFill>
                    <a:prstClr val="black">
                      <a:lumMod val="75000"/>
                      <a:lumOff val="25000"/>
                    </a:prstClr>
                  </a:solidFill>
                  <a:latin typeface="Arial" panose="020B0604020202020204" pitchFamily="34" charset="0"/>
                  <a:cs typeface="Arial" panose="020B0604020202020204" pitchFamily="34" charset="0"/>
                </a:rPr>
                <a:t>217 </a:t>
              </a:r>
            </a:p>
            <a:p>
              <a:pPr algn="ctr"/>
              <a:r>
                <a:rPr lang="es-CO" sz="1600" b="1" dirty="0">
                  <a:solidFill>
                    <a:prstClr val="black">
                      <a:lumMod val="75000"/>
                      <a:lumOff val="25000"/>
                    </a:prstClr>
                  </a:solidFill>
                  <a:latin typeface="Arial" panose="020B0604020202020204" pitchFamily="34" charset="0"/>
                  <a:cs typeface="Arial" panose="020B0604020202020204" pitchFamily="34" charset="0"/>
                </a:rPr>
                <a:t>de evidencia</a:t>
              </a:r>
            </a:p>
          </p:txBody>
        </p:sp>
        <p:sp>
          <p:nvSpPr>
            <p:cNvPr id="78" name="24 CuadroTexto">
              <a:extLst>
                <a:ext uri="{FF2B5EF4-FFF2-40B4-BE49-F238E27FC236}">
                  <a16:creationId xmlns:a16="http://schemas.microsoft.com/office/drawing/2014/main" id="{A4ECA25F-38CB-4E24-A3BD-3F819AFD482F}"/>
                </a:ext>
              </a:extLst>
            </p:cNvPr>
            <p:cNvSpPr txBox="1"/>
            <p:nvPr/>
          </p:nvSpPr>
          <p:spPr>
            <a:xfrm>
              <a:off x="6727816" y="5856122"/>
              <a:ext cx="1909603" cy="584775"/>
            </a:xfrm>
            <a:prstGeom prst="rect">
              <a:avLst/>
            </a:prstGeom>
            <a:noFill/>
          </p:spPr>
          <p:txBody>
            <a:bodyPr wrap="square" rtlCol="0">
              <a:spAutoFit/>
            </a:bodyPr>
            <a:lstStyle/>
            <a:p>
              <a:pPr algn="ctr"/>
              <a:r>
                <a:rPr lang="es-CO" sz="1600" b="1" dirty="0">
                  <a:solidFill>
                    <a:prstClr val="black">
                      <a:lumMod val="75000"/>
                      <a:lumOff val="25000"/>
                    </a:prstClr>
                  </a:solidFill>
                  <a:latin typeface="Arial" panose="020B0604020202020204" pitchFamily="34" charset="0"/>
                  <a:cs typeface="Arial" panose="020B0604020202020204" pitchFamily="34" charset="0"/>
                </a:rPr>
                <a:t>50</a:t>
              </a:r>
            </a:p>
            <a:p>
              <a:pPr algn="ctr"/>
              <a:r>
                <a:rPr lang="es-CO" sz="1600" b="1" dirty="0">
                  <a:solidFill>
                    <a:prstClr val="black">
                      <a:lumMod val="75000"/>
                      <a:lumOff val="25000"/>
                    </a:prstClr>
                  </a:solidFill>
                  <a:latin typeface="Arial" panose="020B0604020202020204" pitchFamily="34" charset="0"/>
                  <a:cs typeface="Arial" panose="020B0604020202020204" pitchFamily="34" charset="0"/>
                </a:rPr>
                <a:t>de percepción</a:t>
              </a:r>
            </a:p>
          </p:txBody>
        </p:sp>
        <p:grpSp>
          <p:nvGrpSpPr>
            <p:cNvPr id="79" name="Grupo 78">
              <a:extLst>
                <a:ext uri="{FF2B5EF4-FFF2-40B4-BE49-F238E27FC236}">
                  <a16:creationId xmlns:a16="http://schemas.microsoft.com/office/drawing/2014/main" id="{318C63D0-D4BB-4DC0-89C8-1ECB2AC5CF74}"/>
                </a:ext>
              </a:extLst>
            </p:cNvPr>
            <p:cNvGrpSpPr/>
            <p:nvPr/>
          </p:nvGrpSpPr>
          <p:grpSpPr>
            <a:xfrm>
              <a:off x="5184345" y="5407819"/>
              <a:ext cx="2509796" cy="433371"/>
              <a:chOff x="5184345" y="5407819"/>
              <a:chExt cx="2509796" cy="433371"/>
            </a:xfrm>
          </p:grpSpPr>
          <p:sp>
            <p:nvSpPr>
              <p:cNvPr id="80" name="Forma libre 18">
                <a:extLst>
                  <a:ext uri="{FF2B5EF4-FFF2-40B4-BE49-F238E27FC236}">
                    <a16:creationId xmlns:a16="http://schemas.microsoft.com/office/drawing/2014/main" id="{D87C86A9-12FC-467D-8E35-959F9DF9894F}"/>
                  </a:ext>
                </a:extLst>
              </p:cNvPr>
              <p:cNvSpPr/>
              <p:nvPr/>
            </p:nvSpPr>
            <p:spPr>
              <a:xfrm>
                <a:off x="5184345" y="5548357"/>
                <a:ext cx="2509796" cy="292833"/>
              </a:xfrm>
              <a:custGeom>
                <a:avLst/>
                <a:gdLst>
                  <a:gd name="connsiteX0" fmla="*/ 0 w 3530009"/>
                  <a:gd name="connsiteY0" fmla="*/ 361507 h 414670"/>
                  <a:gd name="connsiteX1" fmla="*/ 0 w 3530009"/>
                  <a:gd name="connsiteY1" fmla="*/ 361507 h 414670"/>
                  <a:gd name="connsiteX2" fmla="*/ 10632 w 3530009"/>
                  <a:gd name="connsiteY2" fmla="*/ 0 h 414670"/>
                  <a:gd name="connsiteX3" fmla="*/ 3530009 w 3530009"/>
                  <a:gd name="connsiteY3" fmla="*/ 10633 h 414670"/>
                  <a:gd name="connsiteX4" fmla="*/ 3530009 w 3530009"/>
                  <a:gd name="connsiteY4" fmla="*/ 10633 h 414670"/>
                  <a:gd name="connsiteX5" fmla="*/ 3530009 w 3530009"/>
                  <a:gd name="connsiteY5" fmla="*/ 414670 h 41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30009" h="414670">
                    <a:moveTo>
                      <a:pt x="0" y="361507"/>
                    </a:moveTo>
                    <a:lnTo>
                      <a:pt x="0" y="361507"/>
                    </a:lnTo>
                    <a:lnTo>
                      <a:pt x="10632" y="0"/>
                    </a:lnTo>
                    <a:lnTo>
                      <a:pt x="3530009" y="10633"/>
                    </a:lnTo>
                    <a:lnTo>
                      <a:pt x="3530009" y="10633"/>
                    </a:lnTo>
                    <a:lnTo>
                      <a:pt x="3530009" y="414670"/>
                    </a:lnTo>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81" name="Triángulo isósceles 80">
                <a:extLst>
                  <a:ext uri="{FF2B5EF4-FFF2-40B4-BE49-F238E27FC236}">
                    <a16:creationId xmlns:a16="http://schemas.microsoft.com/office/drawing/2014/main" id="{8BD47BA1-29EF-4395-BD45-9F7EAA6064A3}"/>
                  </a:ext>
                </a:extLst>
              </p:cNvPr>
              <p:cNvSpPr/>
              <p:nvPr/>
            </p:nvSpPr>
            <p:spPr>
              <a:xfrm>
                <a:off x="6348912" y="5407819"/>
                <a:ext cx="207169" cy="140538"/>
              </a:xfrm>
              <a:prstGeom prst="triangle">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grpSp>
      </p:grpSp>
      <p:grpSp>
        <p:nvGrpSpPr>
          <p:cNvPr id="82" name="Grupo 1">
            <a:extLst>
              <a:ext uri="{FF2B5EF4-FFF2-40B4-BE49-F238E27FC236}">
                <a16:creationId xmlns:a16="http://schemas.microsoft.com/office/drawing/2014/main" id="{6DE6300C-3509-43DF-912E-F1D83ECC687B}"/>
              </a:ext>
            </a:extLst>
          </p:cNvPr>
          <p:cNvGrpSpPr/>
          <p:nvPr/>
        </p:nvGrpSpPr>
        <p:grpSpPr>
          <a:xfrm>
            <a:off x="3272339" y="1350817"/>
            <a:ext cx="5142192" cy="7067489"/>
            <a:chOff x="3750971" y="1096764"/>
            <a:chExt cx="6670552" cy="9168086"/>
          </a:xfrm>
        </p:grpSpPr>
        <p:sp>
          <p:nvSpPr>
            <p:cNvPr id="83" name="Arco 10">
              <a:extLst>
                <a:ext uri="{FF2B5EF4-FFF2-40B4-BE49-F238E27FC236}">
                  <a16:creationId xmlns:a16="http://schemas.microsoft.com/office/drawing/2014/main" id="{B1F2297E-77DB-448D-A94A-3756F09CF0B7}"/>
                </a:ext>
              </a:extLst>
            </p:cNvPr>
            <p:cNvSpPr/>
            <p:nvPr/>
          </p:nvSpPr>
          <p:spPr>
            <a:xfrm rot="2768132">
              <a:off x="2580235" y="2423562"/>
              <a:ext cx="9012024" cy="6670552"/>
            </a:xfrm>
            <a:prstGeom prst="arc">
              <a:avLst>
                <a:gd name="adj1" fmla="val 11140732"/>
                <a:gd name="adj2" fmla="val 14111917"/>
              </a:avLst>
            </a:prstGeom>
            <a:ln w="19050">
              <a:solidFill>
                <a:schemeClr val="tx1">
                  <a:lumMod val="75000"/>
                  <a:lumOff val="25000"/>
                </a:schemeClr>
              </a:solidFill>
              <a:prstDash val="soli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solidFill>
                  <a:prstClr val="black"/>
                </a:solidFill>
              </a:endParaRPr>
            </a:p>
          </p:txBody>
        </p:sp>
        <p:sp>
          <p:nvSpPr>
            <p:cNvPr id="84" name="CuadroTexto 13">
              <a:extLst>
                <a:ext uri="{FF2B5EF4-FFF2-40B4-BE49-F238E27FC236}">
                  <a16:creationId xmlns:a16="http://schemas.microsoft.com/office/drawing/2014/main" id="{89DF254D-6BB0-451A-BE41-02B776A5D913}"/>
                </a:ext>
              </a:extLst>
            </p:cNvPr>
            <p:cNvSpPr txBox="1"/>
            <p:nvPr/>
          </p:nvSpPr>
          <p:spPr>
            <a:xfrm>
              <a:off x="5310342" y="1096764"/>
              <a:ext cx="1683391" cy="598881"/>
            </a:xfrm>
            <a:prstGeom prst="rect">
              <a:avLst/>
            </a:prstGeom>
            <a:noFill/>
          </p:spPr>
          <p:txBody>
            <a:bodyPr wrap="square" rtlCol="0">
              <a:spAutoFit/>
            </a:bodyPr>
            <a:lstStyle/>
            <a:p>
              <a:r>
                <a:rPr lang="es-CO" sz="2400" b="1" spc="300" dirty="0">
                  <a:solidFill>
                    <a:srgbClr val="3F3F3F"/>
                  </a:solidFill>
                  <a:latin typeface="Arial Narrow" panose="020B0606020202030204" pitchFamily="34" charset="0"/>
                  <a:ea typeface="Arial"/>
                  <a:cs typeface="Arial"/>
                </a:rPr>
                <a:t>Ahora</a:t>
              </a:r>
            </a:p>
          </p:txBody>
        </p:sp>
      </p:grpSp>
      <p:grpSp>
        <p:nvGrpSpPr>
          <p:cNvPr id="85" name="Grupo 1">
            <a:extLst>
              <a:ext uri="{FF2B5EF4-FFF2-40B4-BE49-F238E27FC236}">
                <a16:creationId xmlns:a16="http://schemas.microsoft.com/office/drawing/2014/main" id="{ECCC23BE-A990-483A-B5BB-90454AF93096}"/>
              </a:ext>
            </a:extLst>
          </p:cNvPr>
          <p:cNvGrpSpPr/>
          <p:nvPr/>
        </p:nvGrpSpPr>
        <p:grpSpPr>
          <a:xfrm>
            <a:off x="7164282" y="1275600"/>
            <a:ext cx="5142192" cy="7067489"/>
            <a:chOff x="3750971" y="1096764"/>
            <a:chExt cx="6670552" cy="9168086"/>
          </a:xfrm>
        </p:grpSpPr>
        <p:sp>
          <p:nvSpPr>
            <p:cNvPr id="86" name="Arco 10">
              <a:extLst>
                <a:ext uri="{FF2B5EF4-FFF2-40B4-BE49-F238E27FC236}">
                  <a16:creationId xmlns:a16="http://schemas.microsoft.com/office/drawing/2014/main" id="{84E137F4-5E4F-457E-B01E-0B0F680CA95E}"/>
                </a:ext>
              </a:extLst>
            </p:cNvPr>
            <p:cNvSpPr/>
            <p:nvPr/>
          </p:nvSpPr>
          <p:spPr>
            <a:xfrm rot="2768132">
              <a:off x="2580235" y="2423562"/>
              <a:ext cx="9012024" cy="6670552"/>
            </a:xfrm>
            <a:prstGeom prst="arc">
              <a:avLst>
                <a:gd name="adj1" fmla="val 11140732"/>
                <a:gd name="adj2" fmla="val 14111917"/>
              </a:avLst>
            </a:prstGeom>
            <a:ln w="19050">
              <a:solidFill>
                <a:schemeClr val="tx1">
                  <a:lumMod val="75000"/>
                  <a:lumOff val="25000"/>
                </a:schemeClr>
              </a:solidFill>
              <a:prstDash val="soli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solidFill>
                  <a:prstClr val="black"/>
                </a:solidFill>
              </a:endParaRPr>
            </a:p>
          </p:txBody>
        </p:sp>
        <p:sp>
          <p:nvSpPr>
            <p:cNvPr id="87" name="CuadroTexto 13">
              <a:extLst>
                <a:ext uri="{FF2B5EF4-FFF2-40B4-BE49-F238E27FC236}">
                  <a16:creationId xmlns:a16="http://schemas.microsoft.com/office/drawing/2014/main" id="{B54854F6-1C23-4FD3-96CA-DFB7D4BCB491}"/>
                </a:ext>
              </a:extLst>
            </p:cNvPr>
            <p:cNvSpPr txBox="1"/>
            <p:nvPr/>
          </p:nvSpPr>
          <p:spPr>
            <a:xfrm>
              <a:off x="5310342" y="1096764"/>
              <a:ext cx="1683391" cy="598881"/>
            </a:xfrm>
            <a:prstGeom prst="rect">
              <a:avLst/>
            </a:prstGeom>
            <a:noFill/>
          </p:spPr>
          <p:txBody>
            <a:bodyPr wrap="square" rtlCol="0">
              <a:spAutoFit/>
            </a:bodyPr>
            <a:lstStyle/>
            <a:p>
              <a:r>
                <a:rPr lang="es-CO" sz="2400" b="1" spc="300" dirty="0">
                  <a:solidFill>
                    <a:srgbClr val="3F3F3F"/>
                  </a:solidFill>
                  <a:latin typeface="Arial Narrow" panose="020B0606020202030204" pitchFamily="34" charset="0"/>
                  <a:ea typeface="Arial"/>
                  <a:cs typeface="Arial"/>
                </a:rPr>
                <a:t>Info</a:t>
              </a:r>
            </a:p>
          </p:txBody>
        </p:sp>
      </p:grpSp>
      <p:grpSp>
        <p:nvGrpSpPr>
          <p:cNvPr id="34" name="Grupo 1">
            <a:extLst>
              <a:ext uri="{FF2B5EF4-FFF2-40B4-BE49-F238E27FC236}">
                <a16:creationId xmlns:a16="http://schemas.microsoft.com/office/drawing/2014/main" id="{9EEDC59B-E4FB-4A6C-A15F-17886CCCFAF2}"/>
              </a:ext>
            </a:extLst>
          </p:cNvPr>
          <p:cNvGrpSpPr/>
          <p:nvPr/>
        </p:nvGrpSpPr>
        <p:grpSpPr>
          <a:xfrm>
            <a:off x="403910" y="1385051"/>
            <a:ext cx="5142192" cy="7067489"/>
            <a:chOff x="3750971" y="1096764"/>
            <a:chExt cx="6670552" cy="9168086"/>
          </a:xfrm>
        </p:grpSpPr>
        <p:sp>
          <p:nvSpPr>
            <p:cNvPr id="35" name="Arco 10">
              <a:extLst>
                <a:ext uri="{FF2B5EF4-FFF2-40B4-BE49-F238E27FC236}">
                  <a16:creationId xmlns:a16="http://schemas.microsoft.com/office/drawing/2014/main" id="{468CEED6-CBE4-4347-A3F4-524FF2965341}"/>
                </a:ext>
              </a:extLst>
            </p:cNvPr>
            <p:cNvSpPr/>
            <p:nvPr/>
          </p:nvSpPr>
          <p:spPr>
            <a:xfrm rot="2768132">
              <a:off x="2580235" y="2423562"/>
              <a:ext cx="9012024" cy="6670552"/>
            </a:xfrm>
            <a:prstGeom prst="arc">
              <a:avLst>
                <a:gd name="adj1" fmla="val 11140732"/>
                <a:gd name="adj2" fmla="val 14111917"/>
              </a:avLst>
            </a:prstGeom>
            <a:ln w="19050">
              <a:solidFill>
                <a:schemeClr val="tx1">
                  <a:lumMod val="75000"/>
                  <a:lumOff val="25000"/>
                </a:schemeClr>
              </a:solidFill>
              <a:prstDash val="soli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solidFill>
                  <a:prstClr val="black"/>
                </a:solidFill>
              </a:endParaRPr>
            </a:p>
          </p:txBody>
        </p:sp>
        <p:sp>
          <p:nvSpPr>
            <p:cNvPr id="36" name="CuadroTexto 13">
              <a:extLst>
                <a:ext uri="{FF2B5EF4-FFF2-40B4-BE49-F238E27FC236}">
                  <a16:creationId xmlns:a16="http://schemas.microsoft.com/office/drawing/2014/main" id="{CC01C81E-55EA-4565-92BC-F18CF6B411F0}"/>
                </a:ext>
              </a:extLst>
            </p:cNvPr>
            <p:cNvSpPr txBox="1"/>
            <p:nvPr/>
          </p:nvSpPr>
          <p:spPr>
            <a:xfrm>
              <a:off x="5310342" y="1096764"/>
              <a:ext cx="1683391" cy="598881"/>
            </a:xfrm>
            <a:prstGeom prst="rect">
              <a:avLst/>
            </a:prstGeom>
            <a:noFill/>
          </p:spPr>
          <p:txBody>
            <a:bodyPr wrap="square" rtlCol="0">
              <a:spAutoFit/>
            </a:bodyPr>
            <a:lstStyle/>
            <a:p>
              <a:r>
                <a:rPr lang="es-CO" sz="2400" b="1" spc="300" dirty="0">
                  <a:solidFill>
                    <a:srgbClr val="3F3F3F"/>
                  </a:solidFill>
                  <a:latin typeface="Arial Narrow" panose="020B0606020202030204" pitchFamily="34" charset="0"/>
                  <a:ea typeface="Arial"/>
                  <a:cs typeface="Arial"/>
                </a:rPr>
                <a:t>Antes</a:t>
              </a:r>
            </a:p>
          </p:txBody>
        </p:sp>
      </p:grpSp>
    </p:spTree>
    <p:extLst>
      <p:ext uri="{BB962C8B-B14F-4D97-AF65-F5344CB8AC3E}">
        <p14:creationId xmlns:p14="http://schemas.microsoft.com/office/powerpoint/2010/main" val="427135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520" y="23597"/>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416581" y="-16162"/>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8" name="Imagen 7">
            <a:extLst>
              <a:ext uri="{FF2B5EF4-FFF2-40B4-BE49-F238E27FC236}">
                <a16:creationId xmlns:a16="http://schemas.microsoft.com/office/drawing/2014/main" id="{EBAC8CF4-1E16-42ED-98F3-25A978C166D1}"/>
              </a:ext>
            </a:extLst>
          </p:cNvPr>
          <p:cNvPicPr>
            <a:picLocks noChangeAspect="1"/>
          </p:cNvPicPr>
          <p:nvPr/>
        </p:nvPicPr>
        <p:blipFill>
          <a:blip r:embed="rId4"/>
          <a:stretch>
            <a:fillRect/>
          </a:stretch>
        </p:blipFill>
        <p:spPr>
          <a:xfrm>
            <a:off x="9313932" y="4209417"/>
            <a:ext cx="1657143" cy="1200000"/>
          </a:xfrm>
          <a:prstGeom prst="rect">
            <a:avLst/>
          </a:prstGeom>
        </p:spPr>
      </p:pic>
      <p:pic>
        <p:nvPicPr>
          <p:cNvPr id="9" name="Imagen 8">
            <a:extLst>
              <a:ext uri="{FF2B5EF4-FFF2-40B4-BE49-F238E27FC236}">
                <a16:creationId xmlns:a16="http://schemas.microsoft.com/office/drawing/2014/main" id="{73CCE5E9-A4F2-4364-AE05-B450FD5941F4}"/>
              </a:ext>
            </a:extLst>
          </p:cNvPr>
          <p:cNvPicPr>
            <a:picLocks noChangeAspect="1"/>
          </p:cNvPicPr>
          <p:nvPr/>
        </p:nvPicPr>
        <p:blipFill>
          <a:blip r:embed="rId5"/>
          <a:stretch>
            <a:fillRect/>
          </a:stretch>
        </p:blipFill>
        <p:spPr>
          <a:xfrm>
            <a:off x="2802101" y="4277972"/>
            <a:ext cx="1114286" cy="1257143"/>
          </a:xfrm>
          <a:prstGeom prst="rect">
            <a:avLst/>
          </a:prstGeom>
        </p:spPr>
      </p:pic>
      <p:pic>
        <p:nvPicPr>
          <p:cNvPr id="10" name="Imagen 9">
            <a:extLst>
              <a:ext uri="{FF2B5EF4-FFF2-40B4-BE49-F238E27FC236}">
                <a16:creationId xmlns:a16="http://schemas.microsoft.com/office/drawing/2014/main" id="{AEE13474-16FE-4633-895C-86C8AA2093FF}"/>
              </a:ext>
            </a:extLst>
          </p:cNvPr>
          <p:cNvPicPr>
            <a:picLocks noChangeAspect="1"/>
          </p:cNvPicPr>
          <p:nvPr/>
        </p:nvPicPr>
        <p:blipFill>
          <a:blip r:embed="rId6"/>
          <a:stretch>
            <a:fillRect/>
          </a:stretch>
        </p:blipFill>
        <p:spPr>
          <a:xfrm>
            <a:off x="9600204" y="1693958"/>
            <a:ext cx="1181099" cy="1239735"/>
          </a:xfrm>
          <a:prstGeom prst="rect">
            <a:avLst/>
          </a:prstGeom>
        </p:spPr>
      </p:pic>
      <p:pic>
        <p:nvPicPr>
          <p:cNvPr id="11" name="Imagen 10">
            <a:extLst>
              <a:ext uri="{FF2B5EF4-FFF2-40B4-BE49-F238E27FC236}">
                <a16:creationId xmlns:a16="http://schemas.microsoft.com/office/drawing/2014/main" id="{82EB42D2-B94F-468D-ABF0-56AEB7688FFB}"/>
              </a:ext>
            </a:extLst>
          </p:cNvPr>
          <p:cNvPicPr>
            <a:picLocks noChangeAspect="1"/>
          </p:cNvPicPr>
          <p:nvPr/>
        </p:nvPicPr>
        <p:blipFill>
          <a:blip r:embed="rId7"/>
          <a:stretch>
            <a:fillRect/>
          </a:stretch>
        </p:blipFill>
        <p:spPr>
          <a:xfrm>
            <a:off x="5092039" y="1811154"/>
            <a:ext cx="1695238" cy="1257143"/>
          </a:xfrm>
          <a:prstGeom prst="rect">
            <a:avLst/>
          </a:prstGeom>
        </p:spPr>
      </p:pic>
      <p:pic>
        <p:nvPicPr>
          <p:cNvPr id="12" name="Imagen 11">
            <a:extLst>
              <a:ext uri="{FF2B5EF4-FFF2-40B4-BE49-F238E27FC236}">
                <a16:creationId xmlns:a16="http://schemas.microsoft.com/office/drawing/2014/main" id="{A5EA3236-9125-45B2-ABB3-3C4DB2A56296}"/>
              </a:ext>
            </a:extLst>
          </p:cNvPr>
          <p:cNvPicPr>
            <a:picLocks noChangeAspect="1"/>
          </p:cNvPicPr>
          <p:nvPr/>
        </p:nvPicPr>
        <p:blipFill>
          <a:blip r:embed="rId8"/>
          <a:stretch>
            <a:fillRect/>
          </a:stretch>
        </p:blipFill>
        <p:spPr>
          <a:xfrm>
            <a:off x="3164488" y="1849055"/>
            <a:ext cx="1238915" cy="1143000"/>
          </a:xfrm>
          <a:prstGeom prst="rect">
            <a:avLst/>
          </a:prstGeom>
        </p:spPr>
      </p:pic>
      <p:pic>
        <p:nvPicPr>
          <p:cNvPr id="13" name="Imagen 12">
            <a:extLst>
              <a:ext uri="{FF2B5EF4-FFF2-40B4-BE49-F238E27FC236}">
                <a16:creationId xmlns:a16="http://schemas.microsoft.com/office/drawing/2014/main" id="{B65E703E-4983-4DDC-8A09-6D9E1ACD7C9D}"/>
              </a:ext>
            </a:extLst>
          </p:cNvPr>
          <p:cNvPicPr>
            <a:picLocks noChangeAspect="1"/>
          </p:cNvPicPr>
          <p:nvPr/>
        </p:nvPicPr>
        <p:blipFill>
          <a:blip r:embed="rId9"/>
          <a:stretch>
            <a:fillRect/>
          </a:stretch>
        </p:blipFill>
        <p:spPr>
          <a:xfrm>
            <a:off x="1311579" y="1958943"/>
            <a:ext cx="1050972" cy="1171575"/>
          </a:xfrm>
          <a:prstGeom prst="rect">
            <a:avLst/>
          </a:prstGeom>
        </p:spPr>
      </p:pic>
      <p:pic>
        <p:nvPicPr>
          <p:cNvPr id="14" name="Imagen 13">
            <a:extLst>
              <a:ext uri="{FF2B5EF4-FFF2-40B4-BE49-F238E27FC236}">
                <a16:creationId xmlns:a16="http://schemas.microsoft.com/office/drawing/2014/main" id="{96631C8E-E570-44CB-BC52-37D0DCD05682}"/>
              </a:ext>
            </a:extLst>
          </p:cNvPr>
          <p:cNvPicPr>
            <a:picLocks noChangeAspect="1"/>
          </p:cNvPicPr>
          <p:nvPr/>
        </p:nvPicPr>
        <p:blipFill>
          <a:blip r:embed="rId10"/>
          <a:stretch>
            <a:fillRect/>
          </a:stretch>
        </p:blipFill>
        <p:spPr>
          <a:xfrm>
            <a:off x="933078" y="4383988"/>
            <a:ext cx="1247775" cy="1052177"/>
          </a:xfrm>
          <a:prstGeom prst="rect">
            <a:avLst/>
          </a:prstGeom>
        </p:spPr>
      </p:pic>
      <p:pic>
        <p:nvPicPr>
          <p:cNvPr id="16" name="Imagen 15">
            <a:extLst>
              <a:ext uri="{FF2B5EF4-FFF2-40B4-BE49-F238E27FC236}">
                <a16:creationId xmlns:a16="http://schemas.microsoft.com/office/drawing/2014/main" id="{6C8F494D-025D-4A11-8692-FDD56B288344}"/>
              </a:ext>
            </a:extLst>
          </p:cNvPr>
          <p:cNvPicPr>
            <a:picLocks noChangeAspect="1"/>
          </p:cNvPicPr>
          <p:nvPr/>
        </p:nvPicPr>
        <p:blipFill>
          <a:blip r:embed="rId11"/>
          <a:stretch>
            <a:fillRect/>
          </a:stretch>
        </p:blipFill>
        <p:spPr>
          <a:xfrm>
            <a:off x="7416581" y="1759452"/>
            <a:ext cx="1562100" cy="1247885"/>
          </a:xfrm>
          <a:prstGeom prst="rect">
            <a:avLst/>
          </a:prstGeom>
        </p:spPr>
      </p:pic>
      <p:grpSp>
        <p:nvGrpSpPr>
          <p:cNvPr id="17" name="Grupo 16">
            <a:extLst>
              <a:ext uri="{FF2B5EF4-FFF2-40B4-BE49-F238E27FC236}">
                <a16:creationId xmlns:a16="http://schemas.microsoft.com/office/drawing/2014/main" id="{C184AA78-5B4B-477C-A2F3-010DE1C1698C}"/>
              </a:ext>
            </a:extLst>
          </p:cNvPr>
          <p:cNvGrpSpPr/>
          <p:nvPr/>
        </p:nvGrpSpPr>
        <p:grpSpPr>
          <a:xfrm>
            <a:off x="4658441" y="4296524"/>
            <a:ext cx="1838325" cy="1186461"/>
            <a:chOff x="4239174" y="2430681"/>
            <a:chExt cx="1838325" cy="1186461"/>
          </a:xfrm>
        </p:grpSpPr>
        <p:pic>
          <p:nvPicPr>
            <p:cNvPr id="18" name="Imagen 17">
              <a:extLst>
                <a:ext uri="{FF2B5EF4-FFF2-40B4-BE49-F238E27FC236}">
                  <a16:creationId xmlns:a16="http://schemas.microsoft.com/office/drawing/2014/main" id="{32795B21-F227-45B5-8A80-3DA549CB3C77}"/>
                </a:ext>
              </a:extLst>
            </p:cNvPr>
            <p:cNvPicPr>
              <a:picLocks noChangeAspect="1"/>
            </p:cNvPicPr>
            <p:nvPr/>
          </p:nvPicPr>
          <p:blipFill>
            <a:blip r:embed="rId12"/>
            <a:stretch>
              <a:fillRect/>
            </a:stretch>
          </p:blipFill>
          <p:spPr>
            <a:xfrm>
              <a:off x="4239174" y="2430681"/>
              <a:ext cx="1838325" cy="762000"/>
            </a:xfrm>
            <a:prstGeom prst="rect">
              <a:avLst/>
            </a:prstGeom>
          </p:spPr>
        </p:pic>
        <p:sp>
          <p:nvSpPr>
            <p:cNvPr id="19" name="CuadroTexto 18">
              <a:extLst>
                <a:ext uri="{FF2B5EF4-FFF2-40B4-BE49-F238E27FC236}">
                  <a16:creationId xmlns:a16="http://schemas.microsoft.com/office/drawing/2014/main" id="{AEAFEFF7-A51C-4E58-89E3-1086E849EBFB}"/>
                </a:ext>
              </a:extLst>
            </p:cNvPr>
            <p:cNvSpPr txBox="1"/>
            <p:nvPr/>
          </p:nvSpPr>
          <p:spPr>
            <a:xfrm>
              <a:off x="4427327" y="2970811"/>
              <a:ext cx="1441420" cy="646331"/>
            </a:xfrm>
            <a:prstGeom prst="rect">
              <a:avLst/>
            </a:prstGeom>
            <a:noFill/>
          </p:spPr>
          <p:txBody>
            <a:bodyPr wrap="none" rtlCol="0">
              <a:spAutoFit/>
            </a:bodyPr>
            <a:lstStyle/>
            <a:p>
              <a:pPr algn="ctr"/>
              <a:r>
                <a:rPr lang="es-CO" sz="900" b="1" dirty="0"/>
                <a:t>MINHACIENDA</a:t>
              </a:r>
            </a:p>
            <a:p>
              <a:pPr algn="ctr"/>
              <a:r>
                <a:rPr lang="es-CO" sz="900" dirty="0"/>
                <a:t> Carrera 8 No. 6C- 38</a:t>
              </a:r>
            </a:p>
            <a:p>
              <a:pPr algn="ctr"/>
              <a:r>
                <a:rPr lang="es-CO" sz="900" dirty="0"/>
                <a:t> (57 1) 381 1700</a:t>
              </a:r>
            </a:p>
            <a:p>
              <a:pPr algn="ctr"/>
              <a:r>
                <a:rPr lang="es-CO" sz="900" b="1" dirty="0">
                  <a:solidFill>
                    <a:srgbClr val="38706F"/>
                  </a:solidFill>
                </a:rPr>
                <a:t>www.minhacienda.gov.co</a:t>
              </a:r>
            </a:p>
          </p:txBody>
        </p:sp>
      </p:grpSp>
      <p:sp>
        <p:nvSpPr>
          <p:cNvPr id="20" name="Dodecágono 19">
            <a:extLst>
              <a:ext uri="{FF2B5EF4-FFF2-40B4-BE49-F238E27FC236}">
                <a16:creationId xmlns:a16="http://schemas.microsoft.com/office/drawing/2014/main" id="{826E431A-14D2-4585-A0AB-D98E05786EC5}"/>
              </a:ext>
            </a:extLst>
          </p:cNvPr>
          <p:cNvSpPr/>
          <p:nvPr/>
        </p:nvSpPr>
        <p:spPr>
          <a:xfrm>
            <a:off x="1710261" y="3130518"/>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1</a:t>
            </a:r>
          </a:p>
        </p:txBody>
      </p:sp>
      <p:sp>
        <p:nvSpPr>
          <p:cNvPr id="21" name="Dodecágono 20">
            <a:extLst>
              <a:ext uri="{FF2B5EF4-FFF2-40B4-BE49-F238E27FC236}">
                <a16:creationId xmlns:a16="http://schemas.microsoft.com/office/drawing/2014/main" id="{7E3C8D05-564D-42F3-A40B-F649A8A3EEE9}"/>
              </a:ext>
            </a:extLst>
          </p:cNvPr>
          <p:cNvSpPr/>
          <p:nvPr/>
        </p:nvSpPr>
        <p:spPr>
          <a:xfrm>
            <a:off x="10058399" y="5593503"/>
            <a:ext cx="546399" cy="289948"/>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sz="1200" dirty="0">
                <a:ln>
                  <a:solidFill>
                    <a:schemeClr val="bg1"/>
                  </a:solidFill>
                </a:ln>
              </a:rPr>
              <a:t>10</a:t>
            </a:r>
          </a:p>
        </p:txBody>
      </p:sp>
      <p:sp>
        <p:nvSpPr>
          <p:cNvPr id="22" name="Dodecágono 21">
            <a:extLst>
              <a:ext uri="{FF2B5EF4-FFF2-40B4-BE49-F238E27FC236}">
                <a16:creationId xmlns:a16="http://schemas.microsoft.com/office/drawing/2014/main" id="{19DF5075-D776-4DB7-963B-72F57EE82E92}"/>
              </a:ext>
            </a:extLst>
          </p:cNvPr>
          <p:cNvSpPr/>
          <p:nvPr/>
        </p:nvSpPr>
        <p:spPr>
          <a:xfrm>
            <a:off x="5347573" y="5540979"/>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8</a:t>
            </a:r>
          </a:p>
        </p:txBody>
      </p:sp>
      <p:sp>
        <p:nvSpPr>
          <p:cNvPr id="23" name="Dodecágono 22">
            <a:extLst>
              <a:ext uri="{FF2B5EF4-FFF2-40B4-BE49-F238E27FC236}">
                <a16:creationId xmlns:a16="http://schemas.microsoft.com/office/drawing/2014/main" id="{304BDBE3-564D-4789-BCFF-369FD38C43DE}"/>
              </a:ext>
            </a:extLst>
          </p:cNvPr>
          <p:cNvSpPr/>
          <p:nvPr/>
        </p:nvSpPr>
        <p:spPr>
          <a:xfrm>
            <a:off x="3215940" y="5511011"/>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7</a:t>
            </a:r>
          </a:p>
        </p:txBody>
      </p:sp>
      <p:sp>
        <p:nvSpPr>
          <p:cNvPr id="25" name="Dodecágono 24">
            <a:extLst>
              <a:ext uri="{FF2B5EF4-FFF2-40B4-BE49-F238E27FC236}">
                <a16:creationId xmlns:a16="http://schemas.microsoft.com/office/drawing/2014/main" id="{03C098A2-E801-4D5D-ACE4-543594A9557A}"/>
              </a:ext>
            </a:extLst>
          </p:cNvPr>
          <p:cNvSpPr/>
          <p:nvPr/>
        </p:nvSpPr>
        <p:spPr>
          <a:xfrm>
            <a:off x="1452561" y="5468937"/>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6</a:t>
            </a:r>
          </a:p>
        </p:txBody>
      </p:sp>
      <p:sp>
        <p:nvSpPr>
          <p:cNvPr id="26" name="Dodecágono 25">
            <a:extLst>
              <a:ext uri="{FF2B5EF4-FFF2-40B4-BE49-F238E27FC236}">
                <a16:creationId xmlns:a16="http://schemas.microsoft.com/office/drawing/2014/main" id="{61BB1AD1-95FC-48BD-886A-6A534D2CA6AB}"/>
              </a:ext>
            </a:extLst>
          </p:cNvPr>
          <p:cNvSpPr/>
          <p:nvPr/>
        </p:nvSpPr>
        <p:spPr>
          <a:xfrm>
            <a:off x="10065799" y="3045214"/>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5</a:t>
            </a:r>
          </a:p>
        </p:txBody>
      </p:sp>
      <p:sp>
        <p:nvSpPr>
          <p:cNvPr id="27" name="Dodecágono 26">
            <a:extLst>
              <a:ext uri="{FF2B5EF4-FFF2-40B4-BE49-F238E27FC236}">
                <a16:creationId xmlns:a16="http://schemas.microsoft.com/office/drawing/2014/main" id="{DBB7BE49-C55A-4E54-8337-6CEB7C9460B1}"/>
              </a:ext>
            </a:extLst>
          </p:cNvPr>
          <p:cNvSpPr/>
          <p:nvPr/>
        </p:nvSpPr>
        <p:spPr>
          <a:xfrm>
            <a:off x="8104117" y="2967671"/>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4</a:t>
            </a:r>
          </a:p>
        </p:txBody>
      </p:sp>
      <p:sp>
        <p:nvSpPr>
          <p:cNvPr id="28" name="Dodecágono 27">
            <a:extLst>
              <a:ext uri="{FF2B5EF4-FFF2-40B4-BE49-F238E27FC236}">
                <a16:creationId xmlns:a16="http://schemas.microsoft.com/office/drawing/2014/main" id="{318D4FB4-5B85-4154-87BF-9A30D2DF7EBF}"/>
              </a:ext>
            </a:extLst>
          </p:cNvPr>
          <p:cNvSpPr/>
          <p:nvPr/>
        </p:nvSpPr>
        <p:spPr>
          <a:xfrm>
            <a:off x="5777606" y="3064419"/>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3</a:t>
            </a:r>
          </a:p>
        </p:txBody>
      </p:sp>
      <p:sp>
        <p:nvSpPr>
          <p:cNvPr id="29" name="Dodecágono 28">
            <a:extLst>
              <a:ext uri="{FF2B5EF4-FFF2-40B4-BE49-F238E27FC236}">
                <a16:creationId xmlns:a16="http://schemas.microsoft.com/office/drawing/2014/main" id="{7BF68998-14A8-4616-B1A4-C5E6589F5078}"/>
              </a:ext>
            </a:extLst>
          </p:cNvPr>
          <p:cNvSpPr/>
          <p:nvPr/>
        </p:nvSpPr>
        <p:spPr>
          <a:xfrm>
            <a:off x="3659652" y="3048321"/>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2</a:t>
            </a:r>
          </a:p>
        </p:txBody>
      </p:sp>
      <p:sp>
        <p:nvSpPr>
          <p:cNvPr id="30" name="CuadroTexto 29">
            <a:extLst>
              <a:ext uri="{FF2B5EF4-FFF2-40B4-BE49-F238E27FC236}">
                <a16:creationId xmlns:a16="http://schemas.microsoft.com/office/drawing/2014/main" id="{A0C9286F-BFE7-4EF3-948C-49C0030B3277}"/>
              </a:ext>
            </a:extLst>
          </p:cNvPr>
          <p:cNvSpPr txBox="1"/>
          <p:nvPr/>
        </p:nvSpPr>
        <p:spPr>
          <a:xfrm>
            <a:off x="1538308" y="1509292"/>
            <a:ext cx="593432" cy="369332"/>
          </a:xfrm>
          <a:prstGeom prst="rect">
            <a:avLst/>
          </a:prstGeom>
          <a:noFill/>
        </p:spPr>
        <p:txBody>
          <a:bodyPr wrap="none" rtlCol="0">
            <a:spAutoFit/>
          </a:bodyPr>
          <a:lstStyle/>
          <a:p>
            <a:r>
              <a:rPr lang="es-CO" b="1" dirty="0">
                <a:solidFill>
                  <a:schemeClr val="accent6">
                    <a:lumMod val="75000"/>
                  </a:schemeClr>
                </a:solidFill>
              </a:rPr>
              <a:t>94.6</a:t>
            </a:r>
          </a:p>
        </p:txBody>
      </p:sp>
      <p:sp>
        <p:nvSpPr>
          <p:cNvPr id="31" name="CuadroTexto 30">
            <a:extLst>
              <a:ext uri="{FF2B5EF4-FFF2-40B4-BE49-F238E27FC236}">
                <a16:creationId xmlns:a16="http://schemas.microsoft.com/office/drawing/2014/main" id="{62519110-DB32-4AAF-A4CC-4B6A88BC7AB5}"/>
              </a:ext>
            </a:extLst>
          </p:cNvPr>
          <p:cNvSpPr txBox="1"/>
          <p:nvPr/>
        </p:nvSpPr>
        <p:spPr>
          <a:xfrm>
            <a:off x="3446171" y="1509292"/>
            <a:ext cx="593432" cy="369332"/>
          </a:xfrm>
          <a:prstGeom prst="rect">
            <a:avLst/>
          </a:prstGeom>
          <a:noFill/>
        </p:spPr>
        <p:txBody>
          <a:bodyPr wrap="none" rtlCol="0">
            <a:spAutoFit/>
          </a:bodyPr>
          <a:lstStyle/>
          <a:p>
            <a:r>
              <a:rPr lang="es-CO" b="1" dirty="0">
                <a:solidFill>
                  <a:schemeClr val="accent6">
                    <a:lumMod val="75000"/>
                  </a:schemeClr>
                </a:solidFill>
              </a:rPr>
              <a:t>84.4</a:t>
            </a:r>
          </a:p>
        </p:txBody>
      </p:sp>
      <p:sp>
        <p:nvSpPr>
          <p:cNvPr id="32" name="CuadroTexto 31">
            <a:extLst>
              <a:ext uri="{FF2B5EF4-FFF2-40B4-BE49-F238E27FC236}">
                <a16:creationId xmlns:a16="http://schemas.microsoft.com/office/drawing/2014/main" id="{05A55027-CD45-4354-AAA6-0FEFE12483B0}"/>
              </a:ext>
            </a:extLst>
          </p:cNvPr>
          <p:cNvSpPr txBox="1"/>
          <p:nvPr/>
        </p:nvSpPr>
        <p:spPr>
          <a:xfrm>
            <a:off x="9876287" y="3931740"/>
            <a:ext cx="593432" cy="369332"/>
          </a:xfrm>
          <a:prstGeom prst="rect">
            <a:avLst/>
          </a:prstGeom>
          <a:noFill/>
        </p:spPr>
        <p:txBody>
          <a:bodyPr wrap="none" rtlCol="0">
            <a:spAutoFit/>
          </a:bodyPr>
          <a:lstStyle/>
          <a:p>
            <a:r>
              <a:rPr lang="es-CO" b="1" dirty="0">
                <a:solidFill>
                  <a:schemeClr val="accent6">
                    <a:lumMod val="75000"/>
                  </a:schemeClr>
                </a:solidFill>
              </a:rPr>
              <a:t>79.1</a:t>
            </a:r>
          </a:p>
        </p:txBody>
      </p:sp>
      <p:sp>
        <p:nvSpPr>
          <p:cNvPr id="33" name="CuadroTexto 32">
            <a:extLst>
              <a:ext uri="{FF2B5EF4-FFF2-40B4-BE49-F238E27FC236}">
                <a16:creationId xmlns:a16="http://schemas.microsoft.com/office/drawing/2014/main" id="{C2385213-E39F-4133-8E09-B2584100A7D9}"/>
              </a:ext>
            </a:extLst>
          </p:cNvPr>
          <p:cNvSpPr txBox="1"/>
          <p:nvPr/>
        </p:nvSpPr>
        <p:spPr>
          <a:xfrm>
            <a:off x="5252436" y="4011332"/>
            <a:ext cx="593432" cy="369332"/>
          </a:xfrm>
          <a:prstGeom prst="rect">
            <a:avLst/>
          </a:prstGeom>
          <a:noFill/>
        </p:spPr>
        <p:txBody>
          <a:bodyPr wrap="none" rtlCol="0">
            <a:spAutoFit/>
          </a:bodyPr>
          <a:lstStyle/>
          <a:p>
            <a:r>
              <a:rPr lang="es-CO" b="1" dirty="0">
                <a:solidFill>
                  <a:schemeClr val="accent6">
                    <a:lumMod val="75000"/>
                  </a:schemeClr>
                </a:solidFill>
              </a:rPr>
              <a:t>80.3</a:t>
            </a:r>
          </a:p>
        </p:txBody>
      </p:sp>
      <p:sp>
        <p:nvSpPr>
          <p:cNvPr id="34" name="CuadroTexto 33">
            <a:extLst>
              <a:ext uri="{FF2B5EF4-FFF2-40B4-BE49-F238E27FC236}">
                <a16:creationId xmlns:a16="http://schemas.microsoft.com/office/drawing/2014/main" id="{4A87766A-4C34-446E-9E94-F33B89EAF7FE}"/>
              </a:ext>
            </a:extLst>
          </p:cNvPr>
          <p:cNvSpPr txBox="1"/>
          <p:nvPr/>
        </p:nvSpPr>
        <p:spPr>
          <a:xfrm>
            <a:off x="3071486" y="3983619"/>
            <a:ext cx="593432" cy="369332"/>
          </a:xfrm>
          <a:prstGeom prst="rect">
            <a:avLst/>
          </a:prstGeom>
          <a:noFill/>
        </p:spPr>
        <p:txBody>
          <a:bodyPr wrap="none" rtlCol="0">
            <a:spAutoFit/>
          </a:bodyPr>
          <a:lstStyle/>
          <a:p>
            <a:r>
              <a:rPr lang="es-CO" b="1" dirty="0">
                <a:solidFill>
                  <a:schemeClr val="accent6">
                    <a:lumMod val="75000"/>
                  </a:schemeClr>
                </a:solidFill>
              </a:rPr>
              <a:t>81.4</a:t>
            </a:r>
          </a:p>
        </p:txBody>
      </p:sp>
      <p:sp>
        <p:nvSpPr>
          <p:cNvPr id="36" name="CuadroTexto 35">
            <a:extLst>
              <a:ext uri="{FF2B5EF4-FFF2-40B4-BE49-F238E27FC236}">
                <a16:creationId xmlns:a16="http://schemas.microsoft.com/office/drawing/2014/main" id="{29EA3430-49D1-481C-BEA3-A789E2E13942}"/>
              </a:ext>
            </a:extLst>
          </p:cNvPr>
          <p:cNvSpPr txBox="1"/>
          <p:nvPr/>
        </p:nvSpPr>
        <p:spPr>
          <a:xfrm>
            <a:off x="1311579" y="3998270"/>
            <a:ext cx="593432" cy="369332"/>
          </a:xfrm>
          <a:prstGeom prst="rect">
            <a:avLst/>
          </a:prstGeom>
          <a:noFill/>
        </p:spPr>
        <p:txBody>
          <a:bodyPr wrap="none" rtlCol="0">
            <a:spAutoFit/>
          </a:bodyPr>
          <a:lstStyle/>
          <a:p>
            <a:r>
              <a:rPr lang="es-CO" b="1" dirty="0">
                <a:solidFill>
                  <a:schemeClr val="accent6">
                    <a:lumMod val="75000"/>
                  </a:schemeClr>
                </a:solidFill>
              </a:rPr>
              <a:t>81.7</a:t>
            </a:r>
          </a:p>
        </p:txBody>
      </p:sp>
      <p:sp>
        <p:nvSpPr>
          <p:cNvPr id="37" name="CuadroTexto 36">
            <a:extLst>
              <a:ext uri="{FF2B5EF4-FFF2-40B4-BE49-F238E27FC236}">
                <a16:creationId xmlns:a16="http://schemas.microsoft.com/office/drawing/2014/main" id="{CE5D0B4F-3D75-455B-B2F9-716730E7140C}"/>
              </a:ext>
            </a:extLst>
          </p:cNvPr>
          <p:cNvSpPr txBox="1"/>
          <p:nvPr/>
        </p:nvSpPr>
        <p:spPr>
          <a:xfrm>
            <a:off x="5699987" y="1479312"/>
            <a:ext cx="593432" cy="369332"/>
          </a:xfrm>
          <a:prstGeom prst="rect">
            <a:avLst/>
          </a:prstGeom>
          <a:noFill/>
        </p:spPr>
        <p:txBody>
          <a:bodyPr wrap="none" rtlCol="0">
            <a:spAutoFit/>
          </a:bodyPr>
          <a:lstStyle/>
          <a:p>
            <a:r>
              <a:rPr lang="es-CO" b="1" dirty="0">
                <a:solidFill>
                  <a:schemeClr val="accent6">
                    <a:lumMod val="75000"/>
                  </a:schemeClr>
                </a:solidFill>
              </a:rPr>
              <a:t>84.2</a:t>
            </a:r>
          </a:p>
        </p:txBody>
      </p:sp>
      <p:sp>
        <p:nvSpPr>
          <p:cNvPr id="38" name="CuadroTexto 37">
            <a:extLst>
              <a:ext uri="{FF2B5EF4-FFF2-40B4-BE49-F238E27FC236}">
                <a16:creationId xmlns:a16="http://schemas.microsoft.com/office/drawing/2014/main" id="{FBABBF83-DF8F-4E53-8F63-0729CFC009E9}"/>
              </a:ext>
            </a:extLst>
          </p:cNvPr>
          <p:cNvSpPr txBox="1"/>
          <p:nvPr/>
        </p:nvSpPr>
        <p:spPr>
          <a:xfrm>
            <a:off x="9933635" y="1259562"/>
            <a:ext cx="593432" cy="369332"/>
          </a:xfrm>
          <a:prstGeom prst="rect">
            <a:avLst/>
          </a:prstGeom>
          <a:noFill/>
        </p:spPr>
        <p:txBody>
          <a:bodyPr wrap="none" rtlCol="0">
            <a:spAutoFit/>
          </a:bodyPr>
          <a:lstStyle/>
          <a:p>
            <a:r>
              <a:rPr lang="es-CO" b="1" dirty="0">
                <a:solidFill>
                  <a:schemeClr val="accent6">
                    <a:lumMod val="75000"/>
                  </a:schemeClr>
                </a:solidFill>
              </a:rPr>
              <a:t>82.2</a:t>
            </a:r>
          </a:p>
        </p:txBody>
      </p:sp>
      <p:sp>
        <p:nvSpPr>
          <p:cNvPr id="39" name="CuadroTexto 38">
            <a:extLst>
              <a:ext uri="{FF2B5EF4-FFF2-40B4-BE49-F238E27FC236}">
                <a16:creationId xmlns:a16="http://schemas.microsoft.com/office/drawing/2014/main" id="{E4D8241D-4612-4BF4-8433-A986FD1E7281}"/>
              </a:ext>
            </a:extLst>
          </p:cNvPr>
          <p:cNvSpPr txBox="1"/>
          <p:nvPr/>
        </p:nvSpPr>
        <p:spPr>
          <a:xfrm>
            <a:off x="7756085" y="1448461"/>
            <a:ext cx="593432" cy="369332"/>
          </a:xfrm>
          <a:prstGeom prst="rect">
            <a:avLst/>
          </a:prstGeom>
          <a:noFill/>
        </p:spPr>
        <p:txBody>
          <a:bodyPr wrap="none" rtlCol="0">
            <a:spAutoFit/>
          </a:bodyPr>
          <a:lstStyle/>
          <a:p>
            <a:r>
              <a:rPr lang="es-CO" b="1" dirty="0">
                <a:solidFill>
                  <a:schemeClr val="accent6">
                    <a:lumMod val="75000"/>
                  </a:schemeClr>
                </a:solidFill>
              </a:rPr>
              <a:t>83.5</a:t>
            </a:r>
          </a:p>
        </p:txBody>
      </p:sp>
      <p:sp>
        <p:nvSpPr>
          <p:cNvPr id="41" name="CuadroTexto 40">
            <a:extLst>
              <a:ext uri="{FF2B5EF4-FFF2-40B4-BE49-F238E27FC236}">
                <a16:creationId xmlns:a16="http://schemas.microsoft.com/office/drawing/2014/main" id="{FE26B465-8074-49C2-B934-B29B5F23E5D1}"/>
              </a:ext>
            </a:extLst>
          </p:cNvPr>
          <p:cNvSpPr txBox="1"/>
          <p:nvPr/>
        </p:nvSpPr>
        <p:spPr>
          <a:xfrm>
            <a:off x="459387" y="626319"/>
            <a:ext cx="6055684" cy="738664"/>
          </a:xfrm>
          <a:prstGeom prst="rect">
            <a:avLst/>
          </a:prstGeom>
          <a:noFill/>
        </p:spPr>
        <p:txBody>
          <a:bodyPr wrap="square" rtlCol="0">
            <a:spAutoFit/>
          </a:bodyPr>
          <a:lstStyle/>
          <a:p>
            <a:r>
              <a:rPr lang="es-CO" sz="2400" b="1" dirty="0">
                <a:solidFill>
                  <a:srgbClr val="000A8B"/>
                </a:solidFill>
                <a:latin typeface="Lato Regular"/>
              </a:rPr>
              <a:t>Resultados MIPG Sector Hacienda</a:t>
            </a:r>
          </a:p>
          <a:p>
            <a:endParaRPr lang="es-ES_tradnl" dirty="0">
              <a:solidFill>
                <a:srgbClr val="000A8B"/>
              </a:solidFill>
            </a:endParaRPr>
          </a:p>
        </p:txBody>
      </p:sp>
      <p:sp>
        <p:nvSpPr>
          <p:cNvPr id="42" name="Rectángulo: esquinas redondeadas 41">
            <a:extLst>
              <a:ext uri="{FF2B5EF4-FFF2-40B4-BE49-F238E27FC236}">
                <a16:creationId xmlns:a16="http://schemas.microsoft.com/office/drawing/2014/main" id="{932340D3-619C-495D-AB4A-41448BA818C3}"/>
              </a:ext>
            </a:extLst>
          </p:cNvPr>
          <p:cNvSpPr/>
          <p:nvPr/>
        </p:nvSpPr>
        <p:spPr>
          <a:xfrm>
            <a:off x="933078" y="1462109"/>
            <a:ext cx="3843638" cy="214090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40" name="Imagen 39">
            <a:extLst>
              <a:ext uri="{FF2B5EF4-FFF2-40B4-BE49-F238E27FC236}">
                <a16:creationId xmlns:a16="http://schemas.microsoft.com/office/drawing/2014/main" id="{35E2EF57-758B-4759-BB01-6B982CDC2CBE}"/>
              </a:ext>
            </a:extLst>
          </p:cNvPr>
          <p:cNvPicPr>
            <a:picLocks noChangeAspect="1"/>
          </p:cNvPicPr>
          <p:nvPr/>
        </p:nvPicPr>
        <p:blipFill>
          <a:blip r:embed="rId13"/>
          <a:stretch>
            <a:fillRect/>
          </a:stretch>
        </p:blipFill>
        <p:spPr>
          <a:xfrm>
            <a:off x="7563702" y="4452568"/>
            <a:ext cx="1066800" cy="1143000"/>
          </a:xfrm>
          <a:prstGeom prst="rect">
            <a:avLst/>
          </a:prstGeom>
        </p:spPr>
      </p:pic>
      <p:sp>
        <p:nvSpPr>
          <p:cNvPr id="43" name="Dodecágono 42">
            <a:extLst>
              <a:ext uri="{FF2B5EF4-FFF2-40B4-BE49-F238E27FC236}">
                <a16:creationId xmlns:a16="http://schemas.microsoft.com/office/drawing/2014/main" id="{98276E0F-1028-4F7B-AE90-B82314675A16}"/>
              </a:ext>
            </a:extLst>
          </p:cNvPr>
          <p:cNvSpPr/>
          <p:nvPr/>
        </p:nvSpPr>
        <p:spPr>
          <a:xfrm>
            <a:off x="7882309" y="5626852"/>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9</a:t>
            </a:r>
          </a:p>
        </p:txBody>
      </p:sp>
      <p:sp>
        <p:nvSpPr>
          <p:cNvPr id="44" name="CuadroTexto 43">
            <a:extLst>
              <a:ext uri="{FF2B5EF4-FFF2-40B4-BE49-F238E27FC236}">
                <a16:creationId xmlns:a16="http://schemas.microsoft.com/office/drawing/2014/main" id="{B4D48288-EDF4-44C7-A26C-0D3392641ED7}"/>
              </a:ext>
            </a:extLst>
          </p:cNvPr>
          <p:cNvSpPr txBox="1"/>
          <p:nvPr/>
        </p:nvSpPr>
        <p:spPr>
          <a:xfrm>
            <a:off x="7767685" y="4051952"/>
            <a:ext cx="596638" cy="369332"/>
          </a:xfrm>
          <a:prstGeom prst="rect">
            <a:avLst/>
          </a:prstGeom>
          <a:noFill/>
        </p:spPr>
        <p:txBody>
          <a:bodyPr wrap="none" rtlCol="0">
            <a:spAutoFit/>
          </a:bodyPr>
          <a:lstStyle/>
          <a:p>
            <a:r>
              <a:rPr lang="es-CO" b="1" dirty="0">
                <a:solidFill>
                  <a:schemeClr val="accent6">
                    <a:lumMod val="75000"/>
                  </a:schemeClr>
                </a:solidFill>
              </a:rPr>
              <a:t>79.7</a:t>
            </a:r>
          </a:p>
        </p:txBody>
      </p:sp>
      <p:sp>
        <p:nvSpPr>
          <p:cNvPr id="45" name="Elipse 44">
            <a:extLst>
              <a:ext uri="{FF2B5EF4-FFF2-40B4-BE49-F238E27FC236}">
                <a16:creationId xmlns:a16="http://schemas.microsoft.com/office/drawing/2014/main" id="{CAC095AB-5DF7-4481-9367-7971FE752C0F}"/>
              </a:ext>
            </a:extLst>
          </p:cNvPr>
          <p:cNvSpPr/>
          <p:nvPr/>
        </p:nvSpPr>
        <p:spPr>
          <a:xfrm>
            <a:off x="7091895" y="3671253"/>
            <a:ext cx="1965277" cy="2879678"/>
          </a:xfrm>
          <a:prstGeom prst="ellipse">
            <a:avLst/>
          </a:prstGeom>
          <a:noFill/>
          <a:ln w="571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447936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79" y="64563"/>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39298" y="122809"/>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87733" y="654450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a:extLst>
              <a:ext uri="{FF2B5EF4-FFF2-40B4-BE49-F238E27FC236}">
                <a16:creationId xmlns:a16="http://schemas.microsoft.com/office/drawing/2014/main" id="{AEB0A741-2344-40A8-BB15-10827B3DB3F2}"/>
              </a:ext>
            </a:extLst>
          </p:cNvPr>
          <p:cNvSpPr txBox="1"/>
          <p:nvPr/>
        </p:nvSpPr>
        <p:spPr>
          <a:xfrm>
            <a:off x="6308035" y="2516762"/>
            <a:ext cx="5247861" cy="1754326"/>
          </a:xfrm>
          <a:prstGeom prst="rect">
            <a:avLst/>
          </a:prstGeom>
          <a:noFill/>
        </p:spPr>
        <p:txBody>
          <a:bodyPr wrap="square" rtlCol="0">
            <a:spAutoFit/>
          </a:bodyPr>
          <a:lstStyle/>
          <a:p>
            <a:pPr marL="285750" indent="-285750" algn="just">
              <a:buFont typeface="Wingdings" panose="05000000000000000000" pitchFamily="2" charset="2"/>
              <a:buChar char="ü"/>
            </a:pPr>
            <a:r>
              <a:rPr lang="es-CO" dirty="0">
                <a:solidFill>
                  <a:srgbClr val="A9A8A9"/>
                </a:solidFill>
              </a:rPr>
              <a:t>Las entidades tengan </a:t>
            </a:r>
            <a:r>
              <a:rPr lang="es-CO" b="1" dirty="0">
                <a:solidFill>
                  <a:srgbClr val="A9A8A9"/>
                </a:solidFill>
              </a:rPr>
              <a:t>MEJORES REFERENTES </a:t>
            </a:r>
            <a:r>
              <a:rPr lang="es-CO" dirty="0">
                <a:solidFill>
                  <a:srgbClr val="A9A8A9"/>
                </a:solidFill>
              </a:rPr>
              <a:t>de gestión dentro de un conjunto de entidades con características similares, y como resultado de esos referentes se </a:t>
            </a:r>
            <a:r>
              <a:rPr lang="es-CO" b="1" dirty="0">
                <a:solidFill>
                  <a:srgbClr val="A9A8A9"/>
                </a:solidFill>
              </a:rPr>
              <a:t>DESARROLLEN PROCESOS DE APRENDIZAJE, REPLICA Y MEJORAMIENTO EN OTRAS ENTIDADES</a:t>
            </a:r>
            <a:r>
              <a:rPr lang="es-CO" dirty="0">
                <a:solidFill>
                  <a:srgbClr val="A9A8A9"/>
                </a:solidFill>
              </a:rPr>
              <a:t>.</a:t>
            </a:r>
          </a:p>
        </p:txBody>
      </p:sp>
      <p:sp>
        <p:nvSpPr>
          <p:cNvPr id="10" name="CuadroTexto 9">
            <a:extLst>
              <a:ext uri="{FF2B5EF4-FFF2-40B4-BE49-F238E27FC236}">
                <a16:creationId xmlns:a16="http://schemas.microsoft.com/office/drawing/2014/main" id="{6C6F2938-ECB3-4F88-A061-C442DB8A9FBA}"/>
              </a:ext>
            </a:extLst>
          </p:cNvPr>
          <p:cNvSpPr txBox="1"/>
          <p:nvPr/>
        </p:nvSpPr>
        <p:spPr>
          <a:xfrm>
            <a:off x="2434582" y="813124"/>
            <a:ext cx="7211683" cy="461665"/>
          </a:xfrm>
          <a:prstGeom prst="rect">
            <a:avLst/>
          </a:prstGeom>
          <a:noFill/>
        </p:spPr>
        <p:txBody>
          <a:bodyPr wrap="square" rtlCol="0">
            <a:spAutoFit/>
          </a:bodyPr>
          <a:lstStyle/>
          <a:p>
            <a:r>
              <a:rPr lang="es-CO" sz="2400" b="1" dirty="0">
                <a:solidFill>
                  <a:srgbClr val="000A8B"/>
                </a:solidFill>
                <a:latin typeface="Lato Regular"/>
              </a:rPr>
              <a:t>Análisis de Resultados por metodología DAFP</a:t>
            </a:r>
          </a:p>
        </p:txBody>
      </p:sp>
      <p:sp>
        <p:nvSpPr>
          <p:cNvPr id="2" name="Rectángulo 1">
            <a:extLst>
              <a:ext uri="{FF2B5EF4-FFF2-40B4-BE49-F238E27FC236}">
                <a16:creationId xmlns:a16="http://schemas.microsoft.com/office/drawing/2014/main" id="{51FE97DA-6DFD-4477-81B3-333A4CC01CA5}"/>
              </a:ext>
            </a:extLst>
          </p:cNvPr>
          <p:cNvSpPr/>
          <p:nvPr/>
        </p:nvSpPr>
        <p:spPr>
          <a:xfrm>
            <a:off x="587782" y="2489107"/>
            <a:ext cx="4505175" cy="1477328"/>
          </a:xfrm>
          <a:prstGeom prst="rect">
            <a:avLst/>
          </a:prstGeom>
        </p:spPr>
        <p:txBody>
          <a:bodyPr wrap="square">
            <a:spAutoFit/>
          </a:bodyPr>
          <a:lstStyle/>
          <a:p>
            <a:pPr marL="285750" indent="-285750" algn="just">
              <a:buFont typeface="Wingdings" panose="05000000000000000000" pitchFamily="2" charset="2"/>
              <a:buChar char="ü"/>
            </a:pPr>
            <a:r>
              <a:rPr lang="es-CO" dirty="0">
                <a:solidFill>
                  <a:srgbClr val="000A8B"/>
                </a:solidFill>
              </a:rPr>
              <a:t>Los resultados de las entidades se CONSTITUYAN en una </a:t>
            </a:r>
            <a:r>
              <a:rPr lang="es-CO" b="1" dirty="0">
                <a:solidFill>
                  <a:srgbClr val="000A8B"/>
                </a:solidFill>
              </a:rPr>
              <a:t>FUENTE DE REFERENCIA </a:t>
            </a:r>
            <a:r>
              <a:rPr lang="es-CO" dirty="0">
                <a:solidFill>
                  <a:srgbClr val="000A8B"/>
                </a:solidFill>
              </a:rPr>
              <a:t>individual, para que a partir de ella se establezcan </a:t>
            </a:r>
            <a:r>
              <a:rPr lang="es-CO" b="1" dirty="0">
                <a:solidFill>
                  <a:srgbClr val="000A8B"/>
                </a:solidFill>
              </a:rPr>
              <a:t>RETOS PROPIOS DE MEJORAMIENTO.</a:t>
            </a:r>
          </a:p>
        </p:txBody>
      </p:sp>
      <p:sp>
        <p:nvSpPr>
          <p:cNvPr id="3" name="Rectángulo 2">
            <a:extLst>
              <a:ext uri="{FF2B5EF4-FFF2-40B4-BE49-F238E27FC236}">
                <a16:creationId xmlns:a16="http://schemas.microsoft.com/office/drawing/2014/main" id="{C954C974-CE2B-470B-B70E-3E536102CD4E}"/>
              </a:ext>
            </a:extLst>
          </p:cNvPr>
          <p:cNvSpPr/>
          <p:nvPr/>
        </p:nvSpPr>
        <p:spPr>
          <a:xfrm>
            <a:off x="769190" y="4845026"/>
            <a:ext cx="10786706" cy="923330"/>
          </a:xfrm>
          <a:prstGeom prst="rect">
            <a:avLst/>
          </a:prstGeom>
        </p:spPr>
        <p:txBody>
          <a:bodyPr wrap="square">
            <a:spAutoFit/>
          </a:bodyPr>
          <a:lstStyle/>
          <a:p>
            <a:pPr algn="ctr"/>
            <a:r>
              <a:rPr lang="es-CO" dirty="0">
                <a:solidFill>
                  <a:srgbClr val="000A8B"/>
                </a:solidFill>
                <a:effectLst>
                  <a:outerShdw blurRad="38100" dist="38100" dir="2700000" algn="tl">
                    <a:srgbClr val="000000">
                      <a:alpha val="43137"/>
                    </a:srgbClr>
                  </a:outerShdw>
                </a:effectLst>
              </a:rPr>
              <a:t>La metodología para el análisis de resultados parte de la agrupación de entidades teniendo en cuenta características homogéneas o similares, a fin de ser más comparables las mediciones.</a:t>
            </a:r>
          </a:p>
          <a:p>
            <a:pPr algn="ctr"/>
            <a:endParaRPr lang="es-CO" dirty="0">
              <a:solidFill>
                <a:srgbClr val="000A8B"/>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0E9E0B97-E721-440F-878E-B395249049F9}"/>
              </a:ext>
            </a:extLst>
          </p:cNvPr>
          <p:cNvSpPr txBox="1"/>
          <p:nvPr/>
        </p:nvSpPr>
        <p:spPr>
          <a:xfrm>
            <a:off x="1228012" y="1629629"/>
            <a:ext cx="3224717" cy="461665"/>
          </a:xfrm>
          <a:prstGeom prst="rect">
            <a:avLst/>
          </a:prstGeom>
          <a:noFill/>
        </p:spPr>
        <p:txBody>
          <a:bodyPr wrap="square" rtlCol="0">
            <a:spAutoFit/>
          </a:bodyPr>
          <a:lstStyle/>
          <a:p>
            <a:r>
              <a:rPr lang="es-CO" sz="2400" b="1" dirty="0">
                <a:solidFill>
                  <a:srgbClr val="000A8B"/>
                </a:solidFill>
                <a:latin typeface="Lato Regular"/>
              </a:rPr>
              <a:t>Propósitos</a:t>
            </a:r>
            <a:endParaRPr lang="es-ES_tradnl" sz="2400" dirty="0">
              <a:solidFill>
                <a:srgbClr val="000A8B"/>
              </a:solidFill>
              <a:latin typeface="Lato Regular"/>
            </a:endParaRPr>
          </a:p>
        </p:txBody>
      </p:sp>
    </p:spTree>
    <p:extLst>
      <p:ext uri="{BB962C8B-B14F-4D97-AF65-F5344CB8AC3E}">
        <p14:creationId xmlns:p14="http://schemas.microsoft.com/office/powerpoint/2010/main" val="855753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2" y="0"/>
            <a:ext cx="1509622" cy="716437"/>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39298" y="122809"/>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687733" y="654450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8" name="Imagen 7">
            <a:extLst>
              <a:ext uri="{FF2B5EF4-FFF2-40B4-BE49-F238E27FC236}">
                <a16:creationId xmlns:a16="http://schemas.microsoft.com/office/drawing/2014/main" id="{31015C5D-016C-4684-A286-569F3D3C38C5}"/>
              </a:ext>
            </a:extLst>
          </p:cNvPr>
          <p:cNvPicPr>
            <a:picLocks noChangeAspect="1"/>
          </p:cNvPicPr>
          <p:nvPr/>
        </p:nvPicPr>
        <p:blipFill>
          <a:blip r:embed="rId4"/>
          <a:stretch>
            <a:fillRect/>
          </a:stretch>
        </p:blipFill>
        <p:spPr>
          <a:xfrm>
            <a:off x="9431585" y="4421949"/>
            <a:ext cx="1368267" cy="1243296"/>
          </a:xfrm>
          <a:prstGeom prst="rect">
            <a:avLst/>
          </a:prstGeom>
        </p:spPr>
      </p:pic>
      <p:sp>
        <p:nvSpPr>
          <p:cNvPr id="11" name="Dodecágono 10">
            <a:extLst>
              <a:ext uri="{FF2B5EF4-FFF2-40B4-BE49-F238E27FC236}">
                <a16:creationId xmlns:a16="http://schemas.microsoft.com/office/drawing/2014/main" id="{FBBA2B5E-BF1E-483E-9C5F-8544C7527721}"/>
              </a:ext>
            </a:extLst>
          </p:cNvPr>
          <p:cNvSpPr/>
          <p:nvPr/>
        </p:nvSpPr>
        <p:spPr>
          <a:xfrm>
            <a:off x="9921579" y="5810323"/>
            <a:ext cx="361779" cy="338298"/>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7</a:t>
            </a:r>
          </a:p>
        </p:txBody>
      </p:sp>
      <p:sp>
        <p:nvSpPr>
          <p:cNvPr id="12" name="CuadroTexto 11">
            <a:extLst>
              <a:ext uri="{FF2B5EF4-FFF2-40B4-BE49-F238E27FC236}">
                <a16:creationId xmlns:a16="http://schemas.microsoft.com/office/drawing/2014/main" id="{63B43E14-5C9C-4057-8CC9-A69EABC5A3F7}"/>
              </a:ext>
            </a:extLst>
          </p:cNvPr>
          <p:cNvSpPr txBox="1"/>
          <p:nvPr/>
        </p:nvSpPr>
        <p:spPr>
          <a:xfrm>
            <a:off x="9785085" y="4016009"/>
            <a:ext cx="761130" cy="369332"/>
          </a:xfrm>
          <a:prstGeom prst="rect">
            <a:avLst/>
          </a:prstGeom>
          <a:noFill/>
        </p:spPr>
        <p:txBody>
          <a:bodyPr wrap="square" rtlCol="0">
            <a:spAutoFit/>
          </a:bodyPr>
          <a:lstStyle/>
          <a:p>
            <a:r>
              <a:rPr lang="es-CO" b="1" dirty="0">
                <a:solidFill>
                  <a:schemeClr val="accent6">
                    <a:lumMod val="75000"/>
                  </a:schemeClr>
                </a:solidFill>
              </a:rPr>
              <a:t>79.7</a:t>
            </a:r>
          </a:p>
        </p:txBody>
      </p:sp>
      <p:sp>
        <p:nvSpPr>
          <p:cNvPr id="13" name="Elipse 12">
            <a:extLst>
              <a:ext uri="{FF2B5EF4-FFF2-40B4-BE49-F238E27FC236}">
                <a16:creationId xmlns:a16="http://schemas.microsoft.com/office/drawing/2014/main" id="{7DD36BD3-0FA4-4852-AF5F-D6C3CC3C4CE5}"/>
              </a:ext>
            </a:extLst>
          </p:cNvPr>
          <p:cNvSpPr/>
          <p:nvPr/>
        </p:nvSpPr>
        <p:spPr>
          <a:xfrm>
            <a:off x="8983648" y="3344731"/>
            <a:ext cx="2237639" cy="3201841"/>
          </a:xfrm>
          <a:prstGeom prst="ellipse">
            <a:avLst/>
          </a:prstGeom>
          <a:noFill/>
          <a:ln w="57150">
            <a:solidFill>
              <a:srgbClr val="0070C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aphicFrame>
        <p:nvGraphicFramePr>
          <p:cNvPr id="3" name="Tabla 2">
            <a:extLst>
              <a:ext uri="{FF2B5EF4-FFF2-40B4-BE49-F238E27FC236}">
                <a16:creationId xmlns:a16="http://schemas.microsoft.com/office/drawing/2014/main" id="{B6430ACB-076A-4A3E-9C81-A799DBE530A3}"/>
              </a:ext>
            </a:extLst>
          </p:cNvPr>
          <p:cNvGraphicFramePr>
            <a:graphicFrameLocks noGrp="1"/>
          </p:cNvGraphicFramePr>
          <p:nvPr>
            <p:extLst>
              <p:ext uri="{D42A27DB-BD31-4B8C-83A1-F6EECF244321}">
                <p14:modId xmlns:p14="http://schemas.microsoft.com/office/powerpoint/2010/main" val="2172917722"/>
              </p:ext>
            </p:extLst>
          </p:nvPr>
        </p:nvGraphicFramePr>
        <p:xfrm>
          <a:off x="595301" y="634208"/>
          <a:ext cx="5282320" cy="6064184"/>
        </p:xfrm>
        <a:graphic>
          <a:graphicData uri="http://schemas.openxmlformats.org/drawingml/2006/table">
            <a:tbl>
              <a:tblPr/>
              <a:tblGrid>
                <a:gridCol w="641902">
                  <a:extLst>
                    <a:ext uri="{9D8B030D-6E8A-4147-A177-3AD203B41FA5}">
                      <a16:colId xmlns:a16="http://schemas.microsoft.com/office/drawing/2014/main" val="3162811252"/>
                    </a:ext>
                  </a:extLst>
                </a:gridCol>
                <a:gridCol w="3704310">
                  <a:extLst>
                    <a:ext uri="{9D8B030D-6E8A-4147-A177-3AD203B41FA5}">
                      <a16:colId xmlns:a16="http://schemas.microsoft.com/office/drawing/2014/main" val="2337342856"/>
                    </a:ext>
                  </a:extLst>
                </a:gridCol>
                <a:gridCol w="936108">
                  <a:extLst>
                    <a:ext uri="{9D8B030D-6E8A-4147-A177-3AD203B41FA5}">
                      <a16:colId xmlns:a16="http://schemas.microsoft.com/office/drawing/2014/main" val="3254114893"/>
                    </a:ext>
                  </a:extLst>
                </a:gridCol>
              </a:tblGrid>
              <a:tr h="169498">
                <a:tc>
                  <a:txBody>
                    <a:bodyPr/>
                    <a:lstStyle/>
                    <a:p>
                      <a:pPr algn="ctr" fontAlgn="ctr"/>
                      <a:r>
                        <a:rPr lang="es-CO" sz="1100" b="1" i="0" u="none" strike="noStrike">
                          <a:solidFill>
                            <a:srgbClr val="FFFFFF"/>
                          </a:solidFill>
                          <a:effectLst/>
                          <a:latin typeface="Calibri" panose="020F0502020204030204" pitchFamily="34" charset="0"/>
                        </a:rPr>
                        <a:t>No. </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ctr" fontAlgn="ctr"/>
                      <a:r>
                        <a:rPr lang="es-CO" sz="1100" b="1" i="0" u="none" strike="noStrike" dirty="0">
                          <a:solidFill>
                            <a:srgbClr val="FFFFFF"/>
                          </a:solidFill>
                          <a:effectLst/>
                          <a:latin typeface="Calibri" panose="020F0502020204030204" pitchFamily="34" charset="0"/>
                        </a:rPr>
                        <a:t>Entidades Pares</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ctr" fontAlgn="ctr"/>
                      <a:r>
                        <a:rPr lang="es-CO" sz="1100" b="1" i="0" u="none" strike="noStrike">
                          <a:solidFill>
                            <a:srgbClr val="FFFFFF"/>
                          </a:solidFill>
                          <a:effectLst/>
                          <a:latin typeface="Calibri" panose="020F0502020204030204" pitchFamily="34" charset="0"/>
                        </a:rPr>
                        <a:t>Puntaje</a:t>
                      </a:r>
                    </a:p>
                  </a:txBody>
                  <a:tcPr marL="7028" marR="7028" marT="7028" marB="0" anchor="ctr">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838515081"/>
                  </a:ext>
                </a:extLst>
              </a:tr>
              <a:tr h="169498">
                <a:tc>
                  <a:txBody>
                    <a:bodyPr/>
                    <a:lstStyle/>
                    <a:p>
                      <a:pPr algn="ctr" fontAlgn="ctr"/>
                      <a:r>
                        <a:rPr lang="es-CO" sz="1100" b="0" i="0" u="none" strike="noStrike">
                          <a:solidFill>
                            <a:srgbClr val="000000"/>
                          </a:solidFill>
                          <a:effectLst/>
                          <a:latin typeface="Calibri" panose="020F0502020204030204" pitchFamily="34" charset="0"/>
                        </a:rPr>
                        <a:t>1</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AGENCIA DE RENOVACION DEL TERRITORIO</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64.2</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125051390"/>
                  </a:ext>
                </a:extLst>
              </a:tr>
              <a:tr h="169498">
                <a:tc>
                  <a:txBody>
                    <a:bodyPr/>
                    <a:lstStyle/>
                    <a:p>
                      <a:pPr algn="ctr" fontAlgn="ctr"/>
                      <a:r>
                        <a:rPr lang="es-CO" sz="1100" b="0" i="0" u="none" strike="noStrike">
                          <a:solidFill>
                            <a:srgbClr val="000000"/>
                          </a:solidFill>
                          <a:effectLst/>
                          <a:latin typeface="Calibri" panose="020F0502020204030204" pitchFamily="34" charset="0"/>
                        </a:rPr>
                        <a:t>2</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AGENCIA NACIONAL DE SEGURIDAD VIAL</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64.2</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960338611"/>
                  </a:ext>
                </a:extLst>
              </a:tr>
              <a:tr h="288146">
                <a:tc>
                  <a:txBody>
                    <a:bodyPr/>
                    <a:lstStyle/>
                    <a:p>
                      <a:pPr algn="ctr" fontAlgn="ctr"/>
                      <a:r>
                        <a:rPr lang="es-CO" sz="1100" b="0" i="0" u="none" strike="noStrike">
                          <a:solidFill>
                            <a:srgbClr val="000000"/>
                          </a:solidFill>
                          <a:effectLst/>
                          <a:latin typeface="Calibri" panose="020F0502020204030204" pitchFamily="34" charset="0"/>
                        </a:rPr>
                        <a:t>3</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AGENCIA PRESIDENCIAL DE COOPERACION INTERNACIONAL DE COLOMBIA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76.4</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428352105"/>
                  </a:ext>
                </a:extLst>
              </a:tr>
              <a:tr h="169498">
                <a:tc>
                  <a:txBody>
                    <a:bodyPr/>
                    <a:lstStyle/>
                    <a:p>
                      <a:pPr algn="ctr" fontAlgn="ctr"/>
                      <a:r>
                        <a:rPr lang="es-CO" sz="1100" b="0" i="0" u="none" strike="noStrike">
                          <a:solidFill>
                            <a:srgbClr val="000000"/>
                          </a:solidFill>
                          <a:effectLst/>
                          <a:latin typeface="Calibri" panose="020F0502020204030204" pitchFamily="34" charset="0"/>
                        </a:rPr>
                        <a:t>4</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ARCHIVO GENERAL DE LA NACION</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78.5</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892179245"/>
                  </a:ext>
                </a:extLst>
              </a:tr>
              <a:tr h="169498">
                <a:tc>
                  <a:txBody>
                    <a:bodyPr/>
                    <a:lstStyle/>
                    <a:p>
                      <a:pPr algn="ctr" fontAlgn="ctr"/>
                      <a:r>
                        <a:rPr lang="es-CO" sz="1100" b="0" i="0" u="none" strike="noStrike">
                          <a:solidFill>
                            <a:srgbClr val="000000"/>
                          </a:solidFill>
                          <a:effectLst/>
                          <a:latin typeface="Calibri" panose="020F0502020204030204" pitchFamily="34" charset="0"/>
                        </a:rPr>
                        <a:t>5</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ARMADA NACIONAL*</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80</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212328383"/>
                  </a:ext>
                </a:extLst>
              </a:tr>
              <a:tr h="169498">
                <a:tc>
                  <a:txBody>
                    <a:bodyPr/>
                    <a:lstStyle/>
                    <a:p>
                      <a:pPr algn="ctr" fontAlgn="ctr"/>
                      <a:r>
                        <a:rPr lang="es-CO" sz="1100" b="0" i="0" u="none" strike="noStrike">
                          <a:solidFill>
                            <a:srgbClr val="000000"/>
                          </a:solidFill>
                          <a:effectLst/>
                          <a:latin typeface="Calibri" panose="020F0502020204030204" pitchFamily="34" charset="0"/>
                        </a:rPr>
                        <a:t>6</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CENTRO DE MEMORIA HISTORICA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74.7</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912170212"/>
                  </a:ext>
                </a:extLst>
              </a:tr>
              <a:tr h="169498">
                <a:tc>
                  <a:txBody>
                    <a:bodyPr/>
                    <a:lstStyle/>
                    <a:p>
                      <a:pPr algn="ctr" fontAlgn="ctr"/>
                      <a:r>
                        <a:rPr lang="es-CO" sz="1100" b="0" i="0" u="none" strike="noStrike">
                          <a:solidFill>
                            <a:srgbClr val="000000"/>
                          </a:solidFill>
                          <a:effectLst/>
                          <a:latin typeface="Calibri" panose="020F0502020204030204" pitchFamily="34" charset="0"/>
                        </a:rPr>
                        <a:t>7</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CLUB MILITAR</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59.2</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607837083"/>
                  </a:ext>
                </a:extLst>
              </a:tr>
              <a:tr h="288146">
                <a:tc>
                  <a:txBody>
                    <a:bodyPr/>
                    <a:lstStyle/>
                    <a:p>
                      <a:pPr algn="ctr" fontAlgn="ctr"/>
                      <a:r>
                        <a:rPr lang="es-CO" sz="1100" b="0" i="0" u="none" strike="noStrike">
                          <a:solidFill>
                            <a:srgbClr val="000000"/>
                          </a:solidFill>
                          <a:effectLst/>
                          <a:latin typeface="Calibri" panose="020F0502020204030204" pitchFamily="34" charset="0"/>
                        </a:rPr>
                        <a:t>8</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COMISION DE REGULACION DE AGUA POTABLE Y SANEAMIENTO BASICO</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77.6</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764983795"/>
                  </a:ext>
                </a:extLst>
              </a:tr>
              <a:tr h="169498">
                <a:tc>
                  <a:txBody>
                    <a:bodyPr/>
                    <a:lstStyle/>
                    <a:p>
                      <a:pPr algn="ctr" fontAlgn="ctr"/>
                      <a:r>
                        <a:rPr lang="es-CO" sz="1100" b="0" i="0" u="none" strike="noStrike">
                          <a:solidFill>
                            <a:srgbClr val="000000"/>
                          </a:solidFill>
                          <a:effectLst/>
                          <a:latin typeface="Calibri" panose="020F0502020204030204" pitchFamily="34" charset="0"/>
                        </a:rPr>
                        <a:t>9</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100" b="0" i="0" u="none" strike="noStrike">
                          <a:solidFill>
                            <a:srgbClr val="000000"/>
                          </a:solidFill>
                          <a:effectLst/>
                          <a:latin typeface="Calibri" panose="020F0502020204030204" pitchFamily="34" charset="0"/>
                        </a:rPr>
                        <a:t>COMISION DE REGULACION DE COMUNICACIONES</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tc>
                  <a:txBody>
                    <a:bodyPr/>
                    <a:lstStyle/>
                    <a:p>
                      <a:pPr algn="r" fontAlgn="b"/>
                      <a:r>
                        <a:rPr lang="es-CO" sz="1100" b="0" i="0" u="none" strike="noStrike">
                          <a:solidFill>
                            <a:srgbClr val="000000"/>
                          </a:solidFill>
                          <a:effectLst/>
                          <a:latin typeface="Calibri" panose="020F0502020204030204" pitchFamily="34" charset="0"/>
                        </a:rPr>
                        <a:t>81.5</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878982511"/>
                  </a:ext>
                </a:extLst>
              </a:tr>
              <a:tr h="169498">
                <a:tc>
                  <a:txBody>
                    <a:bodyPr/>
                    <a:lstStyle/>
                    <a:p>
                      <a:pPr algn="ctr" fontAlgn="ctr"/>
                      <a:r>
                        <a:rPr lang="es-CO" sz="1100" b="0" i="0" u="none" strike="noStrike">
                          <a:solidFill>
                            <a:srgbClr val="000000"/>
                          </a:solidFill>
                          <a:effectLst/>
                          <a:latin typeface="Calibri" panose="020F0502020204030204" pitchFamily="34" charset="0"/>
                        </a:rPr>
                        <a:t>10</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FONDO ADAPTACION</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69.5</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418427281"/>
                  </a:ext>
                </a:extLst>
              </a:tr>
              <a:tr h="169498">
                <a:tc>
                  <a:txBody>
                    <a:bodyPr/>
                    <a:lstStyle/>
                    <a:p>
                      <a:pPr algn="ctr" fontAlgn="ctr"/>
                      <a:r>
                        <a:rPr lang="es-CO" sz="1100" b="0" i="0" u="none" strike="noStrike">
                          <a:solidFill>
                            <a:srgbClr val="000000"/>
                          </a:solidFill>
                          <a:effectLst/>
                          <a:latin typeface="Calibri" panose="020F0502020204030204" pitchFamily="34" charset="0"/>
                        </a:rPr>
                        <a:t>11</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FONDO DE PREVISION SOCIAL DEL CONGRESO DE LA REPUBLICA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76.6</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103898100"/>
                  </a:ext>
                </a:extLst>
              </a:tr>
              <a:tr h="169498">
                <a:tc>
                  <a:txBody>
                    <a:bodyPr/>
                    <a:lstStyle/>
                    <a:p>
                      <a:pPr algn="ctr" fontAlgn="ctr"/>
                      <a:r>
                        <a:rPr lang="es-CO" sz="1100" b="0" i="0" u="none" strike="noStrike">
                          <a:solidFill>
                            <a:srgbClr val="000000"/>
                          </a:solidFill>
                          <a:effectLst/>
                          <a:latin typeface="Calibri" panose="020F0502020204030204" pitchFamily="34" charset="0"/>
                        </a:rPr>
                        <a:t>12</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FONDO ROTATORIO DE LA POLICIA NACIONAL</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77.4</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855911232"/>
                  </a:ext>
                </a:extLst>
              </a:tr>
              <a:tr h="169498">
                <a:tc>
                  <a:txBody>
                    <a:bodyPr/>
                    <a:lstStyle/>
                    <a:p>
                      <a:pPr algn="ctr" fontAlgn="ctr"/>
                      <a:r>
                        <a:rPr lang="es-CO" sz="1100" b="0" i="0" u="none" strike="noStrike">
                          <a:solidFill>
                            <a:srgbClr val="000000"/>
                          </a:solidFill>
                          <a:effectLst/>
                          <a:latin typeface="Calibri" panose="020F0502020204030204" pitchFamily="34" charset="0"/>
                        </a:rPr>
                        <a:t>13</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FUERZA AEREA COLOMBIANA*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74.3</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112978930"/>
                  </a:ext>
                </a:extLst>
              </a:tr>
              <a:tr h="169498">
                <a:tc>
                  <a:txBody>
                    <a:bodyPr/>
                    <a:lstStyle/>
                    <a:p>
                      <a:pPr algn="ctr" fontAlgn="ctr"/>
                      <a:r>
                        <a:rPr lang="es-CO" sz="1100" b="0" i="0" u="none" strike="noStrike">
                          <a:solidFill>
                            <a:srgbClr val="000000"/>
                          </a:solidFill>
                          <a:effectLst/>
                          <a:latin typeface="Calibri" panose="020F0502020204030204" pitchFamily="34" charset="0"/>
                        </a:rPr>
                        <a:t>14</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AMAZONICO DE INVESTIGACIONES CIENTIFICAS</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68</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805177279"/>
                  </a:ext>
                </a:extLst>
              </a:tr>
              <a:tr h="169498">
                <a:tc>
                  <a:txBody>
                    <a:bodyPr/>
                    <a:lstStyle/>
                    <a:p>
                      <a:pPr algn="ctr" fontAlgn="ctr"/>
                      <a:r>
                        <a:rPr lang="es-CO" sz="1100" b="0" i="0" u="none" strike="noStrike">
                          <a:solidFill>
                            <a:srgbClr val="000000"/>
                          </a:solidFill>
                          <a:effectLst/>
                          <a:latin typeface="Calibri" panose="020F0502020204030204" pitchFamily="34" charset="0"/>
                        </a:rPr>
                        <a:t>15</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CARO Y CUERVO</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68.5</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154962165"/>
                  </a:ext>
                </a:extLst>
              </a:tr>
              <a:tr h="169498">
                <a:tc>
                  <a:txBody>
                    <a:bodyPr/>
                    <a:lstStyle/>
                    <a:p>
                      <a:pPr algn="ctr" fontAlgn="ctr"/>
                      <a:r>
                        <a:rPr lang="es-CO" sz="1100" b="0" i="0" u="none" strike="noStrike">
                          <a:solidFill>
                            <a:srgbClr val="000000"/>
                          </a:solidFill>
                          <a:effectLst/>
                          <a:latin typeface="Calibri" panose="020F0502020204030204" pitchFamily="34" charset="0"/>
                        </a:rPr>
                        <a:t>16</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DE CASAS FISCALES DEL EJERCITO</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73.9</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599155107"/>
                  </a:ext>
                </a:extLst>
              </a:tr>
              <a:tr h="288146">
                <a:tc>
                  <a:txBody>
                    <a:bodyPr/>
                    <a:lstStyle/>
                    <a:p>
                      <a:pPr algn="ctr" fontAlgn="ctr"/>
                      <a:r>
                        <a:rPr lang="es-CO" sz="1100" b="0" i="0" u="none" strike="noStrike">
                          <a:solidFill>
                            <a:srgbClr val="000000"/>
                          </a:solidFill>
                          <a:effectLst/>
                          <a:latin typeface="Calibri" panose="020F0502020204030204" pitchFamily="34" charset="0"/>
                        </a:rPr>
                        <a:t>17</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DE INVESTIGACIONES MARINAS Y COSTERAS JOSE BENITO VIVES DE ANDREIS</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68.2</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880126032"/>
                  </a:ext>
                </a:extLst>
              </a:tr>
              <a:tr h="288146">
                <a:tc>
                  <a:txBody>
                    <a:bodyPr/>
                    <a:lstStyle/>
                    <a:p>
                      <a:pPr algn="ctr" fontAlgn="ctr"/>
                      <a:r>
                        <a:rPr lang="es-CO" sz="1100" b="0" i="0" u="none" strike="noStrike">
                          <a:solidFill>
                            <a:srgbClr val="000000"/>
                          </a:solidFill>
                          <a:effectLst/>
                          <a:latin typeface="Calibri" panose="020F0502020204030204" pitchFamily="34" charset="0"/>
                        </a:rPr>
                        <a:t>18</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DE PLANIFICACION Y PROMOCION DE SOLUCIONES ENERGETICAS PARA LAS ZONAS NO INTERCONECTADAS</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70.4</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743180126"/>
                  </a:ext>
                </a:extLst>
              </a:tr>
              <a:tr h="288146">
                <a:tc>
                  <a:txBody>
                    <a:bodyPr/>
                    <a:lstStyle/>
                    <a:p>
                      <a:pPr algn="ctr" fontAlgn="ctr"/>
                      <a:r>
                        <a:rPr lang="es-CO" sz="1100" b="0" i="0" u="none" strike="noStrike">
                          <a:solidFill>
                            <a:srgbClr val="000000"/>
                          </a:solidFill>
                          <a:effectLst/>
                          <a:latin typeface="Calibri" panose="020F0502020204030204" pitchFamily="34" charset="0"/>
                        </a:rPr>
                        <a:t>19</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100" b="0" i="0" u="none" strike="noStrike">
                          <a:solidFill>
                            <a:srgbClr val="000000"/>
                          </a:solidFill>
                          <a:effectLst/>
                          <a:latin typeface="Calibri" panose="020F0502020204030204" pitchFamily="34" charset="0"/>
                        </a:rPr>
                        <a:t>INSTITUTO NACIONAL DE FORMACION TECNICA PROFESIONAL DE SAN JUAN DEL CESAR</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tc>
                  <a:txBody>
                    <a:bodyPr/>
                    <a:lstStyle/>
                    <a:p>
                      <a:pPr algn="r" fontAlgn="b"/>
                      <a:r>
                        <a:rPr lang="es-CO" sz="1100" b="0" i="0" u="none" strike="noStrike">
                          <a:solidFill>
                            <a:srgbClr val="000000"/>
                          </a:solidFill>
                          <a:effectLst/>
                          <a:latin typeface="Calibri" panose="020F0502020204030204" pitchFamily="34" charset="0"/>
                        </a:rPr>
                        <a:t>80.6</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01354750"/>
                  </a:ext>
                </a:extLst>
              </a:tr>
              <a:tr h="169498">
                <a:tc>
                  <a:txBody>
                    <a:bodyPr/>
                    <a:lstStyle/>
                    <a:p>
                      <a:pPr algn="ctr" fontAlgn="ctr"/>
                      <a:r>
                        <a:rPr lang="es-CO" sz="1100" b="0" i="0" u="none" strike="noStrike">
                          <a:solidFill>
                            <a:srgbClr val="000000"/>
                          </a:solidFill>
                          <a:effectLst/>
                          <a:latin typeface="Calibri" panose="020F0502020204030204" pitchFamily="34" charset="0"/>
                        </a:rPr>
                        <a:t>20</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NACIONAL DE METROLOGIA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68.7</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648841240"/>
                  </a:ext>
                </a:extLst>
              </a:tr>
              <a:tr h="169498">
                <a:tc>
                  <a:txBody>
                    <a:bodyPr/>
                    <a:lstStyle/>
                    <a:p>
                      <a:pPr algn="ctr" fontAlgn="ctr"/>
                      <a:r>
                        <a:rPr lang="es-CO" sz="1100" b="0" i="0" u="none" strike="noStrike">
                          <a:solidFill>
                            <a:srgbClr val="000000"/>
                          </a:solidFill>
                          <a:effectLst/>
                          <a:latin typeface="Calibri" panose="020F0502020204030204" pitchFamily="34" charset="0"/>
                        </a:rPr>
                        <a:t>21</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INSTITUTO TOLIMENSE DE FORMACION TECNICA PROFESIONAL</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75.3</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957700864"/>
                  </a:ext>
                </a:extLst>
              </a:tr>
              <a:tr h="169498">
                <a:tc>
                  <a:txBody>
                    <a:bodyPr/>
                    <a:lstStyle/>
                    <a:p>
                      <a:pPr algn="ctr" fontAlgn="ctr"/>
                      <a:r>
                        <a:rPr lang="es-CO" sz="1100" b="0" i="0" u="none" strike="noStrike">
                          <a:solidFill>
                            <a:srgbClr val="000000"/>
                          </a:solidFill>
                          <a:effectLst/>
                          <a:latin typeface="Calibri" panose="020F0502020204030204" pitchFamily="34" charset="0"/>
                        </a:rPr>
                        <a:t>22</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SANATORIO DE CONTRATACION, EMPRESA SOCIAL DEL ESTADO</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60.5</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20936571"/>
                  </a:ext>
                </a:extLst>
              </a:tr>
              <a:tr h="169498">
                <a:tc>
                  <a:txBody>
                    <a:bodyPr/>
                    <a:lstStyle/>
                    <a:p>
                      <a:pPr algn="ctr" fontAlgn="ctr"/>
                      <a:r>
                        <a:rPr lang="es-CO" sz="1100" b="0" i="0" u="none" strike="noStrike">
                          <a:solidFill>
                            <a:srgbClr val="000000"/>
                          </a:solidFill>
                          <a:effectLst/>
                          <a:latin typeface="Calibri" panose="020F0502020204030204" pitchFamily="34" charset="0"/>
                        </a:rPr>
                        <a:t>23</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SUPERINTENDENCIA DE PUERTOS Y TRANSPORTE</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78.7</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437461114"/>
                  </a:ext>
                </a:extLst>
              </a:tr>
              <a:tr h="169498">
                <a:tc>
                  <a:txBody>
                    <a:bodyPr/>
                    <a:lstStyle/>
                    <a:p>
                      <a:pPr algn="ctr" fontAlgn="ctr"/>
                      <a:r>
                        <a:rPr lang="es-CO" sz="1100" b="0" i="0" u="none" strike="noStrike">
                          <a:solidFill>
                            <a:srgbClr val="000000"/>
                          </a:solidFill>
                          <a:effectLst/>
                          <a:latin typeface="Calibri" panose="020F0502020204030204" pitchFamily="34" charset="0"/>
                        </a:rPr>
                        <a:t>24</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100" b="0" i="0" u="none" strike="noStrike">
                          <a:solidFill>
                            <a:srgbClr val="000000"/>
                          </a:solidFill>
                          <a:effectLst/>
                          <a:latin typeface="Calibri" panose="020F0502020204030204" pitchFamily="34" charset="0"/>
                        </a:rPr>
                        <a:t>SUPERINTENDENCIA DE VIGILANCIA Y SEGURIDAD PRIVADA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tc>
                  <a:txBody>
                    <a:bodyPr/>
                    <a:lstStyle/>
                    <a:p>
                      <a:pPr algn="r" fontAlgn="b"/>
                      <a:r>
                        <a:rPr lang="es-CO" sz="1100" b="0" i="0" u="none" strike="noStrike">
                          <a:solidFill>
                            <a:srgbClr val="000000"/>
                          </a:solidFill>
                          <a:effectLst/>
                          <a:latin typeface="Calibri" panose="020F0502020204030204" pitchFamily="34" charset="0"/>
                        </a:rPr>
                        <a:t>81.1</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659244362"/>
                  </a:ext>
                </a:extLst>
              </a:tr>
              <a:tr h="288146">
                <a:tc>
                  <a:txBody>
                    <a:bodyPr/>
                    <a:lstStyle/>
                    <a:p>
                      <a:pPr algn="ctr" fontAlgn="ctr"/>
                      <a:r>
                        <a:rPr lang="es-CO" sz="1100" b="0" i="0" u="none" strike="noStrike">
                          <a:solidFill>
                            <a:srgbClr val="000000"/>
                          </a:solidFill>
                          <a:effectLst/>
                          <a:latin typeface="Calibri" panose="020F0502020204030204" pitchFamily="34" charset="0"/>
                        </a:rPr>
                        <a:t>25</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4B084"/>
                    </a:solidFill>
                  </a:tcPr>
                </a:tc>
                <a:tc>
                  <a:txBody>
                    <a:bodyPr/>
                    <a:lstStyle/>
                    <a:p>
                      <a:pPr algn="ctr" fontAlgn="ctr"/>
                      <a:r>
                        <a:rPr lang="es-CO" sz="1100" b="0" i="0" u="none" strike="noStrike">
                          <a:solidFill>
                            <a:srgbClr val="000000"/>
                          </a:solidFill>
                          <a:effectLst/>
                          <a:latin typeface="Calibri" panose="020F0502020204030204" pitchFamily="34" charset="0"/>
                        </a:rPr>
                        <a:t>UNIDAD ADMINISTRATIVA ESPECIAL CONTADURIA GENERAL DE LA NACION</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4B084"/>
                    </a:solidFill>
                  </a:tcPr>
                </a:tc>
                <a:tc>
                  <a:txBody>
                    <a:bodyPr/>
                    <a:lstStyle/>
                    <a:p>
                      <a:pPr algn="r" fontAlgn="b"/>
                      <a:r>
                        <a:rPr lang="es-CO" sz="1100" b="0" i="0" u="none" strike="noStrike">
                          <a:solidFill>
                            <a:srgbClr val="000000"/>
                          </a:solidFill>
                          <a:effectLst/>
                          <a:latin typeface="Calibri" panose="020F0502020204030204" pitchFamily="34" charset="0"/>
                        </a:rPr>
                        <a:t>82.2</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4B084"/>
                    </a:solidFill>
                  </a:tcPr>
                </a:tc>
                <a:extLst>
                  <a:ext uri="{0D108BD9-81ED-4DB2-BD59-A6C34878D82A}">
                    <a16:rowId xmlns:a16="http://schemas.microsoft.com/office/drawing/2014/main" val="402737935"/>
                  </a:ext>
                </a:extLst>
              </a:tr>
              <a:tr h="169498">
                <a:tc>
                  <a:txBody>
                    <a:bodyPr/>
                    <a:lstStyle/>
                    <a:p>
                      <a:pPr algn="ctr" fontAlgn="ctr"/>
                      <a:r>
                        <a:rPr lang="es-CO" sz="1100" b="0" i="0" u="none" strike="noStrike">
                          <a:solidFill>
                            <a:srgbClr val="000000"/>
                          </a:solidFill>
                          <a:effectLst/>
                          <a:latin typeface="Calibri" panose="020F0502020204030204" pitchFamily="34" charset="0"/>
                        </a:rPr>
                        <a:t>26</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UNIDAD DE PLANEACION MINERO ENERGETICA</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75.5</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127880700"/>
                  </a:ext>
                </a:extLst>
              </a:tr>
              <a:tr h="169498">
                <a:tc>
                  <a:txBody>
                    <a:bodyPr/>
                    <a:lstStyle/>
                    <a:p>
                      <a:pPr algn="ctr" fontAlgn="ctr"/>
                      <a:r>
                        <a:rPr lang="es-CO" sz="1100" b="0" i="0" u="none" strike="noStrike">
                          <a:solidFill>
                            <a:srgbClr val="000000"/>
                          </a:solidFill>
                          <a:effectLst/>
                          <a:latin typeface="Calibri" panose="020F0502020204030204" pitchFamily="34" charset="0"/>
                        </a:rPr>
                        <a:t>27</a:t>
                      </a:r>
                    </a:p>
                  </a:txBody>
                  <a:tcPr marL="7028" marR="7028" marT="7028" marB="0" anchor="ctr">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UNIDAD NACIONAL PARA LA GESTION DEL RIESGO DE DESASTRES</a:t>
                      </a:r>
                    </a:p>
                  </a:txBody>
                  <a:tcPr marL="7028" marR="7028" marT="7028" marB="0" anchor="ctr">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s-CO" sz="1100" b="0" i="0" u="none" strike="noStrike" dirty="0">
                          <a:solidFill>
                            <a:srgbClr val="000000"/>
                          </a:solidFill>
                          <a:effectLst/>
                          <a:latin typeface="Calibri" panose="020F0502020204030204" pitchFamily="34" charset="0"/>
                        </a:rPr>
                        <a:t>79.9</a:t>
                      </a:r>
                    </a:p>
                  </a:txBody>
                  <a:tcPr marL="7028" marR="7028" marT="7028"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421295856"/>
                  </a:ext>
                </a:extLst>
              </a:tr>
            </a:tbl>
          </a:graphicData>
        </a:graphic>
      </p:graphicFrame>
      <p:pic>
        <p:nvPicPr>
          <p:cNvPr id="14" name="Imagen 13">
            <a:extLst>
              <a:ext uri="{FF2B5EF4-FFF2-40B4-BE49-F238E27FC236}">
                <a16:creationId xmlns:a16="http://schemas.microsoft.com/office/drawing/2014/main" id="{48A0FEB0-05B2-40EF-99E7-93FE4706C385}"/>
              </a:ext>
            </a:extLst>
          </p:cNvPr>
          <p:cNvPicPr>
            <a:picLocks noChangeAspect="1"/>
          </p:cNvPicPr>
          <p:nvPr/>
        </p:nvPicPr>
        <p:blipFill>
          <a:blip r:embed="rId5"/>
          <a:stretch>
            <a:fillRect/>
          </a:stretch>
        </p:blipFill>
        <p:spPr>
          <a:xfrm>
            <a:off x="6697976" y="4450405"/>
            <a:ext cx="1181099" cy="1239735"/>
          </a:xfrm>
          <a:prstGeom prst="rect">
            <a:avLst/>
          </a:prstGeom>
        </p:spPr>
      </p:pic>
      <p:sp>
        <p:nvSpPr>
          <p:cNvPr id="15" name="Dodecágono 14">
            <a:extLst>
              <a:ext uri="{FF2B5EF4-FFF2-40B4-BE49-F238E27FC236}">
                <a16:creationId xmlns:a16="http://schemas.microsoft.com/office/drawing/2014/main" id="{98162EC6-1378-4F2E-887F-E5A68E3CA438}"/>
              </a:ext>
            </a:extLst>
          </p:cNvPr>
          <p:cNvSpPr/>
          <p:nvPr/>
        </p:nvSpPr>
        <p:spPr>
          <a:xfrm>
            <a:off x="7163571" y="5801661"/>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1</a:t>
            </a:r>
          </a:p>
        </p:txBody>
      </p:sp>
      <p:sp>
        <p:nvSpPr>
          <p:cNvPr id="16" name="CuadroTexto 15">
            <a:extLst>
              <a:ext uri="{FF2B5EF4-FFF2-40B4-BE49-F238E27FC236}">
                <a16:creationId xmlns:a16="http://schemas.microsoft.com/office/drawing/2014/main" id="{F36537D2-5053-451A-BA85-33CD0CDA4193}"/>
              </a:ext>
            </a:extLst>
          </p:cNvPr>
          <p:cNvSpPr txBox="1"/>
          <p:nvPr/>
        </p:nvSpPr>
        <p:spPr>
          <a:xfrm>
            <a:off x="7031407" y="4016009"/>
            <a:ext cx="593432" cy="369332"/>
          </a:xfrm>
          <a:prstGeom prst="rect">
            <a:avLst/>
          </a:prstGeom>
          <a:noFill/>
        </p:spPr>
        <p:txBody>
          <a:bodyPr wrap="none" rtlCol="0">
            <a:spAutoFit/>
          </a:bodyPr>
          <a:lstStyle/>
          <a:p>
            <a:r>
              <a:rPr lang="es-CO" b="1" dirty="0">
                <a:solidFill>
                  <a:schemeClr val="accent6">
                    <a:lumMod val="75000"/>
                  </a:schemeClr>
                </a:solidFill>
              </a:rPr>
              <a:t>82.2</a:t>
            </a:r>
          </a:p>
        </p:txBody>
      </p:sp>
      <p:sp>
        <p:nvSpPr>
          <p:cNvPr id="5" name="CuadroTexto 4">
            <a:extLst>
              <a:ext uri="{FF2B5EF4-FFF2-40B4-BE49-F238E27FC236}">
                <a16:creationId xmlns:a16="http://schemas.microsoft.com/office/drawing/2014/main" id="{53886406-398E-4D49-97BB-3799697C1A14}"/>
              </a:ext>
            </a:extLst>
          </p:cNvPr>
          <p:cNvSpPr txBox="1"/>
          <p:nvPr/>
        </p:nvSpPr>
        <p:spPr>
          <a:xfrm>
            <a:off x="8558905" y="4759952"/>
            <a:ext cx="498348" cy="369332"/>
          </a:xfrm>
          <a:prstGeom prst="rect">
            <a:avLst/>
          </a:prstGeom>
          <a:noFill/>
        </p:spPr>
        <p:txBody>
          <a:bodyPr wrap="square" rtlCol="0">
            <a:spAutoFit/>
          </a:bodyPr>
          <a:lstStyle/>
          <a:p>
            <a:r>
              <a:rPr lang="es-CO" b="1" dirty="0">
                <a:effectLst>
                  <a:outerShdw blurRad="38100" dist="38100" dir="2700000" algn="tl">
                    <a:srgbClr val="000000">
                      <a:alpha val="43137"/>
                    </a:srgbClr>
                  </a:outerShdw>
                </a:effectLst>
              </a:rPr>
              <a:t>Vs</a:t>
            </a:r>
          </a:p>
        </p:txBody>
      </p:sp>
      <p:sp>
        <p:nvSpPr>
          <p:cNvPr id="17" name="Elipse 16">
            <a:extLst>
              <a:ext uri="{FF2B5EF4-FFF2-40B4-BE49-F238E27FC236}">
                <a16:creationId xmlns:a16="http://schemas.microsoft.com/office/drawing/2014/main" id="{EA515E4D-6C90-44AF-B9D9-184913CA3CD7}"/>
              </a:ext>
            </a:extLst>
          </p:cNvPr>
          <p:cNvSpPr/>
          <p:nvPr/>
        </p:nvSpPr>
        <p:spPr>
          <a:xfrm>
            <a:off x="6214560" y="3344732"/>
            <a:ext cx="2237639" cy="3342824"/>
          </a:xfrm>
          <a:prstGeom prst="ellipse">
            <a:avLst/>
          </a:prstGeom>
          <a:noFill/>
          <a:ln w="57150">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9" name="Imagen 18">
            <a:extLst>
              <a:ext uri="{FF2B5EF4-FFF2-40B4-BE49-F238E27FC236}">
                <a16:creationId xmlns:a16="http://schemas.microsoft.com/office/drawing/2014/main" id="{FB44A66E-B059-4F44-9452-1515DA3AB348}"/>
              </a:ext>
            </a:extLst>
          </p:cNvPr>
          <p:cNvPicPr>
            <a:picLocks noChangeAspect="1"/>
          </p:cNvPicPr>
          <p:nvPr/>
        </p:nvPicPr>
        <p:blipFill>
          <a:blip r:embed="rId6"/>
          <a:stretch>
            <a:fillRect/>
          </a:stretch>
        </p:blipFill>
        <p:spPr>
          <a:xfrm>
            <a:off x="6391055" y="915442"/>
            <a:ext cx="5229494" cy="1955108"/>
          </a:xfrm>
          <a:prstGeom prst="rect">
            <a:avLst/>
          </a:prstGeom>
        </p:spPr>
      </p:pic>
      <p:sp>
        <p:nvSpPr>
          <p:cNvPr id="18" name="Elipse 14">
            <a:extLst>
              <a:ext uri="{FF2B5EF4-FFF2-40B4-BE49-F238E27FC236}">
                <a16:creationId xmlns:a16="http://schemas.microsoft.com/office/drawing/2014/main" id="{24CBEFB6-7064-435D-B069-6B956507C4DA}"/>
              </a:ext>
            </a:extLst>
          </p:cNvPr>
          <p:cNvSpPr/>
          <p:nvPr/>
        </p:nvSpPr>
        <p:spPr>
          <a:xfrm>
            <a:off x="11436897" y="4597126"/>
            <a:ext cx="676274" cy="732406"/>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20" name="27 CuadroTexto">
            <a:extLst>
              <a:ext uri="{FF2B5EF4-FFF2-40B4-BE49-F238E27FC236}">
                <a16:creationId xmlns:a16="http://schemas.microsoft.com/office/drawing/2014/main" id="{E3F2762E-3BEF-4855-AA20-0BC062D2D376}"/>
              </a:ext>
            </a:extLst>
          </p:cNvPr>
          <p:cNvSpPr txBox="1">
            <a:spLocks noChangeArrowheads="1"/>
          </p:cNvSpPr>
          <p:nvPr/>
        </p:nvSpPr>
        <p:spPr bwMode="auto">
          <a:xfrm>
            <a:off x="11474362" y="4778663"/>
            <a:ext cx="676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400" dirty="0">
                <a:latin typeface="Arial" panose="020B0604020202020204" pitchFamily="34" charset="0"/>
              </a:rPr>
              <a:t>2.5%</a:t>
            </a:r>
          </a:p>
        </p:txBody>
      </p:sp>
    </p:spTree>
    <p:extLst>
      <p:ext uri="{BB962C8B-B14F-4D97-AF65-F5344CB8AC3E}">
        <p14:creationId xmlns:p14="http://schemas.microsoft.com/office/powerpoint/2010/main" val="263957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5" grpId="0" animBg="1"/>
      <p:bldP spid="16" grpId="0"/>
      <p:bldP spid="5" grpId="0"/>
      <p:bldP spid="17" grpId="0" animBg="1"/>
      <p:bldP spid="18" grpId="0" animBg="1"/>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929" y="23596"/>
            <a:ext cx="1997122" cy="986679"/>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80907" y="39902"/>
            <a:ext cx="4813935" cy="808916"/>
          </a:xfrm>
          <a:prstGeom prst="rect">
            <a:avLst/>
          </a:prstGeom>
        </p:spPr>
      </p:pic>
      <p:sp>
        <p:nvSpPr>
          <p:cNvPr id="2" name="CuadroTexto 1">
            <a:extLst>
              <a:ext uri="{FF2B5EF4-FFF2-40B4-BE49-F238E27FC236}">
                <a16:creationId xmlns:a16="http://schemas.microsoft.com/office/drawing/2014/main" id="{E6EC5325-3E83-416D-B5DC-65F68DF1DC64}"/>
              </a:ext>
            </a:extLst>
          </p:cNvPr>
          <p:cNvSpPr txBox="1"/>
          <p:nvPr/>
        </p:nvSpPr>
        <p:spPr>
          <a:xfrm>
            <a:off x="322878" y="3144223"/>
            <a:ext cx="2102270" cy="369332"/>
          </a:xfrm>
          <a:prstGeom prst="rect">
            <a:avLst/>
          </a:prstGeom>
          <a:noFill/>
        </p:spPr>
        <p:txBody>
          <a:bodyPr wrap="square" rtlCol="0">
            <a:spAutoFit/>
          </a:bodyPr>
          <a:lstStyle/>
          <a:p>
            <a:r>
              <a:rPr lang="es-CO" b="1" dirty="0">
                <a:effectLst>
                  <a:outerShdw blurRad="38100" dist="38100" dir="2700000" algn="tl">
                    <a:srgbClr val="000000">
                      <a:alpha val="43137"/>
                    </a:srgbClr>
                  </a:outerShdw>
                </a:effectLst>
              </a:rPr>
              <a:t>5 Componentes</a:t>
            </a:r>
          </a:p>
        </p:txBody>
      </p:sp>
      <p:pic>
        <p:nvPicPr>
          <p:cNvPr id="5" name="Imagen 4">
            <a:extLst>
              <a:ext uri="{FF2B5EF4-FFF2-40B4-BE49-F238E27FC236}">
                <a16:creationId xmlns:a16="http://schemas.microsoft.com/office/drawing/2014/main" id="{B4EA937E-CFF9-4C83-9ECD-C6980A8767EA}"/>
              </a:ext>
            </a:extLst>
          </p:cNvPr>
          <p:cNvPicPr>
            <a:picLocks noChangeAspect="1"/>
          </p:cNvPicPr>
          <p:nvPr/>
        </p:nvPicPr>
        <p:blipFill>
          <a:blip r:embed="rId4"/>
          <a:stretch>
            <a:fillRect/>
          </a:stretch>
        </p:blipFill>
        <p:spPr>
          <a:xfrm>
            <a:off x="2425148" y="622852"/>
            <a:ext cx="8841439" cy="6082748"/>
          </a:xfrm>
          <a:prstGeom prst="rect">
            <a:avLst/>
          </a:prstGeom>
        </p:spPr>
      </p:pic>
      <p:sp>
        <p:nvSpPr>
          <p:cNvPr id="16" name="Flecha: hacia arriba 15">
            <a:extLst>
              <a:ext uri="{FF2B5EF4-FFF2-40B4-BE49-F238E27FC236}">
                <a16:creationId xmlns:a16="http://schemas.microsoft.com/office/drawing/2014/main" id="{7B54B426-0051-41CB-88BA-8CA25AFFA6CF}"/>
              </a:ext>
            </a:extLst>
          </p:cNvPr>
          <p:cNvSpPr/>
          <p:nvPr/>
        </p:nvSpPr>
        <p:spPr>
          <a:xfrm>
            <a:off x="8116997" y="4407095"/>
            <a:ext cx="185766" cy="18115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Flecha: hacia arriba 16">
            <a:extLst>
              <a:ext uri="{FF2B5EF4-FFF2-40B4-BE49-F238E27FC236}">
                <a16:creationId xmlns:a16="http://schemas.microsoft.com/office/drawing/2014/main" id="{F3BA9D1B-E17B-4C2B-855C-D51F6306AC31}"/>
              </a:ext>
            </a:extLst>
          </p:cNvPr>
          <p:cNvSpPr/>
          <p:nvPr/>
        </p:nvSpPr>
        <p:spPr>
          <a:xfrm>
            <a:off x="2180736" y="4301075"/>
            <a:ext cx="185766" cy="18115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Flecha: hacia abajo 17">
            <a:extLst>
              <a:ext uri="{FF2B5EF4-FFF2-40B4-BE49-F238E27FC236}">
                <a16:creationId xmlns:a16="http://schemas.microsoft.com/office/drawing/2014/main" id="{D408FA7E-E6D8-4E7E-8D22-9DDB38DFF0FA}"/>
              </a:ext>
            </a:extLst>
          </p:cNvPr>
          <p:cNvSpPr/>
          <p:nvPr/>
        </p:nvSpPr>
        <p:spPr>
          <a:xfrm>
            <a:off x="5233861" y="4301078"/>
            <a:ext cx="207034" cy="181156"/>
          </a:xfrm>
          <a:prstGeom prst="downArrow">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Flecha: hacia arriba 18">
            <a:extLst>
              <a:ext uri="{FF2B5EF4-FFF2-40B4-BE49-F238E27FC236}">
                <a16:creationId xmlns:a16="http://schemas.microsoft.com/office/drawing/2014/main" id="{3E7FB70C-2326-4712-9943-3E52DF424197}"/>
              </a:ext>
            </a:extLst>
          </p:cNvPr>
          <p:cNvSpPr/>
          <p:nvPr/>
        </p:nvSpPr>
        <p:spPr>
          <a:xfrm>
            <a:off x="3743886" y="5886774"/>
            <a:ext cx="185766" cy="18115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Flecha: hacia arriba 19">
            <a:extLst>
              <a:ext uri="{FF2B5EF4-FFF2-40B4-BE49-F238E27FC236}">
                <a16:creationId xmlns:a16="http://schemas.microsoft.com/office/drawing/2014/main" id="{8B8D6604-AC78-4984-9EF7-01E32403B05F}"/>
              </a:ext>
            </a:extLst>
          </p:cNvPr>
          <p:cNvSpPr/>
          <p:nvPr/>
        </p:nvSpPr>
        <p:spPr>
          <a:xfrm>
            <a:off x="6851632" y="5915102"/>
            <a:ext cx="185766" cy="18115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Bocadillo: rectángulo 20">
            <a:extLst>
              <a:ext uri="{FF2B5EF4-FFF2-40B4-BE49-F238E27FC236}">
                <a16:creationId xmlns:a16="http://schemas.microsoft.com/office/drawing/2014/main" id="{26E72E73-0868-4283-9C4D-4F79FDBF9AA6}"/>
              </a:ext>
            </a:extLst>
          </p:cNvPr>
          <p:cNvSpPr/>
          <p:nvPr/>
        </p:nvSpPr>
        <p:spPr>
          <a:xfrm>
            <a:off x="8293945" y="1372797"/>
            <a:ext cx="3226673" cy="854097"/>
          </a:xfrm>
          <a:prstGeom prst="wedgeRectCallou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200">
              <a:latin typeface="Lato Regular"/>
            </a:endParaRPr>
          </a:p>
        </p:txBody>
      </p:sp>
      <p:sp>
        <p:nvSpPr>
          <p:cNvPr id="22" name="CuadroTexto 21">
            <a:extLst>
              <a:ext uri="{FF2B5EF4-FFF2-40B4-BE49-F238E27FC236}">
                <a16:creationId xmlns:a16="http://schemas.microsoft.com/office/drawing/2014/main" id="{32A0528B-BA8E-4BC0-96FC-638884ACD2EF}"/>
              </a:ext>
            </a:extLst>
          </p:cNvPr>
          <p:cNvSpPr txBox="1"/>
          <p:nvPr/>
        </p:nvSpPr>
        <p:spPr>
          <a:xfrm>
            <a:off x="8402202" y="1450534"/>
            <a:ext cx="3010157" cy="830997"/>
          </a:xfrm>
          <a:prstGeom prst="rect">
            <a:avLst/>
          </a:prstGeom>
          <a:noFill/>
        </p:spPr>
        <p:txBody>
          <a:bodyPr wrap="square" rtlCol="0">
            <a:spAutoFit/>
          </a:bodyPr>
          <a:lstStyle/>
          <a:p>
            <a:pPr algn="just"/>
            <a:r>
              <a:rPr lang="es-CO" sz="1200" dirty="0">
                <a:solidFill>
                  <a:schemeClr val="accent1">
                    <a:lumMod val="50000"/>
                  </a:schemeClr>
                </a:solidFill>
                <a:latin typeface="Lato Regular"/>
              </a:rPr>
              <a:t>El desempeño alcanzado indica que SAE cuenta con un resultado que la posiciona dentro del 40% de los puntajes mas altos del grupo par.</a:t>
            </a:r>
          </a:p>
        </p:txBody>
      </p:sp>
      <p:sp>
        <p:nvSpPr>
          <p:cNvPr id="13" name="CuadroTexto 12">
            <a:extLst>
              <a:ext uri="{FF2B5EF4-FFF2-40B4-BE49-F238E27FC236}">
                <a16:creationId xmlns:a16="http://schemas.microsoft.com/office/drawing/2014/main" id="{7C8C246B-F883-49BC-8786-3C577F126AF6}"/>
              </a:ext>
            </a:extLst>
          </p:cNvPr>
          <p:cNvSpPr txBox="1"/>
          <p:nvPr/>
        </p:nvSpPr>
        <p:spPr>
          <a:xfrm>
            <a:off x="437322" y="6493566"/>
            <a:ext cx="3306564" cy="230832"/>
          </a:xfrm>
          <a:prstGeom prst="rect">
            <a:avLst/>
          </a:prstGeom>
          <a:noFill/>
        </p:spPr>
        <p:txBody>
          <a:bodyPr wrap="square" rtlCol="0">
            <a:spAutoFit/>
          </a:bodyPr>
          <a:lstStyle/>
          <a:p>
            <a:r>
              <a:rPr lang="es-CO" sz="900" dirty="0"/>
              <a:t>Fuente: Función Publica - DAFP</a:t>
            </a:r>
          </a:p>
        </p:txBody>
      </p:sp>
      <p:sp>
        <p:nvSpPr>
          <p:cNvPr id="6" name="CuadroTexto 5">
            <a:extLst>
              <a:ext uri="{FF2B5EF4-FFF2-40B4-BE49-F238E27FC236}">
                <a16:creationId xmlns:a16="http://schemas.microsoft.com/office/drawing/2014/main" id="{7C1FAAB7-8F47-4902-AC0F-32A44184E609}"/>
              </a:ext>
            </a:extLst>
          </p:cNvPr>
          <p:cNvSpPr txBox="1"/>
          <p:nvPr/>
        </p:nvSpPr>
        <p:spPr>
          <a:xfrm>
            <a:off x="8551260" y="65469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Tree>
    <p:extLst>
      <p:ext uri="{BB962C8B-B14F-4D97-AF65-F5344CB8AC3E}">
        <p14:creationId xmlns:p14="http://schemas.microsoft.com/office/powerpoint/2010/main" val="3871370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52" y="179911"/>
            <a:ext cx="2222500" cy="914399"/>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34714" y="72674"/>
            <a:ext cx="4813935" cy="1021636"/>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8" name="Gráfico 7">
            <a:extLst>
              <a:ext uri="{FF2B5EF4-FFF2-40B4-BE49-F238E27FC236}">
                <a16:creationId xmlns:a16="http://schemas.microsoft.com/office/drawing/2014/main" id="{C8B5F14C-C899-4636-ABBB-724E682A1241}"/>
              </a:ext>
            </a:extLst>
          </p:cNvPr>
          <p:cNvGraphicFramePr>
            <a:graphicFrameLocks/>
          </p:cNvGraphicFramePr>
          <p:nvPr>
            <p:extLst>
              <p:ext uri="{D42A27DB-BD31-4B8C-83A1-F6EECF244321}">
                <p14:modId xmlns:p14="http://schemas.microsoft.com/office/powerpoint/2010/main" val="332448430"/>
              </p:ext>
            </p:extLst>
          </p:nvPr>
        </p:nvGraphicFramePr>
        <p:xfrm>
          <a:off x="1869743" y="1534090"/>
          <a:ext cx="8325135" cy="3106566"/>
        </p:xfrm>
        <a:graphic>
          <a:graphicData uri="http://schemas.openxmlformats.org/drawingml/2006/chart">
            <c:chart xmlns:c="http://schemas.openxmlformats.org/drawingml/2006/chart" xmlns:r="http://schemas.openxmlformats.org/officeDocument/2006/relationships" r:id="rId4"/>
          </a:graphicData>
        </a:graphic>
      </p:graphicFrame>
      <p:sp>
        <p:nvSpPr>
          <p:cNvPr id="10" name="CuadroTexto 9">
            <a:extLst>
              <a:ext uri="{FF2B5EF4-FFF2-40B4-BE49-F238E27FC236}">
                <a16:creationId xmlns:a16="http://schemas.microsoft.com/office/drawing/2014/main" id="{D40763D8-19D0-414A-ACFF-5AACC13A83EA}"/>
              </a:ext>
            </a:extLst>
          </p:cNvPr>
          <p:cNvSpPr txBox="1"/>
          <p:nvPr/>
        </p:nvSpPr>
        <p:spPr>
          <a:xfrm>
            <a:off x="2101970" y="781196"/>
            <a:ext cx="8315864" cy="461665"/>
          </a:xfrm>
          <a:prstGeom prst="rect">
            <a:avLst/>
          </a:prstGeom>
          <a:noFill/>
        </p:spPr>
        <p:txBody>
          <a:bodyPr wrap="square" rtlCol="0">
            <a:spAutoFit/>
          </a:bodyPr>
          <a:lstStyle/>
          <a:p>
            <a:pPr algn="ctr"/>
            <a:r>
              <a:rPr lang="es-CO" sz="2400" dirty="0">
                <a:solidFill>
                  <a:schemeClr val="accent1">
                    <a:lumMod val="50000"/>
                  </a:schemeClr>
                </a:solidFill>
                <a:effectLst>
                  <a:outerShdw blurRad="38100" dist="38100" dir="2700000" algn="tl">
                    <a:srgbClr val="000000">
                      <a:alpha val="43137"/>
                    </a:srgbClr>
                  </a:outerShdw>
                </a:effectLst>
              </a:rPr>
              <a:t>Comparativo con Entidades del Sector Hacienda.</a:t>
            </a:r>
          </a:p>
        </p:txBody>
      </p:sp>
      <p:grpSp>
        <p:nvGrpSpPr>
          <p:cNvPr id="9" name="Grupo 8">
            <a:extLst>
              <a:ext uri="{FF2B5EF4-FFF2-40B4-BE49-F238E27FC236}">
                <a16:creationId xmlns:a16="http://schemas.microsoft.com/office/drawing/2014/main" id="{7A6A5BF1-289D-4E0A-AA4F-73B1415C4B7C}"/>
              </a:ext>
            </a:extLst>
          </p:cNvPr>
          <p:cNvGrpSpPr/>
          <p:nvPr/>
        </p:nvGrpSpPr>
        <p:grpSpPr>
          <a:xfrm>
            <a:off x="7905223" y="5051901"/>
            <a:ext cx="1838325" cy="1186461"/>
            <a:chOff x="4239174" y="2430681"/>
            <a:chExt cx="1838325" cy="1186461"/>
          </a:xfrm>
        </p:grpSpPr>
        <p:pic>
          <p:nvPicPr>
            <p:cNvPr id="11" name="Imagen 10">
              <a:extLst>
                <a:ext uri="{FF2B5EF4-FFF2-40B4-BE49-F238E27FC236}">
                  <a16:creationId xmlns:a16="http://schemas.microsoft.com/office/drawing/2014/main" id="{4A260E77-1A3A-421A-B359-790D10BAA6BC}"/>
                </a:ext>
              </a:extLst>
            </p:cNvPr>
            <p:cNvPicPr>
              <a:picLocks noChangeAspect="1"/>
            </p:cNvPicPr>
            <p:nvPr/>
          </p:nvPicPr>
          <p:blipFill>
            <a:blip r:embed="rId5"/>
            <a:stretch>
              <a:fillRect/>
            </a:stretch>
          </p:blipFill>
          <p:spPr>
            <a:xfrm>
              <a:off x="4239174" y="2430681"/>
              <a:ext cx="1838325" cy="762000"/>
            </a:xfrm>
            <a:prstGeom prst="rect">
              <a:avLst/>
            </a:prstGeom>
          </p:spPr>
        </p:pic>
        <p:sp>
          <p:nvSpPr>
            <p:cNvPr id="12" name="CuadroTexto 11">
              <a:extLst>
                <a:ext uri="{FF2B5EF4-FFF2-40B4-BE49-F238E27FC236}">
                  <a16:creationId xmlns:a16="http://schemas.microsoft.com/office/drawing/2014/main" id="{9B5BF83D-654A-47C6-A155-CCFD67C2B13D}"/>
                </a:ext>
              </a:extLst>
            </p:cNvPr>
            <p:cNvSpPr txBox="1"/>
            <p:nvPr/>
          </p:nvSpPr>
          <p:spPr>
            <a:xfrm>
              <a:off x="4427327" y="2970811"/>
              <a:ext cx="1441420" cy="646331"/>
            </a:xfrm>
            <a:prstGeom prst="rect">
              <a:avLst/>
            </a:prstGeom>
            <a:noFill/>
          </p:spPr>
          <p:txBody>
            <a:bodyPr wrap="none" rtlCol="0">
              <a:spAutoFit/>
            </a:bodyPr>
            <a:lstStyle/>
            <a:p>
              <a:pPr algn="ctr"/>
              <a:r>
                <a:rPr lang="es-CO" sz="900" b="1" dirty="0"/>
                <a:t>MINHACIENDA</a:t>
              </a:r>
            </a:p>
            <a:p>
              <a:pPr algn="ctr"/>
              <a:r>
                <a:rPr lang="es-CO" sz="900" dirty="0"/>
                <a:t> Carrera 8 No. 6C- 38</a:t>
              </a:r>
            </a:p>
            <a:p>
              <a:pPr algn="ctr"/>
              <a:r>
                <a:rPr lang="es-CO" sz="900" dirty="0"/>
                <a:t> (57 1) 381 1700</a:t>
              </a:r>
            </a:p>
            <a:p>
              <a:pPr algn="ctr"/>
              <a:r>
                <a:rPr lang="es-CO" sz="900" b="1" dirty="0">
                  <a:solidFill>
                    <a:srgbClr val="38706F"/>
                  </a:solidFill>
                </a:rPr>
                <a:t>www.minhacienda.gov.co</a:t>
              </a:r>
            </a:p>
          </p:txBody>
        </p:sp>
      </p:grpSp>
      <p:sp>
        <p:nvSpPr>
          <p:cNvPr id="13" name="CuadroTexto 12">
            <a:extLst>
              <a:ext uri="{FF2B5EF4-FFF2-40B4-BE49-F238E27FC236}">
                <a16:creationId xmlns:a16="http://schemas.microsoft.com/office/drawing/2014/main" id="{FB1495EC-0E84-4D60-BBE3-32419CB37BE6}"/>
              </a:ext>
            </a:extLst>
          </p:cNvPr>
          <p:cNvSpPr txBox="1"/>
          <p:nvPr/>
        </p:nvSpPr>
        <p:spPr>
          <a:xfrm>
            <a:off x="8499218" y="4766709"/>
            <a:ext cx="596638" cy="369332"/>
          </a:xfrm>
          <a:prstGeom prst="rect">
            <a:avLst/>
          </a:prstGeom>
          <a:noFill/>
        </p:spPr>
        <p:txBody>
          <a:bodyPr wrap="none" rtlCol="0">
            <a:spAutoFit/>
          </a:bodyPr>
          <a:lstStyle/>
          <a:p>
            <a:r>
              <a:rPr lang="es-CO" b="1" dirty="0">
                <a:solidFill>
                  <a:schemeClr val="accent6">
                    <a:lumMod val="75000"/>
                  </a:schemeClr>
                </a:solidFill>
              </a:rPr>
              <a:t>79.9</a:t>
            </a:r>
          </a:p>
        </p:txBody>
      </p:sp>
      <p:pic>
        <p:nvPicPr>
          <p:cNvPr id="14" name="Imagen 13">
            <a:extLst>
              <a:ext uri="{FF2B5EF4-FFF2-40B4-BE49-F238E27FC236}">
                <a16:creationId xmlns:a16="http://schemas.microsoft.com/office/drawing/2014/main" id="{725B1B73-D346-4F9F-A653-4F1B24758757}"/>
              </a:ext>
            </a:extLst>
          </p:cNvPr>
          <p:cNvPicPr>
            <a:picLocks noChangeAspect="1"/>
          </p:cNvPicPr>
          <p:nvPr/>
        </p:nvPicPr>
        <p:blipFill>
          <a:blip r:embed="rId6"/>
          <a:stretch>
            <a:fillRect/>
          </a:stretch>
        </p:blipFill>
        <p:spPr>
          <a:xfrm>
            <a:off x="5578434" y="5118258"/>
            <a:ext cx="1333333" cy="1266667"/>
          </a:xfrm>
          <a:prstGeom prst="rect">
            <a:avLst/>
          </a:prstGeom>
        </p:spPr>
      </p:pic>
      <p:sp>
        <p:nvSpPr>
          <p:cNvPr id="15" name="CuadroTexto 14">
            <a:extLst>
              <a:ext uri="{FF2B5EF4-FFF2-40B4-BE49-F238E27FC236}">
                <a16:creationId xmlns:a16="http://schemas.microsoft.com/office/drawing/2014/main" id="{EF35C976-1FA6-45E4-8EDE-982C68072243}"/>
              </a:ext>
            </a:extLst>
          </p:cNvPr>
          <p:cNvSpPr txBox="1"/>
          <p:nvPr/>
        </p:nvSpPr>
        <p:spPr>
          <a:xfrm>
            <a:off x="5856121" y="4750595"/>
            <a:ext cx="593432" cy="369332"/>
          </a:xfrm>
          <a:prstGeom prst="rect">
            <a:avLst/>
          </a:prstGeom>
          <a:noFill/>
        </p:spPr>
        <p:txBody>
          <a:bodyPr wrap="none" rtlCol="0">
            <a:spAutoFit/>
          </a:bodyPr>
          <a:lstStyle/>
          <a:p>
            <a:r>
              <a:rPr lang="es-CO" b="1" dirty="0">
                <a:solidFill>
                  <a:srgbClr val="EC6C15"/>
                </a:solidFill>
              </a:rPr>
              <a:t>75.9</a:t>
            </a:r>
          </a:p>
        </p:txBody>
      </p:sp>
      <p:pic>
        <p:nvPicPr>
          <p:cNvPr id="16" name="Imagen 15">
            <a:extLst>
              <a:ext uri="{FF2B5EF4-FFF2-40B4-BE49-F238E27FC236}">
                <a16:creationId xmlns:a16="http://schemas.microsoft.com/office/drawing/2014/main" id="{85AD2AEA-C821-4650-B261-DFA5C12913B9}"/>
              </a:ext>
            </a:extLst>
          </p:cNvPr>
          <p:cNvPicPr>
            <a:picLocks noChangeAspect="1"/>
          </p:cNvPicPr>
          <p:nvPr/>
        </p:nvPicPr>
        <p:blipFill>
          <a:blip r:embed="rId7"/>
          <a:stretch>
            <a:fillRect/>
          </a:stretch>
        </p:blipFill>
        <p:spPr>
          <a:xfrm>
            <a:off x="2978446" y="5168191"/>
            <a:ext cx="1066800" cy="1143000"/>
          </a:xfrm>
          <a:prstGeom prst="rect">
            <a:avLst/>
          </a:prstGeom>
        </p:spPr>
      </p:pic>
      <p:sp>
        <p:nvSpPr>
          <p:cNvPr id="17" name="CuadroTexto 16">
            <a:extLst>
              <a:ext uri="{FF2B5EF4-FFF2-40B4-BE49-F238E27FC236}">
                <a16:creationId xmlns:a16="http://schemas.microsoft.com/office/drawing/2014/main" id="{6275F561-002E-4DDA-AF52-7017025068B7}"/>
              </a:ext>
            </a:extLst>
          </p:cNvPr>
          <p:cNvSpPr txBox="1"/>
          <p:nvPr/>
        </p:nvSpPr>
        <p:spPr>
          <a:xfrm>
            <a:off x="3182429" y="4767575"/>
            <a:ext cx="596638" cy="369332"/>
          </a:xfrm>
          <a:prstGeom prst="rect">
            <a:avLst/>
          </a:prstGeom>
          <a:noFill/>
        </p:spPr>
        <p:txBody>
          <a:bodyPr wrap="none" rtlCol="0">
            <a:spAutoFit/>
          </a:bodyPr>
          <a:lstStyle/>
          <a:p>
            <a:r>
              <a:rPr lang="es-CO" b="1" dirty="0">
                <a:solidFill>
                  <a:schemeClr val="accent6">
                    <a:lumMod val="75000"/>
                  </a:schemeClr>
                </a:solidFill>
              </a:rPr>
              <a:t>79.7</a:t>
            </a:r>
          </a:p>
        </p:txBody>
      </p:sp>
      <p:sp>
        <p:nvSpPr>
          <p:cNvPr id="18" name="Dodecágono 17">
            <a:extLst>
              <a:ext uri="{FF2B5EF4-FFF2-40B4-BE49-F238E27FC236}">
                <a16:creationId xmlns:a16="http://schemas.microsoft.com/office/drawing/2014/main" id="{55FCB825-30F2-493D-9B06-39BA8B0CE98C}"/>
              </a:ext>
            </a:extLst>
          </p:cNvPr>
          <p:cNvSpPr/>
          <p:nvPr/>
        </p:nvSpPr>
        <p:spPr>
          <a:xfrm>
            <a:off x="9393761" y="4818882"/>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1</a:t>
            </a:r>
          </a:p>
        </p:txBody>
      </p:sp>
      <p:sp>
        <p:nvSpPr>
          <p:cNvPr id="19" name="Dodecágono 18">
            <a:extLst>
              <a:ext uri="{FF2B5EF4-FFF2-40B4-BE49-F238E27FC236}">
                <a16:creationId xmlns:a16="http://schemas.microsoft.com/office/drawing/2014/main" id="{E992AE15-7CB4-4C8C-9BBA-732645FAFDDA}"/>
              </a:ext>
            </a:extLst>
          </p:cNvPr>
          <p:cNvSpPr/>
          <p:nvPr/>
        </p:nvSpPr>
        <p:spPr>
          <a:xfrm>
            <a:off x="3864329" y="4815451"/>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2</a:t>
            </a:r>
          </a:p>
        </p:txBody>
      </p:sp>
      <p:sp>
        <p:nvSpPr>
          <p:cNvPr id="20" name="Dodecágono 19">
            <a:extLst>
              <a:ext uri="{FF2B5EF4-FFF2-40B4-BE49-F238E27FC236}">
                <a16:creationId xmlns:a16="http://schemas.microsoft.com/office/drawing/2014/main" id="{6D50C16B-4540-43D6-ACED-FE5269E73773}"/>
              </a:ext>
            </a:extLst>
          </p:cNvPr>
          <p:cNvSpPr/>
          <p:nvPr/>
        </p:nvSpPr>
        <p:spPr>
          <a:xfrm>
            <a:off x="6606423" y="4786916"/>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3</a:t>
            </a:r>
          </a:p>
        </p:txBody>
      </p:sp>
      <p:sp>
        <p:nvSpPr>
          <p:cNvPr id="2" name="Elipse 1">
            <a:extLst>
              <a:ext uri="{FF2B5EF4-FFF2-40B4-BE49-F238E27FC236}">
                <a16:creationId xmlns:a16="http://schemas.microsoft.com/office/drawing/2014/main" id="{2483E0D5-8C72-4271-BE49-915863EAB3D9}"/>
              </a:ext>
            </a:extLst>
          </p:cNvPr>
          <p:cNvSpPr/>
          <p:nvPr/>
        </p:nvSpPr>
        <p:spPr>
          <a:xfrm>
            <a:off x="2833068" y="4548066"/>
            <a:ext cx="1563757" cy="2064944"/>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622889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88" y="20891"/>
            <a:ext cx="2222500" cy="1028384"/>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6998236" y="10122"/>
            <a:ext cx="4813935" cy="83024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0" name="CuadroTexto 9">
            <a:extLst>
              <a:ext uri="{FF2B5EF4-FFF2-40B4-BE49-F238E27FC236}">
                <a16:creationId xmlns:a16="http://schemas.microsoft.com/office/drawing/2014/main" id="{D40763D8-19D0-414A-ACFF-5AACC13A83EA}"/>
              </a:ext>
            </a:extLst>
          </p:cNvPr>
          <p:cNvSpPr txBox="1"/>
          <p:nvPr/>
        </p:nvSpPr>
        <p:spPr>
          <a:xfrm>
            <a:off x="1574127" y="622757"/>
            <a:ext cx="8315864" cy="461665"/>
          </a:xfrm>
          <a:prstGeom prst="rect">
            <a:avLst/>
          </a:prstGeom>
          <a:noFill/>
        </p:spPr>
        <p:txBody>
          <a:bodyPr wrap="square" rtlCol="0">
            <a:spAutoFit/>
          </a:bodyPr>
          <a:lstStyle/>
          <a:p>
            <a:pPr algn="ctr"/>
            <a:r>
              <a:rPr lang="es-CO" sz="2400" dirty="0">
                <a:solidFill>
                  <a:schemeClr val="accent1">
                    <a:lumMod val="50000"/>
                  </a:schemeClr>
                </a:solidFill>
              </a:rPr>
              <a:t>Comparativo con Entidades del Sector.</a:t>
            </a:r>
          </a:p>
        </p:txBody>
      </p:sp>
      <p:graphicFrame>
        <p:nvGraphicFramePr>
          <p:cNvPr id="9" name="Gráfico 8">
            <a:extLst>
              <a:ext uri="{FF2B5EF4-FFF2-40B4-BE49-F238E27FC236}">
                <a16:creationId xmlns:a16="http://schemas.microsoft.com/office/drawing/2014/main" id="{C6879397-219D-4351-88E2-D42744399A5B}"/>
              </a:ext>
            </a:extLst>
          </p:cNvPr>
          <p:cNvGraphicFramePr>
            <a:graphicFrameLocks/>
          </p:cNvGraphicFramePr>
          <p:nvPr>
            <p:extLst>
              <p:ext uri="{D42A27DB-BD31-4B8C-83A1-F6EECF244321}">
                <p14:modId xmlns:p14="http://schemas.microsoft.com/office/powerpoint/2010/main" val="3470462748"/>
              </p:ext>
            </p:extLst>
          </p:nvPr>
        </p:nvGraphicFramePr>
        <p:xfrm>
          <a:off x="545910" y="1867239"/>
          <a:ext cx="10836323" cy="3040641"/>
        </p:xfrm>
        <a:graphic>
          <a:graphicData uri="http://schemas.openxmlformats.org/drawingml/2006/chart">
            <c:chart xmlns:c="http://schemas.openxmlformats.org/drawingml/2006/chart" xmlns:r="http://schemas.openxmlformats.org/officeDocument/2006/relationships" r:id="rId4"/>
          </a:graphicData>
        </a:graphic>
      </p:graphicFrame>
      <p:sp>
        <p:nvSpPr>
          <p:cNvPr id="2" name="Elipse 1">
            <a:extLst>
              <a:ext uri="{FF2B5EF4-FFF2-40B4-BE49-F238E27FC236}">
                <a16:creationId xmlns:a16="http://schemas.microsoft.com/office/drawing/2014/main" id="{68E54E60-4C25-4488-B3F7-43496637D2BC}"/>
              </a:ext>
            </a:extLst>
          </p:cNvPr>
          <p:cNvSpPr/>
          <p:nvPr/>
        </p:nvSpPr>
        <p:spPr>
          <a:xfrm>
            <a:off x="3084395" y="2677538"/>
            <a:ext cx="777922" cy="27824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nvGrpSpPr>
          <p:cNvPr id="11" name="Grupo 10">
            <a:extLst>
              <a:ext uri="{FF2B5EF4-FFF2-40B4-BE49-F238E27FC236}">
                <a16:creationId xmlns:a16="http://schemas.microsoft.com/office/drawing/2014/main" id="{1E9FA789-FB53-46D8-A730-232F2D0A2771}"/>
              </a:ext>
            </a:extLst>
          </p:cNvPr>
          <p:cNvGrpSpPr/>
          <p:nvPr/>
        </p:nvGrpSpPr>
        <p:grpSpPr>
          <a:xfrm>
            <a:off x="7732964" y="5097466"/>
            <a:ext cx="2484480" cy="1186461"/>
            <a:chOff x="4239174" y="2430681"/>
            <a:chExt cx="1838325" cy="1186461"/>
          </a:xfrm>
        </p:grpSpPr>
        <p:pic>
          <p:nvPicPr>
            <p:cNvPr id="12" name="Imagen 11">
              <a:extLst>
                <a:ext uri="{FF2B5EF4-FFF2-40B4-BE49-F238E27FC236}">
                  <a16:creationId xmlns:a16="http://schemas.microsoft.com/office/drawing/2014/main" id="{777E9DC6-2B9D-4456-BF1D-9AAAAFC2BDCA}"/>
                </a:ext>
              </a:extLst>
            </p:cNvPr>
            <p:cNvPicPr>
              <a:picLocks noChangeAspect="1"/>
            </p:cNvPicPr>
            <p:nvPr/>
          </p:nvPicPr>
          <p:blipFill>
            <a:blip r:embed="rId5"/>
            <a:stretch>
              <a:fillRect/>
            </a:stretch>
          </p:blipFill>
          <p:spPr>
            <a:xfrm>
              <a:off x="4239174" y="2430681"/>
              <a:ext cx="1838325" cy="762000"/>
            </a:xfrm>
            <a:prstGeom prst="rect">
              <a:avLst/>
            </a:prstGeom>
          </p:spPr>
        </p:pic>
        <p:sp>
          <p:nvSpPr>
            <p:cNvPr id="13" name="CuadroTexto 12">
              <a:extLst>
                <a:ext uri="{FF2B5EF4-FFF2-40B4-BE49-F238E27FC236}">
                  <a16:creationId xmlns:a16="http://schemas.microsoft.com/office/drawing/2014/main" id="{850833FC-8DFA-469B-B5F5-9147FA7F6E51}"/>
                </a:ext>
              </a:extLst>
            </p:cNvPr>
            <p:cNvSpPr txBox="1"/>
            <p:nvPr/>
          </p:nvSpPr>
          <p:spPr>
            <a:xfrm>
              <a:off x="4427327" y="2970811"/>
              <a:ext cx="1441420" cy="646331"/>
            </a:xfrm>
            <a:prstGeom prst="rect">
              <a:avLst/>
            </a:prstGeom>
            <a:noFill/>
          </p:spPr>
          <p:txBody>
            <a:bodyPr wrap="none" rtlCol="0">
              <a:spAutoFit/>
            </a:bodyPr>
            <a:lstStyle/>
            <a:p>
              <a:pPr algn="ctr"/>
              <a:r>
                <a:rPr lang="es-CO" sz="900" b="1" dirty="0"/>
                <a:t>MINHACIENDA</a:t>
              </a:r>
            </a:p>
            <a:p>
              <a:pPr algn="ctr"/>
              <a:r>
                <a:rPr lang="es-CO" sz="900" dirty="0"/>
                <a:t> Carrera 8 No. 6C- 38</a:t>
              </a:r>
            </a:p>
            <a:p>
              <a:pPr algn="ctr"/>
              <a:r>
                <a:rPr lang="es-CO" sz="900" dirty="0"/>
                <a:t> (57 1) 381 1700</a:t>
              </a:r>
            </a:p>
            <a:p>
              <a:pPr algn="ctr"/>
              <a:r>
                <a:rPr lang="es-CO" sz="900" b="1" dirty="0">
                  <a:solidFill>
                    <a:srgbClr val="38706F"/>
                  </a:solidFill>
                </a:rPr>
                <a:t>www.minhacienda.gov.co</a:t>
              </a:r>
            </a:p>
          </p:txBody>
        </p:sp>
      </p:grpSp>
      <p:pic>
        <p:nvPicPr>
          <p:cNvPr id="14" name="Imagen 13">
            <a:extLst>
              <a:ext uri="{FF2B5EF4-FFF2-40B4-BE49-F238E27FC236}">
                <a16:creationId xmlns:a16="http://schemas.microsoft.com/office/drawing/2014/main" id="{45F7D8E6-0469-4A56-B99C-EB90624939E5}"/>
              </a:ext>
            </a:extLst>
          </p:cNvPr>
          <p:cNvPicPr>
            <a:picLocks noChangeAspect="1"/>
          </p:cNvPicPr>
          <p:nvPr/>
        </p:nvPicPr>
        <p:blipFill>
          <a:blip r:embed="rId6"/>
          <a:stretch>
            <a:fillRect/>
          </a:stretch>
        </p:blipFill>
        <p:spPr>
          <a:xfrm>
            <a:off x="4969565" y="5158015"/>
            <a:ext cx="2028671" cy="1266667"/>
          </a:xfrm>
          <a:prstGeom prst="rect">
            <a:avLst/>
          </a:prstGeom>
        </p:spPr>
      </p:pic>
      <p:pic>
        <p:nvPicPr>
          <p:cNvPr id="15" name="Imagen 14">
            <a:extLst>
              <a:ext uri="{FF2B5EF4-FFF2-40B4-BE49-F238E27FC236}">
                <a16:creationId xmlns:a16="http://schemas.microsoft.com/office/drawing/2014/main" id="{63C6EC35-0F89-439B-9B93-359E17609333}"/>
              </a:ext>
            </a:extLst>
          </p:cNvPr>
          <p:cNvPicPr>
            <a:picLocks noChangeAspect="1"/>
          </p:cNvPicPr>
          <p:nvPr/>
        </p:nvPicPr>
        <p:blipFill>
          <a:blip r:embed="rId7"/>
          <a:stretch>
            <a:fillRect/>
          </a:stretch>
        </p:blipFill>
        <p:spPr>
          <a:xfrm>
            <a:off x="2014330" y="5207948"/>
            <a:ext cx="1683027" cy="1143000"/>
          </a:xfrm>
          <a:prstGeom prst="rect">
            <a:avLst/>
          </a:prstGeom>
        </p:spPr>
      </p:pic>
      <p:cxnSp>
        <p:nvCxnSpPr>
          <p:cNvPr id="18" name="Conector recto 17">
            <a:extLst>
              <a:ext uri="{FF2B5EF4-FFF2-40B4-BE49-F238E27FC236}">
                <a16:creationId xmlns:a16="http://schemas.microsoft.com/office/drawing/2014/main" id="{C35A9749-689F-4817-9E1A-F9C280A49AFC}"/>
              </a:ext>
            </a:extLst>
          </p:cNvPr>
          <p:cNvCxnSpPr>
            <a:cxnSpLocks/>
          </p:cNvCxnSpPr>
          <p:nvPr/>
        </p:nvCxnSpPr>
        <p:spPr>
          <a:xfrm>
            <a:off x="1574127" y="1457739"/>
            <a:ext cx="0" cy="7686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F4A5441B-2DF0-408A-A8BF-D2E941652176}"/>
              </a:ext>
            </a:extLst>
          </p:cNvPr>
          <p:cNvCxnSpPr>
            <a:cxnSpLocks/>
          </p:cNvCxnSpPr>
          <p:nvPr/>
        </p:nvCxnSpPr>
        <p:spPr>
          <a:xfrm>
            <a:off x="1574127" y="1457739"/>
            <a:ext cx="864329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id="{7649C179-5DA6-4EC9-9087-9576C06EC4FC}"/>
              </a:ext>
            </a:extLst>
          </p:cNvPr>
          <p:cNvCxnSpPr>
            <a:cxnSpLocks/>
          </p:cNvCxnSpPr>
          <p:nvPr/>
        </p:nvCxnSpPr>
        <p:spPr>
          <a:xfrm>
            <a:off x="7732964" y="1482927"/>
            <a:ext cx="0" cy="7686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Conector recto 22">
            <a:extLst>
              <a:ext uri="{FF2B5EF4-FFF2-40B4-BE49-F238E27FC236}">
                <a16:creationId xmlns:a16="http://schemas.microsoft.com/office/drawing/2014/main" id="{683433B9-450B-47B4-A1EA-EE5E24F7F1C4}"/>
              </a:ext>
            </a:extLst>
          </p:cNvPr>
          <p:cNvCxnSpPr>
            <a:cxnSpLocks/>
          </p:cNvCxnSpPr>
          <p:nvPr/>
        </p:nvCxnSpPr>
        <p:spPr>
          <a:xfrm>
            <a:off x="9740669" y="1457739"/>
            <a:ext cx="0" cy="768626"/>
          </a:xfrm>
          <a:prstGeom prst="line">
            <a:avLst/>
          </a:prstGeom>
        </p:spPr>
        <p:style>
          <a:lnRef idx="2">
            <a:schemeClr val="accent1"/>
          </a:lnRef>
          <a:fillRef idx="0">
            <a:schemeClr val="accent1"/>
          </a:fillRef>
          <a:effectRef idx="1">
            <a:schemeClr val="accent1"/>
          </a:effectRef>
          <a:fontRef idx="minor">
            <a:schemeClr val="tx1"/>
          </a:fontRef>
        </p:style>
      </p:cxnSp>
      <p:sp>
        <p:nvSpPr>
          <p:cNvPr id="26" name="CuadroTexto 25">
            <a:extLst>
              <a:ext uri="{FF2B5EF4-FFF2-40B4-BE49-F238E27FC236}">
                <a16:creationId xmlns:a16="http://schemas.microsoft.com/office/drawing/2014/main" id="{DE768300-3A38-4FB0-8F04-D18D23A05D3A}"/>
              </a:ext>
            </a:extLst>
          </p:cNvPr>
          <p:cNvSpPr txBox="1"/>
          <p:nvPr/>
        </p:nvSpPr>
        <p:spPr>
          <a:xfrm>
            <a:off x="10217427" y="1084422"/>
            <a:ext cx="1802296" cy="523220"/>
          </a:xfrm>
          <a:prstGeom prst="rect">
            <a:avLst/>
          </a:prstGeom>
          <a:noFill/>
        </p:spPr>
        <p:txBody>
          <a:bodyPr wrap="square" rtlCol="0">
            <a:spAutoFit/>
          </a:bodyPr>
          <a:lstStyle/>
          <a:p>
            <a:pPr algn="ctr"/>
            <a:r>
              <a:rPr lang="es-CO" sz="1400" dirty="0">
                <a:solidFill>
                  <a:srgbClr val="000A8B"/>
                </a:solidFill>
              </a:rPr>
              <a:t>3 Componentes con Mejor Puntuación</a:t>
            </a:r>
          </a:p>
        </p:txBody>
      </p:sp>
      <p:sp>
        <p:nvSpPr>
          <p:cNvPr id="3" name="Rectángulo: esquinas redondeadas 2">
            <a:extLst>
              <a:ext uri="{FF2B5EF4-FFF2-40B4-BE49-F238E27FC236}">
                <a16:creationId xmlns:a16="http://schemas.microsoft.com/office/drawing/2014/main" id="{8323FB62-7360-4FB6-A70A-FBB9A7E14D8D}"/>
              </a:ext>
            </a:extLst>
          </p:cNvPr>
          <p:cNvSpPr/>
          <p:nvPr/>
        </p:nvSpPr>
        <p:spPr>
          <a:xfrm>
            <a:off x="2647073" y="5004983"/>
            <a:ext cx="357809" cy="18537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Rectángulo: esquinas redondeadas 20">
            <a:extLst>
              <a:ext uri="{FF2B5EF4-FFF2-40B4-BE49-F238E27FC236}">
                <a16:creationId xmlns:a16="http://schemas.microsoft.com/office/drawing/2014/main" id="{03BD3B1F-EBD5-4790-93BE-4CEC9F0AEE81}"/>
              </a:ext>
            </a:extLst>
          </p:cNvPr>
          <p:cNvSpPr/>
          <p:nvPr/>
        </p:nvSpPr>
        <p:spPr>
          <a:xfrm>
            <a:off x="5804995" y="4976191"/>
            <a:ext cx="357809" cy="185374"/>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ACB7D986-8A13-4581-BBD5-AFA190F954F2}"/>
              </a:ext>
            </a:extLst>
          </p:cNvPr>
          <p:cNvSpPr/>
          <p:nvPr/>
        </p:nvSpPr>
        <p:spPr>
          <a:xfrm>
            <a:off x="8912277" y="5012397"/>
            <a:ext cx="357809" cy="185374"/>
          </a:xfrm>
          <a:prstGeom prst="round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18099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sp>
        <p:nvSpPr>
          <p:cNvPr id="5" name="CuadroTexto 4"/>
          <p:cNvSpPr txBox="1"/>
          <p:nvPr/>
        </p:nvSpPr>
        <p:spPr>
          <a:xfrm>
            <a:off x="1869058" y="2235779"/>
            <a:ext cx="8462513" cy="1938992"/>
          </a:xfrm>
          <a:prstGeom prst="rect">
            <a:avLst/>
          </a:prstGeom>
          <a:noFill/>
        </p:spPr>
        <p:txBody>
          <a:bodyPr wrap="square" rtlCol="0">
            <a:spAutoFit/>
          </a:bodyPr>
          <a:lstStyle/>
          <a:p>
            <a:pPr lvl="0" algn="ctr"/>
            <a:r>
              <a:rPr lang="es-CO" sz="4000" b="1" dirty="0">
                <a:solidFill>
                  <a:srgbClr val="000A8B"/>
                </a:solidFill>
              </a:rPr>
              <a:t>Avances del Plan Anual de Auditoria Interna </a:t>
            </a:r>
          </a:p>
          <a:p>
            <a:pPr lvl="0" algn="ctr"/>
            <a:r>
              <a:rPr lang="es-CO" sz="4000" b="1" dirty="0">
                <a:solidFill>
                  <a:srgbClr val="000A8B"/>
                </a:solidFill>
              </a:rPr>
              <a:t>Al  30-04-2018</a:t>
            </a:r>
            <a:endParaRPr lang="es-CO" sz="4000" dirty="0">
              <a:solidFill>
                <a:srgbClr val="000A8B"/>
              </a:solidFill>
            </a:endParaRP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Tree>
    <p:extLst>
      <p:ext uri="{BB962C8B-B14F-4D97-AF65-F5344CB8AC3E}">
        <p14:creationId xmlns:p14="http://schemas.microsoft.com/office/powerpoint/2010/main" val="2186651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8" name="5 CuadroTexto">
            <a:extLst>
              <a:ext uri="{FF2B5EF4-FFF2-40B4-BE49-F238E27FC236}">
                <a16:creationId xmlns:a16="http://schemas.microsoft.com/office/drawing/2014/main" id="{C1E83895-8039-44F9-9968-8E5940B745AB}"/>
              </a:ext>
            </a:extLst>
          </p:cNvPr>
          <p:cNvSpPr txBox="1"/>
          <p:nvPr/>
        </p:nvSpPr>
        <p:spPr>
          <a:xfrm>
            <a:off x="6130333" y="2161033"/>
            <a:ext cx="5583429" cy="3416320"/>
          </a:xfrm>
          <a:prstGeom prst="rect">
            <a:avLst/>
          </a:prstGeom>
          <a:noFill/>
        </p:spPr>
        <p:txBody>
          <a:bodyPr wrap="square">
            <a:spAutoFit/>
          </a:bodyPr>
          <a:lstStyle/>
          <a:p>
            <a:pPr marL="342900" indent="-342900" fontAlgn="auto">
              <a:lnSpc>
                <a:spcPct val="150000"/>
              </a:lnSpc>
              <a:spcBef>
                <a:spcPts val="0"/>
              </a:spcBef>
              <a:spcAft>
                <a:spcPts val="0"/>
              </a:spcAft>
              <a:buSzPct val="90000"/>
              <a:buFont typeface="Wingdings" charset="2"/>
              <a:buChar char="v"/>
              <a:defRPr/>
            </a:pPr>
            <a:r>
              <a:rPr lang="es-CO" sz="1600" b="1" dirty="0">
                <a:solidFill>
                  <a:srgbClr val="000A8B"/>
                </a:solidFill>
                <a:latin typeface="Lato Regular"/>
                <a:cs typeface="Latha" panose="020B0604020202020204" pitchFamily="34" charset="0"/>
              </a:rPr>
              <a:t>Plan Anual de Auditoria vigencia 2018 Aprobado Comité Institucional de Coordinación de Control Interno No. 1 de 2018</a:t>
            </a:r>
          </a:p>
          <a:p>
            <a:pPr marL="342900" indent="-342900">
              <a:lnSpc>
                <a:spcPct val="150000"/>
              </a:lnSpc>
              <a:buSzPct val="90000"/>
              <a:buFont typeface="Wingdings" charset="2"/>
              <a:buChar char="v"/>
              <a:defRPr/>
            </a:pPr>
            <a:r>
              <a:rPr lang="es-CO" sz="1600" b="1" dirty="0">
                <a:solidFill>
                  <a:srgbClr val="A9A8A9"/>
                </a:solidFill>
                <a:latin typeface="Lato Regular"/>
              </a:rPr>
              <a:t>Actividades y Resultados desarrollados por Oficina de Control Interno al 30 de abril de 2018</a:t>
            </a:r>
          </a:p>
          <a:p>
            <a:pPr marL="342900" indent="-342900">
              <a:lnSpc>
                <a:spcPct val="150000"/>
              </a:lnSpc>
              <a:buSzPct val="90000"/>
              <a:buFont typeface="Wingdings" charset="2"/>
              <a:buChar char="v"/>
              <a:defRPr/>
            </a:pPr>
            <a:r>
              <a:rPr lang="es-CO" sz="1600" b="1" dirty="0">
                <a:solidFill>
                  <a:srgbClr val="A9A8A9"/>
                </a:solidFill>
                <a:latin typeface="Lato Regular"/>
                <a:cs typeface="Latha" panose="020B0604020202020204" pitchFamily="34" charset="0"/>
              </a:rPr>
              <a:t>Seguimiento Planes de Mejoramiento Interno 2017 y 2018</a:t>
            </a:r>
          </a:p>
          <a:p>
            <a:pPr marL="342900" indent="-342900">
              <a:lnSpc>
                <a:spcPct val="150000"/>
              </a:lnSpc>
              <a:buSzPct val="90000"/>
              <a:buFont typeface="Wingdings" charset="2"/>
              <a:buChar char="v"/>
              <a:defRPr/>
            </a:pPr>
            <a:r>
              <a:rPr lang="es-CO" sz="1600" b="1" dirty="0">
                <a:solidFill>
                  <a:srgbClr val="A9A8A9"/>
                </a:solidFill>
                <a:latin typeface="Lato Regular"/>
                <a:cs typeface="Latha" panose="020B0604020202020204" pitchFamily="34" charset="0"/>
              </a:rPr>
              <a:t>Seguimiento Plan de Mejoramiento Institucional a Marzo de 2018</a:t>
            </a: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1317793"/>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Tree>
    <p:extLst>
      <p:ext uri="{BB962C8B-B14F-4D97-AF65-F5344CB8AC3E}">
        <p14:creationId xmlns:p14="http://schemas.microsoft.com/office/powerpoint/2010/main" val="904574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35838" y="0"/>
            <a:ext cx="4597074" cy="67131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3" name="AutoShape 6">
            <a:extLst>
              <a:ext uri="{FF2B5EF4-FFF2-40B4-BE49-F238E27FC236}">
                <a16:creationId xmlns:a16="http://schemas.microsoft.com/office/drawing/2014/main" id="{D3C459DA-5A96-4F87-AA38-D8F2F7EE2FE6}"/>
              </a:ext>
            </a:extLst>
          </p:cNvPr>
          <p:cNvSpPr>
            <a:spLocks noChangeArrowheads="1"/>
          </p:cNvSpPr>
          <p:nvPr/>
        </p:nvSpPr>
        <p:spPr bwMode="auto">
          <a:xfrm>
            <a:off x="6372225" y="3588295"/>
            <a:ext cx="1003300" cy="1008063"/>
          </a:xfrm>
          <a:prstGeom prst="rightArrow">
            <a:avLst>
              <a:gd name="adj1" fmla="val 50000"/>
              <a:gd name="adj2" fmla="val 25000"/>
            </a:avLst>
          </a:prstGeom>
          <a:solidFill>
            <a:srgbClr val="5A5B5D"/>
          </a:solidFill>
          <a:ln w="9525">
            <a:solidFill>
              <a:srgbClr val="000000"/>
            </a:solidFill>
            <a:miter lim="800000"/>
            <a:headEnd/>
            <a:tailEnd/>
          </a:ln>
          <a:effectLst/>
        </p:spPr>
        <p:txBody>
          <a:bodyPr wrap="none" anchor="ctr"/>
          <a:lstStyle>
            <a:lvl1pPr eaLnBrk="0" hangingPunct="0">
              <a:spcBef>
                <a:spcPct val="20000"/>
              </a:spcBef>
              <a:buChar char="•"/>
              <a:defRPr sz="2800">
                <a:solidFill>
                  <a:schemeClr val="accent2"/>
                </a:solidFill>
                <a:latin typeface="Arial" charset="0"/>
              </a:defRPr>
            </a:lvl1pPr>
            <a:lvl2pPr marL="742950" indent="-285750" eaLnBrk="0" hangingPunct="0">
              <a:spcBef>
                <a:spcPct val="20000"/>
              </a:spcBef>
              <a:buChar char="–"/>
              <a:defRPr sz="2400">
                <a:solidFill>
                  <a:schemeClr val="accent2"/>
                </a:solidFill>
                <a:latin typeface="Arial" charset="0"/>
              </a:defRPr>
            </a:lvl2pPr>
            <a:lvl3pPr marL="1143000" indent="-228600" eaLnBrk="0" hangingPunct="0">
              <a:spcBef>
                <a:spcPct val="20000"/>
              </a:spcBef>
              <a:buChar char="•"/>
              <a:defRPr sz="2000">
                <a:solidFill>
                  <a:schemeClr val="accent2"/>
                </a:solidFill>
                <a:latin typeface="Arial" charset="0"/>
              </a:defRPr>
            </a:lvl3pPr>
            <a:lvl4pPr marL="1600200" indent="-228600" eaLnBrk="0" hangingPunct="0">
              <a:spcBef>
                <a:spcPct val="20000"/>
              </a:spcBef>
              <a:buChar char="–"/>
              <a:defRPr>
                <a:solidFill>
                  <a:schemeClr val="accent2"/>
                </a:solidFill>
                <a:latin typeface="Arial" charset="0"/>
              </a:defRPr>
            </a:lvl4pPr>
            <a:lvl5pPr marL="2057400" indent="-228600" eaLnBrk="0" hangingPunct="0">
              <a:spcBef>
                <a:spcPct val="20000"/>
              </a:spcBef>
              <a:buChar char="»"/>
              <a:defRPr>
                <a:solidFill>
                  <a:schemeClr val="accent2"/>
                </a:solidFill>
                <a:latin typeface="Arial" charset="0"/>
              </a:defRPr>
            </a:lvl5pPr>
            <a:lvl6pPr marL="2514600" indent="-228600" eaLnBrk="0" fontAlgn="base" hangingPunct="0">
              <a:spcBef>
                <a:spcPct val="20000"/>
              </a:spcBef>
              <a:spcAft>
                <a:spcPct val="0"/>
              </a:spcAft>
              <a:buChar char="»"/>
              <a:defRPr>
                <a:solidFill>
                  <a:schemeClr val="accent2"/>
                </a:solidFill>
                <a:latin typeface="Arial" charset="0"/>
              </a:defRPr>
            </a:lvl6pPr>
            <a:lvl7pPr marL="2971800" indent="-228600" eaLnBrk="0" fontAlgn="base" hangingPunct="0">
              <a:spcBef>
                <a:spcPct val="20000"/>
              </a:spcBef>
              <a:spcAft>
                <a:spcPct val="0"/>
              </a:spcAft>
              <a:buChar char="»"/>
              <a:defRPr>
                <a:solidFill>
                  <a:schemeClr val="accent2"/>
                </a:solidFill>
                <a:latin typeface="Arial" charset="0"/>
              </a:defRPr>
            </a:lvl7pPr>
            <a:lvl8pPr marL="3429000" indent="-228600" eaLnBrk="0" fontAlgn="base" hangingPunct="0">
              <a:spcBef>
                <a:spcPct val="20000"/>
              </a:spcBef>
              <a:spcAft>
                <a:spcPct val="0"/>
              </a:spcAft>
              <a:buChar char="»"/>
              <a:defRPr>
                <a:solidFill>
                  <a:schemeClr val="accent2"/>
                </a:solidFill>
                <a:latin typeface="Arial" charset="0"/>
              </a:defRPr>
            </a:lvl8pPr>
            <a:lvl9pPr marL="3886200" indent="-228600" eaLnBrk="0" fontAlgn="base" hangingPunct="0">
              <a:spcBef>
                <a:spcPct val="20000"/>
              </a:spcBef>
              <a:spcAft>
                <a:spcPct val="0"/>
              </a:spcAft>
              <a:buChar char="»"/>
              <a:defRPr>
                <a:solidFill>
                  <a:schemeClr val="accent2"/>
                </a:solidFill>
                <a:latin typeface="Arial" charset="0"/>
              </a:defRPr>
            </a:lvl9pPr>
          </a:lstStyle>
          <a:p>
            <a:pPr algn="ctr">
              <a:spcBef>
                <a:spcPct val="0"/>
              </a:spcBef>
              <a:buFontTx/>
              <a:buNone/>
              <a:defRPr/>
            </a:pPr>
            <a:endParaRPr lang="es-ES" altLang="es-CO" sz="2000" kern="0" dirty="0">
              <a:solidFill>
                <a:srgbClr val="002060"/>
              </a:solidFill>
              <a:ea typeface="ＭＳ Ｐゴシック" pitchFamily="34" charset="-128"/>
            </a:endParaRPr>
          </a:p>
        </p:txBody>
      </p:sp>
      <p:sp>
        <p:nvSpPr>
          <p:cNvPr id="20" name="Text Box 7">
            <a:extLst>
              <a:ext uri="{FF2B5EF4-FFF2-40B4-BE49-F238E27FC236}">
                <a16:creationId xmlns:a16="http://schemas.microsoft.com/office/drawing/2014/main" id="{9347354A-DD68-4ABC-9729-96B8296E7276}"/>
              </a:ext>
            </a:extLst>
          </p:cNvPr>
          <p:cNvSpPr txBox="1">
            <a:spLocks noChangeArrowheads="1"/>
          </p:cNvSpPr>
          <p:nvPr/>
        </p:nvSpPr>
        <p:spPr bwMode="auto">
          <a:xfrm>
            <a:off x="9066213" y="3727994"/>
            <a:ext cx="1511300" cy="738188"/>
          </a:xfrm>
          <a:prstGeom prst="rect">
            <a:avLst/>
          </a:prstGeom>
          <a:noFill/>
          <a:ln>
            <a:noFill/>
          </a:ln>
          <a:effectLst/>
          <a:extLst/>
        </p:spPr>
        <p:txBody>
          <a:bodyPr>
            <a:spAutoFit/>
          </a:bodyPr>
          <a:lstStyle>
            <a:lvl1pPr eaLnBrk="0" hangingPunct="0">
              <a:spcBef>
                <a:spcPct val="20000"/>
              </a:spcBef>
              <a:buChar char="•"/>
              <a:defRPr sz="2800">
                <a:solidFill>
                  <a:schemeClr val="accent2"/>
                </a:solidFill>
                <a:latin typeface="Arial" charset="0"/>
              </a:defRPr>
            </a:lvl1pPr>
            <a:lvl2pPr marL="742950" indent="-285750" eaLnBrk="0" hangingPunct="0">
              <a:spcBef>
                <a:spcPct val="20000"/>
              </a:spcBef>
              <a:buChar char="–"/>
              <a:defRPr sz="2400">
                <a:solidFill>
                  <a:schemeClr val="accent2"/>
                </a:solidFill>
                <a:latin typeface="Arial" charset="0"/>
              </a:defRPr>
            </a:lvl2pPr>
            <a:lvl3pPr marL="1143000" indent="-228600" eaLnBrk="0" hangingPunct="0">
              <a:spcBef>
                <a:spcPct val="20000"/>
              </a:spcBef>
              <a:buChar char="•"/>
              <a:defRPr sz="2000">
                <a:solidFill>
                  <a:schemeClr val="accent2"/>
                </a:solidFill>
                <a:latin typeface="Arial" charset="0"/>
              </a:defRPr>
            </a:lvl3pPr>
            <a:lvl4pPr marL="1600200" indent="-228600" eaLnBrk="0" hangingPunct="0">
              <a:spcBef>
                <a:spcPct val="20000"/>
              </a:spcBef>
              <a:buChar char="–"/>
              <a:defRPr>
                <a:solidFill>
                  <a:schemeClr val="accent2"/>
                </a:solidFill>
                <a:latin typeface="Arial" charset="0"/>
              </a:defRPr>
            </a:lvl4pPr>
            <a:lvl5pPr marL="2057400" indent="-228600" eaLnBrk="0" hangingPunct="0">
              <a:spcBef>
                <a:spcPct val="20000"/>
              </a:spcBef>
              <a:buChar char="»"/>
              <a:defRPr>
                <a:solidFill>
                  <a:schemeClr val="accent2"/>
                </a:solidFill>
                <a:latin typeface="Arial" charset="0"/>
              </a:defRPr>
            </a:lvl5pPr>
            <a:lvl6pPr marL="2514600" indent="-228600" eaLnBrk="0" fontAlgn="base" hangingPunct="0">
              <a:spcBef>
                <a:spcPct val="20000"/>
              </a:spcBef>
              <a:spcAft>
                <a:spcPct val="0"/>
              </a:spcAft>
              <a:buChar char="»"/>
              <a:defRPr>
                <a:solidFill>
                  <a:schemeClr val="accent2"/>
                </a:solidFill>
                <a:latin typeface="Arial" charset="0"/>
              </a:defRPr>
            </a:lvl6pPr>
            <a:lvl7pPr marL="2971800" indent="-228600" eaLnBrk="0" fontAlgn="base" hangingPunct="0">
              <a:spcBef>
                <a:spcPct val="20000"/>
              </a:spcBef>
              <a:spcAft>
                <a:spcPct val="0"/>
              </a:spcAft>
              <a:buChar char="»"/>
              <a:defRPr>
                <a:solidFill>
                  <a:schemeClr val="accent2"/>
                </a:solidFill>
                <a:latin typeface="Arial" charset="0"/>
              </a:defRPr>
            </a:lvl7pPr>
            <a:lvl8pPr marL="3429000" indent="-228600" eaLnBrk="0" fontAlgn="base" hangingPunct="0">
              <a:spcBef>
                <a:spcPct val="20000"/>
              </a:spcBef>
              <a:spcAft>
                <a:spcPct val="0"/>
              </a:spcAft>
              <a:buChar char="»"/>
              <a:defRPr>
                <a:solidFill>
                  <a:schemeClr val="accent2"/>
                </a:solidFill>
                <a:latin typeface="Arial" charset="0"/>
              </a:defRPr>
            </a:lvl8pPr>
            <a:lvl9pPr marL="3886200" indent="-228600" eaLnBrk="0" fontAlgn="base" hangingPunct="0">
              <a:spcBef>
                <a:spcPct val="20000"/>
              </a:spcBef>
              <a:spcAft>
                <a:spcPct val="0"/>
              </a:spcAft>
              <a:buChar char="»"/>
              <a:defRPr>
                <a:solidFill>
                  <a:schemeClr val="accent2"/>
                </a:solidFill>
                <a:latin typeface="Arial" charset="0"/>
              </a:defRPr>
            </a:lvl9pPr>
          </a:lstStyle>
          <a:p>
            <a:pPr algn="ctr">
              <a:spcBef>
                <a:spcPct val="50000"/>
              </a:spcBef>
              <a:buFontTx/>
              <a:buNone/>
              <a:defRPr/>
            </a:pPr>
            <a:r>
              <a:rPr lang="es-CO" altLang="es-CO" sz="1400" b="1" dirty="0">
                <a:solidFill>
                  <a:schemeClr val="bg1">
                    <a:lumMod val="50000"/>
                  </a:schemeClr>
                </a:solidFill>
                <a:latin typeface="Lato Regular"/>
                <a:ea typeface="ＭＳ Ｐゴシック" pitchFamily="34" charset="-128"/>
              </a:rPr>
              <a:t>Programa </a:t>
            </a:r>
            <a:r>
              <a:rPr lang="es-CO" altLang="es-CO" sz="1400" b="1" dirty="0">
                <a:solidFill>
                  <a:srgbClr val="000A8B"/>
                </a:solidFill>
                <a:latin typeface="Lato Regular"/>
                <a:ea typeface="ＭＳ Ｐゴシック" pitchFamily="34" charset="-128"/>
              </a:rPr>
              <a:t>Combinado</a:t>
            </a:r>
            <a:r>
              <a:rPr lang="es-CO" altLang="es-CO" sz="1400" b="1" dirty="0">
                <a:solidFill>
                  <a:schemeClr val="accent2">
                    <a:lumMod val="75000"/>
                  </a:schemeClr>
                </a:solidFill>
                <a:latin typeface="Lato Regular"/>
                <a:ea typeface="ＭＳ Ｐゴシック" pitchFamily="34" charset="-128"/>
              </a:rPr>
              <a:t> </a:t>
            </a:r>
            <a:r>
              <a:rPr lang="es-CO" altLang="es-CO" sz="1400" b="1" dirty="0">
                <a:solidFill>
                  <a:schemeClr val="bg1">
                    <a:lumMod val="50000"/>
                  </a:schemeClr>
                </a:solidFill>
                <a:latin typeface="Lato Regular"/>
                <a:ea typeface="ＭＳ Ｐゴシック" pitchFamily="34" charset="-128"/>
              </a:rPr>
              <a:t>de auditorías</a:t>
            </a:r>
            <a:endParaRPr lang="es-ES" altLang="es-CO" sz="1400" b="1" dirty="0">
              <a:solidFill>
                <a:schemeClr val="bg1">
                  <a:lumMod val="50000"/>
                </a:schemeClr>
              </a:solidFill>
              <a:latin typeface="Lato Regular"/>
              <a:ea typeface="ＭＳ Ｐゴシック" pitchFamily="34" charset="-128"/>
            </a:endParaRPr>
          </a:p>
        </p:txBody>
      </p:sp>
      <p:sp>
        <p:nvSpPr>
          <p:cNvPr id="21" name="Rectangle 23">
            <a:extLst>
              <a:ext uri="{FF2B5EF4-FFF2-40B4-BE49-F238E27FC236}">
                <a16:creationId xmlns:a16="http://schemas.microsoft.com/office/drawing/2014/main" id="{5E7F2FE9-C897-4F15-8765-D023609352EB}"/>
              </a:ext>
            </a:extLst>
          </p:cNvPr>
          <p:cNvSpPr>
            <a:spLocks noChangeArrowheads="1"/>
          </p:cNvSpPr>
          <p:nvPr/>
        </p:nvSpPr>
        <p:spPr bwMode="auto">
          <a:xfrm>
            <a:off x="7567655" y="2788756"/>
            <a:ext cx="1512888" cy="647700"/>
          </a:xfrm>
          <a:prstGeom prst="rect">
            <a:avLst/>
          </a:prstGeom>
          <a:ln>
            <a:headEnd/>
            <a:tailEnd/>
          </a:ln>
          <a:extLst/>
        </p:spPr>
        <p:style>
          <a:lnRef idx="1">
            <a:schemeClr val="dk1"/>
          </a:lnRef>
          <a:fillRef idx="2">
            <a:schemeClr val="dk1"/>
          </a:fillRef>
          <a:effectRef idx="1">
            <a:schemeClr val="dk1"/>
          </a:effectRef>
          <a:fontRef idx="minor">
            <a:schemeClr val="dk1"/>
          </a:fontRef>
        </p:style>
        <p:txBody>
          <a:bodyPr wrap="none" anchor="ctr"/>
          <a:lstStyle/>
          <a:p>
            <a:pPr algn="ctr">
              <a:defRPr/>
            </a:pPr>
            <a:r>
              <a:rPr lang="es-CO" sz="1100" b="1" kern="0" dirty="0">
                <a:solidFill>
                  <a:srgbClr val="000A8B"/>
                </a:solidFill>
                <a:latin typeface="Lato Regular"/>
                <a:ea typeface="ＭＳ Ｐゴシック" pitchFamily="34" charset="-128"/>
              </a:rPr>
              <a:t>Requerimientos </a:t>
            </a:r>
          </a:p>
          <a:p>
            <a:pPr algn="ctr">
              <a:defRPr/>
            </a:pPr>
            <a:r>
              <a:rPr lang="es-CO" sz="1100" b="1" kern="0" dirty="0">
                <a:solidFill>
                  <a:srgbClr val="000A8B"/>
                </a:solidFill>
                <a:latin typeface="Lato Regular"/>
                <a:ea typeface="ＭＳ Ｐゴシック" pitchFamily="34" charset="-128"/>
              </a:rPr>
              <a:t>Normativos</a:t>
            </a:r>
            <a:endParaRPr lang="es-ES" sz="1100" b="1" kern="0" dirty="0">
              <a:solidFill>
                <a:srgbClr val="000A8B"/>
              </a:solidFill>
              <a:latin typeface="Lato Regular"/>
              <a:ea typeface="ＭＳ Ｐゴシック" pitchFamily="34" charset="-128"/>
            </a:endParaRPr>
          </a:p>
        </p:txBody>
      </p:sp>
      <p:sp>
        <p:nvSpPr>
          <p:cNvPr id="22" name="Rectangle 24">
            <a:extLst>
              <a:ext uri="{FF2B5EF4-FFF2-40B4-BE49-F238E27FC236}">
                <a16:creationId xmlns:a16="http://schemas.microsoft.com/office/drawing/2014/main" id="{9ECA3544-BA38-4D8E-9D80-7DDEAF7E76F2}"/>
              </a:ext>
            </a:extLst>
          </p:cNvPr>
          <p:cNvSpPr>
            <a:spLocks noChangeArrowheads="1"/>
          </p:cNvSpPr>
          <p:nvPr/>
        </p:nvSpPr>
        <p:spPr bwMode="auto">
          <a:xfrm>
            <a:off x="7567656" y="3542943"/>
            <a:ext cx="1512887" cy="647700"/>
          </a:xfrm>
          <a:prstGeom prst="rect">
            <a:avLst/>
          </a:prstGeom>
          <a:ln>
            <a:headEnd/>
            <a:tailEnd/>
          </a:ln>
          <a:extLst/>
        </p:spPr>
        <p:style>
          <a:lnRef idx="1">
            <a:schemeClr val="dk1"/>
          </a:lnRef>
          <a:fillRef idx="2">
            <a:schemeClr val="dk1"/>
          </a:fillRef>
          <a:effectRef idx="1">
            <a:schemeClr val="dk1"/>
          </a:effectRef>
          <a:fontRef idx="minor">
            <a:schemeClr val="dk1"/>
          </a:fontRef>
        </p:style>
        <p:txBody>
          <a:bodyPr wrap="none" anchor="ctr"/>
          <a:lstStyle/>
          <a:p>
            <a:pPr algn="ctr">
              <a:defRPr/>
            </a:pPr>
            <a:r>
              <a:rPr lang="es-CO" sz="1100" b="1" kern="0" dirty="0">
                <a:solidFill>
                  <a:srgbClr val="000A8B"/>
                </a:solidFill>
                <a:latin typeface="Lato Regular"/>
                <a:ea typeface="ＭＳ Ｐゴシック" pitchFamily="34" charset="-128"/>
              </a:rPr>
              <a:t>Gestión de Riesgos</a:t>
            </a:r>
            <a:endParaRPr lang="es-ES" sz="1100" b="1" kern="0" dirty="0">
              <a:solidFill>
                <a:srgbClr val="000A8B"/>
              </a:solidFill>
              <a:latin typeface="Lato Regular"/>
              <a:ea typeface="ＭＳ Ｐゴシック" pitchFamily="34" charset="-128"/>
            </a:endParaRPr>
          </a:p>
        </p:txBody>
      </p:sp>
      <p:sp>
        <p:nvSpPr>
          <p:cNvPr id="23" name="Rectangle 25">
            <a:extLst>
              <a:ext uri="{FF2B5EF4-FFF2-40B4-BE49-F238E27FC236}">
                <a16:creationId xmlns:a16="http://schemas.microsoft.com/office/drawing/2014/main" id="{52DD5BBB-1F0C-4AA5-A211-DD5F5FC6CFCE}"/>
              </a:ext>
            </a:extLst>
          </p:cNvPr>
          <p:cNvSpPr>
            <a:spLocks noChangeArrowheads="1"/>
          </p:cNvSpPr>
          <p:nvPr/>
        </p:nvSpPr>
        <p:spPr bwMode="auto">
          <a:xfrm>
            <a:off x="7567655" y="5021004"/>
            <a:ext cx="1512888" cy="647700"/>
          </a:xfrm>
          <a:prstGeom prst="rect">
            <a:avLst/>
          </a:prstGeom>
          <a:ln>
            <a:headEnd/>
            <a:tailEnd/>
          </a:ln>
          <a:extLst/>
        </p:spPr>
        <p:style>
          <a:lnRef idx="1">
            <a:schemeClr val="dk1"/>
          </a:lnRef>
          <a:fillRef idx="2">
            <a:schemeClr val="dk1"/>
          </a:fillRef>
          <a:effectRef idx="1">
            <a:schemeClr val="dk1"/>
          </a:effectRef>
          <a:fontRef idx="minor">
            <a:schemeClr val="dk1"/>
          </a:fontRef>
        </p:style>
        <p:txBody>
          <a:bodyPr wrap="none" anchor="ctr"/>
          <a:lstStyle/>
          <a:p>
            <a:pPr algn="ctr">
              <a:defRPr/>
            </a:pPr>
            <a:r>
              <a:rPr lang="es-CO" sz="1100" b="1" kern="0" dirty="0">
                <a:solidFill>
                  <a:srgbClr val="000A8B"/>
                </a:solidFill>
                <a:latin typeface="Lato Regular"/>
                <a:ea typeface="ＭＳ Ｐゴシック" pitchFamily="34" charset="-128"/>
              </a:rPr>
              <a:t>Seguridad de la </a:t>
            </a:r>
          </a:p>
          <a:p>
            <a:pPr algn="ctr">
              <a:defRPr/>
            </a:pPr>
            <a:r>
              <a:rPr lang="es-CO" sz="1100" b="1" kern="0" dirty="0">
                <a:solidFill>
                  <a:srgbClr val="000A8B"/>
                </a:solidFill>
                <a:latin typeface="Lato Regular"/>
                <a:ea typeface="ＭＳ Ｐゴシック" pitchFamily="34" charset="-128"/>
              </a:rPr>
              <a:t>Información</a:t>
            </a:r>
            <a:endParaRPr lang="es-ES" sz="1100" b="1" kern="0" dirty="0">
              <a:solidFill>
                <a:srgbClr val="000A8B"/>
              </a:solidFill>
              <a:latin typeface="Lato Regular"/>
              <a:ea typeface="ＭＳ Ｐゴシック" pitchFamily="34" charset="-128"/>
            </a:endParaRPr>
          </a:p>
        </p:txBody>
      </p:sp>
      <p:sp>
        <p:nvSpPr>
          <p:cNvPr id="24" name="Rectangle 26">
            <a:extLst>
              <a:ext uri="{FF2B5EF4-FFF2-40B4-BE49-F238E27FC236}">
                <a16:creationId xmlns:a16="http://schemas.microsoft.com/office/drawing/2014/main" id="{E9983417-CD7B-41CD-9156-7D8F84C4F7E9}"/>
              </a:ext>
            </a:extLst>
          </p:cNvPr>
          <p:cNvSpPr>
            <a:spLocks noChangeArrowheads="1"/>
          </p:cNvSpPr>
          <p:nvPr/>
        </p:nvSpPr>
        <p:spPr bwMode="auto">
          <a:xfrm>
            <a:off x="7567656" y="4301296"/>
            <a:ext cx="1512887" cy="647700"/>
          </a:xfrm>
          <a:prstGeom prst="rect">
            <a:avLst/>
          </a:prstGeom>
          <a:ln>
            <a:headEnd/>
            <a:tailEnd/>
          </a:ln>
          <a:extLst/>
        </p:spPr>
        <p:style>
          <a:lnRef idx="1">
            <a:schemeClr val="dk1"/>
          </a:lnRef>
          <a:fillRef idx="2">
            <a:schemeClr val="dk1"/>
          </a:fillRef>
          <a:effectRef idx="1">
            <a:schemeClr val="dk1"/>
          </a:effectRef>
          <a:fontRef idx="minor">
            <a:schemeClr val="dk1"/>
          </a:fontRef>
        </p:style>
        <p:txBody>
          <a:bodyPr wrap="none" anchor="ctr"/>
          <a:lstStyle/>
          <a:p>
            <a:pPr algn="ctr">
              <a:defRPr/>
            </a:pPr>
            <a:r>
              <a:rPr lang="es-CO" sz="1100" b="1" kern="0" dirty="0">
                <a:solidFill>
                  <a:srgbClr val="000A8B"/>
                </a:solidFill>
                <a:latin typeface="Lato Regular"/>
                <a:ea typeface="ＭＳ Ｐゴシック" pitchFamily="34" charset="-128"/>
              </a:rPr>
              <a:t>Requerimientos </a:t>
            </a:r>
          </a:p>
          <a:p>
            <a:pPr algn="ctr">
              <a:defRPr/>
            </a:pPr>
            <a:r>
              <a:rPr lang="es-CO" sz="1100" b="1" kern="0" dirty="0">
                <a:solidFill>
                  <a:srgbClr val="000A8B"/>
                </a:solidFill>
                <a:latin typeface="Lato Regular"/>
                <a:ea typeface="ＭＳ Ｐゴシック" pitchFamily="34" charset="-128"/>
              </a:rPr>
              <a:t>Operativos</a:t>
            </a:r>
            <a:endParaRPr lang="es-ES" sz="1100" b="1" kern="0" dirty="0">
              <a:solidFill>
                <a:srgbClr val="000A8B"/>
              </a:solidFill>
              <a:latin typeface="Lato Regular"/>
              <a:ea typeface="ＭＳ Ｐゴシック" pitchFamily="34" charset="-128"/>
            </a:endParaRPr>
          </a:p>
        </p:txBody>
      </p:sp>
      <p:sp>
        <p:nvSpPr>
          <p:cNvPr id="25" name="Rectangle 28">
            <a:extLst>
              <a:ext uri="{FF2B5EF4-FFF2-40B4-BE49-F238E27FC236}">
                <a16:creationId xmlns:a16="http://schemas.microsoft.com/office/drawing/2014/main" id="{7A155A3E-5016-4EEC-A3B4-248623EC4D39}"/>
              </a:ext>
            </a:extLst>
          </p:cNvPr>
          <p:cNvSpPr>
            <a:spLocks noChangeArrowheads="1"/>
          </p:cNvSpPr>
          <p:nvPr/>
        </p:nvSpPr>
        <p:spPr bwMode="auto">
          <a:xfrm>
            <a:off x="7300913" y="2100807"/>
            <a:ext cx="2520950" cy="431800"/>
          </a:xfrm>
          <a:prstGeom prst="rect">
            <a:avLst/>
          </a:prstGeom>
          <a:solidFill>
            <a:srgbClr val="FFFFFF"/>
          </a:solidFill>
          <a:ln>
            <a:noFill/>
          </a:ln>
          <a:effectLst/>
          <a:extLst/>
        </p:spPr>
        <p:txBody>
          <a:bodyPr wrap="none" anchor="ctr"/>
          <a:lstStyle>
            <a:lvl1pPr eaLnBrk="0" hangingPunct="0">
              <a:spcBef>
                <a:spcPct val="20000"/>
              </a:spcBef>
              <a:buChar char="•"/>
              <a:defRPr sz="2800">
                <a:solidFill>
                  <a:schemeClr val="accent2"/>
                </a:solidFill>
                <a:latin typeface="Arial" charset="0"/>
              </a:defRPr>
            </a:lvl1pPr>
            <a:lvl2pPr marL="742950" indent="-285750" eaLnBrk="0" hangingPunct="0">
              <a:spcBef>
                <a:spcPct val="20000"/>
              </a:spcBef>
              <a:buChar char="–"/>
              <a:defRPr sz="2400">
                <a:solidFill>
                  <a:schemeClr val="accent2"/>
                </a:solidFill>
                <a:latin typeface="Arial" charset="0"/>
              </a:defRPr>
            </a:lvl2pPr>
            <a:lvl3pPr marL="1143000" indent="-228600" eaLnBrk="0" hangingPunct="0">
              <a:spcBef>
                <a:spcPct val="20000"/>
              </a:spcBef>
              <a:buChar char="•"/>
              <a:defRPr sz="2000">
                <a:solidFill>
                  <a:schemeClr val="accent2"/>
                </a:solidFill>
                <a:latin typeface="Arial" charset="0"/>
              </a:defRPr>
            </a:lvl3pPr>
            <a:lvl4pPr marL="1600200" indent="-228600" eaLnBrk="0" hangingPunct="0">
              <a:spcBef>
                <a:spcPct val="20000"/>
              </a:spcBef>
              <a:buChar char="–"/>
              <a:defRPr>
                <a:solidFill>
                  <a:schemeClr val="accent2"/>
                </a:solidFill>
                <a:latin typeface="Arial" charset="0"/>
              </a:defRPr>
            </a:lvl4pPr>
            <a:lvl5pPr marL="2057400" indent="-228600" eaLnBrk="0" hangingPunct="0">
              <a:spcBef>
                <a:spcPct val="20000"/>
              </a:spcBef>
              <a:buChar char="»"/>
              <a:defRPr>
                <a:solidFill>
                  <a:schemeClr val="accent2"/>
                </a:solidFill>
                <a:latin typeface="Arial" charset="0"/>
              </a:defRPr>
            </a:lvl5pPr>
            <a:lvl6pPr marL="2514600" indent="-228600" eaLnBrk="0" fontAlgn="base" hangingPunct="0">
              <a:spcBef>
                <a:spcPct val="20000"/>
              </a:spcBef>
              <a:spcAft>
                <a:spcPct val="0"/>
              </a:spcAft>
              <a:buChar char="»"/>
              <a:defRPr>
                <a:solidFill>
                  <a:schemeClr val="accent2"/>
                </a:solidFill>
                <a:latin typeface="Arial" charset="0"/>
              </a:defRPr>
            </a:lvl6pPr>
            <a:lvl7pPr marL="2971800" indent="-228600" eaLnBrk="0" fontAlgn="base" hangingPunct="0">
              <a:spcBef>
                <a:spcPct val="20000"/>
              </a:spcBef>
              <a:spcAft>
                <a:spcPct val="0"/>
              </a:spcAft>
              <a:buChar char="»"/>
              <a:defRPr>
                <a:solidFill>
                  <a:schemeClr val="accent2"/>
                </a:solidFill>
                <a:latin typeface="Arial" charset="0"/>
              </a:defRPr>
            </a:lvl7pPr>
            <a:lvl8pPr marL="3429000" indent="-228600" eaLnBrk="0" fontAlgn="base" hangingPunct="0">
              <a:spcBef>
                <a:spcPct val="20000"/>
              </a:spcBef>
              <a:spcAft>
                <a:spcPct val="0"/>
              </a:spcAft>
              <a:buChar char="»"/>
              <a:defRPr>
                <a:solidFill>
                  <a:schemeClr val="accent2"/>
                </a:solidFill>
                <a:latin typeface="Arial" charset="0"/>
              </a:defRPr>
            </a:lvl8pPr>
            <a:lvl9pPr marL="3886200" indent="-228600" eaLnBrk="0" fontAlgn="base" hangingPunct="0">
              <a:spcBef>
                <a:spcPct val="20000"/>
              </a:spcBef>
              <a:spcAft>
                <a:spcPct val="0"/>
              </a:spcAft>
              <a:buChar char="»"/>
              <a:defRPr>
                <a:solidFill>
                  <a:schemeClr val="accent2"/>
                </a:solidFill>
                <a:latin typeface="Arial" charset="0"/>
              </a:defRPr>
            </a:lvl9pPr>
          </a:lstStyle>
          <a:p>
            <a:pPr algn="ctr">
              <a:spcBef>
                <a:spcPct val="0"/>
              </a:spcBef>
              <a:buFontTx/>
              <a:buNone/>
              <a:defRPr/>
            </a:pPr>
            <a:r>
              <a:rPr lang="es-CO" altLang="es-CO" sz="1200" b="1" kern="0" dirty="0">
                <a:solidFill>
                  <a:srgbClr val="000A8B"/>
                </a:solidFill>
                <a:latin typeface="Lato Regular"/>
                <a:ea typeface="ＭＳ Ｐゴシック" pitchFamily="34" charset="-128"/>
              </a:rPr>
              <a:t>AUDITORÍA</a:t>
            </a:r>
            <a:r>
              <a:rPr lang="es-CO" altLang="es-CO" sz="1200" b="1" kern="0" dirty="0">
                <a:solidFill>
                  <a:srgbClr val="65001A"/>
                </a:solidFill>
                <a:latin typeface="Lato Regular"/>
                <a:ea typeface="ＭＳ Ｐゴシック" pitchFamily="34" charset="-128"/>
              </a:rPr>
              <a:t> </a:t>
            </a:r>
            <a:r>
              <a:rPr lang="es-CO" altLang="es-CO" sz="1200" b="1" kern="0" dirty="0">
                <a:solidFill>
                  <a:schemeClr val="bg1">
                    <a:lumMod val="50000"/>
                  </a:schemeClr>
                </a:solidFill>
                <a:latin typeface="Lato Regular"/>
                <a:ea typeface="ＭＳ Ｐゴシック" pitchFamily="34" charset="-128"/>
              </a:rPr>
              <a:t>BASADA</a:t>
            </a:r>
            <a:r>
              <a:rPr lang="es-CO" altLang="es-CO" sz="1200" b="1" kern="0" dirty="0">
                <a:solidFill>
                  <a:schemeClr val="accent2">
                    <a:lumMod val="75000"/>
                  </a:schemeClr>
                </a:solidFill>
                <a:latin typeface="Lato Regular"/>
                <a:ea typeface="ＭＳ Ｐゴシック" pitchFamily="34" charset="-128"/>
              </a:rPr>
              <a:t> </a:t>
            </a:r>
            <a:r>
              <a:rPr lang="es-CO" altLang="es-CO" sz="1200" b="1" kern="0" dirty="0">
                <a:solidFill>
                  <a:srgbClr val="000A8B"/>
                </a:solidFill>
                <a:latin typeface="Lato Regular"/>
                <a:ea typeface="ＭＳ Ｐゴシック" pitchFamily="34" charset="-128"/>
              </a:rPr>
              <a:t>EN RIESGOS </a:t>
            </a:r>
            <a:r>
              <a:rPr lang="es-CO" altLang="es-CO" sz="1200" b="1" kern="0" dirty="0">
                <a:solidFill>
                  <a:schemeClr val="bg1">
                    <a:lumMod val="50000"/>
                  </a:schemeClr>
                </a:solidFill>
                <a:latin typeface="Lato Regular"/>
                <a:ea typeface="ＭＳ Ｐゴシック" pitchFamily="34" charset="-128"/>
              </a:rPr>
              <a:t>Y </a:t>
            </a:r>
          </a:p>
          <a:p>
            <a:pPr algn="ctr">
              <a:spcBef>
                <a:spcPct val="0"/>
              </a:spcBef>
              <a:buFontTx/>
              <a:buNone/>
              <a:defRPr/>
            </a:pPr>
            <a:r>
              <a:rPr lang="es-CO" altLang="es-CO" sz="1200" b="1" kern="0" dirty="0">
                <a:solidFill>
                  <a:schemeClr val="bg1">
                    <a:lumMod val="50000"/>
                  </a:schemeClr>
                </a:solidFill>
                <a:latin typeface="Lato Regular"/>
                <a:ea typeface="ＭＳ Ｐゴシック" pitchFamily="34" charset="-128"/>
              </a:rPr>
              <a:t>POR</a:t>
            </a:r>
            <a:r>
              <a:rPr lang="es-CO" altLang="es-CO" sz="1200" b="1" kern="0" dirty="0">
                <a:solidFill>
                  <a:schemeClr val="accent2">
                    <a:lumMod val="75000"/>
                  </a:schemeClr>
                </a:solidFill>
                <a:latin typeface="Lato Regular"/>
                <a:ea typeface="ＭＳ Ｐゴシック" pitchFamily="34" charset="-128"/>
              </a:rPr>
              <a:t> </a:t>
            </a:r>
            <a:r>
              <a:rPr lang="es-CO" altLang="es-CO" sz="1200" b="1" kern="0" dirty="0">
                <a:solidFill>
                  <a:srgbClr val="000A8B"/>
                </a:solidFill>
                <a:latin typeface="Lato Regular"/>
                <a:ea typeface="ＭＳ Ｐゴシック" pitchFamily="34" charset="-128"/>
              </a:rPr>
              <a:t>PROCESOS</a:t>
            </a:r>
            <a:endParaRPr lang="es-ES" altLang="es-CO" sz="1200" b="1" kern="0" dirty="0">
              <a:solidFill>
                <a:srgbClr val="000A8B"/>
              </a:solidFill>
              <a:latin typeface="Lato Regular"/>
              <a:ea typeface="ＭＳ Ｐゴシック" pitchFamily="34" charset="-128"/>
            </a:endParaRPr>
          </a:p>
        </p:txBody>
      </p:sp>
      <p:sp>
        <p:nvSpPr>
          <p:cNvPr id="26" name="Rectangle 28">
            <a:extLst>
              <a:ext uri="{FF2B5EF4-FFF2-40B4-BE49-F238E27FC236}">
                <a16:creationId xmlns:a16="http://schemas.microsoft.com/office/drawing/2014/main" id="{41F16803-0A27-432E-9E08-BC5DB9B6F699}"/>
              </a:ext>
            </a:extLst>
          </p:cNvPr>
          <p:cNvSpPr>
            <a:spLocks noChangeArrowheads="1"/>
          </p:cNvSpPr>
          <p:nvPr/>
        </p:nvSpPr>
        <p:spPr bwMode="auto">
          <a:xfrm>
            <a:off x="2674938" y="1432469"/>
            <a:ext cx="2520950" cy="431800"/>
          </a:xfrm>
          <a:prstGeom prst="rect">
            <a:avLst/>
          </a:prstGeom>
          <a:solidFill>
            <a:srgbClr val="FFFFFF"/>
          </a:solidFill>
          <a:ln>
            <a:noFill/>
          </a:ln>
          <a:effectLst/>
          <a:extLst/>
        </p:spPr>
        <p:txBody>
          <a:bodyPr wrap="none" anchor="ctr"/>
          <a:lstStyle>
            <a:lvl1pPr eaLnBrk="0" hangingPunct="0">
              <a:spcBef>
                <a:spcPct val="20000"/>
              </a:spcBef>
              <a:buChar char="•"/>
              <a:defRPr sz="2800">
                <a:solidFill>
                  <a:schemeClr val="accent2"/>
                </a:solidFill>
                <a:latin typeface="Arial" charset="0"/>
              </a:defRPr>
            </a:lvl1pPr>
            <a:lvl2pPr marL="742950" indent="-285750" eaLnBrk="0" hangingPunct="0">
              <a:spcBef>
                <a:spcPct val="20000"/>
              </a:spcBef>
              <a:buChar char="–"/>
              <a:defRPr sz="2400">
                <a:solidFill>
                  <a:schemeClr val="accent2"/>
                </a:solidFill>
                <a:latin typeface="Arial" charset="0"/>
              </a:defRPr>
            </a:lvl2pPr>
            <a:lvl3pPr marL="1143000" indent="-228600" eaLnBrk="0" hangingPunct="0">
              <a:spcBef>
                <a:spcPct val="20000"/>
              </a:spcBef>
              <a:buChar char="•"/>
              <a:defRPr sz="2000">
                <a:solidFill>
                  <a:schemeClr val="accent2"/>
                </a:solidFill>
                <a:latin typeface="Arial" charset="0"/>
              </a:defRPr>
            </a:lvl3pPr>
            <a:lvl4pPr marL="1600200" indent="-228600" eaLnBrk="0" hangingPunct="0">
              <a:spcBef>
                <a:spcPct val="20000"/>
              </a:spcBef>
              <a:buChar char="–"/>
              <a:defRPr>
                <a:solidFill>
                  <a:schemeClr val="accent2"/>
                </a:solidFill>
                <a:latin typeface="Arial" charset="0"/>
              </a:defRPr>
            </a:lvl4pPr>
            <a:lvl5pPr marL="2057400" indent="-228600" eaLnBrk="0" hangingPunct="0">
              <a:spcBef>
                <a:spcPct val="20000"/>
              </a:spcBef>
              <a:buChar char="»"/>
              <a:defRPr>
                <a:solidFill>
                  <a:schemeClr val="accent2"/>
                </a:solidFill>
                <a:latin typeface="Arial" charset="0"/>
              </a:defRPr>
            </a:lvl5pPr>
            <a:lvl6pPr marL="2514600" indent="-228600" eaLnBrk="0" fontAlgn="base" hangingPunct="0">
              <a:spcBef>
                <a:spcPct val="20000"/>
              </a:spcBef>
              <a:spcAft>
                <a:spcPct val="0"/>
              </a:spcAft>
              <a:buChar char="»"/>
              <a:defRPr>
                <a:solidFill>
                  <a:schemeClr val="accent2"/>
                </a:solidFill>
                <a:latin typeface="Arial" charset="0"/>
              </a:defRPr>
            </a:lvl6pPr>
            <a:lvl7pPr marL="2971800" indent="-228600" eaLnBrk="0" fontAlgn="base" hangingPunct="0">
              <a:spcBef>
                <a:spcPct val="20000"/>
              </a:spcBef>
              <a:spcAft>
                <a:spcPct val="0"/>
              </a:spcAft>
              <a:buChar char="»"/>
              <a:defRPr>
                <a:solidFill>
                  <a:schemeClr val="accent2"/>
                </a:solidFill>
                <a:latin typeface="Arial" charset="0"/>
              </a:defRPr>
            </a:lvl7pPr>
            <a:lvl8pPr marL="3429000" indent="-228600" eaLnBrk="0" fontAlgn="base" hangingPunct="0">
              <a:spcBef>
                <a:spcPct val="20000"/>
              </a:spcBef>
              <a:spcAft>
                <a:spcPct val="0"/>
              </a:spcAft>
              <a:buChar char="»"/>
              <a:defRPr>
                <a:solidFill>
                  <a:schemeClr val="accent2"/>
                </a:solidFill>
                <a:latin typeface="Arial" charset="0"/>
              </a:defRPr>
            </a:lvl8pPr>
            <a:lvl9pPr marL="3886200" indent="-228600" eaLnBrk="0" fontAlgn="base" hangingPunct="0">
              <a:spcBef>
                <a:spcPct val="20000"/>
              </a:spcBef>
              <a:spcAft>
                <a:spcPct val="0"/>
              </a:spcAft>
              <a:buChar char="»"/>
              <a:defRPr>
                <a:solidFill>
                  <a:schemeClr val="accent2"/>
                </a:solidFill>
                <a:latin typeface="Arial" charset="0"/>
              </a:defRPr>
            </a:lvl9pPr>
          </a:lstStyle>
          <a:p>
            <a:pPr algn="ctr">
              <a:spcBef>
                <a:spcPct val="0"/>
              </a:spcBef>
              <a:buFontTx/>
              <a:buNone/>
              <a:defRPr/>
            </a:pPr>
            <a:r>
              <a:rPr lang="es-CO" altLang="es-CO" sz="1600" b="1" kern="0" dirty="0">
                <a:solidFill>
                  <a:schemeClr val="bg1">
                    <a:lumMod val="65000"/>
                  </a:schemeClr>
                </a:solidFill>
                <a:latin typeface="Lato Regular"/>
                <a:ea typeface="ＭＳ Ｐゴシック" pitchFamily="34" charset="-128"/>
              </a:rPr>
              <a:t>CICLO</a:t>
            </a:r>
            <a:r>
              <a:rPr lang="es-CO" altLang="es-CO" sz="1600" b="1" kern="0" dirty="0">
                <a:solidFill>
                  <a:schemeClr val="accent2">
                    <a:lumMod val="75000"/>
                  </a:schemeClr>
                </a:solidFill>
                <a:latin typeface="Lato Regular"/>
                <a:ea typeface="ＭＳ Ｐゴシック" pitchFamily="34" charset="-128"/>
              </a:rPr>
              <a:t> </a:t>
            </a:r>
            <a:r>
              <a:rPr lang="es-CO" altLang="es-CO" sz="1600" b="1" kern="0" dirty="0">
                <a:solidFill>
                  <a:srgbClr val="000A8B"/>
                </a:solidFill>
                <a:latin typeface="Lato Regular"/>
                <a:ea typeface="ＭＳ Ｐゴシック" pitchFamily="34" charset="-128"/>
              </a:rPr>
              <a:t>DEL</a:t>
            </a:r>
            <a:r>
              <a:rPr lang="es-CO" altLang="es-CO" sz="1600" b="1" kern="0" dirty="0">
                <a:solidFill>
                  <a:schemeClr val="bg1">
                    <a:lumMod val="50000"/>
                  </a:schemeClr>
                </a:solidFill>
                <a:latin typeface="Lato Regular"/>
                <a:ea typeface="ＭＳ Ｐゴシック" pitchFamily="34" charset="-128"/>
              </a:rPr>
              <a:t> PROCESO</a:t>
            </a:r>
            <a:endParaRPr lang="es-ES" altLang="es-CO" sz="1600" b="1" kern="0" dirty="0">
              <a:solidFill>
                <a:schemeClr val="bg1">
                  <a:lumMod val="50000"/>
                </a:schemeClr>
              </a:solidFill>
              <a:latin typeface="Lato Regular"/>
              <a:ea typeface="ＭＳ Ｐゴシック" pitchFamily="34" charset="-128"/>
            </a:endParaRPr>
          </a:p>
        </p:txBody>
      </p:sp>
      <p:sp>
        <p:nvSpPr>
          <p:cNvPr id="27" name="Rectangle 28">
            <a:extLst>
              <a:ext uri="{FF2B5EF4-FFF2-40B4-BE49-F238E27FC236}">
                <a16:creationId xmlns:a16="http://schemas.microsoft.com/office/drawing/2014/main" id="{18102B38-BF67-4ED6-938B-B2D9F94DFFED}"/>
              </a:ext>
            </a:extLst>
          </p:cNvPr>
          <p:cNvSpPr>
            <a:spLocks noChangeArrowheads="1"/>
          </p:cNvSpPr>
          <p:nvPr/>
        </p:nvSpPr>
        <p:spPr bwMode="auto">
          <a:xfrm>
            <a:off x="7335838" y="1464219"/>
            <a:ext cx="2520950" cy="431800"/>
          </a:xfrm>
          <a:prstGeom prst="rect">
            <a:avLst/>
          </a:prstGeom>
          <a:solidFill>
            <a:srgbClr val="FFFFFF"/>
          </a:solidFill>
          <a:ln>
            <a:noFill/>
          </a:ln>
          <a:effectLst/>
          <a:extLst/>
        </p:spPr>
        <p:txBody>
          <a:bodyPr wrap="none" anchor="ctr"/>
          <a:lstStyle>
            <a:lvl1pPr eaLnBrk="0" hangingPunct="0">
              <a:spcBef>
                <a:spcPct val="20000"/>
              </a:spcBef>
              <a:buChar char="•"/>
              <a:defRPr sz="2800">
                <a:solidFill>
                  <a:schemeClr val="accent2"/>
                </a:solidFill>
                <a:latin typeface="Arial" charset="0"/>
              </a:defRPr>
            </a:lvl1pPr>
            <a:lvl2pPr marL="742950" indent="-285750" eaLnBrk="0" hangingPunct="0">
              <a:spcBef>
                <a:spcPct val="20000"/>
              </a:spcBef>
              <a:buChar char="–"/>
              <a:defRPr sz="2400">
                <a:solidFill>
                  <a:schemeClr val="accent2"/>
                </a:solidFill>
                <a:latin typeface="Arial" charset="0"/>
              </a:defRPr>
            </a:lvl2pPr>
            <a:lvl3pPr marL="1143000" indent="-228600" eaLnBrk="0" hangingPunct="0">
              <a:spcBef>
                <a:spcPct val="20000"/>
              </a:spcBef>
              <a:buChar char="•"/>
              <a:defRPr sz="2000">
                <a:solidFill>
                  <a:schemeClr val="accent2"/>
                </a:solidFill>
                <a:latin typeface="Arial" charset="0"/>
              </a:defRPr>
            </a:lvl3pPr>
            <a:lvl4pPr marL="1600200" indent="-228600" eaLnBrk="0" hangingPunct="0">
              <a:spcBef>
                <a:spcPct val="20000"/>
              </a:spcBef>
              <a:buChar char="–"/>
              <a:defRPr>
                <a:solidFill>
                  <a:schemeClr val="accent2"/>
                </a:solidFill>
                <a:latin typeface="Arial" charset="0"/>
              </a:defRPr>
            </a:lvl4pPr>
            <a:lvl5pPr marL="2057400" indent="-228600" eaLnBrk="0" hangingPunct="0">
              <a:spcBef>
                <a:spcPct val="20000"/>
              </a:spcBef>
              <a:buChar char="»"/>
              <a:defRPr>
                <a:solidFill>
                  <a:schemeClr val="accent2"/>
                </a:solidFill>
                <a:latin typeface="Arial" charset="0"/>
              </a:defRPr>
            </a:lvl5pPr>
            <a:lvl6pPr marL="2514600" indent="-228600" eaLnBrk="0" fontAlgn="base" hangingPunct="0">
              <a:spcBef>
                <a:spcPct val="20000"/>
              </a:spcBef>
              <a:spcAft>
                <a:spcPct val="0"/>
              </a:spcAft>
              <a:buChar char="»"/>
              <a:defRPr>
                <a:solidFill>
                  <a:schemeClr val="accent2"/>
                </a:solidFill>
                <a:latin typeface="Arial" charset="0"/>
              </a:defRPr>
            </a:lvl6pPr>
            <a:lvl7pPr marL="2971800" indent="-228600" eaLnBrk="0" fontAlgn="base" hangingPunct="0">
              <a:spcBef>
                <a:spcPct val="20000"/>
              </a:spcBef>
              <a:spcAft>
                <a:spcPct val="0"/>
              </a:spcAft>
              <a:buChar char="»"/>
              <a:defRPr>
                <a:solidFill>
                  <a:schemeClr val="accent2"/>
                </a:solidFill>
                <a:latin typeface="Arial" charset="0"/>
              </a:defRPr>
            </a:lvl7pPr>
            <a:lvl8pPr marL="3429000" indent="-228600" eaLnBrk="0" fontAlgn="base" hangingPunct="0">
              <a:spcBef>
                <a:spcPct val="20000"/>
              </a:spcBef>
              <a:spcAft>
                <a:spcPct val="0"/>
              </a:spcAft>
              <a:buChar char="»"/>
              <a:defRPr>
                <a:solidFill>
                  <a:schemeClr val="accent2"/>
                </a:solidFill>
                <a:latin typeface="Arial" charset="0"/>
              </a:defRPr>
            </a:lvl8pPr>
            <a:lvl9pPr marL="3886200" indent="-228600" eaLnBrk="0" fontAlgn="base" hangingPunct="0">
              <a:spcBef>
                <a:spcPct val="20000"/>
              </a:spcBef>
              <a:spcAft>
                <a:spcPct val="0"/>
              </a:spcAft>
              <a:buChar char="»"/>
              <a:defRPr>
                <a:solidFill>
                  <a:schemeClr val="accent2"/>
                </a:solidFill>
                <a:latin typeface="Arial" charset="0"/>
              </a:defRPr>
            </a:lvl9pPr>
          </a:lstStyle>
          <a:p>
            <a:pPr algn="ctr">
              <a:spcBef>
                <a:spcPct val="0"/>
              </a:spcBef>
              <a:buFontTx/>
              <a:buNone/>
              <a:defRPr/>
            </a:pPr>
            <a:r>
              <a:rPr lang="es-CO" altLang="es-CO" sz="1600" b="1" kern="0" dirty="0">
                <a:solidFill>
                  <a:schemeClr val="bg1">
                    <a:lumMod val="50000"/>
                  </a:schemeClr>
                </a:solidFill>
                <a:latin typeface="Lato Regular"/>
                <a:ea typeface="ＭＳ Ｐゴシック" pitchFamily="34" charset="-128"/>
              </a:rPr>
              <a:t>ENFOQUE</a:t>
            </a:r>
            <a:endParaRPr lang="es-ES" altLang="es-CO" sz="1600" b="1" kern="0" dirty="0">
              <a:solidFill>
                <a:schemeClr val="bg1">
                  <a:lumMod val="50000"/>
                </a:schemeClr>
              </a:solidFill>
              <a:latin typeface="Lato Regular"/>
              <a:ea typeface="ＭＳ Ｐゴシック" pitchFamily="34" charset="-128"/>
            </a:endParaRPr>
          </a:p>
        </p:txBody>
      </p:sp>
      <p:cxnSp>
        <p:nvCxnSpPr>
          <p:cNvPr id="28" name="Conector recto 8">
            <a:extLst>
              <a:ext uri="{FF2B5EF4-FFF2-40B4-BE49-F238E27FC236}">
                <a16:creationId xmlns:a16="http://schemas.microsoft.com/office/drawing/2014/main" id="{156B8F9F-9908-4FA4-8B4C-7B332039BAAA}"/>
              </a:ext>
            </a:extLst>
          </p:cNvPr>
          <p:cNvCxnSpPr/>
          <p:nvPr/>
        </p:nvCxnSpPr>
        <p:spPr>
          <a:xfrm>
            <a:off x="2843214" y="1805532"/>
            <a:ext cx="2136775"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cxnSp>
        <p:nvCxnSpPr>
          <p:cNvPr id="29" name="Conector recto 8">
            <a:extLst>
              <a:ext uri="{FF2B5EF4-FFF2-40B4-BE49-F238E27FC236}">
                <a16:creationId xmlns:a16="http://schemas.microsoft.com/office/drawing/2014/main" id="{DEC26B54-DAFF-482A-8ACB-9A5613F352E8}"/>
              </a:ext>
            </a:extLst>
          </p:cNvPr>
          <p:cNvCxnSpPr/>
          <p:nvPr/>
        </p:nvCxnSpPr>
        <p:spPr>
          <a:xfrm>
            <a:off x="7445376" y="1815057"/>
            <a:ext cx="2136775"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grpSp>
        <p:nvGrpSpPr>
          <p:cNvPr id="30" name="33 Grupo">
            <a:extLst>
              <a:ext uri="{FF2B5EF4-FFF2-40B4-BE49-F238E27FC236}">
                <a16:creationId xmlns:a16="http://schemas.microsoft.com/office/drawing/2014/main" id="{38B673A8-47FF-4DDB-B8AC-A764C53B39F2}"/>
              </a:ext>
            </a:extLst>
          </p:cNvPr>
          <p:cNvGrpSpPr>
            <a:grpSpLocks/>
          </p:cNvGrpSpPr>
          <p:nvPr/>
        </p:nvGrpSpPr>
        <p:grpSpPr bwMode="auto">
          <a:xfrm>
            <a:off x="1612900" y="1962695"/>
            <a:ext cx="4800600" cy="4456113"/>
            <a:chOff x="6562982" y="310068"/>
            <a:chExt cx="2401277" cy="2122712"/>
          </a:xfrm>
        </p:grpSpPr>
        <p:grpSp>
          <p:nvGrpSpPr>
            <p:cNvPr id="31" name="Group 191">
              <a:extLst>
                <a:ext uri="{FF2B5EF4-FFF2-40B4-BE49-F238E27FC236}">
                  <a16:creationId xmlns:a16="http://schemas.microsoft.com/office/drawing/2014/main" id="{E87D6C4A-1638-467D-8041-D60C629262D7}"/>
                </a:ext>
              </a:extLst>
            </p:cNvPr>
            <p:cNvGrpSpPr>
              <a:grpSpLocks/>
            </p:cNvGrpSpPr>
            <p:nvPr/>
          </p:nvGrpSpPr>
          <p:grpSpPr bwMode="auto">
            <a:xfrm>
              <a:off x="6562982" y="310068"/>
              <a:ext cx="2401277" cy="2122712"/>
              <a:chOff x="3761" y="2603"/>
              <a:chExt cx="1435" cy="1348"/>
            </a:xfrm>
          </p:grpSpPr>
          <p:sp>
            <p:nvSpPr>
              <p:cNvPr id="46" name="Freeform 210">
                <a:extLst>
                  <a:ext uri="{FF2B5EF4-FFF2-40B4-BE49-F238E27FC236}">
                    <a16:creationId xmlns:a16="http://schemas.microsoft.com/office/drawing/2014/main" id="{C355B28C-0071-4C57-8BB5-052E584F77C7}"/>
                  </a:ext>
                </a:extLst>
              </p:cNvPr>
              <p:cNvSpPr>
                <a:spLocks/>
              </p:cNvSpPr>
              <p:nvPr/>
            </p:nvSpPr>
            <p:spPr bwMode="auto">
              <a:xfrm>
                <a:off x="3761" y="3097"/>
                <a:ext cx="474" cy="667"/>
              </a:xfrm>
              <a:custGeom>
                <a:avLst/>
                <a:gdLst/>
                <a:ahLst/>
                <a:cxnLst>
                  <a:cxn ang="0">
                    <a:pos x="430" y="181"/>
                  </a:cxn>
                  <a:cxn ang="0">
                    <a:pos x="251" y="0"/>
                  </a:cxn>
                  <a:cxn ang="0">
                    <a:pos x="0" y="72"/>
                  </a:cxn>
                  <a:cxn ang="0">
                    <a:pos x="53" y="85"/>
                  </a:cxn>
                  <a:cxn ang="0">
                    <a:pos x="48" y="130"/>
                  </a:cxn>
                  <a:cxn ang="0">
                    <a:pos x="46" y="177"/>
                  </a:cxn>
                  <a:cxn ang="0">
                    <a:pos x="48" y="213"/>
                  </a:cxn>
                  <a:cxn ang="0">
                    <a:pos x="50" y="248"/>
                  </a:cxn>
                  <a:cxn ang="0">
                    <a:pos x="55" y="283"/>
                  </a:cxn>
                  <a:cxn ang="0">
                    <a:pos x="61" y="317"/>
                  </a:cxn>
                  <a:cxn ang="0">
                    <a:pos x="69" y="350"/>
                  </a:cxn>
                  <a:cxn ang="0">
                    <a:pos x="79" y="383"/>
                  </a:cxn>
                  <a:cxn ang="0">
                    <a:pos x="91" y="416"/>
                  </a:cxn>
                  <a:cxn ang="0">
                    <a:pos x="103" y="447"/>
                  </a:cxn>
                  <a:cxn ang="0">
                    <a:pos x="133" y="507"/>
                  </a:cxn>
                  <a:cxn ang="0">
                    <a:pos x="151" y="536"/>
                  </a:cxn>
                  <a:cxn ang="0">
                    <a:pos x="169" y="564"/>
                  </a:cxn>
                  <a:cxn ang="0">
                    <a:pos x="210" y="617"/>
                  </a:cxn>
                  <a:cxn ang="0">
                    <a:pos x="255" y="666"/>
                  </a:cxn>
                  <a:cxn ang="0">
                    <a:pos x="305" y="464"/>
                  </a:cxn>
                  <a:cxn ang="0">
                    <a:pos x="473" y="419"/>
                  </a:cxn>
                  <a:cxn ang="0">
                    <a:pos x="452" y="394"/>
                  </a:cxn>
                  <a:cxn ang="0">
                    <a:pos x="432" y="369"/>
                  </a:cxn>
                  <a:cxn ang="0">
                    <a:pos x="416" y="340"/>
                  </a:cxn>
                  <a:cxn ang="0">
                    <a:pos x="402" y="309"/>
                  </a:cxn>
                  <a:cxn ang="0">
                    <a:pos x="391" y="279"/>
                  </a:cxn>
                  <a:cxn ang="0">
                    <a:pos x="382" y="246"/>
                  </a:cxn>
                  <a:cxn ang="0">
                    <a:pos x="378" y="212"/>
                  </a:cxn>
                  <a:cxn ang="0">
                    <a:pos x="376" y="177"/>
                  </a:cxn>
                  <a:cxn ang="0">
                    <a:pos x="376" y="167"/>
                  </a:cxn>
                  <a:cxn ang="0">
                    <a:pos x="430" y="181"/>
                  </a:cxn>
                </a:cxnLst>
                <a:rect l="0" t="0" r="r" b="b"/>
                <a:pathLst>
                  <a:path w="474" h="667">
                    <a:moveTo>
                      <a:pt x="430" y="181"/>
                    </a:moveTo>
                    <a:lnTo>
                      <a:pt x="251" y="0"/>
                    </a:lnTo>
                    <a:lnTo>
                      <a:pt x="0" y="72"/>
                    </a:lnTo>
                    <a:lnTo>
                      <a:pt x="53" y="85"/>
                    </a:lnTo>
                    <a:lnTo>
                      <a:pt x="48" y="130"/>
                    </a:lnTo>
                    <a:lnTo>
                      <a:pt x="46" y="177"/>
                    </a:lnTo>
                    <a:lnTo>
                      <a:pt x="48" y="213"/>
                    </a:lnTo>
                    <a:lnTo>
                      <a:pt x="50" y="248"/>
                    </a:lnTo>
                    <a:lnTo>
                      <a:pt x="55" y="283"/>
                    </a:lnTo>
                    <a:lnTo>
                      <a:pt x="61" y="317"/>
                    </a:lnTo>
                    <a:lnTo>
                      <a:pt x="69" y="350"/>
                    </a:lnTo>
                    <a:lnTo>
                      <a:pt x="79" y="383"/>
                    </a:lnTo>
                    <a:lnTo>
                      <a:pt x="91" y="416"/>
                    </a:lnTo>
                    <a:lnTo>
                      <a:pt x="103" y="447"/>
                    </a:lnTo>
                    <a:lnTo>
                      <a:pt x="133" y="507"/>
                    </a:lnTo>
                    <a:lnTo>
                      <a:pt x="151" y="536"/>
                    </a:lnTo>
                    <a:lnTo>
                      <a:pt x="169" y="564"/>
                    </a:lnTo>
                    <a:lnTo>
                      <a:pt x="210" y="617"/>
                    </a:lnTo>
                    <a:lnTo>
                      <a:pt x="255" y="666"/>
                    </a:lnTo>
                    <a:lnTo>
                      <a:pt x="305" y="464"/>
                    </a:lnTo>
                    <a:lnTo>
                      <a:pt x="473" y="419"/>
                    </a:lnTo>
                    <a:lnTo>
                      <a:pt x="452" y="394"/>
                    </a:lnTo>
                    <a:lnTo>
                      <a:pt x="432" y="369"/>
                    </a:lnTo>
                    <a:lnTo>
                      <a:pt x="416" y="340"/>
                    </a:lnTo>
                    <a:lnTo>
                      <a:pt x="402" y="309"/>
                    </a:lnTo>
                    <a:lnTo>
                      <a:pt x="391" y="279"/>
                    </a:lnTo>
                    <a:lnTo>
                      <a:pt x="382" y="246"/>
                    </a:lnTo>
                    <a:lnTo>
                      <a:pt x="378" y="212"/>
                    </a:lnTo>
                    <a:lnTo>
                      <a:pt x="376" y="177"/>
                    </a:lnTo>
                    <a:lnTo>
                      <a:pt x="376" y="167"/>
                    </a:lnTo>
                    <a:lnTo>
                      <a:pt x="430" y="181"/>
                    </a:lnTo>
                  </a:path>
                </a:pathLst>
              </a:custGeom>
              <a:solidFill>
                <a:schemeClr val="accent2">
                  <a:lumMod val="75000"/>
                </a:schemeClr>
              </a:solidFill>
              <a:ln w="3175" cap="rnd" cmpd="sng">
                <a:no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1000">
                  <a:latin typeface="Lato Regular"/>
                </a:endParaRPr>
              </a:p>
            </p:txBody>
          </p:sp>
          <p:sp>
            <p:nvSpPr>
              <p:cNvPr id="47" name="Freeform 211">
                <a:extLst>
                  <a:ext uri="{FF2B5EF4-FFF2-40B4-BE49-F238E27FC236}">
                    <a16:creationId xmlns:a16="http://schemas.microsoft.com/office/drawing/2014/main" id="{4A98BBF6-95BC-47F8-9C78-0F4550E22512}"/>
                  </a:ext>
                </a:extLst>
              </p:cNvPr>
              <p:cNvSpPr>
                <a:spLocks/>
              </p:cNvSpPr>
              <p:nvPr/>
            </p:nvSpPr>
            <p:spPr bwMode="auto">
              <a:xfrm>
                <a:off x="4030" y="3522"/>
                <a:ext cx="640" cy="418"/>
              </a:xfrm>
              <a:custGeom>
                <a:avLst/>
                <a:gdLst/>
                <a:ahLst/>
                <a:cxnLst>
                  <a:cxn ang="0">
                    <a:pos x="307" y="0"/>
                  </a:cxn>
                  <a:cxn ang="0">
                    <a:pos x="63" y="64"/>
                  </a:cxn>
                  <a:cxn ang="0">
                    <a:pos x="0" y="316"/>
                  </a:cxn>
                  <a:cxn ang="0">
                    <a:pos x="40" y="275"/>
                  </a:cxn>
                  <a:cxn ang="0">
                    <a:pos x="84" y="307"/>
                  </a:cxn>
                  <a:cxn ang="0">
                    <a:pos x="130" y="335"/>
                  </a:cxn>
                  <a:cxn ang="0">
                    <a:pos x="180" y="359"/>
                  </a:cxn>
                  <a:cxn ang="0">
                    <a:pos x="231" y="379"/>
                  </a:cxn>
                  <a:cxn ang="0">
                    <a:pos x="284" y="395"/>
                  </a:cxn>
                  <a:cxn ang="0">
                    <a:pos x="339" y="407"/>
                  </a:cxn>
                  <a:cxn ang="0">
                    <a:pos x="395" y="414"/>
                  </a:cxn>
                  <a:cxn ang="0">
                    <a:pos x="453" y="417"/>
                  </a:cxn>
                  <a:cxn ang="0">
                    <a:pos x="501" y="414"/>
                  </a:cxn>
                  <a:cxn ang="0">
                    <a:pos x="549" y="411"/>
                  </a:cxn>
                  <a:cxn ang="0">
                    <a:pos x="595" y="401"/>
                  </a:cxn>
                  <a:cxn ang="0">
                    <a:pos x="639" y="391"/>
                  </a:cxn>
                  <a:cxn ang="0">
                    <a:pos x="491" y="248"/>
                  </a:cxn>
                  <a:cxn ang="0">
                    <a:pos x="538" y="78"/>
                  </a:cxn>
                  <a:cxn ang="0">
                    <a:pos x="497" y="86"/>
                  </a:cxn>
                  <a:cxn ang="0">
                    <a:pos x="453" y="88"/>
                  </a:cxn>
                  <a:cxn ang="0">
                    <a:pos x="404" y="85"/>
                  </a:cxn>
                  <a:cxn ang="0">
                    <a:pos x="380" y="81"/>
                  </a:cxn>
                  <a:cxn ang="0">
                    <a:pos x="357" y="75"/>
                  </a:cxn>
                  <a:cxn ang="0">
                    <a:pos x="334" y="68"/>
                  </a:cxn>
                  <a:cxn ang="0">
                    <a:pos x="313" y="60"/>
                  </a:cxn>
                  <a:cxn ang="0">
                    <a:pos x="271" y="38"/>
                  </a:cxn>
                  <a:cxn ang="0">
                    <a:pos x="307" y="0"/>
                  </a:cxn>
                </a:cxnLst>
                <a:rect l="0" t="0" r="r" b="b"/>
                <a:pathLst>
                  <a:path w="640" h="418">
                    <a:moveTo>
                      <a:pt x="307" y="0"/>
                    </a:moveTo>
                    <a:lnTo>
                      <a:pt x="63" y="64"/>
                    </a:lnTo>
                    <a:lnTo>
                      <a:pt x="0" y="316"/>
                    </a:lnTo>
                    <a:lnTo>
                      <a:pt x="40" y="275"/>
                    </a:lnTo>
                    <a:lnTo>
                      <a:pt x="84" y="307"/>
                    </a:lnTo>
                    <a:lnTo>
                      <a:pt x="130" y="335"/>
                    </a:lnTo>
                    <a:lnTo>
                      <a:pt x="180" y="359"/>
                    </a:lnTo>
                    <a:lnTo>
                      <a:pt x="231" y="379"/>
                    </a:lnTo>
                    <a:lnTo>
                      <a:pt x="284" y="395"/>
                    </a:lnTo>
                    <a:lnTo>
                      <a:pt x="339" y="407"/>
                    </a:lnTo>
                    <a:lnTo>
                      <a:pt x="395" y="414"/>
                    </a:lnTo>
                    <a:lnTo>
                      <a:pt x="453" y="417"/>
                    </a:lnTo>
                    <a:lnTo>
                      <a:pt x="501" y="414"/>
                    </a:lnTo>
                    <a:lnTo>
                      <a:pt x="549" y="411"/>
                    </a:lnTo>
                    <a:lnTo>
                      <a:pt x="595" y="401"/>
                    </a:lnTo>
                    <a:lnTo>
                      <a:pt x="639" y="391"/>
                    </a:lnTo>
                    <a:lnTo>
                      <a:pt x="491" y="248"/>
                    </a:lnTo>
                    <a:lnTo>
                      <a:pt x="538" y="78"/>
                    </a:lnTo>
                    <a:lnTo>
                      <a:pt x="497" y="86"/>
                    </a:lnTo>
                    <a:lnTo>
                      <a:pt x="453" y="88"/>
                    </a:lnTo>
                    <a:lnTo>
                      <a:pt x="404" y="85"/>
                    </a:lnTo>
                    <a:lnTo>
                      <a:pt x="380" y="81"/>
                    </a:lnTo>
                    <a:lnTo>
                      <a:pt x="357" y="75"/>
                    </a:lnTo>
                    <a:lnTo>
                      <a:pt x="334" y="68"/>
                    </a:lnTo>
                    <a:lnTo>
                      <a:pt x="313" y="60"/>
                    </a:lnTo>
                    <a:lnTo>
                      <a:pt x="271" y="38"/>
                    </a:lnTo>
                    <a:lnTo>
                      <a:pt x="307" y="0"/>
                    </a:lnTo>
                  </a:path>
                </a:pathLst>
              </a:custGeom>
              <a:solidFill>
                <a:srgbClr val="FFC000"/>
              </a:solidFill>
              <a:ln w="3175" cap="rnd" cmpd="sng">
                <a:no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1000">
                  <a:latin typeface="Lato Regular"/>
                </a:endParaRPr>
              </a:p>
            </p:txBody>
          </p:sp>
          <p:sp>
            <p:nvSpPr>
              <p:cNvPr id="48" name="Freeform 212">
                <a:extLst>
                  <a:ext uri="{FF2B5EF4-FFF2-40B4-BE49-F238E27FC236}">
                    <a16:creationId xmlns:a16="http://schemas.microsoft.com/office/drawing/2014/main" id="{9CE5C460-D668-46B4-8066-D995F77F37F7}"/>
                  </a:ext>
                </a:extLst>
              </p:cNvPr>
              <p:cNvSpPr>
                <a:spLocks/>
              </p:cNvSpPr>
              <p:nvPr/>
            </p:nvSpPr>
            <p:spPr bwMode="auto">
              <a:xfrm>
                <a:off x="4555" y="3366"/>
                <a:ext cx="575" cy="585"/>
              </a:xfrm>
              <a:custGeom>
                <a:avLst/>
                <a:gdLst/>
                <a:ahLst/>
                <a:cxnLst>
                  <a:cxn ang="0">
                    <a:pos x="67" y="161"/>
                  </a:cxn>
                  <a:cxn ang="0">
                    <a:pos x="0" y="404"/>
                  </a:cxn>
                  <a:cxn ang="0">
                    <a:pos x="188" y="584"/>
                  </a:cxn>
                  <a:cxn ang="0">
                    <a:pos x="172" y="529"/>
                  </a:cxn>
                  <a:cxn ang="0">
                    <a:pos x="209" y="513"/>
                  </a:cxn>
                  <a:cxn ang="0">
                    <a:pos x="243" y="495"/>
                  </a:cxn>
                  <a:cxn ang="0">
                    <a:pos x="278" y="474"/>
                  </a:cxn>
                  <a:cxn ang="0">
                    <a:pos x="310" y="452"/>
                  </a:cxn>
                  <a:cxn ang="0">
                    <a:pos x="342" y="428"/>
                  </a:cxn>
                  <a:cxn ang="0">
                    <a:pos x="371" y="403"/>
                  </a:cxn>
                  <a:cxn ang="0">
                    <a:pos x="400" y="375"/>
                  </a:cxn>
                  <a:cxn ang="0">
                    <a:pos x="427" y="348"/>
                  </a:cxn>
                  <a:cxn ang="0">
                    <a:pos x="452" y="317"/>
                  </a:cxn>
                  <a:cxn ang="0">
                    <a:pos x="475" y="285"/>
                  </a:cxn>
                  <a:cxn ang="0">
                    <a:pos x="496" y="252"/>
                  </a:cxn>
                  <a:cxn ang="0">
                    <a:pos x="516" y="218"/>
                  </a:cxn>
                  <a:cxn ang="0">
                    <a:pos x="533" y="183"/>
                  </a:cxn>
                  <a:cxn ang="0">
                    <a:pos x="549" y="146"/>
                  </a:cxn>
                  <a:cxn ang="0">
                    <a:pos x="563" y="108"/>
                  </a:cxn>
                  <a:cxn ang="0">
                    <a:pos x="574" y="70"/>
                  </a:cxn>
                  <a:cxn ang="0">
                    <a:pos x="375" y="126"/>
                  </a:cxn>
                  <a:cxn ang="0">
                    <a:pos x="250" y="0"/>
                  </a:cxn>
                  <a:cxn ang="0">
                    <a:pos x="239" y="33"/>
                  </a:cxn>
                  <a:cxn ang="0">
                    <a:pos x="224" y="65"/>
                  </a:cxn>
                  <a:cxn ang="0">
                    <a:pos x="206" y="94"/>
                  </a:cxn>
                  <a:cxn ang="0">
                    <a:pos x="185" y="122"/>
                  </a:cxn>
                  <a:cxn ang="0">
                    <a:pos x="163" y="147"/>
                  </a:cxn>
                  <a:cxn ang="0">
                    <a:pos x="137" y="171"/>
                  </a:cxn>
                  <a:cxn ang="0">
                    <a:pos x="110" y="191"/>
                  </a:cxn>
                  <a:cxn ang="0">
                    <a:pos x="81" y="209"/>
                  </a:cxn>
                  <a:cxn ang="0">
                    <a:pos x="67" y="161"/>
                  </a:cxn>
                </a:cxnLst>
                <a:rect l="0" t="0" r="r" b="b"/>
                <a:pathLst>
                  <a:path w="575" h="585">
                    <a:moveTo>
                      <a:pt x="67" y="161"/>
                    </a:moveTo>
                    <a:lnTo>
                      <a:pt x="0" y="404"/>
                    </a:lnTo>
                    <a:lnTo>
                      <a:pt x="188" y="584"/>
                    </a:lnTo>
                    <a:lnTo>
                      <a:pt x="172" y="529"/>
                    </a:lnTo>
                    <a:lnTo>
                      <a:pt x="209" y="513"/>
                    </a:lnTo>
                    <a:lnTo>
                      <a:pt x="243" y="495"/>
                    </a:lnTo>
                    <a:lnTo>
                      <a:pt x="278" y="474"/>
                    </a:lnTo>
                    <a:lnTo>
                      <a:pt x="310" y="452"/>
                    </a:lnTo>
                    <a:lnTo>
                      <a:pt x="342" y="428"/>
                    </a:lnTo>
                    <a:lnTo>
                      <a:pt x="371" y="403"/>
                    </a:lnTo>
                    <a:lnTo>
                      <a:pt x="400" y="375"/>
                    </a:lnTo>
                    <a:lnTo>
                      <a:pt x="427" y="348"/>
                    </a:lnTo>
                    <a:lnTo>
                      <a:pt x="452" y="317"/>
                    </a:lnTo>
                    <a:lnTo>
                      <a:pt x="475" y="285"/>
                    </a:lnTo>
                    <a:lnTo>
                      <a:pt x="496" y="252"/>
                    </a:lnTo>
                    <a:lnTo>
                      <a:pt x="516" y="218"/>
                    </a:lnTo>
                    <a:lnTo>
                      <a:pt x="533" y="183"/>
                    </a:lnTo>
                    <a:lnTo>
                      <a:pt x="549" y="146"/>
                    </a:lnTo>
                    <a:lnTo>
                      <a:pt x="563" y="108"/>
                    </a:lnTo>
                    <a:lnTo>
                      <a:pt x="574" y="70"/>
                    </a:lnTo>
                    <a:lnTo>
                      <a:pt x="375" y="126"/>
                    </a:lnTo>
                    <a:lnTo>
                      <a:pt x="250" y="0"/>
                    </a:lnTo>
                    <a:lnTo>
                      <a:pt x="239" y="33"/>
                    </a:lnTo>
                    <a:lnTo>
                      <a:pt x="224" y="65"/>
                    </a:lnTo>
                    <a:lnTo>
                      <a:pt x="206" y="94"/>
                    </a:lnTo>
                    <a:lnTo>
                      <a:pt x="185" y="122"/>
                    </a:lnTo>
                    <a:lnTo>
                      <a:pt x="163" y="147"/>
                    </a:lnTo>
                    <a:lnTo>
                      <a:pt x="137" y="171"/>
                    </a:lnTo>
                    <a:lnTo>
                      <a:pt x="110" y="191"/>
                    </a:lnTo>
                    <a:lnTo>
                      <a:pt x="81" y="209"/>
                    </a:lnTo>
                    <a:lnTo>
                      <a:pt x="67" y="161"/>
                    </a:lnTo>
                  </a:path>
                </a:pathLst>
              </a:custGeom>
              <a:solidFill>
                <a:srgbClr val="00B0F0"/>
              </a:solidFill>
              <a:ln w="3175" cap="rnd" cmpd="sng">
                <a:no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1000">
                  <a:latin typeface="Lato Regular"/>
                </a:endParaRPr>
              </a:p>
            </p:txBody>
          </p:sp>
          <p:sp>
            <p:nvSpPr>
              <p:cNvPr id="49" name="Freeform 213">
                <a:extLst>
                  <a:ext uri="{FF2B5EF4-FFF2-40B4-BE49-F238E27FC236}">
                    <a16:creationId xmlns:a16="http://schemas.microsoft.com/office/drawing/2014/main" id="{EB47B264-8D21-4FAE-822E-9E7CD645770E}"/>
                  </a:ext>
                </a:extLst>
              </p:cNvPr>
              <p:cNvSpPr>
                <a:spLocks/>
              </p:cNvSpPr>
              <p:nvPr/>
            </p:nvSpPr>
            <p:spPr bwMode="auto">
              <a:xfrm>
                <a:off x="4723" y="2802"/>
                <a:ext cx="473" cy="666"/>
              </a:xfrm>
              <a:custGeom>
                <a:avLst/>
                <a:gdLst/>
                <a:ahLst/>
                <a:cxnLst>
                  <a:cxn ang="0">
                    <a:pos x="44" y="484"/>
                  </a:cxn>
                  <a:cxn ang="0">
                    <a:pos x="223" y="665"/>
                  </a:cxn>
                  <a:cxn ang="0">
                    <a:pos x="472" y="593"/>
                  </a:cxn>
                  <a:cxn ang="0">
                    <a:pos x="417" y="578"/>
                  </a:cxn>
                  <a:cxn ang="0">
                    <a:pos x="422" y="531"/>
                  </a:cxn>
                  <a:cxn ang="0">
                    <a:pos x="424" y="483"/>
                  </a:cxn>
                  <a:cxn ang="0">
                    <a:pos x="420" y="413"/>
                  </a:cxn>
                  <a:cxn ang="0">
                    <a:pos x="409" y="345"/>
                  </a:cxn>
                  <a:cxn ang="0">
                    <a:pos x="392" y="279"/>
                  </a:cxn>
                  <a:cxn ang="0">
                    <a:pos x="369" y="217"/>
                  </a:cxn>
                  <a:cxn ang="0">
                    <a:pos x="355" y="186"/>
                  </a:cxn>
                  <a:cxn ang="0">
                    <a:pos x="339" y="157"/>
                  </a:cxn>
                  <a:cxn ang="0">
                    <a:pos x="323" y="127"/>
                  </a:cxn>
                  <a:cxn ang="0">
                    <a:pos x="305" y="101"/>
                  </a:cxn>
                  <a:cxn ang="0">
                    <a:pos x="285" y="74"/>
                  </a:cxn>
                  <a:cxn ang="0">
                    <a:pos x="264" y="48"/>
                  </a:cxn>
                  <a:cxn ang="0">
                    <a:pos x="219" y="0"/>
                  </a:cxn>
                  <a:cxn ang="0">
                    <a:pos x="169" y="202"/>
                  </a:cxn>
                  <a:cxn ang="0">
                    <a:pos x="0" y="245"/>
                  </a:cxn>
                  <a:cxn ang="0">
                    <a:pos x="20" y="270"/>
                  </a:cxn>
                  <a:cxn ang="0">
                    <a:pos x="39" y="296"/>
                  </a:cxn>
                  <a:cxn ang="0">
                    <a:pos x="55" y="324"/>
                  </a:cxn>
                  <a:cxn ang="0">
                    <a:pos x="69" y="353"/>
                  </a:cxn>
                  <a:cxn ang="0">
                    <a:pos x="79" y="384"/>
                  </a:cxn>
                  <a:cxn ang="0">
                    <a:pos x="88" y="416"/>
                  </a:cxn>
                  <a:cxn ang="0">
                    <a:pos x="92" y="449"/>
                  </a:cxn>
                  <a:cxn ang="0">
                    <a:pos x="94" y="483"/>
                  </a:cxn>
                  <a:cxn ang="0">
                    <a:pos x="93" y="496"/>
                  </a:cxn>
                  <a:cxn ang="0">
                    <a:pos x="44" y="484"/>
                  </a:cxn>
                </a:cxnLst>
                <a:rect l="0" t="0" r="r" b="b"/>
                <a:pathLst>
                  <a:path w="473" h="666">
                    <a:moveTo>
                      <a:pt x="44" y="484"/>
                    </a:moveTo>
                    <a:lnTo>
                      <a:pt x="223" y="665"/>
                    </a:lnTo>
                    <a:lnTo>
                      <a:pt x="472" y="593"/>
                    </a:lnTo>
                    <a:lnTo>
                      <a:pt x="417" y="578"/>
                    </a:lnTo>
                    <a:lnTo>
                      <a:pt x="422" y="531"/>
                    </a:lnTo>
                    <a:lnTo>
                      <a:pt x="424" y="483"/>
                    </a:lnTo>
                    <a:lnTo>
                      <a:pt x="420" y="413"/>
                    </a:lnTo>
                    <a:lnTo>
                      <a:pt x="409" y="345"/>
                    </a:lnTo>
                    <a:lnTo>
                      <a:pt x="392" y="279"/>
                    </a:lnTo>
                    <a:lnTo>
                      <a:pt x="369" y="217"/>
                    </a:lnTo>
                    <a:lnTo>
                      <a:pt x="355" y="186"/>
                    </a:lnTo>
                    <a:lnTo>
                      <a:pt x="339" y="157"/>
                    </a:lnTo>
                    <a:lnTo>
                      <a:pt x="323" y="127"/>
                    </a:lnTo>
                    <a:lnTo>
                      <a:pt x="305" y="101"/>
                    </a:lnTo>
                    <a:lnTo>
                      <a:pt x="285" y="74"/>
                    </a:lnTo>
                    <a:lnTo>
                      <a:pt x="264" y="48"/>
                    </a:lnTo>
                    <a:lnTo>
                      <a:pt x="219" y="0"/>
                    </a:lnTo>
                    <a:lnTo>
                      <a:pt x="169" y="202"/>
                    </a:lnTo>
                    <a:lnTo>
                      <a:pt x="0" y="245"/>
                    </a:lnTo>
                    <a:lnTo>
                      <a:pt x="20" y="270"/>
                    </a:lnTo>
                    <a:lnTo>
                      <a:pt x="39" y="296"/>
                    </a:lnTo>
                    <a:lnTo>
                      <a:pt x="55" y="324"/>
                    </a:lnTo>
                    <a:lnTo>
                      <a:pt x="69" y="353"/>
                    </a:lnTo>
                    <a:lnTo>
                      <a:pt x="79" y="384"/>
                    </a:lnTo>
                    <a:lnTo>
                      <a:pt x="88" y="416"/>
                    </a:lnTo>
                    <a:lnTo>
                      <a:pt x="92" y="449"/>
                    </a:lnTo>
                    <a:lnTo>
                      <a:pt x="94" y="483"/>
                    </a:lnTo>
                    <a:lnTo>
                      <a:pt x="93" y="496"/>
                    </a:lnTo>
                    <a:lnTo>
                      <a:pt x="44" y="484"/>
                    </a:lnTo>
                  </a:path>
                </a:pathLst>
              </a:custGeom>
              <a:solidFill>
                <a:schemeClr val="accent2">
                  <a:lumMod val="40000"/>
                  <a:lumOff val="60000"/>
                </a:schemeClr>
              </a:solidFill>
              <a:ln w="3175" cap="rnd" cmpd="sng">
                <a:no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1000">
                  <a:latin typeface="Lato Regular"/>
                </a:endParaRPr>
              </a:p>
            </p:txBody>
          </p:sp>
          <p:sp>
            <p:nvSpPr>
              <p:cNvPr id="50" name="Freeform 214">
                <a:extLst>
                  <a:ext uri="{FF2B5EF4-FFF2-40B4-BE49-F238E27FC236}">
                    <a16:creationId xmlns:a16="http://schemas.microsoft.com/office/drawing/2014/main" id="{D7A98737-4B13-4EC3-A396-9BE205D2B17F}"/>
                  </a:ext>
                </a:extLst>
              </p:cNvPr>
              <p:cNvSpPr>
                <a:spLocks/>
              </p:cNvSpPr>
              <p:nvPr/>
            </p:nvSpPr>
            <p:spPr bwMode="auto">
              <a:xfrm>
                <a:off x="4290" y="2606"/>
                <a:ext cx="634" cy="422"/>
              </a:xfrm>
              <a:custGeom>
                <a:avLst/>
                <a:gdLst/>
                <a:ahLst/>
                <a:cxnLst>
                  <a:cxn ang="0">
                    <a:pos x="335" y="421"/>
                  </a:cxn>
                  <a:cxn ang="0">
                    <a:pos x="580" y="358"/>
                  </a:cxn>
                  <a:cxn ang="0">
                    <a:pos x="644" y="105"/>
                  </a:cxn>
                  <a:cxn ang="0">
                    <a:pos x="604" y="145"/>
                  </a:cxn>
                  <a:cxn ang="0">
                    <a:pos x="559" y="113"/>
                  </a:cxn>
                  <a:cxn ang="0">
                    <a:pos x="512" y="85"/>
                  </a:cxn>
                  <a:cxn ang="0">
                    <a:pos x="463" y="59"/>
                  </a:cxn>
                  <a:cxn ang="0">
                    <a:pos x="411" y="39"/>
                  </a:cxn>
                  <a:cxn ang="0">
                    <a:pos x="357" y="21"/>
                  </a:cxn>
                  <a:cxn ang="0">
                    <a:pos x="302" y="9"/>
                  </a:cxn>
                  <a:cxn ang="0">
                    <a:pos x="244" y="2"/>
                  </a:cxn>
                  <a:cxn ang="0">
                    <a:pos x="186" y="0"/>
                  </a:cxn>
                  <a:cxn ang="0">
                    <a:pos x="138" y="2"/>
                  </a:cxn>
                  <a:cxn ang="0">
                    <a:pos x="91" y="6"/>
                  </a:cxn>
                  <a:cxn ang="0">
                    <a:pos x="45" y="15"/>
                  </a:cxn>
                  <a:cxn ang="0">
                    <a:pos x="0" y="26"/>
                  </a:cxn>
                  <a:cxn ang="0">
                    <a:pos x="152" y="173"/>
                  </a:cxn>
                  <a:cxn ang="0">
                    <a:pos x="107" y="336"/>
                  </a:cxn>
                  <a:cxn ang="0">
                    <a:pos x="146" y="330"/>
                  </a:cxn>
                  <a:cxn ang="0">
                    <a:pos x="186" y="328"/>
                  </a:cxn>
                  <a:cxn ang="0">
                    <a:pos x="237" y="331"/>
                  </a:cxn>
                  <a:cxn ang="0">
                    <a:pos x="285" y="342"/>
                  </a:cxn>
                  <a:cxn ang="0">
                    <a:pos x="330" y="359"/>
                  </a:cxn>
                  <a:cxn ang="0">
                    <a:pos x="373" y="382"/>
                  </a:cxn>
                  <a:cxn ang="0">
                    <a:pos x="335" y="421"/>
                  </a:cxn>
                </a:cxnLst>
                <a:rect l="0" t="0" r="r" b="b"/>
                <a:pathLst>
                  <a:path w="645" h="422">
                    <a:moveTo>
                      <a:pt x="335" y="421"/>
                    </a:moveTo>
                    <a:lnTo>
                      <a:pt x="580" y="358"/>
                    </a:lnTo>
                    <a:lnTo>
                      <a:pt x="644" y="105"/>
                    </a:lnTo>
                    <a:lnTo>
                      <a:pt x="604" y="145"/>
                    </a:lnTo>
                    <a:lnTo>
                      <a:pt x="559" y="113"/>
                    </a:lnTo>
                    <a:lnTo>
                      <a:pt x="512" y="85"/>
                    </a:lnTo>
                    <a:lnTo>
                      <a:pt x="463" y="59"/>
                    </a:lnTo>
                    <a:lnTo>
                      <a:pt x="411" y="39"/>
                    </a:lnTo>
                    <a:lnTo>
                      <a:pt x="357" y="21"/>
                    </a:lnTo>
                    <a:lnTo>
                      <a:pt x="302" y="9"/>
                    </a:lnTo>
                    <a:lnTo>
                      <a:pt x="244" y="2"/>
                    </a:lnTo>
                    <a:lnTo>
                      <a:pt x="186" y="0"/>
                    </a:lnTo>
                    <a:lnTo>
                      <a:pt x="138" y="2"/>
                    </a:lnTo>
                    <a:lnTo>
                      <a:pt x="91" y="6"/>
                    </a:lnTo>
                    <a:lnTo>
                      <a:pt x="45" y="15"/>
                    </a:lnTo>
                    <a:lnTo>
                      <a:pt x="0" y="26"/>
                    </a:lnTo>
                    <a:lnTo>
                      <a:pt x="152" y="173"/>
                    </a:lnTo>
                    <a:lnTo>
                      <a:pt x="107" y="336"/>
                    </a:lnTo>
                    <a:lnTo>
                      <a:pt x="146" y="330"/>
                    </a:lnTo>
                    <a:lnTo>
                      <a:pt x="186" y="328"/>
                    </a:lnTo>
                    <a:lnTo>
                      <a:pt x="237" y="331"/>
                    </a:lnTo>
                    <a:lnTo>
                      <a:pt x="285" y="342"/>
                    </a:lnTo>
                    <a:lnTo>
                      <a:pt x="330" y="359"/>
                    </a:lnTo>
                    <a:lnTo>
                      <a:pt x="373" y="382"/>
                    </a:lnTo>
                    <a:lnTo>
                      <a:pt x="335" y="421"/>
                    </a:lnTo>
                  </a:path>
                </a:pathLst>
              </a:custGeom>
              <a:solidFill>
                <a:srgbClr val="92D050"/>
              </a:solidFill>
              <a:ln w="6350" cap="rnd" cmpd="sng">
                <a:no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1000">
                  <a:latin typeface="Lato Regular"/>
                </a:endParaRPr>
              </a:p>
            </p:txBody>
          </p:sp>
          <p:sp>
            <p:nvSpPr>
              <p:cNvPr id="51" name="Freeform 215">
                <a:extLst>
                  <a:ext uri="{FF2B5EF4-FFF2-40B4-BE49-F238E27FC236}">
                    <a16:creationId xmlns:a16="http://schemas.microsoft.com/office/drawing/2014/main" id="{76CB9BC8-2BF4-4C02-BB86-CE512B08AFEE}"/>
                  </a:ext>
                </a:extLst>
              </p:cNvPr>
              <p:cNvSpPr>
                <a:spLocks/>
              </p:cNvSpPr>
              <p:nvPr/>
            </p:nvSpPr>
            <p:spPr bwMode="auto">
              <a:xfrm>
                <a:off x="3824" y="2603"/>
                <a:ext cx="578" cy="582"/>
              </a:xfrm>
              <a:custGeom>
                <a:avLst/>
                <a:gdLst/>
                <a:ahLst/>
                <a:cxnLst>
                  <a:cxn ang="0">
                    <a:pos x="510" y="426"/>
                  </a:cxn>
                  <a:cxn ang="0">
                    <a:pos x="577" y="182"/>
                  </a:cxn>
                  <a:cxn ang="0">
                    <a:pos x="390" y="0"/>
                  </a:cxn>
                  <a:cxn ang="0">
                    <a:pos x="405" y="52"/>
                  </a:cxn>
                  <a:cxn ang="0">
                    <a:pos x="368" y="68"/>
                  </a:cxn>
                  <a:cxn ang="0">
                    <a:pos x="332" y="86"/>
                  </a:cxn>
                  <a:cxn ang="0">
                    <a:pos x="265" y="129"/>
                  </a:cxn>
                  <a:cxn ang="0">
                    <a:pos x="233" y="153"/>
                  </a:cxn>
                  <a:cxn ang="0">
                    <a:pos x="203" y="179"/>
                  </a:cxn>
                  <a:cxn ang="0">
                    <a:pos x="174" y="207"/>
                  </a:cxn>
                  <a:cxn ang="0">
                    <a:pos x="147" y="235"/>
                  </a:cxn>
                  <a:cxn ang="0">
                    <a:pos x="122" y="266"/>
                  </a:cxn>
                  <a:cxn ang="0">
                    <a:pos x="99" y="298"/>
                  </a:cxn>
                  <a:cxn ang="0">
                    <a:pos x="77" y="332"/>
                  </a:cxn>
                  <a:cxn ang="0">
                    <a:pos x="57" y="367"/>
                  </a:cxn>
                  <a:cxn ang="0">
                    <a:pos x="41" y="403"/>
                  </a:cxn>
                  <a:cxn ang="0">
                    <a:pos x="25" y="440"/>
                  </a:cxn>
                  <a:cxn ang="0">
                    <a:pos x="0" y="518"/>
                  </a:cxn>
                  <a:cxn ang="0">
                    <a:pos x="204" y="459"/>
                  </a:cxn>
                  <a:cxn ang="0">
                    <a:pos x="324" y="581"/>
                  </a:cxn>
                  <a:cxn ang="0">
                    <a:pos x="336" y="548"/>
                  </a:cxn>
                  <a:cxn ang="0">
                    <a:pos x="350" y="516"/>
                  </a:cxn>
                  <a:cxn ang="0">
                    <a:pos x="369" y="486"/>
                  </a:cxn>
                  <a:cxn ang="0">
                    <a:pos x="389" y="458"/>
                  </a:cxn>
                  <a:cxn ang="0">
                    <a:pos x="412" y="433"/>
                  </a:cxn>
                  <a:cxn ang="0">
                    <a:pos x="438" y="409"/>
                  </a:cxn>
                  <a:cxn ang="0">
                    <a:pos x="465" y="389"/>
                  </a:cxn>
                  <a:cxn ang="0">
                    <a:pos x="495" y="372"/>
                  </a:cxn>
                  <a:cxn ang="0">
                    <a:pos x="510" y="426"/>
                  </a:cxn>
                </a:cxnLst>
                <a:rect l="0" t="0" r="r" b="b"/>
                <a:pathLst>
                  <a:path w="578" h="582">
                    <a:moveTo>
                      <a:pt x="510" y="426"/>
                    </a:moveTo>
                    <a:lnTo>
                      <a:pt x="577" y="182"/>
                    </a:lnTo>
                    <a:lnTo>
                      <a:pt x="390" y="0"/>
                    </a:lnTo>
                    <a:lnTo>
                      <a:pt x="405" y="52"/>
                    </a:lnTo>
                    <a:lnTo>
                      <a:pt x="368" y="68"/>
                    </a:lnTo>
                    <a:lnTo>
                      <a:pt x="332" y="86"/>
                    </a:lnTo>
                    <a:lnTo>
                      <a:pt x="265" y="129"/>
                    </a:lnTo>
                    <a:lnTo>
                      <a:pt x="233" y="153"/>
                    </a:lnTo>
                    <a:lnTo>
                      <a:pt x="203" y="179"/>
                    </a:lnTo>
                    <a:lnTo>
                      <a:pt x="174" y="207"/>
                    </a:lnTo>
                    <a:lnTo>
                      <a:pt x="147" y="235"/>
                    </a:lnTo>
                    <a:lnTo>
                      <a:pt x="122" y="266"/>
                    </a:lnTo>
                    <a:lnTo>
                      <a:pt x="99" y="298"/>
                    </a:lnTo>
                    <a:lnTo>
                      <a:pt x="77" y="332"/>
                    </a:lnTo>
                    <a:lnTo>
                      <a:pt x="57" y="367"/>
                    </a:lnTo>
                    <a:lnTo>
                      <a:pt x="41" y="403"/>
                    </a:lnTo>
                    <a:lnTo>
                      <a:pt x="25" y="440"/>
                    </a:lnTo>
                    <a:lnTo>
                      <a:pt x="0" y="518"/>
                    </a:lnTo>
                    <a:lnTo>
                      <a:pt x="204" y="459"/>
                    </a:lnTo>
                    <a:lnTo>
                      <a:pt x="324" y="581"/>
                    </a:lnTo>
                    <a:lnTo>
                      <a:pt x="336" y="548"/>
                    </a:lnTo>
                    <a:lnTo>
                      <a:pt x="350" y="516"/>
                    </a:lnTo>
                    <a:lnTo>
                      <a:pt x="369" y="486"/>
                    </a:lnTo>
                    <a:lnTo>
                      <a:pt x="389" y="458"/>
                    </a:lnTo>
                    <a:lnTo>
                      <a:pt x="412" y="433"/>
                    </a:lnTo>
                    <a:lnTo>
                      <a:pt x="438" y="409"/>
                    </a:lnTo>
                    <a:lnTo>
                      <a:pt x="465" y="389"/>
                    </a:lnTo>
                    <a:lnTo>
                      <a:pt x="495" y="372"/>
                    </a:lnTo>
                    <a:lnTo>
                      <a:pt x="510" y="426"/>
                    </a:lnTo>
                  </a:path>
                </a:pathLst>
              </a:custGeom>
              <a:solidFill>
                <a:srgbClr val="C00000"/>
              </a:solidFill>
              <a:ln w="3175" cap="rnd" cmpd="sng">
                <a:no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1000">
                  <a:latin typeface="Lato Regular"/>
                </a:endParaRPr>
              </a:p>
            </p:txBody>
          </p:sp>
        </p:grpSp>
        <p:grpSp>
          <p:nvGrpSpPr>
            <p:cNvPr id="32" name="20 Grupo">
              <a:extLst>
                <a:ext uri="{FF2B5EF4-FFF2-40B4-BE49-F238E27FC236}">
                  <a16:creationId xmlns:a16="http://schemas.microsoft.com/office/drawing/2014/main" id="{89D13DA2-D7D8-4EAD-8F69-2D5466F200E5}"/>
                </a:ext>
              </a:extLst>
            </p:cNvPr>
            <p:cNvGrpSpPr/>
            <p:nvPr/>
          </p:nvGrpSpPr>
          <p:grpSpPr>
            <a:xfrm>
              <a:off x="7620659" y="1930138"/>
              <a:ext cx="269368" cy="401429"/>
              <a:chOff x="6753880" y="3871696"/>
              <a:chExt cx="686060" cy="1079551"/>
            </a:xfrm>
            <a:effectLst>
              <a:outerShdw blurRad="165100" dist="50800" dir="2580000" sx="86000" sy="86000" algn="ctr" rotWithShape="0">
                <a:schemeClr val="tx1">
                  <a:alpha val="47000"/>
                </a:schemeClr>
              </a:outerShdw>
            </a:effectLst>
          </p:grpSpPr>
          <p:pic>
            <p:nvPicPr>
              <p:cNvPr id="44" name="Picture 6" descr="C:\Users\ana.ocampo\Pictures\Otros\Mis imágenes\Iconos Varios2\Search-Male-User256.png">
                <a:extLst>
                  <a:ext uri="{FF2B5EF4-FFF2-40B4-BE49-F238E27FC236}">
                    <a16:creationId xmlns:a16="http://schemas.microsoft.com/office/drawing/2014/main" id="{9382EB64-5A3B-4604-A391-551A8CD130EA}"/>
                  </a:ext>
                </a:extLst>
              </p:cNvPr>
              <p:cNvPicPr>
                <a:picLocks noChangeAspect="1" noChangeArrowheads="1"/>
              </p:cNvPicPr>
              <p:nvPr/>
            </p:nvPicPr>
            <p:blipFill>
              <a:blip r:embed="rId4" cstate="print">
                <a:extLst/>
              </a:blip>
              <a:srcRect/>
              <a:stretch>
                <a:fillRect/>
              </a:stretch>
            </p:blipFill>
            <p:spPr bwMode="auto">
              <a:xfrm>
                <a:off x="6782098" y="4293400"/>
                <a:ext cx="657842" cy="657847"/>
              </a:xfrm>
              <a:prstGeom prst="rect">
                <a:avLst/>
              </a:prstGeom>
              <a:ln>
                <a:noFill/>
              </a:ln>
              <a:effectLst>
                <a:outerShdw blurRad="190500" algn="tl" rotWithShape="0">
                  <a:srgbClr val="000000">
                    <a:alpha val="70000"/>
                  </a:srgbClr>
                </a:outerShdw>
              </a:effectLst>
              <a:extLst/>
            </p:spPr>
          </p:pic>
          <p:pic>
            <p:nvPicPr>
              <p:cNvPr id="45" name="Picture 12" descr="C:\Users\ana.ocampo\Pictures\Otros\Mis imágenes\Iconos Varios2\order-history256.png">
                <a:extLst>
                  <a:ext uri="{FF2B5EF4-FFF2-40B4-BE49-F238E27FC236}">
                    <a16:creationId xmlns:a16="http://schemas.microsoft.com/office/drawing/2014/main" id="{B8DE9D64-6FDC-45B2-A2D4-AFA697210902}"/>
                  </a:ext>
                </a:extLst>
              </p:cNvPr>
              <p:cNvPicPr>
                <a:picLocks noChangeAspect="1" noChangeArrowheads="1"/>
              </p:cNvPicPr>
              <p:nvPr/>
            </p:nvPicPr>
            <p:blipFill>
              <a:blip r:embed="rId5" cstate="print">
                <a:extLst/>
              </a:blip>
              <a:srcRect/>
              <a:stretch>
                <a:fillRect/>
              </a:stretch>
            </p:blipFill>
            <p:spPr bwMode="auto">
              <a:xfrm rot="20323261">
                <a:off x="6753880" y="3871696"/>
                <a:ext cx="416669" cy="416676"/>
              </a:xfrm>
              <a:prstGeom prst="rect">
                <a:avLst/>
              </a:prstGeom>
              <a:ln>
                <a:noFill/>
              </a:ln>
              <a:effectLst>
                <a:outerShdw blurRad="190500" algn="tl" rotWithShape="0">
                  <a:srgbClr val="000000">
                    <a:alpha val="70000"/>
                  </a:srgbClr>
                </a:outerShdw>
              </a:effectLst>
              <a:extLst/>
            </p:spPr>
          </p:pic>
        </p:grpSp>
        <p:pic>
          <p:nvPicPr>
            <p:cNvPr id="33" name="Picture 9" descr="C:\Users\ana.ocampo\Pictures\Otros\Mis imágenes\Iconos Varios2\Male-User-Help256.png">
              <a:extLst>
                <a:ext uri="{FF2B5EF4-FFF2-40B4-BE49-F238E27FC236}">
                  <a16:creationId xmlns:a16="http://schemas.microsoft.com/office/drawing/2014/main" id="{5FF15551-EA50-43AA-ADA6-3737E416CE50}"/>
                </a:ext>
              </a:extLst>
            </p:cNvPr>
            <p:cNvPicPr>
              <a:picLocks noChangeAspect="1" noChangeArrowheads="1"/>
            </p:cNvPicPr>
            <p:nvPr/>
          </p:nvPicPr>
          <p:blipFill>
            <a:blip r:embed="rId6"/>
            <a:srcRect/>
            <a:stretch>
              <a:fillRect/>
            </a:stretch>
          </p:blipFill>
          <p:spPr bwMode="auto">
            <a:xfrm>
              <a:off x="6880611" y="1698489"/>
              <a:ext cx="192166" cy="180737"/>
            </a:xfrm>
            <a:prstGeom prst="rect">
              <a:avLst/>
            </a:prstGeom>
            <a:ln>
              <a:noFill/>
            </a:ln>
            <a:effectLst>
              <a:outerShdw blurRad="190500" algn="tl" rotWithShape="0">
                <a:srgbClr val="000000">
                  <a:alpha val="70000"/>
                </a:srgbClr>
              </a:outerShdw>
            </a:effectLst>
            <a:extLst/>
          </p:spPr>
        </p:pic>
        <p:pic>
          <p:nvPicPr>
            <p:cNvPr id="34" name="Picture 2" descr="d:\ambiente\escritorio\imagebot_com-2012042714194724316-1.png">
              <a:extLst>
                <a:ext uri="{FF2B5EF4-FFF2-40B4-BE49-F238E27FC236}">
                  <a16:creationId xmlns:a16="http://schemas.microsoft.com/office/drawing/2014/main" id="{433D9520-443C-4F2E-B498-C1C94FE30037}"/>
                </a:ext>
              </a:extLst>
            </p:cNvPr>
            <p:cNvPicPr>
              <a:picLocks noChangeAspect="1" noChangeArrowheads="1"/>
            </p:cNvPicPr>
            <p:nvPr/>
          </p:nvPicPr>
          <p:blipFill>
            <a:blip r:embed="rId7"/>
            <a:srcRect/>
            <a:stretch>
              <a:fillRect/>
            </a:stretch>
          </p:blipFill>
          <p:spPr bwMode="auto">
            <a:xfrm>
              <a:off x="7225239" y="409133"/>
              <a:ext cx="306512" cy="289632"/>
            </a:xfrm>
            <a:prstGeom prst="rect">
              <a:avLst/>
            </a:prstGeom>
            <a:ln>
              <a:noFill/>
            </a:ln>
            <a:effectLst>
              <a:outerShdw blurRad="190500" algn="tl" rotWithShape="0">
                <a:srgbClr val="000000">
                  <a:alpha val="70000"/>
                </a:srgbClr>
              </a:outerShdw>
            </a:effectLst>
            <a:extLst/>
          </p:spPr>
        </p:pic>
        <p:sp>
          <p:nvSpPr>
            <p:cNvPr id="35" name="28 CuadroTexto">
              <a:extLst>
                <a:ext uri="{FF2B5EF4-FFF2-40B4-BE49-F238E27FC236}">
                  <a16:creationId xmlns:a16="http://schemas.microsoft.com/office/drawing/2014/main" id="{D21FB238-5765-4C9D-B84A-68BAF58A08D2}"/>
                </a:ext>
              </a:extLst>
            </p:cNvPr>
            <p:cNvSpPr txBox="1">
              <a:spLocks noChangeArrowheads="1"/>
            </p:cNvSpPr>
            <p:nvPr/>
          </p:nvSpPr>
          <p:spPr bwMode="auto">
            <a:xfrm>
              <a:off x="7245091" y="1048896"/>
              <a:ext cx="989415" cy="48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s-CO" altLang="es-MX" sz="2000" b="1" dirty="0">
                  <a:solidFill>
                    <a:srgbClr val="000A8B"/>
                  </a:solidFill>
                  <a:latin typeface="Lato Regular"/>
                </a:rPr>
                <a:t>Plan Anual de </a:t>
              </a:r>
              <a:r>
                <a:rPr lang="es-CO" altLang="es-MX" sz="2000" b="1" dirty="0">
                  <a:solidFill>
                    <a:srgbClr val="5A5B5D"/>
                  </a:solidFill>
                  <a:latin typeface="Lato Regular"/>
                </a:rPr>
                <a:t>Auditoría  </a:t>
              </a:r>
              <a:r>
                <a:rPr lang="es-CO" altLang="es-MX" sz="2000" b="1" dirty="0">
                  <a:solidFill>
                    <a:srgbClr val="000A8B"/>
                  </a:solidFill>
                  <a:latin typeface="Lato Regular"/>
                </a:rPr>
                <a:t>Interna 2018</a:t>
              </a:r>
            </a:p>
          </p:txBody>
        </p:sp>
        <p:sp>
          <p:nvSpPr>
            <p:cNvPr id="36" name="29 Rectángulo">
              <a:extLst>
                <a:ext uri="{FF2B5EF4-FFF2-40B4-BE49-F238E27FC236}">
                  <a16:creationId xmlns:a16="http://schemas.microsoft.com/office/drawing/2014/main" id="{31554574-27F0-4A8B-B68A-C77D0AA3C187}"/>
                </a:ext>
              </a:extLst>
            </p:cNvPr>
            <p:cNvSpPr/>
            <p:nvPr/>
          </p:nvSpPr>
          <p:spPr>
            <a:xfrm>
              <a:off x="7843028" y="547521"/>
              <a:ext cx="622553" cy="190568"/>
            </a:xfrm>
            <a:prstGeom prst="rect">
              <a:avLst/>
            </a:prstGeom>
          </p:spPr>
          <p:txBody>
            <a:bodyPr>
              <a:spAutoFit/>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s-MX" sz="1000" b="1" dirty="0">
                  <a:solidFill>
                    <a:schemeClr val="tx2">
                      <a:lumMod val="50000"/>
                    </a:schemeClr>
                  </a:solidFill>
                  <a:latin typeface="Lato Regular"/>
                </a:rPr>
                <a:t>Universo de la Auditoria</a:t>
              </a:r>
              <a:endParaRPr lang="es-CO" sz="1000" b="1" dirty="0">
                <a:solidFill>
                  <a:schemeClr val="tx2">
                    <a:lumMod val="50000"/>
                  </a:schemeClr>
                </a:solidFill>
                <a:latin typeface="Lato Regular"/>
              </a:endParaRPr>
            </a:p>
          </p:txBody>
        </p:sp>
        <p:sp>
          <p:nvSpPr>
            <p:cNvPr id="37" name="30 Rectángulo">
              <a:extLst>
                <a:ext uri="{FF2B5EF4-FFF2-40B4-BE49-F238E27FC236}">
                  <a16:creationId xmlns:a16="http://schemas.microsoft.com/office/drawing/2014/main" id="{6CD46417-8819-48AE-AEA8-6EF38B960B28}"/>
                </a:ext>
              </a:extLst>
            </p:cNvPr>
            <p:cNvSpPr/>
            <p:nvPr/>
          </p:nvSpPr>
          <p:spPr>
            <a:xfrm>
              <a:off x="7019574" y="1896619"/>
              <a:ext cx="721018" cy="263921"/>
            </a:xfrm>
            <a:prstGeom prst="rect">
              <a:avLst/>
            </a:prstGeom>
          </p:spPr>
          <p:txBody>
            <a:bodyPr>
              <a:spAutoFit/>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s-MX" sz="1000" b="1" dirty="0">
                  <a:effectLst>
                    <a:outerShdw blurRad="38100" dist="38100" dir="2700000" algn="tl">
                      <a:srgbClr val="000000">
                        <a:alpha val="43137"/>
                      </a:srgbClr>
                    </a:outerShdw>
                  </a:effectLst>
                  <a:latin typeface="Lato Regular"/>
                </a:rPr>
                <a:t>Requerimientos </a:t>
              </a:r>
            </a:p>
            <a:p>
              <a:pPr algn="ctr">
                <a:defRPr/>
              </a:pPr>
              <a:r>
                <a:rPr lang="es-MX" sz="1000" b="1" dirty="0">
                  <a:effectLst>
                    <a:outerShdw blurRad="38100" dist="38100" dir="2700000" algn="tl">
                      <a:srgbClr val="000000">
                        <a:alpha val="43137"/>
                      </a:srgbClr>
                    </a:outerShdw>
                  </a:effectLst>
                  <a:latin typeface="Lato Regular"/>
                </a:rPr>
                <a:t>de Ley para la Auditoría</a:t>
              </a:r>
              <a:endParaRPr lang="es-CO" sz="1000" b="1" dirty="0">
                <a:effectLst>
                  <a:outerShdw blurRad="38100" dist="38100" dir="2700000" algn="tl">
                    <a:srgbClr val="000000">
                      <a:alpha val="43137"/>
                    </a:srgbClr>
                  </a:outerShdw>
                </a:effectLst>
                <a:latin typeface="Lato Regular"/>
              </a:endParaRPr>
            </a:p>
          </p:txBody>
        </p:sp>
        <p:sp>
          <p:nvSpPr>
            <p:cNvPr id="38" name="31 Rectángulo">
              <a:extLst>
                <a:ext uri="{FF2B5EF4-FFF2-40B4-BE49-F238E27FC236}">
                  <a16:creationId xmlns:a16="http://schemas.microsoft.com/office/drawing/2014/main" id="{B6A1B39F-4DE5-455C-9DAE-211FE374C7E3}"/>
                </a:ext>
              </a:extLst>
            </p:cNvPr>
            <p:cNvSpPr>
              <a:spLocks noChangeArrowheads="1"/>
            </p:cNvSpPr>
            <p:nvPr/>
          </p:nvSpPr>
          <p:spPr bwMode="auto">
            <a:xfrm>
              <a:off x="6562982" y="1232657"/>
              <a:ext cx="691638" cy="41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s-MX" altLang="es-MX" sz="1000" b="1" dirty="0">
                  <a:latin typeface="Lato Regular"/>
                </a:rPr>
                <a:t>Hallazgos y Oportunidades de Mejora Significativos, identificados</a:t>
              </a:r>
              <a:endParaRPr lang="es-CO" altLang="es-MX" sz="1000" b="1" dirty="0">
                <a:latin typeface="Lato Regular"/>
              </a:endParaRPr>
            </a:p>
          </p:txBody>
        </p:sp>
        <p:sp>
          <p:nvSpPr>
            <p:cNvPr id="39" name="32 Rectángulo">
              <a:extLst>
                <a:ext uri="{FF2B5EF4-FFF2-40B4-BE49-F238E27FC236}">
                  <a16:creationId xmlns:a16="http://schemas.microsoft.com/office/drawing/2014/main" id="{B6A30203-14A8-49A6-B810-DE9583104351}"/>
                </a:ext>
              </a:extLst>
            </p:cNvPr>
            <p:cNvSpPr>
              <a:spLocks noChangeArrowheads="1"/>
            </p:cNvSpPr>
            <p:nvPr/>
          </p:nvSpPr>
          <p:spPr bwMode="auto">
            <a:xfrm>
              <a:off x="6772617" y="704059"/>
              <a:ext cx="794867" cy="26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s-MX" altLang="es-MX" sz="1000" b="1" dirty="0">
                  <a:latin typeface="Lato Regular"/>
                </a:rPr>
                <a:t>Plan </a:t>
              </a:r>
            </a:p>
            <a:p>
              <a:pPr algn="ctr">
                <a:defRPr/>
              </a:pPr>
              <a:r>
                <a:rPr lang="es-MX" altLang="es-MX" sz="1000" b="1" dirty="0">
                  <a:latin typeface="Lato Regular"/>
                </a:rPr>
                <a:t>Anual de Auditoria 2018</a:t>
              </a:r>
              <a:endParaRPr lang="es-CO" altLang="es-MX" sz="1000" b="1" dirty="0">
                <a:latin typeface="Lato Regular"/>
              </a:endParaRPr>
            </a:p>
          </p:txBody>
        </p:sp>
        <p:pic>
          <p:nvPicPr>
            <p:cNvPr id="40" name="33 Imagen">
              <a:extLst>
                <a:ext uri="{FF2B5EF4-FFF2-40B4-BE49-F238E27FC236}">
                  <a16:creationId xmlns:a16="http://schemas.microsoft.com/office/drawing/2014/main" id="{227FED1E-B705-4699-9E62-1455E198B1A2}"/>
                </a:ext>
              </a:extLst>
            </p:cNvPr>
            <p:cNvPicPr>
              <a:picLocks noChangeAspect="1"/>
            </p:cNvPicPr>
            <p:nvPr/>
          </p:nvPicPr>
          <p:blipFill>
            <a:blip r:embed="rId8"/>
            <a:stretch>
              <a:fillRect/>
            </a:stretch>
          </p:blipFill>
          <p:spPr>
            <a:xfrm>
              <a:off x="7667538" y="314605"/>
              <a:ext cx="346216" cy="328200"/>
            </a:xfrm>
            <a:prstGeom prst="rect">
              <a:avLst/>
            </a:prstGeom>
            <a:ln>
              <a:noFill/>
            </a:ln>
            <a:effectLst>
              <a:outerShdw blurRad="190500" algn="tl" rotWithShape="0">
                <a:srgbClr val="000000">
                  <a:alpha val="70000"/>
                </a:srgbClr>
              </a:outerShdw>
            </a:effectLst>
          </p:spPr>
        </p:pic>
        <p:sp>
          <p:nvSpPr>
            <p:cNvPr id="41" name="34 Rectángulo">
              <a:extLst>
                <a:ext uri="{FF2B5EF4-FFF2-40B4-BE49-F238E27FC236}">
                  <a16:creationId xmlns:a16="http://schemas.microsoft.com/office/drawing/2014/main" id="{AC6C104E-3774-4738-B930-E28864598F05}"/>
                </a:ext>
              </a:extLst>
            </p:cNvPr>
            <p:cNvSpPr>
              <a:spLocks noChangeArrowheads="1"/>
            </p:cNvSpPr>
            <p:nvPr/>
          </p:nvSpPr>
          <p:spPr bwMode="auto">
            <a:xfrm>
              <a:off x="8247211" y="1111662"/>
              <a:ext cx="713871" cy="190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s-MX" altLang="es-MX" sz="1000" b="1" dirty="0">
                  <a:latin typeface="Lato Regular"/>
                </a:rPr>
                <a:t>Nivel de Riesgo Residual</a:t>
              </a:r>
              <a:endParaRPr lang="es-CO" altLang="es-MX" sz="1000" b="1" dirty="0">
                <a:latin typeface="Lato Regular"/>
              </a:endParaRPr>
            </a:p>
          </p:txBody>
        </p:sp>
        <p:pic>
          <p:nvPicPr>
            <p:cNvPr id="42" name="Picture 7" descr="C:\Users\ana.ocampo\Pictures\Otros\Mis imágenes\Iconos Varios2\computer128.png">
              <a:extLst>
                <a:ext uri="{FF2B5EF4-FFF2-40B4-BE49-F238E27FC236}">
                  <a16:creationId xmlns:a16="http://schemas.microsoft.com/office/drawing/2014/main" id="{A322B07C-C1C6-4A75-B032-2CC702C42B29}"/>
                </a:ext>
              </a:extLst>
            </p:cNvPr>
            <p:cNvPicPr>
              <a:picLocks noChangeAspect="1" noChangeArrowheads="1"/>
            </p:cNvPicPr>
            <p:nvPr/>
          </p:nvPicPr>
          <p:blipFill>
            <a:blip r:embed="rId9"/>
            <a:srcRect/>
            <a:stretch>
              <a:fillRect/>
            </a:stretch>
          </p:blipFill>
          <p:spPr bwMode="auto">
            <a:xfrm>
              <a:off x="7995490" y="2053913"/>
              <a:ext cx="347804" cy="331225"/>
            </a:xfrm>
            <a:prstGeom prst="rect">
              <a:avLst/>
            </a:prstGeom>
            <a:ln>
              <a:noFill/>
            </a:ln>
            <a:effectLst>
              <a:outerShdw blurRad="190500" algn="tl" rotWithShape="0">
                <a:srgbClr val="000000">
                  <a:alpha val="70000"/>
                </a:srgbClr>
              </a:outerShdw>
            </a:effectLst>
            <a:extLst/>
          </p:spPr>
        </p:pic>
        <p:sp>
          <p:nvSpPr>
            <p:cNvPr id="43" name="40 Rectángulo">
              <a:extLst>
                <a:ext uri="{FF2B5EF4-FFF2-40B4-BE49-F238E27FC236}">
                  <a16:creationId xmlns:a16="http://schemas.microsoft.com/office/drawing/2014/main" id="{67AE5934-796D-4876-987D-32CD891D703E}"/>
                </a:ext>
              </a:extLst>
            </p:cNvPr>
            <p:cNvSpPr/>
            <p:nvPr/>
          </p:nvSpPr>
          <p:spPr>
            <a:xfrm>
              <a:off x="8074103" y="1674290"/>
              <a:ext cx="709107" cy="263902"/>
            </a:xfrm>
            <a:prstGeom prst="rect">
              <a:avLst/>
            </a:prstGeom>
          </p:spPr>
          <p:txBody>
            <a:bodyPr>
              <a:spAutoFit/>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s-CO" sz="1000" b="1" dirty="0">
                  <a:effectLst>
                    <a:outerShdw blurRad="38100" dist="38100" dir="2700000" algn="tl">
                      <a:srgbClr val="000000">
                        <a:alpha val="43137"/>
                      </a:srgbClr>
                    </a:outerShdw>
                  </a:effectLst>
                  <a:latin typeface="Lato Regular"/>
                </a:rPr>
                <a:t>Requerimientos  </a:t>
              </a:r>
            </a:p>
            <a:p>
              <a:pPr algn="ctr">
                <a:defRPr/>
              </a:pPr>
              <a:r>
                <a:rPr lang="es-CO" sz="1000" b="1" dirty="0">
                  <a:effectLst>
                    <a:outerShdw blurRad="38100" dist="38100" dir="2700000" algn="tl">
                      <a:srgbClr val="000000">
                        <a:alpha val="43137"/>
                      </a:srgbClr>
                    </a:outerShdw>
                  </a:effectLst>
                  <a:latin typeface="Lato Regular"/>
                </a:rPr>
                <a:t>de la Administración y del CICCI</a:t>
              </a:r>
            </a:p>
          </p:txBody>
        </p:sp>
      </p:grpSp>
      <p:pic>
        <p:nvPicPr>
          <p:cNvPr id="52" name="Picture 2" descr="Resultado de imagen para riesgos">
            <a:extLst>
              <a:ext uri="{FF2B5EF4-FFF2-40B4-BE49-F238E27FC236}">
                <a16:creationId xmlns:a16="http://schemas.microsoft.com/office/drawing/2014/main" id="{D17167D7-927D-4EEF-88C9-21B8F155A59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10213" y="3273969"/>
            <a:ext cx="31115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CuadroTexto 52">
            <a:extLst>
              <a:ext uri="{FF2B5EF4-FFF2-40B4-BE49-F238E27FC236}">
                <a16:creationId xmlns:a16="http://schemas.microsoft.com/office/drawing/2014/main" id="{B7CADEE6-6A1F-43C1-B741-A483EB975292}"/>
              </a:ext>
            </a:extLst>
          </p:cNvPr>
          <p:cNvSpPr txBox="1"/>
          <p:nvPr/>
        </p:nvSpPr>
        <p:spPr>
          <a:xfrm>
            <a:off x="7335838" y="6210743"/>
            <a:ext cx="4365751" cy="369332"/>
          </a:xfrm>
          <a:prstGeom prst="rect">
            <a:avLst/>
          </a:prstGeom>
          <a:noFill/>
        </p:spPr>
        <p:txBody>
          <a:bodyPr wrap="square" rtlCol="0">
            <a:spAutoFit/>
          </a:bodyPr>
          <a:lstStyle/>
          <a:p>
            <a:pPr algn="ctr"/>
            <a:r>
              <a:rPr lang="es-ES" b="1" dirty="0">
                <a:solidFill>
                  <a:srgbClr val="000A8B"/>
                </a:solidFill>
                <a:latin typeface="Lato Regular"/>
                <a:cs typeface="Lato Regular"/>
              </a:rPr>
              <a:t>Aprobado CICCI No. 1 2018</a:t>
            </a:r>
          </a:p>
        </p:txBody>
      </p:sp>
      <p:sp>
        <p:nvSpPr>
          <p:cNvPr id="54" name="CuadroTexto 53">
            <a:extLst>
              <a:ext uri="{FF2B5EF4-FFF2-40B4-BE49-F238E27FC236}">
                <a16:creationId xmlns:a16="http://schemas.microsoft.com/office/drawing/2014/main" id="{B02A9113-B56C-466E-8687-D68F198C9129}"/>
              </a:ext>
            </a:extLst>
          </p:cNvPr>
          <p:cNvSpPr txBox="1"/>
          <p:nvPr/>
        </p:nvSpPr>
        <p:spPr>
          <a:xfrm>
            <a:off x="2121041" y="236919"/>
            <a:ext cx="5158937" cy="830997"/>
          </a:xfrm>
          <a:prstGeom prst="rect">
            <a:avLst/>
          </a:prstGeom>
          <a:noFill/>
        </p:spPr>
        <p:txBody>
          <a:bodyPr wrap="square" rtlCol="0">
            <a:spAutoFit/>
          </a:bodyPr>
          <a:lstStyle/>
          <a:p>
            <a:pPr algn="ctr"/>
            <a:r>
              <a:rPr lang="es-CO" sz="2400" dirty="0">
                <a:solidFill>
                  <a:srgbClr val="000A8B"/>
                </a:solidFill>
                <a:latin typeface="Lato Regular"/>
              </a:rPr>
              <a:t>Plan Anual de Auditoria Vigencia 2018 Aprobado CICCI 01 2018</a:t>
            </a:r>
          </a:p>
        </p:txBody>
      </p:sp>
    </p:spTree>
    <p:extLst>
      <p:ext uri="{BB962C8B-B14F-4D97-AF65-F5344CB8AC3E}">
        <p14:creationId xmlns:p14="http://schemas.microsoft.com/office/powerpoint/2010/main" val="3555981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53" name="CuadroTexto 52">
            <a:extLst>
              <a:ext uri="{FF2B5EF4-FFF2-40B4-BE49-F238E27FC236}">
                <a16:creationId xmlns:a16="http://schemas.microsoft.com/office/drawing/2014/main" id="{B7CADEE6-6A1F-43C1-B741-A483EB975292}"/>
              </a:ext>
            </a:extLst>
          </p:cNvPr>
          <p:cNvSpPr txBox="1"/>
          <p:nvPr/>
        </p:nvSpPr>
        <p:spPr>
          <a:xfrm>
            <a:off x="10097404" y="3202020"/>
            <a:ext cx="1945750" cy="646331"/>
          </a:xfrm>
          <a:prstGeom prst="rect">
            <a:avLst/>
          </a:prstGeom>
          <a:noFill/>
        </p:spPr>
        <p:txBody>
          <a:bodyPr wrap="square" rtlCol="0">
            <a:spAutoFit/>
          </a:bodyPr>
          <a:lstStyle/>
          <a:p>
            <a:pPr algn="ctr"/>
            <a:r>
              <a:rPr lang="es-ES" b="1" dirty="0">
                <a:solidFill>
                  <a:srgbClr val="000A8B"/>
                </a:solidFill>
                <a:latin typeface="Lato Regular"/>
                <a:cs typeface="Lato Regular"/>
              </a:rPr>
              <a:t>Aprobado CICCI No. 1 2018</a:t>
            </a:r>
          </a:p>
        </p:txBody>
      </p:sp>
      <p:sp>
        <p:nvSpPr>
          <p:cNvPr id="54" name="Flowchart: Alternate Process 164">
            <a:extLst>
              <a:ext uri="{FF2B5EF4-FFF2-40B4-BE49-F238E27FC236}">
                <a16:creationId xmlns:a16="http://schemas.microsoft.com/office/drawing/2014/main" id="{1CEAD84B-A654-4A39-B26A-7F15C5340B2B}"/>
              </a:ext>
            </a:extLst>
          </p:cNvPr>
          <p:cNvSpPr/>
          <p:nvPr/>
        </p:nvSpPr>
        <p:spPr>
          <a:xfrm>
            <a:off x="4390488" y="6369687"/>
            <a:ext cx="412371" cy="164276"/>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Arial" charset="0"/>
              <a:ea typeface="Arial" charset="0"/>
              <a:cs typeface="Arial" charset="0"/>
            </a:endParaRPr>
          </a:p>
        </p:txBody>
      </p:sp>
      <p:sp>
        <p:nvSpPr>
          <p:cNvPr id="55" name="Flowchart: Alternate Process 165">
            <a:extLst>
              <a:ext uri="{FF2B5EF4-FFF2-40B4-BE49-F238E27FC236}">
                <a16:creationId xmlns:a16="http://schemas.microsoft.com/office/drawing/2014/main" id="{5E11CFA2-E823-462F-A783-503261D7FE13}"/>
              </a:ext>
            </a:extLst>
          </p:cNvPr>
          <p:cNvSpPr/>
          <p:nvPr/>
        </p:nvSpPr>
        <p:spPr>
          <a:xfrm>
            <a:off x="6123438" y="6374170"/>
            <a:ext cx="412371" cy="164276"/>
          </a:xfrm>
          <a:prstGeom prst="flowChartAlternate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Arial" charset="0"/>
              <a:ea typeface="Arial" charset="0"/>
              <a:cs typeface="Arial" charset="0"/>
            </a:endParaRPr>
          </a:p>
        </p:txBody>
      </p:sp>
      <p:sp>
        <p:nvSpPr>
          <p:cNvPr id="56" name="Flowchart: Alternate Process 166">
            <a:extLst>
              <a:ext uri="{FF2B5EF4-FFF2-40B4-BE49-F238E27FC236}">
                <a16:creationId xmlns:a16="http://schemas.microsoft.com/office/drawing/2014/main" id="{ACF5E88C-0AF4-4510-8E6A-8836AF0250A1}"/>
              </a:ext>
            </a:extLst>
          </p:cNvPr>
          <p:cNvSpPr/>
          <p:nvPr/>
        </p:nvSpPr>
        <p:spPr>
          <a:xfrm>
            <a:off x="8119388" y="6374170"/>
            <a:ext cx="412371" cy="164276"/>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Arial" charset="0"/>
              <a:ea typeface="Arial" charset="0"/>
              <a:cs typeface="Arial" charset="0"/>
            </a:endParaRPr>
          </a:p>
        </p:txBody>
      </p:sp>
      <p:sp>
        <p:nvSpPr>
          <p:cNvPr id="57" name="TextBox 12">
            <a:extLst>
              <a:ext uri="{FF2B5EF4-FFF2-40B4-BE49-F238E27FC236}">
                <a16:creationId xmlns:a16="http://schemas.microsoft.com/office/drawing/2014/main" id="{82A18C94-A350-46EA-8EE3-5C3D90912BAE}"/>
              </a:ext>
            </a:extLst>
          </p:cNvPr>
          <p:cNvSpPr txBox="1"/>
          <p:nvPr/>
        </p:nvSpPr>
        <p:spPr>
          <a:xfrm>
            <a:off x="4837593" y="6305084"/>
            <a:ext cx="1499368" cy="261610"/>
          </a:xfrm>
          <a:prstGeom prst="rect">
            <a:avLst/>
          </a:prstGeom>
          <a:noFill/>
        </p:spPr>
        <p:txBody>
          <a:bodyPr wrap="square" rtlCol="0">
            <a:spAutoFit/>
          </a:bodyPr>
          <a:lstStyle/>
          <a:p>
            <a:r>
              <a:rPr lang="es-CO" sz="1100">
                <a:latin typeface="Arial" charset="0"/>
                <a:ea typeface="Arial" charset="0"/>
                <a:cs typeface="Arial" charset="0"/>
              </a:rPr>
              <a:t>Riesgo Alto </a:t>
            </a:r>
          </a:p>
        </p:txBody>
      </p:sp>
      <p:sp>
        <p:nvSpPr>
          <p:cNvPr id="58" name="TextBox 167">
            <a:extLst>
              <a:ext uri="{FF2B5EF4-FFF2-40B4-BE49-F238E27FC236}">
                <a16:creationId xmlns:a16="http://schemas.microsoft.com/office/drawing/2014/main" id="{ED646287-AC4D-4470-9DEE-06CD6690B67B}"/>
              </a:ext>
            </a:extLst>
          </p:cNvPr>
          <p:cNvSpPr txBox="1"/>
          <p:nvPr/>
        </p:nvSpPr>
        <p:spPr>
          <a:xfrm>
            <a:off x="6557098" y="6296120"/>
            <a:ext cx="1499368" cy="261610"/>
          </a:xfrm>
          <a:prstGeom prst="rect">
            <a:avLst/>
          </a:prstGeom>
          <a:noFill/>
        </p:spPr>
        <p:txBody>
          <a:bodyPr wrap="square" rtlCol="0">
            <a:spAutoFit/>
          </a:bodyPr>
          <a:lstStyle/>
          <a:p>
            <a:r>
              <a:rPr lang="es-CO" sz="1100" dirty="0">
                <a:latin typeface="Arial" charset="0"/>
                <a:ea typeface="Arial" charset="0"/>
                <a:cs typeface="Arial" charset="0"/>
              </a:rPr>
              <a:t>Riesgo Moderado</a:t>
            </a:r>
          </a:p>
        </p:txBody>
      </p:sp>
      <p:sp>
        <p:nvSpPr>
          <p:cNvPr id="59" name="TextBox 168">
            <a:extLst>
              <a:ext uri="{FF2B5EF4-FFF2-40B4-BE49-F238E27FC236}">
                <a16:creationId xmlns:a16="http://schemas.microsoft.com/office/drawing/2014/main" id="{1901427A-56A6-41FB-A359-C7E91F0A6B91}"/>
              </a:ext>
            </a:extLst>
          </p:cNvPr>
          <p:cNvSpPr txBox="1"/>
          <p:nvPr/>
        </p:nvSpPr>
        <p:spPr>
          <a:xfrm>
            <a:off x="8517183" y="6314050"/>
            <a:ext cx="1499368" cy="261610"/>
          </a:xfrm>
          <a:prstGeom prst="rect">
            <a:avLst/>
          </a:prstGeom>
          <a:noFill/>
        </p:spPr>
        <p:txBody>
          <a:bodyPr wrap="square" rtlCol="0">
            <a:spAutoFit/>
          </a:bodyPr>
          <a:lstStyle/>
          <a:p>
            <a:r>
              <a:rPr lang="es-CO" sz="1100">
                <a:latin typeface="Arial" charset="0"/>
                <a:ea typeface="Arial" charset="0"/>
                <a:cs typeface="Arial" charset="0"/>
              </a:rPr>
              <a:t>Riesgo Bajo</a:t>
            </a:r>
          </a:p>
        </p:txBody>
      </p:sp>
      <p:sp>
        <p:nvSpPr>
          <p:cNvPr id="60" name="CuadroTexto 59">
            <a:extLst>
              <a:ext uri="{FF2B5EF4-FFF2-40B4-BE49-F238E27FC236}">
                <a16:creationId xmlns:a16="http://schemas.microsoft.com/office/drawing/2014/main" id="{ADB2099F-B68B-4EE7-9737-FDE2CEC28035}"/>
              </a:ext>
            </a:extLst>
          </p:cNvPr>
          <p:cNvSpPr txBox="1"/>
          <p:nvPr/>
        </p:nvSpPr>
        <p:spPr>
          <a:xfrm>
            <a:off x="921769" y="1644701"/>
            <a:ext cx="1285804" cy="307777"/>
          </a:xfrm>
          <a:prstGeom prst="rect">
            <a:avLst/>
          </a:prstGeom>
          <a:noFill/>
        </p:spPr>
        <p:txBody>
          <a:bodyPr wrap="square" rtlCol="0">
            <a:spAutoFit/>
          </a:bodyPr>
          <a:lstStyle/>
          <a:p>
            <a:pPr algn="ctr"/>
            <a:r>
              <a:rPr lang="es-CO" sz="1400" dirty="0">
                <a:effectLst>
                  <a:outerShdw blurRad="38100" dist="38100" dir="2700000" algn="tl">
                    <a:srgbClr val="000000">
                      <a:alpha val="43137"/>
                    </a:srgbClr>
                  </a:outerShdw>
                </a:effectLst>
              </a:rPr>
              <a:t>Estratégico</a:t>
            </a:r>
          </a:p>
        </p:txBody>
      </p:sp>
      <p:sp>
        <p:nvSpPr>
          <p:cNvPr id="61" name="CuadroTexto 60">
            <a:extLst>
              <a:ext uri="{FF2B5EF4-FFF2-40B4-BE49-F238E27FC236}">
                <a16:creationId xmlns:a16="http://schemas.microsoft.com/office/drawing/2014/main" id="{36696F01-48F8-441E-8786-CF57CFB1A2E3}"/>
              </a:ext>
            </a:extLst>
          </p:cNvPr>
          <p:cNvSpPr txBox="1"/>
          <p:nvPr/>
        </p:nvSpPr>
        <p:spPr>
          <a:xfrm>
            <a:off x="797572" y="3425750"/>
            <a:ext cx="1285804" cy="307777"/>
          </a:xfrm>
          <a:prstGeom prst="rect">
            <a:avLst/>
          </a:prstGeom>
          <a:noFill/>
        </p:spPr>
        <p:txBody>
          <a:bodyPr wrap="square" rtlCol="0">
            <a:spAutoFit/>
          </a:bodyPr>
          <a:lstStyle/>
          <a:p>
            <a:pPr algn="ctr"/>
            <a:r>
              <a:rPr lang="es-CO" sz="1400" dirty="0">
                <a:effectLst>
                  <a:outerShdw blurRad="38100" dist="38100" dir="2700000" algn="tl">
                    <a:srgbClr val="000000">
                      <a:alpha val="43137"/>
                    </a:srgbClr>
                  </a:outerShdw>
                </a:effectLst>
              </a:rPr>
              <a:t>Misional - Core</a:t>
            </a:r>
          </a:p>
        </p:txBody>
      </p:sp>
      <p:sp>
        <p:nvSpPr>
          <p:cNvPr id="62" name="CuadroTexto 61">
            <a:extLst>
              <a:ext uri="{FF2B5EF4-FFF2-40B4-BE49-F238E27FC236}">
                <a16:creationId xmlns:a16="http://schemas.microsoft.com/office/drawing/2014/main" id="{CDFD22E3-2E7C-46E4-9540-D8BD839666EF}"/>
              </a:ext>
            </a:extLst>
          </p:cNvPr>
          <p:cNvSpPr txBox="1"/>
          <p:nvPr/>
        </p:nvSpPr>
        <p:spPr>
          <a:xfrm>
            <a:off x="790973" y="5079088"/>
            <a:ext cx="1498589" cy="307777"/>
          </a:xfrm>
          <a:prstGeom prst="rect">
            <a:avLst/>
          </a:prstGeom>
          <a:noFill/>
        </p:spPr>
        <p:txBody>
          <a:bodyPr wrap="square" rtlCol="0">
            <a:spAutoFit/>
          </a:bodyPr>
          <a:lstStyle/>
          <a:p>
            <a:pPr algn="ctr"/>
            <a:r>
              <a:rPr lang="es-CO" sz="1400" dirty="0">
                <a:effectLst>
                  <a:outerShdw blurRad="38100" dist="38100" dir="2700000" algn="tl">
                    <a:srgbClr val="000000">
                      <a:alpha val="43137"/>
                    </a:srgbClr>
                  </a:outerShdw>
                </a:effectLst>
              </a:rPr>
              <a:t>Transversales</a:t>
            </a:r>
          </a:p>
        </p:txBody>
      </p:sp>
      <p:sp>
        <p:nvSpPr>
          <p:cNvPr id="63" name="Flowchart: Alternate Process 164">
            <a:extLst>
              <a:ext uri="{FF2B5EF4-FFF2-40B4-BE49-F238E27FC236}">
                <a16:creationId xmlns:a16="http://schemas.microsoft.com/office/drawing/2014/main" id="{273B118F-B9CC-419A-9433-20FA121B0334}"/>
              </a:ext>
            </a:extLst>
          </p:cNvPr>
          <p:cNvSpPr/>
          <p:nvPr/>
        </p:nvSpPr>
        <p:spPr>
          <a:xfrm>
            <a:off x="2503078" y="6381409"/>
            <a:ext cx="412371" cy="164276"/>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Arial" charset="0"/>
              <a:ea typeface="Arial" charset="0"/>
              <a:cs typeface="Arial" charset="0"/>
            </a:endParaRPr>
          </a:p>
        </p:txBody>
      </p:sp>
      <p:sp>
        <p:nvSpPr>
          <p:cNvPr id="64" name="TextBox 12">
            <a:extLst>
              <a:ext uri="{FF2B5EF4-FFF2-40B4-BE49-F238E27FC236}">
                <a16:creationId xmlns:a16="http://schemas.microsoft.com/office/drawing/2014/main" id="{354DC3FE-1A6A-4E0B-ADD9-B87D3AB24D67}"/>
              </a:ext>
            </a:extLst>
          </p:cNvPr>
          <p:cNvSpPr txBox="1"/>
          <p:nvPr/>
        </p:nvSpPr>
        <p:spPr>
          <a:xfrm>
            <a:off x="2950183" y="6316806"/>
            <a:ext cx="1499368" cy="261610"/>
          </a:xfrm>
          <a:prstGeom prst="rect">
            <a:avLst/>
          </a:prstGeom>
          <a:noFill/>
        </p:spPr>
        <p:txBody>
          <a:bodyPr wrap="square" rtlCol="0">
            <a:spAutoFit/>
          </a:bodyPr>
          <a:lstStyle/>
          <a:p>
            <a:r>
              <a:rPr lang="es-CO" sz="1100" dirty="0">
                <a:latin typeface="Arial" charset="0"/>
                <a:ea typeface="Arial" charset="0"/>
                <a:cs typeface="Arial" charset="0"/>
              </a:rPr>
              <a:t>Riesgo Extremo</a:t>
            </a:r>
          </a:p>
        </p:txBody>
      </p:sp>
      <p:pic>
        <p:nvPicPr>
          <p:cNvPr id="65" name="Imagen 64">
            <a:extLst>
              <a:ext uri="{FF2B5EF4-FFF2-40B4-BE49-F238E27FC236}">
                <a16:creationId xmlns:a16="http://schemas.microsoft.com/office/drawing/2014/main" id="{B01E7C33-9313-4541-94F3-C857FF876792}"/>
              </a:ext>
            </a:extLst>
          </p:cNvPr>
          <p:cNvPicPr>
            <a:picLocks noChangeAspect="1"/>
          </p:cNvPicPr>
          <p:nvPr/>
        </p:nvPicPr>
        <p:blipFill>
          <a:blip r:embed="rId4"/>
          <a:stretch>
            <a:fillRect/>
          </a:stretch>
        </p:blipFill>
        <p:spPr>
          <a:xfrm>
            <a:off x="2195465" y="573549"/>
            <a:ext cx="7652224" cy="5657850"/>
          </a:xfrm>
          <a:prstGeom prst="rect">
            <a:avLst/>
          </a:prstGeom>
        </p:spPr>
      </p:pic>
    </p:spTree>
    <p:extLst>
      <p:ext uri="{BB962C8B-B14F-4D97-AF65-F5344CB8AC3E}">
        <p14:creationId xmlns:p14="http://schemas.microsoft.com/office/powerpoint/2010/main" val="1473550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758337" y="65751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53" name="CuadroTexto 52">
            <a:extLst>
              <a:ext uri="{FF2B5EF4-FFF2-40B4-BE49-F238E27FC236}">
                <a16:creationId xmlns:a16="http://schemas.microsoft.com/office/drawing/2014/main" id="{B7CADEE6-6A1F-43C1-B741-A483EB975292}"/>
              </a:ext>
            </a:extLst>
          </p:cNvPr>
          <p:cNvSpPr txBox="1"/>
          <p:nvPr/>
        </p:nvSpPr>
        <p:spPr>
          <a:xfrm>
            <a:off x="10097404" y="3202020"/>
            <a:ext cx="1945750" cy="646331"/>
          </a:xfrm>
          <a:prstGeom prst="rect">
            <a:avLst/>
          </a:prstGeom>
          <a:noFill/>
        </p:spPr>
        <p:txBody>
          <a:bodyPr wrap="square" rtlCol="0">
            <a:spAutoFit/>
          </a:bodyPr>
          <a:lstStyle/>
          <a:p>
            <a:pPr algn="ctr"/>
            <a:r>
              <a:rPr lang="es-ES" b="1" dirty="0">
                <a:solidFill>
                  <a:srgbClr val="000A8B"/>
                </a:solidFill>
                <a:latin typeface="Lato Regular"/>
                <a:cs typeface="Lato Regular"/>
              </a:rPr>
              <a:t>Aprobado CICCI No. 1 2018</a:t>
            </a:r>
          </a:p>
        </p:txBody>
      </p:sp>
      <p:sp>
        <p:nvSpPr>
          <p:cNvPr id="18" name="AutoShape 3">
            <a:extLst>
              <a:ext uri="{FF2B5EF4-FFF2-40B4-BE49-F238E27FC236}">
                <a16:creationId xmlns:a16="http://schemas.microsoft.com/office/drawing/2014/main" id="{E72B4E9B-6ECA-47EF-BE15-FEFADA9CDCF6}"/>
              </a:ext>
            </a:extLst>
          </p:cNvPr>
          <p:cNvSpPr>
            <a:spLocks noChangeArrowheads="1"/>
          </p:cNvSpPr>
          <p:nvPr/>
        </p:nvSpPr>
        <p:spPr bwMode="auto">
          <a:xfrm rot="16200000" flipH="1">
            <a:off x="5044382" y="-1581562"/>
            <a:ext cx="380456" cy="4680000"/>
          </a:xfrm>
          <a:prstGeom prst="homePlate">
            <a:avLst>
              <a:gd name="adj" fmla="val 22595"/>
            </a:avLst>
          </a:prstGeom>
          <a:solidFill>
            <a:srgbClr val="000A8B"/>
          </a:solidFill>
          <a:ln w="12700" cap="rnd">
            <a:solidFill>
              <a:srgbClr val="FFFFFF"/>
            </a:solidFill>
            <a:prstDash val="sysDot"/>
            <a:miter lim="800000"/>
            <a:headEnd/>
            <a:tailEnd/>
          </a:ln>
        </p:spPr>
        <p:txBody>
          <a:bodyPr vert="eaVert" lIns="0" tIns="0" rIns="0" bIns="0" anchor="b">
            <a:noAutofit/>
          </a:bodyPr>
          <a:lstStyle/>
          <a:p>
            <a:pPr algn="ctr" defTabSz="935977" eaLnBrk="0" hangingPunct="0">
              <a:defRPr/>
            </a:pPr>
            <a:r>
              <a:rPr lang="es-CO" sz="1400" b="1" i="1" kern="0" dirty="0">
                <a:solidFill>
                  <a:srgbClr val="FFFFFF"/>
                </a:solidFill>
                <a:latin typeface="Georgia"/>
                <a:cs typeface="Arial" pitchFamily="34" charset="0"/>
              </a:rPr>
              <a:t>Objetivos Estratégicos a impactar  2018</a:t>
            </a:r>
          </a:p>
        </p:txBody>
      </p:sp>
      <p:pic>
        <p:nvPicPr>
          <p:cNvPr id="19" name="Imagen 18">
            <a:extLst>
              <a:ext uri="{FF2B5EF4-FFF2-40B4-BE49-F238E27FC236}">
                <a16:creationId xmlns:a16="http://schemas.microsoft.com/office/drawing/2014/main" id="{48CEC9C2-DDD7-49E7-B096-EFB4106B40E2}"/>
              </a:ext>
            </a:extLst>
          </p:cNvPr>
          <p:cNvPicPr>
            <a:picLocks noChangeAspect="1"/>
          </p:cNvPicPr>
          <p:nvPr/>
        </p:nvPicPr>
        <p:blipFill>
          <a:blip r:embed="rId4"/>
          <a:stretch>
            <a:fillRect/>
          </a:stretch>
        </p:blipFill>
        <p:spPr>
          <a:xfrm>
            <a:off x="775153" y="1110602"/>
            <a:ext cx="8890781" cy="5570324"/>
          </a:xfrm>
          <a:prstGeom prst="rect">
            <a:avLst/>
          </a:prstGeom>
        </p:spPr>
      </p:pic>
      <p:sp>
        <p:nvSpPr>
          <p:cNvPr id="20" name="Dodecágono 19">
            <a:extLst>
              <a:ext uri="{FF2B5EF4-FFF2-40B4-BE49-F238E27FC236}">
                <a16:creationId xmlns:a16="http://schemas.microsoft.com/office/drawing/2014/main" id="{81DBE86D-10A5-4DF3-B1B2-38AF874E65EC}"/>
              </a:ext>
            </a:extLst>
          </p:cNvPr>
          <p:cNvSpPr/>
          <p:nvPr/>
        </p:nvSpPr>
        <p:spPr>
          <a:xfrm>
            <a:off x="8259164" y="948667"/>
            <a:ext cx="1547446" cy="1066383"/>
          </a:xfrm>
          <a:prstGeom prst="do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4000" b="1" dirty="0">
                <a:effectLst>
                  <a:outerShdw blurRad="38100" dist="38100" dir="2700000" algn="tl">
                    <a:srgbClr val="000000">
                      <a:alpha val="43137"/>
                    </a:srgbClr>
                  </a:outerShdw>
                </a:effectLst>
              </a:rPr>
              <a:t>75% </a:t>
            </a:r>
          </a:p>
        </p:txBody>
      </p:sp>
    </p:spTree>
    <p:extLst>
      <p:ext uri="{BB962C8B-B14F-4D97-AF65-F5344CB8AC3E}">
        <p14:creationId xmlns:p14="http://schemas.microsoft.com/office/powerpoint/2010/main" val="3940086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758337" y="65751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53" name="CuadroTexto 52">
            <a:extLst>
              <a:ext uri="{FF2B5EF4-FFF2-40B4-BE49-F238E27FC236}">
                <a16:creationId xmlns:a16="http://schemas.microsoft.com/office/drawing/2014/main" id="{B7CADEE6-6A1F-43C1-B741-A483EB975292}"/>
              </a:ext>
            </a:extLst>
          </p:cNvPr>
          <p:cNvSpPr txBox="1"/>
          <p:nvPr/>
        </p:nvSpPr>
        <p:spPr>
          <a:xfrm>
            <a:off x="9879409" y="3919971"/>
            <a:ext cx="1945750" cy="646331"/>
          </a:xfrm>
          <a:prstGeom prst="rect">
            <a:avLst/>
          </a:prstGeom>
          <a:noFill/>
        </p:spPr>
        <p:txBody>
          <a:bodyPr wrap="square" rtlCol="0">
            <a:spAutoFit/>
          </a:bodyPr>
          <a:lstStyle/>
          <a:p>
            <a:pPr algn="ctr"/>
            <a:r>
              <a:rPr lang="es-ES" b="1" dirty="0">
                <a:solidFill>
                  <a:srgbClr val="000A8B"/>
                </a:solidFill>
                <a:latin typeface="Lato Regular"/>
                <a:cs typeface="Lato Regular"/>
              </a:rPr>
              <a:t>Aprobado CICCI No. 1 2018</a:t>
            </a:r>
          </a:p>
        </p:txBody>
      </p:sp>
      <p:grpSp>
        <p:nvGrpSpPr>
          <p:cNvPr id="10" name="33 Grupo">
            <a:extLst>
              <a:ext uri="{FF2B5EF4-FFF2-40B4-BE49-F238E27FC236}">
                <a16:creationId xmlns:a16="http://schemas.microsoft.com/office/drawing/2014/main" id="{7C1A9BB6-73F5-4EDD-9D9F-02A228DABA1D}"/>
              </a:ext>
            </a:extLst>
          </p:cNvPr>
          <p:cNvGrpSpPr>
            <a:grpSpLocks/>
          </p:cNvGrpSpPr>
          <p:nvPr/>
        </p:nvGrpSpPr>
        <p:grpSpPr bwMode="auto">
          <a:xfrm>
            <a:off x="592271" y="2378486"/>
            <a:ext cx="3298825" cy="3001963"/>
            <a:chOff x="6562982" y="310068"/>
            <a:chExt cx="2401277" cy="2122712"/>
          </a:xfrm>
        </p:grpSpPr>
        <p:grpSp>
          <p:nvGrpSpPr>
            <p:cNvPr id="11" name="Group 191">
              <a:extLst>
                <a:ext uri="{FF2B5EF4-FFF2-40B4-BE49-F238E27FC236}">
                  <a16:creationId xmlns:a16="http://schemas.microsoft.com/office/drawing/2014/main" id="{3AE24FEB-9DCB-484F-A495-FAE63B84AA15}"/>
                </a:ext>
              </a:extLst>
            </p:cNvPr>
            <p:cNvGrpSpPr>
              <a:grpSpLocks/>
            </p:cNvGrpSpPr>
            <p:nvPr/>
          </p:nvGrpSpPr>
          <p:grpSpPr bwMode="auto">
            <a:xfrm>
              <a:off x="6562982" y="310068"/>
              <a:ext cx="2401277" cy="2122712"/>
              <a:chOff x="3761" y="2603"/>
              <a:chExt cx="1435" cy="1348"/>
            </a:xfrm>
          </p:grpSpPr>
          <p:sp>
            <p:nvSpPr>
              <p:cNvPr id="23" name="Freeform 210">
                <a:extLst>
                  <a:ext uri="{FF2B5EF4-FFF2-40B4-BE49-F238E27FC236}">
                    <a16:creationId xmlns:a16="http://schemas.microsoft.com/office/drawing/2014/main" id="{6E59A722-0E98-4A1F-BBFB-C7B14BB39D42}"/>
                  </a:ext>
                </a:extLst>
              </p:cNvPr>
              <p:cNvSpPr>
                <a:spLocks/>
              </p:cNvSpPr>
              <p:nvPr/>
            </p:nvSpPr>
            <p:spPr bwMode="auto">
              <a:xfrm>
                <a:off x="3761" y="3097"/>
                <a:ext cx="474" cy="667"/>
              </a:xfrm>
              <a:custGeom>
                <a:avLst/>
                <a:gdLst/>
                <a:ahLst/>
                <a:cxnLst>
                  <a:cxn ang="0">
                    <a:pos x="430" y="181"/>
                  </a:cxn>
                  <a:cxn ang="0">
                    <a:pos x="251" y="0"/>
                  </a:cxn>
                  <a:cxn ang="0">
                    <a:pos x="0" y="72"/>
                  </a:cxn>
                  <a:cxn ang="0">
                    <a:pos x="53" y="85"/>
                  </a:cxn>
                  <a:cxn ang="0">
                    <a:pos x="48" y="130"/>
                  </a:cxn>
                  <a:cxn ang="0">
                    <a:pos x="46" y="177"/>
                  </a:cxn>
                  <a:cxn ang="0">
                    <a:pos x="48" y="213"/>
                  </a:cxn>
                  <a:cxn ang="0">
                    <a:pos x="50" y="248"/>
                  </a:cxn>
                  <a:cxn ang="0">
                    <a:pos x="55" y="283"/>
                  </a:cxn>
                  <a:cxn ang="0">
                    <a:pos x="61" y="317"/>
                  </a:cxn>
                  <a:cxn ang="0">
                    <a:pos x="69" y="350"/>
                  </a:cxn>
                  <a:cxn ang="0">
                    <a:pos x="79" y="383"/>
                  </a:cxn>
                  <a:cxn ang="0">
                    <a:pos x="91" y="416"/>
                  </a:cxn>
                  <a:cxn ang="0">
                    <a:pos x="103" y="447"/>
                  </a:cxn>
                  <a:cxn ang="0">
                    <a:pos x="133" y="507"/>
                  </a:cxn>
                  <a:cxn ang="0">
                    <a:pos x="151" y="536"/>
                  </a:cxn>
                  <a:cxn ang="0">
                    <a:pos x="169" y="564"/>
                  </a:cxn>
                  <a:cxn ang="0">
                    <a:pos x="210" y="617"/>
                  </a:cxn>
                  <a:cxn ang="0">
                    <a:pos x="255" y="666"/>
                  </a:cxn>
                  <a:cxn ang="0">
                    <a:pos x="305" y="464"/>
                  </a:cxn>
                  <a:cxn ang="0">
                    <a:pos x="473" y="419"/>
                  </a:cxn>
                  <a:cxn ang="0">
                    <a:pos x="452" y="394"/>
                  </a:cxn>
                  <a:cxn ang="0">
                    <a:pos x="432" y="369"/>
                  </a:cxn>
                  <a:cxn ang="0">
                    <a:pos x="416" y="340"/>
                  </a:cxn>
                  <a:cxn ang="0">
                    <a:pos x="402" y="309"/>
                  </a:cxn>
                  <a:cxn ang="0">
                    <a:pos x="391" y="279"/>
                  </a:cxn>
                  <a:cxn ang="0">
                    <a:pos x="382" y="246"/>
                  </a:cxn>
                  <a:cxn ang="0">
                    <a:pos x="378" y="212"/>
                  </a:cxn>
                  <a:cxn ang="0">
                    <a:pos x="376" y="177"/>
                  </a:cxn>
                  <a:cxn ang="0">
                    <a:pos x="376" y="167"/>
                  </a:cxn>
                  <a:cxn ang="0">
                    <a:pos x="430" y="181"/>
                  </a:cxn>
                </a:cxnLst>
                <a:rect l="0" t="0" r="r" b="b"/>
                <a:pathLst>
                  <a:path w="474" h="667">
                    <a:moveTo>
                      <a:pt x="430" y="181"/>
                    </a:moveTo>
                    <a:lnTo>
                      <a:pt x="251" y="0"/>
                    </a:lnTo>
                    <a:lnTo>
                      <a:pt x="0" y="72"/>
                    </a:lnTo>
                    <a:lnTo>
                      <a:pt x="53" y="85"/>
                    </a:lnTo>
                    <a:lnTo>
                      <a:pt x="48" y="130"/>
                    </a:lnTo>
                    <a:lnTo>
                      <a:pt x="46" y="177"/>
                    </a:lnTo>
                    <a:lnTo>
                      <a:pt x="48" y="213"/>
                    </a:lnTo>
                    <a:lnTo>
                      <a:pt x="50" y="248"/>
                    </a:lnTo>
                    <a:lnTo>
                      <a:pt x="55" y="283"/>
                    </a:lnTo>
                    <a:lnTo>
                      <a:pt x="61" y="317"/>
                    </a:lnTo>
                    <a:lnTo>
                      <a:pt x="69" y="350"/>
                    </a:lnTo>
                    <a:lnTo>
                      <a:pt x="79" y="383"/>
                    </a:lnTo>
                    <a:lnTo>
                      <a:pt x="91" y="416"/>
                    </a:lnTo>
                    <a:lnTo>
                      <a:pt x="103" y="447"/>
                    </a:lnTo>
                    <a:lnTo>
                      <a:pt x="133" y="507"/>
                    </a:lnTo>
                    <a:lnTo>
                      <a:pt x="151" y="536"/>
                    </a:lnTo>
                    <a:lnTo>
                      <a:pt x="169" y="564"/>
                    </a:lnTo>
                    <a:lnTo>
                      <a:pt x="210" y="617"/>
                    </a:lnTo>
                    <a:lnTo>
                      <a:pt x="255" y="666"/>
                    </a:lnTo>
                    <a:lnTo>
                      <a:pt x="305" y="464"/>
                    </a:lnTo>
                    <a:lnTo>
                      <a:pt x="473" y="419"/>
                    </a:lnTo>
                    <a:lnTo>
                      <a:pt x="452" y="394"/>
                    </a:lnTo>
                    <a:lnTo>
                      <a:pt x="432" y="369"/>
                    </a:lnTo>
                    <a:lnTo>
                      <a:pt x="416" y="340"/>
                    </a:lnTo>
                    <a:lnTo>
                      <a:pt x="402" y="309"/>
                    </a:lnTo>
                    <a:lnTo>
                      <a:pt x="391" y="279"/>
                    </a:lnTo>
                    <a:lnTo>
                      <a:pt x="382" y="246"/>
                    </a:lnTo>
                    <a:lnTo>
                      <a:pt x="378" y="212"/>
                    </a:lnTo>
                    <a:lnTo>
                      <a:pt x="376" y="177"/>
                    </a:lnTo>
                    <a:lnTo>
                      <a:pt x="376" y="167"/>
                    </a:lnTo>
                    <a:lnTo>
                      <a:pt x="430" y="181"/>
                    </a:lnTo>
                  </a:path>
                </a:pathLst>
              </a:custGeom>
              <a:solidFill>
                <a:schemeClr val="accent2">
                  <a:lumMod val="75000"/>
                </a:schemeClr>
              </a:solidFill>
              <a:ln w="3175" cap="rnd" cmpd="sng">
                <a:solidFill>
                  <a:schemeClr val="bg1"/>
                </a:solid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800"/>
              </a:p>
            </p:txBody>
          </p:sp>
          <p:sp>
            <p:nvSpPr>
              <p:cNvPr id="24" name="Freeform 211">
                <a:extLst>
                  <a:ext uri="{FF2B5EF4-FFF2-40B4-BE49-F238E27FC236}">
                    <a16:creationId xmlns:a16="http://schemas.microsoft.com/office/drawing/2014/main" id="{9A4C4520-0950-4D31-A99F-611F86AB4F4C}"/>
                  </a:ext>
                </a:extLst>
              </p:cNvPr>
              <p:cNvSpPr>
                <a:spLocks/>
              </p:cNvSpPr>
              <p:nvPr/>
            </p:nvSpPr>
            <p:spPr bwMode="auto">
              <a:xfrm>
                <a:off x="4030" y="3522"/>
                <a:ext cx="639" cy="418"/>
              </a:xfrm>
              <a:custGeom>
                <a:avLst/>
                <a:gdLst/>
                <a:ahLst/>
                <a:cxnLst>
                  <a:cxn ang="0">
                    <a:pos x="307" y="0"/>
                  </a:cxn>
                  <a:cxn ang="0">
                    <a:pos x="63" y="64"/>
                  </a:cxn>
                  <a:cxn ang="0">
                    <a:pos x="0" y="316"/>
                  </a:cxn>
                  <a:cxn ang="0">
                    <a:pos x="40" y="275"/>
                  </a:cxn>
                  <a:cxn ang="0">
                    <a:pos x="84" y="307"/>
                  </a:cxn>
                  <a:cxn ang="0">
                    <a:pos x="130" y="335"/>
                  </a:cxn>
                  <a:cxn ang="0">
                    <a:pos x="180" y="359"/>
                  </a:cxn>
                  <a:cxn ang="0">
                    <a:pos x="231" y="379"/>
                  </a:cxn>
                  <a:cxn ang="0">
                    <a:pos x="284" y="395"/>
                  </a:cxn>
                  <a:cxn ang="0">
                    <a:pos x="339" y="407"/>
                  </a:cxn>
                  <a:cxn ang="0">
                    <a:pos x="395" y="414"/>
                  </a:cxn>
                  <a:cxn ang="0">
                    <a:pos x="453" y="417"/>
                  </a:cxn>
                  <a:cxn ang="0">
                    <a:pos x="501" y="414"/>
                  </a:cxn>
                  <a:cxn ang="0">
                    <a:pos x="549" y="411"/>
                  </a:cxn>
                  <a:cxn ang="0">
                    <a:pos x="595" y="401"/>
                  </a:cxn>
                  <a:cxn ang="0">
                    <a:pos x="639" y="391"/>
                  </a:cxn>
                  <a:cxn ang="0">
                    <a:pos x="491" y="248"/>
                  </a:cxn>
                  <a:cxn ang="0">
                    <a:pos x="538" y="78"/>
                  </a:cxn>
                  <a:cxn ang="0">
                    <a:pos x="497" y="86"/>
                  </a:cxn>
                  <a:cxn ang="0">
                    <a:pos x="453" y="88"/>
                  </a:cxn>
                  <a:cxn ang="0">
                    <a:pos x="404" y="85"/>
                  </a:cxn>
                  <a:cxn ang="0">
                    <a:pos x="380" y="81"/>
                  </a:cxn>
                  <a:cxn ang="0">
                    <a:pos x="357" y="75"/>
                  </a:cxn>
                  <a:cxn ang="0">
                    <a:pos x="334" y="68"/>
                  </a:cxn>
                  <a:cxn ang="0">
                    <a:pos x="313" y="60"/>
                  </a:cxn>
                  <a:cxn ang="0">
                    <a:pos x="271" y="38"/>
                  </a:cxn>
                  <a:cxn ang="0">
                    <a:pos x="307" y="0"/>
                  </a:cxn>
                </a:cxnLst>
                <a:rect l="0" t="0" r="r" b="b"/>
                <a:pathLst>
                  <a:path w="640" h="418">
                    <a:moveTo>
                      <a:pt x="307" y="0"/>
                    </a:moveTo>
                    <a:lnTo>
                      <a:pt x="63" y="64"/>
                    </a:lnTo>
                    <a:lnTo>
                      <a:pt x="0" y="316"/>
                    </a:lnTo>
                    <a:lnTo>
                      <a:pt x="40" y="275"/>
                    </a:lnTo>
                    <a:lnTo>
                      <a:pt x="84" y="307"/>
                    </a:lnTo>
                    <a:lnTo>
                      <a:pt x="130" y="335"/>
                    </a:lnTo>
                    <a:lnTo>
                      <a:pt x="180" y="359"/>
                    </a:lnTo>
                    <a:lnTo>
                      <a:pt x="231" y="379"/>
                    </a:lnTo>
                    <a:lnTo>
                      <a:pt x="284" y="395"/>
                    </a:lnTo>
                    <a:lnTo>
                      <a:pt x="339" y="407"/>
                    </a:lnTo>
                    <a:lnTo>
                      <a:pt x="395" y="414"/>
                    </a:lnTo>
                    <a:lnTo>
                      <a:pt x="453" y="417"/>
                    </a:lnTo>
                    <a:lnTo>
                      <a:pt x="501" y="414"/>
                    </a:lnTo>
                    <a:lnTo>
                      <a:pt x="549" y="411"/>
                    </a:lnTo>
                    <a:lnTo>
                      <a:pt x="595" y="401"/>
                    </a:lnTo>
                    <a:lnTo>
                      <a:pt x="639" y="391"/>
                    </a:lnTo>
                    <a:lnTo>
                      <a:pt x="491" y="248"/>
                    </a:lnTo>
                    <a:lnTo>
                      <a:pt x="538" y="78"/>
                    </a:lnTo>
                    <a:lnTo>
                      <a:pt x="497" y="86"/>
                    </a:lnTo>
                    <a:lnTo>
                      <a:pt x="453" y="88"/>
                    </a:lnTo>
                    <a:lnTo>
                      <a:pt x="404" y="85"/>
                    </a:lnTo>
                    <a:lnTo>
                      <a:pt x="380" y="81"/>
                    </a:lnTo>
                    <a:lnTo>
                      <a:pt x="357" y="75"/>
                    </a:lnTo>
                    <a:lnTo>
                      <a:pt x="334" y="68"/>
                    </a:lnTo>
                    <a:lnTo>
                      <a:pt x="313" y="60"/>
                    </a:lnTo>
                    <a:lnTo>
                      <a:pt x="271" y="38"/>
                    </a:lnTo>
                    <a:lnTo>
                      <a:pt x="307" y="0"/>
                    </a:lnTo>
                  </a:path>
                </a:pathLst>
              </a:custGeom>
              <a:solidFill>
                <a:srgbClr val="FFC000"/>
              </a:solidFill>
              <a:ln w="3175" cap="rnd" cmpd="sng">
                <a:solidFill>
                  <a:schemeClr val="bg1"/>
                </a:solid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800"/>
              </a:p>
            </p:txBody>
          </p:sp>
          <p:sp>
            <p:nvSpPr>
              <p:cNvPr id="25" name="Freeform 212">
                <a:extLst>
                  <a:ext uri="{FF2B5EF4-FFF2-40B4-BE49-F238E27FC236}">
                    <a16:creationId xmlns:a16="http://schemas.microsoft.com/office/drawing/2014/main" id="{7FB3A218-DE4B-4DB3-A575-BFF12616DB5D}"/>
                  </a:ext>
                </a:extLst>
              </p:cNvPr>
              <p:cNvSpPr>
                <a:spLocks/>
              </p:cNvSpPr>
              <p:nvPr/>
            </p:nvSpPr>
            <p:spPr bwMode="auto">
              <a:xfrm>
                <a:off x="4555" y="3366"/>
                <a:ext cx="575" cy="585"/>
              </a:xfrm>
              <a:custGeom>
                <a:avLst/>
                <a:gdLst/>
                <a:ahLst/>
                <a:cxnLst>
                  <a:cxn ang="0">
                    <a:pos x="67" y="161"/>
                  </a:cxn>
                  <a:cxn ang="0">
                    <a:pos x="0" y="404"/>
                  </a:cxn>
                  <a:cxn ang="0">
                    <a:pos x="188" y="584"/>
                  </a:cxn>
                  <a:cxn ang="0">
                    <a:pos x="172" y="529"/>
                  </a:cxn>
                  <a:cxn ang="0">
                    <a:pos x="209" y="513"/>
                  </a:cxn>
                  <a:cxn ang="0">
                    <a:pos x="243" y="495"/>
                  </a:cxn>
                  <a:cxn ang="0">
                    <a:pos x="278" y="474"/>
                  </a:cxn>
                  <a:cxn ang="0">
                    <a:pos x="310" y="452"/>
                  </a:cxn>
                  <a:cxn ang="0">
                    <a:pos x="342" y="428"/>
                  </a:cxn>
                  <a:cxn ang="0">
                    <a:pos x="371" y="403"/>
                  </a:cxn>
                  <a:cxn ang="0">
                    <a:pos x="400" y="375"/>
                  </a:cxn>
                  <a:cxn ang="0">
                    <a:pos x="427" y="348"/>
                  </a:cxn>
                  <a:cxn ang="0">
                    <a:pos x="452" y="317"/>
                  </a:cxn>
                  <a:cxn ang="0">
                    <a:pos x="475" y="285"/>
                  </a:cxn>
                  <a:cxn ang="0">
                    <a:pos x="496" y="252"/>
                  </a:cxn>
                  <a:cxn ang="0">
                    <a:pos x="516" y="218"/>
                  </a:cxn>
                  <a:cxn ang="0">
                    <a:pos x="533" y="183"/>
                  </a:cxn>
                  <a:cxn ang="0">
                    <a:pos x="549" y="146"/>
                  </a:cxn>
                  <a:cxn ang="0">
                    <a:pos x="563" y="108"/>
                  </a:cxn>
                  <a:cxn ang="0">
                    <a:pos x="574" y="70"/>
                  </a:cxn>
                  <a:cxn ang="0">
                    <a:pos x="375" y="126"/>
                  </a:cxn>
                  <a:cxn ang="0">
                    <a:pos x="250" y="0"/>
                  </a:cxn>
                  <a:cxn ang="0">
                    <a:pos x="239" y="33"/>
                  </a:cxn>
                  <a:cxn ang="0">
                    <a:pos x="224" y="65"/>
                  </a:cxn>
                  <a:cxn ang="0">
                    <a:pos x="206" y="94"/>
                  </a:cxn>
                  <a:cxn ang="0">
                    <a:pos x="185" y="122"/>
                  </a:cxn>
                  <a:cxn ang="0">
                    <a:pos x="163" y="147"/>
                  </a:cxn>
                  <a:cxn ang="0">
                    <a:pos x="137" y="171"/>
                  </a:cxn>
                  <a:cxn ang="0">
                    <a:pos x="110" y="191"/>
                  </a:cxn>
                  <a:cxn ang="0">
                    <a:pos x="81" y="209"/>
                  </a:cxn>
                  <a:cxn ang="0">
                    <a:pos x="67" y="161"/>
                  </a:cxn>
                </a:cxnLst>
                <a:rect l="0" t="0" r="r" b="b"/>
                <a:pathLst>
                  <a:path w="575" h="585">
                    <a:moveTo>
                      <a:pt x="67" y="161"/>
                    </a:moveTo>
                    <a:lnTo>
                      <a:pt x="0" y="404"/>
                    </a:lnTo>
                    <a:lnTo>
                      <a:pt x="188" y="584"/>
                    </a:lnTo>
                    <a:lnTo>
                      <a:pt x="172" y="529"/>
                    </a:lnTo>
                    <a:lnTo>
                      <a:pt x="209" y="513"/>
                    </a:lnTo>
                    <a:lnTo>
                      <a:pt x="243" y="495"/>
                    </a:lnTo>
                    <a:lnTo>
                      <a:pt x="278" y="474"/>
                    </a:lnTo>
                    <a:lnTo>
                      <a:pt x="310" y="452"/>
                    </a:lnTo>
                    <a:lnTo>
                      <a:pt x="342" y="428"/>
                    </a:lnTo>
                    <a:lnTo>
                      <a:pt x="371" y="403"/>
                    </a:lnTo>
                    <a:lnTo>
                      <a:pt x="400" y="375"/>
                    </a:lnTo>
                    <a:lnTo>
                      <a:pt x="427" y="348"/>
                    </a:lnTo>
                    <a:lnTo>
                      <a:pt x="452" y="317"/>
                    </a:lnTo>
                    <a:lnTo>
                      <a:pt x="475" y="285"/>
                    </a:lnTo>
                    <a:lnTo>
                      <a:pt x="496" y="252"/>
                    </a:lnTo>
                    <a:lnTo>
                      <a:pt x="516" y="218"/>
                    </a:lnTo>
                    <a:lnTo>
                      <a:pt x="533" y="183"/>
                    </a:lnTo>
                    <a:lnTo>
                      <a:pt x="549" y="146"/>
                    </a:lnTo>
                    <a:lnTo>
                      <a:pt x="563" y="108"/>
                    </a:lnTo>
                    <a:lnTo>
                      <a:pt x="574" y="70"/>
                    </a:lnTo>
                    <a:lnTo>
                      <a:pt x="375" y="126"/>
                    </a:lnTo>
                    <a:lnTo>
                      <a:pt x="250" y="0"/>
                    </a:lnTo>
                    <a:lnTo>
                      <a:pt x="239" y="33"/>
                    </a:lnTo>
                    <a:lnTo>
                      <a:pt x="224" y="65"/>
                    </a:lnTo>
                    <a:lnTo>
                      <a:pt x="206" y="94"/>
                    </a:lnTo>
                    <a:lnTo>
                      <a:pt x="185" y="122"/>
                    </a:lnTo>
                    <a:lnTo>
                      <a:pt x="163" y="147"/>
                    </a:lnTo>
                    <a:lnTo>
                      <a:pt x="137" y="171"/>
                    </a:lnTo>
                    <a:lnTo>
                      <a:pt x="110" y="191"/>
                    </a:lnTo>
                    <a:lnTo>
                      <a:pt x="81" y="209"/>
                    </a:lnTo>
                    <a:lnTo>
                      <a:pt x="67" y="161"/>
                    </a:lnTo>
                  </a:path>
                </a:pathLst>
              </a:custGeom>
              <a:solidFill>
                <a:srgbClr val="00B0F0"/>
              </a:solidFill>
              <a:ln w="3175" cap="rnd" cmpd="sng">
                <a:solidFill>
                  <a:schemeClr val="bg1"/>
                </a:solid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800"/>
              </a:p>
            </p:txBody>
          </p:sp>
          <p:sp>
            <p:nvSpPr>
              <p:cNvPr id="26" name="Freeform 213">
                <a:extLst>
                  <a:ext uri="{FF2B5EF4-FFF2-40B4-BE49-F238E27FC236}">
                    <a16:creationId xmlns:a16="http://schemas.microsoft.com/office/drawing/2014/main" id="{EE0441B9-2764-4633-932D-9ABC902CAE20}"/>
                  </a:ext>
                </a:extLst>
              </p:cNvPr>
              <p:cNvSpPr>
                <a:spLocks/>
              </p:cNvSpPr>
              <p:nvPr/>
            </p:nvSpPr>
            <p:spPr bwMode="auto">
              <a:xfrm>
                <a:off x="4723" y="2802"/>
                <a:ext cx="473" cy="666"/>
              </a:xfrm>
              <a:custGeom>
                <a:avLst/>
                <a:gdLst/>
                <a:ahLst/>
                <a:cxnLst>
                  <a:cxn ang="0">
                    <a:pos x="44" y="484"/>
                  </a:cxn>
                  <a:cxn ang="0">
                    <a:pos x="223" y="665"/>
                  </a:cxn>
                  <a:cxn ang="0">
                    <a:pos x="472" y="593"/>
                  </a:cxn>
                  <a:cxn ang="0">
                    <a:pos x="417" y="578"/>
                  </a:cxn>
                  <a:cxn ang="0">
                    <a:pos x="422" y="531"/>
                  </a:cxn>
                  <a:cxn ang="0">
                    <a:pos x="424" y="483"/>
                  </a:cxn>
                  <a:cxn ang="0">
                    <a:pos x="420" y="413"/>
                  </a:cxn>
                  <a:cxn ang="0">
                    <a:pos x="409" y="345"/>
                  </a:cxn>
                  <a:cxn ang="0">
                    <a:pos x="392" y="279"/>
                  </a:cxn>
                  <a:cxn ang="0">
                    <a:pos x="369" y="217"/>
                  </a:cxn>
                  <a:cxn ang="0">
                    <a:pos x="355" y="186"/>
                  </a:cxn>
                  <a:cxn ang="0">
                    <a:pos x="339" y="157"/>
                  </a:cxn>
                  <a:cxn ang="0">
                    <a:pos x="323" y="127"/>
                  </a:cxn>
                  <a:cxn ang="0">
                    <a:pos x="305" y="101"/>
                  </a:cxn>
                  <a:cxn ang="0">
                    <a:pos x="285" y="74"/>
                  </a:cxn>
                  <a:cxn ang="0">
                    <a:pos x="264" y="48"/>
                  </a:cxn>
                  <a:cxn ang="0">
                    <a:pos x="219" y="0"/>
                  </a:cxn>
                  <a:cxn ang="0">
                    <a:pos x="169" y="202"/>
                  </a:cxn>
                  <a:cxn ang="0">
                    <a:pos x="0" y="245"/>
                  </a:cxn>
                  <a:cxn ang="0">
                    <a:pos x="20" y="270"/>
                  </a:cxn>
                  <a:cxn ang="0">
                    <a:pos x="39" y="296"/>
                  </a:cxn>
                  <a:cxn ang="0">
                    <a:pos x="55" y="324"/>
                  </a:cxn>
                  <a:cxn ang="0">
                    <a:pos x="69" y="353"/>
                  </a:cxn>
                  <a:cxn ang="0">
                    <a:pos x="79" y="384"/>
                  </a:cxn>
                  <a:cxn ang="0">
                    <a:pos x="88" y="416"/>
                  </a:cxn>
                  <a:cxn ang="0">
                    <a:pos x="92" y="449"/>
                  </a:cxn>
                  <a:cxn ang="0">
                    <a:pos x="94" y="483"/>
                  </a:cxn>
                  <a:cxn ang="0">
                    <a:pos x="93" y="496"/>
                  </a:cxn>
                  <a:cxn ang="0">
                    <a:pos x="44" y="484"/>
                  </a:cxn>
                </a:cxnLst>
                <a:rect l="0" t="0" r="r" b="b"/>
                <a:pathLst>
                  <a:path w="473" h="666">
                    <a:moveTo>
                      <a:pt x="44" y="484"/>
                    </a:moveTo>
                    <a:lnTo>
                      <a:pt x="223" y="665"/>
                    </a:lnTo>
                    <a:lnTo>
                      <a:pt x="472" y="593"/>
                    </a:lnTo>
                    <a:lnTo>
                      <a:pt x="417" y="578"/>
                    </a:lnTo>
                    <a:lnTo>
                      <a:pt x="422" y="531"/>
                    </a:lnTo>
                    <a:lnTo>
                      <a:pt x="424" y="483"/>
                    </a:lnTo>
                    <a:lnTo>
                      <a:pt x="420" y="413"/>
                    </a:lnTo>
                    <a:lnTo>
                      <a:pt x="409" y="345"/>
                    </a:lnTo>
                    <a:lnTo>
                      <a:pt x="392" y="279"/>
                    </a:lnTo>
                    <a:lnTo>
                      <a:pt x="369" y="217"/>
                    </a:lnTo>
                    <a:lnTo>
                      <a:pt x="355" y="186"/>
                    </a:lnTo>
                    <a:lnTo>
                      <a:pt x="339" y="157"/>
                    </a:lnTo>
                    <a:lnTo>
                      <a:pt x="323" y="127"/>
                    </a:lnTo>
                    <a:lnTo>
                      <a:pt x="305" y="101"/>
                    </a:lnTo>
                    <a:lnTo>
                      <a:pt x="285" y="74"/>
                    </a:lnTo>
                    <a:lnTo>
                      <a:pt x="264" y="48"/>
                    </a:lnTo>
                    <a:lnTo>
                      <a:pt x="219" y="0"/>
                    </a:lnTo>
                    <a:lnTo>
                      <a:pt x="169" y="202"/>
                    </a:lnTo>
                    <a:lnTo>
                      <a:pt x="0" y="245"/>
                    </a:lnTo>
                    <a:lnTo>
                      <a:pt x="20" y="270"/>
                    </a:lnTo>
                    <a:lnTo>
                      <a:pt x="39" y="296"/>
                    </a:lnTo>
                    <a:lnTo>
                      <a:pt x="55" y="324"/>
                    </a:lnTo>
                    <a:lnTo>
                      <a:pt x="69" y="353"/>
                    </a:lnTo>
                    <a:lnTo>
                      <a:pt x="79" y="384"/>
                    </a:lnTo>
                    <a:lnTo>
                      <a:pt x="88" y="416"/>
                    </a:lnTo>
                    <a:lnTo>
                      <a:pt x="92" y="449"/>
                    </a:lnTo>
                    <a:lnTo>
                      <a:pt x="94" y="483"/>
                    </a:lnTo>
                    <a:lnTo>
                      <a:pt x="93" y="496"/>
                    </a:lnTo>
                    <a:lnTo>
                      <a:pt x="44" y="484"/>
                    </a:lnTo>
                  </a:path>
                </a:pathLst>
              </a:custGeom>
              <a:solidFill>
                <a:schemeClr val="accent2">
                  <a:lumMod val="40000"/>
                  <a:lumOff val="60000"/>
                </a:schemeClr>
              </a:solidFill>
              <a:ln w="3175" cap="rnd" cmpd="sng">
                <a:solidFill>
                  <a:schemeClr val="bg1"/>
                </a:solid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800"/>
              </a:p>
            </p:txBody>
          </p:sp>
          <p:sp>
            <p:nvSpPr>
              <p:cNvPr id="27" name="Freeform 214">
                <a:extLst>
                  <a:ext uri="{FF2B5EF4-FFF2-40B4-BE49-F238E27FC236}">
                    <a16:creationId xmlns:a16="http://schemas.microsoft.com/office/drawing/2014/main" id="{A6F61024-AA80-4805-AFD9-5F7D9DAD2229}"/>
                  </a:ext>
                </a:extLst>
              </p:cNvPr>
              <p:cNvSpPr>
                <a:spLocks/>
              </p:cNvSpPr>
              <p:nvPr/>
            </p:nvSpPr>
            <p:spPr bwMode="auto">
              <a:xfrm>
                <a:off x="4290" y="2606"/>
                <a:ext cx="634" cy="422"/>
              </a:xfrm>
              <a:custGeom>
                <a:avLst/>
                <a:gdLst/>
                <a:ahLst/>
                <a:cxnLst>
                  <a:cxn ang="0">
                    <a:pos x="335" y="421"/>
                  </a:cxn>
                  <a:cxn ang="0">
                    <a:pos x="580" y="358"/>
                  </a:cxn>
                  <a:cxn ang="0">
                    <a:pos x="644" y="105"/>
                  </a:cxn>
                  <a:cxn ang="0">
                    <a:pos x="604" y="145"/>
                  </a:cxn>
                  <a:cxn ang="0">
                    <a:pos x="559" y="113"/>
                  </a:cxn>
                  <a:cxn ang="0">
                    <a:pos x="512" y="85"/>
                  </a:cxn>
                  <a:cxn ang="0">
                    <a:pos x="463" y="59"/>
                  </a:cxn>
                  <a:cxn ang="0">
                    <a:pos x="411" y="39"/>
                  </a:cxn>
                  <a:cxn ang="0">
                    <a:pos x="357" y="21"/>
                  </a:cxn>
                  <a:cxn ang="0">
                    <a:pos x="302" y="9"/>
                  </a:cxn>
                  <a:cxn ang="0">
                    <a:pos x="244" y="2"/>
                  </a:cxn>
                  <a:cxn ang="0">
                    <a:pos x="186" y="0"/>
                  </a:cxn>
                  <a:cxn ang="0">
                    <a:pos x="138" y="2"/>
                  </a:cxn>
                  <a:cxn ang="0">
                    <a:pos x="91" y="6"/>
                  </a:cxn>
                  <a:cxn ang="0">
                    <a:pos x="45" y="15"/>
                  </a:cxn>
                  <a:cxn ang="0">
                    <a:pos x="0" y="26"/>
                  </a:cxn>
                  <a:cxn ang="0">
                    <a:pos x="152" y="173"/>
                  </a:cxn>
                  <a:cxn ang="0">
                    <a:pos x="107" y="336"/>
                  </a:cxn>
                  <a:cxn ang="0">
                    <a:pos x="146" y="330"/>
                  </a:cxn>
                  <a:cxn ang="0">
                    <a:pos x="186" y="328"/>
                  </a:cxn>
                  <a:cxn ang="0">
                    <a:pos x="237" y="331"/>
                  </a:cxn>
                  <a:cxn ang="0">
                    <a:pos x="285" y="342"/>
                  </a:cxn>
                  <a:cxn ang="0">
                    <a:pos x="330" y="359"/>
                  </a:cxn>
                  <a:cxn ang="0">
                    <a:pos x="373" y="382"/>
                  </a:cxn>
                  <a:cxn ang="0">
                    <a:pos x="335" y="421"/>
                  </a:cxn>
                </a:cxnLst>
                <a:rect l="0" t="0" r="r" b="b"/>
                <a:pathLst>
                  <a:path w="645" h="422">
                    <a:moveTo>
                      <a:pt x="335" y="421"/>
                    </a:moveTo>
                    <a:lnTo>
                      <a:pt x="580" y="358"/>
                    </a:lnTo>
                    <a:lnTo>
                      <a:pt x="644" y="105"/>
                    </a:lnTo>
                    <a:lnTo>
                      <a:pt x="604" y="145"/>
                    </a:lnTo>
                    <a:lnTo>
                      <a:pt x="559" y="113"/>
                    </a:lnTo>
                    <a:lnTo>
                      <a:pt x="512" y="85"/>
                    </a:lnTo>
                    <a:lnTo>
                      <a:pt x="463" y="59"/>
                    </a:lnTo>
                    <a:lnTo>
                      <a:pt x="411" y="39"/>
                    </a:lnTo>
                    <a:lnTo>
                      <a:pt x="357" y="21"/>
                    </a:lnTo>
                    <a:lnTo>
                      <a:pt x="302" y="9"/>
                    </a:lnTo>
                    <a:lnTo>
                      <a:pt x="244" y="2"/>
                    </a:lnTo>
                    <a:lnTo>
                      <a:pt x="186" y="0"/>
                    </a:lnTo>
                    <a:lnTo>
                      <a:pt x="138" y="2"/>
                    </a:lnTo>
                    <a:lnTo>
                      <a:pt x="91" y="6"/>
                    </a:lnTo>
                    <a:lnTo>
                      <a:pt x="45" y="15"/>
                    </a:lnTo>
                    <a:lnTo>
                      <a:pt x="0" y="26"/>
                    </a:lnTo>
                    <a:lnTo>
                      <a:pt x="152" y="173"/>
                    </a:lnTo>
                    <a:lnTo>
                      <a:pt x="107" y="336"/>
                    </a:lnTo>
                    <a:lnTo>
                      <a:pt x="146" y="330"/>
                    </a:lnTo>
                    <a:lnTo>
                      <a:pt x="186" y="328"/>
                    </a:lnTo>
                    <a:lnTo>
                      <a:pt x="237" y="331"/>
                    </a:lnTo>
                    <a:lnTo>
                      <a:pt x="285" y="342"/>
                    </a:lnTo>
                    <a:lnTo>
                      <a:pt x="330" y="359"/>
                    </a:lnTo>
                    <a:lnTo>
                      <a:pt x="373" y="382"/>
                    </a:lnTo>
                    <a:lnTo>
                      <a:pt x="335" y="421"/>
                    </a:lnTo>
                  </a:path>
                </a:pathLst>
              </a:custGeom>
              <a:solidFill>
                <a:srgbClr val="92D050"/>
              </a:solidFill>
              <a:ln w="6350" cap="rnd" cmpd="sng">
                <a:solidFill>
                  <a:schemeClr val="bg1"/>
                </a:solid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800"/>
              </a:p>
            </p:txBody>
          </p:sp>
          <p:sp>
            <p:nvSpPr>
              <p:cNvPr id="28" name="Freeform 215">
                <a:extLst>
                  <a:ext uri="{FF2B5EF4-FFF2-40B4-BE49-F238E27FC236}">
                    <a16:creationId xmlns:a16="http://schemas.microsoft.com/office/drawing/2014/main" id="{BD5DDD69-65E1-45F8-86EB-ED7C07C7C493}"/>
                  </a:ext>
                </a:extLst>
              </p:cNvPr>
              <p:cNvSpPr>
                <a:spLocks/>
              </p:cNvSpPr>
              <p:nvPr/>
            </p:nvSpPr>
            <p:spPr bwMode="auto">
              <a:xfrm>
                <a:off x="3821" y="2603"/>
                <a:ext cx="578" cy="582"/>
              </a:xfrm>
              <a:custGeom>
                <a:avLst/>
                <a:gdLst/>
                <a:ahLst/>
                <a:cxnLst>
                  <a:cxn ang="0">
                    <a:pos x="510" y="426"/>
                  </a:cxn>
                  <a:cxn ang="0">
                    <a:pos x="577" y="182"/>
                  </a:cxn>
                  <a:cxn ang="0">
                    <a:pos x="390" y="0"/>
                  </a:cxn>
                  <a:cxn ang="0">
                    <a:pos x="405" y="52"/>
                  </a:cxn>
                  <a:cxn ang="0">
                    <a:pos x="368" y="68"/>
                  </a:cxn>
                  <a:cxn ang="0">
                    <a:pos x="332" y="86"/>
                  </a:cxn>
                  <a:cxn ang="0">
                    <a:pos x="265" y="129"/>
                  </a:cxn>
                  <a:cxn ang="0">
                    <a:pos x="233" y="153"/>
                  </a:cxn>
                  <a:cxn ang="0">
                    <a:pos x="203" y="179"/>
                  </a:cxn>
                  <a:cxn ang="0">
                    <a:pos x="174" y="207"/>
                  </a:cxn>
                  <a:cxn ang="0">
                    <a:pos x="147" y="235"/>
                  </a:cxn>
                  <a:cxn ang="0">
                    <a:pos x="122" y="266"/>
                  </a:cxn>
                  <a:cxn ang="0">
                    <a:pos x="99" y="298"/>
                  </a:cxn>
                  <a:cxn ang="0">
                    <a:pos x="77" y="332"/>
                  </a:cxn>
                  <a:cxn ang="0">
                    <a:pos x="57" y="367"/>
                  </a:cxn>
                  <a:cxn ang="0">
                    <a:pos x="41" y="403"/>
                  </a:cxn>
                  <a:cxn ang="0">
                    <a:pos x="25" y="440"/>
                  </a:cxn>
                  <a:cxn ang="0">
                    <a:pos x="0" y="518"/>
                  </a:cxn>
                  <a:cxn ang="0">
                    <a:pos x="204" y="459"/>
                  </a:cxn>
                  <a:cxn ang="0">
                    <a:pos x="324" y="581"/>
                  </a:cxn>
                  <a:cxn ang="0">
                    <a:pos x="336" y="548"/>
                  </a:cxn>
                  <a:cxn ang="0">
                    <a:pos x="350" y="516"/>
                  </a:cxn>
                  <a:cxn ang="0">
                    <a:pos x="369" y="486"/>
                  </a:cxn>
                  <a:cxn ang="0">
                    <a:pos x="389" y="458"/>
                  </a:cxn>
                  <a:cxn ang="0">
                    <a:pos x="412" y="433"/>
                  </a:cxn>
                  <a:cxn ang="0">
                    <a:pos x="438" y="409"/>
                  </a:cxn>
                  <a:cxn ang="0">
                    <a:pos x="465" y="389"/>
                  </a:cxn>
                  <a:cxn ang="0">
                    <a:pos x="495" y="372"/>
                  </a:cxn>
                  <a:cxn ang="0">
                    <a:pos x="510" y="426"/>
                  </a:cxn>
                </a:cxnLst>
                <a:rect l="0" t="0" r="r" b="b"/>
                <a:pathLst>
                  <a:path w="578" h="582">
                    <a:moveTo>
                      <a:pt x="510" y="426"/>
                    </a:moveTo>
                    <a:lnTo>
                      <a:pt x="577" y="182"/>
                    </a:lnTo>
                    <a:lnTo>
                      <a:pt x="390" y="0"/>
                    </a:lnTo>
                    <a:lnTo>
                      <a:pt x="405" y="52"/>
                    </a:lnTo>
                    <a:lnTo>
                      <a:pt x="368" y="68"/>
                    </a:lnTo>
                    <a:lnTo>
                      <a:pt x="332" y="86"/>
                    </a:lnTo>
                    <a:lnTo>
                      <a:pt x="265" y="129"/>
                    </a:lnTo>
                    <a:lnTo>
                      <a:pt x="233" y="153"/>
                    </a:lnTo>
                    <a:lnTo>
                      <a:pt x="203" y="179"/>
                    </a:lnTo>
                    <a:lnTo>
                      <a:pt x="174" y="207"/>
                    </a:lnTo>
                    <a:lnTo>
                      <a:pt x="147" y="235"/>
                    </a:lnTo>
                    <a:lnTo>
                      <a:pt x="122" y="266"/>
                    </a:lnTo>
                    <a:lnTo>
                      <a:pt x="99" y="298"/>
                    </a:lnTo>
                    <a:lnTo>
                      <a:pt x="77" y="332"/>
                    </a:lnTo>
                    <a:lnTo>
                      <a:pt x="57" y="367"/>
                    </a:lnTo>
                    <a:lnTo>
                      <a:pt x="41" y="403"/>
                    </a:lnTo>
                    <a:lnTo>
                      <a:pt x="25" y="440"/>
                    </a:lnTo>
                    <a:lnTo>
                      <a:pt x="0" y="518"/>
                    </a:lnTo>
                    <a:lnTo>
                      <a:pt x="204" y="459"/>
                    </a:lnTo>
                    <a:lnTo>
                      <a:pt x="324" y="581"/>
                    </a:lnTo>
                    <a:lnTo>
                      <a:pt x="336" y="548"/>
                    </a:lnTo>
                    <a:lnTo>
                      <a:pt x="350" y="516"/>
                    </a:lnTo>
                    <a:lnTo>
                      <a:pt x="369" y="486"/>
                    </a:lnTo>
                    <a:lnTo>
                      <a:pt x="389" y="458"/>
                    </a:lnTo>
                    <a:lnTo>
                      <a:pt x="412" y="433"/>
                    </a:lnTo>
                    <a:lnTo>
                      <a:pt x="438" y="409"/>
                    </a:lnTo>
                    <a:lnTo>
                      <a:pt x="465" y="389"/>
                    </a:lnTo>
                    <a:lnTo>
                      <a:pt x="495" y="372"/>
                    </a:lnTo>
                    <a:lnTo>
                      <a:pt x="510" y="426"/>
                    </a:lnTo>
                  </a:path>
                </a:pathLst>
              </a:custGeom>
              <a:solidFill>
                <a:srgbClr val="C00000"/>
              </a:solidFill>
              <a:ln w="3175" cap="rnd" cmpd="sng">
                <a:solidFill>
                  <a:schemeClr val="bg1"/>
                </a:solidFill>
                <a:prstDash val="solid"/>
                <a:round/>
                <a:headEnd/>
                <a:tailEnd/>
              </a:ln>
              <a:effectLst>
                <a:outerShdw blurRad="50800" dist="38100" dir="2700000" algn="tl" rotWithShape="0">
                  <a:prstClr val="black">
                    <a:alpha val="40000"/>
                  </a:prstClr>
                </a:outerShdw>
              </a:effectLst>
            </p:spPr>
            <p:txBody>
              <a:bodyPr/>
              <a:ls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s-CO" sz="800"/>
              </a:p>
            </p:txBody>
          </p:sp>
        </p:grpSp>
        <p:grpSp>
          <p:nvGrpSpPr>
            <p:cNvPr id="12" name="20 Grupo">
              <a:extLst>
                <a:ext uri="{FF2B5EF4-FFF2-40B4-BE49-F238E27FC236}">
                  <a16:creationId xmlns:a16="http://schemas.microsoft.com/office/drawing/2014/main" id="{7B603561-5C92-4AB5-B605-EDCC59421BFD}"/>
                </a:ext>
              </a:extLst>
            </p:cNvPr>
            <p:cNvGrpSpPr/>
            <p:nvPr/>
          </p:nvGrpSpPr>
          <p:grpSpPr>
            <a:xfrm>
              <a:off x="7620659" y="1930138"/>
              <a:ext cx="269368" cy="401429"/>
              <a:chOff x="6753880" y="3871696"/>
              <a:chExt cx="686060" cy="1079551"/>
            </a:xfrm>
            <a:effectLst>
              <a:outerShdw blurRad="165100" dist="50800" dir="2580000" sx="86000" sy="86000" algn="ctr" rotWithShape="0">
                <a:schemeClr val="tx1">
                  <a:alpha val="47000"/>
                </a:schemeClr>
              </a:outerShdw>
            </a:effectLst>
          </p:grpSpPr>
          <p:pic>
            <p:nvPicPr>
              <p:cNvPr id="21" name="Picture 6" descr="C:\Users\ana.ocampo\Pictures\Otros\Mis imágenes\Iconos Varios2\Search-Male-User256.png">
                <a:extLst>
                  <a:ext uri="{FF2B5EF4-FFF2-40B4-BE49-F238E27FC236}">
                    <a16:creationId xmlns:a16="http://schemas.microsoft.com/office/drawing/2014/main" id="{4A0030E6-AD38-4A22-B225-D62007F4E07F}"/>
                  </a:ext>
                </a:extLst>
              </p:cNvPr>
              <p:cNvPicPr>
                <a:picLocks noChangeAspect="1" noChangeArrowheads="1"/>
              </p:cNvPicPr>
              <p:nvPr/>
            </p:nvPicPr>
            <p:blipFill>
              <a:blip r:embed="rId4" cstate="print">
                <a:extLst/>
              </a:blip>
              <a:srcRect/>
              <a:stretch>
                <a:fillRect/>
              </a:stretch>
            </p:blipFill>
            <p:spPr bwMode="auto">
              <a:xfrm>
                <a:off x="6782098" y="4293400"/>
                <a:ext cx="657842" cy="657847"/>
              </a:xfrm>
              <a:prstGeom prst="rect">
                <a:avLst/>
              </a:prstGeom>
              <a:ln>
                <a:solidFill>
                  <a:schemeClr val="bg1"/>
                </a:solidFill>
              </a:ln>
              <a:effectLst>
                <a:outerShdw blurRad="190500" algn="tl" rotWithShape="0">
                  <a:srgbClr val="000000">
                    <a:alpha val="70000"/>
                  </a:srgbClr>
                </a:outerShdw>
              </a:effectLst>
              <a:extLst/>
            </p:spPr>
          </p:pic>
          <p:pic>
            <p:nvPicPr>
              <p:cNvPr id="22" name="Picture 12" descr="C:\Users\ana.ocampo\Pictures\Otros\Mis imágenes\Iconos Varios2\order-history256.png">
                <a:extLst>
                  <a:ext uri="{FF2B5EF4-FFF2-40B4-BE49-F238E27FC236}">
                    <a16:creationId xmlns:a16="http://schemas.microsoft.com/office/drawing/2014/main" id="{D4B2EB2F-AFCC-4E3E-9104-4C14F176503A}"/>
                  </a:ext>
                </a:extLst>
              </p:cNvPr>
              <p:cNvPicPr>
                <a:picLocks noChangeAspect="1" noChangeArrowheads="1"/>
              </p:cNvPicPr>
              <p:nvPr/>
            </p:nvPicPr>
            <p:blipFill>
              <a:blip r:embed="rId5" cstate="print">
                <a:extLst/>
              </a:blip>
              <a:srcRect/>
              <a:stretch>
                <a:fillRect/>
              </a:stretch>
            </p:blipFill>
            <p:spPr bwMode="auto">
              <a:xfrm rot="20323261">
                <a:off x="6753880" y="3871696"/>
                <a:ext cx="416669" cy="416676"/>
              </a:xfrm>
              <a:prstGeom prst="rect">
                <a:avLst/>
              </a:prstGeom>
              <a:ln>
                <a:solidFill>
                  <a:schemeClr val="bg1"/>
                </a:solidFill>
              </a:ln>
              <a:effectLst>
                <a:outerShdw blurRad="190500" algn="tl" rotWithShape="0">
                  <a:srgbClr val="000000">
                    <a:alpha val="70000"/>
                  </a:srgbClr>
                </a:outerShdw>
              </a:effectLst>
              <a:extLst/>
            </p:spPr>
          </p:pic>
        </p:grpSp>
        <p:pic>
          <p:nvPicPr>
            <p:cNvPr id="13" name="Picture 9" descr="C:\Users\ana.ocampo\Pictures\Otros\Mis imágenes\Iconos Varios2\Male-User-Help256.png">
              <a:extLst>
                <a:ext uri="{FF2B5EF4-FFF2-40B4-BE49-F238E27FC236}">
                  <a16:creationId xmlns:a16="http://schemas.microsoft.com/office/drawing/2014/main" id="{F4AEBCB0-B5D6-40BF-B0D0-5E50A9FFEC55}"/>
                </a:ext>
              </a:extLst>
            </p:cNvPr>
            <p:cNvPicPr>
              <a:picLocks noChangeAspect="1" noChangeArrowheads="1"/>
            </p:cNvPicPr>
            <p:nvPr/>
          </p:nvPicPr>
          <p:blipFill>
            <a:blip r:embed="rId6"/>
            <a:srcRect/>
            <a:stretch>
              <a:fillRect/>
            </a:stretch>
          </p:blipFill>
          <p:spPr bwMode="auto">
            <a:xfrm>
              <a:off x="6880764" y="1698643"/>
              <a:ext cx="191825" cy="180728"/>
            </a:xfrm>
            <a:prstGeom prst="rect">
              <a:avLst/>
            </a:prstGeom>
            <a:ln>
              <a:solidFill>
                <a:schemeClr val="bg1"/>
              </a:solidFill>
            </a:ln>
            <a:effectLst>
              <a:outerShdw blurRad="190500" algn="tl" rotWithShape="0">
                <a:srgbClr val="000000">
                  <a:alpha val="70000"/>
                </a:srgbClr>
              </a:outerShdw>
            </a:effectLst>
            <a:extLst/>
          </p:spPr>
        </p:pic>
        <p:pic>
          <p:nvPicPr>
            <p:cNvPr id="14" name="Picture 2" descr="d:\ambiente\escritorio\imagebot_com-2012042714194724316-1.png">
              <a:extLst>
                <a:ext uri="{FF2B5EF4-FFF2-40B4-BE49-F238E27FC236}">
                  <a16:creationId xmlns:a16="http://schemas.microsoft.com/office/drawing/2014/main" id="{8F296A2B-8122-4C08-A423-6C080E81E6BD}"/>
                </a:ext>
              </a:extLst>
            </p:cNvPr>
            <p:cNvPicPr>
              <a:picLocks noChangeAspect="1" noChangeArrowheads="1"/>
            </p:cNvPicPr>
            <p:nvPr/>
          </p:nvPicPr>
          <p:blipFill>
            <a:blip r:embed="rId7"/>
            <a:srcRect/>
            <a:stretch>
              <a:fillRect/>
            </a:stretch>
          </p:blipFill>
          <p:spPr bwMode="auto">
            <a:xfrm>
              <a:off x="7225124" y="409974"/>
              <a:ext cx="307382" cy="288491"/>
            </a:xfrm>
            <a:prstGeom prst="rect">
              <a:avLst/>
            </a:prstGeom>
            <a:ln>
              <a:noFill/>
            </a:ln>
            <a:effectLst>
              <a:outerShdw blurRad="190500" algn="tl" rotWithShape="0">
                <a:srgbClr val="000000">
                  <a:alpha val="70000"/>
                </a:srgbClr>
              </a:outerShdw>
            </a:effectLst>
            <a:extLst/>
          </p:spPr>
        </p:pic>
        <p:pic>
          <p:nvPicPr>
            <p:cNvPr id="15" name="33 Imagen">
              <a:extLst>
                <a:ext uri="{FF2B5EF4-FFF2-40B4-BE49-F238E27FC236}">
                  <a16:creationId xmlns:a16="http://schemas.microsoft.com/office/drawing/2014/main" id="{42EA308E-A666-482E-ADE6-972ABD6AD34C}"/>
                </a:ext>
              </a:extLst>
            </p:cNvPr>
            <p:cNvPicPr>
              <a:picLocks noChangeAspect="1"/>
            </p:cNvPicPr>
            <p:nvPr/>
          </p:nvPicPr>
          <p:blipFill>
            <a:blip r:embed="rId8"/>
            <a:stretch>
              <a:fillRect/>
            </a:stretch>
          </p:blipFill>
          <p:spPr>
            <a:xfrm>
              <a:off x="7667708" y="314558"/>
              <a:ext cx="346671" cy="327780"/>
            </a:xfrm>
            <a:prstGeom prst="rect">
              <a:avLst/>
            </a:prstGeom>
            <a:ln>
              <a:noFill/>
            </a:ln>
            <a:effectLst>
              <a:outerShdw blurRad="190500" algn="tl" rotWithShape="0">
                <a:srgbClr val="000000">
                  <a:alpha val="70000"/>
                </a:srgbClr>
              </a:outerShdw>
            </a:effectLst>
          </p:spPr>
        </p:pic>
        <p:sp>
          <p:nvSpPr>
            <p:cNvPr id="16" name="34 Rectángulo">
              <a:extLst>
                <a:ext uri="{FF2B5EF4-FFF2-40B4-BE49-F238E27FC236}">
                  <a16:creationId xmlns:a16="http://schemas.microsoft.com/office/drawing/2014/main" id="{F47C3280-BBFD-4BEE-B1C4-1FBA22183594}"/>
                </a:ext>
              </a:extLst>
            </p:cNvPr>
            <p:cNvSpPr>
              <a:spLocks noChangeArrowheads="1"/>
            </p:cNvSpPr>
            <p:nvPr/>
          </p:nvSpPr>
          <p:spPr bwMode="auto">
            <a:xfrm>
              <a:off x="8216174" y="984045"/>
              <a:ext cx="704669" cy="67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MX" altLang="es-MX" sz="1400" b="1" dirty="0">
                  <a:solidFill>
                    <a:srgbClr val="000A8B"/>
                  </a:solidFill>
                  <a:latin typeface="Century Gothic" panose="020B0502020202020204" pitchFamily="34" charset="0"/>
                </a:rPr>
                <a:t>Perfil de Riesgo SAE (59)</a:t>
              </a:r>
              <a:endParaRPr lang="es-MX" altLang="es-MX" sz="1400" b="1" dirty="0">
                <a:solidFill>
                  <a:srgbClr val="000A8B"/>
                </a:solidFill>
              </a:endParaRPr>
            </a:p>
            <a:p>
              <a:pPr algn="ctr">
                <a:spcBef>
                  <a:spcPct val="0"/>
                </a:spcBef>
                <a:buFontTx/>
                <a:buNone/>
              </a:pPr>
              <a:endParaRPr lang="es-CO" altLang="es-MX" sz="1400" b="1" dirty="0"/>
            </a:p>
          </p:txBody>
        </p:sp>
        <p:pic>
          <p:nvPicPr>
            <p:cNvPr id="17" name="Picture 7" descr="C:\Users\ana.ocampo\Pictures\Otros\Mis imágenes\Iconos Varios2\computer128.png">
              <a:extLst>
                <a:ext uri="{FF2B5EF4-FFF2-40B4-BE49-F238E27FC236}">
                  <a16:creationId xmlns:a16="http://schemas.microsoft.com/office/drawing/2014/main" id="{5BD3C19B-4CA8-4AB6-B78C-E0973F853B92}"/>
                </a:ext>
              </a:extLst>
            </p:cNvPr>
            <p:cNvPicPr>
              <a:picLocks noChangeAspect="1" noChangeArrowheads="1"/>
            </p:cNvPicPr>
            <p:nvPr/>
          </p:nvPicPr>
          <p:blipFill>
            <a:blip r:embed="rId9"/>
            <a:srcRect/>
            <a:stretch>
              <a:fillRect/>
            </a:stretch>
          </p:blipFill>
          <p:spPr bwMode="auto">
            <a:xfrm>
              <a:off x="7995890" y="2053364"/>
              <a:ext cx="347827" cy="331147"/>
            </a:xfrm>
            <a:prstGeom prst="rect">
              <a:avLst/>
            </a:prstGeom>
            <a:ln>
              <a:solidFill>
                <a:schemeClr val="bg1"/>
              </a:solidFill>
            </a:ln>
            <a:effectLst>
              <a:outerShdw blurRad="190500" algn="tl" rotWithShape="0">
                <a:srgbClr val="000000">
                  <a:alpha val="70000"/>
                </a:srgbClr>
              </a:outerShdw>
            </a:effectLst>
            <a:extLst/>
          </p:spPr>
        </p:pic>
      </p:grpSp>
      <p:pic>
        <p:nvPicPr>
          <p:cNvPr id="29" name="Picture 2" descr="Resultado de imagen para riesgos">
            <a:extLst>
              <a:ext uri="{FF2B5EF4-FFF2-40B4-BE49-F238E27FC236}">
                <a16:creationId xmlns:a16="http://schemas.microsoft.com/office/drawing/2014/main" id="{D40972CF-FD5B-4AAE-BA5A-80323A6936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13246" y="3059778"/>
            <a:ext cx="30638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ángulo 29">
            <a:extLst>
              <a:ext uri="{FF2B5EF4-FFF2-40B4-BE49-F238E27FC236}">
                <a16:creationId xmlns:a16="http://schemas.microsoft.com/office/drawing/2014/main" id="{1A1EBDD5-6EC6-4A30-9274-0366BF2A96BD}"/>
              </a:ext>
            </a:extLst>
          </p:cNvPr>
          <p:cNvSpPr/>
          <p:nvPr/>
        </p:nvSpPr>
        <p:spPr>
          <a:xfrm>
            <a:off x="4394333" y="1792699"/>
            <a:ext cx="4649788" cy="4384675"/>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MX"/>
          </a:p>
        </p:txBody>
      </p:sp>
      <p:sp>
        <p:nvSpPr>
          <p:cNvPr id="31" name="5 CuadroTexto">
            <a:extLst>
              <a:ext uri="{FF2B5EF4-FFF2-40B4-BE49-F238E27FC236}">
                <a16:creationId xmlns:a16="http://schemas.microsoft.com/office/drawing/2014/main" id="{D9BF9F2E-6E87-4750-971C-C305E93CC0DF}"/>
              </a:ext>
            </a:extLst>
          </p:cNvPr>
          <p:cNvSpPr txBox="1">
            <a:spLocks noChangeArrowheads="1"/>
          </p:cNvSpPr>
          <p:nvPr/>
        </p:nvSpPr>
        <p:spPr bwMode="auto">
          <a:xfrm>
            <a:off x="3094955" y="925345"/>
            <a:ext cx="64087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MX" sz="2400" b="1" dirty="0">
                <a:solidFill>
                  <a:srgbClr val="000A8B"/>
                </a:solidFill>
                <a:latin typeface="Lato Regular"/>
              </a:rPr>
              <a:t>UNIVERSO DE AUDITORIA Y COBERTURA</a:t>
            </a:r>
          </a:p>
        </p:txBody>
      </p:sp>
      <p:cxnSp>
        <p:nvCxnSpPr>
          <p:cNvPr id="32" name="Conector recto 8">
            <a:extLst>
              <a:ext uri="{FF2B5EF4-FFF2-40B4-BE49-F238E27FC236}">
                <a16:creationId xmlns:a16="http://schemas.microsoft.com/office/drawing/2014/main" id="{09A214E8-3E7F-4127-8EE4-43FF3BED0397}"/>
              </a:ext>
            </a:extLst>
          </p:cNvPr>
          <p:cNvCxnSpPr/>
          <p:nvPr/>
        </p:nvCxnSpPr>
        <p:spPr>
          <a:xfrm>
            <a:off x="3034630" y="1700045"/>
            <a:ext cx="6469062" cy="0"/>
          </a:xfrm>
          <a:prstGeom prst="line">
            <a:avLst/>
          </a:prstGeom>
          <a:ln>
            <a:solidFill>
              <a:srgbClr val="5A5B5D"/>
            </a:solidFill>
          </a:ln>
        </p:spPr>
        <p:style>
          <a:lnRef idx="2">
            <a:schemeClr val="accent1"/>
          </a:lnRef>
          <a:fillRef idx="0">
            <a:schemeClr val="accent1"/>
          </a:fillRef>
          <a:effectRef idx="1">
            <a:schemeClr val="accent1"/>
          </a:effectRef>
          <a:fontRef idx="minor">
            <a:schemeClr val="tx1"/>
          </a:fontRef>
        </p:style>
      </p:cxnSp>
      <p:sp>
        <p:nvSpPr>
          <p:cNvPr id="33" name="5 CuadroTexto">
            <a:extLst>
              <a:ext uri="{FF2B5EF4-FFF2-40B4-BE49-F238E27FC236}">
                <a16:creationId xmlns:a16="http://schemas.microsoft.com/office/drawing/2014/main" id="{5411A76A-ED04-4CE6-B4D2-BCCFF15C4ACE}"/>
              </a:ext>
            </a:extLst>
          </p:cNvPr>
          <p:cNvSpPr txBox="1">
            <a:spLocks noChangeArrowheads="1"/>
          </p:cNvSpPr>
          <p:nvPr/>
        </p:nvSpPr>
        <p:spPr bwMode="auto">
          <a:xfrm>
            <a:off x="2829842" y="1293645"/>
            <a:ext cx="6408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s-CO" altLang="es-MX" sz="1600" b="1" dirty="0">
                <a:solidFill>
                  <a:srgbClr val="000A8B"/>
                </a:solidFill>
                <a:latin typeface="Lato Regular"/>
              </a:rPr>
              <a:t>Las mas relevantes para la gestión…</a:t>
            </a:r>
          </a:p>
        </p:txBody>
      </p:sp>
      <p:sp>
        <p:nvSpPr>
          <p:cNvPr id="34" name="CuadroTexto 33">
            <a:extLst>
              <a:ext uri="{FF2B5EF4-FFF2-40B4-BE49-F238E27FC236}">
                <a16:creationId xmlns:a16="http://schemas.microsoft.com/office/drawing/2014/main" id="{67F288D3-878C-4012-A333-5AF469899F96}"/>
              </a:ext>
            </a:extLst>
          </p:cNvPr>
          <p:cNvSpPr txBox="1"/>
          <p:nvPr/>
        </p:nvSpPr>
        <p:spPr>
          <a:xfrm>
            <a:off x="4394333" y="6315410"/>
            <a:ext cx="3234837" cy="261610"/>
          </a:xfrm>
          <a:prstGeom prst="rect">
            <a:avLst/>
          </a:prstGeom>
          <a:noFill/>
        </p:spPr>
        <p:txBody>
          <a:bodyPr wrap="square" rtlCol="0">
            <a:spAutoFit/>
          </a:bodyPr>
          <a:lstStyle/>
          <a:p>
            <a:r>
              <a:rPr lang="es-CO" sz="1100" dirty="0"/>
              <a:t>Fuente: Matriz  de Riesgo Institucional Mayo de 2017</a:t>
            </a:r>
          </a:p>
        </p:txBody>
      </p:sp>
      <p:pic>
        <p:nvPicPr>
          <p:cNvPr id="35" name="Imagen 34">
            <a:extLst>
              <a:ext uri="{FF2B5EF4-FFF2-40B4-BE49-F238E27FC236}">
                <a16:creationId xmlns:a16="http://schemas.microsoft.com/office/drawing/2014/main" id="{75F63B19-7C57-4727-BEFA-99521FF44684}"/>
              </a:ext>
            </a:extLst>
          </p:cNvPr>
          <p:cNvPicPr>
            <a:picLocks noChangeAspect="1"/>
          </p:cNvPicPr>
          <p:nvPr/>
        </p:nvPicPr>
        <p:blipFill>
          <a:blip r:embed="rId11"/>
          <a:stretch>
            <a:fillRect/>
          </a:stretch>
        </p:blipFill>
        <p:spPr>
          <a:xfrm>
            <a:off x="4748152" y="2108279"/>
            <a:ext cx="3952381" cy="3766782"/>
          </a:xfrm>
          <a:prstGeom prst="rect">
            <a:avLst/>
          </a:prstGeom>
        </p:spPr>
      </p:pic>
      <p:sp>
        <p:nvSpPr>
          <p:cNvPr id="36" name="28 CuadroTexto">
            <a:extLst>
              <a:ext uri="{FF2B5EF4-FFF2-40B4-BE49-F238E27FC236}">
                <a16:creationId xmlns:a16="http://schemas.microsoft.com/office/drawing/2014/main" id="{9E3E3EEA-8F09-40EA-88BF-63E7039F10F6}"/>
              </a:ext>
            </a:extLst>
          </p:cNvPr>
          <p:cNvSpPr txBox="1">
            <a:spLocks noChangeArrowheads="1"/>
          </p:cNvSpPr>
          <p:nvPr/>
        </p:nvSpPr>
        <p:spPr bwMode="auto">
          <a:xfrm>
            <a:off x="1660431" y="3480986"/>
            <a:ext cx="12321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MX" sz="1000" b="1" dirty="0">
                <a:latin typeface="Century Gothic" panose="020B0502020202020204" pitchFamily="34" charset="0"/>
              </a:rPr>
              <a:t>Plan </a:t>
            </a:r>
          </a:p>
          <a:p>
            <a:pPr algn="ctr">
              <a:spcBef>
                <a:spcPct val="0"/>
              </a:spcBef>
              <a:buFontTx/>
              <a:buNone/>
            </a:pPr>
            <a:r>
              <a:rPr lang="es-CO" altLang="es-MX" sz="1000" b="1" dirty="0">
                <a:latin typeface="Century Gothic" panose="020B0502020202020204" pitchFamily="34" charset="0"/>
              </a:rPr>
              <a:t>Anual de Auditoría  Interna 2018</a:t>
            </a:r>
          </a:p>
        </p:txBody>
      </p:sp>
    </p:spTree>
    <p:extLst>
      <p:ext uri="{BB962C8B-B14F-4D97-AF65-F5344CB8AC3E}">
        <p14:creationId xmlns:p14="http://schemas.microsoft.com/office/powerpoint/2010/main" val="39783617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567412"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11" name="Imagen 10" descr="Logo SAE-01.jpg">
            <a:extLst>
              <a:ext uri="{FF2B5EF4-FFF2-40B4-BE49-F238E27FC236}">
                <a16:creationId xmlns:a16="http://schemas.microsoft.com/office/drawing/2014/main" id="{2F39CF0E-2288-4DBE-9F48-F917E4A74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12" name="CuadroTexto 11">
            <a:extLst>
              <a:ext uri="{FF2B5EF4-FFF2-40B4-BE49-F238E27FC236}">
                <a16:creationId xmlns:a16="http://schemas.microsoft.com/office/drawing/2014/main" id="{F69EC301-578A-45FA-BB57-692CC221CC25}"/>
              </a:ext>
            </a:extLst>
          </p:cNvPr>
          <p:cNvSpPr txBox="1"/>
          <p:nvPr/>
        </p:nvSpPr>
        <p:spPr>
          <a:xfrm>
            <a:off x="3602809" y="654378"/>
            <a:ext cx="8191626" cy="369332"/>
          </a:xfrm>
          <a:prstGeom prst="rect">
            <a:avLst/>
          </a:prstGeom>
          <a:noFill/>
        </p:spPr>
        <p:txBody>
          <a:bodyPr wrap="square" rtlCol="0">
            <a:spAutoFit/>
          </a:bodyPr>
          <a:lstStyle/>
          <a:p>
            <a:pPr algn="ctr"/>
            <a:r>
              <a:rPr lang="es-ES" b="1" dirty="0">
                <a:solidFill>
                  <a:srgbClr val="A9A8A9"/>
                </a:solidFill>
                <a:latin typeface="Lato Regular"/>
                <a:cs typeface="Lato Regular"/>
              </a:rPr>
              <a:t>ALCANCE DE LA </a:t>
            </a:r>
            <a:r>
              <a:rPr lang="es-ES" b="1" dirty="0">
                <a:solidFill>
                  <a:srgbClr val="000A8B"/>
                </a:solidFill>
                <a:latin typeface="Lato Regular"/>
                <a:cs typeface="Lato Regular"/>
              </a:rPr>
              <a:t>AUDITORIA</a:t>
            </a:r>
            <a:r>
              <a:rPr lang="es-ES" b="1" dirty="0">
                <a:solidFill>
                  <a:srgbClr val="A9A8A9"/>
                </a:solidFill>
                <a:latin typeface="Lato Regular"/>
                <a:cs typeface="Lato Regular"/>
              </a:rPr>
              <a:t> </a:t>
            </a:r>
            <a:r>
              <a:rPr lang="es-ES" b="1" dirty="0">
                <a:solidFill>
                  <a:srgbClr val="000A8B"/>
                </a:solidFill>
                <a:latin typeface="Lato Regular"/>
                <a:cs typeface="Lato Regular"/>
              </a:rPr>
              <a:t>INTERNA 2018 Aprobado CICCI No. 1 2018</a:t>
            </a:r>
          </a:p>
        </p:txBody>
      </p:sp>
      <p:graphicFrame>
        <p:nvGraphicFramePr>
          <p:cNvPr id="21" name="11 Diagrama">
            <a:extLst>
              <a:ext uri="{FF2B5EF4-FFF2-40B4-BE49-F238E27FC236}">
                <a16:creationId xmlns:a16="http://schemas.microsoft.com/office/drawing/2014/main" id="{A9978587-88B0-470B-83DE-4CB4DFBA4093}"/>
              </a:ext>
            </a:extLst>
          </p:cNvPr>
          <p:cNvGraphicFramePr/>
          <p:nvPr>
            <p:extLst>
              <p:ext uri="{D42A27DB-BD31-4B8C-83A1-F6EECF244321}">
                <p14:modId xmlns:p14="http://schemas.microsoft.com/office/powerpoint/2010/main" val="2770349738"/>
              </p:ext>
            </p:extLst>
          </p:nvPr>
        </p:nvGraphicFramePr>
        <p:xfrm>
          <a:off x="637831" y="1904780"/>
          <a:ext cx="6096000" cy="37828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 name="12 Rectángulo redondeado">
            <a:extLst>
              <a:ext uri="{FF2B5EF4-FFF2-40B4-BE49-F238E27FC236}">
                <a16:creationId xmlns:a16="http://schemas.microsoft.com/office/drawing/2014/main" id="{95C82813-25B9-4D91-835F-BE2B1F550EA3}"/>
              </a:ext>
            </a:extLst>
          </p:cNvPr>
          <p:cNvSpPr/>
          <p:nvPr/>
        </p:nvSpPr>
        <p:spPr>
          <a:xfrm>
            <a:off x="697855" y="5874160"/>
            <a:ext cx="1731464" cy="806450"/>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1400" dirty="0">
                <a:latin typeface="Lato Regular"/>
              </a:rPr>
              <a:t>2 </a:t>
            </a:r>
          </a:p>
          <a:p>
            <a:pPr algn="ctr">
              <a:defRPr/>
            </a:pPr>
            <a:r>
              <a:rPr lang="es-CO" sz="1400" dirty="0">
                <a:latin typeface="Lato Regular"/>
              </a:rPr>
              <a:t>Macroprocesos  Estratégico </a:t>
            </a:r>
          </a:p>
        </p:txBody>
      </p:sp>
      <p:sp>
        <p:nvSpPr>
          <p:cNvPr id="23" name="13 Rectángulo redondeado">
            <a:extLst>
              <a:ext uri="{FF2B5EF4-FFF2-40B4-BE49-F238E27FC236}">
                <a16:creationId xmlns:a16="http://schemas.microsoft.com/office/drawing/2014/main" id="{EE65BDDD-F4E5-4944-8929-AFEFAA0AF075}"/>
              </a:ext>
            </a:extLst>
          </p:cNvPr>
          <p:cNvSpPr/>
          <p:nvPr/>
        </p:nvSpPr>
        <p:spPr>
          <a:xfrm>
            <a:off x="2899225" y="5871768"/>
            <a:ext cx="1573212" cy="829661"/>
          </a:xfrm>
          <a:prstGeom prst="round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1400" dirty="0">
                <a:latin typeface="Lato Regular"/>
              </a:rPr>
              <a:t> 4 </a:t>
            </a:r>
            <a:r>
              <a:rPr lang="es-CO" sz="1400" dirty="0" err="1">
                <a:latin typeface="Lato Regular"/>
              </a:rPr>
              <a:t>MacroProcesos</a:t>
            </a:r>
            <a:r>
              <a:rPr lang="es-CO" sz="1400" dirty="0">
                <a:latin typeface="Lato Regular"/>
              </a:rPr>
              <a:t> Misionales</a:t>
            </a:r>
          </a:p>
        </p:txBody>
      </p:sp>
      <p:sp>
        <p:nvSpPr>
          <p:cNvPr id="24" name="14 Rectángulo redondeado">
            <a:extLst>
              <a:ext uri="{FF2B5EF4-FFF2-40B4-BE49-F238E27FC236}">
                <a16:creationId xmlns:a16="http://schemas.microsoft.com/office/drawing/2014/main" id="{C4BF82CA-40E2-4999-B3E4-51551EDDF40D}"/>
              </a:ext>
            </a:extLst>
          </p:cNvPr>
          <p:cNvSpPr/>
          <p:nvPr/>
        </p:nvSpPr>
        <p:spPr>
          <a:xfrm>
            <a:off x="4926461" y="5885416"/>
            <a:ext cx="1669256" cy="806450"/>
          </a:xfrm>
          <a:prstGeom prst="round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1400" dirty="0">
                <a:latin typeface="Lato Regular"/>
              </a:rPr>
              <a:t>2 Macroprocesos Misional </a:t>
            </a:r>
          </a:p>
          <a:p>
            <a:pPr algn="ctr">
              <a:defRPr/>
            </a:pPr>
            <a:r>
              <a:rPr lang="es-CO" sz="1400" dirty="0">
                <a:latin typeface="Lato Regular"/>
              </a:rPr>
              <a:t>2 Macroprocesos transversales </a:t>
            </a:r>
          </a:p>
        </p:txBody>
      </p:sp>
      <p:sp>
        <p:nvSpPr>
          <p:cNvPr id="25" name="Abrir llave 24">
            <a:extLst>
              <a:ext uri="{FF2B5EF4-FFF2-40B4-BE49-F238E27FC236}">
                <a16:creationId xmlns:a16="http://schemas.microsoft.com/office/drawing/2014/main" id="{CFBC9413-ABFA-47C8-A344-70ECAB3451B5}"/>
              </a:ext>
            </a:extLst>
          </p:cNvPr>
          <p:cNvSpPr/>
          <p:nvPr/>
        </p:nvSpPr>
        <p:spPr>
          <a:xfrm rot="5400000">
            <a:off x="4460477" y="-2123613"/>
            <a:ext cx="131370" cy="7624850"/>
          </a:xfrm>
          <a:prstGeom prst="leftBrace">
            <a:avLst>
              <a:gd name="adj1" fmla="val 11805"/>
              <a:gd name="adj2" fmla="val 50000"/>
            </a:avLst>
          </a:prstGeo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a:latin typeface="Lato Regular"/>
            </a:endParaRPr>
          </a:p>
        </p:txBody>
      </p:sp>
      <p:sp>
        <p:nvSpPr>
          <p:cNvPr id="26" name="CuadroTexto 25">
            <a:extLst>
              <a:ext uri="{FF2B5EF4-FFF2-40B4-BE49-F238E27FC236}">
                <a16:creationId xmlns:a16="http://schemas.microsoft.com/office/drawing/2014/main" id="{4542A351-C8AD-447F-9324-28E53ECDFC64}"/>
              </a:ext>
            </a:extLst>
          </p:cNvPr>
          <p:cNvSpPr txBox="1"/>
          <p:nvPr/>
        </p:nvSpPr>
        <p:spPr>
          <a:xfrm>
            <a:off x="2560319" y="1258250"/>
            <a:ext cx="6048821" cy="369332"/>
          </a:xfrm>
          <a:prstGeom prst="rect">
            <a:avLst/>
          </a:prstGeom>
          <a:noFill/>
        </p:spPr>
        <p:txBody>
          <a:bodyPr wrap="square">
            <a:spAutoFit/>
          </a:bodyPr>
          <a:lstStyle/>
          <a:p>
            <a:pPr>
              <a:defRPr/>
            </a:pPr>
            <a:r>
              <a:rPr lang="es-CO" b="1" dirty="0">
                <a:solidFill>
                  <a:srgbClr val="000A8B"/>
                </a:solidFill>
                <a:latin typeface="Lato Regular"/>
              </a:rPr>
              <a:t>Evaluación Auditoria - (Riesgo</a:t>
            </a:r>
            <a:r>
              <a:rPr lang="es-CO" b="1" dirty="0">
                <a:solidFill>
                  <a:srgbClr val="65001A"/>
                </a:solidFill>
                <a:latin typeface="Lato Regular"/>
              </a:rPr>
              <a:t> </a:t>
            </a:r>
            <a:r>
              <a:rPr lang="es-CO" b="1" dirty="0">
                <a:solidFill>
                  <a:srgbClr val="A9A8A9"/>
                </a:solidFill>
                <a:latin typeface="Lato Regular"/>
              </a:rPr>
              <a:t>Inherente</a:t>
            </a:r>
            <a:r>
              <a:rPr lang="es-CO" b="1" dirty="0">
                <a:solidFill>
                  <a:srgbClr val="000A8B"/>
                </a:solidFill>
                <a:latin typeface="Lato Regular"/>
              </a:rPr>
              <a:t> y  Residual</a:t>
            </a:r>
          </a:p>
        </p:txBody>
      </p:sp>
      <p:sp>
        <p:nvSpPr>
          <p:cNvPr id="27" name="Rectángulo: esquinas redondeadas 26">
            <a:extLst>
              <a:ext uri="{FF2B5EF4-FFF2-40B4-BE49-F238E27FC236}">
                <a16:creationId xmlns:a16="http://schemas.microsoft.com/office/drawing/2014/main" id="{8C09EEF9-1EC8-411F-8675-28F2F81A70DC}"/>
              </a:ext>
            </a:extLst>
          </p:cNvPr>
          <p:cNvSpPr/>
          <p:nvPr/>
        </p:nvSpPr>
        <p:spPr>
          <a:xfrm>
            <a:off x="6950936" y="1918429"/>
            <a:ext cx="1869744" cy="3773128"/>
          </a:xfrm>
          <a:prstGeom prst="round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endParaRPr lang="es-CO" b="1" dirty="0">
              <a:solidFill>
                <a:srgbClr val="000A8B"/>
              </a:solidFill>
            </a:endParaRPr>
          </a:p>
        </p:txBody>
      </p:sp>
      <p:sp>
        <p:nvSpPr>
          <p:cNvPr id="28" name="CuadroTexto 27">
            <a:extLst>
              <a:ext uri="{FF2B5EF4-FFF2-40B4-BE49-F238E27FC236}">
                <a16:creationId xmlns:a16="http://schemas.microsoft.com/office/drawing/2014/main" id="{5536B324-4CD8-4E0E-BD8E-7553495137B9}"/>
              </a:ext>
            </a:extLst>
          </p:cNvPr>
          <p:cNvSpPr txBox="1"/>
          <p:nvPr/>
        </p:nvSpPr>
        <p:spPr>
          <a:xfrm>
            <a:off x="7055694" y="2256176"/>
            <a:ext cx="1583140" cy="400110"/>
          </a:xfrm>
          <a:prstGeom prst="rect">
            <a:avLst/>
          </a:prstGeom>
          <a:noFill/>
        </p:spPr>
        <p:txBody>
          <a:bodyPr wrap="square" rtlCol="0">
            <a:spAutoFit/>
          </a:bodyPr>
          <a:lstStyle/>
          <a:p>
            <a:pPr algn="ctr"/>
            <a:r>
              <a:rPr lang="es-CO" sz="2000" b="1" dirty="0"/>
              <a:t>MODERADO</a:t>
            </a:r>
          </a:p>
        </p:txBody>
      </p:sp>
      <p:sp>
        <p:nvSpPr>
          <p:cNvPr id="29" name="Rectángulo 28">
            <a:extLst>
              <a:ext uri="{FF2B5EF4-FFF2-40B4-BE49-F238E27FC236}">
                <a16:creationId xmlns:a16="http://schemas.microsoft.com/office/drawing/2014/main" id="{73D797BE-6D40-4B15-A8DC-CB16B795DA09}"/>
              </a:ext>
            </a:extLst>
          </p:cNvPr>
          <p:cNvSpPr/>
          <p:nvPr/>
        </p:nvSpPr>
        <p:spPr>
          <a:xfrm>
            <a:off x="7178523" y="2913580"/>
            <a:ext cx="1337481" cy="906799"/>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ctr"/>
            <a:r>
              <a:rPr lang="es-CO" sz="1050" b="1" dirty="0"/>
              <a:t>Elaboración de la Estrategia</a:t>
            </a:r>
          </a:p>
        </p:txBody>
      </p:sp>
      <p:sp>
        <p:nvSpPr>
          <p:cNvPr id="30" name="Rectángulo 29">
            <a:extLst>
              <a:ext uri="{FF2B5EF4-FFF2-40B4-BE49-F238E27FC236}">
                <a16:creationId xmlns:a16="http://schemas.microsoft.com/office/drawing/2014/main" id="{52B49162-985C-4827-9F3E-FC5661831DCB}"/>
              </a:ext>
            </a:extLst>
          </p:cNvPr>
          <p:cNvSpPr/>
          <p:nvPr/>
        </p:nvSpPr>
        <p:spPr>
          <a:xfrm>
            <a:off x="7247113" y="4293246"/>
            <a:ext cx="1337481" cy="911908"/>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ctr"/>
            <a:r>
              <a:rPr lang="es-CO" sz="1050" b="1" dirty="0"/>
              <a:t>Procedimiento para el recaudo del activos del FRISCO y Traslado de Recursos</a:t>
            </a:r>
          </a:p>
        </p:txBody>
      </p:sp>
      <p:sp>
        <p:nvSpPr>
          <p:cNvPr id="31" name="13 Rectángulo redondeado">
            <a:extLst>
              <a:ext uri="{FF2B5EF4-FFF2-40B4-BE49-F238E27FC236}">
                <a16:creationId xmlns:a16="http://schemas.microsoft.com/office/drawing/2014/main" id="{8BAFD1D4-D6D9-4193-9814-F69E714D292D}"/>
              </a:ext>
            </a:extLst>
          </p:cNvPr>
          <p:cNvSpPr/>
          <p:nvPr/>
        </p:nvSpPr>
        <p:spPr>
          <a:xfrm>
            <a:off x="7065622" y="5862205"/>
            <a:ext cx="1809649" cy="829661"/>
          </a:xfrm>
          <a:prstGeom prst="round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1200" dirty="0">
                <a:solidFill>
                  <a:srgbClr val="000A8B"/>
                </a:solidFill>
                <a:latin typeface="Lato Regular"/>
              </a:rPr>
              <a:t> 1 Macroprocesos Estratégico</a:t>
            </a:r>
          </a:p>
          <a:p>
            <a:pPr algn="ctr">
              <a:defRPr/>
            </a:pPr>
            <a:r>
              <a:rPr lang="es-CO" sz="1200" dirty="0">
                <a:solidFill>
                  <a:srgbClr val="000A8B"/>
                </a:solidFill>
                <a:latin typeface="Lato Regular"/>
              </a:rPr>
              <a:t>1 Macroproceso Transversal</a:t>
            </a:r>
          </a:p>
        </p:txBody>
      </p:sp>
      <p:cxnSp>
        <p:nvCxnSpPr>
          <p:cNvPr id="32" name="Conector recto 31">
            <a:extLst>
              <a:ext uri="{FF2B5EF4-FFF2-40B4-BE49-F238E27FC236}">
                <a16:creationId xmlns:a16="http://schemas.microsoft.com/office/drawing/2014/main" id="{5A1DB2DE-87BF-4177-A8BB-88338C56BB7B}"/>
              </a:ext>
            </a:extLst>
          </p:cNvPr>
          <p:cNvCxnSpPr>
            <a:cxnSpLocks/>
          </p:cNvCxnSpPr>
          <p:nvPr/>
        </p:nvCxnSpPr>
        <p:spPr>
          <a:xfrm flipV="1">
            <a:off x="3602809" y="1116043"/>
            <a:ext cx="8330103" cy="12667"/>
          </a:xfrm>
          <a:prstGeom prst="line">
            <a:avLst/>
          </a:prstGeom>
        </p:spPr>
        <p:style>
          <a:lnRef idx="2">
            <a:schemeClr val="accent1"/>
          </a:lnRef>
          <a:fillRef idx="0">
            <a:schemeClr val="accent1"/>
          </a:fillRef>
          <a:effectRef idx="1">
            <a:schemeClr val="accent1"/>
          </a:effectRef>
          <a:fontRef idx="minor">
            <a:schemeClr val="tx1"/>
          </a:fontRef>
        </p:style>
      </p:cxnSp>
      <p:sp>
        <p:nvSpPr>
          <p:cNvPr id="33" name="10 Rectángulo">
            <a:extLst>
              <a:ext uri="{FF2B5EF4-FFF2-40B4-BE49-F238E27FC236}">
                <a16:creationId xmlns:a16="http://schemas.microsoft.com/office/drawing/2014/main" id="{4EB6A3E7-2832-4B8A-8962-54DDE3917E42}"/>
              </a:ext>
            </a:extLst>
          </p:cNvPr>
          <p:cNvSpPr/>
          <p:nvPr/>
        </p:nvSpPr>
        <p:spPr>
          <a:xfrm>
            <a:off x="9037785" y="2293722"/>
            <a:ext cx="2997959" cy="2975173"/>
          </a:xfrm>
          <a:prstGeom prst="rect">
            <a:avLst/>
          </a:prstGeom>
        </p:spPr>
        <p:txBody>
          <a:bodyPr wrap="square">
            <a:spAutoFit/>
          </a:bodyPr>
          <a:lstStyle/>
          <a:p>
            <a:pPr marL="285750" indent="-285750">
              <a:buClr>
                <a:srgbClr val="FF0000"/>
              </a:buClr>
              <a:buFont typeface="Wingdings" panose="05000000000000000000" pitchFamily="2" charset="2"/>
              <a:buChar char="ü"/>
              <a:defRPr/>
            </a:pPr>
            <a:endParaRPr lang="es-CO" sz="1400" b="1" dirty="0">
              <a:solidFill>
                <a:srgbClr val="A9A8A9"/>
              </a:solidFill>
              <a:latin typeface="Lato Regular"/>
              <a:cs typeface="Arial" charset="0"/>
            </a:endParaRPr>
          </a:p>
          <a:p>
            <a:pPr marL="377825" indent="-285750" algn="just">
              <a:buClr>
                <a:schemeClr val="tx2"/>
              </a:buClr>
              <a:buFont typeface="Wingdings" panose="05000000000000000000" pitchFamily="2" charset="2"/>
              <a:buChar char="ü"/>
              <a:defRPr/>
            </a:pPr>
            <a:r>
              <a:rPr lang="es-CO" sz="1400" b="1" dirty="0">
                <a:solidFill>
                  <a:srgbClr val="A9A8A9"/>
                </a:solidFill>
                <a:latin typeface="Lato Regular"/>
                <a:cs typeface="Century Gothic"/>
              </a:rPr>
              <a:t>Evaluación Permanente  y combinada a los procesos </a:t>
            </a:r>
          </a:p>
          <a:p>
            <a:pPr marL="377825" indent="-285750" algn="just">
              <a:lnSpc>
                <a:spcPts val="1000"/>
              </a:lnSpc>
              <a:buClr>
                <a:schemeClr val="tx2"/>
              </a:buClr>
              <a:buFont typeface="Wingdings" panose="05000000000000000000" pitchFamily="2" charset="2"/>
              <a:buChar char="ü"/>
              <a:defRPr/>
            </a:pPr>
            <a:endParaRPr lang="es-CO" sz="1400" b="1" dirty="0">
              <a:solidFill>
                <a:srgbClr val="A9A8A9"/>
              </a:solidFill>
              <a:latin typeface="Lato Regular"/>
              <a:cs typeface="Century Gothic"/>
            </a:endParaRPr>
          </a:p>
          <a:p>
            <a:pPr marL="377825" indent="-285750" algn="just">
              <a:buClr>
                <a:schemeClr val="tx2"/>
              </a:buClr>
              <a:buFont typeface="Wingdings" panose="05000000000000000000" pitchFamily="2" charset="2"/>
              <a:buChar char="ü"/>
              <a:defRPr/>
            </a:pPr>
            <a:r>
              <a:rPr lang="es-CO" sz="1400" b="1" dirty="0">
                <a:solidFill>
                  <a:srgbClr val="000A8B"/>
                </a:solidFill>
                <a:latin typeface="Lato Regular"/>
                <a:cs typeface="Century Gothic"/>
              </a:rPr>
              <a:t>Evaluación de los  requerimientos   Normativos</a:t>
            </a:r>
          </a:p>
          <a:p>
            <a:pPr marL="377825" indent="-285750" algn="just">
              <a:lnSpc>
                <a:spcPts val="1000"/>
              </a:lnSpc>
              <a:buClr>
                <a:schemeClr val="tx2"/>
              </a:buClr>
              <a:buFont typeface="Wingdings" panose="05000000000000000000" pitchFamily="2" charset="2"/>
              <a:buChar char="ü"/>
              <a:defRPr/>
            </a:pPr>
            <a:endParaRPr lang="es-CO" sz="1400" b="1" dirty="0">
              <a:solidFill>
                <a:srgbClr val="A9A8A9"/>
              </a:solidFill>
              <a:latin typeface="Lato Regular"/>
              <a:cs typeface="Century Gothic"/>
            </a:endParaRPr>
          </a:p>
          <a:p>
            <a:pPr marL="377825" indent="-285750" algn="just">
              <a:buClr>
                <a:schemeClr val="tx2"/>
              </a:buClr>
              <a:buFont typeface="Wingdings" panose="05000000000000000000" pitchFamily="2" charset="2"/>
              <a:buChar char="ü"/>
              <a:defRPr/>
            </a:pPr>
            <a:r>
              <a:rPr lang="es-CO" sz="1400" b="1" dirty="0">
                <a:solidFill>
                  <a:srgbClr val="A9A8A9"/>
                </a:solidFill>
                <a:latin typeface="Lato Regular"/>
                <a:cs typeface="Century Gothic"/>
              </a:rPr>
              <a:t>Seguimiento al Plan Estratégico, planes de acción y planes de mejoramiento.</a:t>
            </a:r>
          </a:p>
          <a:p>
            <a:pPr marL="377825" indent="-285750" algn="just">
              <a:lnSpc>
                <a:spcPts val="1000"/>
              </a:lnSpc>
              <a:buClr>
                <a:schemeClr val="tx2"/>
              </a:buClr>
              <a:buFont typeface="Wingdings" panose="05000000000000000000" pitchFamily="2" charset="2"/>
              <a:buChar char="ü"/>
              <a:defRPr/>
            </a:pPr>
            <a:endParaRPr lang="es-CO" sz="1400" b="1" dirty="0">
              <a:solidFill>
                <a:srgbClr val="A9A8A9"/>
              </a:solidFill>
              <a:latin typeface="Lato Regular"/>
              <a:cs typeface="Century Gothic"/>
            </a:endParaRPr>
          </a:p>
          <a:p>
            <a:pPr marL="377825" indent="-285750" algn="just">
              <a:buClr>
                <a:schemeClr val="tx2"/>
              </a:buClr>
              <a:buFont typeface="Wingdings" panose="05000000000000000000" pitchFamily="2" charset="2"/>
              <a:buChar char="ü"/>
              <a:defRPr/>
            </a:pPr>
            <a:r>
              <a:rPr lang="es-CO" sz="1400" b="1" dirty="0">
                <a:solidFill>
                  <a:srgbClr val="000A8B"/>
                </a:solidFill>
                <a:latin typeface="Lato Regular"/>
                <a:cs typeface="Century Gothic"/>
              </a:rPr>
              <a:t>Seguimiento y evaluación de los controles claves del proceso</a:t>
            </a:r>
          </a:p>
          <a:p>
            <a:pPr marL="377825" indent="-285750" algn="just">
              <a:lnSpc>
                <a:spcPts val="1000"/>
              </a:lnSpc>
              <a:buClr>
                <a:schemeClr val="tx2"/>
              </a:buClr>
              <a:buFont typeface="Wingdings" panose="05000000000000000000" pitchFamily="2" charset="2"/>
              <a:buChar char="ü"/>
              <a:defRPr/>
            </a:pPr>
            <a:endParaRPr lang="es-CO" sz="1400" b="1" dirty="0">
              <a:solidFill>
                <a:srgbClr val="A9A8A9"/>
              </a:solidFill>
              <a:latin typeface="Lato Regular"/>
              <a:cs typeface="Century Gothic"/>
            </a:endParaRPr>
          </a:p>
        </p:txBody>
      </p:sp>
    </p:spTree>
    <p:extLst>
      <p:ext uri="{BB962C8B-B14F-4D97-AF65-F5344CB8AC3E}">
        <p14:creationId xmlns:p14="http://schemas.microsoft.com/office/powerpoint/2010/main" val="14537727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40" y="91648"/>
            <a:ext cx="2222500" cy="1213050"/>
          </a:xfrm>
          <a:prstGeom prst="rect">
            <a:avLst/>
          </a:prstGeom>
        </p:spPr>
      </p:pic>
      <p:sp>
        <p:nvSpPr>
          <p:cNvPr id="8" name="CuadroTexto 7"/>
          <p:cNvSpPr txBox="1"/>
          <p:nvPr/>
        </p:nvSpPr>
        <p:spPr>
          <a:xfrm>
            <a:off x="8656650" y="649501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cxnSp>
        <p:nvCxnSpPr>
          <p:cNvPr id="12" name="Conector recto 11">
            <a:extLst>
              <a:ext uri="{FF2B5EF4-FFF2-40B4-BE49-F238E27FC236}">
                <a16:creationId xmlns:a16="http://schemas.microsoft.com/office/drawing/2014/main" id="{5F649E29-ED3F-40CD-B739-48120CF2BE76}"/>
              </a:ext>
            </a:extLst>
          </p:cNvPr>
          <p:cNvCxnSpPr>
            <a:cxnSpLocks/>
          </p:cNvCxnSpPr>
          <p:nvPr/>
        </p:nvCxnSpPr>
        <p:spPr>
          <a:xfrm>
            <a:off x="4812887" y="1147415"/>
            <a:ext cx="1" cy="5359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AE26158A-6433-450C-9B9A-B0AABD641DC3}"/>
              </a:ext>
            </a:extLst>
          </p:cNvPr>
          <p:cNvCxnSpPr>
            <a:cxnSpLocks/>
          </p:cNvCxnSpPr>
          <p:nvPr/>
        </p:nvCxnSpPr>
        <p:spPr>
          <a:xfrm flipH="1">
            <a:off x="8463200" y="1643267"/>
            <a:ext cx="45862" cy="4876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769E3B2E-43CC-42EA-8813-1F500FB4EF02}"/>
              </a:ext>
            </a:extLst>
          </p:cNvPr>
          <p:cNvCxnSpPr/>
          <p:nvPr/>
        </p:nvCxnSpPr>
        <p:spPr>
          <a:xfrm flipH="1">
            <a:off x="10229564" y="1643267"/>
            <a:ext cx="26505" cy="48635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6BFB1A72-7AD9-4B52-858E-E450A6D5E558}"/>
              </a:ext>
            </a:extLst>
          </p:cNvPr>
          <p:cNvCxnSpPr>
            <a:cxnSpLocks/>
          </p:cNvCxnSpPr>
          <p:nvPr/>
        </p:nvCxnSpPr>
        <p:spPr>
          <a:xfrm>
            <a:off x="1567128" y="2960040"/>
            <a:ext cx="69225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B4186C7E-5CA0-4BBF-BA16-941440BC1784}"/>
              </a:ext>
            </a:extLst>
          </p:cNvPr>
          <p:cNvCxnSpPr>
            <a:cxnSpLocks/>
          </p:cNvCxnSpPr>
          <p:nvPr/>
        </p:nvCxnSpPr>
        <p:spPr>
          <a:xfrm>
            <a:off x="1635368" y="4089649"/>
            <a:ext cx="6786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DF071C1E-B3BE-48E2-9AB6-7423A5B7D08A}"/>
              </a:ext>
            </a:extLst>
          </p:cNvPr>
          <p:cNvCxnSpPr/>
          <p:nvPr/>
        </p:nvCxnSpPr>
        <p:spPr>
          <a:xfrm>
            <a:off x="1714499" y="6495015"/>
            <a:ext cx="8515065"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CuadroTexto 19">
            <a:extLst>
              <a:ext uri="{FF2B5EF4-FFF2-40B4-BE49-F238E27FC236}">
                <a16:creationId xmlns:a16="http://schemas.microsoft.com/office/drawing/2014/main" id="{D0FAEBE3-33D4-4B8D-AA7A-299898BE960B}"/>
              </a:ext>
            </a:extLst>
          </p:cNvPr>
          <p:cNvSpPr txBox="1"/>
          <p:nvPr/>
        </p:nvSpPr>
        <p:spPr>
          <a:xfrm>
            <a:off x="5946420" y="2214894"/>
            <a:ext cx="1488396" cy="646331"/>
          </a:xfrm>
          <a:prstGeom prst="rect">
            <a:avLst/>
          </a:prstGeom>
          <a:noFill/>
        </p:spPr>
        <p:txBody>
          <a:bodyPr wrap="square" rtlCol="0">
            <a:spAutoFit/>
          </a:bodyPr>
          <a:lstStyle/>
          <a:p>
            <a:pPr algn="ctr"/>
            <a:r>
              <a:rPr lang="es-ES" sz="3600" b="1" dirty="0"/>
              <a:t>41</a:t>
            </a:r>
            <a:endParaRPr lang="es-CO" b="1" dirty="0"/>
          </a:p>
        </p:txBody>
      </p:sp>
      <p:sp>
        <p:nvSpPr>
          <p:cNvPr id="22" name="CuadroTexto 21">
            <a:extLst>
              <a:ext uri="{FF2B5EF4-FFF2-40B4-BE49-F238E27FC236}">
                <a16:creationId xmlns:a16="http://schemas.microsoft.com/office/drawing/2014/main" id="{F0746193-EC38-447A-A327-7745FD1C7FD2}"/>
              </a:ext>
            </a:extLst>
          </p:cNvPr>
          <p:cNvSpPr txBox="1"/>
          <p:nvPr/>
        </p:nvSpPr>
        <p:spPr>
          <a:xfrm>
            <a:off x="8489704" y="3800684"/>
            <a:ext cx="1766364" cy="1754326"/>
          </a:xfrm>
          <a:prstGeom prst="rect">
            <a:avLst/>
          </a:prstGeom>
          <a:noFill/>
        </p:spPr>
        <p:txBody>
          <a:bodyPr wrap="square" rtlCol="0">
            <a:spAutoFit/>
          </a:bodyPr>
          <a:lstStyle/>
          <a:p>
            <a:pPr algn="ctr"/>
            <a:r>
              <a:rPr lang="es-ES" sz="1200" b="1" dirty="0">
                <a:solidFill>
                  <a:srgbClr val="000A8B"/>
                </a:solidFill>
                <a:latin typeface="Lato Regular"/>
              </a:rPr>
              <a:t>Nivel Central </a:t>
            </a:r>
          </a:p>
          <a:p>
            <a:pPr algn="ctr"/>
            <a:r>
              <a:rPr lang="es-ES" sz="1200" b="1" dirty="0">
                <a:solidFill>
                  <a:srgbClr val="000A8B"/>
                </a:solidFill>
                <a:latin typeface="Lato Regular"/>
              </a:rPr>
              <a:t>Regional Norte</a:t>
            </a:r>
          </a:p>
          <a:p>
            <a:pPr algn="ctr"/>
            <a:r>
              <a:rPr lang="es-ES" sz="1200" b="1" dirty="0">
                <a:solidFill>
                  <a:srgbClr val="000A8B"/>
                </a:solidFill>
                <a:latin typeface="Lato Regular"/>
              </a:rPr>
              <a:t>Regional Occidente</a:t>
            </a:r>
          </a:p>
          <a:p>
            <a:pPr algn="ctr"/>
            <a:r>
              <a:rPr lang="es-ES" sz="1200" b="1" dirty="0">
                <a:solidFill>
                  <a:srgbClr val="000A8B"/>
                </a:solidFill>
                <a:latin typeface="Lato Regular"/>
              </a:rPr>
              <a:t>Regional Centro Oriente</a:t>
            </a:r>
          </a:p>
          <a:p>
            <a:pPr algn="ctr"/>
            <a:r>
              <a:rPr lang="es-ES" sz="1200" b="1" dirty="0">
                <a:solidFill>
                  <a:srgbClr val="000A8B"/>
                </a:solidFill>
                <a:latin typeface="Lato Regular"/>
              </a:rPr>
              <a:t>Regional Sur Occidente</a:t>
            </a:r>
          </a:p>
          <a:p>
            <a:pPr algn="ctr"/>
            <a:r>
              <a:rPr lang="es-ES" sz="1200" b="1" dirty="0">
                <a:solidFill>
                  <a:srgbClr val="000A8B"/>
                </a:solidFill>
                <a:latin typeface="Lato Regular"/>
              </a:rPr>
              <a:t>Proyectos Especiales</a:t>
            </a:r>
          </a:p>
          <a:p>
            <a:pPr algn="ctr"/>
            <a:endParaRPr lang="es-ES" sz="1200" b="1" dirty="0">
              <a:solidFill>
                <a:srgbClr val="000A8B"/>
              </a:solidFill>
              <a:latin typeface="Lato Regular"/>
            </a:endParaRPr>
          </a:p>
        </p:txBody>
      </p:sp>
      <p:sp>
        <p:nvSpPr>
          <p:cNvPr id="26" name="CuadroTexto 25">
            <a:extLst>
              <a:ext uri="{FF2B5EF4-FFF2-40B4-BE49-F238E27FC236}">
                <a16:creationId xmlns:a16="http://schemas.microsoft.com/office/drawing/2014/main" id="{05BAC17C-27A4-48FB-BDE0-1F603A62F078}"/>
              </a:ext>
            </a:extLst>
          </p:cNvPr>
          <p:cNvSpPr txBox="1"/>
          <p:nvPr/>
        </p:nvSpPr>
        <p:spPr>
          <a:xfrm>
            <a:off x="5986819" y="3085293"/>
            <a:ext cx="1488395" cy="669934"/>
          </a:xfrm>
          <a:prstGeom prst="rect">
            <a:avLst/>
          </a:prstGeom>
          <a:noFill/>
        </p:spPr>
        <p:txBody>
          <a:bodyPr wrap="square" rtlCol="0">
            <a:spAutoFit/>
          </a:bodyPr>
          <a:lstStyle/>
          <a:p>
            <a:pPr algn="ctr"/>
            <a:r>
              <a:rPr lang="es-ES" sz="3600" b="1" dirty="0"/>
              <a:t>38</a:t>
            </a:r>
            <a:endParaRPr lang="es-CO" b="1" dirty="0"/>
          </a:p>
        </p:txBody>
      </p:sp>
      <p:sp>
        <p:nvSpPr>
          <p:cNvPr id="27" name="CuadroTexto 26">
            <a:extLst>
              <a:ext uri="{FF2B5EF4-FFF2-40B4-BE49-F238E27FC236}">
                <a16:creationId xmlns:a16="http://schemas.microsoft.com/office/drawing/2014/main" id="{D05325A4-9AB1-4418-BD88-41EFCD2B5861}"/>
              </a:ext>
            </a:extLst>
          </p:cNvPr>
          <p:cNvSpPr txBox="1"/>
          <p:nvPr/>
        </p:nvSpPr>
        <p:spPr>
          <a:xfrm>
            <a:off x="6270472" y="4175249"/>
            <a:ext cx="944644" cy="646331"/>
          </a:xfrm>
          <a:prstGeom prst="rect">
            <a:avLst/>
          </a:prstGeom>
          <a:noFill/>
        </p:spPr>
        <p:txBody>
          <a:bodyPr wrap="square" rtlCol="0">
            <a:spAutoFit/>
          </a:bodyPr>
          <a:lstStyle/>
          <a:p>
            <a:pPr algn="ctr"/>
            <a:r>
              <a:rPr lang="es-ES" sz="3600" b="1" dirty="0"/>
              <a:t>8</a:t>
            </a:r>
            <a:endParaRPr lang="es-CO" b="1" dirty="0"/>
          </a:p>
        </p:txBody>
      </p:sp>
      <p:cxnSp>
        <p:nvCxnSpPr>
          <p:cNvPr id="28" name="Conector recto 27">
            <a:extLst>
              <a:ext uri="{FF2B5EF4-FFF2-40B4-BE49-F238E27FC236}">
                <a16:creationId xmlns:a16="http://schemas.microsoft.com/office/drawing/2014/main" id="{C022EB25-AE32-4D21-A314-A8BEC30CB87B}"/>
              </a:ext>
            </a:extLst>
          </p:cNvPr>
          <p:cNvCxnSpPr/>
          <p:nvPr/>
        </p:nvCxnSpPr>
        <p:spPr>
          <a:xfrm flipH="1">
            <a:off x="1524001" y="1914525"/>
            <a:ext cx="3302137"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F26BB4FB-BD2F-4FD4-A035-DB24DF073F7D}"/>
              </a:ext>
            </a:extLst>
          </p:cNvPr>
          <p:cNvSpPr txBox="1"/>
          <p:nvPr/>
        </p:nvSpPr>
        <p:spPr>
          <a:xfrm>
            <a:off x="2067380" y="1209545"/>
            <a:ext cx="2220044" cy="646331"/>
          </a:xfrm>
          <a:prstGeom prst="rect">
            <a:avLst/>
          </a:prstGeom>
          <a:solidFill>
            <a:schemeClr val="accent1">
              <a:lumMod val="40000"/>
              <a:lumOff val="60000"/>
            </a:schemeClr>
          </a:solidFill>
        </p:spPr>
        <p:txBody>
          <a:bodyPr wrap="square" rtlCol="0">
            <a:spAutoFit/>
          </a:bodyPr>
          <a:lstStyle/>
          <a:p>
            <a:pPr algn="ctr"/>
            <a:r>
              <a:rPr lang="es-ES" sz="3600" b="1" dirty="0"/>
              <a:t>101</a:t>
            </a:r>
            <a:endParaRPr lang="es-CO" b="1" dirty="0"/>
          </a:p>
        </p:txBody>
      </p:sp>
      <p:sp>
        <p:nvSpPr>
          <p:cNvPr id="30" name="5 CuadroTexto">
            <a:extLst>
              <a:ext uri="{FF2B5EF4-FFF2-40B4-BE49-F238E27FC236}">
                <a16:creationId xmlns:a16="http://schemas.microsoft.com/office/drawing/2014/main" id="{FA009059-E09D-4952-A1BA-9E4E9C8FD13F}"/>
              </a:ext>
            </a:extLst>
          </p:cNvPr>
          <p:cNvSpPr txBox="1">
            <a:spLocks noChangeArrowheads="1"/>
          </p:cNvSpPr>
          <p:nvPr/>
        </p:nvSpPr>
        <p:spPr bwMode="auto">
          <a:xfrm>
            <a:off x="2407207" y="134939"/>
            <a:ext cx="56707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MX" sz="2400" b="1" dirty="0">
                <a:solidFill>
                  <a:srgbClr val="000A8B"/>
                </a:solidFill>
                <a:latin typeface="Century Gothic" panose="020B0502020202020204" pitchFamily="34" charset="0"/>
              </a:rPr>
              <a:t>Total </a:t>
            </a:r>
            <a:r>
              <a:rPr lang="es-CO" altLang="es-MX" sz="2400" b="1" dirty="0">
                <a:solidFill>
                  <a:srgbClr val="A9A8A9"/>
                </a:solidFill>
                <a:latin typeface="Century Gothic" panose="020B0502020202020204" pitchFamily="34" charset="0"/>
              </a:rPr>
              <a:t>Actividades a Desarrollar </a:t>
            </a:r>
            <a:r>
              <a:rPr lang="es-CO" altLang="es-MX" sz="2400" b="1" dirty="0">
                <a:solidFill>
                  <a:srgbClr val="000A8B"/>
                </a:solidFill>
                <a:latin typeface="Century Gothic" panose="020B0502020202020204" pitchFamily="34" charset="0"/>
              </a:rPr>
              <a:t>en el Plan </a:t>
            </a:r>
            <a:r>
              <a:rPr lang="es-CO" altLang="es-MX" sz="2400" b="1" dirty="0">
                <a:solidFill>
                  <a:srgbClr val="A9A8A9"/>
                </a:solidFill>
                <a:latin typeface="Century Gothic" panose="020B0502020202020204" pitchFamily="34" charset="0"/>
              </a:rPr>
              <a:t>Anual</a:t>
            </a:r>
            <a:r>
              <a:rPr lang="es-CO" altLang="es-MX" sz="2400" b="1" dirty="0">
                <a:solidFill>
                  <a:srgbClr val="000A8B"/>
                </a:solidFill>
                <a:latin typeface="Century Gothic" panose="020B0502020202020204" pitchFamily="34" charset="0"/>
              </a:rPr>
              <a:t> de Auditoria </a:t>
            </a:r>
            <a:r>
              <a:rPr lang="es-CO" altLang="es-MX" sz="2400" b="1" dirty="0">
                <a:solidFill>
                  <a:srgbClr val="A9A8A9"/>
                </a:solidFill>
                <a:latin typeface="Century Gothic" panose="020B0502020202020204" pitchFamily="34" charset="0"/>
              </a:rPr>
              <a:t>Interna 2018</a:t>
            </a:r>
          </a:p>
        </p:txBody>
      </p:sp>
      <p:pic>
        <p:nvPicPr>
          <p:cNvPr id="6146" name="Picture 2" descr="Resultado de imagen para auditorias y seguimientos">
            <a:extLst>
              <a:ext uri="{FF2B5EF4-FFF2-40B4-BE49-F238E27FC236}">
                <a16:creationId xmlns:a16="http://schemas.microsoft.com/office/drawing/2014/main" id="{E14ADAF5-30F4-4ACE-970C-E5FA60AD7D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892" y="1990732"/>
            <a:ext cx="1966715" cy="8808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2" name="Imagen 31" descr="Logo SAE-01.jpg">
            <a:extLst>
              <a:ext uri="{FF2B5EF4-FFF2-40B4-BE49-F238E27FC236}">
                <a16:creationId xmlns:a16="http://schemas.microsoft.com/office/drawing/2014/main" id="{0E9080B6-C46E-4B47-830E-8D200B6B3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4673" y="2470246"/>
            <a:ext cx="1411640" cy="996132"/>
          </a:xfrm>
          <a:prstGeom prst="rect">
            <a:avLst/>
          </a:prstGeom>
        </p:spPr>
      </p:pic>
      <p:pic>
        <p:nvPicPr>
          <p:cNvPr id="34" name="Imagen 33">
            <a:extLst>
              <a:ext uri="{FF2B5EF4-FFF2-40B4-BE49-F238E27FC236}">
                <a16:creationId xmlns:a16="http://schemas.microsoft.com/office/drawing/2014/main" id="{5DDCD5C5-7131-402F-A8B3-7A7BD51E2C95}"/>
              </a:ext>
            </a:extLst>
          </p:cNvPr>
          <p:cNvPicPr>
            <a:picLocks noChangeAspect="1"/>
          </p:cNvPicPr>
          <p:nvPr/>
        </p:nvPicPr>
        <p:blipFill rotWithShape="1">
          <a:blip r:embed="rId4">
            <a:duotone>
              <a:schemeClr val="accent6">
                <a:shade val="45000"/>
                <a:satMod val="135000"/>
              </a:schemeClr>
              <a:prstClr val="white"/>
            </a:duotone>
          </a:blip>
          <a:srcRect l="8734" t="26078" r="86868" b="59848"/>
          <a:stretch/>
        </p:blipFill>
        <p:spPr>
          <a:xfrm>
            <a:off x="5099690" y="1221604"/>
            <a:ext cx="701184" cy="950771"/>
          </a:xfrm>
          <a:prstGeom prst="rect">
            <a:avLst/>
          </a:prstGeom>
        </p:spPr>
      </p:pic>
      <p:pic>
        <p:nvPicPr>
          <p:cNvPr id="35" name="Imagen 34">
            <a:extLst>
              <a:ext uri="{FF2B5EF4-FFF2-40B4-BE49-F238E27FC236}">
                <a16:creationId xmlns:a16="http://schemas.microsoft.com/office/drawing/2014/main" id="{750BAEE8-54F0-43E7-9873-7AF5164E115C}"/>
              </a:ext>
            </a:extLst>
          </p:cNvPr>
          <p:cNvPicPr>
            <a:picLocks noChangeAspect="1"/>
          </p:cNvPicPr>
          <p:nvPr/>
        </p:nvPicPr>
        <p:blipFill rotWithShape="1">
          <a:blip r:embed="rId5">
            <a:duotone>
              <a:schemeClr val="accent6">
                <a:shade val="45000"/>
                <a:satMod val="135000"/>
              </a:schemeClr>
              <a:prstClr val="white"/>
            </a:duotone>
          </a:blip>
          <a:srcRect l="41543" t="15445" r="50101" b="68761"/>
          <a:stretch/>
        </p:blipFill>
        <p:spPr>
          <a:xfrm>
            <a:off x="7085516" y="1221604"/>
            <a:ext cx="1034868" cy="910829"/>
          </a:xfrm>
          <a:prstGeom prst="rect">
            <a:avLst/>
          </a:prstGeom>
        </p:spPr>
      </p:pic>
      <p:pic>
        <p:nvPicPr>
          <p:cNvPr id="36" name="Imagen 35">
            <a:extLst>
              <a:ext uri="{FF2B5EF4-FFF2-40B4-BE49-F238E27FC236}">
                <a16:creationId xmlns:a16="http://schemas.microsoft.com/office/drawing/2014/main" id="{C8130314-6DF7-4CF9-BB68-DC86F7BD8C84}"/>
              </a:ext>
            </a:extLst>
          </p:cNvPr>
          <p:cNvPicPr>
            <a:picLocks noChangeAspect="1"/>
          </p:cNvPicPr>
          <p:nvPr/>
        </p:nvPicPr>
        <p:blipFill rotWithShape="1">
          <a:blip r:embed="rId4">
            <a:duotone>
              <a:schemeClr val="accent6">
                <a:shade val="45000"/>
                <a:satMod val="135000"/>
              </a:schemeClr>
              <a:prstClr val="white"/>
            </a:duotone>
          </a:blip>
          <a:srcRect l="70042" t="22013" r="26000" b="63444"/>
          <a:stretch/>
        </p:blipFill>
        <p:spPr>
          <a:xfrm>
            <a:off x="6223069" y="1147416"/>
            <a:ext cx="602880" cy="1015535"/>
          </a:xfrm>
          <a:prstGeom prst="rect">
            <a:avLst/>
          </a:prstGeom>
        </p:spPr>
      </p:pic>
      <p:pic>
        <p:nvPicPr>
          <p:cNvPr id="6148" name="Picture 4" descr="Resultado de imagen para normas">
            <a:extLst>
              <a:ext uri="{FF2B5EF4-FFF2-40B4-BE49-F238E27FC236}">
                <a16:creationId xmlns:a16="http://schemas.microsoft.com/office/drawing/2014/main" id="{74810425-6C89-488B-B85A-A21C29E1A8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9109" y="3050371"/>
            <a:ext cx="1425479" cy="9640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38" name="Conector recto 37">
            <a:extLst>
              <a:ext uri="{FF2B5EF4-FFF2-40B4-BE49-F238E27FC236}">
                <a16:creationId xmlns:a16="http://schemas.microsoft.com/office/drawing/2014/main" id="{ACE27187-8DDF-43C1-B77F-08C0826D072C}"/>
              </a:ext>
            </a:extLst>
          </p:cNvPr>
          <p:cNvCxnSpPr>
            <a:cxnSpLocks/>
          </p:cNvCxnSpPr>
          <p:nvPr/>
        </p:nvCxnSpPr>
        <p:spPr>
          <a:xfrm>
            <a:off x="1524001" y="1147415"/>
            <a:ext cx="3302136" cy="0"/>
          </a:xfrm>
          <a:prstGeom prst="line">
            <a:avLst/>
          </a:prstGeom>
        </p:spPr>
        <p:style>
          <a:lnRef idx="2">
            <a:schemeClr val="accent1"/>
          </a:lnRef>
          <a:fillRef idx="0">
            <a:schemeClr val="accent1"/>
          </a:fillRef>
          <a:effectRef idx="1">
            <a:schemeClr val="accent1"/>
          </a:effectRef>
          <a:fontRef idx="minor">
            <a:schemeClr val="tx1"/>
          </a:fontRef>
        </p:style>
      </p:cxnSp>
      <p:pic>
        <p:nvPicPr>
          <p:cNvPr id="6150" name="Picture 6" descr="Resultado de imagen para informes">
            <a:extLst>
              <a:ext uri="{FF2B5EF4-FFF2-40B4-BE49-F238E27FC236}">
                <a16:creationId xmlns:a16="http://schemas.microsoft.com/office/drawing/2014/main" id="{ABF9CAF0-3981-4825-8FEB-238BAE203D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9108" y="4248218"/>
            <a:ext cx="1425479" cy="7602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47" name="Conector recto 46">
            <a:extLst>
              <a:ext uri="{FF2B5EF4-FFF2-40B4-BE49-F238E27FC236}">
                <a16:creationId xmlns:a16="http://schemas.microsoft.com/office/drawing/2014/main" id="{52996927-FAD4-40F9-A3C7-FC4A32894E08}"/>
              </a:ext>
            </a:extLst>
          </p:cNvPr>
          <p:cNvCxnSpPr>
            <a:cxnSpLocks/>
          </p:cNvCxnSpPr>
          <p:nvPr/>
        </p:nvCxnSpPr>
        <p:spPr>
          <a:xfrm>
            <a:off x="1705880" y="5238338"/>
            <a:ext cx="6786096"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CuadroTexto 47">
            <a:extLst>
              <a:ext uri="{FF2B5EF4-FFF2-40B4-BE49-F238E27FC236}">
                <a16:creationId xmlns:a16="http://schemas.microsoft.com/office/drawing/2014/main" id="{5504B5BB-CAE2-441E-8DB1-DEA51A6254E5}"/>
              </a:ext>
            </a:extLst>
          </p:cNvPr>
          <p:cNvSpPr txBox="1"/>
          <p:nvPr/>
        </p:nvSpPr>
        <p:spPr>
          <a:xfrm>
            <a:off x="6259096" y="5460418"/>
            <a:ext cx="944644" cy="646331"/>
          </a:xfrm>
          <a:prstGeom prst="rect">
            <a:avLst/>
          </a:prstGeom>
          <a:noFill/>
        </p:spPr>
        <p:txBody>
          <a:bodyPr wrap="square" rtlCol="0">
            <a:spAutoFit/>
          </a:bodyPr>
          <a:lstStyle/>
          <a:p>
            <a:pPr algn="ctr"/>
            <a:r>
              <a:rPr lang="es-ES" sz="3600" b="1" dirty="0"/>
              <a:t>14</a:t>
            </a:r>
            <a:endParaRPr lang="es-CO" b="1" dirty="0"/>
          </a:p>
        </p:txBody>
      </p:sp>
      <p:pic>
        <p:nvPicPr>
          <p:cNvPr id="6152" name="Picture 8" descr="Resultado de imagen para trabajo en equipo">
            <a:extLst>
              <a:ext uri="{FF2B5EF4-FFF2-40B4-BE49-F238E27FC236}">
                <a16:creationId xmlns:a16="http://schemas.microsoft.com/office/drawing/2014/main" id="{E2B4E6E0-392C-441D-AD68-C8ACE89689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6323" y="5391811"/>
            <a:ext cx="1212125" cy="8108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 name="Imagen 30">
            <a:extLst>
              <a:ext uri="{FF2B5EF4-FFF2-40B4-BE49-F238E27FC236}">
                <a16:creationId xmlns:a16="http://schemas.microsoft.com/office/drawing/2014/main" id="{99A87CDF-CEBE-4AD8-87DB-684BA07ED771}"/>
              </a:ext>
            </a:extLst>
          </p:cNvPr>
          <p:cNvPicPr/>
          <p:nvPr/>
        </p:nvPicPr>
        <p:blipFill>
          <a:blip r:embed="rId9">
            <a:extLst>
              <a:ext uri="{28A0092B-C50C-407E-A947-70E740481C1C}">
                <a14:useLocalDpi xmlns:a14="http://schemas.microsoft.com/office/drawing/2010/main" val="0"/>
              </a:ext>
            </a:extLst>
          </a:blip>
          <a:stretch>
            <a:fillRect/>
          </a:stretch>
        </p:blipFill>
        <p:spPr>
          <a:xfrm>
            <a:off x="8011610" y="90985"/>
            <a:ext cx="4180390" cy="675596"/>
          </a:xfrm>
          <a:prstGeom prst="rect">
            <a:avLst/>
          </a:prstGeom>
        </p:spPr>
      </p:pic>
    </p:spTree>
    <p:extLst>
      <p:ext uri="{BB962C8B-B14F-4D97-AF65-F5344CB8AC3E}">
        <p14:creationId xmlns:p14="http://schemas.microsoft.com/office/powerpoint/2010/main" val="2050466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852142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6" name="Imagen 5">
            <a:extLst>
              <a:ext uri="{FF2B5EF4-FFF2-40B4-BE49-F238E27FC236}">
                <a16:creationId xmlns:a16="http://schemas.microsoft.com/office/drawing/2014/main" id="{8F681D34-B9E8-477D-B864-2570B009E773}"/>
              </a:ext>
            </a:extLst>
          </p:cNvPr>
          <p:cNvPicPr>
            <a:picLocks noChangeAspect="1"/>
          </p:cNvPicPr>
          <p:nvPr/>
        </p:nvPicPr>
        <p:blipFill>
          <a:blip r:embed="rId2"/>
          <a:stretch>
            <a:fillRect/>
          </a:stretch>
        </p:blipFill>
        <p:spPr>
          <a:xfrm>
            <a:off x="1683026" y="48220"/>
            <a:ext cx="8057322" cy="6626087"/>
          </a:xfrm>
          <a:prstGeom prst="rect">
            <a:avLst/>
          </a:prstGeom>
        </p:spPr>
      </p:pic>
      <p:pic>
        <p:nvPicPr>
          <p:cNvPr id="7" name="Imagen 6" descr="Logo SAE-01.jpg">
            <a:extLst>
              <a:ext uri="{FF2B5EF4-FFF2-40B4-BE49-F238E27FC236}">
                <a16:creationId xmlns:a16="http://schemas.microsoft.com/office/drawing/2014/main" id="{D1AEBC94-7DB4-4F52-9713-6036AF254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131"/>
            <a:ext cx="1683026" cy="887581"/>
          </a:xfrm>
          <a:prstGeom prst="rect">
            <a:avLst/>
          </a:prstGeom>
        </p:spPr>
      </p:pic>
      <p:pic>
        <p:nvPicPr>
          <p:cNvPr id="9" name="Imagen 8">
            <a:extLst>
              <a:ext uri="{FF2B5EF4-FFF2-40B4-BE49-F238E27FC236}">
                <a16:creationId xmlns:a16="http://schemas.microsoft.com/office/drawing/2014/main" id="{47E96650-2B18-4330-85C7-1B5417E52FA0}"/>
              </a:ext>
            </a:extLst>
          </p:cNvPr>
          <p:cNvPicPr/>
          <p:nvPr/>
        </p:nvPicPr>
        <p:blipFill>
          <a:blip r:embed="rId4">
            <a:extLst>
              <a:ext uri="{28A0092B-C50C-407E-A947-70E740481C1C}">
                <a14:useLocalDpi xmlns:a14="http://schemas.microsoft.com/office/drawing/2010/main" val="0"/>
              </a:ext>
            </a:extLst>
          </a:blip>
          <a:stretch>
            <a:fillRect/>
          </a:stretch>
        </p:blipFill>
        <p:spPr>
          <a:xfrm>
            <a:off x="10204174" y="127154"/>
            <a:ext cx="1781748" cy="441812"/>
          </a:xfrm>
          <a:prstGeom prst="rect">
            <a:avLst/>
          </a:prstGeom>
        </p:spPr>
      </p:pic>
    </p:spTree>
    <p:extLst>
      <p:ext uri="{BB962C8B-B14F-4D97-AF65-F5344CB8AC3E}">
        <p14:creationId xmlns:p14="http://schemas.microsoft.com/office/powerpoint/2010/main" val="3223194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pSp>
        <p:nvGrpSpPr>
          <p:cNvPr id="44" name="Grupo 43">
            <a:extLst>
              <a:ext uri="{FF2B5EF4-FFF2-40B4-BE49-F238E27FC236}">
                <a16:creationId xmlns:a16="http://schemas.microsoft.com/office/drawing/2014/main" id="{95CDDACA-724D-42EB-8F74-A8CE187D82F5}"/>
              </a:ext>
            </a:extLst>
          </p:cNvPr>
          <p:cNvGrpSpPr/>
          <p:nvPr/>
        </p:nvGrpSpPr>
        <p:grpSpPr>
          <a:xfrm>
            <a:off x="5962400" y="3744503"/>
            <a:ext cx="2235200" cy="2235200"/>
            <a:chOff x="3860800" y="902362"/>
            <a:chExt cx="2235200" cy="2235200"/>
          </a:xfrm>
          <a:solidFill>
            <a:schemeClr val="accent5">
              <a:lumMod val="60000"/>
              <a:lumOff val="40000"/>
            </a:schemeClr>
          </a:solidFill>
          <a:scene3d>
            <a:camera prst="orthographicFront">
              <a:rot lat="0" lon="0" rev="0"/>
            </a:camera>
            <a:lightRig rig="contrasting" dir="t">
              <a:rot lat="0" lon="0" rev="1200000"/>
            </a:lightRig>
          </a:scene3d>
        </p:grpSpPr>
        <p:sp>
          <p:nvSpPr>
            <p:cNvPr id="45" name="Forma 44">
              <a:extLst>
                <a:ext uri="{FF2B5EF4-FFF2-40B4-BE49-F238E27FC236}">
                  <a16:creationId xmlns:a16="http://schemas.microsoft.com/office/drawing/2014/main" id="{19CC6DF5-D9F9-4F27-B54C-E1ED9128F2D2}"/>
                </a:ext>
              </a:extLst>
            </p:cNvPr>
            <p:cNvSpPr/>
            <p:nvPr/>
          </p:nvSpPr>
          <p:spPr>
            <a:xfrm>
              <a:off x="3860800" y="902362"/>
              <a:ext cx="2235200" cy="2235200"/>
            </a:xfrm>
            <a:prstGeom prst="gear9">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46" name="Forma 4">
              <a:extLst>
                <a:ext uri="{FF2B5EF4-FFF2-40B4-BE49-F238E27FC236}">
                  <a16:creationId xmlns:a16="http://schemas.microsoft.com/office/drawing/2014/main" id="{7951D61E-F5F0-41F2-8065-2019AB080494}"/>
                </a:ext>
              </a:extLst>
            </p:cNvPr>
            <p:cNvSpPr/>
            <p:nvPr/>
          </p:nvSpPr>
          <p:spPr>
            <a:xfrm>
              <a:off x="4310175" y="1425947"/>
              <a:ext cx="1336450" cy="1148939"/>
            </a:xfrm>
            <a:prstGeom prst="rect">
              <a:avLst/>
            </a:prstGeom>
            <a:grpFill/>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latin typeface="Century Gothic" panose="020B0502020202020204" pitchFamily="34" charset="0"/>
              </a:endParaRPr>
            </a:p>
          </p:txBody>
        </p:sp>
      </p:grpSp>
      <p:grpSp>
        <p:nvGrpSpPr>
          <p:cNvPr id="47" name="Grupo 46">
            <a:extLst>
              <a:ext uri="{FF2B5EF4-FFF2-40B4-BE49-F238E27FC236}">
                <a16:creationId xmlns:a16="http://schemas.microsoft.com/office/drawing/2014/main" id="{7BE22162-8B3E-487E-BB5D-3CC8A0CFB054}"/>
              </a:ext>
            </a:extLst>
          </p:cNvPr>
          <p:cNvGrpSpPr/>
          <p:nvPr/>
        </p:nvGrpSpPr>
        <p:grpSpPr>
          <a:xfrm>
            <a:off x="705697" y="1060977"/>
            <a:ext cx="2235200" cy="2235200"/>
            <a:chOff x="3860800" y="902362"/>
            <a:chExt cx="2235200" cy="2235200"/>
          </a:xfrm>
          <a:solidFill>
            <a:srgbClr val="00B050"/>
          </a:solidFill>
          <a:scene3d>
            <a:camera prst="orthographicFront">
              <a:rot lat="0" lon="0" rev="0"/>
            </a:camera>
            <a:lightRig rig="contrasting" dir="t">
              <a:rot lat="0" lon="0" rev="1200000"/>
            </a:lightRig>
          </a:scene3d>
        </p:grpSpPr>
        <p:sp>
          <p:nvSpPr>
            <p:cNvPr id="48" name="Forma 47">
              <a:extLst>
                <a:ext uri="{FF2B5EF4-FFF2-40B4-BE49-F238E27FC236}">
                  <a16:creationId xmlns:a16="http://schemas.microsoft.com/office/drawing/2014/main" id="{5212AF65-CBD1-40A1-9B5D-D0E4CA490F7F}"/>
                </a:ext>
              </a:extLst>
            </p:cNvPr>
            <p:cNvSpPr/>
            <p:nvPr/>
          </p:nvSpPr>
          <p:spPr>
            <a:xfrm>
              <a:off x="3860800" y="902362"/>
              <a:ext cx="2235200" cy="2235200"/>
            </a:xfrm>
            <a:prstGeom prst="gear9">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49" name="Forma 4">
              <a:extLst>
                <a:ext uri="{FF2B5EF4-FFF2-40B4-BE49-F238E27FC236}">
                  <a16:creationId xmlns:a16="http://schemas.microsoft.com/office/drawing/2014/main" id="{7B91EC6E-9081-45C5-A5E6-7BAC2CDB6CB9}"/>
                </a:ext>
              </a:extLst>
            </p:cNvPr>
            <p:cNvSpPr/>
            <p:nvPr/>
          </p:nvSpPr>
          <p:spPr>
            <a:xfrm>
              <a:off x="4310175" y="1425947"/>
              <a:ext cx="1336450" cy="1148939"/>
            </a:xfrm>
            <a:prstGeom prst="rect">
              <a:avLst/>
            </a:prstGeom>
            <a:grpFill/>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latin typeface="Century Gothic" panose="020B0502020202020204" pitchFamily="34" charset="0"/>
              </a:endParaRPr>
            </a:p>
          </p:txBody>
        </p:sp>
      </p:grpSp>
      <p:sp>
        <p:nvSpPr>
          <p:cNvPr id="50" name="Elipse 49">
            <a:extLst>
              <a:ext uri="{FF2B5EF4-FFF2-40B4-BE49-F238E27FC236}">
                <a16:creationId xmlns:a16="http://schemas.microsoft.com/office/drawing/2014/main" id="{EDC3016E-0537-4298-92BC-1F637A4C1F10}"/>
              </a:ext>
            </a:extLst>
          </p:cNvPr>
          <p:cNvSpPr/>
          <p:nvPr/>
        </p:nvSpPr>
        <p:spPr>
          <a:xfrm>
            <a:off x="1144588" y="1436688"/>
            <a:ext cx="1336675" cy="1443037"/>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grpSp>
        <p:nvGrpSpPr>
          <p:cNvPr id="51" name="Grupo 50">
            <a:extLst>
              <a:ext uri="{FF2B5EF4-FFF2-40B4-BE49-F238E27FC236}">
                <a16:creationId xmlns:a16="http://schemas.microsoft.com/office/drawing/2014/main" id="{570154DD-9B0B-471C-B2D1-21D21B73496F}"/>
              </a:ext>
            </a:extLst>
          </p:cNvPr>
          <p:cNvGrpSpPr/>
          <p:nvPr/>
        </p:nvGrpSpPr>
        <p:grpSpPr>
          <a:xfrm>
            <a:off x="2003850" y="2612518"/>
            <a:ext cx="2235200" cy="2235200"/>
            <a:chOff x="3860800" y="902362"/>
            <a:chExt cx="2235200" cy="2235200"/>
          </a:xfrm>
          <a:scene3d>
            <a:camera prst="orthographicFront">
              <a:rot lat="0" lon="0" rev="0"/>
            </a:camera>
            <a:lightRig rig="contrasting" dir="t">
              <a:rot lat="0" lon="0" rev="1200000"/>
            </a:lightRig>
          </a:scene3d>
        </p:grpSpPr>
        <p:sp>
          <p:nvSpPr>
            <p:cNvPr id="52" name="Forma 51">
              <a:extLst>
                <a:ext uri="{FF2B5EF4-FFF2-40B4-BE49-F238E27FC236}">
                  <a16:creationId xmlns:a16="http://schemas.microsoft.com/office/drawing/2014/main" id="{EBE1EA93-CDDC-406C-A9B5-6A46B843CE7E}"/>
                </a:ext>
              </a:extLst>
            </p:cNvPr>
            <p:cNvSpPr/>
            <p:nvPr/>
          </p:nvSpPr>
          <p:spPr>
            <a:xfrm>
              <a:off x="3860800" y="902362"/>
              <a:ext cx="2235200" cy="2235200"/>
            </a:xfrm>
            <a:prstGeom prst="gear9">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53" name="Forma 4">
              <a:extLst>
                <a:ext uri="{FF2B5EF4-FFF2-40B4-BE49-F238E27FC236}">
                  <a16:creationId xmlns:a16="http://schemas.microsoft.com/office/drawing/2014/main" id="{558B080B-B886-4A23-9FF8-5DD3759EFC94}"/>
                </a:ext>
              </a:extLst>
            </p:cNvPr>
            <p:cNvSpPr/>
            <p:nvPr/>
          </p:nvSpPr>
          <p:spPr>
            <a:xfrm>
              <a:off x="4310175" y="1425947"/>
              <a:ext cx="1336450" cy="1148939"/>
            </a:xfrm>
            <a:prstGeom prst="rect">
              <a:avLst/>
            </a:prstGeom>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latin typeface="Century Gothic" panose="020B0502020202020204" pitchFamily="34" charset="0"/>
              </a:endParaRPr>
            </a:p>
          </p:txBody>
        </p:sp>
      </p:grpSp>
      <p:sp>
        <p:nvSpPr>
          <p:cNvPr id="54" name="Elipse 53">
            <a:extLst>
              <a:ext uri="{FF2B5EF4-FFF2-40B4-BE49-F238E27FC236}">
                <a16:creationId xmlns:a16="http://schemas.microsoft.com/office/drawing/2014/main" id="{472722A4-47ED-4670-A95B-367FDD295C49}"/>
              </a:ext>
            </a:extLst>
          </p:cNvPr>
          <p:cNvSpPr/>
          <p:nvPr/>
        </p:nvSpPr>
        <p:spPr>
          <a:xfrm>
            <a:off x="2441575" y="2989263"/>
            <a:ext cx="1336675" cy="1443037"/>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sp>
        <p:nvSpPr>
          <p:cNvPr id="55" name="5 CuadroTexto">
            <a:extLst>
              <a:ext uri="{FF2B5EF4-FFF2-40B4-BE49-F238E27FC236}">
                <a16:creationId xmlns:a16="http://schemas.microsoft.com/office/drawing/2014/main" id="{0D5668C4-4D81-4EE1-AC0D-2C6000F166C8}"/>
              </a:ext>
            </a:extLst>
          </p:cNvPr>
          <p:cNvSpPr txBox="1">
            <a:spLocks noChangeArrowheads="1"/>
          </p:cNvSpPr>
          <p:nvPr/>
        </p:nvSpPr>
        <p:spPr bwMode="auto">
          <a:xfrm>
            <a:off x="8290042" y="3421063"/>
            <a:ext cx="38799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CO" altLang="es-MX" sz="2400" b="1" dirty="0">
                <a:solidFill>
                  <a:srgbClr val="000A8B"/>
                </a:solidFill>
                <a:latin typeface="Century Gothic" panose="020B0502020202020204" pitchFamily="34" charset="0"/>
              </a:rPr>
              <a:t>Metodología de la ejecución de la auditoría </a:t>
            </a:r>
          </a:p>
        </p:txBody>
      </p:sp>
      <p:grpSp>
        <p:nvGrpSpPr>
          <p:cNvPr id="57" name="Grupo 56">
            <a:extLst>
              <a:ext uri="{FF2B5EF4-FFF2-40B4-BE49-F238E27FC236}">
                <a16:creationId xmlns:a16="http://schemas.microsoft.com/office/drawing/2014/main" id="{F20274CB-4FA4-4BC6-A744-A084DB622D61}"/>
              </a:ext>
            </a:extLst>
          </p:cNvPr>
          <p:cNvGrpSpPr/>
          <p:nvPr/>
        </p:nvGrpSpPr>
        <p:grpSpPr>
          <a:xfrm rot="1411701">
            <a:off x="3071740" y="1013283"/>
            <a:ext cx="2183932" cy="2074307"/>
            <a:chOff x="3860800" y="902362"/>
            <a:chExt cx="2235200" cy="2235200"/>
          </a:xfrm>
          <a:solidFill>
            <a:schemeClr val="accent3">
              <a:lumMod val="60000"/>
              <a:lumOff val="40000"/>
            </a:schemeClr>
          </a:solidFill>
          <a:scene3d>
            <a:camera prst="orthographicFront">
              <a:rot lat="0" lon="0" rev="0"/>
            </a:camera>
            <a:lightRig rig="contrasting" dir="t">
              <a:rot lat="0" lon="0" rev="1200000"/>
            </a:lightRig>
          </a:scene3d>
        </p:grpSpPr>
        <p:sp>
          <p:nvSpPr>
            <p:cNvPr id="58" name="Forma 57">
              <a:extLst>
                <a:ext uri="{FF2B5EF4-FFF2-40B4-BE49-F238E27FC236}">
                  <a16:creationId xmlns:a16="http://schemas.microsoft.com/office/drawing/2014/main" id="{F6D65A64-DF96-4736-A831-ABCB69914047}"/>
                </a:ext>
              </a:extLst>
            </p:cNvPr>
            <p:cNvSpPr/>
            <p:nvPr/>
          </p:nvSpPr>
          <p:spPr>
            <a:xfrm>
              <a:off x="3860800" y="902362"/>
              <a:ext cx="2235200" cy="2235200"/>
            </a:xfrm>
            <a:prstGeom prst="gear9">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59" name="Forma 4">
              <a:extLst>
                <a:ext uri="{FF2B5EF4-FFF2-40B4-BE49-F238E27FC236}">
                  <a16:creationId xmlns:a16="http://schemas.microsoft.com/office/drawing/2014/main" id="{863795DA-4C40-47BC-917E-D66182212F22}"/>
                </a:ext>
              </a:extLst>
            </p:cNvPr>
            <p:cNvSpPr/>
            <p:nvPr/>
          </p:nvSpPr>
          <p:spPr>
            <a:xfrm>
              <a:off x="4310175" y="1425947"/>
              <a:ext cx="1336450" cy="1148939"/>
            </a:xfrm>
            <a:prstGeom prst="rect">
              <a:avLst/>
            </a:prstGeom>
            <a:grpFill/>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p>
          </p:txBody>
        </p:sp>
      </p:grpSp>
      <p:sp>
        <p:nvSpPr>
          <p:cNvPr id="60" name="Elipse 59">
            <a:extLst>
              <a:ext uri="{FF2B5EF4-FFF2-40B4-BE49-F238E27FC236}">
                <a16:creationId xmlns:a16="http://schemas.microsoft.com/office/drawing/2014/main" id="{9BF093FD-E53D-4637-8ACE-1BAF11A59541}"/>
              </a:ext>
            </a:extLst>
          </p:cNvPr>
          <p:cNvSpPr/>
          <p:nvPr/>
        </p:nvSpPr>
        <p:spPr>
          <a:xfrm rot="1411701">
            <a:off x="3490913" y="1381125"/>
            <a:ext cx="1331912" cy="134778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sp>
        <p:nvSpPr>
          <p:cNvPr id="61" name="CuadroTexto 7">
            <a:extLst>
              <a:ext uri="{FF2B5EF4-FFF2-40B4-BE49-F238E27FC236}">
                <a16:creationId xmlns:a16="http://schemas.microsoft.com/office/drawing/2014/main" id="{FB2A8B2A-8423-4B61-8683-408EB1C98470}"/>
              </a:ext>
            </a:extLst>
          </p:cNvPr>
          <p:cNvSpPr txBox="1">
            <a:spLocks noChangeArrowheads="1"/>
          </p:cNvSpPr>
          <p:nvPr/>
        </p:nvSpPr>
        <p:spPr bwMode="auto">
          <a:xfrm>
            <a:off x="2508250" y="3768725"/>
            <a:ext cx="11985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100" b="1" dirty="0">
                <a:solidFill>
                  <a:srgbClr val="000A8B"/>
                </a:solidFill>
                <a:latin typeface="Century Gothic" panose="020B0502020202020204" pitchFamily="34" charset="0"/>
              </a:rPr>
              <a:t>Oficina de Control Interno</a:t>
            </a:r>
          </a:p>
        </p:txBody>
      </p:sp>
      <p:grpSp>
        <p:nvGrpSpPr>
          <p:cNvPr id="62" name="Grupo 61">
            <a:extLst>
              <a:ext uri="{FF2B5EF4-FFF2-40B4-BE49-F238E27FC236}">
                <a16:creationId xmlns:a16="http://schemas.microsoft.com/office/drawing/2014/main" id="{13417C76-965D-4FA3-B624-7F5089D5D270}"/>
              </a:ext>
            </a:extLst>
          </p:cNvPr>
          <p:cNvGrpSpPr/>
          <p:nvPr/>
        </p:nvGrpSpPr>
        <p:grpSpPr>
          <a:xfrm>
            <a:off x="53858" y="3042178"/>
            <a:ext cx="2235200" cy="2235200"/>
            <a:chOff x="3860800" y="902362"/>
            <a:chExt cx="2235200" cy="2235200"/>
          </a:xfrm>
          <a:solidFill>
            <a:schemeClr val="bg2">
              <a:lumMod val="50000"/>
            </a:schemeClr>
          </a:solidFill>
          <a:scene3d>
            <a:camera prst="orthographicFront">
              <a:rot lat="0" lon="0" rev="0"/>
            </a:camera>
            <a:lightRig rig="contrasting" dir="t">
              <a:rot lat="0" lon="0" rev="1200000"/>
            </a:lightRig>
          </a:scene3d>
        </p:grpSpPr>
        <p:sp>
          <p:nvSpPr>
            <p:cNvPr id="63" name="Forma 62">
              <a:extLst>
                <a:ext uri="{FF2B5EF4-FFF2-40B4-BE49-F238E27FC236}">
                  <a16:creationId xmlns:a16="http://schemas.microsoft.com/office/drawing/2014/main" id="{F76AAF99-2AB5-48C8-9790-9C0F0EA28BB1}"/>
                </a:ext>
              </a:extLst>
            </p:cNvPr>
            <p:cNvSpPr/>
            <p:nvPr/>
          </p:nvSpPr>
          <p:spPr>
            <a:xfrm>
              <a:off x="3860800" y="902362"/>
              <a:ext cx="2235200" cy="2235200"/>
            </a:xfrm>
            <a:prstGeom prst="gear9">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64" name="Forma 4">
              <a:extLst>
                <a:ext uri="{FF2B5EF4-FFF2-40B4-BE49-F238E27FC236}">
                  <a16:creationId xmlns:a16="http://schemas.microsoft.com/office/drawing/2014/main" id="{979DA9CA-79AE-4A2B-9BF3-02AF7ED6E332}"/>
                </a:ext>
              </a:extLst>
            </p:cNvPr>
            <p:cNvSpPr/>
            <p:nvPr/>
          </p:nvSpPr>
          <p:spPr>
            <a:xfrm>
              <a:off x="4310175" y="1425947"/>
              <a:ext cx="1336450" cy="1148939"/>
            </a:xfrm>
            <a:prstGeom prst="rect">
              <a:avLst/>
            </a:prstGeom>
            <a:grpFill/>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latin typeface="Century Gothic" panose="020B0502020202020204" pitchFamily="34" charset="0"/>
              </a:endParaRPr>
            </a:p>
          </p:txBody>
        </p:sp>
      </p:grpSp>
      <p:sp>
        <p:nvSpPr>
          <p:cNvPr id="65" name="Elipse 64">
            <a:extLst>
              <a:ext uri="{FF2B5EF4-FFF2-40B4-BE49-F238E27FC236}">
                <a16:creationId xmlns:a16="http://schemas.microsoft.com/office/drawing/2014/main" id="{6079C355-7782-4115-9E33-FA9868A0CC44}"/>
              </a:ext>
            </a:extLst>
          </p:cNvPr>
          <p:cNvSpPr/>
          <p:nvPr/>
        </p:nvSpPr>
        <p:spPr>
          <a:xfrm>
            <a:off x="492125" y="3417888"/>
            <a:ext cx="1336675" cy="1443037"/>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grpSp>
        <p:nvGrpSpPr>
          <p:cNvPr id="66" name="Grupo 65">
            <a:extLst>
              <a:ext uri="{FF2B5EF4-FFF2-40B4-BE49-F238E27FC236}">
                <a16:creationId xmlns:a16="http://schemas.microsoft.com/office/drawing/2014/main" id="{F49A348B-F991-4EF9-80E0-05B99C3A8D42}"/>
              </a:ext>
            </a:extLst>
          </p:cNvPr>
          <p:cNvGrpSpPr/>
          <p:nvPr/>
        </p:nvGrpSpPr>
        <p:grpSpPr>
          <a:xfrm rot="20406235">
            <a:off x="1638445" y="4615760"/>
            <a:ext cx="2235200" cy="2235200"/>
            <a:chOff x="3860800" y="902362"/>
            <a:chExt cx="2235200" cy="2235200"/>
          </a:xfrm>
          <a:solidFill>
            <a:schemeClr val="accent1">
              <a:lumMod val="75000"/>
            </a:schemeClr>
          </a:solidFill>
          <a:scene3d>
            <a:camera prst="orthographicFront">
              <a:rot lat="0" lon="0" rev="0"/>
            </a:camera>
            <a:lightRig rig="contrasting" dir="t">
              <a:rot lat="0" lon="0" rev="1200000"/>
            </a:lightRig>
          </a:scene3d>
        </p:grpSpPr>
        <p:sp>
          <p:nvSpPr>
            <p:cNvPr id="67" name="Forma 66">
              <a:extLst>
                <a:ext uri="{FF2B5EF4-FFF2-40B4-BE49-F238E27FC236}">
                  <a16:creationId xmlns:a16="http://schemas.microsoft.com/office/drawing/2014/main" id="{5C656194-0D3B-4122-8A00-B40F1F8A5055}"/>
                </a:ext>
              </a:extLst>
            </p:cNvPr>
            <p:cNvSpPr/>
            <p:nvPr/>
          </p:nvSpPr>
          <p:spPr>
            <a:xfrm>
              <a:off x="3860800" y="902362"/>
              <a:ext cx="2235200" cy="2235200"/>
            </a:xfrm>
            <a:prstGeom prst="gear9">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68" name="Forma 4">
              <a:extLst>
                <a:ext uri="{FF2B5EF4-FFF2-40B4-BE49-F238E27FC236}">
                  <a16:creationId xmlns:a16="http://schemas.microsoft.com/office/drawing/2014/main" id="{A73438D0-A15C-435A-9677-24AFF85774C8}"/>
                </a:ext>
              </a:extLst>
            </p:cNvPr>
            <p:cNvSpPr/>
            <p:nvPr/>
          </p:nvSpPr>
          <p:spPr>
            <a:xfrm>
              <a:off x="4310175" y="1425947"/>
              <a:ext cx="1336450" cy="1148939"/>
            </a:xfrm>
            <a:prstGeom prst="rect">
              <a:avLst/>
            </a:prstGeom>
            <a:grpFill/>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latin typeface="Century Gothic" panose="020B0502020202020204" pitchFamily="34" charset="0"/>
              </a:endParaRPr>
            </a:p>
          </p:txBody>
        </p:sp>
      </p:grpSp>
      <p:sp>
        <p:nvSpPr>
          <p:cNvPr id="69" name="Elipse 68">
            <a:extLst>
              <a:ext uri="{FF2B5EF4-FFF2-40B4-BE49-F238E27FC236}">
                <a16:creationId xmlns:a16="http://schemas.microsoft.com/office/drawing/2014/main" id="{F86C74B8-B331-4857-80EB-B64B76D4AEAB}"/>
              </a:ext>
            </a:extLst>
          </p:cNvPr>
          <p:cNvSpPr/>
          <p:nvPr/>
        </p:nvSpPr>
        <p:spPr>
          <a:xfrm rot="20406235">
            <a:off x="2054225" y="4997450"/>
            <a:ext cx="1336675" cy="144303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grpSp>
        <p:nvGrpSpPr>
          <p:cNvPr id="70" name="Grupo 69">
            <a:extLst>
              <a:ext uri="{FF2B5EF4-FFF2-40B4-BE49-F238E27FC236}">
                <a16:creationId xmlns:a16="http://schemas.microsoft.com/office/drawing/2014/main" id="{E7B61A27-73E8-427A-BA08-4506AA2D0D0E}"/>
              </a:ext>
            </a:extLst>
          </p:cNvPr>
          <p:cNvGrpSpPr/>
          <p:nvPr/>
        </p:nvGrpSpPr>
        <p:grpSpPr>
          <a:xfrm rot="824162">
            <a:off x="3940983" y="3194578"/>
            <a:ext cx="2235200" cy="2235200"/>
            <a:chOff x="3860800" y="902362"/>
            <a:chExt cx="2235200" cy="2235200"/>
          </a:xfrm>
          <a:solidFill>
            <a:schemeClr val="accent6">
              <a:lumMod val="60000"/>
              <a:lumOff val="40000"/>
            </a:schemeClr>
          </a:solidFill>
          <a:scene3d>
            <a:camera prst="orthographicFront">
              <a:rot lat="0" lon="0" rev="0"/>
            </a:camera>
            <a:lightRig rig="contrasting" dir="t">
              <a:rot lat="0" lon="0" rev="1200000"/>
            </a:lightRig>
          </a:scene3d>
        </p:grpSpPr>
        <p:sp>
          <p:nvSpPr>
            <p:cNvPr id="71" name="Forma 70">
              <a:extLst>
                <a:ext uri="{FF2B5EF4-FFF2-40B4-BE49-F238E27FC236}">
                  <a16:creationId xmlns:a16="http://schemas.microsoft.com/office/drawing/2014/main" id="{EA99B6E7-9132-4320-A5FF-D6D0983D5BAB}"/>
                </a:ext>
              </a:extLst>
            </p:cNvPr>
            <p:cNvSpPr/>
            <p:nvPr/>
          </p:nvSpPr>
          <p:spPr>
            <a:xfrm>
              <a:off x="3860800" y="902362"/>
              <a:ext cx="2235200" cy="2235200"/>
            </a:xfrm>
            <a:prstGeom prst="gear9">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72" name="Forma 4">
              <a:extLst>
                <a:ext uri="{FF2B5EF4-FFF2-40B4-BE49-F238E27FC236}">
                  <a16:creationId xmlns:a16="http://schemas.microsoft.com/office/drawing/2014/main" id="{9852B0B2-E3D1-4D70-86CE-FB6A31BFB1FD}"/>
                </a:ext>
              </a:extLst>
            </p:cNvPr>
            <p:cNvSpPr/>
            <p:nvPr/>
          </p:nvSpPr>
          <p:spPr>
            <a:xfrm>
              <a:off x="4310175" y="1425947"/>
              <a:ext cx="1336450" cy="1148939"/>
            </a:xfrm>
            <a:prstGeom prst="rect">
              <a:avLst/>
            </a:prstGeom>
            <a:grpFill/>
            <a:sp3d/>
          </p:spPr>
          <p:style>
            <a:lnRef idx="0">
              <a:scrgbClr r="0" g="0" b="0"/>
            </a:lnRef>
            <a:fillRef idx="0">
              <a:scrgbClr r="0" g="0" b="0"/>
            </a:fillRef>
            <a:effectRef idx="0">
              <a:scrgbClr r="0" g="0" b="0"/>
            </a:effectRef>
            <a:fontRef idx="minor">
              <a:schemeClr val="lt1"/>
            </a:fontRef>
          </p:style>
          <p:txBody>
            <a:bodyPr lIns="44450" tIns="44450" rIns="44450" bIns="44450" spcCol="1270" anchor="ctr"/>
            <a:lstStyle/>
            <a:p>
              <a:pPr algn="ctr" defTabSz="1555750">
                <a:lnSpc>
                  <a:spcPct val="90000"/>
                </a:lnSpc>
                <a:spcAft>
                  <a:spcPct val="35000"/>
                </a:spcAft>
                <a:defRPr/>
              </a:pPr>
              <a:endParaRPr lang="es-CO" sz="3500" dirty="0">
                <a:latin typeface="Century Gothic" panose="020B0502020202020204" pitchFamily="34" charset="0"/>
              </a:endParaRPr>
            </a:p>
          </p:txBody>
        </p:sp>
      </p:grpSp>
      <p:sp>
        <p:nvSpPr>
          <p:cNvPr id="73" name="Elipse 72">
            <a:extLst>
              <a:ext uri="{FF2B5EF4-FFF2-40B4-BE49-F238E27FC236}">
                <a16:creationId xmlns:a16="http://schemas.microsoft.com/office/drawing/2014/main" id="{B428B3E1-42CC-433F-823A-E33868613214}"/>
              </a:ext>
            </a:extLst>
          </p:cNvPr>
          <p:cNvSpPr/>
          <p:nvPr/>
        </p:nvSpPr>
        <p:spPr>
          <a:xfrm rot="824162">
            <a:off x="4378325" y="3570288"/>
            <a:ext cx="1336675" cy="1443037"/>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sp>
        <p:nvSpPr>
          <p:cNvPr id="74" name="Elipse 73">
            <a:extLst>
              <a:ext uri="{FF2B5EF4-FFF2-40B4-BE49-F238E27FC236}">
                <a16:creationId xmlns:a16="http://schemas.microsoft.com/office/drawing/2014/main" id="{EC54D6F4-4180-4A69-9722-5093022C15E7}"/>
              </a:ext>
            </a:extLst>
          </p:cNvPr>
          <p:cNvSpPr/>
          <p:nvPr/>
        </p:nvSpPr>
        <p:spPr>
          <a:xfrm rot="824162">
            <a:off x="6394450" y="4130675"/>
            <a:ext cx="1335088" cy="144303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latin typeface="Century Gothic" panose="020B0502020202020204" pitchFamily="34" charset="0"/>
            </a:endParaRPr>
          </a:p>
        </p:txBody>
      </p:sp>
      <p:sp>
        <p:nvSpPr>
          <p:cNvPr id="75" name="Flecha curvada hacia abajo 8">
            <a:extLst>
              <a:ext uri="{FF2B5EF4-FFF2-40B4-BE49-F238E27FC236}">
                <a16:creationId xmlns:a16="http://schemas.microsoft.com/office/drawing/2014/main" id="{58002F2A-54FB-4412-8B83-0DAC6A32638E}"/>
              </a:ext>
            </a:extLst>
          </p:cNvPr>
          <p:cNvSpPr/>
          <p:nvPr/>
        </p:nvSpPr>
        <p:spPr>
          <a:xfrm rot="13155704">
            <a:off x="123825" y="5594350"/>
            <a:ext cx="1619250" cy="619125"/>
          </a:xfrm>
          <a:prstGeom prst="curved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solidFill>
                <a:schemeClr val="tx1"/>
              </a:solidFill>
              <a:latin typeface="Century Gothic" panose="020B0502020202020204" pitchFamily="34" charset="0"/>
            </a:endParaRPr>
          </a:p>
        </p:txBody>
      </p:sp>
      <p:sp>
        <p:nvSpPr>
          <p:cNvPr id="76" name="Flecha curvada hacia abajo 47">
            <a:extLst>
              <a:ext uri="{FF2B5EF4-FFF2-40B4-BE49-F238E27FC236}">
                <a16:creationId xmlns:a16="http://schemas.microsoft.com/office/drawing/2014/main" id="{3F938CEA-DA96-4D63-95C6-9D0A3916160C}"/>
              </a:ext>
            </a:extLst>
          </p:cNvPr>
          <p:cNvSpPr/>
          <p:nvPr/>
        </p:nvSpPr>
        <p:spPr>
          <a:xfrm rot="16695745">
            <a:off x="-261937" y="2097088"/>
            <a:ext cx="1455737" cy="503237"/>
          </a:xfrm>
          <a:prstGeom prst="curved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solidFill>
                <a:schemeClr val="tx1"/>
              </a:solidFill>
              <a:latin typeface="Century Gothic" panose="020B0502020202020204" pitchFamily="34" charset="0"/>
            </a:endParaRPr>
          </a:p>
        </p:txBody>
      </p:sp>
      <p:sp>
        <p:nvSpPr>
          <p:cNvPr id="77" name="Flecha curvada hacia abajo 48">
            <a:extLst>
              <a:ext uri="{FF2B5EF4-FFF2-40B4-BE49-F238E27FC236}">
                <a16:creationId xmlns:a16="http://schemas.microsoft.com/office/drawing/2014/main" id="{C37AAB13-70A1-41E7-8EE7-E098D1FFEECF}"/>
              </a:ext>
            </a:extLst>
          </p:cNvPr>
          <p:cNvSpPr/>
          <p:nvPr/>
        </p:nvSpPr>
        <p:spPr>
          <a:xfrm rot="268159">
            <a:off x="2171700" y="849313"/>
            <a:ext cx="1455738" cy="503237"/>
          </a:xfrm>
          <a:prstGeom prst="curved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solidFill>
                <a:schemeClr val="tx1"/>
              </a:solidFill>
            </a:endParaRPr>
          </a:p>
        </p:txBody>
      </p:sp>
      <p:sp>
        <p:nvSpPr>
          <p:cNvPr id="78" name="Flecha curvada hacia abajo 49">
            <a:extLst>
              <a:ext uri="{FF2B5EF4-FFF2-40B4-BE49-F238E27FC236}">
                <a16:creationId xmlns:a16="http://schemas.microsoft.com/office/drawing/2014/main" id="{42C7D337-9E90-480B-B1F5-94CAD8BD4A2E}"/>
              </a:ext>
            </a:extLst>
          </p:cNvPr>
          <p:cNvSpPr/>
          <p:nvPr/>
        </p:nvSpPr>
        <p:spPr>
          <a:xfrm rot="3511112">
            <a:off x="4974431" y="2293144"/>
            <a:ext cx="1928813" cy="936625"/>
          </a:xfrm>
          <a:prstGeom prst="curved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solidFill>
                <a:schemeClr val="tx1"/>
              </a:solidFill>
              <a:latin typeface="Century Gothic" panose="020B0502020202020204" pitchFamily="34" charset="0"/>
            </a:endParaRPr>
          </a:p>
        </p:txBody>
      </p:sp>
      <p:sp>
        <p:nvSpPr>
          <p:cNvPr id="79" name="Flecha curvada hacia abajo 50">
            <a:extLst>
              <a:ext uri="{FF2B5EF4-FFF2-40B4-BE49-F238E27FC236}">
                <a16:creationId xmlns:a16="http://schemas.microsoft.com/office/drawing/2014/main" id="{E137EEAD-C7A0-40FD-A780-4C2288B00B5F}"/>
              </a:ext>
            </a:extLst>
          </p:cNvPr>
          <p:cNvSpPr/>
          <p:nvPr/>
        </p:nvSpPr>
        <p:spPr>
          <a:xfrm rot="1610936">
            <a:off x="6197600" y="3427413"/>
            <a:ext cx="2371725" cy="777875"/>
          </a:xfrm>
          <a:prstGeom prst="curved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solidFill>
                <a:schemeClr val="tx1"/>
              </a:solidFill>
              <a:latin typeface="Century Gothic" panose="020B0502020202020204" pitchFamily="34" charset="0"/>
            </a:endParaRPr>
          </a:p>
        </p:txBody>
      </p:sp>
      <p:sp>
        <p:nvSpPr>
          <p:cNvPr id="80" name="CuadroTexto 51">
            <a:extLst>
              <a:ext uri="{FF2B5EF4-FFF2-40B4-BE49-F238E27FC236}">
                <a16:creationId xmlns:a16="http://schemas.microsoft.com/office/drawing/2014/main" id="{29C20025-C687-48A6-B8C4-1B6F5092CE38}"/>
              </a:ext>
            </a:extLst>
          </p:cNvPr>
          <p:cNvSpPr txBox="1">
            <a:spLocks noChangeArrowheads="1"/>
          </p:cNvSpPr>
          <p:nvPr/>
        </p:nvSpPr>
        <p:spPr bwMode="auto">
          <a:xfrm>
            <a:off x="2174875" y="5075238"/>
            <a:ext cx="106838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000" b="1" dirty="0">
                <a:solidFill>
                  <a:srgbClr val="000A8B"/>
                </a:solidFill>
                <a:latin typeface="Century Gothic" panose="020B0502020202020204" pitchFamily="34" charset="0"/>
              </a:rPr>
              <a:t>1 Fase Inicio de la Auditoria</a:t>
            </a:r>
          </a:p>
          <a:p>
            <a:pPr algn="ctr">
              <a:spcBef>
                <a:spcPct val="0"/>
              </a:spcBef>
              <a:buFontTx/>
              <a:buNone/>
            </a:pPr>
            <a:endParaRPr lang="es-CO" altLang="es-CO" sz="1000" dirty="0">
              <a:solidFill>
                <a:srgbClr val="000A8B"/>
              </a:solidFill>
              <a:latin typeface="Century Gothic" panose="020B0502020202020204" pitchFamily="34" charset="0"/>
            </a:endParaRPr>
          </a:p>
          <a:p>
            <a:pPr algn="ctr">
              <a:spcBef>
                <a:spcPct val="0"/>
              </a:spcBef>
              <a:buFontTx/>
              <a:buNone/>
            </a:pPr>
            <a:r>
              <a:rPr lang="es-CO" altLang="es-CO" sz="1000" dirty="0">
                <a:solidFill>
                  <a:srgbClr val="000A8B"/>
                </a:solidFill>
                <a:latin typeface="Century Gothic" panose="020B0502020202020204" pitchFamily="34" charset="0"/>
              </a:rPr>
              <a:t>Contacto Inicial con el Auditado</a:t>
            </a:r>
          </a:p>
        </p:txBody>
      </p:sp>
      <p:sp>
        <p:nvSpPr>
          <p:cNvPr id="81" name="CuadroTexto 52">
            <a:extLst>
              <a:ext uri="{FF2B5EF4-FFF2-40B4-BE49-F238E27FC236}">
                <a16:creationId xmlns:a16="http://schemas.microsoft.com/office/drawing/2014/main" id="{64BDD941-2239-45BF-A814-B2C0845D0066}"/>
              </a:ext>
            </a:extLst>
          </p:cNvPr>
          <p:cNvSpPr txBox="1">
            <a:spLocks noChangeArrowheads="1"/>
          </p:cNvSpPr>
          <p:nvPr/>
        </p:nvSpPr>
        <p:spPr bwMode="auto">
          <a:xfrm>
            <a:off x="565150" y="3421063"/>
            <a:ext cx="12636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000" b="1" dirty="0">
                <a:solidFill>
                  <a:srgbClr val="000A8B"/>
                </a:solidFill>
                <a:latin typeface="Century Gothic" panose="020B0502020202020204" pitchFamily="34" charset="0"/>
              </a:rPr>
              <a:t>2 Fase de Preparación</a:t>
            </a:r>
          </a:p>
          <a:p>
            <a:pPr algn="ctr">
              <a:spcBef>
                <a:spcPct val="0"/>
              </a:spcBef>
              <a:buFontTx/>
              <a:buNone/>
            </a:pPr>
            <a:endParaRPr lang="es-CO" altLang="es-CO" sz="1000" dirty="0">
              <a:solidFill>
                <a:srgbClr val="000A8B"/>
              </a:solidFill>
              <a:latin typeface="Century Gothic" panose="020B0502020202020204" pitchFamily="34" charset="0"/>
            </a:endParaRPr>
          </a:p>
          <a:p>
            <a:pPr algn="ctr">
              <a:spcBef>
                <a:spcPct val="0"/>
              </a:spcBef>
              <a:buFontTx/>
              <a:buNone/>
            </a:pPr>
            <a:r>
              <a:rPr lang="es-CO" altLang="es-CO" sz="1000" dirty="0">
                <a:solidFill>
                  <a:srgbClr val="000A8B"/>
                </a:solidFill>
                <a:latin typeface="Century Gothic" panose="020B0502020202020204" pitchFamily="34" charset="0"/>
              </a:rPr>
              <a:t>Revisión documentación, Plan de Auditoria, equipo auditor</a:t>
            </a:r>
          </a:p>
        </p:txBody>
      </p:sp>
      <p:sp>
        <p:nvSpPr>
          <p:cNvPr id="82" name="CuadroTexto 53">
            <a:extLst>
              <a:ext uri="{FF2B5EF4-FFF2-40B4-BE49-F238E27FC236}">
                <a16:creationId xmlns:a16="http://schemas.microsoft.com/office/drawing/2014/main" id="{81D6A497-DEFE-47BC-831A-1C523639ABBB}"/>
              </a:ext>
            </a:extLst>
          </p:cNvPr>
          <p:cNvSpPr txBox="1">
            <a:spLocks noChangeArrowheads="1"/>
          </p:cNvSpPr>
          <p:nvPr/>
        </p:nvSpPr>
        <p:spPr bwMode="auto">
          <a:xfrm>
            <a:off x="1235075" y="1655763"/>
            <a:ext cx="1176338"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000" b="1" dirty="0">
                <a:solidFill>
                  <a:srgbClr val="000A8B"/>
                </a:solidFill>
                <a:latin typeface="Century Gothic" panose="020B0502020202020204" pitchFamily="34" charset="0"/>
              </a:rPr>
              <a:t>3 Fase de Realización</a:t>
            </a:r>
          </a:p>
          <a:p>
            <a:pPr algn="ctr">
              <a:spcBef>
                <a:spcPct val="0"/>
              </a:spcBef>
              <a:buFontTx/>
              <a:buNone/>
            </a:pPr>
            <a:endParaRPr lang="es-CO" altLang="es-CO" sz="1000" dirty="0">
              <a:solidFill>
                <a:srgbClr val="000A8B"/>
              </a:solidFill>
              <a:latin typeface="Century Gothic" panose="020B0502020202020204" pitchFamily="34" charset="0"/>
            </a:endParaRPr>
          </a:p>
          <a:p>
            <a:pPr algn="ctr">
              <a:spcBef>
                <a:spcPct val="0"/>
              </a:spcBef>
              <a:buFontTx/>
              <a:buNone/>
            </a:pPr>
            <a:r>
              <a:rPr lang="es-CO" altLang="es-CO" sz="1000" dirty="0">
                <a:solidFill>
                  <a:srgbClr val="000A8B"/>
                </a:solidFill>
                <a:latin typeface="Century Gothic" panose="020B0502020202020204" pitchFamily="34" charset="0"/>
              </a:rPr>
              <a:t>Desarrollo in situ de la auditoria</a:t>
            </a:r>
          </a:p>
        </p:txBody>
      </p:sp>
      <p:sp>
        <p:nvSpPr>
          <p:cNvPr id="83" name="CuadroTexto 54">
            <a:extLst>
              <a:ext uri="{FF2B5EF4-FFF2-40B4-BE49-F238E27FC236}">
                <a16:creationId xmlns:a16="http://schemas.microsoft.com/office/drawing/2014/main" id="{7E9B20C4-7DF7-4C90-B3CC-A71A9430CF5B}"/>
              </a:ext>
            </a:extLst>
          </p:cNvPr>
          <p:cNvSpPr txBox="1">
            <a:spLocks noChangeArrowheads="1"/>
          </p:cNvSpPr>
          <p:nvPr/>
        </p:nvSpPr>
        <p:spPr bwMode="auto">
          <a:xfrm>
            <a:off x="3568700" y="1420813"/>
            <a:ext cx="117633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000" b="1">
                <a:solidFill>
                  <a:srgbClr val="000A8B"/>
                </a:solidFill>
                <a:latin typeface="Century Gothic" panose="020B0502020202020204" pitchFamily="34" charset="0"/>
              </a:rPr>
              <a:t>4 Fase de Preparación y comunicación de Resultados</a:t>
            </a:r>
          </a:p>
          <a:p>
            <a:pPr algn="ctr">
              <a:spcBef>
                <a:spcPct val="0"/>
              </a:spcBef>
              <a:buFontTx/>
              <a:buNone/>
            </a:pPr>
            <a:endParaRPr lang="es-CO" altLang="es-CO" sz="1000">
              <a:solidFill>
                <a:srgbClr val="000A8B"/>
              </a:solidFill>
              <a:latin typeface="Century Gothic" panose="020B0502020202020204" pitchFamily="34" charset="0"/>
            </a:endParaRPr>
          </a:p>
          <a:p>
            <a:pPr algn="ctr">
              <a:spcBef>
                <a:spcPct val="0"/>
              </a:spcBef>
              <a:buFontTx/>
              <a:buNone/>
            </a:pPr>
            <a:r>
              <a:rPr lang="es-CO" altLang="es-CO" sz="1000">
                <a:solidFill>
                  <a:srgbClr val="000A8B"/>
                </a:solidFill>
                <a:latin typeface="Century Gothic" panose="020B0502020202020204" pitchFamily="34" charset="0"/>
              </a:rPr>
              <a:t>Informe Preliminar y final</a:t>
            </a:r>
          </a:p>
        </p:txBody>
      </p:sp>
      <p:sp>
        <p:nvSpPr>
          <p:cNvPr id="84" name="CuadroTexto 55">
            <a:extLst>
              <a:ext uri="{FF2B5EF4-FFF2-40B4-BE49-F238E27FC236}">
                <a16:creationId xmlns:a16="http://schemas.microsoft.com/office/drawing/2014/main" id="{02F4B396-B7FC-44FE-B8C1-C4F9547E2E06}"/>
              </a:ext>
            </a:extLst>
          </p:cNvPr>
          <p:cNvSpPr txBox="1">
            <a:spLocks noChangeArrowheads="1"/>
          </p:cNvSpPr>
          <p:nvPr/>
        </p:nvSpPr>
        <p:spPr bwMode="auto">
          <a:xfrm>
            <a:off x="4459288" y="3711575"/>
            <a:ext cx="1176337"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000" b="1">
                <a:solidFill>
                  <a:srgbClr val="000A8B"/>
                </a:solidFill>
                <a:latin typeface="Century Gothic" panose="020B0502020202020204" pitchFamily="34" charset="0"/>
              </a:rPr>
              <a:t>5 Fase de Cierre</a:t>
            </a:r>
          </a:p>
          <a:p>
            <a:pPr algn="ctr">
              <a:spcBef>
                <a:spcPct val="0"/>
              </a:spcBef>
              <a:buFontTx/>
              <a:buNone/>
            </a:pPr>
            <a:endParaRPr lang="es-CO" altLang="es-CO" sz="1000">
              <a:solidFill>
                <a:srgbClr val="000A8B"/>
              </a:solidFill>
              <a:latin typeface="Century Gothic" panose="020B0502020202020204" pitchFamily="34" charset="0"/>
            </a:endParaRPr>
          </a:p>
          <a:p>
            <a:pPr algn="ctr">
              <a:spcBef>
                <a:spcPct val="0"/>
              </a:spcBef>
              <a:buFontTx/>
              <a:buNone/>
            </a:pPr>
            <a:r>
              <a:rPr lang="es-CO" altLang="es-CO" sz="1000">
                <a:solidFill>
                  <a:srgbClr val="000A8B"/>
                </a:solidFill>
                <a:latin typeface="Century Gothic" panose="020B0502020202020204" pitchFamily="34" charset="0"/>
              </a:rPr>
              <a:t>Culmina cuando todo lo planeado se ha ejecutado</a:t>
            </a:r>
          </a:p>
        </p:txBody>
      </p:sp>
      <p:sp>
        <p:nvSpPr>
          <p:cNvPr id="85" name="CuadroTexto 56">
            <a:extLst>
              <a:ext uri="{FF2B5EF4-FFF2-40B4-BE49-F238E27FC236}">
                <a16:creationId xmlns:a16="http://schemas.microsoft.com/office/drawing/2014/main" id="{128B662B-C8F1-489B-820B-48311BA32F19}"/>
              </a:ext>
            </a:extLst>
          </p:cNvPr>
          <p:cNvSpPr txBox="1">
            <a:spLocks noChangeArrowheads="1"/>
          </p:cNvSpPr>
          <p:nvPr/>
        </p:nvSpPr>
        <p:spPr bwMode="auto">
          <a:xfrm>
            <a:off x="6462713" y="4183063"/>
            <a:ext cx="11763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000" b="1">
                <a:solidFill>
                  <a:srgbClr val="000A8B"/>
                </a:solidFill>
                <a:latin typeface="Century Gothic" panose="020B0502020202020204" pitchFamily="34" charset="0"/>
              </a:rPr>
              <a:t>6 Fase de Seguimiento y cumplimiento Plan de Mejora</a:t>
            </a:r>
          </a:p>
          <a:p>
            <a:pPr algn="ctr">
              <a:spcBef>
                <a:spcPct val="0"/>
              </a:spcBef>
              <a:buFontTx/>
              <a:buNone/>
            </a:pPr>
            <a:endParaRPr lang="es-CO" altLang="es-CO" sz="1000">
              <a:solidFill>
                <a:srgbClr val="000A8B"/>
              </a:solidFill>
              <a:latin typeface="Century Gothic" panose="020B0502020202020204" pitchFamily="34" charset="0"/>
            </a:endParaRPr>
          </a:p>
          <a:p>
            <a:pPr algn="ctr">
              <a:spcBef>
                <a:spcPct val="0"/>
              </a:spcBef>
              <a:buFontTx/>
              <a:buNone/>
            </a:pPr>
            <a:r>
              <a:rPr lang="es-CO" altLang="es-CO" sz="1000">
                <a:solidFill>
                  <a:srgbClr val="000A8B"/>
                </a:solidFill>
                <a:latin typeface="Century Gothic" panose="020B0502020202020204" pitchFamily="34" charset="0"/>
              </a:rPr>
              <a:t>Seguimiento Acciones de Mejoramiento</a:t>
            </a:r>
          </a:p>
        </p:txBody>
      </p:sp>
      <p:sp>
        <p:nvSpPr>
          <p:cNvPr id="86" name="Rectángulo redondeado 32">
            <a:extLst>
              <a:ext uri="{FF2B5EF4-FFF2-40B4-BE49-F238E27FC236}">
                <a16:creationId xmlns:a16="http://schemas.microsoft.com/office/drawing/2014/main" id="{43B2DF0B-D5AA-4F57-B44B-CA543135AFC5}"/>
              </a:ext>
            </a:extLst>
          </p:cNvPr>
          <p:cNvSpPr/>
          <p:nvPr/>
        </p:nvSpPr>
        <p:spPr>
          <a:xfrm>
            <a:off x="7159144" y="1030288"/>
            <a:ext cx="2055812" cy="755650"/>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1400" dirty="0">
                <a:solidFill>
                  <a:schemeClr val="bg1"/>
                </a:solidFill>
                <a:latin typeface="Lato Regular"/>
              </a:rPr>
              <a:t>Comunicación de Resultados finales de la Auditoria</a:t>
            </a:r>
          </a:p>
        </p:txBody>
      </p:sp>
      <p:sp>
        <p:nvSpPr>
          <p:cNvPr id="87" name="Flecha a la derecha con muesca 46">
            <a:extLst>
              <a:ext uri="{FF2B5EF4-FFF2-40B4-BE49-F238E27FC236}">
                <a16:creationId xmlns:a16="http://schemas.microsoft.com/office/drawing/2014/main" id="{D2B210A8-F454-4E7B-96DA-3B4B4A0C75A6}"/>
              </a:ext>
            </a:extLst>
          </p:cNvPr>
          <p:cNvSpPr/>
          <p:nvPr/>
        </p:nvSpPr>
        <p:spPr>
          <a:xfrm>
            <a:off x="5049283" y="1282850"/>
            <a:ext cx="1693862" cy="300037"/>
          </a:xfrm>
          <a:prstGeom prst="notchedRightArrow">
            <a:avLst/>
          </a:prstGeom>
          <a:solidFill>
            <a:schemeClr val="accent3"/>
          </a:soli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CO">
              <a:latin typeface="Century Gothic" panose="020B0502020202020204" pitchFamily="34" charset="0"/>
            </a:endParaRPr>
          </a:p>
        </p:txBody>
      </p:sp>
      <p:sp>
        <p:nvSpPr>
          <p:cNvPr id="88" name="Flecha curvada hacia abajo 51">
            <a:extLst>
              <a:ext uri="{FF2B5EF4-FFF2-40B4-BE49-F238E27FC236}">
                <a16:creationId xmlns:a16="http://schemas.microsoft.com/office/drawing/2014/main" id="{CF9881C1-DB95-46B3-AA59-FB512689273A}"/>
              </a:ext>
            </a:extLst>
          </p:cNvPr>
          <p:cNvSpPr/>
          <p:nvPr/>
        </p:nvSpPr>
        <p:spPr>
          <a:xfrm rot="10334919">
            <a:off x="3505200" y="5832475"/>
            <a:ext cx="3371850" cy="885825"/>
          </a:xfrm>
          <a:prstGeom prst="curved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solidFill>
                <a:schemeClr val="tx1"/>
              </a:solidFill>
              <a:latin typeface="Century Gothic" panose="020B0502020202020204" pitchFamily="34" charset="0"/>
            </a:endParaRPr>
          </a:p>
        </p:txBody>
      </p:sp>
      <p:sp>
        <p:nvSpPr>
          <p:cNvPr id="89" name="CuadroTexto 2">
            <a:extLst>
              <a:ext uri="{FF2B5EF4-FFF2-40B4-BE49-F238E27FC236}">
                <a16:creationId xmlns:a16="http://schemas.microsoft.com/office/drawing/2014/main" id="{A6171767-6F86-4C88-B332-52D873116476}"/>
              </a:ext>
            </a:extLst>
          </p:cNvPr>
          <p:cNvSpPr txBox="1">
            <a:spLocks noChangeArrowheads="1"/>
          </p:cNvSpPr>
          <p:nvPr/>
        </p:nvSpPr>
        <p:spPr bwMode="auto">
          <a:xfrm>
            <a:off x="7159144" y="1851025"/>
            <a:ext cx="205581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r>
              <a:rPr lang="es-CO" altLang="es-CO" sz="1400" dirty="0">
                <a:latin typeface="Lato Regular"/>
              </a:rPr>
              <a:t>Dueño de Proceso</a:t>
            </a:r>
          </a:p>
          <a:p>
            <a:pPr>
              <a:spcBef>
                <a:spcPct val="0"/>
              </a:spcBef>
              <a:buFont typeface="Wingdings" panose="05000000000000000000" pitchFamily="2" charset="2"/>
              <a:buChar char="q"/>
            </a:pPr>
            <a:r>
              <a:rPr lang="es-CO" altLang="es-CO" sz="1400" dirty="0">
                <a:latin typeface="Lato Regular"/>
              </a:rPr>
              <a:t>Presidente</a:t>
            </a:r>
          </a:p>
          <a:p>
            <a:pPr>
              <a:spcBef>
                <a:spcPct val="0"/>
              </a:spcBef>
              <a:buFont typeface="Wingdings" panose="05000000000000000000" pitchFamily="2" charset="2"/>
              <a:buChar char="q"/>
            </a:pPr>
            <a:r>
              <a:rPr lang="es-CO" altLang="es-CO" sz="1400" dirty="0">
                <a:latin typeface="Lato Regular"/>
              </a:rPr>
              <a:t>Comité de Institucional de Coordinación de Control Interno y Comité de Auditoria</a:t>
            </a:r>
          </a:p>
        </p:txBody>
      </p:sp>
      <p:pic>
        <p:nvPicPr>
          <p:cNvPr id="90" name="Imagen 89" descr="Logo SAE-01.jpg">
            <a:extLst>
              <a:ext uri="{FF2B5EF4-FFF2-40B4-BE49-F238E27FC236}">
                <a16:creationId xmlns:a16="http://schemas.microsoft.com/office/drawing/2014/main" id="{6A06E6BC-B87D-4233-BEF1-A5BAD04BC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140" y="3237461"/>
            <a:ext cx="1037270" cy="566146"/>
          </a:xfrm>
          <a:prstGeom prst="rect">
            <a:avLst/>
          </a:prstGeom>
        </p:spPr>
      </p:pic>
      <p:sp>
        <p:nvSpPr>
          <p:cNvPr id="56" name="TextBox 61">
            <a:extLst>
              <a:ext uri="{FF2B5EF4-FFF2-40B4-BE49-F238E27FC236}">
                <a16:creationId xmlns:a16="http://schemas.microsoft.com/office/drawing/2014/main" id="{8FC8B5D9-8012-40AF-A247-CC362266026F}"/>
              </a:ext>
            </a:extLst>
          </p:cNvPr>
          <p:cNvSpPr txBox="1"/>
          <p:nvPr/>
        </p:nvSpPr>
        <p:spPr>
          <a:xfrm>
            <a:off x="8617150" y="4852192"/>
            <a:ext cx="3128387" cy="1600438"/>
          </a:xfrm>
          <a:prstGeom prst="rect">
            <a:avLst/>
          </a:prstGeom>
          <a:noFill/>
        </p:spPr>
        <p:txBody>
          <a:bodyPr wrap="square" rtlCol="0">
            <a:spAutoFit/>
          </a:bodyPr>
          <a:lstStyle/>
          <a:p>
            <a:pPr algn="just"/>
            <a:r>
              <a:rPr lang="es-CO" sz="1400" dirty="0">
                <a:latin typeface="Lato Regular"/>
              </a:rPr>
              <a:t>Las etapas de auditoria y/o seguimiento fueron desarrolladas a satisfacción. </a:t>
            </a:r>
          </a:p>
          <a:p>
            <a:pPr algn="just"/>
            <a:endParaRPr lang="es-CO" sz="1400" dirty="0">
              <a:latin typeface="Lato Regular"/>
            </a:endParaRPr>
          </a:p>
          <a:p>
            <a:pPr algn="just"/>
            <a:r>
              <a:rPr lang="es-CO" sz="1400" dirty="0">
                <a:latin typeface="Lato Regular"/>
              </a:rPr>
              <a:t>Los responsables de los procesos auditados y/o seguimiento brindaron la colaboración requerida. </a:t>
            </a:r>
          </a:p>
        </p:txBody>
      </p:sp>
    </p:spTree>
    <p:extLst>
      <p:ext uri="{BB962C8B-B14F-4D97-AF65-F5344CB8AC3E}">
        <p14:creationId xmlns:p14="http://schemas.microsoft.com/office/powerpoint/2010/main" val="214740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945395"/>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
        <p:nvSpPr>
          <p:cNvPr id="10" name="5 CuadroTexto">
            <a:extLst>
              <a:ext uri="{FF2B5EF4-FFF2-40B4-BE49-F238E27FC236}">
                <a16:creationId xmlns:a16="http://schemas.microsoft.com/office/drawing/2014/main" id="{B8A360D1-363A-463B-91B4-B44EA273B600}"/>
              </a:ext>
            </a:extLst>
          </p:cNvPr>
          <p:cNvSpPr txBox="1"/>
          <p:nvPr/>
        </p:nvSpPr>
        <p:spPr>
          <a:xfrm>
            <a:off x="6130333" y="2161033"/>
            <a:ext cx="5583429" cy="3416320"/>
          </a:xfrm>
          <a:prstGeom prst="rect">
            <a:avLst/>
          </a:prstGeom>
          <a:noFill/>
        </p:spPr>
        <p:txBody>
          <a:bodyPr wrap="square">
            <a:spAutoFit/>
          </a:bodyPr>
          <a:lstStyle/>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Plan Anual de Auditoria vigencia 2018 Aprobado Comité Institucional de Coordinación de Control Interno No. 1 de 2018</a:t>
            </a:r>
          </a:p>
          <a:p>
            <a:pPr marL="342900" indent="-342900">
              <a:lnSpc>
                <a:spcPct val="150000"/>
              </a:lnSpc>
              <a:buSzPct val="90000"/>
              <a:buFont typeface="Wingdings" charset="2"/>
              <a:buChar char="v"/>
              <a:defRPr/>
            </a:pPr>
            <a:r>
              <a:rPr lang="es-CO" sz="1600" b="1" dirty="0">
                <a:solidFill>
                  <a:srgbClr val="000A8B"/>
                </a:solidFill>
                <a:latin typeface="Lato Regular"/>
              </a:rPr>
              <a:t>Actividades y Resultados desarrollados por Oficina de Control Interno al 30 de abril de 2018</a:t>
            </a:r>
          </a:p>
          <a:p>
            <a:pPr marL="342900" indent="-342900">
              <a:lnSpc>
                <a:spcPct val="150000"/>
              </a:lnSpc>
              <a:buSzPct val="90000"/>
              <a:buFont typeface="Wingdings" charset="2"/>
              <a:buChar char="v"/>
              <a:defRPr/>
            </a:pPr>
            <a:r>
              <a:rPr lang="es-CO" sz="1600" b="1" dirty="0">
                <a:solidFill>
                  <a:srgbClr val="A9A8A9"/>
                </a:solidFill>
                <a:latin typeface="Lato Regular"/>
                <a:cs typeface="Latha" panose="020B0604020202020204" pitchFamily="34" charset="0"/>
              </a:rPr>
              <a:t>Seguimiento Planes de Mejoramiento Interno 2017 y 2018</a:t>
            </a:r>
          </a:p>
          <a:p>
            <a:pPr marL="342900" indent="-342900">
              <a:lnSpc>
                <a:spcPct val="150000"/>
              </a:lnSpc>
              <a:buSzPct val="90000"/>
              <a:buFont typeface="Wingdings" charset="2"/>
              <a:buChar char="v"/>
              <a:defRPr/>
            </a:pPr>
            <a:r>
              <a:rPr lang="es-CO" sz="1600" b="1" dirty="0">
                <a:solidFill>
                  <a:srgbClr val="A9A8A9"/>
                </a:solidFill>
                <a:latin typeface="Lato Regular"/>
                <a:cs typeface="Latha" panose="020B0604020202020204" pitchFamily="34" charset="0"/>
              </a:rPr>
              <a:t>Seguimiento Plan de Mejoramiento Institucional a Marzo de 2018</a:t>
            </a:r>
          </a:p>
        </p:txBody>
      </p:sp>
    </p:spTree>
    <p:extLst>
      <p:ext uri="{BB962C8B-B14F-4D97-AF65-F5344CB8AC3E}">
        <p14:creationId xmlns:p14="http://schemas.microsoft.com/office/powerpoint/2010/main" val="401721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4" name="2 Subtítulo">
            <a:extLst>
              <a:ext uri="{FF2B5EF4-FFF2-40B4-BE49-F238E27FC236}">
                <a16:creationId xmlns:a16="http://schemas.microsoft.com/office/drawing/2014/main" id="{38E14FC9-7599-44B3-8BD9-23DA3BDC756A}"/>
              </a:ext>
            </a:extLst>
          </p:cNvPr>
          <p:cNvSpPr txBox="1">
            <a:spLocks/>
          </p:cNvSpPr>
          <p:nvPr/>
        </p:nvSpPr>
        <p:spPr bwMode="auto">
          <a:xfrm>
            <a:off x="2742002" y="1220141"/>
            <a:ext cx="8290797" cy="415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marL="0" indent="0" algn="just" eaLnBrk="1">
              <a:spcBef>
                <a:spcPct val="20000"/>
              </a:spcBef>
              <a:buClr>
                <a:srgbClr val="FF0000"/>
              </a:buClr>
              <a:buSzPct val="100000"/>
            </a:pPr>
            <a:r>
              <a:rPr lang="es-ES" altLang="es-CO" sz="1500" b="1" dirty="0">
                <a:solidFill>
                  <a:srgbClr val="000A8B"/>
                </a:solidFill>
                <a:latin typeface="Lato Regular"/>
                <a:ea typeface="+mn-ea"/>
                <a:cs typeface="Century Gothic"/>
              </a:rPr>
              <a:t>1. Monitoreo PAAI 2018 - Ejecución</a:t>
            </a:r>
          </a:p>
          <a:p>
            <a:pPr marL="0" indent="0" algn="just" eaLnBrk="1">
              <a:spcBef>
                <a:spcPct val="20000"/>
              </a:spcBef>
              <a:buClr>
                <a:srgbClr val="FF0000"/>
              </a:buClr>
              <a:buSzPct val="100000"/>
            </a:pPr>
            <a:endParaRPr lang="es-ES" altLang="es-CO" sz="1500" dirty="0">
              <a:solidFill>
                <a:schemeClr val="bg1">
                  <a:lumMod val="65000"/>
                </a:schemeClr>
              </a:solidFill>
              <a:latin typeface="Lato Regular"/>
              <a:ea typeface="+mn-ea"/>
              <a:cs typeface="Century Gothic"/>
            </a:endParaRPr>
          </a:p>
          <a:p>
            <a:pPr marL="0" indent="0" algn="just" eaLnBrk="1">
              <a:spcBef>
                <a:spcPct val="20000"/>
              </a:spcBef>
              <a:buClr>
                <a:srgbClr val="FF0000"/>
              </a:buClr>
              <a:buSzPct val="100000"/>
            </a:pPr>
            <a:r>
              <a:rPr lang="es-ES" altLang="es-CO" sz="1500" dirty="0">
                <a:solidFill>
                  <a:schemeClr val="bg1">
                    <a:lumMod val="65000"/>
                  </a:schemeClr>
                </a:solidFill>
                <a:latin typeface="Lato Regular"/>
                <a:ea typeface="+mn-ea"/>
                <a:cs typeface="Century Gothic"/>
              </a:rPr>
              <a:t>2. Revisión de Arquitectura SAE, procesos, procedimientos, mapas de riesgos de procesos y de corrupción, manuales y formatos de los procesos auditados. </a:t>
            </a:r>
          </a:p>
          <a:p>
            <a:pPr marL="0" indent="0" algn="just" eaLnBrk="1">
              <a:spcBef>
                <a:spcPct val="20000"/>
              </a:spcBef>
              <a:buClr>
                <a:srgbClr val="FF0000"/>
              </a:buClr>
              <a:buSzPct val="100000"/>
            </a:pPr>
            <a:endParaRPr lang="es-ES" altLang="es-CO" sz="1500" dirty="0">
              <a:solidFill>
                <a:schemeClr val="bg1">
                  <a:lumMod val="65000"/>
                </a:schemeClr>
              </a:solidFill>
              <a:latin typeface="Lato Regular"/>
              <a:ea typeface="+mn-ea"/>
              <a:cs typeface="Century Gothic"/>
            </a:endParaRPr>
          </a:p>
          <a:p>
            <a:pPr marL="0" indent="0" algn="just" eaLnBrk="1">
              <a:spcBef>
                <a:spcPct val="20000"/>
              </a:spcBef>
              <a:buClr>
                <a:srgbClr val="FF0000"/>
              </a:buClr>
              <a:buSzPct val="100000"/>
            </a:pPr>
            <a:r>
              <a:rPr lang="es-ES" altLang="es-CO" sz="1500" b="1" dirty="0">
                <a:solidFill>
                  <a:srgbClr val="000A8B"/>
                </a:solidFill>
                <a:latin typeface="Lato Regular"/>
                <a:ea typeface="+mn-ea"/>
                <a:cs typeface="Century Gothic"/>
              </a:rPr>
              <a:t>3. Revisión e identificación de riesgos y controles de la matriz de riesgo para cada proceso auditado.</a:t>
            </a:r>
          </a:p>
          <a:p>
            <a:pPr marL="0" indent="0" algn="just" eaLnBrk="1">
              <a:spcBef>
                <a:spcPct val="20000"/>
              </a:spcBef>
              <a:buClr>
                <a:srgbClr val="FF0000"/>
              </a:buClr>
              <a:buSzPct val="100000"/>
            </a:pPr>
            <a:endParaRPr lang="es-ES" altLang="es-CO" sz="1500" dirty="0">
              <a:solidFill>
                <a:schemeClr val="bg1">
                  <a:lumMod val="65000"/>
                </a:schemeClr>
              </a:solidFill>
              <a:latin typeface="Lato Regular"/>
              <a:ea typeface="+mn-ea"/>
              <a:cs typeface="Century Gothic"/>
            </a:endParaRPr>
          </a:p>
          <a:p>
            <a:pPr marL="0" indent="0" algn="just" eaLnBrk="1">
              <a:spcBef>
                <a:spcPct val="20000"/>
              </a:spcBef>
              <a:buClr>
                <a:srgbClr val="FF0000"/>
              </a:buClr>
              <a:buSzPct val="100000"/>
            </a:pPr>
            <a:r>
              <a:rPr lang="es-ES" altLang="es-CO" sz="1500" dirty="0">
                <a:solidFill>
                  <a:schemeClr val="bg1">
                    <a:lumMod val="65000"/>
                  </a:schemeClr>
                </a:solidFill>
                <a:latin typeface="Lato Regular"/>
                <a:ea typeface="+mn-ea"/>
                <a:cs typeface="Century Gothic"/>
              </a:rPr>
              <a:t>4. Entrevistas directas con los colaboradores que llevan a cabo el proceso.</a:t>
            </a:r>
          </a:p>
          <a:p>
            <a:pPr marL="0" indent="0" algn="just" eaLnBrk="1" hangingPunct="1">
              <a:spcBef>
                <a:spcPct val="20000"/>
              </a:spcBef>
              <a:buClr>
                <a:srgbClr val="FF0000"/>
              </a:buClr>
              <a:buSzPct val="100000"/>
            </a:pPr>
            <a:endParaRPr lang="es-ES" altLang="es-CO" sz="1500" dirty="0">
              <a:solidFill>
                <a:schemeClr val="bg1">
                  <a:lumMod val="65000"/>
                </a:schemeClr>
              </a:solidFill>
              <a:latin typeface="Lato Regular"/>
              <a:ea typeface="+mn-ea"/>
              <a:cs typeface="Century Gothic"/>
            </a:endParaRPr>
          </a:p>
          <a:p>
            <a:pPr marL="0" indent="0" algn="just" eaLnBrk="1" hangingPunct="1">
              <a:spcBef>
                <a:spcPct val="20000"/>
              </a:spcBef>
              <a:buClr>
                <a:srgbClr val="FF0000"/>
              </a:buClr>
              <a:buSzPct val="100000"/>
            </a:pPr>
            <a:r>
              <a:rPr lang="es-ES" altLang="es-CO" sz="1500" b="1" dirty="0">
                <a:solidFill>
                  <a:srgbClr val="000A8B"/>
                </a:solidFill>
                <a:latin typeface="Lato Regular"/>
                <a:ea typeface="+mn-ea"/>
                <a:cs typeface="Century Gothic"/>
              </a:rPr>
              <a:t>5. Ejecución de pruebas, revisión y análisis de la información. </a:t>
            </a:r>
          </a:p>
          <a:p>
            <a:pPr marL="0" indent="0" algn="just" eaLnBrk="1" hangingPunct="1">
              <a:spcBef>
                <a:spcPct val="20000"/>
              </a:spcBef>
              <a:buClr>
                <a:srgbClr val="FF0000"/>
              </a:buClr>
              <a:buSzPct val="100000"/>
            </a:pPr>
            <a:endParaRPr lang="es-ES" altLang="es-CO" sz="1500" dirty="0">
              <a:solidFill>
                <a:schemeClr val="bg1">
                  <a:lumMod val="65000"/>
                </a:schemeClr>
              </a:solidFill>
              <a:latin typeface="Lato Regular"/>
              <a:ea typeface="+mn-ea"/>
              <a:cs typeface="Century Gothic"/>
            </a:endParaRPr>
          </a:p>
          <a:p>
            <a:pPr marL="0" indent="0" algn="just" eaLnBrk="1" hangingPunct="1">
              <a:spcBef>
                <a:spcPct val="20000"/>
              </a:spcBef>
              <a:buClr>
                <a:srgbClr val="FF0000"/>
              </a:buClr>
              <a:buSzPct val="100000"/>
            </a:pPr>
            <a:r>
              <a:rPr lang="es-ES" altLang="es-CO" sz="1500" dirty="0">
                <a:solidFill>
                  <a:schemeClr val="bg1">
                    <a:lumMod val="65000"/>
                  </a:schemeClr>
                </a:solidFill>
                <a:latin typeface="Lato Regular"/>
                <a:ea typeface="+mn-ea"/>
                <a:cs typeface="Century Gothic"/>
              </a:rPr>
              <a:t>6. Comunicación y validación de Acciones de Mejoramiento.</a:t>
            </a:r>
          </a:p>
          <a:p>
            <a:pPr marL="0" indent="0" algn="just" eaLnBrk="1" hangingPunct="1">
              <a:spcBef>
                <a:spcPct val="20000"/>
              </a:spcBef>
              <a:buClr>
                <a:srgbClr val="FF0000"/>
              </a:buClr>
              <a:buSzPct val="100000"/>
            </a:pPr>
            <a:endParaRPr lang="es-ES" altLang="es-CO" sz="1500" dirty="0">
              <a:solidFill>
                <a:schemeClr val="bg1">
                  <a:lumMod val="65000"/>
                </a:schemeClr>
              </a:solidFill>
              <a:latin typeface="Lato Regular"/>
              <a:ea typeface="+mn-ea"/>
              <a:cs typeface="Century Gothic"/>
            </a:endParaRPr>
          </a:p>
          <a:p>
            <a:pPr marL="0" indent="0" algn="just" eaLnBrk="1" hangingPunct="1">
              <a:spcBef>
                <a:spcPct val="20000"/>
              </a:spcBef>
              <a:buClr>
                <a:srgbClr val="FF0000"/>
              </a:buClr>
              <a:buSzPct val="100000"/>
            </a:pPr>
            <a:r>
              <a:rPr lang="es-ES" altLang="es-CO" sz="1500" b="1" dirty="0">
                <a:solidFill>
                  <a:srgbClr val="000A8B"/>
                </a:solidFill>
                <a:latin typeface="Lato Regular"/>
                <a:ea typeface="+mn-ea"/>
                <a:cs typeface="Century Gothic"/>
              </a:rPr>
              <a:t>7. Informe de evaluación y control</a:t>
            </a:r>
            <a:endParaRPr lang="es-CO" altLang="es-CO" sz="1500" b="1" dirty="0">
              <a:solidFill>
                <a:srgbClr val="000A8B"/>
              </a:solidFill>
              <a:latin typeface="Lato Regular"/>
              <a:ea typeface="+mn-ea"/>
              <a:cs typeface="Century Gothic"/>
            </a:endParaRPr>
          </a:p>
        </p:txBody>
      </p:sp>
      <p:sp>
        <p:nvSpPr>
          <p:cNvPr id="15" name="2 Subtítulo">
            <a:extLst>
              <a:ext uri="{FF2B5EF4-FFF2-40B4-BE49-F238E27FC236}">
                <a16:creationId xmlns:a16="http://schemas.microsoft.com/office/drawing/2014/main" id="{414181E3-D2EF-49CE-960D-BEB80BC8B1E2}"/>
              </a:ext>
            </a:extLst>
          </p:cNvPr>
          <p:cNvSpPr txBox="1">
            <a:spLocks/>
          </p:cNvSpPr>
          <p:nvPr/>
        </p:nvSpPr>
        <p:spPr bwMode="auto">
          <a:xfrm>
            <a:off x="2742002" y="5597170"/>
            <a:ext cx="8505401"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150000"/>
              </a:lnSpc>
              <a:spcBef>
                <a:spcPct val="20000"/>
              </a:spcBef>
              <a:buClr>
                <a:srgbClr val="FF0000"/>
              </a:buClr>
              <a:buSzPct val="100000"/>
            </a:pPr>
            <a:r>
              <a:rPr lang="es-CO" altLang="es-CO" sz="1400" dirty="0">
                <a:solidFill>
                  <a:schemeClr val="bg1">
                    <a:lumMod val="65000"/>
                  </a:schemeClr>
                </a:solidFill>
                <a:latin typeface="Lato Regular"/>
                <a:ea typeface="+mn-ea"/>
                <a:cs typeface="Century Gothic"/>
              </a:rPr>
              <a:t>El desarrollo de las actividades desarrolladas por la Oficina de Control Interno se ejecutaron entre el 02 de enero al 30 de abril de 2018.</a:t>
            </a:r>
          </a:p>
        </p:txBody>
      </p:sp>
      <p:sp>
        <p:nvSpPr>
          <p:cNvPr id="16" name="2 Subtítulo">
            <a:extLst>
              <a:ext uri="{FF2B5EF4-FFF2-40B4-BE49-F238E27FC236}">
                <a16:creationId xmlns:a16="http://schemas.microsoft.com/office/drawing/2014/main" id="{19777BCF-143A-43C2-9A2A-56DD9FEC15E1}"/>
              </a:ext>
            </a:extLst>
          </p:cNvPr>
          <p:cNvSpPr txBox="1">
            <a:spLocks/>
          </p:cNvSpPr>
          <p:nvPr/>
        </p:nvSpPr>
        <p:spPr bwMode="auto">
          <a:xfrm>
            <a:off x="570716" y="2937458"/>
            <a:ext cx="1507206"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spcBef>
                <a:spcPct val="20000"/>
              </a:spcBef>
            </a:pPr>
            <a:r>
              <a:rPr lang="es-CO" altLang="es-CO" sz="1600" b="1" dirty="0">
                <a:solidFill>
                  <a:srgbClr val="000A8B"/>
                </a:solidFill>
                <a:ea typeface="ＭＳ Ｐゴシック" panose="020B0600070205080204" pitchFamily="34" charset="-128"/>
              </a:rPr>
              <a:t>Metodología:</a:t>
            </a:r>
          </a:p>
        </p:txBody>
      </p:sp>
      <p:sp>
        <p:nvSpPr>
          <p:cNvPr id="17" name="2 Subtítulo">
            <a:extLst>
              <a:ext uri="{FF2B5EF4-FFF2-40B4-BE49-F238E27FC236}">
                <a16:creationId xmlns:a16="http://schemas.microsoft.com/office/drawing/2014/main" id="{33760BA4-FA19-4CB6-A6D1-5FC26F08F0E2}"/>
              </a:ext>
            </a:extLst>
          </p:cNvPr>
          <p:cNvSpPr txBox="1">
            <a:spLocks/>
          </p:cNvSpPr>
          <p:nvPr/>
        </p:nvSpPr>
        <p:spPr bwMode="auto">
          <a:xfrm>
            <a:off x="570716" y="5375501"/>
            <a:ext cx="1136145" cy="900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45000"/>
              <a:buFont typeface="StarSymbol" charset="0"/>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spcBef>
                <a:spcPct val="20000"/>
              </a:spcBef>
            </a:pPr>
            <a:r>
              <a:rPr lang="es-CO" altLang="es-CO" sz="1600" b="1" dirty="0">
                <a:solidFill>
                  <a:srgbClr val="000A8B"/>
                </a:solidFill>
                <a:ea typeface="ＭＳ Ｐゴシック" panose="020B0600070205080204" pitchFamily="34" charset="-128"/>
              </a:rPr>
              <a:t>Fecha de </a:t>
            </a:r>
          </a:p>
          <a:p>
            <a:pPr algn="just" eaLnBrk="1" hangingPunct="1">
              <a:spcBef>
                <a:spcPct val="20000"/>
              </a:spcBef>
            </a:pPr>
            <a:r>
              <a:rPr lang="es-CO" altLang="es-CO" sz="1600" b="1" dirty="0">
                <a:solidFill>
                  <a:srgbClr val="000A8B"/>
                </a:solidFill>
                <a:ea typeface="ＭＳ Ｐゴシック" panose="020B0600070205080204" pitchFamily="34" charset="-128"/>
              </a:rPr>
              <a:t>Revisión:</a:t>
            </a:r>
          </a:p>
        </p:txBody>
      </p:sp>
      <p:sp>
        <p:nvSpPr>
          <p:cNvPr id="18" name="CuadroTexto 17">
            <a:extLst>
              <a:ext uri="{FF2B5EF4-FFF2-40B4-BE49-F238E27FC236}">
                <a16:creationId xmlns:a16="http://schemas.microsoft.com/office/drawing/2014/main" id="{02526C91-7514-41CB-85D8-44BFF4F3D07C}"/>
              </a:ext>
            </a:extLst>
          </p:cNvPr>
          <p:cNvSpPr txBox="1"/>
          <p:nvPr/>
        </p:nvSpPr>
        <p:spPr>
          <a:xfrm>
            <a:off x="5804977" y="575829"/>
            <a:ext cx="6108916" cy="461665"/>
          </a:xfrm>
          <a:prstGeom prst="rect">
            <a:avLst/>
          </a:prstGeom>
          <a:noFill/>
        </p:spPr>
        <p:txBody>
          <a:bodyPr wrap="square" rtlCol="0">
            <a:spAutoFit/>
          </a:bodyPr>
          <a:lstStyle/>
          <a:p>
            <a:pPr algn="ctr"/>
            <a:r>
              <a:rPr lang="es-CO" sz="2400" b="1" dirty="0">
                <a:solidFill>
                  <a:schemeClr val="accent1">
                    <a:lumMod val="50000"/>
                  </a:schemeClr>
                </a:solidFill>
                <a:effectLst>
                  <a:outerShdw blurRad="38100" dist="38100" dir="2700000" algn="tl">
                    <a:srgbClr val="000000">
                      <a:alpha val="43137"/>
                    </a:srgbClr>
                  </a:outerShdw>
                </a:effectLst>
              </a:rPr>
              <a:t>Actividades Ejecutadas 1er cuatrimestre 2018 </a:t>
            </a:r>
          </a:p>
        </p:txBody>
      </p:sp>
      <p:cxnSp>
        <p:nvCxnSpPr>
          <p:cNvPr id="19" name="Conector recto 18">
            <a:extLst>
              <a:ext uri="{FF2B5EF4-FFF2-40B4-BE49-F238E27FC236}">
                <a16:creationId xmlns:a16="http://schemas.microsoft.com/office/drawing/2014/main" id="{250CA9F5-16CA-464E-A9A4-704959EACE89}"/>
              </a:ext>
            </a:extLst>
          </p:cNvPr>
          <p:cNvCxnSpPr>
            <a:cxnSpLocks/>
          </p:cNvCxnSpPr>
          <p:nvPr/>
        </p:nvCxnSpPr>
        <p:spPr>
          <a:xfrm>
            <a:off x="5911184" y="1051618"/>
            <a:ext cx="5896502"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Abrir llave 1">
            <a:extLst>
              <a:ext uri="{FF2B5EF4-FFF2-40B4-BE49-F238E27FC236}">
                <a16:creationId xmlns:a16="http://schemas.microsoft.com/office/drawing/2014/main" id="{B6B6302C-A3DC-400A-B964-29A9A864CBA0}"/>
              </a:ext>
            </a:extLst>
          </p:cNvPr>
          <p:cNvSpPr/>
          <p:nvPr/>
        </p:nvSpPr>
        <p:spPr>
          <a:xfrm>
            <a:off x="2448983" y="1037494"/>
            <a:ext cx="293019" cy="421036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5" name="Abrir llave 4">
            <a:extLst>
              <a:ext uri="{FF2B5EF4-FFF2-40B4-BE49-F238E27FC236}">
                <a16:creationId xmlns:a16="http://schemas.microsoft.com/office/drawing/2014/main" id="{CE422D91-930B-4BD1-BB77-96EF03777030}"/>
              </a:ext>
            </a:extLst>
          </p:cNvPr>
          <p:cNvSpPr/>
          <p:nvPr/>
        </p:nvSpPr>
        <p:spPr>
          <a:xfrm>
            <a:off x="2448983" y="5375501"/>
            <a:ext cx="293019" cy="114491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25181826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39298" y="64989"/>
            <a:ext cx="4813935" cy="89833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28" name="CuadroTexto 27">
            <a:extLst>
              <a:ext uri="{FF2B5EF4-FFF2-40B4-BE49-F238E27FC236}">
                <a16:creationId xmlns:a16="http://schemas.microsoft.com/office/drawing/2014/main" id="{A66E4274-9517-4A21-9A1E-D91F635B73C9}"/>
              </a:ext>
            </a:extLst>
          </p:cNvPr>
          <p:cNvSpPr txBox="1"/>
          <p:nvPr/>
        </p:nvSpPr>
        <p:spPr>
          <a:xfrm>
            <a:off x="1612792" y="454685"/>
            <a:ext cx="6108916" cy="461665"/>
          </a:xfrm>
          <a:prstGeom prst="rect">
            <a:avLst/>
          </a:prstGeom>
          <a:noFill/>
        </p:spPr>
        <p:txBody>
          <a:bodyPr wrap="square" rtlCol="0">
            <a:spAutoFit/>
          </a:bodyPr>
          <a:lstStyle/>
          <a:p>
            <a:pPr algn="ctr"/>
            <a:r>
              <a:rPr lang="es-CO" sz="2400" b="1" dirty="0">
                <a:solidFill>
                  <a:schemeClr val="accent1">
                    <a:lumMod val="50000"/>
                  </a:schemeClr>
                </a:solidFill>
                <a:effectLst>
                  <a:outerShdw blurRad="38100" dist="38100" dir="2700000" algn="tl">
                    <a:srgbClr val="000000">
                      <a:alpha val="43137"/>
                    </a:srgbClr>
                  </a:outerShdw>
                </a:effectLst>
              </a:rPr>
              <a:t>Actividades Ejecutadas 2018 </a:t>
            </a:r>
          </a:p>
        </p:txBody>
      </p:sp>
      <p:pic>
        <p:nvPicPr>
          <p:cNvPr id="32" name="Imagen 31">
            <a:extLst>
              <a:ext uri="{FF2B5EF4-FFF2-40B4-BE49-F238E27FC236}">
                <a16:creationId xmlns:a16="http://schemas.microsoft.com/office/drawing/2014/main" id="{291DF719-FBE3-49AD-8345-E6FC8951725F}"/>
              </a:ext>
            </a:extLst>
          </p:cNvPr>
          <p:cNvPicPr>
            <a:picLocks noChangeAspect="1"/>
          </p:cNvPicPr>
          <p:nvPr/>
        </p:nvPicPr>
        <p:blipFill>
          <a:blip r:embed="rId4"/>
          <a:stretch>
            <a:fillRect/>
          </a:stretch>
        </p:blipFill>
        <p:spPr>
          <a:xfrm>
            <a:off x="170028" y="1068565"/>
            <a:ext cx="7434969" cy="5815759"/>
          </a:xfrm>
          <a:prstGeom prst="rect">
            <a:avLst/>
          </a:prstGeom>
        </p:spPr>
      </p:pic>
      <p:sp>
        <p:nvSpPr>
          <p:cNvPr id="10" name="Elipse 14">
            <a:extLst>
              <a:ext uri="{FF2B5EF4-FFF2-40B4-BE49-F238E27FC236}">
                <a16:creationId xmlns:a16="http://schemas.microsoft.com/office/drawing/2014/main" id="{B13A398C-B708-4712-BAF1-1ED2F9946CCC}"/>
              </a:ext>
            </a:extLst>
          </p:cNvPr>
          <p:cNvSpPr/>
          <p:nvPr/>
        </p:nvSpPr>
        <p:spPr>
          <a:xfrm>
            <a:off x="6567567" y="1326364"/>
            <a:ext cx="984250" cy="935037"/>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11" name="25 CuadroTexto">
            <a:extLst>
              <a:ext uri="{FF2B5EF4-FFF2-40B4-BE49-F238E27FC236}">
                <a16:creationId xmlns:a16="http://schemas.microsoft.com/office/drawing/2014/main" id="{C900295B-57A1-4251-9AF4-A2442355D702}"/>
              </a:ext>
            </a:extLst>
          </p:cNvPr>
          <p:cNvSpPr txBox="1">
            <a:spLocks noChangeArrowheads="1"/>
          </p:cNvSpPr>
          <p:nvPr/>
        </p:nvSpPr>
        <p:spPr bwMode="auto">
          <a:xfrm>
            <a:off x="6631646" y="1632129"/>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dirty="0">
                <a:latin typeface="Arial" panose="020B0604020202020204" pitchFamily="34" charset="0"/>
              </a:rPr>
              <a:t>100%</a:t>
            </a:r>
          </a:p>
        </p:txBody>
      </p:sp>
      <p:pic>
        <p:nvPicPr>
          <p:cNvPr id="2" name="Imagen 1">
            <a:extLst>
              <a:ext uri="{FF2B5EF4-FFF2-40B4-BE49-F238E27FC236}">
                <a16:creationId xmlns:a16="http://schemas.microsoft.com/office/drawing/2014/main" id="{5894E930-87B5-48F3-B8A8-FAED9ADCE030}"/>
              </a:ext>
            </a:extLst>
          </p:cNvPr>
          <p:cNvPicPr>
            <a:picLocks noChangeAspect="1"/>
          </p:cNvPicPr>
          <p:nvPr/>
        </p:nvPicPr>
        <p:blipFill>
          <a:blip r:embed="rId5"/>
          <a:stretch>
            <a:fillRect/>
          </a:stretch>
        </p:blipFill>
        <p:spPr>
          <a:xfrm>
            <a:off x="7239298" y="4699027"/>
            <a:ext cx="4460579" cy="1298908"/>
          </a:xfrm>
          <a:prstGeom prst="rect">
            <a:avLst/>
          </a:prstGeom>
        </p:spPr>
      </p:pic>
      <p:pic>
        <p:nvPicPr>
          <p:cNvPr id="3" name="Imagen 2">
            <a:extLst>
              <a:ext uri="{FF2B5EF4-FFF2-40B4-BE49-F238E27FC236}">
                <a16:creationId xmlns:a16="http://schemas.microsoft.com/office/drawing/2014/main" id="{F39CE8B3-579B-4223-A8CA-D308024C02CE}"/>
              </a:ext>
            </a:extLst>
          </p:cNvPr>
          <p:cNvPicPr>
            <a:picLocks noChangeAspect="1"/>
          </p:cNvPicPr>
          <p:nvPr/>
        </p:nvPicPr>
        <p:blipFill>
          <a:blip r:embed="rId6"/>
          <a:stretch>
            <a:fillRect/>
          </a:stretch>
        </p:blipFill>
        <p:spPr>
          <a:xfrm>
            <a:off x="7604997" y="1068565"/>
            <a:ext cx="4440220" cy="3107978"/>
          </a:xfrm>
          <a:prstGeom prst="rect">
            <a:avLst/>
          </a:prstGeom>
        </p:spPr>
      </p:pic>
      <p:pic>
        <p:nvPicPr>
          <p:cNvPr id="31" name="Imagen 30">
            <a:hlinkClick r:id="rId7" action="ppaction://hlinkfile"/>
            <a:extLst>
              <a:ext uri="{FF2B5EF4-FFF2-40B4-BE49-F238E27FC236}">
                <a16:creationId xmlns:a16="http://schemas.microsoft.com/office/drawing/2014/main" id="{7D0C2C36-257A-4A96-BA58-9F28A8A23100}"/>
              </a:ext>
            </a:extLst>
          </p:cNvPr>
          <p:cNvPicPr>
            <a:picLocks noChangeAspect="1"/>
          </p:cNvPicPr>
          <p:nvPr/>
        </p:nvPicPr>
        <p:blipFill>
          <a:blip r:embed="rId8"/>
          <a:stretch>
            <a:fillRect/>
          </a:stretch>
        </p:blipFill>
        <p:spPr>
          <a:xfrm>
            <a:off x="6182090" y="3235820"/>
            <a:ext cx="1422907" cy="1306261"/>
          </a:xfrm>
          <a:prstGeom prst="rect">
            <a:avLst/>
          </a:prstGeom>
        </p:spPr>
      </p:pic>
    </p:spTree>
    <p:extLst>
      <p:ext uri="{BB962C8B-B14F-4D97-AF65-F5344CB8AC3E}">
        <p14:creationId xmlns:p14="http://schemas.microsoft.com/office/powerpoint/2010/main" val="54014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8004313" y="56383"/>
            <a:ext cx="4109429" cy="579722"/>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6" name="Imagen 5">
            <a:extLst>
              <a:ext uri="{FF2B5EF4-FFF2-40B4-BE49-F238E27FC236}">
                <a16:creationId xmlns:a16="http://schemas.microsoft.com/office/drawing/2014/main" id="{BE6986FF-7A76-4DBD-BDCF-389DE6560E0A}"/>
              </a:ext>
            </a:extLst>
          </p:cNvPr>
          <p:cNvPicPr>
            <a:picLocks noChangeAspect="1"/>
          </p:cNvPicPr>
          <p:nvPr/>
        </p:nvPicPr>
        <p:blipFill>
          <a:blip r:embed="rId4"/>
          <a:stretch>
            <a:fillRect/>
          </a:stretch>
        </p:blipFill>
        <p:spPr>
          <a:xfrm>
            <a:off x="212313" y="810467"/>
            <a:ext cx="9064208" cy="648682"/>
          </a:xfrm>
          <a:prstGeom prst="rect">
            <a:avLst/>
          </a:prstGeom>
        </p:spPr>
      </p:pic>
      <p:pic>
        <p:nvPicPr>
          <p:cNvPr id="34" name="Imagen 33">
            <a:extLst>
              <a:ext uri="{FF2B5EF4-FFF2-40B4-BE49-F238E27FC236}">
                <a16:creationId xmlns:a16="http://schemas.microsoft.com/office/drawing/2014/main" id="{792DAAF4-C1DC-4BBA-909D-8F0426513E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782" y="2075386"/>
            <a:ext cx="4686300" cy="3209925"/>
          </a:xfrm>
          <a:prstGeom prst="rect">
            <a:avLst/>
          </a:prstGeom>
          <a:noFill/>
          <a:extLst>
            <a:ext uri="{909E8E84-426E-40DD-AFC4-6F175D3DCCD1}">
              <a14:hiddenFill xmlns:a14="http://schemas.microsoft.com/office/drawing/2010/main">
                <a:solidFill>
                  <a:srgbClr val="FFFFFF"/>
                </a:solidFill>
              </a14:hiddenFill>
            </a:ext>
          </a:extLst>
        </p:spPr>
      </p:pic>
      <p:pic>
        <p:nvPicPr>
          <p:cNvPr id="36" name="Imagen 35">
            <a:extLst>
              <a:ext uri="{FF2B5EF4-FFF2-40B4-BE49-F238E27FC236}">
                <a16:creationId xmlns:a16="http://schemas.microsoft.com/office/drawing/2014/main" id="{17B009E9-9B71-4773-A397-EE4ABBFD713A}"/>
              </a:ext>
            </a:extLst>
          </p:cNvPr>
          <p:cNvPicPr>
            <a:picLocks noChangeAspect="1"/>
          </p:cNvPicPr>
          <p:nvPr/>
        </p:nvPicPr>
        <p:blipFill>
          <a:blip r:embed="rId6"/>
          <a:stretch>
            <a:fillRect/>
          </a:stretch>
        </p:blipFill>
        <p:spPr>
          <a:xfrm>
            <a:off x="6096000" y="2358662"/>
            <a:ext cx="4580952" cy="2523809"/>
          </a:xfrm>
          <a:prstGeom prst="rect">
            <a:avLst/>
          </a:prstGeom>
        </p:spPr>
      </p:pic>
      <p:graphicFrame>
        <p:nvGraphicFramePr>
          <p:cNvPr id="37" name="Tabla 36">
            <a:extLst>
              <a:ext uri="{FF2B5EF4-FFF2-40B4-BE49-F238E27FC236}">
                <a16:creationId xmlns:a16="http://schemas.microsoft.com/office/drawing/2014/main" id="{9490CB03-E272-4370-B195-39C5F3003899}"/>
              </a:ext>
            </a:extLst>
          </p:cNvPr>
          <p:cNvGraphicFramePr>
            <a:graphicFrameLocks noGrp="1"/>
          </p:cNvGraphicFramePr>
          <p:nvPr>
            <p:extLst/>
          </p:nvPr>
        </p:nvGraphicFramePr>
        <p:xfrm>
          <a:off x="9465503" y="968472"/>
          <a:ext cx="2648239" cy="419100"/>
        </p:xfrm>
        <a:graphic>
          <a:graphicData uri="http://schemas.openxmlformats.org/drawingml/2006/table">
            <a:tbl>
              <a:tblPr/>
              <a:tblGrid>
                <a:gridCol w="389363">
                  <a:extLst>
                    <a:ext uri="{9D8B030D-6E8A-4147-A177-3AD203B41FA5}">
                      <a16:colId xmlns:a16="http://schemas.microsoft.com/office/drawing/2014/main" val="3071194931"/>
                    </a:ext>
                  </a:extLst>
                </a:gridCol>
                <a:gridCol w="2258876">
                  <a:extLst>
                    <a:ext uri="{9D8B030D-6E8A-4147-A177-3AD203B41FA5}">
                      <a16:colId xmlns:a16="http://schemas.microsoft.com/office/drawing/2014/main" val="2091146033"/>
                    </a:ext>
                  </a:extLst>
                </a:gridCol>
              </a:tblGrid>
              <a:tr h="209550">
                <a:tc gridSpan="2">
                  <a:txBody>
                    <a:bodyPr/>
                    <a:lstStyle/>
                    <a:p>
                      <a:pPr algn="l" fontAlgn="b"/>
                      <a:r>
                        <a:rPr lang="es-CO" sz="1100" b="1" i="0" u="none" strike="noStrike" dirty="0">
                          <a:solidFill>
                            <a:srgbClr val="002060"/>
                          </a:solidFill>
                          <a:effectLst/>
                          <a:latin typeface="Arial Narrow" panose="020B0606020202030204" pitchFamily="34" charset="0"/>
                        </a:rPr>
                        <a:t>Metodología DE GESTIÓN DEL RIESGO</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2705334203"/>
                  </a:ext>
                </a:extLst>
              </a:tr>
              <a:tr h="209550">
                <a:tc gridSpan="2">
                  <a:txBody>
                    <a:bodyPr/>
                    <a:lstStyle/>
                    <a:p>
                      <a:pPr algn="l" fontAlgn="b"/>
                      <a:r>
                        <a:rPr lang="es-CO" sz="1100" b="1" i="0" u="none" strike="noStrike" dirty="0">
                          <a:solidFill>
                            <a:srgbClr val="000000"/>
                          </a:solidFill>
                          <a:effectLst/>
                          <a:latin typeface="Arial Narrow" panose="020B0606020202030204" pitchFamily="34" charset="0"/>
                        </a:rPr>
                        <a:t>G-DE2-001 Versión 3 de </a:t>
                      </a:r>
                      <a:r>
                        <a:rPr lang="es-CO" sz="1100" b="1" i="0" u="none" strike="noStrike" dirty="0" err="1">
                          <a:solidFill>
                            <a:srgbClr val="000000"/>
                          </a:solidFill>
                          <a:effectLst/>
                          <a:latin typeface="Arial Narrow" panose="020B0606020202030204" pitchFamily="34" charset="0"/>
                        </a:rPr>
                        <a:t>Sep</a:t>
                      </a:r>
                      <a:r>
                        <a:rPr lang="es-CO" sz="1100" b="1" i="0" u="none" strike="noStrike" dirty="0">
                          <a:solidFill>
                            <a:srgbClr val="000000"/>
                          </a:solidFill>
                          <a:effectLst/>
                          <a:latin typeface="Arial Narrow" panose="020B0606020202030204" pitchFamily="34" charset="0"/>
                        </a:rPr>
                        <a:t> 08 de 2016</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3546487756"/>
                  </a:ext>
                </a:extLst>
              </a:tr>
            </a:tbl>
          </a:graphicData>
        </a:graphic>
      </p:graphicFrame>
    </p:spTree>
    <p:extLst>
      <p:ext uri="{BB962C8B-B14F-4D97-AF65-F5344CB8AC3E}">
        <p14:creationId xmlns:p14="http://schemas.microsoft.com/office/powerpoint/2010/main" val="296307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8004313" y="56383"/>
            <a:ext cx="4109429" cy="579722"/>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6" name="Imagen 5">
            <a:extLst>
              <a:ext uri="{FF2B5EF4-FFF2-40B4-BE49-F238E27FC236}">
                <a16:creationId xmlns:a16="http://schemas.microsoft.com/office/drawing/2014/main" id="{BE6986FF-7A76-4DBD-BDCF-389DE6560E0A}"/>
              </a:ext>
            </a:extLst>
          </p:cNvPr>
          <p:cNvPicPr>
            <a:picLocks noChangeAspect="1"/>
          </p:cNvPicPr>
          <p:nvPr/>
        </p:nvPicPr>
        <p:blipFill>
          <a:blip r:embed="rId4"/>
          <a:stretch>
            <a:fillRect/>
          </a:stretch>
        </p:blipFill>
        <p:spPr>
          <a:xfrm>
            <a:off x="212313" y="810467"/>
            <a:ext cx="9064208" cy="648682"/>
          </a:xfrm>
          <a:prstGeom prst="rect">
            <a:avLst/>
          </a:prstGeom>
        </p:spPr>
      </p:pic>
      <p:graphicFrame>
        <p:nvGraphicFramePr>
          <p:cNvPr id="37" name="Tabla 36">
            <a:extLst>
              <a:ext uri="{FF2B5EF4-FFF2-40B4-BE49-F238E27FC236}">
                <a16:creationId xmlns:a16="http://schemas.microsoft.com/office/drawing/2014/main" id="{9490CB03-E272-4370-B195-39C5F3003899}"/>
              </a:ext>
            </a:extLst>
          </p:cNvPr>
          <p:cNvGraphicFramePr>
            <a:graphicFrameLocks noGrp="1"/>
          </p:cNvGraphicFramePr>
          <p:nvPr>
            <p:extLst>
              <p:ext uri="{D42A27DB-BD31-4B8C-83A1-F6EECF244321}">
                <p14:modId xmlns:p14="http://schemas.microsoft.com/office/powerpoint/2010/main" val="1884125815"/>
              </p:ext>
            </p:extLst>
          </p:nvPr>
        </p:nvGraphicFramePr>
        <p:xfrm>
          <a:off x="9465503" y="968472"/>
          <a:ext cx="2648239" cy="419100"/>
        </p:xfrm>
        <a:graphic>
          <a:graphicData uri="http://schemas.openxmlformats.org/drawingml/2006/table">
            <a:tbl>
              <a:tblPr/>
              <a:tblGrid>
                <a:gridCol w="389363">
                  <a:extLst>
                    <a:ext uri="{9D8B030D-6E8A-4147-A177-3AD203B41FA5}">
                      <a16:colId xmlns:a16="http://schemas.microsoft.com/office/drawing/2014/main" val="3071194931"/>
                    </a:ext>
                  </a:extLst>
                </a:gridCol>
                <a:gridCol w="2258876">
                  <a:extLst>
                    <a:ext uri="{9D8B030D-6E8A-4147-A177-3AD203B41FA5}">
                      <a16:colId xmlns:a16="http://schemas.microsoft.com/office/drawing/2014/main" val="2091146033"/>
                    </a:ext>
                  </a:extLst>
                </a:gridCol>
              </a:tblGrid>
              <a:tr h="209550">
                <a:tc gridSpan="2">
                  <a:txBody>
                    <a:bodyPr/>
                    <a:lstStyle/>
                    <a:p>
                      <a:pPr algn="l" fontAlgn="b"/>
                      <a:r>
                        <a:rPr lang="es-CO" sz="1100" b="1" i="0" u="none" strike="noStrike" dirty="0">
                          <a:solidFill>
                            <a:srgbClr val="002060"/>
                          </a:solidFill>
                          <a:effectLst/>
                          <a:latin typeface="Arial Narrow" panose="020B0606020202030204" pitchFamily="34" charset="0"/>
                        </a:rPr>
                        <a:t>Metodología DE GESTIÓN DEL RIESGO</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2705334203"/>
                  </a:ext>
                </a:extLst>
              </a:tr>
              <a:tr h="209550">
                <a:tc gridSpan="2">
                  <a:txBody>
                    <a:bodyPr/>
                    <a:lstStyle/>
                    <a:p>
                      <a:pPr algn="l" fontAlgn="b"/>
                      <a:r>
                        <a:rPr lang="es-CO" sz="1100" b="1" i="0" u="none" strike="noStrike" dirty="0">
                          <a:solidFill>
                            <a:srgbClr val="000000"/>
                          </a:solidFill>
                          <a:effectLst/>
                          <a:latin typeface="Arial Narrow" panose="020B0606020202030204" pitchFamily="34" charset="0"/>
                        </a:rPr>
                        <a:t>G-DE2-001 Versión 3 de </a:t>
                      </a:r>
                      <a:r>
                        <a:rPr lang="es-CO" sz="1100" b="1" i="0" u="none" strike="noStrike" dirty="0" err="1">
                          <a:solidFill>
                            <a:srgbClr val="000000"/>
                          </a:solidFill>
                          <a:effectLst/>
                          <a:latin typeface="Arial Narrow" panose="020B0606020202030204" pitchFamily="34" charset="0"/>
                        </a:rPr>
                        <a:t>Sep</a:t>
                      </a:r>
                      <a:r>
                        <a:rPr lang="es-CO" sz="1100" b="1" i="0" u="none" strike="noStrike" dirty="0">
                          <a:solidFill>
                            <a:srgbClr val="000000"/>
                          </a:solidFill>
                          <a:effectLst/>
                          <a:latin typeface="Arial Narrow" panose="020B0606020202030204" pitchFamily="34" charset="0"/>
                        </a:rPr>
                        <a:t> 08 de 2016</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3546487756"/>
                  </a:ext>
                </a:extLst>
              </a:tr>
            </a:tbl>
          </a:graphicData>
        </a:graphic>
      </p:graphicFrame>
      <p:pic>
        <p:nvPicPr>
          <p:cNvPr id="3" name="Imagen 2">
            <a:extLst>
              <a:ext uri="{FF2B5EF4-FFF2-40B4-BE49-F238E27FC236}">
                <a16:creationId xmlns:a16="http://schemas.microsoft.com/office/drawing/2014/main" id="{48D2E21A-27FB-4522-8577-16771B9531E6}"/>
              </a:ext>
            </a:extLst>
          </p:cNvPr>
          <p:cNvPicPr>
            <a:picLocks noChangeAspect="1"/>
          </p:cNvPicPr>
          <p:nvPr/>
        </p:nvPicPr>
        <p:blipFill>
          <a:blip r:embed="rId5"/>
          <a:stretch>
            <a:fillRect/>
          </a:stretch>
        </p:blipFill>
        <p:spPr>
          <a:xfrm>
            <a:off x="277750" y="1469260"/>
            <a:ext cx="4466667" cy="5066667"/>
          </a:xfrm>
          <a:prstGeom prst="rect">
            <a:avLst/>
          </a:prstGeom>
        </p:spPr>
      </p:pic>
      <p:graphicFrame>
        <p:nvGraphicFramePr>
          <p:cNvPr id="13" name="Tabla 12">
            <a:extLst>
              <a:ext uri="{FF2B5EF4-FFF2-40B4-BE49-F238E27FC236}">
                <a16:creationId xmlns:a16="http://schemas.microsoft.com/office/drawing/2014/main" id="{A8F849B8-7197-439B-9131-06C689DFE6C3}"/>
              </a:ext>
            </a:extLst>
          </p:cNvPr>
          <p:cNvGraphicFramePr>
            <a:graphicFrameLocks noGrp="1"/>
          </p:cNvGraphicFramePr>
          <p:nvPr>
            <p:extLst>
              <p:ext uri="{D42A27DB-BD31-4B8C-83A1-F6EECF244321}">
                <p14:modId xmlns:p14="http://schemas.microsoft.com/office/powerpoint/2010/main" val="210225352"/>
              </p:ext>
            </p:extLst>
          </p:nvPr>
        </p:nvGraphicFramePr>
        <p:xfrm>
          <a:off x="4977576" y="1963553"/>
          <a:ext cx="6743700" cy="1263015"/>
        </p:xfrm>
        <a:graphic>
          <a:graphicData uri="http://schemas.openxmlformats.org/drawingml/2006/table">
            <a:tbl>
              <a:tblPr/>
              <a:tblGrid>
                <a:gridCol w="428625">
                  <a:extLst>
                    <a:ext uri="{9D8B030D-6E8A-4147-A177-3AD203B41FA5}">
                      <a16:colId xmlns:a16="http://schemas.microsoft.com/office/drawing/2014/main" val="1769982704"/>
                    </a:ext>
                  </a:extLst>
                </a:gridCol>
                <a:gridCol w="2505075">
                  <a:extLst>
                    <a:ext uri="{9D8B030D-6E8A-4147-A177-3AD203B41FA5}">
                      <a16:colId xmlns:a16="http://schemas.microsoft.com/office/drawing/2014/main" val="957075648"/>
                    </a:ext>
                  </a:extLst>
                </a:gridCol>
                <a:gridCol w="762000">
                  <a:extLst>
                    <a:ext uri="{9D8B030D-6E8A-4147-A177-3AD203B41FA5}">
                      <a16:colId xmlns:a16="http://schemas.microsoft.com/office/drawing/2014/main" val="4136730835"/>
                    </a:ext>
                  </a:extLst>
                </a:gridCol>
                <a:gridCol w="762000">
                  <a:extLst>
                    <a:ext uri="{9D8B030D-6E8A-4147-A177-3AD203B41FA5}">
                      <a16:colId xmlns:a16="http://schemas.microsoft.com/office/drawing/2014/main" val="3586163721"/>
                    </a:ext>
                  </a:extLst>
                </a:gridCol>
                <a:gridCol w="762000">
                  <a:extLst>
                    <a:ext uri="{9D8B030D-6E8A-4147-A177-3AD203B41FA5}">
                      <a16:colId xmlns:a16="http://schemas.microsoft.com/office/drawing/2014/main" val="1960132265"/>
                    </a:ext>
                  </a:extLst>
                </a:gridCol>
                <a:gridCol w="762000">
                  <a:extLst>
                    <a:ext uri="{9D8B030D-6E8A-4147-A177-3AD203B41FA5}">
                      <a16:colId xmlns:a16="http://schemas.microsoft.com/office/drawing/2014/main" val="601745935"/>
                    </a:ext>
                  </a:extLst>
                </a:gridCol>
                <a:gridCol w="762000">
                  <a:extLst>
                    <a:ext uri="{9D8B030D-6E8A-4147-A177-3AD203B41FA5}">
                      <a16:colId xmlns:a16="http://schemas.microsoft.com/office/drawing/2014/main" val="3069146127"/>
                    </a:ext>
                  </a:extLst>
                </a:gridCol>
              </a:tblGrid>
              <a:tr h="128915">
                <a:tc gridSpan="2">
                  <a:txBody>
                    <a:bodyPr/>
                    <a:lstStyle/>
                    <a:p>
                      <a:pPr algn="l" fontAlgn="b"/>
                      <a:r>
                        <a:rPr lang="es-CO" sz="1400" b="1" i="0" u="none" strike="noStrike" dirty="0">
                          <a:solidFill>
                            <a:srgbClr val="000000"/>
                          </a:solidFill>
                          <a:effectLst/>
                          <a:latin typeface="Arial Narrow" panose="020B0606020202030204" pitchFamily="34" charset="0"/>
                        </a:rPr>
                        <a:t>6.3.2 Calificación del impacto</a:t>
                      </a:r>
                    </a:p>
                  </a:txBody>
                  <a:tcPr marL="9525" marR="9525" marT="9525" marB="0" anchor="b">
                    <a:lnL>
                      <a:noFill/>
                    </a:lnL>
                    <a:lnR>
                      <a:noFill/>
                    </a:lnR>
                    <a:lnT>
                      <a:noFill/>
                    </a:lnT>
                    <a:lnB>
                      <a:noFill/>
                    </a:lnB>
                    <a:solidFill>
                      <a:srgbClr val="FFFFFF"/>
                    </a:solidFill>
                  </a:tcPr>
                </a:tc>
                <a:tc hMerge="1">
                  <a:txBody>
                    <a:bodyPr/>
                    <a:lstStyle/>
                    <a:p>
                      <a:endParaRPr lang="es-CO"/>
                    </a:p>
                  </a:txBody>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184922454"/>
                  </a:ext>
                </a:extLst>
              </a:tr>
              <a:tr h="102471">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772964476"/>
                  </a:ext>
                </a:extLst>
              </a:tr>
              <a:tr h="255537">
                <a:tc gridSpan="7">
                  <a:txBody>
                    <a:bodyPr/>
                    <a:lstStyle/>
                    <a:p>
                      <a:pPr algn="just" fontAlgn="ctr"/>
                      <a:r>
                        <a:rPr lang="es-CO" sz="1400" b="0" i="0" u="none" strike="noStrike" dirty="0">
                          <a:solidFill>
                            <a:srgbClr val="000000"/>
                          </a:solidFill>
                          <a:effectLst/>
                          <a:latin typeface="Arial Narrow" panose="020B0606020202030204" pitchFamily="34" charset="0"/>
                        </a:rPr>
                        <a:t>Luego debe realizarse la valoración del impacto que tiene la materialización del riesgo. Con este fin se deben contestar las siguientes preguntas, al finalizar se debe contar el total de respuestas afirmativas, según el resultado se establece el tipo de impacto del riesgo siendo “Moderado” de 1 a 5 respuestas afirmativas, “Mayor” de 6 a 11 y “Catastrófico” de 12 a 18 respuestas afirmativas. </a:t>
                      </a:r>
                    </a:p>
                  </a:txBody>
                  <a:tcPr marL="9525" marR="9525" marT="9525"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373799457"/>
                  </a:ext>
                </a:extLst>
              </a:tr>
            </a:tbl>
          </a:graphicData>
        </a:graphic>
      </p:graphicFrame>
      <p:pic>
        <p:nvPicPr>
          <p:cNvPr id="14" name="Imagen 13">
            <a:extLst>
              <a:ext uri="{FF2B5EF4-FFF2-40B4-BE49-F238E27FC236}">
                <a16:creationId xmlns:a16="http://schemas.microsoft.com/office/drawing/2014/main" id="{BEA22315-F1D3-4514-A8E2-94BED5940E10}"/>
              </a:ext>
            </a:extLst>
          </p:cNvPr>
          <p:cNvPicPr>
            <a:picLocks noChangeAspect="1"/>
          </p:cNvPicPr>
          <p:nvPr/>
        </p:nvPicPr>
        <p:blipFill>
          <a:blip r:embed="rId6"/>
          <a:stretch>
            <a:fillRect/>
          </a:stretch>
        </p:blipFill>
        <p:spPr>
          <a:xfrm>
            <a:off x="7743188" y="4655741"/>
            <a:ext cx="1533333" cy="1057143"/>
          </a:xfrm>
          <a:prstGeom prst="rect">
            <a:avLst/>
          </a:prstGeom>
        </p:spPr>
      </p:pic>
    </p:spTree>
    <p:extLst>
      <p:ext uri="{BB962C8B-B14F-4D97-AF65-F5344CB8AC3E}">
        <p14:creationId xmlns:p14="http://schemas.microsoft.com/office/powerpoint/2010/main" val="34395890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8004313" y="56383"/>
            <a:ext cx="4109429" cy="579722"/>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37" name="Tabla 36">
            <a:extLst>
              <a:ext uri="{FF2B5EF4-FFF2-40B4-BE49-F238E27FC236}">
                <a16:creationId xmlns:a16="http://schemas.microsoft.com/office/drawing/2014/main" id="{9490CB03-E272-4370-B195-39C5F3003899}"/>
              </a:ext>
            </a:extLst>
          </p:cNvPr>
          <p:cNvGraphicFramePr>
            <a:graphicFrameLocks noGrp="1"/>
          </p:cNvGraphicFramePr>
          <p:nvPr>
            <p:extLst/>
          </p:nvPr>
        </p:nvGraphicFramePr>
        <p:xfrm>
          <a:off x="9320607" y="890878"/>
          <a:ext cx="2648239" cy="419100"/>
        </p:xfrm>
        <a:graphic>
          <a:graphicData uri="http://schemas.openxmlformats.org/drawingml/2006/table">
            <a:tbl>
              <a:tblPr/>
              <a:tblGrid>
                <a:gridCol w="389363">
                  <a:extLst>
                    <a:ext uri="{9D8B030D-6E8A-4147-A177-3AD203B41FA5}">
                      <a16:colId xmlns:a16="http://schemas.microsoft.com/office/drawing/2014/main" val="3071194931"/>
                    </a:ext>
                  </a:extLst>
                </a:gridCol>
                <a:gridCol w="2258876">
                  <a:extLst>
                    <a:ext uri="{9D8B030D-6E8A-4147-A177-3AD203B41FA5}">
                      <a16:colId xmlns:a16="http://schemas.microsoft.com/office/drawing/2014/main" val="2091146033"/>
                    </a:ext>
                  </a:extLst>
                </a:gridCol>
              </a:tblGrid>
              <a:tr h="209550">
                <a:tc gridSpan="2">
                  <a:txBody>
                    <a:bodyPr/>
                    <a:lstStyle/>
                    <a:p>
                      <a:pPr algn="l" fontAlgn="b"/>
                      <a:r>
                        <a:rPr lang="es-CO" sz="1100" b="1" i="0" u="none" strike="noStrike" dirty="0">
                          <a:solidFill>
                            <a:srgbClr val="002060"/>
                          </a:solidFill>
                          <a:effectLst/>
                          <a:latin typeface="Arial Narrow" panose="020B0606020202030204" pitchFamily="34" charset="0"/>
                        </a:rPr>
                        <a:t>Metodología DE GESTIÓN DEL RIESGO</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2705334203"/>
                  </a:ext>
                </a:extLst>
              </a:tr>
              <a:tr h="209550">
                <a:tc gridSpan="2">
                  <a:txBody>
                    <a:bodyPr/>
                    <a:lstStyle/>
                    <a:p>
                      <a:pPr algn="l" fontAlgn="b"/>
                      <a:r>
                        <a:rPr lang="es-CO" sz="1100" b="1" i="0" u="none" strike="noStrike" dirty="0">
                          <a:solidFill>
                            <a:srgbClr val="000000"/>
                          </a:solidFill>
                          <a:effectLst/>
                          <a:latin typeface="Arial Narrow" panose="020B0606020202030204" pitchFamily="34" charset="0"/>
                        </a:rPr>
                        <a:t>G-DE2-001 Versión 3 de </a:t>
                      </a:r>
                      <a:r>
                        <a:rPr lang="es-CO" sz="1100" b="1" i="0" u="none" strike="noStrike" dirty="0" err="1">
                          <a:solidFill>
                            <a:srgbClr val="000000"/>
                          </a:solidFill>
                          <a:effectLst/>
                          <a:latin typeface="Arial Narrow" panose="020B0606020202030204" pitchFamily="34" charset="0"/>
                        </a:rPr>
                        <a:t>Sep</a:t>
                      </a:r>
                      <a:r>
                        <a:rPr lang="es-CO" sz="1100" b="1" i="0" u="none" strike="noStrike" dirty="0">
                          <a:solidFill>
                            <a:srgbClr val="000000"/>
                          </a:solidFill>
                          <a:effectLst/>
                          <a:latin typeface="Arial Narrow" panose="020B0606020202030204" pitchFamily="34" charset="0"/>
                        </a:rPr>
                        <a:t> 08 de 2016</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3546487756"/>
                  </a:ext>
                </a:extLst>
              </a:tr>
            </a:tbl>
          </a:graphicData>
        </a:graphic>
      </p:graphicFrame>
      <p:pic>
        <p:nvPicPr>
          <p:cNvPr id="3" name="Imagen 2">
            <a:extLst>
              <a:ext uri="{FF2B5EF4-FFF2-40B4-BE49-F238E27FC236}">
                <a16:creationId xmlns:a16="http://schemas.microsoft.com/office/drawing/2014/main" id="{DFD1951C-EAF0-44BC-BD0F-F663B765AFE1}"/>
              </a:ext>
            </a:extLst>
          </p:cNvPr>
          <p:cNvPicPr>
            <a:picLocks noChangeAspect="1"/>
          </p:cNvPicPr>
          <p:nvPr/>
        </p:nvPicPr>
        <p:blipFill>
          <a:blip r:embed="rId4"/>
          <a:stretch>
            <a:fillRect/>
          </a:stretch>
        </p:blipFill>
        <p:spPr>
          <a:xfrm>
            <a:off x="187921" y="814606"/>
            <a:ext cx="8215707" cy="535135"/>
          </a:xfrm>
          <a:prstGeom prst="rect">
            <a:avLst/>
          </a:prstGeom>
        </p:spPr>
      </p:pic>
      <p:sp>
        <p:nvSpPr>
          <p:cNvPr id="13" name="CuadroTexto 12">
            <a:extLst>
              <a:ext uri="{FF2B5EF4-FFF2-40B4-BE49-F238E27FC236}">
                <a16:creationId xmlns:a16="http://schemas.microsoft.com/office/drawing/2014/main" id="{78FB9A35-A880-4E31-8BF8-48E1AA0D4039}"/>
              </a:ext>
            </a:extLst>
          </p:cNvPr>
          <p:cNvSpPr txBox="1"/>
          <p:nvPr/>
        </p:nvSpPr>
        <p:spPr>
          <a:xfrm>
            <a:off x="225494" y="1519422"/>
            <a:ext cx="6494908" cy="646331"/>
          </a:xfrm>
          <a:prstGeom prst="rect">
            <a:avLst/>
          </a:prstGeom>
          <a:noFill/>
          <a:ln w="12700">
            <a:solidFill>
              <a:schemeClr val="tx1"/>
            </a:solidFill>
          </a:ln>
        </p:spPr>
        <p:txBody>
          <a:bodyPr wrap="square" rtlCol="0">
            <a:spAutoFit/>
          </a:bodyPr>
          <a:lstStyle/>
          <a:p>
            <a:r>
              <a:rPr lang="es-CO" b="1" dirty="0">
                <a:solidFill>
                  <a:schemeClr val="accent1">
                    <a:lumMod val="50000"/>
                  </a:schemeClr>
                </a:solidFill>
                <a:effectLst>
                  <a:outerShdw blurRad="38100" dist="38100" dir="2700000" algn="tl">
                    <a:srgbClr val="000000">
                      <a:alpha val="43137"/>
                    </a:srgbClr>
                  </a:outerShdw>
                </a:effectLst>
              </a:rPr>
              <a:t>Resultados de evaluación anual cumplimiento de normas en materia de derechos de autor. Febrero 2018</a:t>
            </a:r>
          </a:p>
        </p:txBody>
      </p:sp>
      <p:sp>
        <p:nvSpPr>
          <p:cNvPr id="5" name="Rectángulo 4">
            <a:extLst>
              <a:ext uri="{FF2B5EF4-FFF2-40B4-BE49-F238E27FC236}">
                <a16:creationId xmlns:a16="http://schemas.microsoft.com/office/drawing/2014/main" id="{B92E8D4B-8B9A-4C49-A970-5ECAE30EF413}"/>
              </a:ext>
            </a:extLst>
          </p:cNvPr>
          <p:cNvSpPr/>
          <p:nvPr/>
        </p:nvSpPr>
        <p:spPr>
          <a:xfrm>
            <a:off x="9209552" y="2451562"/>
            <a:ext cx="2334357" cy="307777"/>
          </a:xfrm>
          <a:prstGeom prst="rect">
            <a:avLst/>
          </a:prstGeom>
        </p:spPr>
        <p:txBody>
          <a:bodyPr wrap="none">
            <a:spAutoFit/>
          </a:bodyPr>
          <a:lstStyle/>
          <a:p>
            <a:r>
              <a:rPr lang="es-CO" sz="1400" b="1" dirty="0">
                <a:solidFill>
                  <a:srgbClr val="002060"/>
                </a:solidFill>
                <a:latin typeface="Calibri" panose="020F0502020204030204" pitchFamily="34" charset="0"/>
              </a:rPr>
              <a:t>Valoración del riego residual</a:t>
            </a:r>
            <a:r>
              <a:rPr lang="es-CO" sz="1400" dirty="0"/>
              <a:t> </a:t>
            </a:r>
          </a:p>
        </p:txBody>
      </p:sp>
      <p:sp>
        <p:nvSpPr>
          <p:cNvPr id="29" name="Rectángulo 28">
            <a:extLst>
              <a:ext uri="{FF2B5EF4-FFF2-40B4-BE49-F238E27FC236}">
                <a16:creationId xmlns:a16="http://schemas.microsoft.com/office/drawing/2014/main" id="{AFDB8C6F-9CF9-4A4F-898E-C7442A1DDD57}"/>
              </a:ext>
            </a:extLst>
          </p:cNvPr>
          <p:cNvSpPr/>
          <p:nvPr/>
        </p:nvSpPr>
        <p:spPr>
          <a:xfrm>
            <a:off x="158819" y="2944882"/>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1" name="CuadroTexto 13">
            <a:extLst>
              <a:ext uri="{FF2B5EF4-FFF2-40B4-BE49-F238E27FC236}">
                <a16:creationId xmlns:a16="http://schemas.microsoft.com/office/drawing/2014/main" id="{574AE0B7-874B-4A74-B3F2-97A91F133DD6}"/>
              </a:ext>
            </a:extLst>
          </p:cNvPr>
          <p:cNvSpPr txBox="1"/>
          <p:nvPr/>
        </p:nvSpPr>
        <p:spPr>
          <a:xfrm>
            <a:off x="225494" y="3040132"/>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100"/>
              <a:t>1</a:t>
            </a:r>
          </a:p>
        </p:txBody>
      </p:sp>
      <p:sp>
        <p:nvSpPr>
          <p:cNvPr id="32" name="Rectángulo 31">
            <a:extLst>
              <a:ext uri="{FF2B5EF4-FFF2-40B4-BE49-F238E27FC236}">
                <a16:creationId xmlns:a16="http://schemas.microsoft.com/office/drawing/2014/main" id="{3547496A-15B2-42E0-9B94-3BDB1EB5E598}"/>
              </a:ext>
            </a:extLst>
          </p:cNvPr>
          <p:cNvSpPr/>
          <p:nvPr/>
        </p:nvSpPr>
        <p:spPr>
          <a:xfrm>
            <a:off x="165443" y="4223717"/>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3" name="CuadroTexto 13">
            <a:extLst>
              <a:ext uri="{FF2B5EF4-FFF2-40B4-BE49-F238E27FC236}">
                <a16:creationId xmlns:a16="http://schemas.microsoft.com/office/drawing/2014/main" id="{8E5F6CDC-623A-43F8-9B42-2E1263DA967A}"/>
              </a:ext>
            </a:extLst>
          </p:cNvPr>
          <p:cNvSpPr txBox="1"/>
          <p:nvPr/>
        </p:nvSpPr>
        <p:spPr>
          <a:xfrm>
            <a:off x="232118" y="4318967"/>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dirty="0"/>
              <a:t>2</a:t>
            </a:r>
            <a:endParaRPr lang="es-CO" sz="1100" dirty="0"/>
          </a:p>
        </p:txBody>
      </p:sp>
      <p:sp>
        <p:nvSpPr>
          <p:cNvPr id="35" name="Rectángulo 34">
            <a:extLst>
              <a:ext uri="{FF2B5EF4-FFF2-40B4-BE49-F238E27FC236}">
                <a16:creationId xmlns:a16="http://schemas.microsoft.com/office/drawing/2014/main" id="{35B31003-6024-4201-9F01-571BCDA71F1E}"/>
              </a:ext>
            </a:extLst>
          </p:cNvPr>
          <p:cNvSpPr/>
          <p:nvPr/>
        </p:nvSpPr>
        <p:spPr>
          <a:xfrm>
            <a:off x="172074" y="5476049"/>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40" name="CuadroTexto 13">
            <a:extLst>
              <a:ext uri="{FF2B5EF4-FFF2-40B4-BE49-F238E27FC236}">
                <a16:creationId xmlns:a16="http://schemas.microsoft.com/office/drawing/2014/main" id="{4920690E-D441-4857-9E44-5759CE77F312}"/>
              </a:ext>
            </a:extLst>
          </p:cNvPr>
          <p:cNvSpPr txBox="1"/>
          <p:nvPr/>
        </p:nvSpPr>
        <p:spPr>
          <a:xfrm>
            <a:off x="238749" y="5571299"/>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dirty="0"/>
              <a:t>3</a:t>
            </a:r>
            <a:endParaRPr lang="es-CO" sz="1100" dirty="0"/>
          </a:p>
        </p:txBody>
      </p:sp>
      <p:sp>
        <p:nvSpPr>
          <p:cNvPr id="10" name="Rectángulo: esquinas redondeadas 9">
            <a:extLst>
              <a:ext uri="{FF2B5EF4-FFF2-40B4-BE49-F238E27FC236}">
                <a16:creationId xmlns:a16="http://schemas.microsoft.com/office/drawing/2014/main" id="{A086D807-B360-4F3A-BC7E-644454992E93}"/>
              </a:ext>
            </a:extLst>
          </p:cNvPr>
          <p:cNvSpPr/>
          <p:nvPr/>
        </p:nvSpPr>
        <p:spPr>
          <a:xfrm>
            <a:off x="851198" y="2704814"/>
            <a:ext cx="4499822" cy="80966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dirty="0">
                <a:latin typeface="Lato Regular"/>
              </a:rPr>
              <a:t>Instalación herramienta PCSECURE. </a:t>
            </a:r>
          </a:p>
        </p:txBody>
      </p:sp>
      <p:sp>
        <p:nvSpPr>
          <p:cNvPr id="42" name="Rectángulo: esquinas redondeadas 41">
            <a:extLst>
              <a:ext uri="{FF2B5EF4-FFF2-40B4-BE49-F238E27FC236}">
                <a16:creationId xmlns:a16="http://schemas.microsoft.com/office/drawing/2014/main" id="{B416FD86-C952-4FAD-B69D-A99190B01982}"/>
              </a:ext>
            </a:extLst>
          </p:cNvPr>
          <p:cNvSpPr/>
          <p:nvPr/>
        </p:nvSpPr>
        <p:spPr>
          <a:xfrm>
            <a:off x="879262" y="3841852"/>
            <a:ext cx="4499822" cy="9636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dirty="0">
                <a:latin typeface="Lato Regular"/>
              </a:rPr>
              <a:t>Divulgación de la Política Seguridad de la Información. </a:t>
            </a:r>
          </a:p>
        </p:txBody>
      </p:sp>
      <p:sp>
        <p:nvSpPr>
          <p:cNvPr id="43" name="Rectángulo: esquinas redondeadas 42">
            <a:extLst>
              <a:ext uri="{FF2B5EF4-FFF2-40B4-BE49-F238E27FC236}">
                <a16:creationId xmlns:a16="http://schemas.microsoft.com/office/drawing/2014/main" id="{9219CB42-32F8-4236-ADF7-498A9161DE6E}"/>
              </a:ext>
            </a:extLst>
          </p:cNvPr>
          <p:cNvSpPr/>
          <p:nvPr/>
        </p:nvSpPr>
        <p:spPr>
          <a:xfrm>
            <a:off x="851198" y="5035827"/>
            <a:ext cx="4499822" cy="145773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dirty="0">
                <a:latin typeface="Lato Regular"/>
              </a:rPr>
              <a:t>Baja contable del software y disposición final del software dado de baja:</a:t>
            </a:r>
          </a:p>
        </p:txBody>
      </p:sp>
      <p:sp>
        <p:nvSpPr>
          <p:cNvPr id="44" name="Rounded Rectangle 38">
            <a:hlinkClick r:id="rId5" action="ppaction://hlinksldjump"/>
            <a:extLst>
              <a:ext uri="{FF2B5EF4-FFF2-40B4-BE49-F238E27FC236}">
                <a16:creationId xmlns:a16="http://schemas.microsoft.com/office/drawing/2014/main" id="{72240BCF-6ECB-445D-8BFF-128F004204B4}"/>
              </a:ext>
            </a:extLst>
          </p:cNvPr>
          <p:cNvSpPr/>
          <p:nvPr/>
        </p:nvSpPr>
        <p:spPr>
          <a:xfrm>
            <a:off x="5608436" y="2877340"/>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sp>
        <p:nvSpPr>
          <p:cNvPr id="45" name="Rounded Rectangle 38">
            <a:hlinkClick r:id="rId6" action="ppaction://hlinksldjump"/>
            <a:extLst>
              <a:ext uri="{FF2B5EF4-FFF2-40B4-BE49-F238E27FC236}">
                <a16:creationId xmlns:a16="http://schemas.microsoft.com/office/drawing/2014/main" id="{F592821F-A4E5-40F0-BE7F-F4D55B45602C}"/>
              </a:ext>
            </a:extLst>
          </p:cNvPr>
          <p:cNvSpPr/>
          <p:nvPr/>
        </p:nvSpPr>
        <p:spPr>
          <a:xfrm>
            <a:off x="5608436" y="4114063"/>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sp>
        <p:nvSpPr>
          <p:cNvPr id="46" name="Rounded Rectangle 38">
            <a:hlinkClick r:id="rId7" action="ppaction://hlinksldjump"/>
            <a:extLst>
              <a:ext uri="{FF2B5EF4-FFF2-40B4-BE49-F238E27FC236}">
                <a16:creationId xmlns:a16="http://schemas.microsoft.com/office/drawing/2014/main" id="{FAFD1D1D-3847-4455-BADD-9DDE7B82B008}"/>
              </a:ext>
            </a:extLst>
          </p:cNvPr>
          <p:cNvSpPr/>
          <p:nvPr/>
        </p:nvSpPr>
        <p:spPr>
          <a:xfrm>
            <a:off x="5608436" y="5574613"/>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pic>
        <p:nvPicPr>
          <p:cNvPr id="47" name="Imagen 46">
            <a:extLst>
              <a:ext uri="{FF2B5EF4-FFF2-40B4-BE49-F238E27FC236}">
                <a16:creationId xmlns:a16="http://schemas.microsoft.com/office/drawing/2014/main" id="{F986F5F4-7B23-4A7B-9B16-8B304593B0EE}"/>
              </a:ext>
            </a:extLst>
          </p:cNvPr>
          <p:cNvPicPr>
            <a:picLocks noChangeAspect="1"/>
          </p:cNvPicPr>
          <p:nvPr/>
        </p:nvPicPr>
        <p:blipFill>
          <a:blip r:embed="rId8"/>
          <a:stretch>
            <a:fillRect/>
          </a:stretch>
        </p:blipFill>
        <p:spPr>
          <a:xfrm>
            <a:off x="6773156" y="2759339"/>
            <a:ext cx="1533333" cy="1057143"/>
          </a:xfrm>
          <a:prstGeom prst="rect">
            <a:avLst/>
          </a:prstGeom>
        </p:spPr>
      </p:pic>
      <p:sp>
        <p:nvSpPr>
          <p:cNvPr id="11" name="Rectángulo 10">
            <a:extLst>
              <a:ext uri="{FF2B5EF4-FFF2-40B4-BE49-F238E27FC236}">
                <a16:creationId xmlns:a16="http://schemas.microsoft.com/office/drawing/2014/main" id="{D54A1A8A-BDF9-4E61-8C1E-0B598C9F27EE}"/>
              </a:ext>
            </a:extLst>
          </p:cNvPr>
          <p:cNvSpPr/>
          <p:nvPr/>
        </p:nvSpPr>
        <p:spPr>
          <a:xfrm>
            <a:off x="6550189" y="5113980"/>
            <a:ext cx="5477262" cy="1600438"/>
          </a:xfrm>
          <a:prstGeom prst="rect">
            <a:avLst/>
          </a:prstGeom>
        </p:spPr>
        <p:txBody>
          <a:bodyPr wrap="square">
            <a:spAutoFit/>
          </a:bodyPr>
          <a:lstStyle/>
          <a:p>
            <a:pPr algn="just"/>
            <a:r>
              <a:rPr lang="es-CO" sz="1400" dirty="0">
                <a:latin typeface="Lato Regular"/>
              </a:rPr>
              <a:t>La evaluación anual de derechos de autor realizada a la Oficina de Gestión de la información presentó tres situaciones con riesgos residuales altos, para las oportunidades de mejora identificadas, las cuales fueron aceptadas por el líder de proceso.</a:t>
            </a:r>
          </a:p>
          <a:p>
            <a:pPr algn="just"/>
            <a:endParaRPr lang="es-CO" sz="1400" dirty="0">
              <a:latin typeface="Lato Regular"/>
            </a:endParaRPr>
          </a:p>
          <a:p>
            <a:pPr algn="just"/>
            <a:r>
              <a:rPr lang="es-CO" sz="1400" dirty="0">
                <a:latin typeface="Lato Regular"/>
              </a:rPr>
              <a:t>El líder de proceso generó un plan de mejoramiento, con responsables y fechas de implementación</a:t>
            </a:r>
          </a:p>
        </p:txBody>
      </p:sp>
      <p:graphicFrame>
        <p:nvGraphicFramePr>
          <p:cNvPr id="48" name="Table 18">
            <a:extLst>
              <a:ext uri="{FF2B5EF4-FFF2-40B4-BE49-F238E27FC236}">
                <a16:creationId xmlns:a16="http://schemas.microsoft.com/office/drawing/2014/main" id="{86D3DDB8-F05A-46D0-811E-8CE04FBEAC62}"/>
              </a:ext>
            </a:extLst>
          </p:cNvPr>
          <p:cNvGraphicFramePr>
            <a:graphicFrameLocks noGrp="1"/>
          </p:cNvGraphicFramePr>
          <p:nvPr>
            <p:extLst>
              <p:ext uri="{D42A27DB-BD31-4B8C-83A1-F6EECF244321}">
                <p14:modId xmlns:p14="http://schemas.microsoft.com/office/powerpoint/2010/main" val="943209619"/>
              </p:ext>
            </p:extLst>
          </p:nvPr>
        </p:nvGraphicFramePr>
        <p:xfrm>
          <a:off x="8722018" y="2759339"/>
          <a:ext cx="2938298" cy="2301240"/>
        </p:xfrm>
        <a:graphic>
          <a:graphicData uri="http://schemas.openxmlformats.org/drawingml/2006/table">
            <a:tbl>
              <a:tblPr firstRow="1" bandRow="1">
                <a:tableStyleId>{2D5ABB26-0587-4C30-8999-92F81FD0307C}</a:tableStyleId>
              </a:tblPr>
              <a:tblGrid>
                <a:gridCol w="2141213">
                  <a:extLst>
                    <a:ext uri="{9D8B030D-6E8A-4147-A177-3AD203B41FA5}">
                      <a16:colId xmlns:a16="http://schemas.microsoft.com/office/drawing/2014/main" val="20000"/>
                    </a:ext>
                  </a:extLst>
                </a:gridCol>
                <a:gridCol w="797085">
                  <a:extLst>
                    <a:ext uri="{9D8B030D-6E8A-4147-A177-3AD203B41FA5}">
                      <a16:colId xmlns:a16="http://schemas.microsoft.com/office/drawing/2014/main" val="20001"/>
                    </a:ext>
                  </a:extLst>
                </a:gridCol>
              </a:tblGrid>
              <a:tr h="252387">
                <a:tc gridSpan="2">
                  <a:txBody>
                    <a:bodyPr/>
                    <a:lstStyle/>
                    <a:p>
                      <a:pPr algn="ctr"/>
                      <a:r>
                        <a:rPr lang="es-CO" sz="1300" i="1" dirty="0">
                          <a:solidFill>
                            <a:schemeClr val="tx2"/>
                          </a:solidFill>
                        </a:rPr>
                        <a:t>Resultado</a:t>
                      </a:r>
                      <a:r>
                        <a:rPr lang="es-CO" sz="1300" i="1" baseline="0" dirty="0">
                          <a:solidFill>
                            <a:schemeClr val="tx2"/>
                          </a:solidFill>
                        </a:rPr>
                        <a:t>s</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dirty="0"/>
                    </a:p>
                  </a:txBody>
                  <a:tcPr/>
                </a:tc>
                <a:extLst>
                  <a:ext uri="{0D108BD9-81ED-4DB2-BD59-A6C34878D82A}">
                    <a16:rowId xmlns:a16="http://schemas.microsoft.com/office/drawing/2014/main" val="10000"/>
                  </a:ext>
                </a:extLst>
              </a:tr>
              <a:tr h="265671">
                <a:tc>
                  <a:txBody>
                    <a:bodyPr/>
                    <a:lstStyle/>
                    <a:p>
                      <a:r>
                        <a:rPr lang="es-CO" sz="1300" i="1" dirty="0">
                          <a:solidFill>
                            <a:schemeClr val="tx2"/>
                          </a:solidFill>
                        </a:rPr>
                        <a:t>Extremo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265671">
                <a:tc>
                  <a:txBody>
                    <a:bodyPr/>
                    <a:lstStyle/>
                    <a:p>
                      <a:r>
                        <a:rPr lang="es-CO" sz="1300" i="1" dirty="0">
                          <a:solidFill>
                            <a:schemeClr val="tx2"/>
                          </a:solidFill>
                        </a:rPr>
                        <a:t>Alto</a:t>
                      </a:r>
                      <a:r>
                        <a:rPr lang="es-CO" sz="1300" i="1" baseline="0" dirty="0">
                          <a:solidFill>
                            <a:schemeClr val="tx2"/>
                          </a:solidFill>
                        </a:rPr>
                        <a:t> </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CO" sz="1400" dirty="0">
                          <a:solidFill>
                            <a:schemeClr val="tx2"/>
                          </a:solidFill>
                        </a:rPr>
                        <a:t>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265671">
                <a:tc>
                  <a:txBody>
                    <a:bodyPr/>
                    <a:lstStyle/>
                    <a:p>
                      <a:r>
                        <a:rPr lang="es-CO" sz="1300" i="1" dirty="0">
                          <a:solidFill>
                            <a:schemeClr val="tx2"/>
                          </a:solidFill>
                        </a:rPr>
                        <a:t>Moderado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65671">
                <a:tc>
                  <a:txBody>
                    <a:bodyPr/>
                    <a:lstStyle/>
                    <a:p>
                      <a:r>
                        <a:rPr lang="es-CO" sz="1300" i="1" dirty="0">
                          <a:solidFill>
                            <a:schemeClr val="tx2"/>
                          </a:solidFill>
                        </a:rPr>
                        <a:t>Bajo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265671">
                <a:tc>
                  <a:txBody>
                    <a:bodyPr/>
                    <a:lstStyle/>
                    <a:p>
                      <a:r>
                        <a:rPr lang="es-CO" sz="1300" i="1" dirty="0">
                          <a:solidFill>
                            <a:schemeClr val="tx2"/>
                          </a:solidFill>
                        </a:rPr>
                        <a:t>Sin Contemplar MR</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s-CO" sz="1400" dirty="0">
                          <a:solidFill>
                            <a:schemeClr val="tx2"/>
                          </a:solidFill>
                        </a:rPr>
                        <a:t>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45006064"/>
                  </a:ext>
                </a:extLst>
              </a:tr>
              <a:tr h="265671">
                <a:tc>
                  <a:txBody>
                    <a:bodyPr/>
                    <a:lstStyle/>
                    <a:p>
                      <a:r>
                        <a:rPr lang="es-CO" sz="1300" b="1" i="1" dirty="0">
                          <a:solidFill>
                            <a:schemeClr val="tx2"/>
                          </a:solidFill>
                        </a:rPr>
                        <a:t>Total</a:t>
                      </a:r>
                      <a:r>
                        <a:rPr lang="es-CO" sz="1300" b="1" i="1" baseline="0" dirty="0">
                          <a:solidFill>
                            <a:schemeClr val="tx2"/>
                          </a:solidFill>
                        </a:rPr>
                        <a:t> resultados</a:t>
                      </a:r>
                      <a:endParaRPr lang="es-CO" sz="1300" b="1"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b="1" dirty="0">
                          <a:solidFill>
                            <a:schemeClr val="tx2"/>
                          </a:solidFill>
                        </a:rPr>
                        <a:t>9</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59402">
                <a:tc>
                  <a:txBody>
                    <a:bodyPr/>
                    <a:lstStyle/>
                    <a:p>
                      <a:endParaRPr lang="es-CO" sz="6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49" name="Table 18">
            <a:extLst>
              <a:ext uri="{FF2B5EF4-FFF2-40B4-BE49-F238E27FC236}">
                <a16:creationId xmlns:a16="http://schemas.microsoft.com/office/drawing/2014/main" id="{D666ADC9-60DE-442B-A4F3-9C8195CD773A}"/>
              </a:ext>
            </a:extLst>
          </p:cNvPr>
          <p:cNvGraphicFramePr>
            <a:graphicFrameLocks noGrp="1"/>
          </p:cNvGraphicFramePr>
          <p:nvPr>
            <p:extLst/>
          </p:nvPr>
        </p:nvGraphicFramePr>
        <p:xfrm>
          <a:off x="6930599" y="1381405"/>
          <a:ext cx="2862757" cy="1082040"/>
        </p:xfrm>
        <a:graphic>
          <a:graphicData uri="http://schemas.openxmlformats.org/drawingml/2006/table">
            <a:tbl>
              <a:tblPr firstRow="1" bandRow="1">
                <a:tableStyleId>{2D5ABB26-0587-4C30-8999-92F81FD0307C}</a:tableStyleId>
              </a:tblPr>
              <a:tblGrid>
                <a:gridCol w="2086164">
                  <a:extLst>
                    <a:ext uri="{9D8B030D-6E8A-4147-A177-3AD203B41FA5}">
                      <a16:colId xmlns:a16="http://schemas.microsoft.com/office/drawing/2014/main" val="20000"/>
                    </a:ext>
                  </a:extLst>
                </a:gridCol>
                <a:gridCol w="776593">
                  <a:extLst>
                    <a:ext uri="{9D8B030D-6E8A-4147-A177-3AD203B41FA5}">
                      <a16:colId xmlns:a16="http://schemas.microsoft.com/office/drawing/2014/main" val="20001"/>
                    </a:ext>
                  </a:extLst>
                </a:gridCol>
              </a:tblGrid>
              <a:tr h="244444">
                <a:tc gridSpan="2">
                  <a:txBody>
                    <a:bodyPr/>
                    <a:lstStyle/>
                    <a:p>
                      <a:pPr algn="ctr"/>
                      <a:r>
                        <a:rPr lang="es-CO" sz="1300" i="1" dirty="0">
                          <a:solidFill>
                            <a:schemeClr val="tx2"/>
                          </a:solidFill>
                        </a:rPr>
                        <a:t>Resultado</a:t>
                      </a:r>
                      <a:r>
                        <a:rPr lang="es-CO" sz="1300" i="1" baseline="0" dirty="0">
                          <a:solidFill>
                            <a:schemeClr val="tx2"/>
                          </a:solidFill>
                        </a:rPr>
                        <a:t>s</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dirty="0"/>
                    </a:p>
                  </a:txBody>
                  <a:tcPr/>
                </a:tc>
                <a:extLst>
                  <a:ext uri="{0D108BD9-81ED-4DB2-BD59-A6C34878D82A}">
                    <a16:rowId xmlns:a16="http://schemas.microsoft.com/office/drawing/2014/main" val="10000"/>
                  </a:ext>
                </a:extLst>
              </a:tr>
              <a:tr h="257309">
                <a:tc>
                  <a:txBody>
                    <a:bodyPr/>
                    <a:lstStyle/>
                    <a:p>
                      <a:r>
                        <a:rPr lang="es-CO" sz="1300" i="1" dirty="0">
                          <a:solidFill>
                            <a:schemeClr val="tx2"/>
                          </a:solidFill>
                        </a:rPr>
                        <a:t>Oportunidades de Mejora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57309">
                <a:tc>
                  <a:txBody>
                    <a:bodyPr/>
                    <a:lstStyle/>
                    <a:p>
                      <a:r>
                        <a:rPr lang="es-CO" sz="1300" i="1" dirty="0">
                          <a:solidFill>
                            <a:schemeClr val="tx2"/>
                          </a:solidFill>
                        </a:rPr>
                        <a:t>Observaciones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4386">
                <a:tc>
                  <a:txBody>
                    <a:bodyPr/>
                    <a:lstStyle/>
                    <a:p>
                      <a:endParaRPr lang="es-CO" sz="6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333811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898296" y="56382"/>
            <a:ext cx="4215446"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3" name="Imagen 2">
            <a:extLst>
              <a:ext uri="{FF2B5EF4-FFF2-40B4-BE49-F238E27FC236}">
                <a16:creationId xmlns:a16="http://schemas.microsoft.com/office/drawing/2014/main" id="{F2B7FA3E-D92B-4E65-AE97-7164515ED4AC}"/>
              </a:ext>
            </a:extLst>
          </p:cNvPr>
          <p:cNvPicPr>
            <a:picLocks noChangeAspect="1"/>
          </p:cNvPicPr>
          <p:nvPr/>
        </p:nvPicPr>
        <p:blipFill>
          <a:blip r:embed="rId4"/>
          <a:stretch>
            <a:fillRect/>
          </a:stretch>
        </p:blipFill>
        <p:spPr>
          <a:xfrm>
            <a:off x="234157" y="920998"/>
            <a:ext cx="9082121" cy="428571"/>
          </a:xfrm>
          <a:prstGeom prst="rect">
            <a:avLst/>
          </a:prstGeom>
        </p:spPr>
      </p:pic>
      <p:graphicFrame>
        <p:nvGraphicFramePr>
          <p:cNvPr id="9" name="Tabla 8">
            <a:extLst>
              <a:ext uri="{FF2B5EF4-FFF2-40B4-BE49-F238E27FC236}">
                <a16:creationId xmlns:a16="http://schemas.microsoft.com/office/drawing/2014/main" id="{52A2E917-9C71-4EFC-8A59-B8F164062F46}"/>
              </a:ext>
            </a:extLst>
          </p:cNvPr>
          <p:cNvGraphicFramePr>
            <a:graphicFrameLocks noGrp="1"/>
          </p:cNvGraphicFramePr>
          <p:nvPr>
            <p:extLst>
              <p:ext uri="{D42A27DB-BD31-4B8C-83A1-F6EECF244321}">
                <p14:modId xmlns:p14="http://schemas.microsoft.com/office/powerpoint/2010/main" val="613194275"/>
              </p:ext>
            </p:extLst>
          </p:nvPr>
        </p:nvGraphicFramePr>
        <p:xfrm>
          <a:off x="220906" y="3777574"/>
          <a:ext cx="9095372" cy="1598295"/>
        </p:xfrm>
        <a:graphic>
          <a:graphicData uri="http://schemas.openxmlformats.org/drawingml/2006/table">
            <a:tbl>
              <a:tblPr/>
              <a:tblGrid>
                <a:gridCol w="9095372">
                  <a:extLst>
                    <a:ext uri="{9D8B030D-6E8A-4147-A177-3AD203B41FA5}">
                      <a16:colId xmlns:a16="http://schemas.microsoft.com/office/drawing/2014/main" val="693762400"/>
                    </a:ext>
                  </a:extLst>
                </a:gridCol>
              </a:tblGrid>
              <a:tr h="209550">
                <a:tc>
                  <a:txBody>
                    <a:bodyPr/>
                    <a:lstStyle/>
                    <a:p>
                      <a:pPr algn="l" fontAlgn="ctr"/>
                      <a:r>
                        <a:rPr lang="es-CO" sz="1800" b="1" i="0" u="none" strike="noStrike" dirty="0">
                          <a:solidFill>
                            <a:srgbClr val="FFFFFF"/>
                          </a:solidFill>
                          <a:effectLst/>
                          <a:latin typeface="Lato Regular"/>
                        </a:rPr>
                        <a:t>Alcance</a:t>
                      </a:r>
                    </a:p>
                  </a:txBody>
                  <a:tcPr marL="9525" marR="9525" marT="9525" marB="0" anchor="ctr">
                    <a:lnL>
                      <a:noFill/>
                    </a:lnL>
                    <a:lnR>
                      <a:noFill/>
                    </a:lnR>
                    <a:lnT>
                      <a:noFill/>
                    </a:lnT>
                    <a:lnB>
                      <a:noFill/>
                    </a:lnB>
                    <a:solidFill>
                      <a:srgbClr val="305496"/>
                    </a:solidFill>
                  </a:tcPr>
                </a:tc>
                <a:extLst>
                  <a:ext uri="{0D108BD9-81ED-4DB2-BD59-A6C34878D82A}">
                    <a16:rowId xmlns:a16="http://schemas.microsoft.com/office/drawing/2014/main" val="2779621671"/>
                  </a:ext>
                </a:extLst>
              </a:tr>
              <a:tr h="1314450">
                <a:tc>
                  <a:txBody>
                    <a:bodyPr/>
                    <a:lstStyle/>
                    <a:p>
                      <a:pPr algn="just" fontAlgn="ctr"/>
                      <a:r>
                        <a:rPr lang="es-CO" sz="1400" b="0" i="0" u="none" strike="noStrike" dirty="0">
                          <a:solidFill>
                            <a:srgbClr val="000000"/>
                          </a:solidFill>
                          <a:effectLst/>
                          <a:latin typeface="Lato Regular"/>
                        </a:rPr>
                        <a:t>Verificación del software instalado, controles, riesgos existentes, y conocimiento de la Política de Seguridad de la Información de SAE, con base al inventario e información recibida por la Oficina de Gestión de la información, con corte a 31 de diciembre de 2017. Se realizó verificación a una muestra aleatoria de 120 equipos en Dirección Central, Regional Centro Oriente y vía remoto con la Regional Norte, que corresponde al 23% del total informado por la Oficina de Gestión de la Información (527 equipos). </a:t>
                      </a:r>
                    </a:p>
                  </a:txBody>
                  <a:tcPr marL="9525" marR="9525" marT="9525" marB="0" anchor="ctr">
                    <a:lnL>
                      <a:noFill/>
                    </a:lnL>
                    <a:lnR>
                      <a:noFill/>
                    </a:lnR>
                    <a:lnT>
                      <a:noFill/>
                    </a:lnT>
                    <a:lnB>
                      <a:noFill/>
                    </a:lnB>
                  </a:tcPr>
                </a:tc>
                <a:extLst>
                  <a:ext uri="{0D108BD9-81ED-4DB2-BD59-A6C34878D82A}">
                    <a16:rowId xmlns:a16="http://schemas.microsoft.com/office/drawing/2014/main" val="2860283466"/>
                  </a:ext>
                </a:extLst>
              </a:tr>
            </a:tbl>
          </a:graphicData>
        </a:graphic>
      </p:graphicFrame>
      <p:graphicFrame>
        <p:nvGraphicFramePr>
          <p:cNvPr id="10" name="Tabla 9">
            <a:extLst>
              <a:ext uri="{FF2B5EF4-FFF2-40B4-BE49-F238E27FC236}">
                <a16:creationId xmlns:a16="http://schemas.microsoft.com/office/drawing/2014/main" id="{38D65086-6F23-4F0C-9F20-B9E8BD7A5221}"/>
              </a:ext>
            </a:extLst>
          </p:cNvPr>
          <p:cNvGraphicFramePr>
            <a:graphicFrameLocks noGrp="1"/>
          </p:cNvGraphicFramePr>
          <p:nvPr>
            <p:extLst>
              <p:ext uri="{D42A27DB-BD31-4B8C-83A1-F6EECF244321}">
                <p14:modId xmlns:p14="http://schemas.microsoft.com/office/powerpoint/2010/main" val="511406431"/>
              </p:ext>
            </p:extLst>
          </p:nvPr>
        </p:nvGraphicFramePr>
        <p:xfrm>
          <a:off x="234160" y="1602230"/>
          <a:ext cx="9082120" cy="1645920"/>
        </p:xfrm>
        <a:graphic>
          <a:graphicData uri="http://schemas.openxmlformats.org/drawingml/2006/table">
            <a:tbl>
              <a:tblPr/>
              <a:tblGrid>
                <a:gridCol w="908212">
                  <a:extLst>
                    <a:ext uri="{9D8B030D-6E8A-4147-A177-3AD203B41FA5}">
                      <a16:colId xmlns:a16="http://schemas.microsoft.com/office/drawing/2014/main" val="971885089"/>
                    </a:ext>
                  </a:extLst>
                </a:gridCol>
                <a:gridCol w="908212">
                  <a:extLst>
                    <a:ext uri="{9D8B030D-6E8A-4147-A177-3AD203B41FA5}">
                      <a16:colId xmlns:a16="http://schemas.microsoft.com/office/drawing/2014/main" val="701343494"/>
                    </a:ext>
                  </a:extLst>
                </a:gridCol>
                <a:gridCol w="908212">
                  <a:extLst>
                    <a:ext uri="{9D8B030D-6E8A-4147-A177-3AD203B41FA5}">
                      <a16:colId xmlns:a16="http://schemas.microsoft.com/office/drawing/2014/main" val="3805784121"/>
                    </a:ext>
                  </a:extLst>
                </a:gridCol>
                <a:gridCol w="908212">
                  <a:extLst>
                    <a:ext uri="{9D8B030D-6E8A-4147-A177-3AD203B41FA5}">
                      <a16:colId xmlns:a16="http://schemas.microsoft.com/office/drawing/2014/main" val="325297831"/>
                    </a:ext>
                  </a:extLst>
                </a:gridCol>
                <a:gridCol w="908212">
                  <a:extLst>
                    <a:ext uri="{9D8B030D-6E8A-4147-A177-3AD203B41FA5}">
                      <a16:colId xmlns:a16="http://schemas.microsoft.com/office/drawing/2014/main" val="3985902979"/>
                    </a:ext>
                  </a:extLst>
                </a:gridCol>
                <a:gridCol w="908212">
                  <a:extLst>
                    <a:ext uri="{9D8B030D-6E8A-4147-A177-3AD203B41FA5}">
                      <a16:colId xmlns:a16="http://schemas.microsoft.com/office/drawing/2014/main" val="650941948"/>
                    </a:ext>
                  </a:extLst>
                </a:gridCol>
                <a:gridCol w="908212">
                  <a:extLst>
                    <a:ext uri="{9D8B030D-6E8A-4147-A177-3AD203B41FA5}">
                      <a16:colId xmlns:a16="http://schemas.microsoft.com/office/drawing/2014/main" val="1013295957"/>
                    </a:ext>
                  </a:extLst>
                </a:gridCol>
                <a:gridCol w="908212">
                  <a:extLst>
                    <a:ext uri="{9D8B030D-6E8A-4147-A177-3AD203B41FA5}">
                      <a16:colId xmlns:a16="http://schemas.microsoft.com/office/drawing/2014/main" val="694832185"/>
                    </a:ext>
                  </a:extLst>
                </a:gridCol>
                <a:gridCol w="908212">
                  <a:extLst>
                    <a:ext uri="{9D8B030D-6E8A-4147-A177-3AD203B41FA5}">
                      <a16:colId xmlns:a16="http://schemas.microsoft.com/office/drawing/2014/main" val="1909415541"/>
                    </a:ext>
                  </a:extLst>
                </a:gridCol>
                <a:gridCol w="908212">
                  <a:extLst>
                    <a:ext uri="{9D8B030D-6E8A-4147-A177-3AD203B41FA5}">
                      <a16:colId xmlns:a16="http://schemas.microsoft.com/office/drawing/2014/main" val="3832199308"/>
                    </a:ext>
                  </a:extLst>
                </a:gridCol>
              </a:tblGrid>
              <a:tr h="135168">
                <a:tc>
                  <a:txBody>
                    <a:bodyPr/>
                    <a:lstStyle/>
                    <a:p>
                      <a:pPr algn="l" fontAlgn="b"/>
                      <a:r>
                        <a:rPr lang="es-CO" sz="1800" b="1" i="0" u="none" strike="noStrike" dirty="0">
                          <a:solidFill>
                            <a:srgbClr val="FFFFFF"/>
                          </a:solidFill>
                          <a:effectLst/>
                          <a:latin typeface="Calibri" panose="020F0502020204030204" pitchFamily="34" charset="0"/>
                        </a:rPr>
                        <a:t>Objetivo</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extLst>
                  <a:ext uri="{0D108BD9-81ED-4DB2-BD59-A6C34878D82A}">
                    <a16:rowId xmlns:a16="http://schemas.microsoft.com/office/drawing/2014/main" val="1920216541"/>
                  </a:ext>
                </a:extLst>
              </a:tr>
              <a:tr h="1362075">
                <a:tc gridSpan="10">
                  <a:txBody>
                    <a:bodyPr/>
                    <a:lstStyle/>
                    <a:p>
                      <a:pPr algn="just" fontAlgn="ctr"/>
                      <a:r>
                        <a:rPr lang="es-CO" sz="1400" b="0" i="0" u="none" strike="noStrike" dirty="0">
                          <a:solidFill>
                            <a:srgbClr val="000000"/>
                          </a:solidFill>
                          <a:effectLst/>
                          <a:latin typeface="Lato Regular"/>
                        </a:rPr>
                        <a:t>Dar cumplimiento al reporte de información a la Dirección Nacional de Derechos de Autor, el cual requiere que los Representantes Legales y Jefes de Control Interno de las entidades de orden nacional y Territorial, remitan la información relacionada con la verificación, recomendaciones y resultados sobre el cumplimiento de las normas en materia de Derechos de Autor sobre software, en cumplimiento de la Directiva Presidencial No. 002 de 2002 y conforme con el procedimiento determinado en la Circular 17 de 2011 de la Unidad Administrativa Especial Dirección Nacional de Derecho de Autor.</a:t>
                      </a:r>
                    </a:p>
                  </a:txBody>
                  <a:tcPr marL="9525" marR="9525" marT="9525"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11544357"/>
                  </a:ext>
                </a:extLst>
              </a:tr>
            </a:tbl>
          </a:graphicData>
        </a:graphic>
      </p:graphicFrame>
      <p:sp>
        <p:nvSpPr>
          <p:cNvPr id="11" name="Rectángulo 10">
            <a:extLst>
              <a:ext uri="{FF2B5EF4-FFF2-40B4-BE49-F238E27FC236}">
                <a16:creationId xmlns:a16="http://schemas.microsoft.com/office/drawing/2014/main" id="{76531BAC-C18B-4169-9449-CB101B177E87}"/>
              </a:ext>
            </a:extLst>
          </p:cNvPr>
          <p:cNvSpPr/>
          <p:nvPr/>
        </p:nvSpPr>
        <p:spPr>
          <a:xfrm>
            <a:off x="234157" y="1621294"/>
            <a:ext cx="10288069" cy="415008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1231951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56633"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5962259" y="1705465"/>
            <a:ext cx="5552524" cy="1443544"/>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078122" y="1770646"/>
            <a:ext cx="5318748" cy="125785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Se identificó que no se ha instalado en todos los computadores institucionales asignados, la herramienta de seguridad PCSECURE, la cual permite controlar la instalación de software no autorizado. </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779701"/>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Instalación herramienta PCSECURE</a:t>
            </a:r>
            <a:endParaRPr lang="es-CO" sz="1200" b="1" dirty="0">
              <a:solidFill>
                <a:schemeClr val="bg1"/>
              </a:solidFill>
              <a:latin typeface="Georgia" pitchFamily="18" charset="0"/>
            </a:endParaRPr>
          </a:p>
          <a:p>
            <a:pPr>
              <a:spcAft>
                <a:spcPts val="800"/>
              </a:spcAft>
            </a:pP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8" y="4104071"/>
            <a:ext cx="3070004" cy="67413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5976867" y="3249945"/>
            <a:ext cx="5537916" cy="225427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9"/>
            <a:ext cx="2939497" cy="37124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dirty="0"/>
              <a:t>  </a:t>
            </a:r>
          </a:p>
          <a:p>
            <a:r>
              <a:rPr lang="es-CO" sz="1200" b="1" dirty="0"/>
              <a:t>Riesgo Operativo:  Acceso no autorizado</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178596" y="4058135"/>
            <a:ext cx="5085754" cy="109132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validará con el proveedor la posibilidad de generar un informe periódico para monitorear el estado de </a:t>
            </a:r>
            <a:r>
              <a:rPr lang="es-CO" sz="1400" dirty="0" err="1">
                <a:latin typeface="Lato Regular"/>
              </a:rPr>
              <a:t>pcsecure</a:t>
            </a:r>
            <a:r>
              <a:rPr lang="es-CO" sz="1400" dirty="0">
                <a:latin typeface="Lato Regular"/>
              </a:rPr>
              <a:t> en los computadores (instalado o no instalado).</a:t>
            </a:r>
          </a:p>
          <a:p>
            <a:pPr marL="228600" indent="-228600" algn="just">
              <a:buFont typeface="+mj-lt"/>
              <a:buAutoNum type="arabicPeriod"/>
            </a:pPr>
            <a:r>
              <a:rPr lang="es-CO" sz="1400" dirty="0">
                <a:latin typeface="Lato Regular"/>
              </a:rPr>
              <a:t>Incluir PCSECURE como herramienta instalada desde la preparación del computador  y al momento de entrega al usuario validar cada serial y cada aplicación instalada</a:t>
            </a:r>
          </a:p>
          <a:p>
            <a:pPr marL="228600" indent="-228600" algn="just">
              <a:buFont typeface="+mj-lt"/>
              <a:buAutoNum type="arabicPeriod"/>
            </a:pPr>
            <a:r>
              <a:rPr lang="es-CO" sz="1400" dirty="0">
                <a:latin typeface="Lato Regular"/>
              </a:rPr>
              <a:t>Seguimiento mensual periódico de la instalación de PCSECURE</a:t>
            </a:r>
          </a:p>
          <a:p>
            <a:endParaRPr lang="es-CO" sz="1400" dirty="0">
              <a:latin typeface="Lato Regular"/>
            </a:endParaRPr>
          </a:p>
          <a:p>
            <a:endParaRPr lang="es-CO" sz="1400" dirty="0">
              <a:latin typeface="Lato Regular"/>
            </a:endParaRPr>
          </a:p>
          <a:p>
            <a:endParaRPr lang="es-CO" sz="1400" dirty="0">
              <a:latin typeface="Lato Regular"/>
            </a:endParaRPr>
          </a:p>
        </p:txBody>
      </p:sp>
      <p:sp>
        <p:nvSpPr>
          <p:cNvPr id="23" name="Rectangle 32">
            <a:extLst>
              <a:ext uri="{FF2B5EF4-FFF2-40B4-BE49-F238E27FC236}">
                <a16:creationId xmlns:a16="http://schemas.microsoft.com/office/drawing/2014/main" id="{18DC882A-7B59-4AB0-AE68-94521CAB29AC}"/>
              </a:ext>
            </a:extLst>
          </p:cNvPr>
          <p:cNvSpPr/>
          <p:nvPr/>
        </p:nvSpPr>
        <p:spPr>
          <a:xfrm>
            <a:off x="6003371"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078122"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Responsable:</a:t>
            </a:r>
          </a:p>
          <a:p>
            <a:r>
              <a:rPr lang="es-CO" sz="1200" dirty="0">
                <a:latin typeface="Lato Regular"/>
              </a:rPr>
              <a:t>Ing. Antonio Olaya - Oficina de Gestión de la Información</a:t>
            </a:r>
          </a:p>
          <a:p>
            <a:endParaRPr lang="es-CO" sz="1200" b="1" dirty="0">
              <a:latin typeface="Lato Regular"/>
            </a:endParaRPr>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593729"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Fecha Final de implementación</a:t>
            </a:r>
          </a:p>
          <a:p>
            <a:r>
              <a:rPr lang="es-CO" sz="1200" dirty="0">
                <a:latin typeface="Lato Regular"/>
              </a:rPr>
              <a:t>31-12- 2018</a:t>
            </a:r>
            <a:endParaRPr lang="es-CO" sz="1200" b="1" dirty="0">
              <a:latin typeface="Lato Regular"/>
            </a:endParaRP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1</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8539" y="4997023"/>
            <a:ext cx="3115921" cy="1641781"/>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3884308" y="5381803"/>
            <a:ext cx="255186" cy="24484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6791994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96388"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6359823" y="1705465"/>
            <a:ext cx="5552524" cy="1443544"/>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475686" y="1770646"/>
            <a:ext cx="5318748" cy="125785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 Pese a la divulgación de la política de seguridad de la información que realiza la OGI y documentación de procedimientos, se presentan debilidades sobre el buen manejo de la información de uso de la SAE.</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49244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Divulgación de la Política Seguridad de la Información.</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8" y="4104071"/>
            <a:ext cx="3070004" cy="67413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374431" y="3249945"/>
            <a:ext cx="5537916" cy="225427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9"/>
            <a:ext cx="2939497" cy="37124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dirty="0"/>
              <a:t>  </a:t>
            </a:r>
          </a:p>
          <a:p>
            <a:r>
              <a:rPr lang="es-CO" sz="1200" b="1" dirty="0"/>
              <a:t>Riesgo Operativo: Uso inadecuado de los servicios de IT </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576160" y="4058135"/>
            <a:ext cx="5085754" cy="109132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b="1" dirty="0">
                <a:latin typeface="Lato Regular"/>
              </a:rPr>
              <a:t>Plan de acción implementado por líder de Proceso:</a:t>
            </a:r>
          </a:p>
          <a:p>
            <a:pPr algn="just"/>
            <a:r>
              <a:rPr lang="es-CO" sz="1200" dirty="0">
                <a:latin typeface="Lato Regular"/>
              </a:rPr>
              <a:t>1. Realizar actualización del material publicado en la plataforma para inducción y reinducción de la SAE			</a:t>
            </a:r>
          </a:p>
          <a:p>
            <a:pPr algn="just"/>
            <a:r>
              <a:rPr lang="es-CO" sz="1200" dirty="0">
                <a:latin typeface="Lato Regular"/>
              </a:rPr>
              <a:t>2. Se reforzará la capacitación de Seguridad y Privacidad de la Información a todas las áreas de la SAE, según cronograma acordado con Talento Humano y la OGI			</a:t>
            </a:r>
          </a:p>
          <a:p>
            <a:pPr algn="just"/>
            <a:r>
              <a:rPr lang="es-CO" sz="1200" dirty="0">
                <a:latin typeface="Lato Regular"/>
              </a:rPr>
              <a:t>3. Realizar seguimiento y control de la apropiación de los conceptos en seguridad y privacidad de la información a través de una encuesta a los empleados de la SAE			</a:t>
            </a:r>
          </a:p>
          <a:p>
            <a:pPr algn="just"/>
            <a:r>
              <a:rPr lang="es-CO" sz="1200" dirty="0">
                <a:latin typeface="Lato Regular"/>
              </a:rPr>
              <a:t>4. Realizar visitas a las regionales y bodega para finalizar la campaña de sensibilización en temas de seguridad y privacidad 			</a:t>
            </a:r>
          </a:p>
          <a:p>
            <a:endParaRPr lang="es-CO" sz="1200" dirty="0">
              <a:latin typeface="Lato Regular"/>
            </a:endParaRPr>
          </a:p>
          <a:p>
            <a:endParaRPr lang="es-CO" sz="1200" dirty="0">
              <a:latin typeface="Lato Regular"/>
            </a:endParaRPr>
          </a:p>
          <a:p>
            <a:endParaRPr lang="es-CO" sz="1200" dirty="0">
              <a:latin typeface="Lato Regular"/>
            </a:endParaRPr>
          </a:p>
        </p:txBody>
      </p:sp>
      <p:sp>
        <p:nvSpPr>
          <p:cNvPr id="23" name="Rectangle 32">
            <a:extLst>
              <a:ext uri="{FF2B5EF4-FFF2-40B4-BE49-F238E27FC236}">
                <a16:creationId xmlns:a16="http://schemas.microsoft.com/office/drawing/2014/main" id="{18DC882A-7B59-4AB0-AE68-94521CAB29AC}"/>
              </a:ext>
            </a:extLst>
          </p:cNvPr>
          <p:cNvSpPr/>
          <p:nvPr/>
        </p:nvSpPr>
        <p:spPr>
          <a:xfrm>
            <a:off x="6400935"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475686"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t>Responsable:</a:t>
            </a:r>
          </a:p>
          <a:p>
            <a:r>
              <a:rPr lang="es-CO" sz="1200" dirty="0"/>
              <a:t>Ing. Antonio Olaya - Oficina de Gestión de la Información</a:t>
            </a:r>
          </a:p>
          <a:p>
            <a:endParaRPr lang="es-CO" sz="1200" b="1" dirty="0"/>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991293"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t>Fecha Final de implementación</a:t>
            </a:r>
          </a:p>
          <a:p>
            <a:r>
              <a:rPr lang="es-CO" sz="1200" dirty="0"/>
              <a:t>15-07- 2018</a:t>
            </a:r>
            <a:endParaRPr lang="es-CO" sz="1200" b="1" dirty="0"/>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2</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0662" y="4997023"/>
            <a:ext cx="3097556" cy="1641781"/>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4523807" y="5149463"/>
            <a:ext cx="255186" cy="24484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91985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96388"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6280311" y="1466929"/>
            <a:ext cx="5552524" cy="1443544"/>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396174" y="1532110"/>
            <a:ext cx="5318748" cy="125785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 El “P-TE4-163 Procedimiento Control de Software” no contempla actividades para la disposición final del Software dado de baja ni las actividades para dar traslado a la Gerencia Financiera para el registro contable. Así mismo, se estableció que en 2017 se dieron de baja activos tecnológicos y no se realizó el registro contable.</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738664"/>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Baja contable del software y disposición final del software dado de baja</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8" y="4007047"/>
            <a:ext cx="3070004" cy="104137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294919" y="3025619"/>
            <a:ext cx="5537916" cy="277027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9"/>
            <a:ext cx="2939497" cy="69748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b="1" dirty="0"/>
              <a:t>Riesgo Se podría reportar información financiera inexacta tanto de SAE como de los activos del FRISCO (Sobrevaloración de la cuenta contable). </a:t>
            </a:r>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534252" y="4410758"/>
            <a:ext cx="5180670" cy="78818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Solicitar las políticas o procedimiento para dar de baja contablemente el software y hardware a la Gerencia Financiera			</a:t>
            </a:r>
          </a:p>
          <a:p>
            <a:pPr marL="228600" indent="-228600" algn="just">
              <a:buFont typeface="+mj-lt"/>
              <a:buAutoNum type="arabicPeriod"/>
            </a:pPr>
            <a:r>
              <a:rPr lang="es-CO" sz="1400" dirty="0">
                <a:latin typeface="Lato Regular"/>
              </a:rPr>
              <a:t>Hacer seguimiento de la entrega de las políticas o procedimiento			</a:t>
            </a:r>
          </a:p>
          <a:p>
            <a:pPr marL="228600" indent="-228600" algn="just">
              <a:buFont typeface="+mj-lt"/>
              <a:buAutoNum type="arabicPeriod"/>
            </a:pPr>
            <a:r>
              <a:rPr lang="es-CO" sz="1400" dirty="0">
                <a:latin typeface="Lato Regular"/>
              </a:rPr>
              <a:t>Solicitar actualización del procedimiento de control de software donde se incluya las políticas contables para dar de baja al software y hardware. Y la destinación final	</a:t>
            </a:r>
          </a:p>
          <a:p>
            <a:pPr marL="228600" indent="-228600" algn="just">
              <a:buFont typeface="+mj-lt"/>
              <a:buAutoNum type="arabicPeriod"/>
            </a:pPr>
            <a:endParaRPr lang="es-CO" sz="1400" dirty="0">
              <a:latin typeface="Lato Regular"/>
            </a:endParaRPr>
          </a:p>
          <a:p>
            <a:pPr marL="228600" indent="-228600" algn="just">
              <a:buFont typeface="+mj-lt"/>
              <a:buAutoNum type="arabicPeriod"/>
            </a:pPr>
            <a:r>
              <a:rPr lang="es-CO" sz="1400" dirty="0">
                <a:latin typeface="Lato Regular"/>
              </a:rPr>
              <a:t>Remitir a la Gerencia Financiera la relación de software que se dará de baja contablemente o tecnológicamente			</a:t>
            </a:r>
          </a:p>
          <a:p>
            <a:endParaRPr lang="es-CO" sz="1400" dirty="0">
              <a:latin typeface="Lato Regular"/>
            </a:endParaRPr>
          </a:p>
          <a:p>
            <a:endParaRPr lang="es-CO" sz="1400" dirty="0">
              <a:latin typeface="Lato Regular"/>
            </a:endParaRPr>
          </a:p>
          <a:p>
            <a:endParaRPr lang="es-CO" sz="1400" dirty="0">
              <a:latin typeface="Lato Regular"/>
            </a:endParaRPr>
          </a:p>
        </p:txBody>
      </p:sp>
      <p:sp>
        <p:nvSpPr>
          <p:cNvPr id="23" name="Rectangle 32">
            <a:extLst>
              <a:ext uri="{FF2B5EF4-FFF2-40B4-BE49-F238E27FC236}">
                <a16:creationId xmlns:a16="http://schemas.microsoft.com/office/drawing/2014/main" id="{18DC882A-7B59-4AB0-AE68-94521CAB29AC}"/>
              </a:ext>
            </a:extLst>
          </p:cNvPr>
          <p:cNvSpPr/>
          <p:nvPr/>
        </p:nvSpPr>
        <p:spPr>
          <a:xfrm>
            <a:off x="6321423" y="5874856"/>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396174" y="6096299"/>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t>Responsable:</a:t>
            </a:r>
          </a:p>
          <a:p>
            <a:r>
              <a:rPr lang="es-CO" sz="1200" dirty="0"/>
              <a:t>Ing. Antonio Olaya - Oficina de Gestión de la Información</a:t>
            </a:r>
          </a:p>
          <a:p>
            <a:endParaRPr lang="es-CO" sz="1200" b="1" dirty="0"/>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911781" y="6063364"/>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t>Fecha Final de implementación</a:t>
            </a:r>
          </a:p>
          <a:p>
            <a:r>
              <a:rPr lang="es-CO" sz="1200" dirty="0"/>
              <a:t>31-10-2018</a:t>
            </a:r>
            <a:endParaRPr lang="es-CO" sz="1200" b="1" dirty="0"/>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dirty="0">
                <a:solidFill>
                  <a:schemeClr val="bg1"/>
                </a:solidFill>
                <a:latin typeface="+mj-lt"/>
                <a:ea typeface="FangSong" panose="02010609060101010101" pitchFamily="49" charset="-122"/>
              </a:rPr>
              <a:t>3</a:t>
            </a: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3095" y="5103039"/>
            <a:ext cx="3097556" cy="1641781"/>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4126240" y="5457739"/>
            <a:ext cx="255186" cy="24484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461981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8004313" y="56383"/>
            <a:ext cx="4109429" cy="579722"/>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37" name="Tabla 36">
            <a:extLst>
              <a:ext uri="{FF2B5EF4-FFF2-40B4-BE49-F238E27FC236}">
                <a16:creationId xmlns:a16="http://schemas.microsoft.com/office/drawing/2014/main" id="{9490CB03-E272-4370-B195-39C5F3003899}"/>
              </a:ext>
            </a:extLst>
          </p:cNvPr>
          <p:cNvGraphicFramePr>
            <a:graphicFrameLocks noGrp="1"/>
          </p:cNvGraphicFramePr>
          <p:nvPr/>
        </p:nvGraphicFramePr>
        <p:xfrm>
          <a:off x="9320607" y="890878"/>
          <a:ext cx="2648239" cy="419100"/>
        </p:xfrm>
        <a:graphic>
          <a:graphicData uri="http://schemas.openxmlformats.org/drawingml/2006/table">
            <a:tbl>
              <a:tblPr/>
              <a:tblGrid>
                <a:gridCol w="389363">
                  <a:extLst>
                    <a:ext uri="{9D8B030D-6E8A-4147-A177-3AD203B41FA5}">
                      <a16:colId xmlns:a16="http://schemas.microsoft.com/office/drawing/2014/main" val="3071194931"/>
                    </a:ext>
                  </a:extLst>
                </a:gridCol>
                <a:gridCol w="2258876">
                  <a:extLst>
                    <a:ext uri="{9D8B030D-6E8A-4147-A177-3AD203B41FA5}">
                      <a16:colId xmlns:a16="http://schemas.microsoft.com/office/drawing/2014/main" val="2091146033"/>
                    </a:ext>
                  </a:extLst>
                </a:gridCol>
              </a:tblGrid>
              <a:tr h="209550">
                <a:tc gridSpan="2">
                  <a:txBody>
                    <a:bodyPr/>
                    <a:lstStyle/>
                    <a:p>
                      <a:pPr algn="l" fontAlgn="b"/>
                      <a:r>
                        <a:rPr lang="es-CO" sz="1100" b="1" i="0" u="none" strike="noStrike" dirty="0">
                          <a:solidFill>
                            <a:srgbClr val="002060"/>
                          </a:solidFill>
                          <a:effectLst/>
                          <a:latin typeface="Arial Narrow" panose="020B0606020202030204" pitchFamily="34" charset="0"/>
                        </a:rPr>
                        <a:t>Metodología DE GESTIÓN DEL RIESGO</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2705334203"/>
                  </a:ext>
                </a:extLst>
              </a:tr>
              <a:tr h="209550">
                <a:tc gridSpan="2">
                  <a:txBody>
                    <a:bodyPr/>
                    <a:lstStyle/>
                    <a:p>
                      <a:pPr algn="l" fontAlgn="b"/>
                      <a:r>
                        <a:rPr lang="es-CO" sz="1100" b="1" i="0" u="none" strike="noStrike" dirty="0">
                          <a:solidFill>
                            <a:srgbClr val="000000"/>
                          </a:solidFill>
                          <a:effectLst/>
                          <a:latin typeface="Arial Narrow" panose="020B0606020202030204" pitchFamily="34" charset="0"/>
                        </a:rPr>
                        <a:t>G-DE2-001 Versión 3 de </a:t>
                      </a:r>
                      <a:r>
                        <a:rPr lang="es-CO" sz="1100" b="1" i="0" u="none" strike="noStrike" dirty="0" err="1">
                          <a:solidFill>
                            <a:srgbClr val="000000"/>
                          </a:solidFill>
                          <a:effectLst/>
                          <a:latin typeface="Arial Narrow" panose="020B0606020202030204" pitchFamily="34" charset="0"/>
                        </a:rPr>
                        <a:t>Sep</a:t>
                      </a:r>
                      <a:r>
                        <a:rPr lang="es-CO" sz="1100" b="1" i="0" u="none" strike="noStrike" dirty="0">
                          <a:solidFill>
                            <a:srgbClr val="000000"/>
                          </a:solidFill>
                          <a:effectLst/>
                          <a:latin typeface="Arial Narrow" panose="020B0606020202030204" pitchFamily="34" charset="0"/>
                        </a:rPr>
                        <a:t> 08 de 2016</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3546487756"/>
                  </a:ext>
                </a:extLst>
              </a:tr>
            </a:tbl>
          </a:graphicData>
        </a:graphic>
      </p:graphicFrame>
      <p:pic>
        <p:nvPicPr>
          <p:cNvPr id="3" name="Imagen 2">
            <a:extLst>
              <a:ext uri="{FF2B5EF4-FFF2-40B4-BE49-F238E27FC236}">
                <a16:creationId xmlns:a16="http://schemas.microsoft.com/office/drawing/2014/main" id="{DFD1951C-EAF0-44BC-BD0F-F663B765AFE1}"/>
              </a:ext>
            </a:extLst>
          </p:cNvPr>
          <p:cNvPicPr>
            <a:picLocks noChangeAspect="1"/>
          </p:cNvPicPr>
          <p:nvPr/>
        </p:nvPicPr>
        <p:blipFill>
          <a:blip r:embed="rId4"/>
          <a:stretch>
            <a:fillRect/>
          </a:stretch>
        </p:blipFill>
        <p:spPr>
          <a:xfrm>
            <a:off x="187921" y="814606"/>
            <a:ext cx="8215707" cy="535135"/>
          </a:xfrm>
          <a:prstGeom prst="rect">
            <a:avLst/>
          </a:prstGeom>
        </p:spPr>
      </p:pic>
      <p:sp>
        <p:nvSpPr>
          <p:cNvPr id="13" name="CuadroTexto 12">
            <a:extLst>
              <a:ext uri="{FF2B5EF4-FFF2-40B4-BE49-F238E27FC236}">
                <a16:creationId xmlns:a16="http://schemas.microsoft.com/office/drawing/2014/main" id="{78FB9A35-A880-4E31-8BF8-48E1AA0D4039}"/>
              </a:ext>
            </a:extLst>
          </p:cNvPr>
          <p:cNvSpPr txBox="1"/>
          <p:nvPr/>
        </p:nvSpPr>
        <p:spPr>
          <a:xfrm>
            <a:off x="225494" y="1396475"/>
            <a:ext cx="6494908" cy="369332"/>
          </a:xfrm>
          <a:prstGeom prst="rect">
            <a:avLst/>
          </a:prstGeom>
          <a:noFill/>
          <a:ln w="12700">
            <a:solidFill>
              <a:schemeClr val="tx1"/>
            </a:solidFill>
          </a:ln>
        </p:spPr>
        <p:txBody>
          <a:bodyPr wrap="square" rtlCol="0">
            <a:spAutoFit/>
          </a:bodyPr>
          <a:lstStyle/>
          <a:p>
            <a:r>
              <a:rPr lang="es-CO" b="1" dirty="0">
                <a:solidFill>
                  <a:schemeClr val="accent1">
                    <a:lumMod val="50000"/>
                  </a:schemeClr>
                </a:solidFill>
                <a:effectLst>
                  <a:outerShdw blurRad="38100" dist="38100" dir="2700000" algn="tl">
                    <a:srgbClr val="000000">
                      <a:alpha val="43137"/>
                    </a:srgbClr>
                  </a:outerShdw>
                </a:effectLst>
              </a:rPr>
              <a:t>Resultados Auditorias Cajas Menores Marzo 2018</a:t>
            </a:r>
          </a:p>
        </p:txBody>
      </p:sp>
      <p:sp>
        <p:nvSpPr>
          <p:cNvPr id="5" name="Rectángulo 4">
            <a:extLst>
              <a:ext uri="{FF2B5EF4-FFF2-40B4-BE49-F238E27FC236}">
                <a16:creationId xmlns:a16="http://schemas.microsoft.com/office/drawing/2014/main" id="{B92E8D4B-8B9A-4C49-A970-5ECAE30EF413}"/>
              </a:ext>
            </a:extLst>
          </p:cNvPr>
          <p:cNvSpPr/>
          <p:nvPr/>
        </p:nvSpPr>
        <p:spPr>
          <a:xfrm>
            <a:off x="9620958" y="2297633"/>
            <a:ext cx="2406493" cy="307777"/>
          </a:xfrm>
          <a:prstGeom prst="rect">
            <a:avLst/>
          </a:prstGeom>
        </p:spPr>
        <p:txBody>
          <a:bodyPr wrap="none">
            <a:spAutoFit/>
          </a:bodyPr>
          <a:lstStyle/>
          <a:p>
            <a:r>
              <a:rPr lang="es-CO" sz="1400" b="1" dirty="0">
                <a:solidFill>
                  <a:srgbClr val="002060"/>
                </a:solidFill>
                <a:latin typeface="Calibri" panose="020F0502020204030204" pitchFamily="34" charset="0"/>
              </a:rPr>
              <a:t>Valoración del riesgo residual</a:t>
            </a:r>
            <a:r>
              <a:rPr lang="es-CO" sz="1400" dirty="0"/>
              <a:t> </a:t>
            </a:r>
          </a:p>
        </p:txBody>
      </p:sp>
      <p:sp>
        <p:nvSpPr>
          <p:cNvPr id="29" name="Rectángulo 28">
            <a:extLst>
              <a:ext uri="{FF2B5EF4-FFF2-40B4-BE49-F238E27FC236}">
                <a16:creationId xmlns:a16="http://schemas.microsoft.com/office/drawing/2014/main" id="{AFDB8C6F-9CF9-4A4F-898E-C7442A1DDD57}"/>
              </a:ext>
            </a:extLst>
          </p:cNvPr>
          <p:cNvSpPr/>
          <p:nvPr/>
        </p:nvSpPr>
        <p:spPr>
          <a:xfrm>
            <a:off x="92559" y="3143667"/>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1" name="CuadroTexto 13">
            <a:extLst>
              <a:ext uri="{FF2B5EF4-FFF2-40B4-BE49-F238E27FC236}">
                <a16:creationId xmlns:a16="http://schemas.microsoft.com/office/drawing/2014/main" id="{574AE0B7-874B-4A74-B3F2-97A91F133DD6}"/>
              </a:ext>
            </a:extLst>
          </p:cNvPr>
          <p:cNvSpPr txBox="1"/>
          <p:nvPr/>
        </p:nvSpPr>
        <p:spPr>
          <a:xfrm>
            <a:off x="159234" y="3238917"/>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100"/>
              <a:t>1</a:t>
            </a:r>
          </a:p>
        </p:txBody>
      </p:sp>
      <p:sp>
        <p:nvSpPr>
          <p:cNvPr id="32" name="Rectángulo 31">
            <a:extLst>
              <a:ext uri="{FF2B5EF4-FFF2-40B4-BE49-F238E27FC236}">
                <a16:creationId xmlns:a16="http://schemas.microsoft.com/office/drawing/2014/main" id="{3547496A-15B2-42E0-9B94-3BDB1EB5E598}"/>
              </a:ext>
            </a:extLst>
          </p:cNvPr>
          <p:cNvSpPr/>
          <p:nvPr/>
        </p:nvSpPr>
        <p:spPr>
          <a:xfrm>
            <a:off x="99183" y="4727298"/>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3" name="CuadroTexto 13">
            <a:extLst>
              <a:ext uri="{FF2B5EF4-FFF2-40B4-BE49-F238E27FC236}">
                <a16:creationId xmlns:a16="http://schemas.microsoft.com/office/drawing/2014/main" id="{8E5F6CDC-623A-43F8-9B42-2E1263DA967A}"/>
              </a:ext>
            </a:extLst>
          </p:cNvPr>
          <p:cNvSpPr txBox="1"/>
          <p:nvPr/>
        </p:nvSpPr>
        <p:spPr>
          <a:xfrm>
            <a:off x="165858" y="4822548"/>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dirty="0"/>
              <a:t>2</a:t>
            </a:r>
            <a:endParaRPr lang="es-CO" sz="1100" dirty="0"/>
          </a:p>
        </p:txBody>
      </p:sp>
      <p:sp>
        <p:nvSpPr>
          <p:cNvPr id="10" name="Rectángulo: esquinas redondeadas 9">
            <a:extLst>
              <a:ext uri="{FF2B5EF4-FFF2-40B4-BE49-F238E27FC236}">
                <a16:creationId xmlns:a16="http://schemas.microsoft.com/office/drawing/2014/main" id="{A086D807-B360-4F3A-BC7E-644454992E93}"/>
              </a:ext>
            </a:extLst>
          </p:cNvPr>
          <p:cNvSpPr/>
          <p:nvPr/>
        </p:nvSpPr>
        <p:spPr>
          <a:xfrm>
            <a:off x="587714" y="2616886"/>
            <a:ext cx="4757238" cy="13888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200" b="1" dirty="0">
                <a:latin typeface="Lato Regular"/>
              </a:rPr>
              <a:t>CAJA MENOR CENTRO ORIENTE</a:t>
            </a:r>
          </a:p>
          <a:p>
            <a:pPr algn="ctr"/>
            <a:r>
              <a:rPr lang="es-CO" sz="1200" dirty="0">
                <a:latin typeface="Lato Regular"/>
              </a:rPr>
              <a:t>Pagos gastos de vigencia o de periodos anteriores:</a:t>
            </a:r>
          </a:p>
          <a:p>
            <a:pPr algn="ctr"/>
            <a:endParaRPr lang="es-CO" sz="1200" dirty="0">
              <a:latin typeface="Lato Regular"/>
            </a:endParaRPr>
          </a:p>
        </p:txBody>
      </p:sp>
      <p:sp>
        <p:nvSpPr>
          <p:cNvPr id="42" name="Rectángulo: esquinas redondeadas 41">
            <a:extLst>
              <a:ext uri="{FF2B5EF4-FFF2-40B4-BE49-F238E27FC236}">
                <a16:creationId xmlns:a16="http://schemas.microsoft.com/office/drawing/2014/main" id="{B416FD86-C952-4FAD-B69D-A99190B01982}"/>
              </a:ext>
            </a:extLst>
          </p:cNvPr>
          <p:cNvSpPr/>
          <p:nvPr/>
        </p:nvSpPr>
        <p:spPr>
          <a:xfrm>
            <a:off x="587714" y="4345433"/>
            <a:ext cx="4729174" cy="9636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200" b="1" dirty="0">
                <a:latin typeface="Lato Regular"/>
              </a:rPr>
              <a:t>CAJA MENOR PRESIDENCIA - CAJA MENOR PROYECTOS ESPECIALES</a:t>
            </a:r>
          </a:p>
          <a:p>
            <a:pPr algn="ctr"/>
            <a:endParaRPr lang="es-CO" sz="1200" b="1" dirty="0">
              <a:latin typeface="Lato Regular"/>
            </a:endParaRPr>
          </a:p>
          <a:p>
            <a:pPr algn="ctr"/>
            <a:r>
              <a:rPr lang="es-CO" sz="1200" dirty="0">
                <a:latin typeface="Lato Regular"/>
              </a:rPr>
              <a:t>Documentos de Formato de Solicitud y entrega de efectivo y Legalización, sin firmas.</a:t>
            </a:r>
          </a:p>
        </p:txBody>
      </p:sp>
      <p:sp>
        <p:nvSpPr>
          <p:cNvPr id="44" name="Rounded Rectangle 38">
            <a:hlinkClick r:id="rId5" action="ppaction://hlinksldjump"/>
            <a:extLst>
              <a:ext uri="{FF2B5EF4-FFF2-40B4-BE49-F238E27FC236}">
                <a16:creationId xmlns:a16="http://schemas.microsoft.com/office/drawing/2014/main" id="{72240BCF-6ECB-445D-8BFF-128F004204B4}"/>
              </a:ext>
            </a:extLst>
          </p:cNvPr>
          <p:cNvSpPr/>
          <p:nvPr/>
        </p:nvSpPr>
        <p:spPr>
          <a:xfrm>
            <a:off x="5585374" y="3153130"/>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sp>
        <p:nvSpPr>
          <p:cNvPr id="45" name="Rounded Rectangle 38">
            <a:hlinkClick r:id="rId6" action="ppaction://hlinksldjump"/>
            <a:extLst>
              <a:ext uri="{FF2B5EF4-FFF2-40B4-BE49-F238E27FC236}">
                <a16:creationId xmlns:a16="http://schemas.microsoft.com/office/drawing/2014/main" id="{F592821F-A4E5-40F0-BE7F-F4D55B45602C}"/>
              </a:ext>
            </a:extLst>
          </p:cNvPr>
          <p:cNvSpPr/>
          <p:nvPr/>
        </p:nvSpPr>
        <p:spPr>
          <a:xfrm>
            <a:off x="5585374" y="4617644"/>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sp>
        <p:nvSpPr>
          <p:cNvPr id="11" name="Rectángulo 10">
            <a:extLst>
              <a:ext uri="{FF2B5EF4-FFF2-40B4-BE49-F238E27FC236}">
                <a16:creationId xmlns:a16="http://schemas.microsoft.com/office/drawing/2014/main" id="{D54A1A8A-BDF9-4E61-8C1E-0B598C9F27EE}"/>
              </a:ext>
            </a:extLst>
          </p:cNvPr>
          <p:cNvSpPr/>
          <p:nvPr/>
        </p:nvSpPr>
        <p:spPr>
          <a:xfrm>
            <a:off x="6269517" y="5004282"/>
            <a:ext cx="5757934" cy="1692771"/>
          </a:xfrm>
          <a:prstGeom prst="rect">
            <a:avLst/>
          </a:prstGeom>
        </p:spPr>
        <p:txBody>
          <a:bodyPr wrap="square">
            <a:spAutoFit/>
          </a:bodyPr>
          <a:lstStyle/>
          <a:p>
            <a:pPr algn="just"/>
            <a:r>
              <a:rPr lang="es-CO" sz="1300" dirty="0">
                <a:latin typeface="Lato Regular"/>
              </a:rPr>
              <a:t>La auditorias a las Cajas menores realizadas por la OCI (Presidencia, Vicepresidencia de Inmuebles, Presidencia y Regional Centro Oriente</a:t>
            </a:r>
          </a:p>
          <a:p>
            <a:pPr algn="just"/>
            <a:endParaRPr lang="es-CO" sz="1300" dirty="0">
              <a:latin typeface="Lato Regular"/>
            </a:endParaRPr>
          </a:p>
          <a:p>
            <a:pPr algn="just"/>
            <a:r>
              <a:rPr lang="es-CO" sz="1300" dirty="0">
                <a:latin typeface="Lato Regular"/>
              </a:rPr>
              <a:t>Para las situaciones identificadas los Lideres de las cajas aceptaron las oportunidades de mejora identificadas por la OCI; se encuentran en proceso de generar un plan de mejoramiento, identificando responsables y fechas de implementación</a:t>
            </a:r>
          </a:p>
          <a:p>
            <a:pPr algn="just"/>
            <a:endParaRPr lang="es-CO" sz="1300" dirty="0">
              <a:latin typeface="Lato Regular"/>
            </a:endParaRPr>
          </a:p>
        </p:txBody>
      </p:sp>
      <p:graphicFrame>
        <p:nvGraphicFramePr>
          <p:cNvPr id="48" name="Table 18">
            <a:extLst>
              <a:ext uri="{FF2B5EF4-FFF2-40B4-BE49-F238E27FC236}">
                <a16:creationId xmlns:a16="http://schemas.microsoft.com/office/drawing/2014/main" id="{86D3DDB8-F05A-46D0-811E-8CE04FBEAC62}"/>
              </a:ext>
            </a:extLst>
          </p:cNvPr>
          <p:cNvGraphicFramePr>
            <a:graphicFrameLocks noGrp="1"/>
          </p:cNvGraphicFramePr>
          <p:nvPr>
            <p:extLst>
              <p:ext uri="{D42A27DB-BD31-4B8C-83A1-F6EECF244321}">
                <p14:modId xmlns:p14="http://schemas.microsoft.com/office/powerpoint/2010/main" val="2232340075"/>
              </p:ext>
            </p:extLst>
          </p:nvPr>
        </p:nvGraphicFramePr>
        <p:xfrm>
          <a:off x="6806583" y="2641365"/>
          <a:ext cx="4702973" cy="2301240"/>
        </p:xfrm>
        <a:graphic>
          <a:graphicData uri="http://schemas.openxmlformats.org/drawingml/2006/table">
            <a:tbl>
              <a:tblPr firstRow="1" bandRow="1">
                <a:tableStyleId>{2D5ABB26-0587-4C30-8999-92F81FD0307C}</a:tableStyleId>
              </a:tblPr>
              <a:tblGrid>
                <a:gridCol w="1889473">
                  <a:extLst>
                    <a:ext uri="{9D8B030D-6E8A-4147-A177-3AD203B41FA5}">
                      <a16:colId xmlns:a16="http://schemas.microsoft.com/office/drawing/2014/main" val="20000"/>
                    </a:ext>
                  </a:extLst>
                </a:gridCol>
                <a:gridCol w="703375">
                  <a:extLst>
                    <a:ext uri="{9D8B030D-6E8A-4147-A177-3AD203B41FA5}">
                      <a16:colId xmlns:a16="http://schemas.microsoft.com/office/drawing/2014/main" val="20001"/>
                    </a:ext>
                  </a:extLst>
                </a:gridCol>
                <a:gridCol w="703375">
                  <a:extLst>
                    <a:ext uri="{9D8B030D-6E8A-4147-A177-3AD203B41FA5}">
                      <a16:colId xmlns:a16="http://schemas.microsoft.com/office/drawing/2014/main" val="2546798738"/>
                    </a:ext>
                  </a:extLst>
                </a:gridCol>
                <a:gridCol w="703375">
                  <a:extLst>
                    <a:ext uri="{9D8B030D-6E8A-4147-A177-3AD203B41FA5}">
                      <a16:colId xmlns:a16="http://schemas.microsoft.com/office/drawing/2014/main" val="1416540635"/>
                    </a:ext>
                  </a:extLst>
                </a:gridCol>
                <a:gridCol w="703375">
                  <a:extLst>
                    <a:ext uri="{9D8B030D-6E8A-4147-A177-3AD203B41FA5}">
                      <a16:colId xmlns:a16="http://schemas.microsoft.com/office/drawing/2014/main" val="315803092"/>
                    </a:ext>
                  </a:extLst>
                </a:gridCol>
              </a:tblGrid>
              <a:tr h="252387">
                <a:tc gridSpan="2">
                  <a:txBody>
                    <a:bodyPr/>
                    <a:lstStyle/>
                    <a:p>
                      <a:pPr algn="l"/>
                      <a:r>
                        <a:rPr lang="es-CO" sz="1300" i="1" dirty="0">
                          <a:solidFill>
                            <a:schemeClr val="tx2"/>
                          </a:solidFill>
                        </a:rPr>
                        <a:t>Resultado</a:t>
                      </a:r>
                      <a:r>
                        <a:rPr lang="es-CO" sz="1300" i="1" baseline="0" dirty="0">
                          <a:solidFill>
                            <a:schemeClr val="tx2"/>
                          </a:solidFill>
                        </a:rPr>
                        <a:t>s                                   CO</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dirty="0"/>
                    </a:p>
                  </a:txBody>
                  <a:tcPr/>
                </a:tc>
                <a:tc>
                  <a:txBody>
                    <a:bodyPr/>
                    <a:lstStyle/>
                    <a:p>
                      <a:pPr algn="ctr"/>
                      <a:r>
                        <a:rPr lang="es-CO" sz="1300" i="1" dirty="0">
                          <a:solidFill>
                            <a:schemeClr val="tx2"/>
                          </a:solidFill>
                        </a:rPr>
                        <a:t>VMI</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300" i="1" dirty="0">
                          <a:solidFill>
                            <a:schemeClr val="tx2"/>
                          </a:solidFill>
                        </a:rPr>
                        <a:t>P</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300" i="1" dirty="0">
                          <a:solidFill>
                            <a:schemeClr val="tx2"/>
                          </a:solidFill>
                        </a:rPr>
                        <a:t>PE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65671">
                <a:tc>
                  <a:txBody>
                    <a:bodyPr/>
                    <a:lstStyle/>
                    <a:p>
                      <a:r>
                        <a:rPr lang="es-CO" sz="1300" i="1" dirty="0">
                          <a:solidFill>
                            <a:schemeClr val="tx2"/>
                          </a:solidFill>
                        </a:rPr>
                        <a:t>Extremo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265671">
                <a:tc>
                  <a:txBody>
                    <a:bodyPr/>
                    <a:lstStyle/>
                    <a:p>
                      <a:r>
                        <a:rPr lang="es-CO" sz="1300" i="1" dirty="0">
                          <a:solidFill>
                            <a:schemeClr val="tx2"/>
                          </a:solidFill>
                        </a:rPr>
                        <a:t>Alto</a:t>
                      </a:r>
                      <a:r>
                        <a:rPr lang="es-CO" sz="1300" i="1" baseline="0" dirty="0">
                          <a:solidFill>
                            <a:schemeClr val="tx2"/>
                          </a:solidFill>
                        </a:rPr>
                        <a:t> </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265671">
                <a:tc>
                  <a:txBody>
                    <a:bodyPr/>
                    <a:lstStyle/>
                    <a:p>
                      <a:r>
                        <a:rPr lang="es-CO" sz="1300" i="1" dirty="0">
                          <a:solidFill>
                            <a:schemeClr val="tx2"/>
                          </a:solidFill>
                        </a:rPr>
                        <a:t>Moderado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65671">
                <a:tc>
                  <a:txBody>
                    <a:bodyPr/>
                    <a:lstStyle/>
                    <a:p>
                      <a:r>
                        <a:rPr lang="es-CO" sz="1300" i="1" dirty="0">
                          <a:solidFill>
                            <a:schemeClr val="tx2"/>
                          </a:solidFill>
                        </a:rPr>
                        <a:t>Bajo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265671">
                <a:tc>
                  <a:txBody>
                    <a:bodyPr/>
                    <a:lstStyle/>
                    <a:p>
                      <a:r>
                        <a:rPr lang="es-CO" sz="1300" i="1" dirty="0">
                          <a:solidFill>
                            <a:schemeClr val="tx2"/>
                          </a:solidFill>
                        </a:rPr>
                        <a:t>Sin Contemplar MR</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s-CO" sz="1400" dirty="0">
                          <a:solidFill>
                            <a:schemeClr val="tx2"/>
                          </a:solidFill>
                        </a:rPr>
                        <a:t>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45006064"/>
                  </a:ext>
                </a:extLst>
              </a:tr>
              <a:tr h="265671">
                <a:tc>
                  <a:txBody>
                    <a:bodyPr/>
                    <a:lstStyle/>
                    <a:p>
                      <a:r>
                        <a:rPr lang="es-CO" sz="1300" b="1" i="1" dirty="0">
                          <a:solidFill>
                            <a:schemeClr val="tx2"/>
                          </a:solidFill>
                        </a:rPr>
                        <a:t>Total</a:t>
                      </a:r>
                      <a:r>
                        <a:rPr lang="es-CO" sz="1300" b="1" i="1" baseline="0" dirty="0">
                          <a:solidFill>
                            <a:schemeClr val="tx2"/>
                          </a:solidFill>
                        </a:rPr>
                        <a:t> resultados</a:t>
                      </a:r>
                      <a:endParaRPr lang="es-CO" sz="1300" b="1"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b="1" dirty="0">
                          <a:solidFill>
                            <a:schemeClr val="tx2"/>
                          </a:solidFill>
                        </a:rPr>
                        <a:t>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b="1"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b="1" dirty="0">
                          <a:solidFill>
                            <a:schemeClr val="tx2"/>
                          </a:solidFill>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b="1" dirty="0">
                          <a:solidFill>
                            <a:schemeClr val="tx2"/>
                          </a:solidFill>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59402">
                <a:tc>
                  <a:txBody>
                    <a:bodyPr/>
                    <a:lstStyle/>
                    <a:p>
                      <a:endParaRPr lang="es-CO" sz="6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49" name="Table 18">
            <a:extLst>
              <a:ext uri="{FF2B5EF4-FFF2-40B4-BE49-F238E27FC236}">
                <a16:creationId xmlns:a16="http://schemas.microsoft.com/office/drawing/2014/main" id="{D666ADC9-60DE-442B-A4F3-9C8195CD773A}"/>
              </a:ext>
            </a:extLst>
          </p:cNvPr>
          <p:cNvGraphicFramePr>
            <a:graphicFrameLocks noGrp="1"/>
          </p:cNvGraphicFramePr>
          <p:nvPr>
            <p:extLst/>
          </p:nvPr>
        </p:nvGraphicFramePr>
        <p:xfrm>
          <a:off x="6930596" y="1474285"/>
          <a:ext cx="5038247" cy="827150"/>
        </p:xfrm>
        <a:graphic>
          <a:graphicData uri="http://schemas.openxmlformats.org/drawingml/2006/table">
            <a:tbl>
              <a:tblPr firstRow="1" bandRow="1">
                <a:tableStyleId>{2D5ABB26-0587-4C30-8999-92F81FD0307C}</a:tableStyleId>
              </a:tblPr>
              <a:tblGrid>
                <a:gridCol w="2024175">
                  <a:extLst>
                    <a:ext uri="{9D8B030D-6E8A-4147-A177-3AD203B41FA5}">
                      <a16:colId xmlns:a16="http://schemas.microsoft.com/office/drawing/2014/main" val="20000"/>
                    </a:ext>
                  </a:extLst>
                </a:gridCol>
                <a:gridCol w="753518">
                  <a:extLst>
                    <a:ext uri="{9D8B030D-6E8A-4147-A177-3AD203B41FA5}">
                      <a16:colId xmlns:a16="http://schemas.microsoft.com/office/drawing/2014/main" val="20001"/>
                    </a:ext>
                  </a:extLst>
                </a:gridCol>
                <a:gridCol w="753518">
                  <a:extLst>
                    <a:ext uri="{9D8B030D-6E8A-4147-A177-3AD203B41FA5}">
                      <a16:colId xmlns:a16="http://schemas.microsoft.com/office/drawing/2014/main" val="4176018193"/>
                    </a:ext>
                  </a:extLst>
                </a:gridCol>
                <a:gridCol w="753518">
                  <a:extLst>
                    <a:ext uri="{9D8B030D-6E8A-4147-A177-3AD203B41FA5}">
                      <a16:colId xmlns:a16="http://schemas.microsoft.com/office/drawing/2014/main" val="2496646679"/>
                    </a:ext>
                  </a:extLst>
                </a:gridCol>
                <a:gridCol w="753518">
                  <a:extLst>
                    <a:ext uri="{9D8B030D-6E8A-4147-A177-3AD203B41FA5}">
                      <a16:colId xmlns:a16="http://schemas.microsoft.com/office/drawing/2014/main" val="536318106"/>
                    </a:ext>
                  </a:extLst>
                </a:gridCol>
              </a:tblGrid>
              <a:tr h="210609">
                <a:tc gridSpan="2">
                  <a:txBody>
                    <a:bodyPr/>
                    <a:lstStyle/>
                    <a:p>
                      <a:pPr algn="l"/>
                      <a:r>
                        <a:rPr lang="es-CO" sz="1300" i="1" dirty="0">
                          <a:solidFill>
                            <a:schemeClr val="tx2"/>
                          </a:solidFill>
                        </a:rPr>
                        <a:t>Resultado</a:t>
                      </a:r>
                      <a:r>
                        <a:rPr lang="es-CO" sz="1300" i="1" baseline="0" dirty="0">
                          <a:solidFill>
                            <a:schemeClr val="tx2"/>
                          </a:solidFill>
                        </a:rPr>
                        <a:t>s                                        CO</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dirty="0"/>
                    </a:p>
                  </a:txBody>
                  <a:tcPr/>
                </a:tc>
                <a:tc>
                  <a:txBody>
                    <a:bodyPr/>
                    <a:lstStyle/>
                    <a:p>
                      <a:pPr algn="ctr"/>
                      <a:r>
                        <a:rPr lang="es-CO" sz="1300" i="1" dirty="0">
                          <a:solidFill>
                            <a:schemeClr val="tx2"/>
                          </a:solidFill>
                        </a:rPr>
                        <a:t>VMI</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300" i="1" dirty="0">
                          <a:solidFill>
                            <a:schemeClr val="tx2"/>
                          </a:solidFill>
                        </a:rPr>
                        <a:t>P</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300" i="1" dirty="0">
                          <a:solidFill>
                            <a:schemeClr val="tx2"/>
                          </a:solidFill>
                        </a:rPr>
                        <a:t>PE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54710">
                <a:tc>
                  <a:txBody>
                    <a:bodyPr/>
                    <a:lstStyle/>
                    <a:p>
                      <a:r>
                        <a:rPr lang="es-CO" sz="1300" i="1" dirty="0">
                          <a:solidFill>
                            <a:schemeClr val="tx2"/>
                          </a:solidFill>
                        </a:rPr>
                        <a:t>Oportunidades de Mejora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a:solidFill>
                            <a:schemeClr val="tx2"/>
                          </a:solidFill>
                        </a:rPr>
                        <a:t>4</a:t>
                      </a:r>
                      <a:endParaRPr lang="es-CO" sz="14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3016">
                <a:tc>
                  <a:txBody>
                    <a:bodyPr/>
                    <a:lstStyle/>
                    <a:p>
                      <a:endParaRPr lang="es-CO" sz="6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018589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898296" y="56382"/>
            <a:ext cx="4215446"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3" name="Imagen 2">
            <a:extLst>
              <a:ext uri="{FF2B5EF4-FFF2-40B4-BE49-F238E27FC236}">
                <a16:creationId xmlns:a16="http://schemas.microsoft.com/office/drawing/2014/main" id="{F2B7FA3E-D92B-4E65-AE97-7164515ED4AC}"/>
              </a:ext>
            </a:extLst>
          </p:cNvPr>
          <p:cNvPicPr>
            <a:picLocks noChangeAspect="1"/>
          </p:cNvPicPr>
          <p:nvPr/>
        </p:nvPicPr>
        <p:blipFill>
          <a:blip r:embed="rId4"/>
          <a:stretch>
            <a:fillRect/>
          </a:stretch>
        </p:blipFill>
        <p:spPr>
          <a:xfrm>
            <a:off x="234157" y="920998"/>
            <a:ext cx="9082121" cy="428571"/>
          </a:xfrm>
          <a:prstGeom prst="rect">
            <a:avLst/>
          </a:prstGeom>
        </p:spPr>
      </p:pic>
      <p:graphicFrame>
        <p:nvGraphicFramePr>
          <p:cNvPr id="9" name="Tabla 8">
            <a:extLst>
              <a:ext uri="{FF2B5EF4-FFF2-40B4-BE49-F238E27FC236}">
                <a16:creationId xmlns:a16="http://schemas.microsoft.com/office/drawing/2014/main" id="{52A2E917-9C71-4EFC-8A59-B8F164062F46}"/>
              </a:ext>
            </a:extLst>
          </p:cNvPr>
          <p:cNvGraphicFramePr>
            <a:graphicFrameLocks noGrp="1"/>
          </p:cNvGraphicFramePr>
          <p:nvPr>
            <p:extLst>
              <p:ext uri="{D42A27DB-BD31-4B8C-83A1-F6EECF244321}">
                <p14:modId xmlns:p14="http://schemas.microsoft.com/office/powerpoint/2010/main" val="4177768570"/>
              </p:ext>
            </p:extLst>
          </p:nvPr>
        </p:nvGraphicFramePr>
        <p:xfrm>
          <a:off x="220906" y="3777574"/>
          <a:ext cx="9095372" cy="1598295"/>
        </p:xfrm>
        <a:graphic>
          <a:graphicData uri="http://schemas.openxmlformats.org/drawingml/2006/table">
            <a:tbl>
              <a:tblPr/>
              <a:tblGrid>
                <a:gridCol w="9095372">
                  <a:extLst>
                    <a:ext uri="{9D8B030D-6E8A-4147-A177-3AD203B41FA5}">
                      <a16:colId xmlns:a16="http://schemas.microsoft.com/office/drawing/2014/main" val="693762400"/>
                    </a:ext>
                  </a:extLst>
                </a:gridCol>
              </a:tblGrid>
              <a:tr h="209550">
                <a:tc>
                  <a:txBody>
                    <a:bodyPr/>
                    <a:lstStyle/>
                    <a:p>
                      <a:pPr algn="l" fontAlgn="ctr"/>
                      <a:r>
                        <a:rPr lang="es-CO" sz="1800" b="1" i="0" u="none" strike="noStrike">
                          <a:solidFill>
                            <a:srgbClr val="FFFFFF"/>
                          </a:solidFill>
                          <a:effectLst/>
                          <a:latin typeface="Lato Regular"/>
                        </a:rPr>
                        <a:t>Alcance</a:t>
                      </a:r>
                      <a:endParaRPr lang="es-CO" sz="1800" b="1" i="0" u="none" strike="noStrike" dirty="0">
                        <a:solidFill>
                          <a:srgbClr val="FFFFFF"/>
                        </a:solidFill>
                        <a:effectLst/>
                        <a:latin typeface="Lato Regular"/>
                      </a:endParaRPr>
                    </a:p>
                  </a:txBody>
                  <a:tcPr marL="9525" marR="9525" marT="9525" marB="0" anchor="ctr">
                    <a:lnL>
                      <a:noFill/>
                    </a:lnL>
                    <a:lnR>
                      <a:noFill/>
                    </a:lnR>
                    <a:lnT>
                      <a:noFill/>
                    </a:lnT>
                    <a:lnB>
                      <a:noFill/>
                    </a:lnB>
                    <a:solidFill>
                      <a:srgbClr val="305496"/>
                    </a:solidFill>
                  </a:tcPr>
                </a:tc>
                <a:extLst>
                  <a:ext uri="{0D108BD9-81ED-4DB2-BD59-A6C34878D82A}">
                    <a16:rowId xmlns:a16="http://schemas.microsoft.com/office/drawing/2014/main" val="2779621671"/>
                  </a:ext>
                </a:extLst>
              </a:tr>
              <a:tr h="1314450">
                <a:tc>
                  <a:txBody>
                    <a:bodyPr/>
                    <a:lstStyle/>
                    <a:p>
                      <a:pPr algn="just" fontAlgn="ctr"/>
                      <a:r>
                        <a:rPr lang="es-CO" sz="1400" b="0" i="0" u="none" strike="noStrike" dirty="0">
                          <a:solidFill>
                            <a:srgbClr val="000000"/>
                          </a:solidFill>
                          <a:effectLst/>
                          <a:latin typeface="Lato Regular"/>
                        </a:rPr>
                        <a:t>Inicia con la planeación del arqueo, su ejecución, hasta la generación del informe.</a:t>
                      </a:r>
                    </a:p>
                  </a:txBody>
                  <a:tcPr marL="9525" marR="9525" marT="9525" marB="0" anchor="ctr">
                    <a:lnL>
                      <a:noFill/>
                    </a:lnL>
                    <a:lnR>
                      <a:noFill/>
                    </a:lnR>
                    <a:lnT>
                      <a:noFill/>
                    </a:lnT>
                    <a:lnB>
                      <a:noFill/>
                    </a:lnB>
                  </a:tcPr>
                </a:tc>
                <a:extLst>
                  <a:ext uri="{0D108BD9-81ED-4DB2-BD59-A6C34878D82A}">
                    <a16:rowId xmlns:a16="http://schemas.microsoft.com/office/drawing/2014/main" val="2860283466"/>
                  </a:ext>
                </a:extLst>
              </a:tr>
            </a:tbl>
          </a:graphicData>
        </a:graphic>
      </p:graphicFrame>
      <p:graphicFrame>
        <p:nvGraphicFramePr>
          <p:cNvPr id="10" name="Tabla 9">
            <a:extLst>
              <a:ext uri="{FF2B5EF4-FFF2-40B4-BE49-F238E27FC236}">
                <a16:creationId xmlns:a16="http://schemas.microsoft.com/office/drawing/2014/main" id="{38D65086-6F23-4F0C-9F20-B9E8BD7A5221}"/>
              </a:ext>
            </a:extLst>
          </p:cNvPr>
          <p:cNvGraphicFramePr>
            <a:graphicFrameLocks noGrp="1"/>
          </p:cNvGraphicFramePr>
          <p:nvPr>
            <p:extLst>
              <p:ext uri="{D42A27DB-BD31-4B8C-83A1-F6EECF244321}">
                <p14:modId xmlns:p14="http://schemas.microsoft.com/office/powerpoint/2010/main" val="2565209034"/>
              </p:ext>
            </p:extLst>
          </p:nvPr>
        </p:nvGraphicFramePr>
        <p:xfrm>
          <a:off x="234160" y="1602230"/>
          <a:ext cx="9082120" cy="1645920"/>
        </p:xfrm>
        <a:graphic>
          <a:graphicData uri="http://schemas.openxmlformats.org/drawingml/2006/table">
            <a:tbl>
              <a:tblPr/>
              <a:tblGrid>
                <a:gridCol w="908212">
                  <a:extLst>
                    <a:ext uri="{9D8B030D-6E8A-4147-A177-3AD203B41FA5}">
                      <a16:colId xmlns:a16="http://schemas.microsoft.com/office/drawing/2014/main" val="971885089"/>
                    </a:ext>
                  </a:extLst>
                </a:gridCol>
                <a:gridCol w="908212">
                  <a:extLst>
                    <a:ext uri="{9D8B030D-6E8A-4147-A177-3AD203B41FA5}">
                      <a16:colId xmlns:a16="http://schemas.microsoft.com/office/drawing/2014/main" val="701343494"/>
                    </a:ext>
                  </a:extLst>
                </a:gridCol>
                <a:gridCol w="908212">
                  <a:extLst>
                    <a:ext uri="{9D8B030D-6E8A-4147-A177-3AD203B41FA5}">
                      <a16:colId xmlns:a16="http://schemas.microsoft.com/office/drawing/2014/main" val="3805784121"/>
                    </a:ext>
                  </a:extLst>
                </a:gridCol>
                <a:gridCol w="908212">
                  <a:extLst>
                    <a:ext uri="{9D8B030D-6E8A-4147-A177-3AD203B41FA5}">
                      <a16:colId xmlns:a16="http://schemas.microsoft.com/office/drawing/2014/main" val="325297831"/>
                    </a:ext>
                  </a:extLst>
                </a:gridCol>
                <a:gridCol w="908212">
                  <a:extLst>
                    <a:ext uri="{9D8B030D-6E8A-4147-A177-3AD203B41FA5}">
                      <a16:colId xmlns:a16="http://schemas.microsoft.com/office/drawing/2014/main" val="3985902979"/>
                    </a:ext>
                  </a:extLst>
                </a:gridCol>
                <a:gridCol w="908212">
                  <a:extLst>
                    <a:ext uri="{9D8B030D-6E8A-4147-A177-3AD203B41FA5}">
                      <a16:colId xmlns:a16="http://schemas.microsoft.com/office/drawing/2014/main" val="650941948"/>
                    </a:ext>
                  </a:extLst>
                </a:gridCol>
                <a:gridCol w="908212">
                  <a:extLst>
                    <a:ext uri="{9D8B030D-6E8A-4147-A177-3AD203B41FA5}">
                      <a16:colId xmlns:a16="http://schemas.microsoft.com/office/drawing/2014/main" val="1013295957"/>
                    </a:ext>
                  </a:extLst>
                </a:gridCol>
                <a:gridCol w="908212">
                  <a:extLst>
                    <a:ext uri="{9D8B030D-6E8A-4147-A177-3AD203B41FA5}">
                      <a16:colId xmlns:a16="http://schemas.microsoft.com/office/drawing/2014/main" val="694832185"/>
                    </a:ext>
                  </a:extLst>
                </a:gridCol>
                <a:gridCol w="908212">
                  <a:extLst>
                    <a:ext uri="{9D8B030D-6E8A-4147-A177-3AD203B41FA5}">
                      <a16:colId xmlns:a16="http://schemas.microsoft.com/office/drawing/2014/main" val="1909415541"/>
                    </a:ext>
                  </a:extLst>
                </a:gridCol>
                <a:gridCol w="908212">
                  <a:extLst>
                    <a:ext uri="{9D8B030D-6E8A-4147-A177-3AD203B41FA5}">
                      <a16:colId xmlns:a16="http://schemas.microsoft.com/office/drawing/2014/main" val="3832199308"/>
                    </a:ext>
                  </a:extLst>
                </a:gridCol>
              </a:tblGrid>
              <a:tr h="135168">
                <a:tc>
                  <a:txBody>
                    <a:bodyPr/>
                    <a:lstStyle/>
                    <a:p>
                      <a:pPr algn="l" fontAlgn="b"/>
                      <a:r>
                        <a:rPr lang="es-CO" sz="1800" b="1" i="0" u="none" strike="noStrike" dirty="0">
                          <a:solidFill>
                            <a:srgbClr val="FFFFFF"/>
                          </a:solidFill>
                          <a:effectLst/>
                          <a:latin typeface="Calibri" panose="020F0502020204030204" pitchFamily="34" charset="0"/>
                        </a:rPr>
                        <a:t>Objetivo</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extLst>
                  <a:ext uri="{0D108BD9-81ED-4DB2-BD59-A6C34878D82A}">
                    <a16:rowId xmlns:a16="http://schemas.microsoft.com/office/drawing/2014/main" val="1920216541"/>
                  </a:ext>
                </a:extLst>
              </a:tr>
              <a:tr h="1362075">
                <a:tc gridSpan="10">
                  <a:txBody>
                    <a:bodyPr/>
                    <a:lstStyle/>
                    <a:p>
                      <a:pPr algn="just" fontAlgn="ctr"/>
                      <a:r>
                        <a:rPr lang="es-CO" sz="1400" b="0" i="0" u="none" strike="noStrike" dirty="0">
                          <a:solidFill>
                            <a:srgbClr val="000000"/>
                          </a:solidFill>
                          <a:effectLst/>
                          <a:latin typeface="Lato Regular"/>
                        </a:rPr>
                        <a:t>Verificar y evaluar el adecuado manejo y custodia a los fondos de Caja Menor establecidos por la Sociedad de Activos Especiales -SAE SAS.</a:t>
                      </a:r>
                    </a:p>
                  </a:txBody>
                  <a:tcPr marL="9525" marR="9525" marT="9525"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11544357"/>
                  </a:ext>
                </a:extLst>
              </a:tr>
            </a:tbl>
          </a:graphicData>
        </a:graphic>
      </p:graphicFrame>
      <p:sp>
        <p:nvSpPr>
          <p:cNvPr id="11" name="Rectángulo 10">
            <a:extLst>
              <a:ext uri="{FF2B5EF4-FFF2-40B4-BE49-F238E27FC236}">
                <a16:creationId xmlns:a16="http://schemas.microsoft.com/office/drawing/2014/main" id="{76531BAC-C18B-4169-9449-CB101B177E87}"/>
              </a:ext>
            </a:extLst>
          </p:cNvPr>
          <p:cNvSpPr/>
          <p:nvPr/>
        </p:nvSpPr>
        <p:spPr>
          <a:xfrm>
            <a:off x="234157" y="1621294"/>
            <a:ext cx="10288069" cy="415008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8482137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56633"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5962259" y="1705464"/>
            <a:ext cx="5552524" cy="198436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109894" y="1959487"/>
            <a:ext cx="5318748" cy="125785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En la revisión se observó que los documentos recibidos por la responsable de caja menor el 12 de febrero de 2018, no cumplían con el “carácter de imprevistos, urgentes, imprescindibles e inaplazables, teniendo presente que correspondían a gastos por diligencias de servicios prestados en la vigencia de 2017, los cuales fueron pagados el 13 y 16 de marzo de 2018.</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1087477"/>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CAJA MENOR CENTRO ORIENTE</a:t>
            </a:r>
          </a:p>
          <a:p>
            <a:pPr>
              <a:spcAft>
                <a:spcPts val="800"/>
              </a:spcAft>
            </a:pPr>
            <a:r>
              <a:rPr lang="es-CO" sz="1600" b="1" i="1" dirty="0">
                <a:solidFill>
                  <a:schemeClr val="bg1"/>
                </a:solidFill>
              </a:rPr>
              <a:t>Debilidad en el control ; </a:t>
            </a:r>
            <a:r>
              <a:rPr lang="es-CO" sz="1600" b="1" i="1" dirty="0">
                <a:solidFill>
                  <a:schemeClr val="bg1"/>
                </a:solidFill>
                <a:latin typeface="+mj-lt"/>
              </a:rPr>
              <a:t>Pagos gastos de vigencia o de periodos anteriores</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8" y="4104071"/>
            <a:ext cx="3070004" cy="67413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5976867" y="3876642"/>
            <a:ext cx="5537916" cy="119330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9"/>
            <a:ext cx="2939497" cy="37124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dirty="0"/>
              <a:t>  </a:t>
            </a:r>
          </a:p>
          <a:p>
            <a:r>
              <a:rPr lang="es-CO" sz="1200" b="1" dirty="0"/>
              <a:t>Riesgo Operativo:  Se podría reportar información financiera inexacta tanto de SAE como de los activos del FRISCO </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178596" y="3912092"/>
            <a:ext cx="5085754" cy="109132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encuentran en proceso de generar un plan de mejoramiento, identificando responsables y fechas de implementación</a:t>
            </a:r>
          </a:p>
        </p:txBody>
      </p:sp>
      <p:sp>
        <p:nvSpPr>
          <p:cNvPr id="23" name="Rectangle 32">
            <a:extLst>
              <a:ext uri="{FF2B5EF4-FFF2-40B4-BE49-F238E27FC236}">
                <a16:creationId xmlns:a16="http://schemas.microsoft.com/office/drawing/2014/main" id="{18DC882A-7B59-4AB0-AE68-94521CAB29AC}"/>
              </a:ext>
            </a:extLst>
          </p:cNvPr>
          <p:cNvSpPr/>
          <p:nvPr/>
        </p:nvSpPr>
        <p:spPr>
          <a:xfrm>
            <a:off x="6003371"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078122"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Responsable:</a:t>
            </a:r>
          </a:p>
          <a:p>
            <a:r>
              <a:rPr lang="es-CO" sz="1200" dirty="0">
                <a:latin typeface="Lato Regular"/>
              </a:rPr>
              <a:t>Camila Gutiérrez – Gerente Regional Centro Oriente</a:t>
            </a:r>
          </a:p>
          <a:p>
            <a:endParaRPr lang="es-CO" sz="1200" b="1" dirty="0">
              <a:latin typeface="Lato Regular"/>
            </a:endParaRPr>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593729"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Fecha Final de implementación:</a:t>
            </a: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1</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1546" y="4997023"/>
            <a:ext cx="3115921" cy="1641781"/>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3937315" y="5180539"/>
            <a:ext cx="255186" cy="24484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32987292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96388"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6359823" y="1705465"/>
            <a:ext cx="5552524" cy="1443544"/>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475686" y="1770646"/>
            <a:ext cx="5318748" cy="125785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Al momento del arqueo los documentos de Formato de Solicitud y entrega de efectivo y Legalización, no se encontraron debidamente firmados y autorizados por los colaboradores que reciben y/o legalizan, ni por el ejecutor de la caja menor, por lo que se evidencia falta de control del administrador de la Caja Menor</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1087477"/>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CAJA MENOR PRESIDENCIA y PROYECTOS ESPECIALES</a:t>
            </a:r>
          </a:p>
          <a:p>
            <a:pPr>
              <a:spcAft>
                <a:spcPts val="800"/>
              </a:spcAft>
            </a:pPr>
            <a:r>
              <a:rPr lang="es-CO" sz="1600" b="1" i="1" dirty="0">
                <a:solidFill>
                  <a:schemeClr val="bg1"/>
                </a:solidFill>
              </a:rPr>
              <a:t>Debilidad en el control ; </a:t>
            </a:r>
            <a:r>
              <a:rPr lang="es-CO" sz="1600" b="1" i="1" dirty="0">
                <a:solidFill>
                  <a:schemeClr val="bg1"/>
                </a:solidFill>
                <a:latin typeface="+mj-lt"/>
              </a:rPr>
              <a:t>Firmas y autorización de formatos.</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8" y="4104071"/>
            <a:ext cx="3070004" cy="104539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374431" y="3617842"/>
            <a:ext cx="5537916" cy="137918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210491"/>
            <a:ext cx="2939497" cy="78653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dirty="0"/>
              <a:t>Riesgo: Perdida de recursos por ausencia de control de la administración del fondo de caja menor.</a:t>
            </a:r>
          </a:p>
          <a:p>
            <a:pPr algn="just"/>
            <a:r>
              <a:rPr lang="es-CO" sz="1200" dirty="0"/>
              <a:t>Se podría reportar información financiera inexacta tanto de SAE como de los activos del FRISCO</a:t>
            </a:r>
          </a:p>
        </p:txBody>
      </p:sp>
      <p:sp>
        <p:nvSpPr>
          <p:cNvPr id="23" name="Rectangle 32">
            <a:extLst>
              <a:ext uri="{FF2B5EF4-FFF2-40B4-BE49-F238E27FC236}">
                <a16:creationId xmlns:a16="http://schemas.microsoft.com/office/drawing/2014/main" id="{18DC882A-7B59-4AB0-AE68-94521CAB29AC}"/>
              </a:ext>
            </a:extLst>
          </p:cNvPr>
          <p:cNvSpPr/>
          <p:nvPr/>
        </p:nvSpPr>
        <p:spPr>
          <a:xfrm>
            <a:off x="6400935"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475686"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t>Responsable:</a:t>
            </a:r>
          </a:p>
          <a:p>
            <a:r>
              <a:rPr lang="es-CO" sz="1200" dirty="0"/>
              <a:t>Carmen </a:t>
            </a:r>
            <a:r>
              <a:rPr lang="es-CO" sz="1200" dirty="0" err="1"/>
              <a:t>Dulia</a:t>
            </a:r>
            <a:r>
              <a:rPr lang="es-CO" sz="1200" dirty="0"/>
              <a:t> – Gerencia Talento Humano – Diego Alejandro Morales – Gerente Proyecto</a:t>
            </a:r>
          </a:p>
          <a:p>
            <a:endParaRPr lang="es-CO" sz="1200" b="1" dirty="0"/>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991293"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t>Fecha Final de implementación</a:t>
            </a: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2</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3226" y="5169300"/>
            <a:ext cx="2924016" cy="1483292"/>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4749091" y="5321739"/>
            <a:ext cx="255186" cy="24484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6" name="Rectangle 29">
            <a:extLst>
              <a:ext uri="{FF2B5EF4-FFF2-40B4-BE49-F238E27FC236}">
                <a16:creationId xmlns:a16="http://schemas.microsoft.com/office/drawing/2014/main" id="{76118EE3-AE58-4961-862D-F742DF522960}"/>
              </a:ext>
            </a:extLst>
          </p:cNvPr>
          <p:cNvSpPr/>
          <p:nvPr/>
        </p:nvSpPr>
        <p:spPr bwMode="ltGray">
          <a:xfrm>
            <a:off x="6475686" y="3714105"/>
            <a:ext cx="5318748" cy="109132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encuentran en proceso de generar un plan de mejoramiento, identificando responsables y fechas de implementación</a:t>
            </a:r>
          </a:p>
        </p:txBody>
      </p:sp>
    </p:spTree>
    <p:extLst>
      <p:ext uri="{BB962C8B-B14F-4D97-AF65-F5344CB8AC3E}">
        <p14:creationId xmlns:p14="http://schemas.microsoft.com/office/powerpoint/2010/main" val="9373658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8004313" y="56383"/>
            <a:ext cx="4109429" cy="579722"/>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37" name="Tabla 36">
            <a:extLst>
              <a:ext uri="{FF2B5EF4-FFF2-40B4-BE49-F238E27FC236}">
                <a16:creationId xmlns:a16="http://schemas.microsoft.com/office/drawing/2014/main" id="{9490CB03-E272-4370-B195-39C5F3003899}"/>
              </a:ext>
            </a:extLst>
          </p:cNvPr>
          <p:cNvGraphicFramePr>
            <a:graphicFrameLocks noGrp="1"/>
          </p:cNvGraphicFramePr>
          <p:nvPr/>
        </p:nvGraphicFramePr>
        <p:xfrm>
          <a:off x="9320607" y="890878"/>
          <a:ext cx="2648239" cy="419100"/>
        </p:xfrm>
        <a:graphic>
          <a:graphicData uri="http://schemas.openxmlformats.org/drawingml/2006/table">
            <a:tbl>
              <a:tblPr/>
              <a:tblGrid>
                <a:gridCol w="389363">
                  <a:extLst>
                    <a:ext uri="{9D8B030D-6E8A-4147-A177-3AD203B41FA5}">
                      <a16:colId xmlns:a16="http://schemas.microsoft.com/office/drawing/2014/main" val="3071194931"/>
                    </a:ext>
                  </a:extLst>
                </a:gridCol>
                <a:gridCol w="2258876">
                  <a:extLst>
                    <a:ext uri="{9D8B030D-6E8A-4147-A177-3AD203B41FA5}">
                      <a16:colId xmlns:a16="http://schemas.microsoft.com/office/drawing/2014/main" val="2091146033"/>
                    </a:ext>
                  </a:extLst>
                </a:gridCol>
              </a:tblGrid>
              <a:tr h="209550">
                <a:tc gridSpan="2">
                  <a:txBody>
                    <a:bodyPr/>
                    <a:lstStyle/>
                    <a:p>
                      <a:pPr algn="l" fontAlgn="b"/>
                      <a:r>
                        <a:rPr lang="es-CO" sz="1100" b="1" i="0" u="none" strike="noStrike" dirty="0">
                          <a:solidFill>
                            <a:srgbClr val="002060"/>
                          </a:solidFill>
                          <a:effectLst/>
                          <a:latin typeface="Arial Narrow" panose="020B0606020202030204" pitchFamily="34" charset="0"/>
                        </a:rPr>
                        <a:t>Metodología DE GESTIÓN DEL RIESGO</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2705334203"/>
                  </a:ext>
                </a:extLst>
              </a:tr>
              <a:tr h="209550">
                <a:tc gridSpan="2">
                  <a:txBody>
                    <a:bodyPr/>
                    <a:lstStyle/>
                    <a:p>
                      <a:pPr algn="l" fontAlgn="b"/>
                      <a:r>
                        <a:rPr lang="es-CO" sz="1100" b="1" i="0" u="none" strike="noStrike" dirty="0">
                          <a:solidFill>
                            <a:srgbClr val="000000"/>
                          </a:solidFill>
                          <a:effectLst/>
                          <a:latin typeface="Arial Narrow" panose="020B0606020202030204" pitchFamily="34" charset="0"/>
                        </a:rPr>
                        <a:t>G-DE2-001 Versión 3 de </a:t>
                      </a:r>
                      <a:r>
                        <a:rPr lang="es-CO" sz="1100" b="1" i="0" u="none" strike="noStrike" dirty="0" err="1">
                          <a:solidFill>
                            <a:srgbClr val="000000"/>
                          </a:solidFill>
                          <a:effectLst/>
                          <a:latin typeface="Arial Narrow" panose="020B0606020202030204" pitchFamily="34" charset="0"/>
                        </a:rPr>
                        <a:t>Sep</a:t>
                      </a:r>
                      <a:r>
                        <a:rPr lang="es-CO" sz="1100" b="1" i="0" u="none" strike="noStrike" dirty="0">
                          <a:solidFill>
                            <a:srgbClr val="000000"/>
                          </a:solidFill>
                          <a:effectLst/>
                          <a:latin typeface="Arial Narrow" panose="020B0606020202030204" pitchFamily="34" charset="0"/>
                        </a:rPr>
                        <a:t> 08 de 2016</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3546487756"/>
                  </a:ext>
                </a:extLst>
              </a:tr>
            </a:tbl>
          </a:graphicData>
        </a:graphic>
      </p:graphicFrame>
      <p:pic>
        <p:nvPicPr>
          <p:cNvPr id="3" name="Imagen 2">
            <a:extLst>
              <a:ext uri="{FF2B5EF4-FFF2-40B4-BE49-F238E27FC236}">
                <a16:creationId xmlns:a16="http://schemas.microsoft.com/office/drawing/2014/main" id="{DFD1951C-EAF0-44BC-BD0F-F663B765AFE1}"/>
              </a:ext>
            </a:extLst>
          </p:cNvPr>
          <p:cNvPicPr>
            <a:picLocks noChangeAspect="1"/>
          </p:cNvPicPr>
          <p:nvPr/>
        </p:nvPicPr>
        <p:blipFill>
          <a:blip r:embed="rId4"/>
          <a:stretch>
            <a:fillRect/>
          </a:stretch>
        </p:blipFill>
        <p:spPr>
          <a:xfrm>
            <a:off x="187921" y="814606"/>
            <a:ext cx="8215707" cy="535135"/>
          </a:xfrm>
          <a:prstGeom prst="rect">
            <a:avLst/>
          </a:prstGeom>
        </p:spPr>
      </p:pic>
      <p:sp>
        <p:nvSpPr>
          <p:cNvPr id="13" name="CuadroTexto 12">
            <a:extLst>
              <a:ext uri="{FF2B5EF4-FFF2-40B4-BE49-F238E27FC236}">
                <a16:creationId xmlns:a16="http://schemas.microsoft.com/office/drawing/2014/main" id="{78FB9A35-A880-4E31-8BF8-48E1AA0D4039}"/>
              </a:ext>
            </a:extLst>
          </p:cNvPr>
          <p:cNvSpPr txBox="1"/>
          <p:nvPr/>
        </p:nvSpPr>
        <p:spPr>
          <a:xfrm>
            <a:off x="225494" y="1396475"/>
            <a:ext cx="6494908" cy="646331"/>
          </a:xfrm>
          <a:prstGeom prst="rect">
            <a:avLst/>
          </a:prstGeom>
          <a:noFill/>
          <a:ln w="12700">
            <a:solidFill>
              <a:schemeClr val="tx1"/>
            </a:solidFill>
          </a:ln>
        </p:spPr>
        <p:txBody>
          <a:bodyPr wrap="square" rtlCol="0">
            <a:spAutoFit/>
          </a:bodyPr>
          <a:lstStyle/>
          <a:p>
            <a:r>
              <a:rPr lang="es-CO" b="1" dirty="0">
                <a:solidFill>
                  <a:schemeClr val="accent1">
                    <a:lumMod val="50000"/>
                  </a:schemeClr>
                </a:solidFill>
                <a:effectLst>
                  <a:outerShdw blurRad="38100" dist="38100" dir="2700000" algn="tl">
                    <a:srgbClr val="000000">
                      <a:alpha val="43137"/>
                    </a:srgbClr>
                  </a:outerShdw>
                </a:effectLst>
              </a:rPr>
              <a:t>Resultados acompañamiento subastas y destrucción de bienes - gerencia de bienes muebles Entre Febrero y abril de 2018</a:t>
            </a:r>
          </a:p>
        </p:txBody>
      </p:sp>
      <p:sp>
        <p:nvSpPr>
          <p:cNvPr id="5" name="Rectángulo 4">
            <a:extLst>
              <a:ext uri="{FF2B5EF4-FFF2-40B4-BE49-F238E27FC236}">
                <a16:creationId xmlns:a16="http://schemas.microsoft.com/office/drawing/2014/main" id="{B92E8D4B-8B9A-4C49-A970-5ECAE30EF413}"/>
              </a:ext>
            </a:extLst>
          </p:cNvPr>
          <p:cNvSpPr/>
          <p:nvPr/>
        </p:nvSpPr>
        <p:spPr>
          <a:xfrm>
            <a:off x="9322211" y="3216063"/>
            <a:ext cx="2406493" cy="307777"/>
          </a:xfrm>
          <a:prstGeom prst="rect">
            <a:avLst/>
          </a:prstGeom>
        </p:spPr>
        <p:txBody>
          <a:bodyPr wrap="none">
            <a:spAutoFit/>
          </a:bodyPr>
          <a:lstStyle/>
          <a:p>
            <a:r>
              <a:rPr lang="es-CO" sz="1400" b="1" dirty="0">
                <a:solidFill>
                  <a:srgbClr val="002060"/>
                </a:solidFill>
                <a:latin typeface="Calibri" panose="020F0502020204030204" pitchFamily="34" charset="0"/>
              </a:rPr>
              <a:t>Valoración del riesgo residual</a:t>
            </a:r>
            <a:r>
              <a:rPr lang="es-CO" sz="1400" dirty="0"/>
              <a:t> </a:t>
            </a:r>
          </a:p>
        </p:txBody>
      </p:sp>
      <p:sp>
        <p:nvSpPr>
          <p:cNvPr id="29" name="Rectángulo 28">
            <a:extLst>
              <a:ext uri="{FF2B5EF4-FFF2-40B4-BE49-F238E27FC236}">
                <a16:creationId xmlns:a16="http://schemas.microsoft.com/office/drawing/2014/main" id="{AFDB8C6F-9CF9-4A4F-898E-C7442A1DDD57}"/>
              </a:ext>
            </a:extLst>
          </p:cNvPr>
          <p:cNvSpPr/>
          <p:nvPr/>
        </p:nvSpPr>
        <p:spPr>
          <a:xfrm>
            <a:off x="92559" y="2613590"/>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1" name="CuadroTexto 13">
            <a:extLst>
              <a:ext uri="{FF2B5EF4-FFF2-40B4-BE49-F238E27FC236}">
                <a16:creationId xmlns:a16="http://schemas.microsoft.com/office/drawing/2014/main" id="{574AE0B7-874B-4A74-B3F2-97A91F133DD6}"/>
              </a:ext>
            </a:extLst>
          </p:cNvPr>
          <p:cNvSpPr txBox="1"/>
          <p:nvPr/>
        </p:nvSpPr>
        <p:spPr>
          <a:xfrm>
            <a:off x="159234" y="2708840"/>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100"/>
              <a:t>1</a:t>
            </a:r>
          </a:p>
        </p:txBody>
      </p:sp>
      <p:sp>
        <p:nvSpPr>
          <p:cNvPr id="32" name="Rectángulo 31">
            <a:extLst>
              <a:ext uri="{FF2B5EF4-FFF2-40B4-BE49-F238E27FC236}">
                <a16:creationId xmlns:a16="http://schemas.microsoft.com/office/drawing/2014/main" id="{3547496A-15B2-42E0-9B94-3BDB1EB5E598}"/>
              </a:ext>
            </a:extLst>
          </p:cNvPr>
          <p:cNvSpPr/>
          <p:nvPr/>
        </p:nvSpPr>
        <p:spPr>
          <a:xfrm>
            <a:off x="102083" y="3233108"/>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3" name="CuadroTexto 13">
            <a:extLst>
              <a:ext uri="{FF2B5EF4-FFF2-40B4-BE49-F238E27FC236}">
                <a16:creationId xmlns:a16="http://schemas.microsoft.com/office/drawing/2014/main" id="{8E5F6CDC-623A-43F8-9B42-2E1263DA967A}"/>
              </a:ext>
            </a:extLst>
          </p:cNvPr>
          <p:cNvSpPr txBox="1"/>
          <p:nvPr/>
        </p:nvSpPr>
        <p:spPr>
          <a:xfrm>
            <a:off x="165858" y="3351562"/>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dirty="0"/>
              <a:t>2</a:t>
            </a:r>
            <a:endParaRPr lang="es-CO" sz="1100" dirty="0"/>
          </a:p>
        </p:txBody>
      </p:sp>
      <p:sp>
        <p:nvSpPr>
          <p:cNvPr id="10" name="Rectángulo: esquinas redondeadas 9">
            <a:extLst>
              <a:ext uri="{FF2B5EF4-FFF2-40B4-BE49-F238E27FC236}">
                <a16:creationId xmlns:a16="http://schemas.microsoft.com/office/drawing/2014/main" id="{A086D807-B360-4F3A-BC7E-644454992E93}"/>
              </a:ext>
            </a:extLst>
          </p:cNvPr>
          <p:cNvSpPr/>
          <p:nvPr/>
        </p:nvSpPr>
        <p:spPr>
          <a:xfrm>
            <a:off x="587714" y="2550631"/>
            <a:ext cx="4757238" cy="52678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200" b="1" dirty="0">
                <a:latin typeface="Lato Regular"/>
              </a:rPr>
              <a:t>Diferencias en el inventario de Semovientes</a:t>
            </a:r>
            <a:endParaRPr lang="es-CO" sz="1200" dirty="0">
              <a:latin typeface="Lato Regular"/>
            </a:endParaRPr>
          </a:p>
        </p:txBody>
      </p:sp>
      <p:sp>
        <p:nvSpPr>
          <p:cNvPr id="42" name="Rectángulo: esquinas redondeadas 41">
            <a:extLst>
              <a:ext uri="{FF2B5EF4-FFF2-40B4-BE49-F238E27FC236}">
                <a16:creationId xmlns:a16="http://schemas.microsoft.com/office/drawing/2014/main" id="{B416FD86-C952-4FAD-B69D-A99190B01982}"/>
              </a:ext>
            </a:extLst>
          </p:cNvPr>
          <p:cNvSpPr/>
          <p:nvPr/>
        </p:nvSpPr>
        <p:spPr>
          <a:xfrm>
            <a:off x="587714" y="3205750"/>
            <a:ext cx="4729174" cy="5484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200" b="1" dirty="0">
                <a:latin typeface="Lato Regular"/>
              </a:rPr>
              <a:t>Debilidades Procedimiento e instructivo comercialización de Semovientes </a:t>
            </a:r>
            <a:endParaRPr lang="es-CO" sz="1200" dirty="0">
              <a:latin typeface="Lato Regular"/>
            </a:endParaRPr>
          </a:p>
        </p:txBody>
      </p:sp>
      <p:sp>
        <p:nvSpPr>
          <p:cNvPr id="44" name="Rounded Rectangle 38">
            <a:hlinkClick r:id="rId5" action="ppaction://hlinksldjump"/>
            <a:extLst>
              <a:ext uri="{FF2B5EF4-FFF2-40B4-BE49-F238E27FC236}">
                <a16:creationId xmlns:a16="http://schemas.microsoft.com/office/drawing/2014/main" id="{72240BCF-6ECB-445D-8BFF-128F004204B4}"/>
              </a:ext>
            </a:extLst>
          </p:cNvPr>
          <p:cNvSpPr/>
          <p:nvPr/>
        </p:nvSpPr>
        <p:spPr>
          <a:xfrm>
            <a:off x="5585374" y="2626062"/>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sp>
        <p:nvSpPr>
          <p:cNvPr id="45" name="Rounded Rectangle 38">
            <a:hlinkClick r:id="rId6" action="ppaction://hlinksldjump"/>
            <a:extLst>
              <a:ext uri="{FF2B5EF4-FFF2-40B4-BE49-F238E27FC236}">
                <a16:creationId xmlns:a16="http://schemas.microsoft.com/office/drawing/2014/main" id="{F592821F-A4E5-40F0-BE7F-F4D55B45602C}"/>
              </a:ext>
            </a:extLst>
          </p:cNvPr>
          <p:cNvSpPr/>
          <p:nvPr/>
        </p:nvSpPr>
        <p:spPr>
          <a:xfrm>
            <a:off x="5585374" y="3338309"/>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sp>
        <p:nvSpPr>
          <p:cNvPr id="11" name="Rectángulo 10">
            <a:extLst>
              <a:ext uri="{FF2B5EF4-FFF2-40B4-BE49-F238E27FC236}">
                <a16:creationId xmlns:a16="http://schemas.microsoft.com/office/drawing/2014/main" id="{D54A1A8A-BDF9-4E61-8C1E-0B598C9F27EE}"/>
              </a:ext>
            </a:extLst>
          </p:cNvPr>
          <p:cNvSpPr/>
          <p:nvPr/>
        </p:nvSpPr>
        <p:spPr>
          <a:xfrm>
            <a:off x="3735172" y="5143132"/>
            <a:ext cx="4119503" cy="1384995"/>
          </a:xfrm>
          <a:prstGeom prst="rect">
            <a:avLst/>
          </a:prstGeom>
        </p:spPr>
        <p:txBody>
          <a:bodyPr wrap="square">
            <a:spAutoFit/>
          </a:bodyPr>
          <a:lstStyle/>
          <a:p>
            <a:pPr marL="285750" indent="-285750" algn="just">
              <a:buFont typeface="Arial" panose="020B0604020202020204" pitchFamily="34" charset="0"/>
              <a:buChar char="•"/>
            </a:pPr>
            <a:r>
              <a:rPr lang="es-CO" sz="1400" dirty="0">
                <a:latin typeface="Lato Regular"/>
              </a:rPr>
              <a:t>Para las situaciones identificadas el Líder de proceso y equipo de trabajo aceptaron las oportunidades de mejora identificadas por la OCI; se encuentran en proceso de generar un plan de mejoramiento, identificando responsables y fechas de implementación.</a:t>
            </a:r>
          </a:p>
        </p:txBody>
      </p:sp>
      <p:sp>
        <p:nvSpPr>
          <p:cNvPr id="22" name="Rectángulo 21">
            <a:extLst>
              <a:ext uri="{FF2B5EF4-FFF2-40B4-BE49-F238E27FC236}">
                <a16:creationId xmlns:a16="http://schemas.microsoft.com/office/drawing/2014/main" id="{F02B6B1E-F0E4-44FE-B401-DF21BF2830A7}"/>
              </a:ext>
            </a:extLst>
          </p:cNvPr>
          <p:cNvSpPr/>
          <p:nvPr/>
        </p:nvSpPr>
        <p:spPr>
          <a:xfrm>
            <a:off x="125689" y="3985185"/>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23" name="CuadroTexto 13">
            <a:extLst>
              <a:ext uri="{FF2B5EF4-FFF2-40B4-BE49-F238E27FC236}">
                <a16:creationId xmlns:a16="http://schemas.microsoft.com/office/drawing/2014/main" id="{91A600A4-643D-4B60-B0DE-A51EDDAEC648}"/>
              </a:ext>
            </a:extLst>
          </p:cNvPr>
          <p:cNvSpPr txBox="1"/>
          <p:nvPr/>
        </p:nvSpPr>
        <p:spPr>
          <a:xfrm>
            <a:off x="192364" y="4080435"/>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100" dirty="0"/>
              <a:t>3</a:t>
            </a:r>
          </a:p>
        </p:txBody>
      </p:sp>
      <p:sp>
        <p:nvSpPr>
          <p:cNvPr id="24" name="Rectángulo: esquinas redondeadas 23">
            <a:extLst>
              <a:ext uri="{FF2B5EF4-FFF2-40B4-BE49-F238E27FC236}">
                <a16:creationId xmlns:a16="http://schemas.microsoft.com/office/drawing/2014/main" id="{294F518E-1A6E-4BA5-8A83-965C017D64F2}"/>
              </a:ext>
            </a:extLst>
          </p:cNvPr>
          <p:cNvSpPr/>
          <p:nvPr/>
        </p:nvSpPr>
        <p:spPr>
          <a:xfrm>
            <a:off x="614220" y="3934623"/>
            <a:ext cx="4729174" cy="5484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200" b="1" dirty="0">
                <a:latin typeface="Lato Regular"/>
              </a:rPr>
              <a:t>Debilidades  encontradas en el desarrollo de las actividades de destrucción.</a:t>
            </a:r>
            <a:endParaRPr lang="es-CO" sz="1200" dirty="0">
              <a:latin typeface="Lato Regular"/>
            </a:endParaRPr>
          </a:p>
        </p:txBody>
      </p:sp>
      <p:sp>
        <p:nvSpPr>
          <p:cNvPr id="25" name="Rounded Rectangle 38">
            <a:hlinkClick r:id="rId6" action="ppaction://hlinksldjump"/>
            <a:extLst>
              <a:ext uri="{FF2B5EF4-FFF2-40B4-BE49-F238E27FC236}">
                <a16:creationId xmlns:a16="http://schemas.microsoft.com/office/drawing/2014/main" id="{CE2EA5CA-1315-4384-8037-F9B766F74EA7}"/>
              </a:ext>
            </a:extLst>
          </p:cNvPr>
          <p:cNvSpPr/>
          <p:nvPr/>
        </p:nvSpPr>
        <p:spPr>
          <a:xfrm>
            <a:off x="5578752" y="4093895"/>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graphicFrame>
        <p:nvGraphicFramePr>
          <p:cNvPr id="2" name="Tabla 1">
            <a:extLst>
              <a:ext uri="{FF2B5EF4-FFF2-40B4-BE49-F238E27FC236}">
                <a16:creationId xmlns:a16="http://schemas.microsoft.com/office/drawing/2014/main" id="{20CBFA5B-2E89-4378-8277-91B863161227}"/>
              </a:ext>
            </a:extLst>
          </p:cNvPr>
          <p:cNvGraphicFramePr>
            <a:graphicFrameLocks noGrp="1"/>
          </p:cNvGraphicFramePr>
          <p:nvPr>
            <p:extLst>
              <p:ext uri="{D42A27DB-BD31-4B8C-83A1-F6EECF244321}">
                <p14:modId xmlns:p14="http://schemas.microsoft.com/office/powerpoint/2010/main" val="3539162749"/>
              </p:ext>
            </p:extLst>
          </p:nvPr>
        </p:nvGraphicFramePr>
        <p:xfrm>
          <a:off x="7512010" y="2012523"/>
          <a:ext cx="2607246" cy="1101090"/>
        </p:xfrm>
        <a:graphic>
          <a:graphicData uri="http://schemas.openxmlformats.org/drawingml/2006/table">
            <a:tbl>
              <a:tblPr/>
              <a:tblGrid>
                <a:gridCol w="1503943">
                  <a:extLst>
                    <a:ext uri="{9D8B030D-6E8A-4147-A177-3AD203B41FA5}">
                      <a16:colId xmlns:a16="http://schemas.microsoft.com/office/drawing/2014/main" val="2780553420"/>
                    </a:ext>
                  </a:extLst>
                </a:gridCol>
                <a:gridCol w="1103303">
                  <a:extLst>
                    <a:ext uri="{9D8B030D-6E8A-4147-A177-3AD203B41FA5}">
                      <a16:colId xmlns:a16="http://schemas.microsoft.com/office/drawing/2014/main" val="2831295670"/>
                    </a:ext>
                  </a:extLst>
                </a:gridCol>
              </a:tblGrid>
              <a:tr h="255270">
                <a:tc gridSpan="2">
                  <a:txBody>
                    <a:bodyPr/>
                    <a:lstStyle/>
                    <a:p>
                      <a:pPr algn="l" fontAlgn="ctr"/>
                      <a:r>
                        <a:rPr lang="es-CO" sz="1100" b="0" i="1" u="none" strike="noStrike">
                          <a:solidFill>
                            <a:srgbClr val="000000"/>
                          </a:solidFill>
                          <a:effectLst/>
                          <a:latin typeface="Calibri" panose="020F0502020204030204" pitchFamily="34" charset="0"/>
                        </a:rPr>
                        <a:t>Resultados</a:t>
                      </a:r>
                    </a:p>
                  </a:txBody>
                  <a:tcPr marL="85725" marR="0" marT="0"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3067513133"/>
                  </a:ext>
                </a:extLst>
              </a:tr>
              <a:tr h="255270">
                <a:tc>
                  <a:txBody>
                    <a:bodyPr/>
                    <a:lstStyle/>
                    <a:p>
                      <a:pPr algn="l" fontAlgn="ctr"/>
                      <a:r>
                        <a:rPr lang="es-CO" sz="1100" b="0" i="1" u="none" strike="noStrike">
                          <a:solidFill>
                            <a:srgbClr val="000000"/>
                          </a:solidFill>
                          <a:effectLst/>
                          <a:latin typeface="Calibri" panose="020F0502020204030204" pitchFamily="34" charset="0"/>
                        </a:rPr>
                        <a:t>Oportunidades de Mejora</a:t>
                      </a:r>
                    </a:p>
                  </a:txBody>
                  <a:tcPr marL="85725"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0" i="0" u="none" strike="noStrike">
                          <a:solidFill>
                            <a:srgbClr val="000000"/>
                          </a:solidFill>
                          <a:effectLst/>
                          <a:latin typeface="Calibri" panose="020F0502020204030204" pitchFamily="34" charset="0"/>
                        </a:rPr>
                        <a:t>5</a:t>
                      </a: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7757799"/>
                  </a:ext>
                </a:extLst>
              </a:tr>
              <a:tr h="255270">
                <a:tc>
                  <a:txBody>
                    <a:bodyPr/>
                    <a:lstStyle/>
                    <a:p>
                      <a:pPr algn="l" fontAlgn="ctr"/>
                      <a:r>
                        <a:rPr lang="es-CO" sz="1100" b="0" i="1" u="none" strike="noStrike">
                          <a:solidFill>
                            <a:srgbClr val="000000"/>
                          </a:solidFill>
                          <a:effectLst/>
                          <a:latin typeface="Calibri" panose="020F0502020204030204" pitchFamily="34" charset="0"/>
                        </a:rPr>
                        <a:t>Observaciones</a:t>
                      </a:r>
                    </a:p>
                  </a:txBody>
                  <a:tcPr marL="85725"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0"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04444185"/>
                  </a:ext>
                </a:extLst>
              </a:tr>
              <a:tr h="255270">
                <a:tc>
                  <a:txBody>
                    <a:bodyPr/>
                    <a:lstStyle/>
                    <a:p>
                      <a:pPr algn="l" fontAlgn="ctr"/>
                      <a:r>
                        <a:rPr lang="es-CO" sz="1000" b="0" i="0" u="none" strike="noStrike">
                          <a:solidFill>
                            <a:srgbClr val="000000"/>
                          </a:solidFill>
                          <a:effectLst/>
                          <a:latin typeface="Times New Roman" panose="02020603050405020304" pitchFamily="18" charset="0"/>
                        </a:rPr>
                        <a:t> </a:t>
                      </a:r>
                    </a:p>
                  </a:txBody>
                  <a:tcPr marL="85725"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CO" sz="1000" b="1" i="0" u="none" strike="noStrike" dirty="0">
                          <a:solidFill>
                            <a:srgbClr val="000000"/>
                          </a:solidFill>
                          <a:effectLst/>
                          <a:latin typeface="Times New Roman" panose="02020603050405020304" pitchFamily="18" charset="0"/>
                        </a:rPr>
                        <a:t>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439705636"/>
                  </a:ext>
                </a:extLst>
              </a:tr>
            </a:tbl>
          </a:graphicData>
        </a:graphic>
      </p:graphicFrame>
      <p:graphicFrame>
        <p:nvGraphicFramePr>
          <p:cNvPr id="6" name="Tabla 5">
            <a:extLst>
              <a:ext uri="{FF2B5EF4-FFF2-40B4-BE49-F238E27FC236}">
                <a16:creationId xmlns:a16="http://schemas.microsoft.com/office/drawing/2014/main" id="{EA777FFC-9B20-42F0-9417-7A0E4FDD0AD0}"/>
              </a:ext>
            </a:extLst>
          </p:cNvPr>
          <p:cNvGraphicFramePr>
            <a:graphicFrameLocks noGrp="1"/>
          </p:cNvGraphicFramePr>
          <p:nvPr>
            <p:extLst>
              <p:ext uri="{D42A27DB-BD31-4B8C-83A1-F6EECF244321}">
                <p14:modId xmlns:p14="http://schemas.microsoft.com/office/powerpoint/2010/main" val="180784487"/>
              </p:ext>
            </p:extLst>
          </p:nvPr>
        </p:nvGraphicFramePr>
        <p:xfrm>
          <a:off x="8512706" y="3537093"/>
          <a:ext cx="3213100" cy="1595041"/>
        </p:xfrm>
        <a:graphic>
          <a:graphicData uri="http://schemas.openxmlformats.org/drawingml/2006/table">
            <a:tbl>
              <a:tblPr/>
              <a:tblGrid>
                <a:gridCol w="2095500">
                  <a:extLst>
                    <a:ext uri="{9D8B030D-6E8A-4147-A177-3AD203B41FA5}">
                      <a16:colId xmlns:a16="http://schemas.microsoft.com/office/drawing/2014/main" val="3020446010"/>
                    </a:ext>
                  </a:extLst>
                </a:gridCol>
                <a:gridCol w="1117600">
                  <a:extLst>
                    <a:ext uri="{9D8B030D-6E8A-4147-A177-3AD203B41FA5}">
                      <a16:colId xmlns:a16="http://schemas.microsoft.com/office/drawing/2014/main" val="3302126321"/>
                    </a:ext>
                  </a:extLst>
                </a:gridCol>
              </a:tblGrid>
              <a:tr h="227863">
                <a:tc>
                  <a:txBody>
                    <a:bodyPr/>
                    <a:lstStyle/>
                    <a:p>
                      <a:pPr algn="ctr" fontAlgn="b"/>
                      <a:r>
                        <a:rPr lang="es-CO" sz="1100" b="1" i="0" u="none" strike="noStrike" dirty="0">
                          <a:solidFill>
                            <a:srgbClr val="002060"/>
                          </a:solidFill>
                          <a:effectLst>
                            <a:outerShdw blurRad="38100" dist="38100" dir="2700000" algn="tl">
                              <a:srgbClr val="000000">
                                <a:alpha val="43137"/>
                              </a:srgbClr>
                            </a:outerShdw>
                          </a:effectLst>
                          <a:latin typeface="Calibri" panose="020F0502020204030204" pitchFamily="34" charset="0"/>
                        </a:rPr>
                        <a:t>Resultados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2925641"/>
                  </a:ext>
                </a:extLst>
              </a:tr>
              <a:tr h="227863">
                <a:tc>
                  <a:txBody>
                    <a:bodyPr/>
                    <a:lstStyle/>
                    <a:p>
                      <a:pPr algn="l" fontAlgn="b"/>
                      <a:r>
                        <a:rPr lang="es-CO" sz="1100" b="0" i="0" u="none" strike="noStrike">
                          <a:solidFill>
                            <a:srgbClr val="002060"/>
                          </a:solidFill>
                          <a:effectLst/>
                          <a:latin typeface="Calibri" panose="020F0502020204030204" pitchFamily="34" charset="0"/>
                        </a:rPr>
                        <a:t>Extremo</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59836832"/>
                  </a:ext>
                </a:extLst>
              </a:tr>
              <a:tr h="227863">
                <a:tc>
                  <a:txBody>
                    <a:bodyPr/>
                    <a:lstStyle/>
                    <a:p>
                      <a:pPr algn="l" fontAlgn="b"/>
                      <a:r>
                        <a:rPr lang="es-CO" sz="1100" b="0" i="0" u="none" strike="noStrike">
                          <a:solidFill>
                            <a:srgbClr val="002060"/>
                          </a:solidFill>
                          <a:effectLst/>
                          <a:latin typeface="Calibri" panose="020F0502020204030204" pitchFamily="34" charset="0"/>
                        </a:rPr>
                        <a:t>Alto</a:t>
                      </a:r>
                    </a:p>
                  </a:txBody>
                  <a:tcPr marL="0" marR="0" marT="0" marB="0" anchor="b">
                    <a:lnL>
                      <a:noFill/>
                    </a:lnL>
                    <a:lnR>
                      <a:noFill/>
                    </a:lnR>
                    <a:lnT>
                      <a:noFill/>
                    </a:lnT>
                    <a:lnB>
                      <a:noFill/>
                    </a:lnB>
                    <a:solidFill>
                      <a:srgbClr val="ED7D31"/>
                    </a:solidFill>
                  </a:tcPr>
                </a:tc>
                <a:tc>
                  <a:txBody>
                    <a:bodyPr/>
                    <a:lstStyle/>
                    <a:p>
                      <a:pPr algn="ctr" fontAlgn="b"/>
                      <a:r>
                        <a:rPr lang="es-CO" sz="1100" b="0" i="0" u="none" strike="noStrike" dirty="0">
                          <a:solidFill>
                            <a:srgbClr val="000000"/>
                          </a:solidFill>
                          <a:effectLst/>
                          <a:latin typeface="Calibri" panose="020F0502020204030204" pitchFamily="34" charset="0"/>
                        </a:rPr>
                        <a:t>4</a:t>
                      </a:r>
                    </a:p>
                  </a:txBody>
                  <a:tcPr marL="0" marR="0" marT="0" marB="0" anchor="b">
                    <a:lnL>
                      <a:noFill/>
                    </a:lnL>
                    <a:lnR>
                      <a:noFill/>
                    </a:lnR>
                    <a:lnT>
                      <a:noFill/>
                    </a:lnT>
                    <a:lnB>
                      <a:noFill/>
                    </a:lnB>
                  </a:tcPr>
                </a:tc>
                <a:extLst>
                  <a:ext uri="{0D108BD9-81ED-4DB2-BD59-A6C34878D82A}">
                    <a16:rowId xmlns:a16="http://schemas.microsoft.com/office/drawing/2014/main" val="1094460915"/>
                  </a:ext>
                </a:extLst>
              </a:tr>
              <a:tr h="227863">
                <a:tc>
                  <a:txBody>
                    <a:bodyPr/>
                    <a:lstStyle/>
                    <a:p>
                      <a:pPr algn="l" fontAlgn="b"/>
                      <a:r>
                        <a:rPr lang="es-CO" sz="1100" b="0" i="0" u="none" strike="noStrike">
                          <a:solidFill>
                            <a:srgbClr val="002060"/>
                          </a:solidFill>
                          <a:effectLst/>
                          <a:latin typeface="Calibri" panose="020F0502020204030204" pitchFamily="34" charset="0"/>
                        </a:rPr>
                        <a:t>Moderado</a:t>
                      </a:r>
                    </a:p>
                  </a:txBody>
                  <a:tcPr marL="0" marR="0" marT="0" marB="0" anchor="b">
                    <a:lnL>
                      <a:noFill/>
                    </a:lnL>
                    <a:lnR>
                      <a:noFill/>
                    </a:lnR>
                    <a:lnT>
                      <a:noFill/>
                    </a:lnT>
                    <a:lnB>
                      <a:noFill/>
                    </a:lnB>
                    <a:solidFill>
                      <a:srgbClr val="FFFF00"/>
                    </a:solidFill>
                  </a:tcPr>
                </a:tc>
                <a:tc>
                  <a:txBody>
                    <a:bodyPr/>
                    <a:lstStyle/>
                    <a:p>
                      <a:pPr algn="ct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extLst>
                  <a:ext uri="{0D108BD9-81ED-4DB2-BD59-A6C34878D82A}">
                    <a16:rowId xmlns:a16="http://schemas.microsoft.com/office/drawing/2014/main" val="4088883862"/>
                  </a:ext>
                </a:extLst>
              </a:tr>
              <a:tr h="227863">
                <a:tc>
                  <a:txBody>
                    <a:bodyPr/>
                    <a:lstStyle/>
                    <a:p>
                      <a:pPr algn="l" fontAlgn="b"/>
                      <a:r>
                        <a:rPr lang="es-CO" sz="1100" b="0" i="0" u="none" strike="noStrike" dirty="0">
                          <a:solidFill>
                            <a:srgbClr val="002060"/>
                          </a:solidFill>
                          <a:effectLst/>
                          <a:latin typeface="Calibri" panose="020F0502020204030204" pitchFamily="34" charset="0"/>
                        </a:rPr>
                        <a:t>Bajo</a:t>
                      </a:r>
                    </a:p>
                  </a:txBody>
                  <a:tcPr marL="0" marR="0" marT="0" marB="0" anchor="b">
                    <a:lnL>
                      <a:noFill/>
                    </a:lnL>
                    <a:lnR>
                      <a:noFill/>
                    </a:lnR>
                    <a:lnT>
                      <a:noFill/>
                    </a:lnT>
                    <a:lnB>
                      <a:noFill/>
                    </a:lnB>
                    <a:solidFill>
                      <a:srgbClr val="00B050"/>
                    </a:solidFill>
                  </a:tcPr>
                </a:tc>
                <a:tc>
                  <a:txBody>
                    <a:bodyPr/>
                    <a:lstStyle/>
                    <a:p>
                      <a:pPr algn="ct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extLst>
                  <a:ext uri="{0D108BD9-81ED-4DB2-BD59-A6C34878D82A}">
                    <a16:rowId xmlns:a16="http://schemas.microsoft.com/office/drawing/2014/main" val="2888442795"/>
                  </a:ext>
                </a:extLst>
              </a:tr>
              <a:tr h="227863">
                <a:tc>
                  <a:txBody>
                    <a:bodyPr/>
                    <a:lstStyle/>
                    <a:p>
                      <a:pPr algn="l" fontAlgn="b"/>
                      <a:r>
                        <a:rPr lang="es-CO" sz="1100" b="0" i="0" u="none" strike="noStrike">
                          <a:solidFill>
                            <a:srgbClr val="002060"/>
                          </a:solidFill>
                          <a:effectLst/>
                          <a:latin typeface="Calibri" panose="020F0502020204030204" pitchFamily="34" charset="0"/>
                        </a:rPr>
                        <a:t>Sin Contempar</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CE4D6"/>
                    </a:solidFill>
                  </a:tcPr>
                </a:tc>
                <a:tc>
                  <a:txBody>
                    <a:bodyPr/>
                    <a:lstStyle/>
                    <a:p>
                      <a:pPr algn="ctr" fontAlgn="b"/>
                      <a:r>
                        <a:rPr lang="es-CO" sz="1100" b="0" i="0" u="none" strike="noStrike">
                          <a:solidFill>
                            <a:srgbClr val="000000"/>
                          </a:solidFill>
                          <a:effectLst/>
                          <a:latin typeface="Calibri" panose="020F0502020204030204" pitchFamily="34" charset="0"/>
                        </a:rPr>
                        <a:t>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5482643"/>
                  </a:ext>
                </a:extLst>
              </a:tr>
              <a:tr h="227863">
                <a:tc>
                  <a:txBody>
                    <a:bodyPr/>
                    <a:lstStyle/>
                    <a:p>
                      <a:pPr algn="l" fontAlgn="b"/>
                      <a:r>
                        <a:rPr lang="es-CO" sz="1100" b="1" i="0" u="none" strike="noStrike">
                          <a:solidFill>
                            <a:srgbClr val="002060"/>
                          </a:solidFill>
                          <a:effectLst/>
                          <a:latin typeface="Calibri" panose="020F0502020204030204" pitchFamily="34" charset="0"/>
                        </a:rPr>
                        <a:t>Total Resultados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5</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551939"/>
                  </a:ext>
                </a:extLst>
              </a:tr>
            </a:tbl>
          </a:graphicData>
        </a:graphic>
      </p:graphicFrame>
      <p:pic>
        <p:nvPicPr>
          <p:cNvPr id="35" name="Imagen 34">
            <a:extLst>
              <a:ext uri="{FF2B5EF4-FFF2-40B4-BE49-F238E27FC236}">
                <a16:creationId xmlns:a16="http://schemas.microsoft.com/office/drawing/2014/main" id="{7D64DDA0-9363-4CAF-B136-27F9494367B3}"/>
              </a:ext>
            </a:extLst>
          </p:cNvPr>
          <p:cNvPicPr>
            <a:picLocks noChangeAspect="1"/>
          </p:cNvPicPr>
          <p:nvPr/>
        </p:nvPicPr>
        <p:blipFill>
          <a:blip r:embed="rId7"/>
          <a:stretch>
            <a:fillRect/>
          </a:stretch>
        </p:blipFill>
        <p:spPr>
          <a:xfrm>
            <a:off x="6901733" y="3607779"/>
            <a:ext cx="1533333" cy="1057143"/>
          </a:xfrm>
          <a:prstGeom prst="rect">
            <a:avLst/>
          </a:prstGeom>
        </p:spPr>
      </p:pic>
      <p:sp>
        <p:nvSpPr>
          <p:cNvPr id="8" name="Rectángulo 7">
            <a:extLst>
              <a:ext uri="{FF2B5EF4-FFF2-40B4-BE49-F238E27FC236}">
                <a16:creationId xmlns:a16="http://schemas.microsoft.com/office/drawing/2014/main" id="{45D13B1F-31A5-432B-B33C-A226DB4F6C53}"/>
              </a:ext>
            </a:extLst>
          </p:cNvPr>
          <p:cNvSpPr/>
          <p:nvPr/>
        </p:nvSpPr>
        <p:spPr>
          <a:xfrm>
            <a:off x="355394" y="5114188"/>
            <a:ext cx="3236567" cy="738664"/>
          </a:xfrm>
          <a:prstGeom prst="rect">
            <a:avLst/>
          </a:prstGeom>
        </p:spPr>
        <p:txBody>
          <a:bodyPr wrap="square">
            <a:spAutoFit/>
          </a:bodyPr>
          <a:lstStyle/>
          <a:p>
            <a:pPr marL="171450" indent="-171450" algn="just">
              <a:buFont typeface="Arial" panose="020B0604020202020204" pitchFamily="34" charset="0"/>
              <a:buChar char="•"/>
            </a:pPr>
            <a:r>
              <a:rPr lang="es-CO" sz="1400" dirty="0">
                <a:latin typeface="Lato Regular"/>
              </a:rPr>
              <a:t>La evaluación realizada  presentó situaciones con riesgos residuales altos</a:t>
            </a:r>
          </a:p>
        </p:txBody>
      </p:sp>
    </p:spTree>
    <p:extLst>
      <p:ext uri="{BB962C8B-B14F-4D97-AF65-F5344CB8AC3E}">
        <p14:creationId xmlns:p14="http://schemas.microsoft.com/office/powerpoint/2010/main" val="33978010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898296" y="56382"/>
            <a:ext cx="4215446"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3" name="Imagen 2">
            <a:extLst>
              <a:ext uri="{FF2B5EF4-FFF2-40B4-BE49-F238E27FC236}">
                <a16:creationId xmlns:a16="http://schemas.microsoft.com/office/drawing/2014/main" id="{F2B7FA3E-D92B-4E65-AE97-7164515ED4AC}"/>
              </a:ext>
            </a:extLst>
          </p:cNvPr>
          <p:cNvPicPr>
            <a:picLocks noChangeAspect="1"/>
          </p:cNvPicPr>
          <p:nvPr/>
        </p:nvPicPr>
        <p:blipFill>
          <a:blip r:embed="rId4"/>
          <a:stretch>
            <a:fillRect/>
          </a:stretch>
        </p:blipFill>
        <p:spPr>
          <a:xfrm>
            <a:off x="234157" y="920998"/>
            <a:ext cx="9082121" cy="428571"/>
          </a:xfrm>
          <a:prstGeom prst="rect">
            <a:avLst/>
          </a:prstGeom>
        </p:spPr>
      </p:pic>
      <p:graphicFrame>
        <p:nvGraphicFramePr>
          <p:cNvPr id="9" name="Tabla 8">
            <a:extLst>
              <a:ext uri="{FF2B5EF4-FFF2-40B4-BE49-F238E27FC236}">
                <a16:creationId xmlns:a16="http://schemas.microsoft.com/office/drawing/2014/main" id="{52A2E917-9C71-4EFC-8A59-B8F164062F46}"/>
              </a:ext>
            </a:extLst>
          </p:cNvPr>
          <p:cNvGraphicFramePr>
            <a:graphicFrameLocks noGrp="1"/>
          </p:cNvGraphicFramePr>
          <p:nvPr>
            <p:extLst>
              <p:ext uri="{D42A27DB-BD31-4B8C-83A1-F6EECF244321}">
                <p14:modId xmlns:p14="http://schemas.microsoft.com/office/powerpoint/2010/main" val="1485029652"/>
              </p:ext>
            </p:extLst>
          </p:nvPr>
        </p:nvGraphicFramePr>
        <p:xfrm>
          <a:off x="234159" y="2745230"/>
          <a:ext cx="9917005" cy="1598295"/>
        </p:xfrm>
        <a:graphic>
          <a:graphicData uri="http://schemas.openxmlformats.org/drawingml/2006/table">
            <a:tbl>
              <a:tblPr/>
              <a:tblGrid>
                <a:gridCol w="9917005">
                  <a:extLst>
                    <a:ext uri="{9D8B030D-6E8A-4147-A177-3AD203B41FA5}">
                      <a16:colId xmlns:a16="http://schemas.microsoft.com/office/drawing/2014/main" val="693762400"/>
                    </a:ext>
                  </a:extLst>
                </a:gridCol>
              </a:tblGrid>
              <a:tr h="209550">
                <a:tc>
                  <a:txBody>
                    <a:bodyPr/>
                    <a:lstStyle/>
                    <a:p>
                      <a:pPr algn="l" fontAlgn="ctr"/>
                      <a:r>
                        <a:rPr lang="es-CO" sz="1800" b="1" i="0" u="none" strike="noStrike" dirty="0">
                          <a:solidFill>
                            <a:srgbClr val="FFFFFF"/>
                          </a:solidFill>
                          <a:effectLst/>
                          <a:latin typeface="Lato Regular"/>
                        </a:rPr>
                        <a:t>Alcance</a:t>
                      </a:r>
                    </a:p>
                  </a:txBody>
                  <a:tcPr marL="9525" marR="9525" marT="9525" marB="0" anchor="ctr">
                    <a:lnL>
                      <a:noFill/>
                    </a:lnL>
                    <a:lnR>
                      <a:noFill/>
                    </a:lnR>
                    <a:lnT>
                      <a:noFill/>
                    </a:lnT>
                    <a:lnB>
                      <a:noFill/>
                    </a:lnB>
                    <a:solidFill>
                      <a:srgbClr val="305496"/>
                    </a:solidFill>
                  </a:tcPr>
                </a:tc>
                <a:extLst>
                  <a:ext uri="{0D108BD9-81ED-4DB2-BD59-A6C34878D82A}">
                    <a16:rowId xmlns:a16="http://schemas.microsoft.com/office/drawing/2014/main" val="2779621671"/>
                  </a:ext>
                </a:extLst>
              </a:tr>
              <a:tr h="1314450">
                <a:tc>
                  <a:txBody>
                    <a:bodyPr/>
                    <a:lstStyle/>
                    <a:p>
                      <a:pPr algn="just" fontAlgn="ctr"/>
                      <a:r>
                        <a:rPr lang="es-CO" sz="1400" b="0" i="0" u="none" strike="noStrike" dirty="0">
                          <a:solidFill>
                            <a:srgbClr val="000000"/>
                          </a:solidFill>
                          <a:effectLst/>
                          <a:latin typeface="Lato Regular"/>
                        </a:rPr>
                        <a:t>La Gerencia de Bienes Muebles responsable de comercializar los semovientes, su alistamiento y la venta mediante subasta, solicitó a la Oficina de Control Interno la designación de un colaborador para que realizara el acompañamiento a las subastas y para llevar a cabo la destrucción de los bienes muebles, cuyas observaciones contemplan los siguientes acompañamientos:</a:t>
                      </a:r>
                    </a:p>
                  </a:txBody>
                  <a:tcPr marL="9525" marR="9525" marT="9525" marB="0" anchor="ctr">
                    <a:lnL>
                      <a:noFill/>
                    </a:lnL>
                    <a:lnR>
                      <a:noFill/>
                    </a:lnR>
                    <a:lnT>
                      <a:noFill/>
                    </a:lnT>
                    <a:lnB>
                      <a:noFill/>
                    </a:lnB>
                  </a:tcPr>
                </a:tc>
                <a:extLst>
                  <a:ext uri="{0D108BD9-81ED-4DB2-BD59-A6C34878D82A}">
                    <a16:rowId xmlns:a16="http://schemas.microsoft.com/office/drawing/2014/main" val="2860283466"/>
                  </a:ext>
                </a:extLst>
              </a:tr>
            </a:tbl>
          </a:graphicData>
        </a:graphic>
      </p:graphicFrame>
      <p:graphicFrame>
        <p:nvGraphicFramePr>
          <p:cNvPr id="10" name="Tabla 9">
            <a:extLst>
              <a:ext uri="{FF2B5EF4-FFF2-40B4-BE49-F238E27FC236}">
                <a16:creationId xmlns:a16="http://schemas.microsoft.com/office/drawing/2014/main" id="{38D65086-6F23-4F0C-9F20-B9E8BD7A5221}"/>
              </a:ext>
            </a:extLst>
          </p:cNvPr>
          <p:cNvGraphicFramePr>
            <a:graphicFrameLocks noGrp="1"/>
          </p:cNvGraphicFramePr>
          <p:nvPr>
            <p:extLst>
              <p:ext uri="{D42A27DB-BD31-4B8C-83A1-F6EECF244321}">
                <p14:modId xmlns:p14="http://schemas.microsoft.com/office/powerpoint/2010/main" val="2871367203"/>
              </p:ext>
            </p:extLst>
          </p:nvPr>
        </p:nvGraphicFramePr>
        <p:xfrm>
          <a:off x="234159" y="1602231"/>
          <a:ext cx="9744730" cy="1142999"/>
        </p:xfrm>
        <a:graphic>
          <a:graphicData uri="http://schemas.openxmlformats.org/drawingml/2006/table">
            <a:tbl>
              <a:tblPr/>
              <a:tblGrid>
                <a:gridCol w="974473">
                  <a:extLst>
                    <a:ext uri="{9D8B030D-6E8A-4147-A177-3AD203B41FA5}">
                      <a16:colId xmlns:a16="http://schemas.microsoft.com/office/drawing/2014/main" val="971885089"/>
                    </a:ext>
                  </a:extLst>
                </a:gridCol>
                <a:gridCol w="974473">
                  <a:extLst>
                    <a:ext uri="{9D8B030D-6E8A-4147-A177-3AD203B41FA5}">
                      <a16:colId xmlns:a16="http://schemas.microsoft.com/office/drawing/2014/main" val="701343494"/>
                    </a:ext>
                  </a:extLst>
                </a:gridCol>
                <a:gridCol w="974473">
                  <a:extLst>
                    <a:ext uri="{9D8B030D-6E8A-4147-A177-3AD203B41FA5}">
                      <a16:colId xmlns:a16="http://schemas.microsoft.com/office/drawing/2014/main" val="3805784121"/>
                    </a:ext>
                  </a:extLst>
                </a:gridCol>
                <a:gridCol w="974473">
                  <a:extLst>
                    <a:ext uri="{9D8B030D-6E8A-4147-A177-3AD203B41FA5}">
                      <a16:colId xmlns:a16="http://schemas.microsoft.com/office/drawing/2014/main" val="325297831"/>
                    </a:ext>
                  </a:extLst>
                </a:gridCol>
                <a:gridCol w="974473">
                  <a:extLst>
                    <a:ext uri="{9D8B030D-6E8A-4147-A177-3AD203B41FA5}">
                      <a16:colId xmlns:a16="http://schemas.microsoft.com/office/drawing/2014/main" val="3985902979"/>
                    </a:ext>
                  </a:extLst>
                </a:gridCol>
                <a:gridCol w="974473">
                  <a:extLst>
                    <a:ext uri="{9D8B030D-6E8A-4147-A177-3AD203B41FA5}">
                      <a16:colId xmlns:a16="http://schemas.microsoft.com/office/drawing/2014/main" val="650941948"/>
                    </a:ext>
                  </a:extLst>
                </a:gridCol>
                <a:gridCol w="974473">
                  <a:extLst>
                    <a:ext uri="{9D8B030D-6E8A-4147-A177-3AD203B41FA5}">
                      <a16:colId xmlns:a16="http://schemas.microsoft.com/office/drawing/2014/main" val="1013295957"/>
                    </a:ext>
                  </a:extLst>
                </a:gridCol>
                <a:gridCol w="974473">
                  <a:extLst>
                    <a:ext uri="{9D8B030D-6E8A-4147-A177-3AD203B41FA5}">
                      <a16:colId xmlns:a16="http://schemas.microsoft.com/office/drawing/2014/main" val="694832185"/>
                    </a:ext>
                  </a:extLst>
                </a:gridCol>
                <a:gridCol w="974473">
                  <a:extLst>
                    <a:ext uri="{9D8B030D-6E8A-4147-A177-3AD203B41FA5}">
                      <a16:colId xmlns:a16="http://schemas.microsoft.com/office/drawing/2014/main" val="1909415541"/>
                    </a:ext>
                  </a:extLst>
                </a:gridCol>
                <a:gridCol w="974473">
                  <a:extLst>
                    <a:ext uri="{9D8B030D-6E8A-4147-A177-3AD203B41FA5}">
                      <a16:colId xmlns:a16="http://schemas.microsoft.com/office/drawing/2014/main" val="3832199308"/>
                    </a:ext>
                  </a:extLst>
                </a:gridCol>
              </a:tblGrid>
              <a:tr h="255312">
                <a:tc>
                  <a:txBody>
                    <a:bodyPr/>
                    <a:lstStyle/>
                    <a:p>
                      <a:pPr algn="l" fontAlgn="b"/>
                      <a:r>
                        <a:rPr lang="es-CO" sz="1800" b="1" i="0" u="none" strike="noStrike" dirty="0">
                          <a:solidFill>
                            <a:srgbClr val="FFFFFF"/>
                          </a:solidFill>
                          <a:effectLst/>
                          <a:latin typeface="Calibri" panose="020F0502020204030204" pitchFamily="34" charset="0"/>
                        </a:rPr>
                        <a:t>Objetivo</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extLst>
                  <a:ext uri="{0D108BD9-81ED-4DB2-BD59-A6C34878D82A}">
                    <a16:rowId xmlns:a16="http://schemas.microsoft.com/office/drawing/2014/main" val="1920216541"/>
                  </a:ext>
                </a:extLst>
              </a:tr>
              <a:tr h="859154">
                <a:tc gridSpan="10">
                  <a:txBody>
                    <a:bodyPr/>
                    <a:lstStyle/>
                    <a:p>
                      <a:pPr algn="just" fontAlgn="ctr"/>
                      <a:r>
                        <a:rPr lang="es-CO" sz="1400" b="0" i="0" u="none" strike="noStrike" dirty="0">
                          <a:solidFill>
                            <a:srgbClr val="000000"/>
                          </a:solidFill>
                          <a:effectLst/>
                          <a:latin typeface="Lato Regular"/>
                        </a:rPr>
                        <a:t>Verificar el adecuado manejo de los procedimientos llevados a cabo por la Sociedad de Activos Especiales - SAE SAS, respecto a las diligencias de inventario y comercialización de los semovientes y las destrucciones de bienes muebles. </a:t>
                      </a:r>
                    </a:p>
                  </a:txBody>
                  <a:tcPr marL="9525" marR="9525" marT="9525"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11544357"/>
                  </a:ext>
                </a:extLst>
              </a:tr>
            </a:tbl>
          </a:graphicData>
        </a:graphic>
      </p:graphicFrame>
      <p:sp>
        <p:nvSpPr>
          <p:cNvPr id="11" name="Rectángulo 10">
            <a:extLst>
              <a:ext uri="{FF2B5EF4-FFF2-40B4-BE49-F238E27FC236}">
                <a16:creationId xmlns:a16="http://schemas.microsoft.com/office/drawing/2014/main" id="{76531BAC-C18B-4169-9449-CB101B177E87}"/>
              </a:ext>
            </a:extLst>
          </p:cNvPr>
          <p:cNvSpPr/>
          <p:nvPr/>
        </p:nvSpPr>
        <p:spPr>
          <a:xfrm>
            <a:off x="234157" y="1621294"/>
            <a:ext cx="10288069" cy="491463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9489D0EA-B71B-4C2D-B6DA-05BE28CC0882}"/>
              </a:ext>
            </a:extLst>
          </p:cNvPr>
          <p:cNvPicPr>
            <a:picLocks noChangeAspect="1"/>
          </p:cNvPicPr>
          <p:nvPr/>
        </p:nvPicPr>
        <p:blipFill>
          <a:blip r:embed="rId5"/>
          <a:stretch>
            <a:fillRect/>
          </a:stretch>
        </p:blipFill>
        <p:spPr>
          <a:xfrm>
            <a:off x="3438333" y="4203926"/>
            <a:ext cx="4598908" cy="2281849"/>
          </a:xfrm>
          <a:prstGeom prst="rect">
            <a:avLst/>
          </a:prstGeom>
        </p:spPr>
      </p:pic>
    </p:spTree>
    <p:extLst>
      <p:ext uri="{BB962C8B-B14F-4D97-AF65-F5344CB8AC3E}">
        <p14:creationId xmlns:p14="http://schemas.microsoft.com/office/powerpoint/2010/main" val="5867599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56633"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5962259" y="2315061"/>
            <a:ext cx="5552524" cy="1198176"/>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109894" y="2569084"/>
            <a:ext cx="5318748" cy="77543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En todos los acompañamientos realizados, se observaron diferencias en el inventario de semovientes en sus distintas etapas.</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49244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Diferencias en el inventario de Semovientes</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7" y="4104071"/>
            <a:ext cx="3088369" cy="110506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003371" y="3690076"/>
            <a:ext cx="5537916" cy="119330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8"/>
            <a:ext cx="2939497" cy="77687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dirty="0"/>
              <a:t>  </a:t>
            </a:r>
          </a:p>
          <a:p>
            <a:pPr algn="just"/>
            <a:r>
              <a:rPr lang="es-CO" sz="1200" b="1" dirty="0"/>
              <a:t>Riesgo Operativo:  Puede generarse menoscabo, disminución, detrimento, pérdida, uso indebido, o deterioro de los bienes o recursos públicos, o intereses patrimoniales del Estado. Fuente Matriz de Riesgos V2.</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147086" y="3781036"/>
            <a:ext cx="5281555" cy="103645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encuentran en proceso de generar un plan de mejoramiento, identificando responsables y fechas de implementación</a:t>
            </a:r>
          </a:p>
        </p:txBody>
      </p:sp>
      <p:sp>
        <p:nvSpPr>
          <p:cNvPr id="23" name="Rectangle 32">
            <a:extLst>
              <a:ext uri="{FF2B5EF4-FFF2-40B4-BE49-F238E27FC236}">
                <a16:creationId xmlns:a16="http://schemas.microsoft.com/office/drawing/2014/main" id="{18DC882A-7B59-4AB0-AE68-94521CAB29AC}"/>
              </a:ext>
            </a:extLst>
          </p:cNvPr>
          <p:cNvSpPr/>
          <p:nvPr/>
        </p:nvSpPr>
        <p:spPr>
          <a:xfrm>
            <a:off x="6003371"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078122"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Responsable:</a:t>
            </a:r>
          </a:p>
          <a:p>
            <a:r>
              <a:rPr lang="es-CO" sz="1200" dirty="0">
                <a:latin typeface="Lato Regular"/>
              </a:rPr>
              <a:t>Gerente Bienes Muebles</a:t>
            </a:r>
          </a:p>
          <a:p>
            <a:endParaRPr lang="es-CO" sz="1200" b="1" dirty="0">
              <a:latin typeface="Lato Regular"/>
            </a:endParaRPr>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593729"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Fecha Final de implementación:</a:t>
            </a: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1</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2693" y="5357050"/>
            <a:ext cx="3115921" cy="1309586"/>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3776867" y="5479259"/>
            <a:ext cx="252491" cy="2662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36005885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56633"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5962259" y="1546438"/>
            <a:ext cx="5552524" cy="276686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109894" y="1800461"/>
            <a:ext cx="5318748" cy="230361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El instructivo “Condiciones necesarias para la subasta de semovientes por terceros establece:</a:t>
            </a:r>
          </a:p>
          <a:p>
            <a:pPr algn="just"/>
            <a:r>
              <a:rPr lang="es-CO" sz="1400" dirty="0">
                <a:latin typeface="Lato Regular"/>
              </a:rPr>
              <a:t>- Reporte de muertes. </a:t>
            </a:r>
          </a:p>
          <a:p>
            <a:pPr algn="just"/>
            <a:endParaRPr lang="es-CO" sz="1400" dirty="0">
              <a:latin typeface="Lato Regular"/>
            </a:endParaRPr>
          </a:p>
          <a:p>
            <a:pPr algn="just"/>
            <a:r>
              <a:rPr lang="es-CO" sz="1400" dirty="0">
                <a:latin typeface="Lato Regular"/>
              </a:rPr>
              <a:t>-  Entregarle a SAE SAS la parte de la piel donde aparezca la marca del ganado como comprobación de muertes ocurridas y en caso de muertes.</a:t>
            </a:r>
          </a:p>
          <a:p>
            <a:pPr algn="just"/>
            <a:endParaRPr lang="es-CO" sz="1400" dirty="0">
              <a:latin typeface="Lato Regular"/>
            </a:endParaRPr>
          </a:p>
          <a:p>
            <a:pPr algn="just"/>
            <a:r>
              <a:rPr lang="es-CO" sz="1400" dirty="0">
                <a:latin typeface="Lato Regular"/>
              </a:rPr>
              <a:t>- Informe de veterinario.</a:t>
            </a:r>
          </a:p>
          <a:p>
            <a:pPr algn="just"/>
            <a:endParaRPr lang="es-CO" sz="1400" dirty="0">
              <a:latin typeface="Lato Regular"/>
            </a:endParaRPr>
          </a:p>
          <a:p>
            <a:pPr algn="just"/>
            <a:r>
              <a:rPr lang="es-CO" sz="1400" dirty="0">
                <a:latin typeface="Lato Regular"/>
              </a:rPr>
              <a:t>- Obligaciones del Depositario o contratista (cambios en los inventarios).</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738664"/>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Debilidades Procedimiento e instructivo  Comercialización de Semovientes </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7" y="4104071"/>
            <a:ext cx="3088369" cy="110506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003371" y="4379188"/>
            <a:ext cx="5537916" cy="119330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8"/>
            <a:ext cx="2939497" cy="77687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dirty="0"/>
              <a:t>  </a:t>
            </a:r>
          </a:p>
          <a:p>
            <a:pPr algn="just"/>
            <a:r>
              <a:rPr lang="es-CO" sz="1200" b="1" dirty="0"/>
              <a:t>Riesgo Operativo:  Puede generarse menoscabo, disminución, detrimento, pérdida, uso indebido, o deterioro de los bienes o recursos públicos, o intereses patrimoniales del Estado. Fuente Matriz de Riesgos V2.</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147086" y="4470148"/>
            <a:ext cx="5281555" cy="103645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encuentran en proceso de generar un plan de mejoramiento, identificando responsables y fechas de implementación</a:t>
            </a:r>
          </a:p>
        </p:txBody>
      </p:sp>
      <p:sp>
        <p:nvSpPr>
          <p:cNvPr id="23" name="Rectangle 32">
            <a:extLst>
              <a:ext uri="{FF2B5EF4-FFF2-40B4-BE49-F238E27FC236}">
                <a16:creationId xmlns:a16="http://schemas.microsoft.com/office/drawing/2014/main" id="{18DC882A-7B59-4AB0-AE68-94521CAB29AC}"/>
              </a:ext>
            </a:extLst>
          </p:cNvPr>
          <p:cNvSpPr/>
          <p:nvPr/>
        </p:nvSpPr>
        <p:spPr>
          <a:xfrm>
            <a:off x="6003371"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078122"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Responsable:</a:t>
            </a:r>
          </a:p>
          <a:p>
            <a:r>
              <a:rPr lang="es-CO" sz="1200" dirty="0">
                <a:latin typeface="Lato Regular"/>
              </a:rPr>
              <a:t>Gerente Bienes Muebles</a:t>
            </a:r>
          </a:p>
          <a:p>
            <a:endParaRPr lang="es-CO" sz="1200" b="1" dirty="0">
              <a:latin typeface="Lato Regular"/>
            </a:endParaRPr>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593729"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Fecha Final de implementación:</a:t>
            </a: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2</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2693" y="5357050"/>
            <a:ext cx="3115921" cy="1309586"/>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3776867" y="5479259"/>
            <a:ext cx="252491" cy="2662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5914868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56633"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5962259" y="1546438"/>
            <a:ext cx="5552524" cy="276686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109894" y="1800461"/>
            <a:ext cx="5318748" cy="230361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1. Se identificaron debilidades  en el desarrollo del alistamiento previo: Se evidencia que la actividad de verificación no se realizó previamente a la práctica de la diligencia de destrucción lo que dilató el inicio de las actividades de destrucción.</a:t>
            </a:r>
          </a:p>
          <a:p>
            <a:pPr algn="just"/>
            <a:endParaRPr lang="es-CO" sz="1400" dirty="0">
              <a:latin typeface="Lato Regular"/>
            </a:endParaRPr>
          </a:p>
          <a:p>
            <a:pPr algn="just"/>
            <a:r>
              <a:rPr lang="es-CO" sz="1400" dirty="0">
                <a:latin typeface="Lato Regular"/>
              </a:rPr>
              <a:t>2. Falencias encontradas en el desarrollo de las actividades de destrucción por el Contratista que destruye (LITO- Bogotá):Se evidencia falta de organización y cumplimiento de las actividades acordadas en el cronograma e  improvisación por parte del contratista al momento de elegir el mecanismo de destrucción.</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738664"/>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Debilidades  encontradas en el desarrollo de las actividades de destrucción.</a:t>
            </a: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7" y="4104071"/>
            <a:ext cx="3088369" cy="110506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003371" y="4379188"/>
            <a:ext cx="5537916" cy="119330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8"/>
            <a:ext cx="2939497" cy="77687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dirty="0"/>
              <a:t>  </a:t>
            </a:r>
          </a:p>
          <a:p>
            <a:pPr algn="just"/>
            <a:r>
              <a:rPr lang="es-CO" sz="1200" b="1" dirty="0"/>
              <a:t>Riesgo Operativo:  Puede generarse menoscabo, disminución, detrimento, pérdida, uso indebido, o deterioro de los bienes o recursos públicos, o intereses patrimoniales del Estado. Fuente Matriz de Riesgos V2.</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147086" y="4470148"/>
            <a:ext cx="5281555" cy="103645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encuentran en proceso de generar un plan de mejoramiento, identificando responsables y fechas de implementación</a:t>
            </a:r>
          </a:p>
        </p:txBody>
      </p:sp>
      <p:sp>
        <p:nvSpPr>
          <p:cNvPr id="23" name="Rectangle 32">
            <a:extLst>
              <a:ext uri="{FF2B5EF4-FFF2-40B4-BE49-F238E27FC236}">
                <a16:creationId xmlns:a16="http://schemas.microsoft.com/office/drawing/2014/main" id="{18DC882A-7B59-4AB0-AE68-94521CAB29AC}"/>
              </a:ext>
            </a:extLst>
          </p:cNvPr>
          <p:cNvSpPr/>
          <p:nvPr/>
        </p:nvSpPr>
        <p:spPr>
          <a:xfrm>
            <a:off x="6003371"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078122"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Responsable:</a:t>
            </a:r>
          </a:p>
          <a:p>
            <a:r>
              <a:rPr lang="es-CO" sz="1200" dirty="0">
                <a:latin typeface="Lato Regular"/>
              </a:rPr>
              <a:t>Gerente Bienes Muebles</a:t>
            </a:r>
          </a:p>
          <a:p>
            <a:endParaRPr lang="es-CO" sz="1200" b="1" dirty="0">
              <a:latin typeface="Lato Regular"/>
            </a:endParaRPr>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593729"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Fecha Final de implementación:</a:t>
            </a: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dirty="0">
                <a:solidFill>
                  <a:schemeClr val="bg1"/>
                </a:solidFill>
                <a:latin typeface="+mj-lt"/>
                <a:ea typeface="FangSong" panose="02010609060101010101" pitchFamily="49" charset="-122"/>
              </a:rPr>
              <a:t>3</a:t>
            </a: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2693" y="5357050"/>
            <a:ext cx="3115921" cy="1309586"/>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3776867" y="5479259"/>
            <a:ext cx="252491" cy="2662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7408762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8004313" y="56383"/>
            <a:ext cx="4109429" cy="579722"/>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37" name="Tabla 36">
            <a:extLst>
              <a:ext uri="{FF2B5EF4-FFF2-40B4-BE49-F238E27FC236}">
                <a16:creationId xmlns:a16="http://schemas.microsoft.com/office/drawing/2014/main" id="{9490CB03-E272-4370-B195-39C5F3003899}"/>
              </a:ext>
            </a:extLst>
          </p:cNvPr>
          <p:cNvGraphicFramePr>
            <a:graphicFrameLocks noGrp="1"/>
          </p:cNvGraphicFramePr>
          <p:nvPr>
            <p:extLst/>
          </p:nvPr>
        </p:nvGraphicFramePr>
        <p:xfrm>
          <a:off x="9320607" y="890878"/>
          <a:ext cx="2648239" cy="419100"/>
        </p:xfrm>
        <a:graphic>
          <a:graphicData uri="http://schemas.openxmlformats.org/drawingml/2006/table">
            <a:tbl>
              <a:tblPr/>
              <a:tblGrid>
                <a:gridCol w="389363">
                  <a:extLst>
                    <a:ext uri="{9D8B030D-6E8A-4147-A177-3AD203B41FA5}">
                      <a16:colId xmlns:a16="http://schemas.microsoft.com/office/drawing/2014/main" val="3071194931"/>
                    </a:ext>
                  </a:extLst>
                </a:gridCol>
                <a:gridCol w="2258876">
                  <a:extLst>
                    <a:ext uri="{9D8B030D-6E8A-4147-A177-3AD203B41FA5}">
                      <a16:colId xmlns:a16="http://schemas.microsoft.com/office/drawing/2014/main" val="2091146033"/>
                    </a:ext>
                  </a:extLst>
                </a:gridCol>
              </a:tblGrid>
              <a:tr h="209550">
                <a:tc gridSpan="2">
                  <a:txBody>
                    <a:bodyPr/>
                    <a:lstStyle/>
                    <a:p>
                      <a:pPr algn="l" fontAlgn="b"/>
                      <a:r>
                        <a:rPr lang="es-CO" sz="1100" b="1" i="0" u="none" strike="noStrike" dirty="0">
                          <a:solidFill>
                            <a:srgbClr val="002060"/>
                          </a:solidFill>
                          <a:effectLst/>
                          <a:latin typeface="Arial Narrow" panose="020B0606020202030204" pitchFamily="34" charset="0"/>
                        </a:rPr>
                        <a:t>Metodología DE GESTIÓN DEL RIESGO</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2705334203"/>
                  </a:ext>
                </a:extLst>
              </a:tr>
              <a:tr h="209550">
                <a:tc gridSpan="2">
                  <a:txBody>
                    <a:bodyPr/>
                    <a:lstStyle/>
                    <a:p>
                      <a:pPr algn="l" fontAlgn="b"/>
                      <a:r>
                        <a:rPr lang="es-CO" sz="1100" b="1" i="0" u="none" strike="noStrike" dirty="0">
                          <a:solidFill>
                            <a:srgbClr val="000000"/>
                          </a:solidFill>
                          <a:effectLst/>
                          <a:latin typeface="Arial Narrow" panose="020B0606020202030204" pitchFamily="34" charset="0"/>
                        </a:rPr>
                        <a:t>G-DE2-001 Versión 3 de </a:t>
                      </a:r>
                      <a:r>
                        <a:rPr lang="es-CO" sz="1100" b="1" i="0" u="none" strike="noStrike" dirty="0" err="1">
                          <a:solidFill>
                            <a:srgbClr val="000000"/>
                          </a:solidFill>
                          <a:effectLst/>
                          <a:latin typeface="Arial Narrow" panose="020B0606020202030204" pitchFamily="34" charset="0"/>
                        </a:rPr>
                        <a:t>Sep</a:t>
                      </a:r>
                      <a:r>
                        <a:rPr lang="es-CO" sz="1100" b="1" i="0" u="none" strike="noStrike" dirty="0">
                          <a:solidFill>
                            <a:srgbClr val="000000"/>
                          </a:solidFill>
                          <a:effectLst/>
                          <a:latin typeface="Arial Narrow" panose="020B0606020202030204" pitchFamily="34" charset="0"/>
                        </a:rPr>
                        <a:t> 08 de 2016</a:t>
                      </a:r>
                    </a:p>
                  </a:txBody>
                  <a:tcPr marL="0" marR="0" marT="0" marB="0" anchor="b">
                    <a:lnL>
                      <a:noFill/>
                    </a:lnL>
                    <a:lnR>
                      <a:noFill/>
                    </a:lnR>
                    <a:lnT>
                      <a:noFill/>
                    </a:lnT>
                    <a:lnB>
                      <a:noFill/>
                    </a:lnB>
                    <a:solidFill>
                      <a:srgbClr val="FFFFFF"/>
                    </a:solidFill>
                  </a:tcPr>
                </a:tc>
                <a:tc hMerge="1">
                  <a:txBody>
                    <a:bodyPr/>
                    <a:lstStyle/>
                    <a:p>
                      <a:endParaRPr lang="es-CO"/>
                    </a:p>
                  </a:txBody>
                  <a:tcPr/>
                </a:tc>
                <a:extLst>
                  <a:ext uri="{0D108BD9-81ED-4DB2-BD59-A6C34878D82A}">
                    <a16:rowId xmlns:a16="http://schemas.microsoft.com/office/drawing/2014/main" val="3546487756"/>
                  </a:ext>
                </a:extLst>
              </a:tr>
            </a:tbl>
          </a:graphicData>
        </a:graphic>
      </p:graphicFrame>
      <p:pic>
        <p:nvPicPr>
          <p:cNvPr id="3" name="Imagen 2">
            <a:extLst>
              <a:ext uri="{FF2B5EF4-FFF2-40B4-BE49-F238E27FC236}">
                <a16:creationId xmlns:a16="http://schemas.microsoft.com/office/drawing/2014/main" id="{DFD1951C-EAF0-44BC-BD0F-F663B765AFE1}"/>
              </a:ext>
            </a:extLst>
          </p:cNvPr>
          <p:cNvPicPr>
            <a:picLocks noChangeAspect="1"/>
          </p:cNvPicPr>
          <p:nvPr/>
        </p:nvPicPr>
        <p:blipFill>
          <a:blip r:embed="rId4"/>
          <a:stretch>
            <a:fillRect/>
          </a:stretch>
        </p:blipFill>
        <p:spPr>
          <a:xfrm>
            <a:off x="187921" y="814606"/>
            <a:ext cx="8215707" cy="535135"/>
          </a:xfrm>
          <a:prstGeom prst="rect">
            <a:avLst/>
          </a:prstGeom>
        </p:spPr>
      </p:pic>
      <p:sp>
        <p:nvSpPr>
          <p:cNvPr id="13" name="CuadroTexto 12">
            <a:extLst>
              <a:ext uri="{FF2B5EF4-FFF2-40B4-BE49-F238E27FC236}">
                <a16:creationId xmlns:a16="http://schemas.microsoft.com/office/drawing/2014/main" id="{78FB9A35-A880-4E31-8BF8-48E1AA0D4039}"/>
              </a:ext>
            </a:extLst>
          </p:cNvPr>
          <p:cNvSpPr txBox="1"/>
          <p:nvPr/>
        </p:nvSpPr>
        <p:spPr>
          <a:xfrm>
            <a:off x="225494" y="1519422"/>
            <a:ext cx="6494908" cy="646331"/>
          </a:xfrm>
          <a:prstGeom prst="rect">
            <a:avLst/>
          </a:prstGeom>
          <a:noFill/>
          <a:ln w="12700">
            <a:solidFill>
              <a:schemeClr val="tx1"/>
            </a:solidFill>
          </a:ln>
        </p:spPr>
        <p:txBody>
          <a:bodyPr wrap="square" rtlCol="0">
            <a:spAutoFit/>
          </a:bodyPr>
          <a:lstStyle/>
          <a:p>
            <a:r>
              <a:rPr lang="es-CO" b="1" dirty="0">
                <a:solidFill>
                  <a:schemeClr val="accent1">
                    <a:lumMod val="50000"/>
                  </a:schemeClr>
                </a:solidFill>
                <a:effectLst>
                  <a:outerShdw blurRad="38100" dist="38100" dir="2700000" algn="tl">
                    <a:srgbClr val="000000">
                      <a:alpha val="43137"/>
                    </a:srgbClr>
                  </a:outerShdw>
                </a:effectLst>
              </a:rPr>
              <a:t>Resultados de evaluación de  seguimiento realizado a una muestra de 471 FMI vendidos. Abril de 2018</a:t>
            </a:r>
          </a:p>
        </p:txBody>
      </p:sp>
      <p:sp>
        <p:nvSpPr>
          <p:cNvPr id="5" name="Rectángulo 4">
            <a:extLst>
              <a:ext uri="{FF2B5EF4-FFF2-40B4-BE49-F238E27FC236}">
                <a16:creationId xmlns:a16="http://schemas.microsoft.com/office/drawing/2014/main" id="{B92E8D4B-8B9A-4C49-A970-5ECAE30EF413}"/>
              </a:ext>
            </a:extLst>
          </p:cNvPr>
          <p:cNvSpPr/>
          <p:nvPr/>
        </p:nvSpPr>
        <p:spPr>
          <a:xfrm>
            <a:off x="9209552" y="1504009"/>
            <a:ext cx="2334357" cy="307777"/>
          </a:xfrm>
          <a:prstGeom prst="rect">
            <a:avLst/>
          </a:prstGeom>
        </p:spPr>
        <p:txBody>
          <a:bodyPr wrap="none">
            <a:spAutoFit/>
          </a:bodyPr>
          <a:lstStyle/>
          <a:p>
            <a:r>
              <a:rPr lang="es-CO" sz="1400" b="1" dirty="0">
                <a:solidFill>
                  <a:srgbClr val="002060"/>
                </a:solidFill>
                <a:latin typeface="Calibri" panose="020F0502020204030204" pitchFamily="34" charset="0"/>
              </a:rPr>
              <a:t>Valoración del riego residual</a:t>
            </a:r>
            <a:r>
              <a:rPr lang="es-CO" sz="1400" dirty="0"/>
              <a:t> </a:t>
            </a:r>
          </a:p>
        </p:txBody>
      </p:sp>
      <p:sp>
        <p:nvSpPr>
          <p:cNvPr id="29" name="Rectángulo 28">
            <a:extLst>
              <a:ext uri="{FF2B5EF4-FFF2-40B4-BE49-F238E27FC236}">
                <a16:creationId xmlns:a16="http://schemas.microsoft.com/office/drawing/2014/main" id="{AFDB8C6F-9CF9-4A4F-898E-C7442A1DDD57}"/>
              </a:ext>
            </a:extLst>
          </p:cNvPr>
          <p:cNvSpPr/>
          <p:nvPr/>
        </p:nvSpPr>
        <p:spPr>
          <a:xfrm>
            <a:off x="172071" y="4044816"/>
            <a:ext cx="371475" cy="438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CO" sz="1100"/>
          </a:p>
        </p:txBody>
      </p:sp>
      <p:sp>
        <p:nvSpPr>
          <p:cNvPr id="31" name="CuadroTexto 13">
            <a:extLst>
              <a:ext uri="{FF2B5EF4-FFF2-40B4-BE49-F238E27FC236}">
                <a16:creationId xmlns:a16="http://schemas.microsoft.com/office/drawing/2014/main" id="{574AE0B7-874B-4A74-B3F2-97A91F133DD6}"/>
              </a:ext>
            </a:extLst>
          </p:cNvPr>
          <p:cNvSpPr txBox="1"/>
          <p:nvPr/>
        </p:nvSpPr>
        <p:spPr>
          <a:xfrm>
            <a:off x="238746" y="4140066"/>
            <a:ext cx="257175" cy="2286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100"/>
              <a:t>1</a:t>
            </a:r>
          </a:p>
        </p:txBody>
      </p:sp>
      <p:sp>
        <p:nvSpPr>
          <p:cNvPr id="10" name="Rectángulo: esquinas redondeadas 9">
            <a:extLst>
              <a:ext uri="{FF2B5EF4-FFF2-40B4-BE49-F238E27FC236}">
                <a16:creationId xmlns:a16="http://schemas.microsoft.com/office/drawing/2014/main" id="{A086D807-B360-4F3A-BC7E-644454992E93}"/>
              </a:ext>
            </a:extLst>
          </p:cNvPr>
          <p:cNvSpPr/>
          <p:nvPr/>
        </p:nvSpPr>
        <p:spPr>
          <a:xfrm>
            <a:off x="864450" y="3897512"/>
            <a:ext cx="4499822" cy="80966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400" b="1" dirty="0">
                <a:effectLst>
                  <a:outerShdw blurRad="38100" dist="38100" dir="2700000" algn="tl">
                    <a:srgbClr val="000000">
                      <a:alpha val="43137"/>
                    </a:srgbClr>
                  </a:outerShdw>
                </a:effectLst>
                <a:latin typeface="Lato Regular"/>
              </a:rPr>
              <a:t>Sobrevaloración del inventario </a:t>
            </a:r>
          </a:p>
        </p:txBody>
      </p:sp>
      <p:sp>
        <p:nvSpPr>
          <p:cNvPr id="44" name="Rounded Rectangle 38">
            <a:hlinkClick r:id="rId5" action="ppaction://hlinksldjump"/>
            <a:extLst>
              <a:ext uri="{FF2B5EF4-FFF2-40B4-BE49-F238E27FC236}">
                <a16:creationId xmlns:a16="http://schemas.microsoft.com/office/drawing/2014/main" id="{72240BCF-6ECB-445D-8BFF-128F004204B4}"/>
              </a:ext>
            </a:extLst>
          </p:cNvPr>
          <p:cNvSpPr/>
          <p:nvPr/>
        </p:nvSpPr>
        <p:spPr>
          <a:xfrm>
            <a:off x="5621688" y="4070038"/>
            <a:ext cx="419100" cy="276225"/>
          </a:xfrm>
          <a:prstGeom prst="roundRect">
            <a:avLst/>
          </a:prstGeom>
          <a:solidFill>
            <a:srgbClr val="FFC000"/>
          </a:solid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s-CO" sz="1000" dirty="0">
                <a:effectLst/>
                <a:latin typeface="Georgia" panose="02040502050405020303" pitchFamily="18" charset="0"/>
                <a:ea typeface="Calibri" panose="020F0502020204030204" pitchFamily="34" charset="0"/>
                <a:cs typeface="Times New Roman" panose="02020603050405020304" pitchFamily="18" charset="0"/>
              </a:rPr>
              <a:t> </a:t>
            </a:r>
          </a:p>
        </p:txBody>
      </p:sp>
      <p:pic>
        <p:nvPicPr>
          <p:cNvPr id="47" name="Imagen 46">
            <a:extLst>
              <a:ext uri="{FF2B5EF4-FFF2-40B4-BE49-F238E27FC236}">
                <a16:creationId xmlns:a16="http://schemas.microsoft.com/office/drawing/2014/main" id="{F986F5F4-7B23-4A7B-9B16-8B304593B0EE}"/>
              </a:ext>
            </a:extLst>
          </p:cNvPr>
          <p:cNvPicPr>
            <a:picLocks noChangeAspect="1"/>
          </p:cNvPicPr>
          <p:nvPr/>
        </p:nvPicPr>
        <p:blipFill>
          <a:blip r:embed="rId6"/>
          <a:stretch>
            <a:fillRect/>
          </a:stretch>
        </p:blipFill>
        <p:spPr>
          <a:xfrm>
            <a:off x="6828644" y="2731768"/>
            <a:ext cx="1533333" cy="1057143"/>
          </a:xfrm>
          <a:prstGeom prst="rect">
            <a:avLst/>
          </a:prstGeom>
        </p:spPr>
      </p:pic>
      <p:sp>
        <p:nvSpPr>
          <p:cNvPr id="11" name="Rectángulo 10">
            <a:extLst>
              <a:ext uri="{FF2B5EF4-FFF2-40B4-BE49-F238E27FC236}">
                <a16:creationId xmlns:a16="http://schemas.microsoft.com/office/drawing/2014/main" id="{D54A1A8A-BDF9-4E61-8C1E-0B598C9F27EE}"/>
              </a:ext>
            </a:extLst>
          </p:cNvPr>
          <p:cNvSpPr/>
          <p:nvPr/>
        </p:nvSpPr>
        <p:spPr>
          <a:xfrm>
            <a:off x="6470921" y="5027822"/>
            <a:ext cx="5477262" cy="1815882"/>
          </a:xfrm>
          <a:prstGeom prst="rect">
            <a:avLst/>
          </a:prstGeom>
        </p:spPr>
        <p:txBody>
          <a:bodyPr wrap="square">
            <a:spAutoFit/>
          </a:bodyPr>
          <a:lstStyle/>
          <a:p>
            <a:pPr marL="171450" indent="-171450" algn="just">
              <a:buFont typeface="Arial" panose="020B0604020202020204" pitchFamily="34" charset="0"/>
              <a:buChar char="•"/>
            </a:pPr>
            <a:r>
              <a:rPr lang="es-CO" sz="1400" dirty="0">
                <a:latin typeface="Lato Regular"/>
              </a:rPr>
              <a:t>La evaluación realizada  presentó situaciones con riesgos residuales altos</a:t>
            </a:r>
          </a:p>
          <a:p>
            <a:pPr marL="171450" indent="-171450" algn="just">
              <a:buFont typeface="Arial" panose="020B0604020202020204" pitchFamily="34" charset="0"/>
              <a:buChar char="•"/>
            </a:pPr>
            <a:endParaRPr lang="es-CO" sz="1400" dirty="0">
              <a:latin typeface="Lato Regular"/>
            </a:endParaRPr>
          </a:p>
          <a:p>
            <a:pPr marL="171450" indent="-171450" algn="just">
              <a:buFont typeface="Arial" panose="020B0604020202020204" pitchFamily="34" charset="0"/>
              <a:buChar char="•"/>
            </a:pPr>
            <a:r>
              <a:rPr lang="es-CO" sz="1400" dirty="0">
                <a:latin typeface="Lato Regular"/>
              </a:rPr>
              <a:t>Para las situaciones identificadas el Líder de proceso acepto las oportunidades de mejora identificadas por la OCI; se encuentran en proceso de generar un plan de mejoramiento, identificando responsables y fechas de implementación</a:t>
            </a:r>
          </a:p>
          <a:p>
            <a:pPr marL="171450" indent="-171450" algn="just">
              <a:buFont typeface="Arial" panose="020B0604020202020204" pitchFamily="34" charset="0"/>
              <a:buChar char="•"/>
            </a:pPr>
            <a:endParaRPr lang="es-CO" sz="1400" dirty="0">
              <a:latin typeface="Lato Regular"/>
            </a:endParaRPr>
          </a:p>
        </p:txBody>
      </p:sp>
      <p:graphicFrame>
        <p:nvGraphicFramePr>
          <p:cNvPr id="48" name="Table 18">
            <a:extLst>
              <a:ext uri="{FF2B5EF4-FFF2-40B4-BE49-F238E27FC236}">
                <a16:creationId xmlns:a16="http://schemas.microsoft.com/office/drawing/2014/main" id="{86D3DDB8-F05A-46D0-811E-8CE04FBEAC62}"/>
              </a:ext>
            </a:extLst>
          </p:cNvPr>
          <p:cNvGraphicFramePr>
            <a:graphicFrameLocks noGrp="1"/>
          </p:cNvGraphicFramePr>
          <p:nvPr>
            <p:extLst>
              <p:ext uri="{D42A27DB-BD31-4B8C-83A1-F6EECF244321}">
                <p14:modId xmlns:p14="http://schemas.microsoft.com/office/powerpoint/2010/main" val="2277978488"/>
              </p:ext>
            </p:extLst>
          </p:nvPr>
        </p:nvGraphicFramePr>
        <p:xfrm>
          <a:off x="8722018" y="1841119"/>
          <a:ext cx="2938298" cy="2301240"/>
        </p:xfrm>
        <a:graphic>
          <a:graphicData uri="http://schemas.openxmlformats.org/drawingml/2006/table">
            <a:tbl>
              <a:tblPr firstRow="1" bandRow="1">
                <a:tableStyleId>{2D5ABB26-0587-4C30-8999-92F81FD0307C}</a:tableStyleId>
              </a:tblPr>
              <a:tblGrid>
                <a:gridCol w="2141213">
                  <a:extLst>
                    <a:ext uri="{9D8B030D-6E8A-4147-A177-3AD203B41FA5}">
                      <a16:colId xmlns:a16="http://schemas.microsoft.com/office/drawing/2014/main" val="20000"/>
                    </a:ext>
                  </a:extLst>
                </a:gridCol>
                <a:gridCol w="797085">
                  <a:extLst>
                    <a:ext uri="{9D8B030D-6E8A-4147-A177-3AD203B41FA5}">
                      <a16:colId xmlns:a16="http://schemas.microsoft.com/office/drawing/2014/main" val="20001"/>
                    </a:ext>
                  </a:extLst>
                </a:gridCol>
              </a:tblGrid>
              <a:tr h="252387">
                <a:tc gridSpan="2">
                  <a:txBody>
                    <a:bodyPr/>
                    <a:lstStyle/>
                    <a:p>
                      <a:pPr algn="ctr"/>
                      <a:r>
                        <a:rPr lang="es-CO" sz="1300" i="1" dirty="0">
                          <a:solidFill>
                            <a:schemeClr val="tx2"/>
                          </a:solidFill>
                        </a:rPr>
                        <a:t>Resultado</a:t>
                      </a:r>
                      <a:r>
                        <a:rPr lang="es-CO" sz="1300" i="1" baseline="0" dirty="0">
                          <a:solidFill>
                            <a:schemeClr val="tx2"/>
                          </a:solidFill>
                        </a:rPr>
                        <a:t>s</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dirty="0"/>
                    </a:p>
                  </a:txBody>
                  <a:tcPr/>
                </a:tc>
                <a:extLst>
                  <a:ext uri="{0D108BD9-81ED-4DB2-BD59-A6C34878D82A}">
                    <a16:rowId xmlns:a16="http://schemas.microsoft.com/office/drawing/2014/main" val="10000"/>
                  </a:ext>
                </a:extLst>
              </a:tr>
              <a:tr h="265671">
                <a:tc>
                  <a:txBody>
                    <a:bodyPr/>
                    <a:lstStyle/>
                    <a:p>
                      <a:r>
                        <a:rPr lang="es-CO" sz="1300" i="1" dirty="0">
                          <a:solidFill>
                            <a:schemeClr val="tx2"/>
                          </a:solidFill>
                        </a:rPr>
                        <a:t>Extremo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265671">
                <a:tc>
                  <a:txBody>
                    <a:bodyPr/>
                    <a:lstStyle/>
                    <a:p>
                      <a:r>
                        <a:rPr lang="es-CO" sz="1300" i="1" dirty="0">
                          <a:solidFill>
                            <a:schemeClr val="tx2"/>
                          </a:solidFill>
                        </a:rPr>
                        <a:t>Alto</a:t>
                      </a:r>
                      <a:r>
                        <a:rPr lang="es-CO" sz="1300" i="1" baseline="0" dirty="0">
                          <a:solidFill>
                            <a:schemeClr val="tx2"/>
                          </a:solidFill>
                        </a:rPr>
                        <a:t> </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265671">
                <a:tc>
                  <a:txBody>
                    <a:bodyPr/>
                    <a:lstStyle/>
                    <a:p>
                      <a:r>
                        <a:rPr lang="es-CO" sz="1300" i="1" dirty="0">
                          <a:solidFill>
                            <a:schemeClr val="tx2"/>
                          </a:solidFill>
                        </a:rPr>
                        <a:t>Moderado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65671">
                <a:tc>
                  <a:txBody>
                    <a:bodyPr/>
                    <a:lstStyle/>
                    <a:p>
                      <a:r>
                        <a:rPr lang="es-CO" sz="1300" i="1" dirty="0">
                          <a:solidFill>
                            <a:schemeClr val="tx2"/>
                          </a:solidFill>
                        </a:rPr>
                        <a:t>Bajo</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r h="265671">
                <a:tc>
                  <a:txBody>
                    <a:bodyPr/>
                    <a:lstStyle/>
                    <a:p>
                      <a:r>
                        <a:rPr lang="es-CO" sz="1300" i="1" dirty="0">
                          <a:solidFill>
                            <a:schemeClr val="tx2"/>
                          </a:solidFill>
                        </a:rPr>
                        <a:t>Sin Contemplar MR</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45006064"/>
                  </a:ext>
                </a:extLst>
              </a:tr>
              <a:tr h="265671">
                <a:tc>
                  <a:txBody>
                    <a:bodyPr/>
                    <a:lstStyle/>
                    <a:p>
                      <a:r>
                        <a:rPr lang="es-CO" sz="1300" b="1" i="1" dirty="0">
                          <a:solidFill>
                            <a:schemeClr val="tx2"/>
                          </a:solidFill>
                        </a:rPr>
                        <a:t>Total</a:t>
                      </a:r>
                      <a:r>
                        <a:rPr lang="es-CO" sz="1300" b="1" i="1" baseline="0" dirty="0">
                          <a:solidFill>
                            <a:schemeClr val="tx2"/>
                          </a:solidFill>
                        </a:rPr>
                        <a:t> resultados</a:t>
                      </a:r>
                      <a:endParaRPr lang="es-CO" sz="1300" b="1"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b="1" dirty="0">
                          <a:solidFill>
                            <a:schemeClr val="tx2"/>
                          </a:solidFill>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59402">
                <a:tc>
                  <a:txBody>
                    <a:bodyPr/>
                    <a:lstStyle/>
                    <a:p>
                      <a:endParaRPr lang="es-CO" sz="6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49" name="Table 18">
            <a:extLst>
              <a:ext uri="{FF2B5EF4-FFF2-40B4-BE49-F238E27FC236}">
                <a16:creationId xmlns:a16="http://schemas.microsoft.com/office/drawing/2014/main" id="{D666ADC9-60DE-442B-A4F3-9C8195CD773A}"/>
              </a:ext>
            </a:extLst>
          </p:cNvPr>
          <p:cNvGraphicFramePr>
            <a:graphicFrameLocks noGrp="1"/>
          </p:cNvGraphicFramePr>
          <p:nvPr>
            <p:extLst>
              <p:ext uri="{D42A27DB-BD31-4B8C-83A1-F6EECF244321}">
                <p14:modId xmlns:p14="http://schemas.microsoft.com/office/powerpoint/2010/main" val="3683515254"/>
              </p:ext>
            </p:extLst>
          </p:nvPr>
        </p:nvGraphicFramePr>
        <p:xfrm>
          <a:off x="1285173" y="2348412"/>
          <a:ext cx="2862757" cy="1082040"/>
        </p:xfrm>
        <a:graphic>
          <a:graphicData uri="http://schemas.openxmlformats.org/drawingml/2006/table">
            <a:tbl>
              <a:tblPr firstRow="1" bandRow="1">
                <a:tableStyleId>{2D5ABB26-0587-4C30-8999-92F81FD0307C}</a:tableStyleId>
              </a:tblPr>
              <a:tblGrid>
                <a:gridCol w="2086164">
                  <a:extLst>
                    <a:ext uri="{9D8B030D-6E8A-4147-A177-3AD203B41FA5}">
                      <a16:colId xmlns:a16="http://schemas.microsoft.com/office/drawing/2014/main" val="20000"/>
                    </a:ext>
                  </a:extLst>
                </a:gridCol>
                <a:gridCol w="776593">
                  <a:extLst>
                    <a:ext uri="{9D8B030D-6E8A-4147-A177-3AD203B41FA5}">
                      <a16:colId xmlns:a16="http://schemas.microsoft.com/office/drawing/2014/main" val="20001"/>
                    </a:ext>
                  </a:extLst>
                </a:gridCol>
              </a:tblGrid>
              <a:tr h="244444">
                <a:tc gridSpan="2">
                  <a:txBody>
                    <a:bodyPr/>
                    <a:lstStyle/>
                    <a:p>
                      <a:pPr algn="ctr"/>
                      <a:r>
                        <a:rPr lang="es-CO" sz="1300" i="1" dirty="0">
                          <a:solidFill>
                            <a:schemeClr val="tx2"/>
                          </a:solidFill>
                        </a:rPr>
                        <a:t>Resultado</a:t>
                      </a:r>
                      <a:r>
                        <a:rPr lang="es-CO" sz="1300" i="1" baseline="0" dirty="0">
                          <a:solidFill>
                            <a:schemeClr val="tx2"/>
                          </a:solidFill>
                        </a:rPr>
                        <a:t>s</a:t>
                      </a:r>
                      <a:endParaRPr lang="es-CO" sz="13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dirty="0"/>
                    </a:p>
                  </a:txBody>
                  <a:tcPr/>
                </a:tc>
                <a:extLst>
                  <a:ext uri="{0D108BD9-81ED-4DB2-BD59-A6C34878D82A}">
                    <a16:rowId xmlns:a16="http://schemas.microsoft.com/office/drawing/2014/main" val="10000"/>
                  </a:ext>
                </a:extLst>
              </a:tr>
              <a:tr h="257309">
                <a:tc>
                  <a:txBody>
                    <a:bodyPr/>
                    <a:lstStyle/>
                    <a:p>
                      <a:r>
                        <a:rPr lang="es-CO" sz="1300" i="1" dirty="0">
                          <a:solidFill>
                            <a:schemeClr val="tx2"/>
                          </a:solidFill>
                        </a:rPr>
                        <a:t>Oportunidades de Mejora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57309">
                <a:tc>
                  <a:txBody>
                    <a:bodyPr/>
                    <a:lstStyle/>
                    <a:p>
                      <a:r>
                        <a:rPr lang="es-CO" sz="1300" i="1" dirty="0">
                          <a:solidFill>
                            <a:schemeClr val="tx2"/>
                          </a:solidFill>
                        </a:rPr>
                        <a:t>Observaciones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CO" sz="1400" dirty="0">
                          <a:solidFill>
                            <a:schemeClr val="tx2"/>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4386">
                <a:tc>
                  <a:txBody>
                    <a:bodyPr/>
                    <a:lstStyle/>
                    <a:p>
                      <a:endParaRPr lang="es-CO" sz="600" i="1"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sz="600" dirty="0">
                        <a:solidFill>
                          <a:schemeClr val="tx2"/>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2" name="Rectángulo 1">
            <a:extLst>
              <a:ext uri="{FF2B5EF4-FFF2-40B4-BE49-F238E27FC236}">
                <a16:creationId xmlns:a16="http://schemas.microsoft.com/office/drawing/2014/main" id="{128B8077-9747-48D1-9385-3E86B9AB7988}"/>
              </a:ext>
            </a:extLst>
          </p:cNvPr>
          <p:cNvSpPr/>
          <p:nvPr/>
        </p:nvSpPr>
        <p:spPr>
          <a:xfrm>
            <a:off x="139565" y="5023209"/>
            <a:ext cx="6096000" cy="1384995"/>
          </a:xfrm>
          <a:prstGeom prst="rect">
            <a:avLst/>
          </a:prstGeom>
        </p:spPr>
        <p:txBody>
          <a:bodyPr>
            <a:spAutoFit/>
          </a:bodyPr>
          <a:lstStyle/>
          <a:p>
            <a:pPr marL="171450" indent="-171450" algn="just">
              <a:buFont typeface="Arial" panose="020B0604020202020204" pitchFamily="34" charset="0"/>
              <a:buChar char="•"/>
            </a:pPr>
            <a:r>
              <a:rPr lang="es-CO" sz="1400" dirty="0">
                <a:latin typeface="Lato Regular"/>
              </a:rPr>
              <a:t>Los certificados de tradición y libertad de los inmuebles que relaciona, se encontró que tienen anotaciones correspondientes al registro y escritura de compraventa por parte del FRISCO.</a:t>
            </a:r>
          </a:p>
          <a:p>
            <a:pPr marL="171450" indent="-171450" algn="just">
              <a:buFont typeface="Arial" panose="020B0604020202020204" pitchFamily="34" charset="0"/>
              <a:buChar char="•"/>
            </a:pPr>
            <a:endParaRPr lang="es-CO" sz="1400" dirty="0">
              <a:latin typeface="Lato Regular"/>
            </a:endParaRPr>
          </a:p>
          <a:p>
            <a:pPr marL="171450" indent="-171450" algn="just">
              <a:buFont typeface="Arial" panose="020B0604020202020204" pitchFamily="34" charset="0"/>
              <a:buChar char="•"/>
            </a:pPr>
            <a:r>
              <a:rPr lang="es-CO" sz="1400" dirty="0">
                <a:latin typeface="Lato Regular"/>
              </a:rPr>
              <a:t>En el reporte de Matrix con corte al 22 de febrero de 2018, los bienes en comento continúan como inventario en el aplicativo.</a:t>
            </a:r>
          </a:p>
        </p:txBody>
      </p:sp>
    </p:spTree>
    <p:extLst>
      <p:ext uri="{BB962C8B-B14F-4D97-AF65-F5344CB8AC3E}">
        <p14:creationId xmlns:p14="http://schemas.microsoft.com/office/powerpoint/2010/main" val="13813461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898296" y="56382"/>
            <a:ext cx="4215446"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3" name="Imagen 2">
            <a:extLst>
              <a:ext uri="{FF2B5EF4-FFF2-40B4-BE49-F238E27FC236}">
                <a16:creationId xmlns:a16="http://schemas.microsoft.com/office/drawing/2014/main" id="{F2B7FA3E-D92B-4E65-AE97-7164515ED4AC}"/>
              </a:ext>
            </a:extLst>
          </p:cNvPr>
          <p:cNvPicPr>
            <a:picLocks noChangeAspect="1"/>
          </p:cNvPicPr>
          <p:nvPr/>
        </p:nvPicPr>
        <p:blipFill>
          <a:blip r:embed="rId4"/>
          <a:stretch>
            <a:fillRect/>
          </a:stretch>
        </p:blipFill>
        <p:spPr>
          <a:xfrm>
            <a:off x="234157" y="920998"/>
            <a:ext cx="9082121" cy="428571"/>
          </a:xfrm>
          <a:prstGeom prst="rect">
            <a:avLst/>
          </a:prstGeom>
        </p:spPr>
      </p:pic>
      <p:graphicFrame>
        <p:nvGraphicFramePr>
          <p:cNvPr id="9" name="Tabla 8">
            <a:extLst>
              <a:ext uri="{FF2B5EF4-FFF2-40B4-BE49-F238E27FC236}">
                <a16:creationId xmlns:a16="http://schemas.microsoft.com/office/drawing/2014/main" id="{52A2E917-9C71-4EFC-8A59-B8F164062F46}"/>
              </a:ext>
            </a:extLst>
          </p:cNvPr>
          <p:cNvGraphicFramePr>
            <a:graphicFrameLocks noGrp="1"/>
          </p:cNvGraphicFramePr>
          <p:nvPr>
            <p:extLst>
              <p:ext uri="{D42A27DB-BD31-4B8C-83A1-F6EECF244321}">
                <p14:modId xmlns:p14="http://schemas.microsoft.com/office/powerpoint/2010/main" val="753675357"/>
              </p:ext>
            </p:extLst>
          </p:nvPr>
        </p:nvGraphicFramePr>
        <p:xfrm>
          <a:off x="234159" y="3447593"/>
          <a:ext cx="8737563" cy="1598295"/>
        </p:xfrm>
        <a:graphic>
          <a:graphicData uri="http://schemas.openxmlformats.org/drawingml/2006/table">
            <a:tbl>
              <a:tblPr/>
              <a:tblGrid>
                <a:gridCol w="8737563">
                  <a:extLst>
                    <a:ext uri="{9D8B030D-6E8A-4147-A177-3AD203B41FA5}">
                      <a16:colId xmlns:a16="http://schemas.microsoft.com/office/drawing/2014/main" val="693762400"/>
                    </a:ext>
                  </a:extLst>
                </a:gridCol>
              </a:tblGrid>
              <a:tr h="209550">
                <a:tc>
                  <a:txBody>
                    <a:bodyPr/>
                    <a:lstStyle/>
                    <a:p>
                      <a:pPr algn="l" fontAlgn="ctr"/>
                      <a:r>
                        <a:rPr lang="es-CO" sz="1800" b="1" i="0" u="none" strike="noStrike" dirty="0">
                          <a:solidFill>
                            <a:srgbClr val="FFFFFF"/>
                          </a:solidFill>
                          <a:effectLst/>
                          <a:latin typeface="Lato Regular"/>
                        </a:rPr>
                        <a:t>Alcance</a:t>
                      </a:r>
                    </a:p>
                  </a:txBody>
                  <a:tcPr marL="9525" marR="9525" marT="9525" marB="0" anchor="ctr">
                    <a:lnL>
                      <a:noFill/>
                    </a:lnL>
                    <a:lnR>
                      <a:noFill/>
                    </a:lnR>
                    <a:lnT>
                      <a:noFill/>
                    </a:lnT>
                    <a:lnB>
                      <a:noFill/>
                    </a:lnB>
                    <a:solidFill>
                      <a:srgbClr val="305496"/>
                    </a:solidFill>
                  </a:tcPr>
                </a:tc>
                <a:extLst>
                  <a:ext uri="{0D108BD9-81ED-4DB2-BD59-A6C34878D82A}">
                    <a16:rowId xmlns:a16="http://schemas.microsoft.com/office/drawing/2014/main" val="2779621671"/>
                  </a:ext>
                </a:extLst>
              </a:tr>
              <a:tr h="1314450">
                <a:tc>
                  <a:txBody>
                    <a:bodyPr/>
                    <a:lstStyle/>
                    <a:p>
                      <a:pPr algn="just" fontAlgn="ctr"/>
                      <a:r>
                        <a:rPr lang="es-CO" sz="1400" b="0" i="0" u="none" strike="noStrike" dirty="0">
                          <a:solidFill>
                            <a:srgbClr val="000000"/>
                          </a:solidFill>
                          <a:effectLst/>
                          <a:latin typeface="Lato Regular"/>
                        </a:rPr>
                        <a:t>Verificación del estado del inventario en los reportes  de </a:t>
                      </a:r>
                      <a:r>
                        <a:rPr lang="es-CO" sz="1400" b="0" i="0" u="none" strike="noStrike" dirty="0" err="1">
                          <a:solidFill>
                            <a:srgbClr val="000000"/>
                          </a:solidFill>
                          <a:effectLst/>
                          <a:latin typeface="Lato Regular"/>
                        </a:rPr>
                        <a:t>matrix</a:t>
                      </a:r>
                      <a:r>
                        <a:rPr lang="es-CO" sz="1400" b="0" i="0" u="none" strike="noStrike" dirty="0">
                          <a:solidFill>
                            <a:srgbClr val="000000"/>
                          </a:solidFill>
                          <a:effectLst/>
                          <a:latin typeface="Lato Regular"/>
                        </a:rPr>
                        <a:t> para los 541 FMI reportados por la Vicepresidencia de bienes muebles e inmuebles, así mismo como la revisión del estado de venta sobre una muestra aleatoria de 61 FMI, al corte de marzo 31 de 2018</a:t>
                      </a:r>
                    </a:p>
                  </a:txBody>
                  <a:tcPr marL="9525" marR="9525" marT="9525" marB="0" anchor="ctr">
                    <a:lnL>
                      <a:noFill/>
                    </a:lnL>
                    <a:lnR>
                      <a:noFill/>
                    </a:lnR>
                    <a:lnT>
                      <a:noFill/>
                    </a:lnT>
                    <a:lnB>
                      <a:noFill/>
                    </a:lnB>
                  </a:tcPr>
                </a:tc>
                <a:extLst>
                  <a:ext uri="{0D108BD9-81ED-4DB2-BD59-A6C34878D82A}">
                    <a16:rowId xmlns:a16="http://schemas.microsoft.com/office/drawing/2014/main" val="2860283466"/>
                  </a:ext>
                </a:extLst>
              </a:tr>
            </a:tbl>
          </a:graphicData>
        </a:graphic>
      </p:graphicFrame>
      <p:graphicFrame>
        <p:nvGraphicFramePr>
          <p:cNvPr id="10" name="Tabla 9">
            <a:extLst>
              <a:ext uri="{FF2B5EF4-FFF2-40B4-BE49-F238E27FC236}">
                <a16:creationId xmlns:a16="http://schemas.microsoft.com/office/drawing/2014/main" id="{38D65086-6F23-4F0C-9F20-B9E8BD7A5221}"/>
              </a:ext>
            </a:extLst>
          </p:cNvPr>
          <p:cNvGraphicFramePr>
            <a:graphicFrameLocks noGrp="1"/>
          </p:cNvGraphicFramePr>
          <p:nvPr>
            <p:extLst>
              <p:ext uri="{D42A27DB-BD31-4B8C-83A1-F6EECF244321}">
                <p14:modId xmlns:p14="http://schemas.microsoft.com/office/powerpoint/2010/main" val="1852973047"/>
              </p:ext>
            </p:extLst>
          </p:nvPr>
        </p:nvGraphicFramePr>
        <p:xfrm>
          <a:off x="234159" y="1602231"/>
          <a:ext cx="8737560" cy="1142999"/>
        </p:xfrm>
        <a:graphic>
          <a:graphicData uri="http://schemas.openxmlformats.org/drawingml/2006/table">
            <a:tbl>
              <a:tblPr/>
              <a:tblGrid>
                <a:gridCol w="873756">
                  <a:extLst>
                    <a:ext uri="{9D8B030D-6E8A-4147-A177-3AD203B41FA5}">
                      <a16:colId xmlns:a16="http://schemas.microsoft.com/office/drawing/2014/main" val="971885089"/>
                    </a:ext>
                  </a:extLst>
                </a:gridCol>
                <a:gridCol w="873756">
                  <a:extLst>
                    <a:ext uri="{9D8B030D-6E8A-4147-A177-3AD203B41FA5}">
                      <a16:colId xmlns:a16="http://schemas.microsoft.com/office/drawing/2014/main" val="701343494"/>
                    </a:ext>
                  </a:extLst>
                </a:gridCol>
                <a:gridCol w="873756">
                  <a:extLst>
                    <a:ext uri="{9D8B030D-6E8A-4147-A177-3AD203B41FA5}">
                      <a16:colId xmlns:a16="http://schemas.microsoft.com/office/drawing/2014/main" val="3805784121"/>
                    </a:ext>
                  </a:extLst>
                </a:gridCol>
                <a:gridCol w="873756">
                  <a:extLst>
                    <a:ext uri="{9D8B030D-6E8A-4147-A177-3AD203B41FA5}">
                      <a16:colId xmlns:a16="http://schemas.microsoft.com/office/drawing/2014/main" val="325297831"/>
                    </a:ext>
                  </a:extLst>
                </a:gridCol>
                <a:gridCol w="873756">
                  <a:extLst>
                    <a:ext uri="{9D8B030D-6E8A-4147-A177-3AD203B41FA5}">
                      <a16:colId xmlns:a16="http://schemas.microsoft.com/office/drawing/2014/main" val="3985902979"/>
                    </a:ext>
                  </a:extLst>
                </a:gridCol>
                <a:gridCol w="873756">
                  <a:extLst>
                    <a:ext uri="{9D8B030D-6E8A-4147-A177-3AD203B41FA5}">
                      <a16:colId xmlns:a16="http://schemas.microsoft.com/office/drawing/2014/main" val="650941948"/>
                    </a:ext>
                  </a:extLst>
                </a:gridCol>
                <a:gridCol w="873756">
                  <a:extLst>
                    <a:ext uri="{9D8B030D-6E8A-4147-A177-3AD203B41FA5}">
                      <a16:colId xmlns:a16="http://schemas.microsoft.com/office/drawing/2014/main" val="1013295957"/>
                    </a:ext>
                  </a:extLst>
                </a:gridCol>
                <a:gridCol w="873756">
                  <a:extLst>
                    <a:ext uri="{9D8B030D-6E8A-4147-A177-3AD203B41FA5}">
                      <a16:colId xmlns:a16="http://schemas.microsoft.com/office/drawing/2014/main" val="694832185"/>
                    </a:ext>
                  </a:extLst>
                </a:gridCol>
                <a:gridCol w="873756">
                  <a:extLst>
                    <a:ext uri="{9D8B030D-6E8A-4147-A177-3AD203B41FA5}">
                      <a16:colId xmlns:a16="http://schemas.microsoft.com/office/drawing/2014/main" val="1909415541"/>
                    </a:ext>
                  </a:extLst>
                </a:gridCol>
                <a:gridCol w="873756">
                  <a:extLst>
                    <a:ext uri="{9D8B030D-6E8A-4147-A177-3AD203B41FA5}">
                      <a16:colId xmlns:a16="http://schemas.microsoft.com/office/drawing/2014/main" val="3832199308"/>
                    </a:ext>
                  </a:extLst>
                </a:gridCol>
              </a:tblGrid>
              <a:tr h="255312">
                <a:tc>
                  <a:txBody>
                    <a:bodyPr/>
                    <a:lstStyle/>
                    <a:p>
                      <a:pPr algn="l" fontAlgn="b"/>
                      <a:r>
                        <a:rPr lang="es-CO" sz="1800" b="1" i="0" u="none" strike="noStrike" dirty="0">
                          <a:solidFill>
                            <a:srgbClr val="FFFFFF"/>
                          </a:solidFill>
                          <a:effectLst/>
                          <a:latin typeface="Calibri" panose="020F0502020204030204" pitchFamily="34" charset="0"/>
                        </a:rPr>
                        <a:t>Objetivo</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FFFFFF"/>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extLst>
                  <a:ext uri="{0D108BD9-81ED-4DB2-BD59-A6C34878D82A}">
                    <a16:rowId xmlns:a16="http://schemas.microsoft.com/office/drawing/2014/main" val="1920216541"/>
                  </a:ext>
                </a:extLst>
              </a:tr>
              <a:tr h="859154">
                <a:tc gridSpan="10">
                  <a:txBody>
                    <a:bodyPr/>
                    <a:lstStyle/>
                    <a:p>
                      <a:pPr algn="just" fontAlgn="ctr"/>
                      <a:r>
                        <a:rPr lang="es-CO" sz="1400" b="0" i="0" u="none" strike="noStrike" dirty="0">
                          <a:solidFill>
                            <a:srgbClr val="000000"/>
                          </a:solidFill>
                          <a:effectLst/>
                          <a:latin typeface="Lato Regular"/>
                        </a:rPr>
                        <a:t>Verificar el estado de los 541 inmuebles suministrados para revisión por parte de la Vicepresidencia de Bienes Inmuebles y Muebles, con el objetivo de identificar las gestiones realizadas.</a:t>
                      </a:r>
                    </a:p>
                  </a:txBody>
                  <a:tcPr marL="9525" marR="9525" marT="9525"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11544357"/>
                  </a:ext>
                </a:extLst>
              </a:tr>
            </a:tbl>
          </a:graphicData>
        </a:graphic>
      </p:graphicFrame>
      <p:sp>
        <p:nvSpPr>
          <p:cNvPr id="11" name="Rectángulo 10">
            <a:extLst>
              <a:ext uri="{FF2B5EF4-FFF2-40B4-BE49-F238E27FC236}">
                <a16:creationId xmlns:a16="http://schemas.microsoft.com/office/drawing/2014/main" id="{76531BAC-C18B-4169-9449-CB101B177E87}"/>
              </a:ext>
            </a:extLst>
          </p:cNvPr>
          <p:cNvSpPr/>
          <p:nvPr/>
        </p:nvSpPr>
        <p:spPr>
          <a:xfrm>
            <a:off x="234157" y="1621294"/>
            <a:ext cx="10115791" cy="491463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7670680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a:extLst>
              <a:ext uri="{FF2B5EF4-FFF2-40B4-BE49-F238E27FC236}">
                <a16:creationId xmlns:a16="http://schemas.microsoft.com/office/drawing/2014/main" id="{C47F1274-6C04-4BE9-87B1-74CAB3FF043C}"/>
              </a:ext>
            </a:extLst>
          </p:cNvPr>
          <p:cNvSpPr/>
          <p:nvPr/>
        </p:nvSpPr>
        <p:spPr>
          <a:xfrm>
            <a:off x="396388" y="971891"/>
            <a:ext cx="11795612" cy="581719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5" y="97040"/>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9807" y="56382"/>
            <a:ext cx="4813935" cy="800363"/>
          </a:xfrm>
          <a:prstGeom prst="rect">
            <a:avLst/>
          </a:prstGeom>
        </p:spPr>
      </p:pic>
      <p:sp>
        <p:nvSpPr>
          <p:cNvPr id="30" name="CuadroTexto 29">
            <a:extLst>
              <a:ext uri="{FF2B5EF4-FFF2-40B4-BE49-F238E27FC236}">
                <a16:creationId xmlns:a16="http://schemas.microsoft.com/office/drawing/2014/main" id="{9D137E75-DDB5-4FA2-A252-5E3318245566}"/>
              </a:ext>
            </a:extLst>
          </p:cNvPr>
          <p:cNvSpPr txBox="1"/>
          <p:nvPr/>
        </p:nvSpPr>
        <p:spPr>
          <a:xfrm>
            <a:off x="8826500" y="653592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2" name="Imagen 1">
            <a:extLst>
              <a:ext uri="{FF2B5EF4-FFF2-40B4-BE49-F238E27FC236}">
                <a16:creationId xmlns:a16="http://schemas.microsoft.com/office/drawing/2014/main" id="{E969254B-772D-4A51-B403-76FCA68681C7}"/>
              </a:ext>
            </a:extLst>
          </p:cNvPr>
          <p:cNvPicPr>
            <a:picLocks noChangeAspect="1"/>
          </p:cNvPicPr>
          <p:nvPr/>
        </p:nvPicPr>
        <p:blipFill>
          <a:blip r:embed="rId4"/>
          <a:stretch>
            <a:fillRect/>
          </a:stretch>
        </p:blipFill>
        <p:spPr>
          <a:xfrm>
            <a:off x="3519571" y="585574"/>
            <a:ext cx="8686935" cy="372107"/>
          </a:xfrm>
          <a:prstGeom prst="rect">
            <a:avLst/>
          </a:prstGeom>
        </p:spPr>
      </p:pic>
      <p:sp>
        <p:nvSpPr>
          <p:cNvPr id="13" name="29 Rectángulo">
            <a:extLst>
              <a:ext uri="{FF2B5EF4-FFF2-40B4-BE49-F238E27FC236}">
                <a16:creationId xmlns:a16="http://schemas.microsoft.com/office/drawing/2014/main" id="{BEAFF308-74C6-4FE6-8289-1758E4B2FDF9}"/>
              </a:ext>
            </a:extLst>
          </p:cNvPr>
          <p:cNvSpPr/>
          <p:nvPr/>
        </p:nvSpPr>
        <p:spPr bwMode="auto">
          <a:xfrm>
            <a:off x="402868" y="1092859"/>
            <a:ext cx="8366400" cy="344805"/>
          </a:xfrm>
          <a:prstGeom prst="rect">
            <a:avLst/>
          </a:prstGeom>
          <a:solidFill>
            <a:schemeClr val="accent4">
              <a:lumMod val="75000"/>
            </a:schemeClr>
          </a:solidFill>
        </p:spPr>
        <p:txBody>
          <a:bodyPr wrap="square" lIns="54000" tIns="54000" rIns="54000" bIns="54000">
            <a:noAutofit/>
          </a:bodyPr>
          <a:lstStyle/>
          <a:p>
            <a:pPr fontAlgn="base">
              <a:spcBef>
                <a:spcPct val="0"/>
              </a:spcBef>
              <a:spcAft>
                <a:spcPct val="0"/>
              </a:spcAft>
            </a:pPr>
            <a:r>
              <a:rPr lang="es-CO" sz="1400" dirty="0">
                <a:solidFill>
                  <a:schemeClr val="lt1"/>
                </a:solidFill>
              </a:rPr>
              <a:t>Resultados de la auditoría</a:t>
            </a:r>
          </a:p>
        </p:txBody>
      </p:sp>
      <p:sp>
        <p:nvSpPr>
          <p:cNvPr id="14" name="Rectangle 5">
            <a:extLst>
              <a:ext uri="{FF2B5EF4-FFF2-40B4-BE49-F238E27FC236}">
                <a16:creationId xmlns:a16="http://schemas.microsoft.com/office/drawing/2014/main" id="{3B21995C-4124-4A71-B9C7-335760BB7DAD}"/>
              </a:ext>
            </a:extLst>
          </p:cNvPr>
          <p:cNvSpPr/>
          <p:nvPr/>
        </p:nvSpPr>
        <p:spPr>
          <a:xfrm>
            <a:off x="5962259" y="1784975"/>
            <a:ext cx="5552524" cy="1198176"/>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15" name="Rectangle 17">
            <a:extLst>
              <a:ext uri="{FF2B5EF4-FFF2-40B4-BE49-F238E27FC236}">
                <a16:creationId xmlns:a16="http://schemas.microsoft.com/office/drawing/2014/main" id="{1DE2D8F4-2255-45F4-A311-A13801836F70}"/>
              </a:ext>
            </a:extLst>
          </p:cNvPr>
          <p:cNvSpPr/>
          <p:nvPr/>
        </p:nvSpPr>
        <p:spPr bwMode="ltGray">
          <a:xfrm>
            <a:off x="6109894" y="2038998"/>
            <a:ext cx="5318748" cy="77543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dirty="0">
                <a:latin typeface="Lato Regular"/>
              </a:rPr>
              <a:t>Sobrevaloración del inventario debido al valor de los bienes vendidos, dado que el reporte del aplicativo Matrix es base de la información contable por la cual se reconoce como inventario aquellos bienes que se encuentran extintos.</a:t>
            </a:r>
          </a:p>
        </p:txBody>
      </p:sp>
      <p:sp>
        <p:nvSpPr>
          <p:cNvPr id="16" name="Rectangle 20">
            <a:extLst>
              <a:ext uri="{FF2B5EF4-FFF2-40B4-BE49-F238E27FC236}">
                <a16:creationId xmlns:a16="http://schemas.microsoft.com/office/drawing/2014/main" id="{67DF3F3D-6B6A-4FEB-B825-5F3FFDD37183}"/>
              </a:ext>
            </a:extLst>
          </p:cNvPr>
          <p:cNvSpPr/>
          <p:nvPr/>
        </p:nvSpPr>
        <p:spPr bwMode="ltGray">
          <a:xfrm>
            <a:off x="603566" y="1732067"/>
            <a:ext cx="3115921" cy="2224087"/>
          </a:xfrm>
          <a:prstGeom prst="rect">
            <a:avLst/>
          </a:pr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000A8B"/>
              </a:solidFill>
              <a:latin typeface="Georgia" pitchFamily="18" charset="0"/>
            </a:endParaRPr>
          </a:p>
        </p:txBody>
      </p:sp>
      <p:sp>
        <p:nvSpPr>
          <p:cNvPr id="17" name="Rectangle 21">
            <a:extLst>
              <a:ext uri="{FF2B5EF4-FFF2-40B4-BE49-F238E27FC236}">
                <a16:creationId xmlns:a16="http://schemas.microsoft.com/office/drawing/2014/main" id="{F03FD2EF-7DB6-4EC0-9A26-D71AB1F92F08}"/>
              </a:ext>
            </a:extLst>
          </p:cNvPr>
          <p:cNvSpPr/>
          <p:nvPr/>
        </p:nvSpPr>
        <p:spPr bwMode="ltGray">
          <a:xfrm>
            <a:off x="839295" y="1863737"/>
            <a:ext cx="2736000" cy="246221"/>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r>
              <a:rPr lang="es-CO" sz="1600" b="1" i="1" dirty="0">
                <a:solidFill>
                  <a:schemeClr val="bg1"/>
                </a:solidFill>
                <a:latin typeface="+mj-lt"/>
              </a:rPr>
              <a:t>Sobrevaloración del Inventario</a:t>
            </a:r>
            <a:endParaRPr lang="es-CO" sz="1200" b="1" dirty="0">
              <a:solidFill>
                <a:schemeClr val="bg1"/>
              </a:solidFill>
              <a:latin typeface="Georgia" pitchFamily="18" charset="0"/>
            </a:endParaRPr>
          </a:p>
        </p:txBody>
      </p:sp>
      <p:sp>
        <p:nvSpPr>
          <p:cNvPr id="18" name="Rectangle 22">
            <a:extLst>
              <a:ext uri="{FF2B5EF4-FFF2-40B4-BE49-F238E27FC236}">
                <a16:creationId xmlns:a16="http://schemas.microsoft.com/office/drawing/2014/main" id="{40459547-57E6-4F0D-B9D8-5C124E4E0270}"/>
              </a:ext>
            </a:extLst>
          </p:cNvPr>
          <p:cNvSpPr/>
          <p:nvPr/>
        </p:nvSpPr>
        <p:spPr bwMode="ltGray">
          <a:xfrm>
            <a:off x="3043161" y="2428073"/>
            <a:ext cx="65" cy="1015663"/>
          </a:xfrm>
          <a:prstGeom prst="rect">
            <a:avLst/>
          </a:prstGeom>
          <a:solidFill>
            <a:schemeClr val="accent4">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800"/>
              </a:spcAft>
            </a:pPr>
            <a:endParaRPr lang="es-CO" sz="6600" b="1" dirty="0">
              <a:solidFill>
                <a:schemeClr val="bg2"/>
              </a:solidFill>
              <a:latin typeface="Georgia" pitchFamily="18" charset="0"/>
            </a:endParaRPr>
          </a:p>
        </p:txBody>
      </p:sp>
      <p:sp>
        <p:nvSpPr>
          <p:cNvPr id="19" name="Rectangle 23">
            <a:extLst>
              <a:ext uri="{FF2B5EF4-FFF2-40B4-BE49-F238E27FC236}">
                <a16:creationId xmlns:a16="http://schemas.microsoft.com/office/drawing/2014/main" id="{47DDCB4B-5978-458E-81DE-69676CFAFECB}"/>
              </a:ext>
            </a:extLst>
          </p:cNvPr>
          <p:cNvSpPr/>
          <p:nvPr/>
        </p:nvSpPr>
        <p:spPr>
          <a:xfrm>
            <a:off x="631117" y="4104071"/>
            <a:ext cx="3088369" cy="110506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angle 24">
            <a:extLst>
              <a:ext uri="{FF2B5EF4-FFF2-40B4-BE49-F238E27FC236}">
                <a16:creationId xmlns:a16="http://schemas.microsoft.com/office/drawing/2014/main" id="{063F5881-6D73-4502-80E0-D7B6DCBEED1E}"/>
              </a:ext>
            </a:extLst>
          </p:cNvPr>
          <p:cNvSpPr/>
          <p:nvPr/>
        </p:nvSpPr>
        <p:spPr>
          <a:xfrm>
            <a:off x="6003371" y="3690076"/>
            <a:ext cx="5537916" cy="119330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Rectangle 26">
            <a:extLst>
              <a:ext uri="{FF2B5EF4-FFF2-40B4-BE49-F238E27FC236}">
                <a16:creationId xmlns:a16="http://schemas.microsoft.com/office/drawing/2014/main" id="{42F75434-3957-4194-BA50-F0097E01CBE4}"/>
              </a:ext>
            </a:extLst>
          </p:cNvPr>
          <p:cNvSpPr/>
          <p:nvPr/>
        </p:nvSpPr>
        <p:spPr bwMode="ltGray">
          <a:xfrm>
            <a:off x="691777" y="4149248"/>
            <a:ext cx="2939497" cy="77687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200" dirty="0"/>
              <a:t>  </a:t>
            </a:r>
          </a:p>
          <a:p>
            <a:pPr algn="just"/>
            <a:r>
              <a:rPr lang="es-CO" sz="1200" b="1" dirty="0"/>
              <a:t>Riesgo Operativo:  Se podría reportar información financiera inexacta tanto de SAE como de los activos del FRISCO.</a:t>
            </a:r>
            <a:endParaRPr lang="es-CO" sz="1200" dirty="0"/>
          </a:p>
        </p:txBody>
      </p:sp>
      <p:sp>
        <p:nvSpPr>
          <p:cNvPr id="22" name="Rectangle 29">
            <a:extLst>
              <a:ext uri="{FF2B5EF4-FFF2-40B4-BE49-F238E27FC236}">
                <a16:creationId xmlns:a16="http://schemas.microsoft.com/office/drawing/2014/main" id="{4FAB9CAA-429F-491D-A170-45E601D89382}"/>
              </a:ext>
            </a:extLst>
          </p:cNvPr>
          <p:cNvSpPr/>
          <p:nvPr/>
        </p:nvSpPr>
        <p:spPr bwMode="ltGray">
          <a:xfrm>
            <a:off x="6147086" y="3781036"/>
            <a:ext cx="5281555" cy="103645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s-CO" sz="1400" b="1" dirty="0">
                <a:latin typeface="Lato Regular"/>
              </a:rPr>
              <a:t>Plan de acción implementado por líder de Proceso:</a:t>
            </a:r>
          </a:p>
          <a:p>
            <a:pPr marL="228600" indent="-228600" algn="just">
              <a:buFont typeface="+mj-lt"/>
              <a:buAutoNum type="arabicPeriod"/>
            </a:pPr>
            <a:r>
              <a:rPr lang="es-CO" sz="1400" dirty="0">
                <a:latin typeface="Lato Regular"/>
              </a:rPr>
              <a:t>se encuentran en proceso de generar un plan de mejoramiento, identificando responsables y fechas de implementación</a:t>
            </a:r>
          </a:p>
        </p:txBody>
      </p:sp>
      <p:sp>
        <p:nvSpPr>
          <p:cNvPr id="23" name="Rectangle 32">
            <a:extLst>
              <a:ext uri="{FF2B5EF4-FFF2-40B4-BE49-F238E27FC236}">
                <a16:creationId xmlns:a16="http://schemas.microsoft.com/office/drawing/2014/main" id="{18DC882A-7B59-4AB0-AE68-94521CAB29AC}"/>
              </a:ext>
            </a:extLst>
          </p:cNvPr>
          <p:cNvSpPr/>
          <p:nvPr/>
        </p:nvSpPr>
        <p:spPr>
          <a:xfrm>
            <a:off x="6003371" y="5702580"/>
            <a:ext cx="5511412" cy="718201"/>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33">
            <a:extLst>
              <a:ext uri="{FF2B5EF4-FFF2-40B4-BE49-F238E27FC236}">
                <a16:creationId xmlns:a16="http://schemas.microsoft.com/office/drawing/2014/main" id="{631D250A-408F-4B86-86EB-054577B1F153}"/>
              </a:ext>
            </a:extLst>
          </p:cNvPr>
          <p:cNvSpPr/>
          <p:nvPr/>
        </p:nvSpPr>
        <p:spPr bwMode="ltGray">
          <a:xfrm>
            <a:off x="6078122" y="5924023"/>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Responsable:</a:t>
            </a:r>
          </a:p>
          <a:p>
            <a:r>
              <a:rPr lang="es-CO" sz="1200" dirty="0">
                <a:latin typeface="Lato Regular"/>
              </a:rPr>
              <a:t>Gerente Bienes Inmuebles</a:t>
            </a:r>
          </a:p>
          <a:p>
            <a:r>
              <a:rPr lang="es-CO" sz="1200" dirty="0">
                <a:latin typeface="Lato Regular"/>
              </a:rPr>
              <a:t>Gerencia Comercial</a:t>
            </a:r>
          </a:p>
          <a:p>
            <a:endParaRPr lang="es-CO" sz="1200" b="1" dirty="0">
              <a:latin typeface="Lato Regular"/>
            </a:endParaRPr>
          </a:p>
        </p:txBody>
      </p:sp>
      <p:sp>
        <p:nvSpPr>
          <p:cNvPr id="25" name="Rectangle 34">
            <a:extLst>
              <a:ext uri="{FF2B5EF4-FFF2-40B4-BE49-F238E27FC236}">
                <a16:creationId xmlns:a16="http://schemas.microsoft.com/office/drawing/2014/main" id="{FD630A73-2649-47BE-BDAC-0A1D2519A436}"/>
              </a:ext>
            </a:extLst>
          </p:cNvPr>
          <p:cNvSpPr/>
          <p:nvPr/>
        </p:nvSpPr>
        <p:spPr bwMode="ltGray">
          <a:xfrm>
            <a:off x="8593729" y="5891088"/>
            <a:ext cx="2364915" cy="4177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s-CO" sz="1200" b="1" dirty="0">
                <a:latin typeface="Lato Regular"/>
              </a:rPr>
              <a:t>Fecha Final de implementación:</a:t>
            </a:r>
          </a:p>
        </p:txBody>
      </p:sp>
      <p:sp>
        <p:nvSpPr>
          <p:cNvPr id="28" name="Rectangle 92">
            <a:extLst>
              <a:ext uri="{FF2B5EF4-FFF2-40B4-BE49-F238E27FC236}">
                <a16:creationId xmlns:a16="http://schemas.microsoft.com/office/drawing/2014/main" id="{5934AA92-DF88-418F-A360-8E7555F084CA}"/>
              </a:ext>
            </a:extLst>
          </p:cNvPr>
          <p:cNvSpPr/>
          <p:nvPr/>
        </p:nvSpPr>
        <p:spPr>
          <a:xfrm>
            <a:off x="2968436" y="2734918"/>
            <a:ext cx="476852" cy="677108"/>
          </a:xfrm>
          <a:prstGeom prst="rect">
            <a:avLst/>
          </a:prstGeom>
          <a:noFill/>
        </p:spPr>
        <p:txBody>
          <a:bodyPr wrap="square" lIns="0" tIns="0" rIns="0" bIns="0">
            <a:spAutoFit/>
          </a:bodyPr>
          <a:lstStyle/>
          <a:p>
            <a:r>
              <a:rPr lang="es-CO" sz="4400" b="1" i="1" dirty="0">
                <a:solidFill>
                  <a:schemeClr val="bg1"/>
                </a:solidFill>
                <a:latin typeface="+mj-lt"/>
                <a:ea typeface="FangSong" panose="02010609060101010101" pitchFamily="49" charset="-122"/>
              </a:rPr>
              <a:t>1</a:t>
            </a:r>
            <a:endParaRPr lang="es-CO" sz="4400" dirty="0">
              <a:solidFill>
                <a:schemeClr val="bg1"/>
              </a:solidFill>
              <a:latin typeface="+mj-lt"/>
              <a:ea typeface="FangSong" panose="02010609060101010101" pitchFamily="49" charset="-122"/>
            </a:endParaRPr>
          </a:p>
        </p:txBody>
      </p:sp>
      <p:pic>
        <p:nvPicPr>
          <p:cNvPr id="29" name="Imagen 28">
            <a:extLst>
              <a:ext uri="{FF2B5EF4-FFF2-40B4-BE49-F238E27FC236}">
                <a16:creationId xmlns:a16="http://schemas.microsoft.com/office/drawing/2014/main" id="{DE500FB9-243E-4CF7-BE03-E4D8F26FE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2693" y="5357050"/>
            <a:ext cx="3115921" cy="1309586"/>
          </a:xfrm>
          <a:prstGeom prst="rect">
            <a:avLst/>
          </a:prstGeom>
          <a:noFill/>
          <a:extLst>
            <a:ext uri="{909E8E84-426E-40DD-AFC4-6F175D3DCCD1}">
              <a14:hiddenFill xmlns:a14="http://schemas.microsoft.com/office/drawing/2010/main">
                <a:solidFill>
                  <a:srgbClr val="FFFFFF"/>
                </a:solidFill>
              </a14:hiddenFill>
            </a:ext>
          </a:extLst>
        </p:spPr>
      </p:pic>
      <p:sp>
        <p:nvSpPr>
          <p:cNvPr id="27" name="Oval 37">
            <a:extLst>
              <a:ext uri="{FF2B5EF4-FFF2-40B4-BE49-F238E27FC236}">
                <a16:creationId xmlns:a16="http://schemas.microsoft.com/office/drawing/2014/main" id="{2C41F016-A5EB-4AC3-9978-563535308F3F}"/>
              </a:ext>
            </a:extLst>
          </p:cNvPr>
          <p:cNvSpPr/>
          <p:nvPr/>
        </p:nvSpPr>
        <p:spPr>
          <a:xfrm>
            <a:off x="3776867" y="5479259"/>
            <a:ext cx="252491" cy="2662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40905939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33" y="92134"/>
            <a:ext cx="2222500" cy="1213050"/>
          </a:xfrm>
          <a:prstGeom prst="rect">
            <a:avLst/>
          </a:prstGeom>
        </p:spPr>
      </p:pic>
      <p:sp>
        <p:nvSpPr>
          <p:cNvPr id="8" name="CuadroTexto 7"/>
          <p:cNvSpPr txBox="1"/>
          <p:nvPr/>
        </p:nvSpPr>
        <p:spPr>
          <a:xfrm>
            <a:off x="8826500"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p:cNvSpPr txBox="1"/>
          <p:nvPr/>
        </p:nvSpPr>
        <p:spPr>
          <a:xfrm>
            <a:off x="6801344" y="573235"/>
            <a:ext cx="5085856" cy="461665"/>
          </a:xfrm>
          <a:prstGeom prst="rect">
            <a:avLst/>
          </a:prstGeom>
          <a:noFill/>
        </p:spPr>
        <p:txBody>
          <a:bodyPr wrap="square" rtlCol="0">
            <a:spAutoFit/>
          </a:bodyPr>
          <a:lstStyle/>
          <a:p>
            <a:pPr algn="ctr"/>
            <a:r>
              <a:rPr lang="es-ES" sz="2400" b="1" dirty="0">
                <a:solidFill>
                  <a:schemeClr val="accent1">
                    <a:lumMod val="50000"/>
                  </a:schemeClr>
                </a:solidFill>
                <a:effectLst>
                  <a:outerShdw blurRad="38100" dist="38100" dir="2700000" algn="tl">
                    <a:srgbClr val="000000">
                      <a:alpha val="43137"/>
                    </a:srgbClr>
                  </a:outerShdw>
                </a:effectLst>
              </a:rPr>
              <a:t>Rol de Atención de órganos de control</a:t>
            </a:r>
          </a:p>
        </p:txBody>
      </p:sp>
      <p:sp>
        <p:nvSpPr>
          <p:cNvPr id="14" name="Rectángulo 13"/>
          <p:cNvSpPr/>
          <p:nvPr/>
        </p:nvSpPr>
        <p:spPr>
          <a:xfrm>
            <a:off x="655593" y="2637190"/>
            <a:ext cx="11059328" cy="523220"/>
          </a:xfrm>
          <a:prstGeom prst="rect">
            <a:avLst/>
          </a:prstGeom>
        </p:spPr>
        <p:txBody>
          <a:bodyPr wrap="square">
            <a:spAutoFit/>
          </a:bodyPr>
          <a:lstStyle/>
          <a:p>
            <a:pPr algn="ctr"/>
            <a:r>
              <a:rPr lang="es-CO" sz="1400" b="1" dirty="0">
                <a:solidFill>
                  <a:srgbClr val="000A8B"/>
                </a:solidFill>
                <a:effectLst>
                  <a:outerShdw blurRad="38100" dist="38100" dir="2700000" algn="tl">
                    <a:srgbClr val="000000">
                      <a:alpha val="43137"/>
                    </a:srgbClr>
                  </a:outerShdw>
                </a:effectLst>
                <a:latin typeface="Lato Regular"/>
                <a:ea typeface="Times New Roman" panose="02020603050405020304" pitchFamily="18" charset="0"/>
              </a:rPr>
              <a:t>La Oficina de Control Interno </a:t>
            </a:r>
            <a:r>
              <a:rPr lang="es-CO" sz="1400" dirty="0">
                <a:solidFill>
                  <a:srgbClr val="000A8B"/>
                </a:solidFill>
                <a:latin typeface="Lato Regular"/>
                <a:ea typeface="Times New Roman" panose="02020603050405020304" pitchFamily="18" charset="0"/>
              </a:rPr>
              <a:t>ha servido como </a:t>
            </a:r>
            <a:r>
              <a:rPr lang="es-CO" sz="1400" b="1" dirty="0">
                <a:solidFill>
                  <a:srgbClr val="000A8B"/>
                </a:solidFill>
                <a:effectLst>
                  <a:outerShdw blurRad="38100" dist="38100" dir="2700000" algn="tl">
                    <a:srgbClr val="000000">
                      <a:alpha val="43137"/>
                    </a:srgbClr>
                  </a:outerShdw>
                </a:effectLst>
                <a:latin typeface="Lato Regular"/>
                <a:ea typeface="Times New Roman" panose="02020603050405020304" pitchFamily="18" charset="0"/>
              </a:rPr>
              <a:t>enlace</a:t>
            </a:r>
            <a:r>
              <a:rPr lang="es-CO" sz="1400" dirty="0">
                <a:solidFill>
                  <a:srgbClr val="000A8B"/>
                </a:solidFill>
                <a:latin typeface="Lato Regular"/>
                <a:ea typeface="Times New Roman" panose="02020603050405020304" pitchFamily="18" charset="0"/>
              </a:rPr>
              <a:t> entre </a:t>
            </a:r>
            <a:r>
              <a:rPr lang="es-CO" sz="1400" b="1" dirty="0">
                <a:solidFill>
                  <a:srgbClr val="000A8B"/>
                </a:solidFill>
                <a:effectLst>
                  <a:outerShdw blurRad="38100" dist="38100" dir="2700000" algn="tl">
                    <a:srgbClr val="000000">
                      <a:alpha val="43137"/>
                    </a:srgbClr>
                  </a:outerShdw>
                </a:effectLst>
                <a:latin typeface="Lato Regular"/>
                <a:ea typeface="Times New Roman" panose="02020603050405020304" pitchFamily="18" charset="0"/>
              </a:rPr>
              <a:t>la Administración </a:t>
            </a:r>
            <a:r>
              <a:rPr lang="es-CO" sz="1400" dirty="0">
                <a:solidFill>
                  <a:srgbClr val="000A8B"/>
                </a:solidFill>
                <a:latin typeface="Lato Regular"/>
                <a:ea typeface="Times New Roman" panose="02020603050405020304" pitchFamily="18" charset="0"/>
              </a:rPr>
              <a:t>y el </a:t>
            </a:r>
            <a:r>
              <a:rPr lang="es-CO" sz="1400" b="1" dirty="0">
                <a:solidFill>
                  <a:srgbClr val="000A8B"/>
                </a:solidFill>
                <a:effectLst>
                  <a:outerShdw blurRad="38100" dist="38100" dir="2700000" algn="tl">
                    <a:srgbClr val="000000">
                      <a:alpha val="43137"/>
                    </a:srgbClr>
                  </a:outerShdw>
                </a:effectLst>
                <a:latin typeface="Lato Regular"/>
                <a:ea typeface="Times New Roman" panose="02020603050405020304" pitchFamily="18" charset="0"/>
              </a:rPr>
              <a:t>ente de control </a:t>
            </a:r>
            <a:r>
              <a:rPr lang="es-CO" sz="1400" dirty="0">
                <a:solidFill>
                  <a:srgbClr val="000A8B"/>
                </a:solidFill>
                <a:latin typeface="Lato Regular"/>
                <a:ea typeface="Times New Roman" panose="02020603050405020304" pitchFamily="18" charset="0"/>
              </a:rPr>
              <a:t>con el fin de facilitar el </a:t>
            </a:r>
            <a:r>
              <a:rPr lang="es-CO" sz="1400" b="1" dirty="0">
                <a:solidFill>
                  <a:srgbClr val="000A8B"/>
                </a:solidFill>
                <a:effectLst>
                  <a:outerShdw blurRad="38100" dist="38100" dir="2700000" algn="tl">
                    <a:srgbClr val="000000">
                      <a:alpha val="43137"/>
                    </a:srgbClr>
                  </a:outerShdw>
                </a:effectLst>
                <a:latin typeface="Lato Regular"/>
                <a:ea typeface="Times New Roman" panose="02020603050405020304" pitchFamily="18" charset="0"/>
              </a:rPr>
              <a:t>flujo de información </a:t>
            </a:r>
            <a:r>
              <a:rPr lang="es-CO" sz="1400" dirty="0">
                <a:solidFill>
                  <a:srgbClr val="000A8B"/>
                </a:solidFill>
                <a:latin typeface="Lato Regular"/>
                <a:ea typeface="Times New Roman" panose="02020603050405020304" pitchFamily="18" charset="0"/>
              </a:rPr>
              <a:t>con dicho organismo en virtud de la </a:t>
            </a:r>
            <a:r>
              <a:rPr lang="es-CO" sz="1400" b="1" dirty="0">
                <a:solidFill>
                  <a:srgbClr val="000A8B"/>
                </a:solidFill>
                <a:effectLst>
                  <a:outerShdw blurRad="38100" dist="38100" dir="2700000" algn="tl">
                    <a:srgbClr val="000000">
                      <a:alpha val="43137"/>
                    </a:srgbClr>
                  </a:outerShdw>
                </a:effectLst>
                <a:latin typeface="Lato Regular"/>
                <a:ea typeface="Times New Roman" panose="02020603050405020304" pitchFamily="18" charset="0"/>
              </a:rPr>
              <a:t>Auditoria de Desempeño vigencias 2014-2017</a:t>
            </a:r>
            <a:r>
              <a:rPr lang="es-CO" sz="1400" dirty="0">
                <a:solidFill>
                  <a:srgbClr val="000A8B"/>
                </a:solidFill>
                <a:latin typeface="Lato Regular"/>
                <a:ea typeface="Times New Roman" panose="02020603050405020304" pitchFamily="18" charset="0"/>
              </a:rPr>
              <a:t>.</a:t>
            </a:r>
          </a:p>
        </p:txBody>
      </p:sp>
      <p:pic>
        <p:nvPicPr>
          <p:cNvPr id="13" name="Imagen 12">
            <a:extLst>
              <a:ext uri="{FF2B5EF4-FFF2-40B4-BE49-F238E27FC236}">
                <a16:creationId xmlns:a16="http://schemas.microsoft.com/office/drawing/2014/main" id="{8177F609-DC94-4CAE-95ED-6535A25FB4FC}"/>
              </a:ext>
            </a:extLst>
          </p:cNvPr>
          <p:cNvPicPr/>
          <p:nvPr/>
        </p:nvPicPr>
        <p:blipFill>
          <a:blip r:embed="rId3">
            <a:extLst>
              <a:ext uri="{28A0092B-C50C-407E-A947-70E740481C1C}">
                <a14:useLocalDpi xmlns:a14="http://schemas.microsoft.com/office/drawing/2010/main" val="0"/>
              </a:ext>
            </a:extLst>
          </a:blip>
          <a:stretch>
            <a:fillRect/>
          </a:stretch>
        </p:blipFill>
        <p:spPr>
          <a:xfrm>
            <a:off x="7540487" y="49599"/>
            <a:ext cx="4512746" cy="663165"/>
          </a:xfrm>
          <a:prstGeom prst="rect">
            <a:avLst/>
          </a:prstGeom>
        </p:spPr>
      </p:pic>
      <p:sp>
        <p:nvSpPr>
          <p:cNvPr id="5" name="Rectángulo 4">
            <a:extLst>
              <a:ext uri="{FF2B5EF4-FFF2-40B4-BE49-F238E27FC236}">
                <a16:creationId xmlns:a16="http://schemas.microsoft.com/office/drawing/2014/main" id="{7DAB2CB0-E552-482E-9F9E-419D4B34B472}"/>
              </a:ext>
            </a:extLst>
          </p:cNvPr>
          <p:cNvSpPr/>
          <p:nvPr/>
        </p:nvSpPr>
        <p:spPr>
          <a:xfrm>
            <a:off x="410106" y="3538020"/>
            <a:ext cx="5181212" cy="3016210"/>
          </a:xfrm>
          <a:prstGeom prst="rect">
            <a:avLst/>
          </a:prstGeom>
        </p:spPr>
        <p:txBody>
          <a:bodyPr wrap="square">
            <a:spAutoFit/>
          </a:bodyPr>
          <a:lstStyle/>
          <a:p>
            <a:pPr marL="285750" indent="-285750" algn="just">
              <a:buFont typeface="Wingdings" panose="05000000000000000000" pitchFamily="2" charset="2"/>
              <a:buChar char="q"/>
            </a:pPr>
            <a:r>
              <a:rPr lang="es-CO" sz="1400" dirty="0">
                <a:solidFill>
                  <a:srgbClr val="000A8B"/>
                </a:solidFill>
                <a:latin typeface="Lato Regular"/>
                <a:ea typeface="Times New Roman" panose="02020603050405020304" pitchFamily="18" charset="0"/>
              </a:rPr>
              <a:t>Apoyo en el trámite de las respuestas,  coordinación de actividades, mesas de trabajo,  reuniones preliminares de informes y pruebas de recorrido .</a:t>
            </a:r>
          </a:p>
          <a:p>
            <a:pPr algn="just"/>
            <a:r>
              <a:rPr lang="es-CO" sz="1400" dirty="0">
                <a:solidFill>
                  <a:srgbClr val="000A8B"/>
                </a:solidFill>
                <a:latin typeface="Lato Regular"/>
                <a:ea typeface="Times New Roman" panose="02020603050405020304" pitchFamily="18" charset="0"/>
              </a:rPr>
              <a:t> </a:t>
            </a:r>
          </a:p>
          <a:p>
            <a:pPr marL="285750" indent="-285750" algn="just">
              <a:buFont typeface="Wingdings" panose="05000000000000000000" pitchFamily="2" charset="2"/>
              <a:buChar char="q"/>
            </a:pPr>
            <a:r>
              <a:rPr lang="es-CO" sz="1400" dirty="0">
                <a:solidFill>
                  <a:srgbClr val="000A8B"/>
                </a:solidFill>
                <a:latin typeface="Lato Regular"/>
                <a:ea typeface="Times New Roman" panose="02020603050405020304" pitchFamily="18" charset="0"/>
              </a:rPr>
              <a:t> Control de solicitudes y respuestas.</a:t>
            </a:r>
          </a:p>
          <a:p>
            <a:pPr algn="just"/>
            <a:r>
              <a:rPr lang="es-CO" sz="1400" dirty="0">
                <a:solidFill>
                  <a:srgbClr val="000A8B"/>
                </a:solidFill>
                <a:latin typeface="Lato Regular"/>
                <a:ea typeface="Times New Roman" panose="02020603050405020304" pitchFamily="18" charset="0"/>
              </a:rPr>
              <a:t>                                 </a:t>
            </a: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a:p>
            <a:pPr algn="just"/>
            <a:endParaRPr lang="es-CO" sz="1400" dirty="0">
              <a:solidFill>
                <a:srgbClr val="000A8B"/>
              </a:solidFill>
              <a:latin typeface="Lato Regular"/>
              <a:ea typeface="Times New Roman" panose="02020603050405020304" pitchFamily="18" charset="0"/>
            </a:endParaRPr>
          </a:p>
          <a:p>
            <a:pPr algn="just"/>
            <a:endParaRPr lang="es-CO" sz="1400" dirty="0">
              <a:solidFill>
                <a:srgbClr val="000A8B"/>
              </a:solidFill>
              <a:latin typeface="Lato Regular"/>
              <a:ea typeface="Times New Roman" panose="02020603050405020304" pitchFamily="18" charset="0"/>
            </a:endParaRPr>
          </a:p>
          <a:p>
            <a:pPr algn="just"/>
            <a:r>
              <a:rPr lang="es-CO" sz="1400" dirty="0">
                <a:solidFill>
                  <a:srgbClr val="000A8B"/>
                </a:solidFill>
                <a:latin typeface="Lato Regular"/>
                <a:ea typeface="Times New Roman" panose="02020603050405020304" pitchFamily="18" charset="0"/>
              </a:rPr>
              <a:t>	</a:t>
            </a:r>
          </a:p>
          <a:p>
            <a:pPr algn="ctr"/>
            <a:r>
              <a:rPr lang="es-CO" b="1" dirty="0">
                <a:solidFill>
                  <a:srgbClr val="000A8B"/>
                </a:solidFill>
                <a:latin typeface="Lato Regular"/>
                <a:ea typeface="Times New Roman" panose="02020603050405020304" pitchFamily="18" charset="0"/>
              </a:rPr>
              <a:t>Comprensión y contextualización Gestión entidad 2014 al 	2017</a:t>
            </a: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p:txBody>
      </p:sp>
      <p:sp>
        <p:nvSpPr>
          <p:cNvPr id="6" name="Flecha: hacia abajo 5">
            <a:extLst>
              <a:ext uri="{FF2B5EF4-FFF2-40B4-BE49-F238E27FC236}">
                <a16:creationId xmlns:a16="http://schemas.microsoft.com/office/drawing/2014/main" id="{D867785C-E914-4676-9354-21CE418D9EA9}"/>
              </a:ext>
            </a:extLst>
          </p:cNvPr>
          <p:cNvSpPr/>
          <p:nvPr/>
        </p:nvSpPr>
        <p:spPr>
          <a:xfrm>
            <a:off x="2023827" y="4744277"/>
            <a:ext cx="1099931" cy="56341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0" name="Rectángulo 9">
            <a:extLst>
              <a:ext uri="{FF2B5EF4-FFF2-40B4-BE49-F238E27FC236}">
                <a16:creationId xmlns:a16="http://schemas.microsoft.com/office/drawing/2014/main" id="{A7BE1E23-956E-4012-A959-C3BD822102A3}"/>
              </a:ext>
            </a:extLst>
          </p:cNvPr>
          <p:cNvSpPr/>
          <p:nvPr/>
        </p:nvSpPr>
        <p:spPr>
          <a:xfrm>
            <a:off x="6189867" y="3541250"/>
            <a:ext cx="5273266" cy="2923877"/>
          </a:xfrm>
          <a:prstGeom prst="rect">
            <a:avLst/>
          </a:prstGeom>
        </p:spPr>
        <p:txBody>
          <a:bodyPr wrap="square">
            <a:spAutoFit/>
          </a:bodyPr>
          <a:lstStyle/>
          <a:p>
            <a:pPr marL="285750" indent="-285750" algn="just">
              <a:buFont typeface="Wingdings" panose="05000000000000000000" pitchFamily="2" charset="2"/>
              <a:buChar char="q"/>
            </a:pPr>
            <a:r>
              <a:rPr lang="es-CO" sz="1400" dirty="0">
                <a:solidFill>
                  <a:srgbClr val="000A8B"/>
                </a:solidFill>
                <a:latin typeface="Lato Regular"/>
                <a:ea typeface="Times New Roman" panose="02020603050405020304" pitchFamily="18" charset="0"/>
              </a:rPr>
              <a:t>Elaboración y presentación a la administración de los avances de la auditoria de desempeño, desarrollada por la Contraloría General de la República.</a:t>
            </a: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a:p>
            <a:pPr marL="285750" indent="-285750" algn="just">
              <a:buFont typeface="Wingdings" panose="05000000000000000000" pitchFamily="2" charset="2"/>
              <a:buChar char="q"/>
            </a:pPr>
            <a:endParaRPr lang="es-CO" sz="1400" dirty="0">
              <a:solidFill>
                <a:srgbClr val="000A8B"/>
              </a:solidFill>
              <a:latin typeface="Lato Regular"/>
              <a:ea typeface="Times New Roman" panose="02020603050405020304" pitchFamily="18" charset="0"/>
            </a:endParaRPr>
          </a:p>
          <a:p>
            <a:pPr algn="ctr"/>
            <a:endParaRPr lang="es-CO" b="1" dirty="0">
              <a:solidFill>
                <a:srgbClr val="000A8B"/>
              </a:solidFill>
              <a:latin typeface="Lato Regular"/>
              <a:ea typeface="Times New Roman" panose="02020603050405020304" pitchFamily="18" charset="0"/>
            </a:endParaRPr>
          </a:p>
          <a:p>
            <a:pPr algn="ctr"/>
            <a:r>
              <a:rPr lang="es-CO" b="1" dirty="0">
                <a:solidFill>
                  <a:srgbClr val="000A8B"/>
                </a:solidFill>
                <a:latin typeface="Lato Regular"/>
                <a:ea typeface="Times New Roman" panose="02020603050405020304" pitchFamily="18" charset="0"/>
              </a:rPr>
              <a:t>Indicando fortalezas, debilidades, recomendaciones y riesgos de exposición de la entidad.</a:t>
            </a:r>
          </a:p>
        </p:txBody>
      </p:sp>
      <p:sp>
        <p:nvSpPr>
          <p:cNvPr id="19" name="Flecha: hacia abajo 18">
            <a:extLst>
              <a:ext uri="{FF2B5EF4-FFF2-40B4-BE49-F238E27FC236}">
                <a16:creationId xmlns:a16="http://schemas.microsoft.com/office/drawing/2014/main" id="{29C702BD-BDA7-423F-9E7B-913A587DB88E}"/>
              </a:ext>
            </a:extLst>
          </p:cNvPr>
          <p:cNvSpPr/>
          <p:nvPr/>
        </p:nvSpPr>
        <p:spPr>
          <a:xfrm>
            <a:off x="8181588" y="4744277"/>
            <a:ext cx="1099931" cy="56341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8" name="Imagen 17">
            <a:extLst>
              <a:ext uri="{FF2B5EF4-FFF2-40B4-BE49-F238E27FC236}">
                <a16:creationId xmlns:a16="http://schemas.microsoft.com/office/drawing/2014/main" id="{333AB5EE-C9CD-43DD-9A39-D9ADE0DC7EF9}"/>
              </a:ext>
            </a:extLst>
          </p:cNvPr>
          <p:cNvPicPr>
            <a:picLocks noChangeAspect="1"/>
          </p:cNvPicPr>
          <p:nvPr/>
        </p:nvPicPr>
        <p:blipFill>
          <a:blip r:embed="rId4"/>
          <a:stretch>
            <a:fillRect/>
          </a:stretch>
        </p:blipFill>
        <p:spPr>
          <a:xfrm>
            <a:off x="3000712" y="983048"/>
            <a:ext cx="6387547" cy="13320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1868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16" name="CuadroTexto 15">
            <a:extLst>
              <a:ext uri="{FF2B5EF4-FFF2-40B4-BE49-F238E27FC236}">
                <a16:creationId xmlns:a16="http://schemas.microsoft.com/office/drawing/2014/main" id="{8FAEF257-7715-4833-9E43-7BD16A488DB4}"/>
              </a:ext>
            </a:extLst>
          </p:cNvPr>
          <p:cNvSpPr txBox="1"/>
          <p:nvPr/>
        </p:nvSpPr>
        <p:spPr>
          <a:xfrm>
            <a:off x="1612792" y="454685"/>
            <a:ext cx="6108916" cy="461665"/>
          </a:xfrm>
          <a:prstGeom prst="rect">
            <a:avLst/>
          </a:prstGeom>
          <a:noFill/>
        </p:spPr>
        <p:txBody>
          <a:bodyPr wrap="square" rtlCol="0">
            <a:spAutoFit/>
          </a:bodyPr>
          <a:lstStyle/>
          <a:p>
            <a:pPr algn="ctr"/>
            <a:r>
              <a:rPr lang="es-CO" sz="2400" b="1" dirty="0">
                <a:solidFill>
                  <a:schemeClr val="accent1">
                    <a:lumMod val="50000"/>
                  </a:schemeClr>
                </a:solidFill>
                <a:effectLst>
                  <a:outerShdw blurRad="38100" dist="38100" dir="2700000" algn="tl">
                    <a:srgbClr val="000000">
                      <a:alpha val="43137"/>
                    </a:srgbClr>
                  </a:outerShdw>
                </a:effectLst>
              </a:rPr>
              <a:t>Actividades Ejecutadas 2018 </a:t>
            </a:r>
          </a:p>
        </p:txBody>
      </p:sp>
      <p:sp>
        <p:nvSpPr>
          <p:cNvPr id="35" name="14 CuadroTexto">
            <a:extLst>
              <a:ext uri="{FF2B5EF4-FFF2-40B4-BE49-F238E27FC236}">
                <a16:creationId xmlns:a16="http://schemas.microsoft.com/office/drawing/2014/main" id="{8B3F7755-0E3D-4ACB-B059-32CDA86028D6}"/>
              </a:ext>
            </a:extLst>
          </p:cNvPr>
          <p:cNvSpPr txBox="1">
            <a:spLocks noChangeArrowheads="1"/>
          </p:cNvSpPr>
          <p:nvPr/>
        </p:nvSpPr>
        <p:spPr bwMode="auto">
          <a:xfrm>
            <a:off x="481263" y="1403606"/>
            <a:ext cx="4422025"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CO" altLang="es-CO" sz="1500" b="1" dirty="0">
                <a:solidFill>
                  <a:srgbClr val="000A8B"/>
                </a:solidFill>
                <a:latin typeface="Lato Regular"/>
                <a:ea typeface="Times New Roman" panose="02020603050405020304" pitchFamily="18" charset="0"/>
                <a:cs typeface="Times New Roman" panose="02020603050405020304" pitchFamily="18" charset="0"/>
              </a:rPr>
              <a:t>1. Asesorar en temas de Control Interno, Calidad y Riesgos</a:t>
            </a:r>
          </a:p>
          <a:p>
            <a:pPr eaLnBrk="1" hangingPunct="1"/>
            <a:r>
              <a:rPr lang="es-CO" altLang="es-CO" sz="1500" dirty="0">
                <a:solidFill>
                  <a:srgbClr val="A9A8A9"/>
                </a:solidFill>
                <a:latin typeface="Lato Regular"/>
                <a:ea typeface="Times New Roman" panose="02020603050405020304" pitchFamily="18" charset="0"/>
                <a:cs typeface="Times New Roman" panose="02020603050405020304" pitchFamily="18" charset="0"/>
              </a:rPr>
              <a:t>	</a:t>
            </a:r>
          </a:p>
          <a:p>
            <a:pPr marL="171450" indent="-171450" eaLnBrk="1" hangingPunct="1">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Asesoría, revisión y seguimiento de la Matriz de riesgos y de Corrupción de la SAE</a:t>
            </a:r>
          </a:p>
          <a:p>
            <a:pPr marL="171450" indent="-171450" eaLnBrk="1" hangingPunct="1">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Asesoría suscripción Planes de Mejoramiento Interno e Institucionales</a:t>
            </a:r>
          </a:p>
        </p:txBody>
      </p:sp>
      <p:sp>
        <p:nvSpPr>
          <p:cNvPr id="36" name="Rectángulo 35">
            <a:extLst>
              <a:ext uri="{FF2B5EF4-FFF2-40B4-BE49-F238E27FC236}">
                <a16:creationId xmlns:a16="http://schemas.microsoft.com/office/drawing/2014/main" id="{AECF24CC-B466-4198-B900-785ABA8912DD}"/>
              </a:ext>
            </a:extLst>
          </p:cNvPr>
          <p:cNvSpPr/>
          <p:nvPr/>
        </p:nvSpPr>
        <p:spPr>
          <a:xfrm>
            <a:off x="5744127" y="2492922"/>
            <a:ext cx="6164746" cy="3785652"/>
          </a:xfrm>
          <a:prstGeom prst="rect">
            <a:avLst/>
          </a:prstGeom>
        </p:spPr>
        <p:txBody>
          <a:bodyPr wrap="square">
            <a:spAutoFit/>
          </a:bodyPr>
          <a:lstStyle/>
          <a:p>
            <a:r>
              <a:rPr lang="es-CO" altLang="es-CO" sz="1500" b="1" dirty="0">
                <a:solidFill>
                  <a:srgbClr val="000A8B"/>
                </a:solidFill>
                <a:latin typeface="Lato Regular"/>
                <a:ea typeface="Times New Roman" panose="02020603050405020304" pitchFamily="18" charset="0"/>
                <a:cs typeface="Times New Roman" panose="02020603050405020304" pitchFamily="18" charset="0"/>
              </a:rPr>
              <a:t>4. Mejorar el desempeño de la labor auditora.</a:t>
            </a:r>
          </a:p>
          <a:p>
            <a:endParaRPr lang="es-CO" altLang="es-CO" sz="1500" b="1" dirty="0">
              <a:solidFill>
                <a:srgbClr val="000A8B"/>
              </a:solidFill>
              <a:latin typeface="Lato Regular"/>
              <a:ea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Auto Capacitación Grupo OCI sobre los acompañamientos al pesaje y comercialización de semovientes.</a:t>
            </a:r>
          </a:p>
          <a:p>
            <a:pPr marL="171450" indent="-171450" algn="just">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Asistencia 20 AÑOS DE LA CONVENCIÓN ANTI-SOBORNO DE LA OCDE: PERSPECTIVAS LATINOAMERICANAS, organizada por la Presidencia de la Republica – Secretaria de Transparencia 13-02-2018.</a:t>
            </a:r>
          </a:p>
          <a:p>
            <a:pPr marL="171450" indent="-171450" algn="just">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Asistencia a la Capacitación en el Sistema Único de Gestión e Información Litigiosa del Estado e-KOGUI Perfil Jefes de Control Interno, dictada por la Agencia Nacional de Defensa Jurídica del Estado</a:t>
            </a:r>
          </a:p>
          <a:p>
            <a:pPr marL="171450" indent="-171450">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Capacitación virtual en el Nuevo Marco Internacional para la Práctica Profesional de la Auditoría Interna (2 Horas CPE) </a:t>
            </a:r>
          </a:p>
          <a:p>
            <a:pPr marL="171450" indent="-171450">
              <a:buFont typeface="Wingdings" panose="05000000000000000000" pitchFamily="2" charset="2"/>
              <a:buChar char="§"/>
            </a:pPr>
            <a:r>
              <a:rPr lang="pt-BR" altLang="es-CO" sz="1500" dirty="0">
                <a:solidFill>
                  <a:srgbClr val="A9A8A9"/>
                </a:solidFill>
                <a:latin typeface="Lato Regular"/>
                <a:ea typeface="Times New Roman" panose="02020603050405020304" pitchFamily="18" charset="0"/>
                <a:cs typeface="Times New Roman" panose="02020603050405020304" pitchFamily="18" charset="0"/>
              </a:rPr>
              <a:t>Evento internacional de </a:t>
            </a:r>
            <a:r>
              <a:rPr lang="pt-BR" altLang="es-CO" sz="1500" dirty="0" err="1">
                <a:solidFill>
                  <a:srgbClr val="A9A8A9"/>
                </a:solidFill>
                <a:latin typeface="Lato Regular"/>
                <a:ea typeface="Times New Roman" panose="02020603050405020304" pitchFamily="18" charset="0"/>
                <a:cs typeface="Times New Roman" panose="02020603050405020304" pitchFamily="18" charset="0"/>
              </a:rPr>
              <a:t>Bonds</a:t>
            </a:r>
            <a:r>
              <a:rPr lang="pt-BR" altLang="es-CO" sz="1500" dirty="0">
                <a:solidFill>
                  <a:srgbClr val="A9A8A9"/>
                </a:solidFill>
                <a:latin typeface="Lato Regular"/>
                <a:ea typeface="Times New Roman" panose="02020603050405020304" pitchFamily="18" charset="0"/>
                <a:cs typeface="Times New Roman" panose="02020603050405020304" pitchFamily="18" charset="0"/>
              </a:rPr>
              <a:t>, </a:t>
            </a:r>
            <a:r>
              <a:rPr lang="pt-BR" altLang="es-CO" sz="1500" dirty="0" err="1">
                <a:solidFill>
                  <a:srgbClr val="A9A8A9"/>
                </a:solidFill>
                <a:latin typeface="Lato Regular"/>
                <a:ea typeface="Times New Roman" panose="02020603050405020304" pitchFamily="18" charset="0"/>
                <a:cs typeface="Times New Roman" panose="02020603050405020304" pitchFamily="18" charset="0"/>
              </a:rPr>
              <a:t>Loans</a:t>
            </a:r>
            <a:r>
              <a:rPr lang="pt-BR" altLang="es-CO" sz="1500" dirty="0">
                <a:solidFill>
                  <a:srgbClr val="A9A8A9"/>
                </a:solidFill>
                <a:latin typeface="Lato Regular"/>
                <a:ea typeface="Times New Roman" panose="02020603050405020304" pitchFamily="18" charset="0"/>
                <a:cs typeface="Times New Roman" panose="02020603050405020304" pitchFamily="18" charset="0"/>
              </a:rPr>
              <a:t> &amp; </a:t>
            </a:r>
            <a:r>
              <a:rPr lang="pt-BR" altLang="es-CO" sz="1500" dirty="0" err="1">
                <a:solidFill>
                  <a:srgbClr val="A9A8A9"/>
                </a:solidFill>
                <a:latin typeface="Lato Regular"/>
                <a:ea typeface="Times New Roman" panose="02020603050405020304" pitchFamily="18" charset="0"/>
                <a:cs typeface="Times New Roman" panose="02020603050405020304" pitchFamily="18" charset="0"/>
              </a:rPr>
              <a:t>Derivatives</a:t>
            </a:r>
            <a:r>
              <a:rPr lang="pt-BR" altLang="es-CO" sz="1500" dirty="0">
                <a:solidFill>
                  <a:srgbClr val="A9A8A9"/>
                </a:solidFill>
                <a:latin typeface="Lato Regular"/>
                <a:ea typeface="Times New Roman" panose="02020603050405020304" pitchFamily="18" charset="0"/>
                <a:cs typeface="Times New Roman" panose="02020603050405020304" pitchFamily="18" charset="0"/>
              </a:rPr>
              <a:t>  2018.</a:t>
            </a:r>
          </a:p>
          <a:p>
            <a:endParaRPr lang="es-CO" altLang="es-CO" sz="1500" dirty="0">
              <a:solidFill>
                <a:srgbClr val="A9A8A9"/>
              </a:solidFill>
              <a:latin typeface="Lato Regular"/>
              <a:ea typeface="Times New Roman" panose="02020603050405020304" pitchFamily="18" charset="0"/>
              <a:cs typeface="Times New Roman" panose="02020603050405020304" pitchFamily="18" charset="0"/>
            </a:endParaRPr>
          </a:p>
        </p:txBody>
      </p:sp>
      <p:sp>
        <p:nvSpPr>
          <p:cNvPr id="37" name="Rectángulo 36">
            <a:extLst>
              <a:ext uri="{FF2B5EF4-FFF2-40B4-BE49-F238E27FC236}">
                <a16:creationId xmlns:a16="http://schemas.microsoft.com/office/drawing/2014/main" id="{E4244BDC-E70D-4A5F-AAEA-3738EC1D9474}"/>
              </a:ext>
            </a:extLst>
          </p:cNvPr>
          <p:cNvSpPr/>
          <p:nvPr/>
        </p:nvSpPr>
        <p:spPr>
          <a:xfrm>
            <a:off x="481263" y="3749376"/>
            <a:ext cx="4422025" cy="1477328"/>
          </a:xfrm>
          <a:prstGeom prst="rect">
            <a:avLst/>
          </a:prstGeom>
        </p:spPr>
        <p:txBody>
          <a:bodyPr wrap="square">
            <a:spAutoFit/>
          </a:bodyPr>
          <a:lstStyle/>
          <a:p>
            <a:r>
              <a:rPr lang="es-CO" altLang="es-CO" sz="1500" b="1" dirty="0">
                <a:solidFill>
                  <a:srgbClr val="000A8B"/>
                </a:solidFill>
                <a:latin typeface="Lato Regular"/>
                <a:ea typeface="Times New Roman" panose="02020603050405020304" pitchFamily="18" charset="0"/>
                <a:cs typeface="Times New Roman" panose="02020603050405020304" pitchFamily="18" charset="0"/>
              </a:rPr>
              <a:t>2. Participar en los Comités y encuentros de Control Interno.</a:t>
            </a:r>
          </a:p>
          <a:p>
            <a:r>
              <a:rPr lang="es-CO" altLang="es-CO" sz="1500" dirty="0">
                <a:solidFill>
                  <a:srgbClr val="A9A8A9"/>
                </a:solidFill>
                <a:latin typeface="Lato Regular"/>
                <a:ea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Participación en Comités Sectoriales del Ministerio de Hacienda y Crédito Publico –, Comités Internos;  Reuniones Interna	</a:t>
            </a:r>
            <a:endParaRPr lang="es-CO" sz="1500" dirty="0">
              <a:latin typeface="Lato Regular"/>
            </a:endParaRPr>
          </a:p>
        </p:txBody>
      </p:sp>
      <p:sp>
        <p:nvSpPr>
          <p:cNvPr id="40" name="Rectángulo 39">
            <a:extLst>
              <a:ext uri="{FF2B5EF4-FFF2-40B4-BE49-F238E27FC236}">
                <a16:creationId xmlns:a16="http://schemas.microsoft.com/office/drawing/2014/main" id="{A8A2A688-C689-41F2-B9FC-828FAFB1BF24}"/>
              </a:ext>
            </a:extLst>
          </p:cNvPr>
          <p:cNvSpPr/>
          <p:nvPr/>
        </p:nvSpPr>
        <p:spPr>
          <a:xfrm>
            <a:off x="5794738" y="1403606"/>
            <a:ext cx="6114135" cy="784830"/>
          </a:xfrm>
          <a:prstGeom prst="rect">
            <a:avLst/>
          </a:prstGeom>
        </p:spPr>
        <p:txBody>
          <a:bodyPr wrap="square">
            <a:spAutoFit/>
          </a:bodyPr>
          <a:lstStyle/>
          <a:p>
            <a:r>
              <a:rPr lang="es-CO" altLang="es-CO" sz="1500" b="1" dirty="0">
                <a:solidFill>
                  <a:srgbClr val="000A8B"/>
                </a:solidFill>
                <a:latin typeface="Lato Regular"/>
                <a:ea typeface="Times New Roman" panose="02020603050405020304" pitchFamily="18" charset="0"/>
                <a:cs typeface="Times New Roman" panose="02020603050405020304" pitchFamily="18" charset="0"/>
              </a:rPr>
              <a:t>3. Actualizar procesos y procedimientos de Evaluación y Control</a:t>
            </a:r>
          </a:p>
          <a:p>
            <a:endParaRPr lang="es-CO" altLang="es-CO" sz="1500" dirty="0">
              <a:solidFill>
                <a:srgbClr val="A9A8A9"/>
              </a:solidFill>
              <a:latin typeface="Lato Regular"/>
              <a:ea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s-CO" altLang="es-CO" sz="1500" dirty="0">
                <a:solidFill>
                  <a:srgbClr val="A9A8A9"/>
                </a:solidFill>
                <a:latin typeface="Lato Regular"/>
                <a:ea typeface="Times New Roman" panose="02020603050405020304" pitchFamily="18" charset="0"/>
                <a:cs typeface="Times New Roman" panose="02020603050405020304" pitchFamily="18" charset="0"/>
              </a:rPr>
              <a:t>Actualización Caracterización Proceso de Evaluación y Control </a:t>
            </a:r>
          </a:p>
        </p:txBody>
      </p:sp>
      <p:sp>
        <p:nvSpPr>
          <p:cNvPr id="41" name="CuadroTexto 40">
            <a:extLst>
              <a:ext uri="{FF2B5EF4-FFF2-40B4-BE49-F238E27FC236}">
                <a16:creationId xmlns:a16="http://schemas.microsoft.com/office/drawing/2014/main" id="{9D80D61E-B16B-4899-A29D-58BB7730CA94}"/>
              </a:ext>
            </a:extLst>
          </p:cNvPr>
          <p:cNvSpPr txBox="1"/>
          <p:nvPr/>
        </p:nvSpPr>
        <p:spPr>
          <a:xfrm>
            <a:off x="8826500"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Tree>
    <p:extLst>
      <p:ext uri="{BB962C8B-B14F-4D97-AF65-F5344CB8AC3E}">
        <p14:creationId xmlns:p14="http://schemas.microsoft.com/office/powerpoint/2010/main" val="23187476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39298" y="-28986"/>
            <a:ext cx="4813935" cy="1165860"/>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746989" y="663333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5" name="Imagen 4">
            <a:extLst>
              <a:ext uri="{FF2B5EF4-FFF2-40B4-BE49-F238E27FC236}">
                <a16:creationId xmlns:a16="http://schemas.microsoft.com/office/drawing/2014/main" id="{27473969-9A5A-4E63-99CB-B91492572905}"/>
              </a:ext>
            </a:extLst>
          </p:cNvPr>
          <p:cNvPicPr>
            <a:picLocks noChangeAspect="1"/>
          </p:cNvPicPr>
          <p:nvPr/>
        </p:nvPicPr>
        <p:blipFill>
          <a:blip r:embed="rId4"/>
          <a:stretch>
            <a:fillRect/>
          </a:stretch>
        </p:blipFill>
        <p:spPr>
          <a:xfrm>
            <a:off x="100282" y="1038002"/>
            <a:ext cx="8089562" cy="5759615"/>
          </a:xfrm>
          <a:prstGeom prst="rect">
            <a:avLst/>
          </a:prstGeom>
        </p:spPr>
      </p:pic>
      <p:sp>
        <p:nvSpPr>
          <p:cNvPr id="11" name="CuadroTexto 10">
            <a:extLst>
              <a:ext uri="{FF2B5EF4-FFF2-40B4-BE49-F238E27FC236}">
                <a16:creationId xmlns:a16="http://schemas.microsoft.com/office/drawing/2014/main" id="{F2E66A8C-317F-474E-9EB9-345B806E6CE8}"/>
              </a:ext>
            </a:extLst>
          </p:cNvPr>
          <p:cNvSpPr txBox="1"/>
          <p:nvPr/>
        </p:nvSpPr>
        <p:spPr>
          <a:xfrm>
            <a:off x="1734865" y="322674"/>
            <a:ext cx="6108916" cy="461665"/>
          </a:xfrm>
          <a:prstGeom prst="rect">
            <a:avLst/>
          </a:prstGeom>
          <a:noFill/>
        </p:spPr>
        <p:txBody>
          <a:bodyPr wrap="square" rtlCol="0">
            <a:spAutoFit/>
          </a:bodyPr>
          <a:lstStyle/>
          <a:p>
            <a:pPr algn="ctr"/>
            <a:r>
              <a:rPr lang="es-CO" sz="2400" b="1" dirty="0">
                <a:solidFill>
                  <a:schemeClr val="accent1">
                    <a:lumMod val="50000"/>
                  </a:schemeClr>
                </a:solidFill>
                <a:effectLst>
                  <a:outerShdw blurRad="38100" dist="38100" dir="2700000" algn="tl">
                    <a:srgbClr val="000000">
                      <a:alpha val="43137"/>
                    </a:srgbClr>
                  </a:outerShdw>
                </a:effectLst>
              </a:rPr>
              <a:t>Actividades Planeadas 2018</a:t>
            </a:r>
          </a:p>
        </p:txBody>
      </p:sp>
      <p:sp>
        <p:nvSpPr>
          <p:cNvPr id="14" name="Elipse 13">
            <a:extLst>
              <a:ext uri="{FF2B5EF4-FFF2-40B4-BE49-F238E27FC236}">
                <a16:creationId xmlns:a16="http://schemas.microsoft.com/office/drawing/2014/main" id="{C3957690-B0A1-4184-AFBC-241B78B67BBD}"/>
              </a:ext>
            </a:extLst>
          </p:cNvPr>
          <p:cNvSpPr/>
          <p:nvPr/>
        </p:nvSpPr>
        <p:spPr>
          <a:xfrm>
            <a:off x="6782937" y="2429301"/>
            <a:ext cx="341194" cy="57320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Elipse 14">
            <a:extLst>
              <a:ext uri="{FF2B5EF4-FFF2-40B4-BE49-F238E27FC236}">
                <a16:creationId xmlns:a16="http://schemas.microsoft.com/office/drawing/2014/main" id="{C1A78AE3-FB01-4219-8C33-A0FBABB1881A}"/>
              </a:ext>
            </a:extLst>
          </p:cNvPr>
          <p:cNvSpPr/>
          <p:nvPr/>
        </p:nvSpPr>
        <p:spPr>
          <a:xfrm>
            <a:off x="6878472" y="4858603"/>
            <a:ext cx="545910" cy="34119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Elipse 15">
            <a:extLst>
              <a:ext uri="{FF2B5EF4-FFF2-40B4-BE49-F238E27FC236}">
                <a16:creationId xmlns:a16="http://schemas.microsoft.com/office/drawing/2014/main" id="{13A64BA5-8F09-43A9-908E-F7380DDA2CAD}"/>
              </a:ext>
            </a:extLst>
          </p:cNvPr>
          <p:cNvSpPr/>
          <p:nvPr/>
        </p:nvSpPr>
        <p:spPr>
          <a:xfrm>
            <a:off x="6974006" y="5745707"/>
            <a:ext cx="265292" cy="46402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Elipse 16">
            <a:extLst>
              <a:ext uri="{FF2B5EF4-FFF2-40B4-BE49-F238E27FC236}">
                <a16:creationId xmlns:a16="http://schemas.microsoft.com/office/drawing/2014/main" id="{060522CA-0490-4DB4-8F40-68B0AD7A53D9}"/>
              </a:ext>
            </a:extLst>
          </p:cNvPr>
          <p:cNvSpPr/>
          <p:nvPr/>
        </p:nvSpPr>
        <p:spPr>
          <a:xfrm>
            <a:off x="6782937" y="6346209"/>
            <a:ext cx="341194" cy="17421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Rectángulo 17">
            <a:extLst>
              <a:ext uri="{FF2B5EF4-FFF2-40B4-BE49-F238E27FC236}">
                <a16:creationId xmlns:a16="http://schemas.microsoft.com/office/drawing/2014/main" id="{8A3177D4-B9E0-4715-AE7A-4316A182DE9D}"/>
              </a:ext>
            </a:extLst>
          </p:cNvPr>
          <p:cNvSpPr/>
          <p:nvPr/>
        </p:nvSpPr>
        <p:spPr>
          <a:xfrm>
            <a:off x="8663503" y="1059059"/>
            <a:ext cx="3018415" cy="8820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4 Auditorias de Gestión a Realizar en el 2do trimestre de 2018</a:t>
            </a:r>
          </a:p>
        </p:txBody>
      </p:sp>
      <p:sp>
        <p:nvSpPr>
          <p:cNvPr id="2" name="CuadroTexto 1">
            <a:extLst>
              <a:ext uri="{FF2B5EF4-FFF2-40B4-BE49-F238E27FC236}">
                <a16:creationId xmlns:a16="http://schemas.microsoft.com/office/drawing/2014/main" id="{3398FB86-D1F6-4133-ACB0-BB003B19ED3F}"/>
              </a:ext>
            </a:extLst>
          </p:cNvPr>
          <p:cNvSpPr txBox="1"/>
          <p:nvPr/>
        </p:nvSpPr>
        <p:spPr>
          <a:xfrm>
            <a:off x="8862837" y="2556058"/>
            <a:ext cx="2856727" cy="461665"/>
          </a:xfrm>
          <a:prstGeom prst="rect">
            <a:avLst/>
          </a:prstGeom>
          <a:noFill/>
        </p:spPr>
        <p:txBody>
          <a:bodyPr wrap="square" rtlCol="0">
            <a:spAutoFit/>
          </a:bodyPr>
          <a:lstStyle/>
          <a:p>
            <a:pPr marL="285750" indent="-285750">
              <a:buFont typeface="Wingdings" panose="05000000000000000000" pitchFamily="2" charset="2"/>
              <a:buChar char="ü"/>
            </a:pPr>
            <a:r>
              <a:rPr lang="es-CO" sz="1200" dirty="0">
                <a:solidFill>
                  <a:srgbClr val="000A8B"/>
                </a:solidFill>
                <a:latin typeface="Lato Regular"/>
              </a:rPr>
              <a:t>Auditoria de Cartera de Bienes y venta de Bienes</a:t>
            </a:r>
          </a:p>
        </p:txBody>
      </p:sp>
      <p:sp>
        <p:nvSpPr>
          <p:cNvPr id="3" name="Flecha: a la derecha 2">
            <a:extLst>
              <a:ext uri="{FF2B5EF4-FFF2-40B4-BE49-F238E27FC236}">
                <a16:creationId xmlns:a16="http://schemas.microsoft.com/office/drawing/2014/main" id="{812D1A75-3A01-4672-8CB4-54BBFDE02F93}"/>
              </a:ext>
            </a:extLst>
          </p:cNvPr>
          <p:cNvSpPr/>
          <p:nvPr/>
        </p:nvSpPr>
        <p:spPr>
          <a:xfrm>
            <a:off x="8290126" y="2546908"/>
            <a:ext cx="535822" cy="2650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Flecha: a la derecha 18">
            <a:extLst>
              <a:ext uri="{FF2B5EF4-FFF2-40B4-BE49-F238E27FC236}">
                <a16:creationId xmlns:a16="http://schemas.microsoft.com/office/drawing/2014/main" id="{38264664-4D0B-472A-BA44-4630D459742C}"/>
              </a:ext>
            </a:extLst>
          </p:cNvPr>
          <p:cNvSpPr/>
          <p:nvPr/>
        </p:nvSpPr>
        <p:spPr>
          <a:xfrm>
            <a:off x="8290126" y="4897743"/>
            <a:ext cx="535822" cy="2650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Flecha: a la derecha 19">
            <a:extLst>
              <a:ext uri="{FF2B5EF4-FFF2-40B4-BE49-F238E27FC236}">
                <a16:creationId xmlns:a16="http://schemas.microsoft.com/office/drawing/2014/main" id="{9A24F570-2F4B-41B9-A4A1-8F732EED9A31}"/>
              </a:ext>
            </a:extLst>
          </p:cNvPr>
          <p:cNvSpPr/>
          <p:nvPr/>
        </p:nvSpPr>
        <p:spPr>
          <a:xfrm>
            <a:off x="8327015" y="5768559"/>
            <a:ext cx="535822" cy="2650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Flecha: a la derecha 20">
            <a:extLst>
              <a:ext uri="{FF2B5EF4-FFF2-40B4-BE49-F238E27FC236}">
                <a16:creationId xmlns:a16="http://schemas.microsoft.com/office/drawing/2014/main" id="{C2EF6244-28BB-4608-8344-DACA28A11A16}"/>
              </a:ext>
            </a:extLst>
          </p:cNvPr>
          <p:cNvSpPr/>
          <p:nvPr/>
        </p:nvSpPr>
        <p:spPr>
          <a:xfrm>
            <a:off x="8327015" y="6300792"/>
            <a:ext cx="535822" cy="2650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85E5E928-C786-45E8-9EBF-401B9079C7B1}"/>
              </a:ext>
            </a:extLst>
          </p:cNvPr>
          <p:cNvSpPr/>
          <p:nvPr/>
        </p:nvSpPr>
        <p:spPr>
          <a:xfrm>
            <a:off x="8825948" y="4792274"/>
            <a:ext cx="2855970" cy="461665"/>
          </a:xfrm>
          <a:prstGeom prst="rect">
            <a:avLst/>
          </a:prstGeom>
        </p:spPr>
        <p:txBody>
          <a:bodyPr wrap="square">
            <a:spAutoFit/>
          </a:bodyPr>
          <a:lstStyle/>
          <a:p>
            <a:pPr marL="285750" indent="-285750">
              <a:buFont typeface="Wingdings" panose="05000000000000000000" pitchFamily="2" charset="2"/>
              <a:buChar char="ü"/>
            </a:pPr>
            <a:r>
              <a:rPr lang="es-CO" sz="1200" dirty="0">
                <a:solidFill>
                  <a:srgbClr val="A9A8A9"/>
                </a:solidFill>
                <a:latin typeface="Lato Regular"/>
              </a:rPr>
              <a:t>Auditoria Financiera – Cuenta de Ingresos y Transferencias</a:t>
            </a:r>
          </a:p>
        </p:txBody>
      </p:sp>
      <p:sp>
        <p:nvSpPr>
          <p:cNvPr id="9" name="Rectángulo 8">
            <a:extLst>
              <a:ext uri="{FF2B5EF4-FFF2-40B4-BE49-F238E27FC236}">
                <a16:creationId xmlns:a16="http://schemas.microsoft.com/office/drawing/2014/main" id="{80C2985A-4A95-4206-A121-4F9329B26EF8}"/>
              </a:ext>
            </a:extLst>
          </p:cNvPr>
          <p:cNvSpPr/>
          <p:nvPr/>
        </p:nvSpPr>
        <p:spPr>
          <a:xfrm>
            <a:off x="8806245" y="5535121"/>
            <a:ext cx="3246988" cy="646331"/>
          </a:xfrm>
          <a:prstGeom prst="rect">
            <a:avLst/>
          </a:prstGeom>
        </p:spPr>
        <p:txBody>
          <a:bodyPr wrap="square">
            <a:spAutoFit/>
          </a:bodyPr>
          <a:lstStyle/>
          <a:p>
            <a:pPr marL="285750" indent="-285750">
              <a:buFont typeface="Wingdings" panose="05000000000000000000" pitchFamily="2" charset="2"/>
              <a:buChar char="ü"/>
            </a:pPr>
            <a:r>
              <a:rPr lang="es-CO" sz="1200" dirty="0">
                <a:solidFill>
                  <a:srgbClr val="000A8B"/>
                </a:solidFill>
                <a:latin typeface="Lato Regular"/>
              </a:rPr>
              <a:t>Auditoria Jurídica – Expedición, comunicación, publicación y notificación de actos administrativos</a:t>
            </a:r>
          </a:p>
        </p:txBody>
      </p:sp>
      <p:sp>
        <p:nvSpPr>
          <p:cNvPr id="10" name="Rectángulo 9">
            <a:extLst>
              <a:ext uri="{FF2B5EF4-FFF2-40B4-BE49-F238E27FC236}">
                <a16:creationId xmlns:a16="http://schemas.microsoft.com/office/drawing/2014/main" id="{9DD98A77-E0EB-4DEB-8930-3A0B70536678}"/>
              </a:ext>
            </a:extLst>
          </p:cNvPr>
          <p:cNvSpPr/>
          <p:nvPr/>
        </p:nvSpPr>
        <p:spPr>
          <a:xfrm>
            <a:off x="8862837" y="6227506"/>
            <a:ext cx="2567587" cy="461665"/>
          </a:xfrm>
          <a:prstGeom prst="rect">
            <a:avLst/>
          </a:prstGeom>
        </p:spPr>
        <p:txBody>
          <a:bodyPr wrap="square">
            <a:spAutoFit/>
          </a:bodyPr>
          <a:lstStyle/>
          <a:p>
            <a:pPr marL="285750" indent="-285750">
              <a:buFont typeface="Wingdings" panose="05000000000000000000" pitchFamily="2" charset="2"/>
              <a:buChar char="ü"/>
            </a:pPr>
            <a:r>
              <a:rPr lang="es-CO" sz="1200" dirty="0">
                <a:solidFill>
                  <a:srgbClr val="A9A8A9"/>
                </a:solidFill>
                <a:latin typeface="Lato Regular"/>
              </a:rPr>
              <a:t>Auditoria a Compromisos de Comités </a:t>
            </a:r>
          </a:p>
        </p:txBody>
      </p:sp>
    </p:spTree>
    <p:extLst>
      <p:ext uri="{BB962C8B-B14F-4D97-AF65-F5344CB8AC3E}">
        <p14:creationId xmlns:p14="http://schemas.microsoft.com/office/powerpoint/2010/main" val="406898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 grpId="0"/>
      <p:bldP spid="3" grpId="0" animBg="1"/>
      <p:bldP spid="19" grpId="0" animBg="1"/>
      <p:bldP spid="20" grpId="0" animBg="1"/>
      <p:bldP spid="21" grpId="0" animBg="1"/>
      <p:bldP spid="8" grpId="0"/>
      <p:bldP spid="9" grpId="0"/>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1317793"/>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
        <p:nvSpPr>
          <p:cNvPr id="10" name="5 CuadroTexto">
            <a:extLst>
              <a:ext uri="{FF2B5EF4-FFF2-40B4-BE49-F238E27FC236}">
                <a16:creationId xmlns:a16="http://schemas.microsoft.com/office/drawing/2014/main" id="{D3FBA4E4-DF10-4658-830A-D986021DFE44}"/>
              </a:ext>
            </a:extLst>
          </p:cNvPr>
          <p:cNvSpPr txBox="1"/>
          <p:nvPr/>
        </p:nvSpPr>
        <p:spPr>
          <a:xfrm>
            <a:off x="6130333" y="2161033"/>
            <a:ext cx="5583429" cy="3416320"/>
          </a:xfrm>
          <a:prstGeom prst="rect">
            <a:avLst/>
          </a:prstGeom>
          <a:noFill/>
        </p:spPr>
        <p:txBody>
          <a:bodyPr wrap="square">
            <a:spAutoFit/>
          </a:bodyPr>
          <a:lstStyle/>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Plan Anual de Auditoria vigencia 2018 Aprobado Comité Institucional de Coordinación de Control Interno No. 1 de 2018</a:t>
            </a:r>
          </a:p>
          <a:p>
            <a:pPr marL="342900" indent="-342900">
              <a:lnSpc>
                <a:spcPct val="150000"/>
              </a:lnSpc>
              <a:buSzPct val="90000"/>
              <a:buFont typeface="Wingdings" charset="2"/>
              <a:buChar char="v"/>
              <a:defRPr/>
            </a:pPr>
            <a:r>
              <a:rPr lang="es-CO" sz="1600" b="1" dirty="0">
                <a:solidFill>
                  <a:srgbClr val="A9A8A9"/>
                </a:solidFill>
                <a:latin typeface="Lato Regular"/>
              </a:rPr>
              <a:t>Actividades y Resultados desarrollados por Oficina de Control Interno al 30 de abril de 2018</a:t>
            </a:r>
          </a:p>
          <a:p>
            <a:pPr marL="342900" indent="-342900">
              <a:lnSpc>
                <a:spcPct val="150000"/>
              </a:lnSpc>
              <a:buSzPct val="90000"/>
              <a:buFont typeface="Wingdings" charset="2"/>
              <a:buChar char="v"/>
              <a:defRPr/>
            </a:pPr>
            <a:r>
              <a:rPr lang="es-CO" sz="1600" b="1" dirty="0">
                <a:solidFill>
                  <a:srgbClr val="000A8B"/>
                </a:solidFill>
                <a:latin typeface="Lato Regular"/>
                <a:cs typeface="Latha" panose="020B0604020202020204" pitchFamily="34" charset="0"/>
              </a:rPr>
              <a:t>Seguimiento Plan de Mejoramiento Institucional a Marzo de 2018</a:t>
            </a:r>
          </a:p>
          <a:p>
            <a:pPr marL="342900" indent="-342900">
              <a:lnSpc>
                <a:spcPct val="150000"/>
              </a:lnSpc>
              <a:buSzPct val="90000"/>
              <a:buFont typeface="Wingdings" charset="2"/>
              <a:buChar char="v"/>
              <a:defRPr/>
            </a:pPr>
            <a:r>
              <a:rPr lang="es-CO" sz="1600" b="1" dirty="0">
                <a:solidFill>
                  <a:srgbClr val="A9A8A9"/>
                </a:solidFill>
                <a:latin typeface="Lato Regular"/>
                <a:cs typeface="Latha" panose="020B0604020202020204" pitchFamily="34" charset="0"/>
              </a:rPr>
              <a:t>Seguimiento Planes de Mejoramiento Interno 2017 y 2018</a:t>
            </a:r>
          </a:p>
        </p:txBody>
      </p:sp>
    </p:spTree>
    <p:extLst>
      <p:ext uri="{BB962C8B-B14F-4D97-AF65-F5344CB8AC3E}">
        <p14:creationId xmlns:p14="http://schemas.microsoft.com/office/powerpoint/2010/main" val="32695862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22" name="Rectángulo 21">
            <a:extLst>
              <a:ext uri="{FF2B5EF4-FFF2-40B4-BE49-F238E27FC236}">
                <a16:creationId xmlns:a16="http://schemas.microsoft.com/office/drawing/2014/main" id="{992BC25E-75E3-4364-AA1A-78A8485D5E85}"/>
              </a:ext>
            </a:extLst>
          </p:cNvPr>
          <p:cNvSpPr>
            <a:spLocks noChangeArrowheads="1"/>
          </p:cNvSpPr>
          <p:nvPr/>
        </p:nvSpPr>
        <p:spPr bwMode="auto">
          <a:xfrm>
            <a:off x="641445" y="3250305"/>
            <a:ext cx="394610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 typeface="Wingdings" panose="05000000000000000000" pitchFamily="2" charset="2"/>
              <a:buChar char="§"/>
            </a:pPr>
            <a:r>
              <a:rPr lang="es-ES" altLang="es-CO" sz="1600" dirty="0">
                <a:solidFill>
                  <a:srgbClr val="5A5B5D"/>
                </a:solidFill>
                <a:latin typeface="Century Gothic" panose="020B0502020202020204" pitchFamily="34" charset="0"/>
              </a:rPr>
              <a:t> Hallazgos			47</a:t>
            </a:r>
          </a:p>
          <a:p>
            <a:pPr eaLnBrk="1" hangingPunct="1">
              <a:lnSpc>
                <a:spcPct val="150000"/>
              </a:lnSpc>
              <a:spcBef>
                <a:spcPct val="0"/>
              </a:spcBef>
              <a:buFont typeface="Wingdings" panose="05000000000000000000" pitchFamily="2" charset="2"/>
              <a:buChar char="§"/>
            </a:pPr>
            <a:r>
              <a:rPr lang="es-ES" altLang="es-CO" sz="1600" dirty="0">
                <a:solidFill>
                  <a:srgbClr val="5A5B5D"/>
                </a:solidFill>
                <a:latin typeface="Century Gothic" panose="020B0502020202020204" pitchFamily="34" charset="0"/>
              </a:rPr>
              <a:t> </a:t>
            </a:r>
            <a:r>
              <a:rPr lang="es-ES" altLang="es-CO" sz="1600" dirty="0" err="1">
                <a:solidFill>
                  <a:srgbClr val="5A5B5D"/>
                </a:solidFill>
                <a:latin typeface="Century Gothic" panose="020B0502020202020204" pitchFamily="34" charset="0"/>
              </a:rPr>
              <a:t>Act</a:t>
            </a:r>
            <a:r>
              <a:rPr lang="es-ES" altLang="es-CO" sz="1600" dirty="0">
                <a:solidFill>
                  <a:srgbClr val="5A5B5D"/>
                </a:solidFill>
                <a:latin typeface="Century Gothic" panose="020B0502020202020204" pitchFamily="34" charset="0"/>
              </a:rPr>
              <a:t>. programadas.	76</a:t>
            </a:r>
          </a:p>
          <a:p>
            <a:pPr eaLnBrk="1" hangingPunct="1">
              <a:lnSpc>
                <a:spcPct val="150000"/>
              </a:lnSpc>
              <a:spcBef>
                <a:spcPct val="0"/>
              </a:spcBef>
              <a:buFont typeface="Wingdings" panose="05000000000000000000" pitchFamily="2" charset="2"/>
              <a:buChar char="§"/>
            </a:pPr>
            <a:r>
              <a:rPr lang="es-ES" altLang="es-CO" sz="1600" dirty="0">
                <a:solidFill>
                  <a:srgbClr val="5A5B5D"/>
                </a:solidFill>
                <a:latin typeface="Century Gothic" panose="020B0502020202020204" pitchFamily="34" charset="0"/>
              </a:rPr>
              <a:t> </a:t>
            </a:r>
            <a:r>
              <a:rPr lang="es-ES" altLang="es-CO" sz="1600" dirty="0" err="1">
                <a:solidFill>
                  <a:srgbClr val="5A5B5D"/>
                </a:solidFill>
                <a:latin typeface="Century Gothic" panose="020B0502020202020204" pitchFamily="34" charset="0"/>
              </a:rPr>
              <a:t>Act</a:t>
            </a:r>
            <a:r>
              <a:rPr lang="es-ES" altLang="es-CO" sz="1600" dirty="0">
                <a:solidFill>
                  <a:srgbClr val="5A5B5D"/>
                </a:solidFill>
                <a:latin typeface="Century Gothic" panose="020B0502020202020204" pitchFamily="34" charset="0"/>
              </a:rPr>
              <a:t>. Cumplidas.		76</a:t>
            </a:r>
          </a:p>
          <a:p>
            <a:pPr eaLnBrk="1" hangingPunct="1">
              <a:lnSpc>
                <a:spcPct val="150000"/>
              </a:lnSpc>
              <a:spcBef>
                <a:spcPct val="0"/>
              </a:spcBef>
              <a:buFont typeface="Wingdings" panose="05000000000000000000" pitchFamily="2" charset="2"/>
              <a:buChar char="§"/>
            </a:pPr>
            <a:r>
              <a:rPr lang="es-ES" altLang="es-CO" sz="1600" dirty="0">
                <a:solidFill>
                  <a:srgbClr val="5A5B5D"/>
                </a:solidFill>
                <a:latin typeface="Century Gothic" panose="020B0502020202020204" pitchFamily="34" charset="0"/>
              </a:rPr>
              <a:t> </a:t>
            </a:r>
            <a:r>
              <a:rPr lang="es-ES" altLang="es-CO" sz="1600" dirty="0" err="1">
                <a:solidFill>
                  <a:srgbClr val="5A5B5D"/>
                </a:solidFill>
                <a:latin typeface="Century Gothic" panose="020B0502020202020204" pitchFamily="34" charset="0"/>
              </a:rPr>
              <a:t>Act</a:t>
            </a:r>
            <a:r>
              <a:rPr lang="es-ES" altLang="es-CO" sz="1600" dirty="0">
                <a:solidFill>
                  <a:srgbClr val="5A5B5D"/>
                </a:solidFill>
                <a:latin typeface="Century Gothic" panose="020B0502020202020204" pitchFamily="34" charset="0"/>
              </a:rPr>
              <a:t>. Proceso		</a:t>
            </a:r>
          </a:p>
          <a:p>
            <a:pPr eaLnBrk="1" hangingPunct="1">
              <a:lnSpc>
                <a:spcPct val="150000"/>
              </a:lnSpc>
              <a:spcBef>
                <a:spcPct val="0"/>
              </a:spcBef>
              <a:buFont typeface="Wingdings" panose="05000000000000000000" pitchFamily="2" charset="2"/>
              <a:buChar char="§"/>
            </a:pPr>
            <a:r>
              <a:rPr lang="es-ES" altLang="es-CO" sz="1600" b="1" dirty="0">
                <a:solidFill>
                  <a:srgbClr val="5A5B5D"/>
                </a:solidFill>
                <a:latin typeface="Century Gothic" panose="020B0502020202020204" pitchFamily="34" charset="0"/>
              </a:rPr>
              <a:t>CUENTA NO FENECIDA</a:t>
            </a:r>
          </a:p>
          <a:p>
            <a:pPr eaLnBrk="1" hangingPunct="1">
              <a:lnSpc>
                <a:spcPct val="150000"/>
              </a:lnSpc>
              <a:spcBef>
                <a:spcPct val="0"/>
              </a:spcBef>
              <a:buFontTx/>
              <a:buNone/>
            </a:pPr>
            <a:r>
              <a:rPr lang="es-ES" altLang="es-CO" sz="1600" b="1" dirty="0">
                <a:solidFill>
                  <a:srgbClr val="5A5B5D"/>
                </a:solidFill>
                <a:latin typeface="Century Gothic" panose="020B0502020202020204" pitchFamily="34" charset="0"/>
              </a:rPr>
              <a:t>Fecha Final.	 31-12-2014</a:t>
            </a:r>
          </a:p>
        </p:txBody>
      </p:sp>
      <p:sp>
        <p:nvSpPr>
          <p:cNvPr id="23" name="1 Título">
            <a:extLst>
              <a:ext uri="{FF2B5EF4-FFF2-40B4-BE49-F238E27FC236}">
                <a16:creationId xmlns:a16="http://schemas.microsoft.com/office/drawing/2014/main" id="{00762FBA-AB9E-4F6E-ACF3-1F850C6394F8}"/>
              </a:ext>
            </a:extLst>
          </p:cNvPr>
          <p:cNvSpPr txBox="1">
            <a:spLocks/>
          </p:cNvSpPr>
          <p:nvPr/>
        </p:nvSpPr>
        <p:spPr bwMode="auto">
          <a:xfrm>
            <a:off x="616339" y="2339638"/>
            <a:ext cx="3125337"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400" b="1" dirty="0">
                <a:solidFill>
                  <a:srgbClr val="000A8B"/>
                </a:solidFill>
                <a:latin typeface="Century Gothic" panose="020B0502020202020204" pitchFamily="34" charset="0"/>
              </a:rPr>
              <a:t>Contraloría General de la Republica – especial y Regular 2012 y Especial 2014</a:t>
            </a:r>
          </a:p>
        </p:txBody>
      </p:sp>
      <p:sp>
        <p:nvSpPr>
          <p:cNvPr id="25" name="Elipse 14">
            <a:extLst>
              <a:ext uri="{FF2B5EF4-FFF2-40B4-BE49-F238E27FC236}">
                <a16:creationId xmlns:a16="http://schemas.microsoft.com/office/drawing/2014/main" id="{76381F92-B758-458E-82A2-CDE5D233BB08}"/>
              </a:ext>
            </a:extLst>
          </p:cNvPr>
          <p:cNvSpPr/>
          <p:nvPr/>
        </p:nvSpPr>
        <p:spPr>
          <a:xfrm>
            <a:off x="1710760" y="5863211"/>
            <a:ext cx="984250" cy="936625"/>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29" name="24 CuadroTexto">
            <a:extLst>
              <a:ext uri="{FF2B5EF4-FFF2-40B4-BE49-F238E27FC236}">
                <a16:creationId xmlns:a16="http://schemas.microsoft.com/office/drawing/2014/main" id="{5DAA429C-5F23-4FF1-8DEA-9A3772E2415B}"/>
              </a:ext>
            </a:extLst>
          </p:cNvPr>
          <p:cNvSpPr txBox="1">
            <a:spLocks noChangeArrowheads="1"/>
          </p:cNvSpPr>
          <p:nvPr/>
        </p:nvSpPr>
        <p:spPr bwMode="auto">
          <a:xfrm>
            <a:off x="1791723" y="6148961"/>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dirty="0">
                <a:latin typeface="Arial" panose="020B0604020202020204" pitchFamily="34" charset="0"/>
              </a:rPr>
              <a:t>100%</a:t>
            </a:r>
          </a:p>
        </p:txBody>
      </p:sp>
      <p:pic>
        <p:nvPicPr>
          <p:cNvPr id="33" name="Picture 17">
            <a:extLst>
              <a:ext uri="{FF2B5EF4-FFF2-40B4-BE49-F238E27FC236}">
                <a16:creationId xmlns:a16="http://schemas.microsoft.com/office/drawing/2014/main" id="{A2229BE3-FFD7-4B9C-B398-E4D3BA9209DF}"/>
              </a:ext>
            </a:extLst>
          </p:cNvPr>
          <p:cNvPicPr>
            <a:picLocks noChangeAspect="1" noChangeArrowheads="1"/>
          </p:cNvPicPr>
          <p:nvPr/>
        </p:nvPicPr>
        <p:blipFill>
          <a:blip r:embed="rId4"/>
          <a:srcRect/>
          <a:stretch>
            <a:fillRect/>
          </a:stretch>
        </p:blipFill>
        <p:spPr bwMode="auto">
          <a:xfrm>
            <a:off x="1362447" y="1372940"/>
            <a:ext cx="1633119" cy="813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TextBox 11">
            <a:extLst>
              <a:ext uri="{FF2B5EF4-FFF2-40B4-BE49-F238E27FC236}">
                <a16:creationId xmlns:a16="http://schemas.microsoft.com/office/drawing/2014/main" id="{54514B6A-682D-4718-937C-1FD924123DF3}"/>
              </a:ext>
            </a:extLst>
          </p:cNvPr>
          <p:cNvSpPr txBox="1"/>
          <p:nvPr/>
        </p:nvSpPr>
        <p:spPr>
          <a:xfrm>
            <a:off x="1656231" y="486963"/>
            <a:ext cx="5862639" cy="830997"/>
          </a:xfrm>
          <a:prstGeom prst="rect">
            <a:avLst/>
          </a:prstGeom>
          <a:noFill/>
          <a:ln>
            <a:noFill/>
          </a:ln>
        </p:spPr>
        <p:txBody>
          <a:bodyPr wrap="square" rtlCol="0">
            <a:spAutoFit/>
          </a:bodyPr>
          <a:lstStyle/>
          <a:p>
            <a:pPr algn="ctr"/>
            <a:r>
              <a:rPr lang="es-CO" sz="2400" b="1" dirty="0">
                <a:solidFill>
                  <a:srgbClr val="000A8B"/>
                </a:solidFill>
              </a:rPr>
              <a:t>Seguimiento Plan de Mejoramiento Institucional</a:t>
            </a:r>
          </a:p>
        </p:txBody>
      </p:sp>
      <p:sp>
        <p:nvSpPr>
          <p:cNvPr id="44" name="CuadroTexto 43">
            <a:extLst>
              <a:ext uri="{FF2B5EF4-FFF2-40B4-BE49-F238E27FC236}">
                <a16:creationId xmlns:a16="http://schemas.microsoft.com/office/drawing/2014/main" id="{11D8FB89-CD20-4918-AF99-422DCFB0C848}"/>
              </a:ext>
            </a:extLst>
          </p:cNvPr>
          <p:cNvSpPr txBox="1"/>
          <p:nvPr/>
        </p:nvSpPr>
        <p:spPr>
          <a:xfrm>
            <a:off x="6422218" y="2228627"/>
            <a:ext cx="3977375" cy="523220"/>
          </a:xfrm>
          <a:prstGeom prst="rect">
            <a:avLst/>
          </a:prstGeom>
          <a:noFill/>
        </p:spPr>
        <p:txBody>
          <a:bodyPr wrap="square" rtlCol="0">
            <a:spAutoFit/>
          </a:bodyPr>
          <a:lstStyle/>
          <a:p>
            <a:r>
              <a:rPr lang="es-CO" sz="2800" dirty="0">
                <a:solidFill>
                  <a:srgbClr val="000A8B"/>
                </a:solidFill>
                <a:effectLst>
                  <a:outerShdw blurRad="38100" dist="38100" dir="2700000" algn="tl">
                    <a:srgbClr val="000000">
                      <a:alpha val="43137"/>
                    </a:srgbClr>
                  </a:outerShdw>
                </a:effectLst>
              </a:rPr>
              <a:t>Generación de Valor</a:t>
            </a:r>
          </a:p>
        </p:txBody>
      </p:sp>
      <p:sp>
        <p:nvSpPr>
          <p:cNvPr id="46" name="Globo: línea 45">
            <a:extLst>
              <a:ext uri="{FF2B5EF4-FFF2-40B4-BE49-F238E27FC236}">
                <a16:creationId xmlns:a16="http://schemas.microsoft.com/office/drawing/2014/main" id="{AC5FA366-CF32-4483-9047-9C21350840A1}"/>
              </a:ext>
            </a:extLst>
          </p:cNvPr>
          <p:cNvSpPr/>
          <p:nvPr/>
        </p:nvSpPr>
        <p:spPr>
          <a:xfrm>
            <a:off x="5128518" y="3136147"/>
            <a:ext cx="6564774" cy="1870401"/>
          </a:xfrm>
          <a:prstGeom prst="borderCallout1">
            <a:avLst>
              <a:gd name="adj1" fmla="val 54973"/>
              <a:gd name="adj2" fmla="val -115"/>
              <a:gd name="adj3" fmla="val 54726"/>
              <a:gd name="adj4" fmla="val -17269"/>
            </a:avLst>
          </a:prstGeom>
          <a:solidFill>
            <a:srgbClr val="A9A8A9"/>
          </a:solidFill>
          <a:ln>
            <a:prstDash val="sysDot"/>
          </a:ln>
          <a:effectLst>
            <a:outerShdw blurRad="50800" dist="50800" dir="5400000" algn="ctr" rotWithShape="0">
              <a:schemeClr val="tx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600" b="1" dirty="0">
                <a:solidFill>
                  <a:schemeClr val="bg1"/>
                </a:solidFill>
                <a:latin typeface="Lato Regular"/>
              </a:rPr>
              <a:t>La Oficina de Control Interno logró que la CGR autorizará el retiro de:</a:t>
            </a:r>
          </a:p>
          <a:p>
            <a:pPr algn="just"/>
            <a:r>
              <a:rPr lang="es-CO" sz="1600" b="1" dirty="0">
                <a:solidFill>
                  <a:schemeClr val="bg1"/>
                </a:solidFill>
                <a:latin typeface="Lato Regular"/>
              </a:rPr>
              <a:t>			47 hallazgos y </a:t>
            </a:r>
          </a:p>
          <a:p>
            <a:pPr algn="just"/>
            <a:r>
              <a:rPr lang="es-CO" sz="1600" b="1" dirty="0">
                <a:solidFill>
                  <a:schemeClr val="bg1"/>
                </a:solidFill>
                <a:latin typeface="Lato Regular"/>
              </a:rPr>
              <a:t>			76 Actividades Programadas </a:t>
            </a:r>
          </a:p>
          <a:p>
            <a:pPr algn="just"/>
            <a:endParaRPr lang="es-CO" sz="1600" b="1" dirty="0">
              <a:solidFill>
                <a:schemeClr val="bg1"/>
              </a:solidFill>
              <a:latin typeface="Lato Regular"/>
            </a:endParaRPr>
          </a:p>
          <a:p>
            <a:pPr algn="just"/>
            <a:r>
              <a:rPr lang="es-CO" sz="1600" b="1" dirty="0">
                <a:solidFill>
                  <a:schemeClr val="bg1"/>
                </a:solidFill>
                <a:latin typeface="Lato Regular"/>
              </a:rPr>
              <a:t>Por ser de antelación a la aplicación de la Ley 1708 de 2014.  </a:t>
            </a:r>
          </a:p>
        </p:txBody>
      </p:sp>
    </p:spTree>
    <p:extLst>
      <p:ext uri="{BB962C8B-B14F-4D97-AF65-F5344CB8AC3E}">
        <p14:creationId xmlns:p14="http://schemas.microsoft.com/office/powerpoint/2010/main" val="28424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26" name="Elipse 14">
            <a:extLst>
              <a:ext uri="{FF2B5EF4-FFF2-40B4-BE49-F238E27FC236}">
                <a16:creationId xmlns:a16="http://schemas.microsoft.com/office/drawing/2014/main" id="{A3EC3DB8-7E39-4455-9C77-9DDBDB7BE79D}"/>
              </a:ext>
            </a:extLst>
          </p:cNvPr>
          <p:cNvSpPr/>
          <p:nvPr/>
        </p:nvSpPr>
        <p:spPr>
          <a:xfrm>
            <a:off x="1001287" y="5607390"/>
            <a:ext cx="984250" cy="935038"/>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28" name="Elipse 14">
            <a:extLst>
              <a:ext uri="{FF2B5EF4-FFF2-40B4-BE49-F238E27FC236}">
                <a16:creationId xmlns:a16="http://schemas.microsoft.com/office/drawing/2014/main" id="{C731B81D-F0EE-4A7C-9430-C929A4C6CE7C}"/>
              </a:ext>
            </a:extLst>
          </p:cNvPr>
          <p:cNvSpPr/>
          <p:nvPr/>
        </p:nvSpPr>
        <p:spPr>
          <a:xfrm>
            <a:off x="3906557" y="5640397"/>
            <a:ext cx="982662" cy="935037"/>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31" name="26 CuadroTexto">
            <a:extLst>
              <a:ext uri="{FF2B5EF4-FFF2-40B4-BE49-F238E27FC236}">
                <a16:creationId xmlns:a16="http://schemas.microsoft.com/office/drawing/2014/main" id="{AC801A7D-1719-4B97-B5A5-11668E169880}"/>
              </a:ext>
            </a:extLst>
          </p:cNvPr>
          <p:cNvSpPr txBox="1">
            <a:spLocks noChangeArrowheads="1"/>
          </p:cNvSpPr>
          <p:nvPr/>
        </p:nvSpPr>
        <p:spPr bwMode="auto">
          <a:xfrm>
            <a:off x="1237067" y="588230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dirty="0">
                <a:latin typeface="Arial" panose="020B0604020202020204" pitchFamily="34" charset="0"/>
              </a:rPr>
              <a:t>48%</a:t>
            </a:r>
          </a:p>
        </p:txBody>
      </p:sp>
      <p:sp>
        <p:nvSpPr>
          <p:cNvPr id="32" name="27 CuadroTexto">
            <a:extLst>
              <a:ext uri="{FF2B5EF4-FFF2-40B4-BE49-F238E27FC236}">
                <a16:creationId xmlns:a16="http://schemas.microsoft.com/office/drawing/2014/main" id="{C02C4DC4-A4F4-4A16-9240-F442D69F31EC}"/>
              </a:ext>
            </a:extLst>
          </p:cNvPr>
          <p:cNvSpPr txBox="1">
            <a:spLocks noChangeArrowheads="1"/>
          </p:cNvSpPr>
          <p:nvPr/>
        </p:nvSpPr>
        <p:spPr bwMode="auto">
          <a:xfrm>
            <a:off x="4136321" y="5876021"/>
            <a:ext cx="67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dirty="0">
                <a:latin typeface="Arial" panose="020B0604020202020204" pitchFamily="34" charset="0"/>
              </a:rPr>
              <a:t>56%</a:t>
            </a:r>
          </a:p>
        </p:txBody>
      </p:sp>
      <p:pic>
        <p:nvPicPr>
          <p:cNvPr id="37" name="Picture 17">
            <a:extLst>
              <a:ext uri="{FF2B5EF4-FFF2-40B4-BE49-F238E27FC236}">
                <a16:creationId xmlns:a16="http://schemas.microsoft.com/office/drawing/2014/main" id="{A54E8916-1507-491E-8FD8-6CEC07AB71EA}"/>
              </a:ext>
            </a:extLst>
          </p:cNvPr>
          <p:cNvPicPr>
            <a:picLocks noChangeAspect="1" noChangeArrowheads="1"/>
          </p:cNvPicPr>
          <p:nvPr/>
        </p:nvPicPr>
        <p:blipFill>
          <a:blip r:embed="rId4"/>
          <a:srcRect/>
          <a:stretch>
            <a:fillRect/>
          </a:stretch>
        </p:blipFill>
        <p:spPr bwMode="auto">
          <a:xfrm>
            <a:off x="894976" y="1447002"/>
            <a:ext cx="1633119" cy="813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8" name="1 Título">
            <a:extLst>
              <a:ext uri="{FF2B5EF4-FFF2-40B4-BE49-F238E27FC236}">
                <a16:creationId xmlns:a16="http://schemas.microsoft.com/office/drawing/2014/main" id="{600455C7-2DB0-4A8C-959C-849D268ED773}"/>
              </a:ext>
            </a:extLst>
          </p:cNvPr>
          <p:cNvSpPr txBox="1">
            <a:spLocks/>
          </p:cNvSpPr>
          <p:nvPr/>
        </p:nvSpPr>
        <p:spPr bwMode="auto">
          <a:xfrm>
            <a:off x="359212" y="2465410"/>
            <a:ext cx="2430601"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400" b="1" dirty="0">
                <a:solidFill>
                  <a:srgbClr val="000A8B"/>
                </a:solidFill>
                <a:latin typeface="Century Gothic" panose="020B0502020202020204" pitchFamily="34" charset="0"/>
              </a:rPr>
              <a:t>Contraloría General de la Republica – Especial 2014-2015, </a:t>
            </a:r>
          </a:p>
        </p:txBody>
      </p:sp>
      <p:sp>
        <p:nvSpPr>
          <p:cNvPr id="39" name="Rectángulo 38">
            <a:extLst>
              <a:ext uri="{FF2B5EF4-FFF2-40B4-BE49-F238E27FC236}">
                <a16:creationId xmlns:a16="http://schemas.microsoft.com/office/drawing/2014/main" id="{7E4E5591-4CD8-4A35-89AF-C7EE27487292}"/>
              </a:ext>
            </a:extLst>
          </p:cNvPr>
          <p:cNvSpPr>
            <a:spLocks noChangeArrowheads="1"/>
          </p:cNvSpPr>
          <p:nvPr/>
        </p:nvSpPr>
        <p:spPr bwMode="auto">
          <a:xfrm>
            <a:off x="184465" y="3194634"/>
            <a:ext cx="317055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Hallazgos			15</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programadas.		*42</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Cumplidas.		20</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Proceso			22</a:t>
            </a:r>
          </a:p>
          <a:p>
            <a:pPr eaLnBrk="1" hangingPunct="1">
              <a:lnSpc>
                <a:spcPct val="150000"/>
              </a:lnSpc>
              <a:spcBef>
                <a:spcPct val="0"/>
              </a:spcBef>
              <a:buFontTx/>
              <a:buNone/>
            </a:pPr>
            <a:endParaRPr lang="es-ES" altLang="es-CO" sz="1400" b="1" dirty="0">
              <a:solidFill>
                <a:srgbClr val="5A5B5D"/>
              </a:solidFill>
              <a:latin typeface="Century Gothic" panose="020B0502020202020204" pitchFamily="34" charset="0"/>
            </a:endParaRPr>
          </a:p>
          <a:p>
            <a:pPr eaLnBrk="1" hangingPunct="1">
              <a:lnSpc>
                <a:spcPct val="150000"/>
              </a:lnSpc>
              <a:spcBef>
                <a:spcPct val="0"/>
              </a:spcBef>
              <a:buFontTx/>
              <a:buNone/>
            </a:pPr>
            <a:r>
              <a:rPr lang="es-ES" altLang="es-CO" sz="1400" b="1" dirty="0">
                <a:solidFill>
                  <a:srgbClr val="5A5B5D"/>
                </a:solidFill>
                <a:latin typeface="Century Gothic" panose="020B0502020202020204" pitchFamily="34" charset="0"/>
              </a:rPr>
              <a:t>Fecha Final.	 31-12-2018</a:t>
            </a:r>
          </a:p>
        </p:txBody>
      </p:sp>
      <p:pic>
        <p:nvPicPr>
          <p:cNvPr id="40" name="Picture 17">
            <a:extLst>
              <a:ext uri="{FF2B5EF4-FFF2-40B4-BE49-F238E27FC236}">
                <a16:creationId xmlns:a16="http://schemas.microsoft.com/office/drawing/2014/main" id="{F029DB05-99B3-46D5-A1DE-ED266B338B71}"/>
              </a:ext>
            </a:extLst>
          </p:cNvPr>
          <p:cNvPicPr>
            <a:picLocks noChangeAspect="1" noChangeArrowheads="1"/>
          </p:cNvPicPr>
          <p:nvPr/>
        </p:nvPicPr>
        <p:blipFill>
          <a:blip r:embed="rId4"/>
          <a:srcRect/>
          <a:stretch>
            <a:fillRect/>
          </a:stretch>
        </p:blipFill>
        <p:spPr bwMode="auto">
          <a:xfrm>
            <a:off x="3887893" y="1460239"/>
            <a:ext cx="1633119" cy="813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1" name="1 Título">
            <a:extLst>
              <a:ext uri="{FF2B5EF4-FFF2-40B4-BE49-F238E27FC236}">
                <a16:creationId xmlns:a16="http://schemas.microsoft.com/office/drawing/2014/main" id="{D457EDA5-B1DC-47A6-A8CA-FDE28CC8C3FE}"/>
              </a:ext>
            </a:extLst>
          </p:cNvPr>
          <p:cNvSpPr txBox="1">
            <a:spLocks/>
          </p:cNvSpPr>
          <p:nvPr/>
        </p:nvSpPr>
        <p:spPr bwMode="auto">
          <a:xfrm>
            <a:off x="3304902" y="2415636"/>
            <a:ext cx="3015386"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1400" b="1" dirty="0">
                <a:solidFill>
                  <a:srgbClr val="000A8B"/>
                </a:solidFill>
                <a:latin typeface="Century Gothic" panose="020B0502020202020204" pitchFamily="34" charset="0"/>
              </a:rPr>
              <a:t>Contraloría General de la Republica – Especial Gestión de lo Recibido 2016, </a:t>
            </a:r>
          </a:p>
        </p:txBody>
      </p:sp>
      <p:sp>
        <p:nvSpPr>
          <p:cNvPr id="42" name="Rectángulo 41">
            <a:extLst>
              <a:ext uri="{FF2B5EF4-FFF2-40B4-BE49-F238E27FC236}">
                <a16:creationId xmlns:a16="http://schemas.microsoft.com/office/drawing/2014/main" id="{BE8680A5-E6AE-4419-8273-0359F7D5794A}"/>
              </a:ext>
            </a:extLst>
          </p:cNvPr>
          <p:cNvSpPr>
            <a:spLocks noChangeArrowheads="1"/>
          </p:cNvSpPr>
          <p:nvPr/>
        </p:nvSpPr>
        <p:spPr bwMode="auto">
          <a:xfrm>
            <a:off x="3355024" y="3217672"/>
            <a:ext cx="349053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Hallazgos			31</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programadas.		*73</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Cumplidas.		41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Proceso				32</a:t>
            </a:r>
          </a:p>
          <a:p>
            <a:pPr eaLnBrk="1" hangingPunct="1">
              <a:lnSpc>
                <a:spcPct val="150000"/>
              </a:lnSpc>
              <a:spcBef>
                <a:spcPct val="0"/>
              </a:spcBef>
              <a:buFontTx/>
              <a:buNone/>
            </a:pPr>
            <a:endParaRPr lang="es-ES" altLang="es-CO" sz="1400" b="1" dirty="0">
              <a:solidFill>
                <a:srgbClr val="5A5B5D"/>
              </a:solidFill>
              <a:latin typeface="Century Gothic" panose="020B0502020202020204" pitchFamily="34" charset="0"/>
            </a:endParaRPr>
          </a:p>
          <a:p>
            <a:pPr eaLnBrk="1" hangingPunct="1">
              <a:lnSpc>
                <a:spcPct val="150000"/>
              </a:lnSpc>
              <a:spcBef>
                <a:spcPct val="0"/>
              </a:spcBef>
              <a:buFontTx/>
              <a:buNone/>
            </a:pPr>
            <a:r>
              <a:rPr lang="es-ES" altLang="es-CO" sz="1400" b="1" dirty="0">
                <a:solidFill>
                  <a:srgbClr val="5A5B5D"/>
                </a:solidFill>
                <a:latin typeface="Century Gothic" panose="020B0502020202020204" pitchFamily="34" charset="0"/>
              </a:rPr>
              <a:t>Fecha Final.	 31-12-2018</a:t>
            </a:r>
          </a:p>
        </p:txBody>
      </p:sp>
      <p:sp>
        <p:nvSpPr>
          <p:cNvPr id="43" name="TextBox 11">
            <a:extLst>
              <a:ext uri="{FF2B5EF4-FFF2-40B4-BE49-F238E27FC236}">
                <a16:creationId xmlns:a16="http://schemas.microsoft.com/office/drawing/2014/main" id="{54514B6A-682D-4718-937C-1FD924123DF3}"/>
              </a:ext>
            </a:extLst>
          </p:cNvPr>
          <p:cNvSpPr txBox="1"/>
          <p:nvPr/>
        </p:nvSpPr>
        <p:spPr>
          <a:xfrm>
            <a:off x="1987615" y="393618"/>
            <a:ext cx="4938777" cy="830997"/>
          </a:xfrm>
          <a:prstGeom prst="rect">
            <a:avLst/>
          </a:prstGeom>
          <a:noFill/>
          <a:ln>
            <a:noFill/>
          </a:ln>
        </p:spPr>
        <p:txBody>
          <a:bodyPr wrap="square" rtlCol="0">
            <a:spAutoFit/>
          </a:bodyPr>
          <a:lstStyle/>
          <a:p>
            <a:pPr algn="ctr"/>
            <a:r>
              <a:rPr lang="es-CO" sz="2400" b="1" dirty="0">
                <a:solidFill>
                  <a:srgbClr val="000A8B"/>
                </a:solidFill>
              </a:rPr>
              <a:t>Seguimiento Plan de Mejoramiento Institucional</a:t>
            </a:r>
          </a:p>
        </p:txBody>
      </p:sp>
      <p:sp>
        <p:nvSpPr>
          <p:cNvPr id="44" name="Globo: línea 43">
            <a:extLst>
              <a:ext uri="{FF2B5EF4-FFF2-40B4-BE49-F238E27FC236}">
                <a16:creationId xmlns:a16="http://schemas.microsoft.com/office/drawing/2014/main" id="{8733A1EB-5020-44D5-9863-E087301C0781}"/>
              </a:ext>
            </a:extLst>
          </p:cNvPr>
          <p:cNvSpPr/>
          <p:nvPr/>
        </p:nvSpPr>
        <p:spPr>
          <a:xfrm>
            <a:off x="7350465" y="3016861"/>
            <a:ext cx="4609019" cy="1841742"/>
          </a:xfrm>
          <a:prstGeom prst="borderCallout1">
            <a:avLst>
              <a:gd name="adj1" fmla="val 50271"/>
              <a:gd name="adj2" fmla="val 172"/>
              <a:gd name="adj3" fmla="val 50307"/>
              <a:gd name="adj4" fmla="val -10065"/>
            </a:avLst>
          </a:prstGeom>
          <a:solidFill>
            <a:srgbClr val="A9A8A9"/>
          </a:solidFill>
          <a:ln>
            <a:prstDash val="sysDot"/>
          </a:ln>
          <a:effectLst>
            <a:outerShdw blurRad="50800" dist="50800" dir="5400000" algn="ctr" rotWithShape="0">
              <a:schemeClr val="tx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dirty="0">
                <a:solidFill>
                  <a:schemeClr val="bg1"/>
                </a:solidFill>
                <a:latin typeface="Lato Regular"/>
              </a:rPr>
              <a:t>* Al 31 de diciembre de 2017 con las áreas se realizó una reestructuración del Plan de Mejoramiento.</a:t>
            </a:r>
          </a:p>
          <a:p>
            <a:pPr algn="ctr"/>
            <a:endParaRPr lang="es-CO" sz="1600" b="1" dirty="0">
              <a:solidFill>
                <a:schemeClr val="bg1"/>
              </a:solidFill>
              <a:latin typeface="Lato Regular"/>
            </a:endParaRPr>
          </a:p>
          <a:p>
            <a:pPr algn="ctr"/>
            <a:r>
              <a:rPr lang="es-CO" sz="1600" b="1" u="sng" dirty="0">
                <a:solidFill>
                  <a:schemeClr val="bg1"/>
                </a:solidFill>
                <a:latin typeface="Lato Regular"/>
              </a:rPr>
              <a:t>El plan paso de tener 118 a 115 metas</a:t>
            </a:r>
            <a:r>
              <a:rPr lang="es-CO" sz="1600" b="1" dirty="0">
                <a:solidFill>
                  <a:schemeClr val="bg1"/>
                </a:solidFill>
                <a:latin typeface="Lato Regular"/>
              </a:rPr>
              <a:t>.</a:t>
            </a:r>
          </a:p>
        </p:txBody>
      </p:sp>
    </p:spTree>
    <p:extLst>
      <p:ext uri="{BB962C8B-B14F-4D97-AF65-F5344CB8AC3E}">
        <p14:creationId xmlns:p14="http://schemas.microsoft.com/office/powerpoint/2010/main" val="157307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26" name="Elipse 14">
            <a:extLst>
              <a:ext uri="{FF2B5EF4-FFF2-40B4-BE49-F238E27FC236}">
                <a16:creationId xmlns:a16="http://schemas.microsoft.com/office/drawing/2014/main" id="{A3EC3DB8-7E39-4455-9C77-9DDBDB7BE79D}"/>
              </a:ext>
            </a:extLst>
          </p:cNvPr>
          <p:cNvSpPr/>
          <p:nvPr/>
        </p:nvSpPr>
        <p:spPr>
          <a:xfrm>
            <a:off x="1505014" y="5804024"/>
            <a:ext cx="984250" cy="935038"/>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28" name="Elipse 14">
            <a:extLst>
              <a:ext uri="{FF2B5EF4-FFF2-40B4-BE49-F238E27FC236}">
                <a16:creationId xmlns:a16="http://schemas.microsoft.com/office/drawing/2014/main" id="{C731B81D-F0EE-4A7C-9430-C929A4C6CE7C}"/>
              </a:ext>
            </a:extLst>
          </p:cNvPr>
          <p:cNvSpPr/>
          <p:nvPr/>
        </p:nvSpPr>
        <p:spPr>
          <a:xfrm>
            <a:off x="6936376" y="5531213"/>
            <a:ext cx="982662" cy="935037"/>
          </a:xfrm>
          <a:prstGeom prst="ellipse">
            <a:avLst/>
          </a:prstGeom>
          <a:noFill/>
          <a:ln w="19050" cmpd="sng">
            <a:solidFill>
              <a:srgbClr val="65001A"/>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ln w="57150" cmpd="sng">
                <a:solidFill>
                  <a:schemeClr val="tx1"/>
                </a:solidFill>
                <a:prstDash val="dot"/>
              </a:ln>
            </a:endParaRPr>
          </a:p>
        </p:txBody>
      </p:sp>
      <p:sp>
        <p:nvSpPr>
          <p:cNvPr id="31" name="26 CuadroTexto">
            <a:extLst>
              <a:ext uri="{FF2B5EF4-FFF2-40B4-BE49-F238E27FC236}">
                <a16:creationId xmlns:a16="http://schemas.microsoft.com/office/drawing/2014/main" id="{AC801A7D-1719-4B97-B5A5-11668E169880}"/>
              </a:ext>
            </a:extLst>
          </p:cNvPr>
          <p:cNvSpPr txBox="1">
            <a:spLocks noChangeArrowheads="1"/>
          </p:cNvSpPr>
          <p:nvPr/>
        </p:nvSpPr>
        <p:spPr bwMode="auto">
          <a:xfrm>
            <a:off x="1768457" y="6086877"/>
            <a:ext cx="518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dirty="0">
                <a:latin typeface="Arial" panose="020B0604020202020204" pitchFamily="34" charset="0"/>
              </a:rPr>
              <a:t>0%</a:t>
            </a:r>
          </a:p>
        </p:txBody>
      </p:sp>
      <p:sp>
        <p:nvSpPr>
          <p:cNvPr id="32" name="27 CuadroTexto">
            <a:extLst>
              <a:ext uri="{FF2B5EF4-FFF2-40B4-BE49-F238E27FC236}">
                <a16:creationId xmlns:a16="http://schemas.microsoft.com/office/drawing/2014/main" id="{C02C4DC4-A4F4-4A16-9240-F442D69F31EC}"/>
              </a:ext>
            </a:extLst>
          </p:cNvPr>
          <p:cNvSpPr txBox="1">
            <a:spLocks noChangeArrowheads="1"/>
          </p:cNvSpPr>
          <p:nvPr/>
        </p:nvSpPr>
        <p:spPr bwMode="auto">
          <a:xfrm>
            <a:off x="7242764" y="5812067"/>
            <a:ext cx="67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1800" dirty="0">
                <a:latin typeface="Arial" panose="020B0604020202020204" pitchFamily="34" charset="0"/>
              </a:rPr>
              <a:t>2%</a:t>
            </a:r>
          </a:p>
        </p:txBody>
      </p:sp>
      <p:pic>
        <p:nvPicPr>
          <p:cNvPr id="37" name="Picture 17">
            <a:extLst>
              <a:ext uri="{FF2B5EF4-FFF2-40B4-BE49-F238E27FC236}">
                <a16:creationId xmlns:a16="http://schemas.microsoft.com/office/drawing/2014/main" id="{A54E8916-1507-491E-8FD8-6CEC07AB71EA}"/>
              </a:ext>
            </a:extLst>
          </p:cNvPr>
          <p:cNvPicPr>
            <a:picLocks noChangeAspect="1" noChangeArrowheads="1"/>
          </p:cNvPicPr>
          <p:nvPr/>
        </p:nvPicPr>
        <p:blipFill>
          <a:blip r:embed="rId4"/>
          <a:srcRect/>
          <a:stretch>
            <a:fillRect/>
          </a:stretch>
        </p:blipFill>
        <p:spPr bwMode="auto">
          <a:xfrm>
            <a:off x="805219" y="1110303"/>
            <a:ext cx="2784142" cy="813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8" name="1 Título">
            <a:extLst>
              <a:ext uri="{FF2B5EF4-FFF2-40B4-BE49-F238E27FC236}">
                <a16:creationId xmlns:a16="http://schemas.microsoft.com/office/drawing/2014/main" id="{600455C7-2DB0-4A8C-959C-849D268ED773}"/>
              </a:ext>
            </a:extLst>
          </p:cNvPr>
          <p:cNvSpPr txBox="1">
            <a:spLocks/>
          </p:cNvSpPr>
          <p:nvPr/>
        </p:nvSpPr>
        <p:spPr bwMode="auto">
          <a:xfrm>
            <a:off x="319270" y="2095337"/>
            <a:ext cx="4339987"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CO" altLang="es-CO" sz="1400" b="1" dirty="0">
                <a:solidFill>
                  <a:srgbClr val="000A8B"/>
                </a:solidFill>
                <a:latin typeface="Century Gothic" panose="020B0502020202020204" pitchFamily="34" charset="0"/>
              </a:rPr>
              <a:t>Contraloría General de la Republica – Auditoria Financiera 2016</a:t>
            </a:r>
          </a:p>
          <a:p>
            <a:pPr algn="ctr">
              <a:spcBef>
                <a:spcPct val="0"/>
              </a:spcBef>
              <a:buNone/>
            </a:pPr>
            <a:endParaRPr lang="es-CO" altLang="es-CO" sz="1400" b="1" dirty="0">
              <a:solidFill>
                <a:srgbClr val="000A8B"/>
              </a:solidFill>
              <a:latin typeface="Century Gothic" panose="020B0502020202020204" pitchFamily="34" charset="0"/>
            </a:endParaRPr>
          </a:p>
          <a:p>
            <a:pPr algn="ctr">
              <a:spcBef>
                <a:spcPct val="0"/>
              </a:spcBef>
              <a:buNone/>
            </a:pPr>
            <a:r>
              <a:rPr lang="es-CO" altLang="es-CO" sz="1400" b="1" dirty="0">
                <a:solidFill>
                  <a:srgbClr val="000A8B"/>
                </a:solidFill>
                <a:latin typeface="Century Gothic" panose="020B0502020202020204" pitchFamily="34" charset="0"/>
              </a:rPr>
              <a:t>SAE</a:t>
            </a:r>
          </a:p>
        </p:txBody>
      </p:sp>
      <p:sp>
        <p:nvSpPr>
          <p:cNvPr id="39" name="Rectángulo 38">
            <a:extLst>
              <a:ext uri="{FF2B5EF4-FFF2-40B4-BE49-F238E27FC236}">
                <a16:creationId xmlns:a16="http://schemas.microsoft.com/office/drawing/2014/main" id="{7E4E5591-4CD8-4A35-89AF-C7EE27487292}"/>
              </a:ext>
            </a:extLst>
          </p:cNvPr>
          <p:cNvSpPr>
            <a:spLocks noChangeArrowheads="1"/>
          </p:cNvSpPr>
          <p:nvPr/>
        </p:nvSpPr>
        <p:spPr bwMode="auto">
          <a:xfrm>
            <a:off x="695831" y="3122135"/>
            <a:ext cx="421715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Hallazgos			3</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programadas.		8</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Cumplidas.		0</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Proceso			8</a:t>
            </a:r>
          </a:p>
          <a:p>
            <a:pPr eaLnBrk="1" hangingPunct="1">
              <a:lnSpc>
                <a:spcPct val="150000"/>
              </a:lnSpc>
              <a:spcBef>
                <a:spcPct val="0"/>
              </a:spcBef>
              <a:buFontTx/>
              <a:buNone/>
            </a:pPr>
            <a:endParaRPr lang="es-ES" altLang="es-CO" sz="1400" b="1" dirty="0">
              <a:solidFill>
                <a:srgbClr val="5A5B5D"/>
              </a:solidFill>
              <a:latin typeface="Century Gothic" panose="020B0502020202020204" pitchFamily="34" charset="0"/>
            </a:endParaRPr>
          </a:p>
          <a:p>
            <a:pPr eaLnBrk="1" hangingPunct="1">
              <a:lnSpc>
                <a:spcPct val="150000"/>
              </a:lnSpc>
              <a:spcBef>
                <a:spcPct val="0"/>
              </a:spcBef>
              <a:buFontTx/>
              <a:buNone/>
            </a:pPr>
            <a:r>
              <a:rPr lang="es-ES" altLang="es-CO" sz="1400" b="1" dirty="0">
                <a:solidFill>
                  <a:srgbClr val="5A5B5D"/>
                </a:solidFill>
                <a:latin typeface="Century Gothic" panose="020B0502020202020204" pitchFamily="34" charset="0"/>
              </a:rPr>
              <a:t>Fecha Final.	 31-12-2018</a:t>
            </a:r>
          </a:p>
        </p:txBody>
      </p:sp>
      <p:pic>
        <p:nvPicPr>
          <p:cNvPr id="40" name="Picture 17">
            <a:extLst>
              <a:ext uri="{FF2B5EF4-FFF2-40B4-BE49-F238E27FC236}">
                <a16:creationId xmlns:a16="http://schemas.microsoft.com/office/drawing/2014/main" id="{F029DB05-99B3-46D5-A1DE-ED266B338B71}"/>
              </a:ext>
            </a:extLst>
          </p:cNvPr>
          <p:cNvPicPr>
            <a:picLocks noChangeAspect="1" noChangeArrowheads="1"/>
          </p:cNvPicPr>
          <p:nvPr/>
        </p:nvPicPr>
        <p:blipFill>
          <a:blip r:embed="rId4"/>
          <a:srcRect/>
          <a:stretch>
            <a:fillRect/>
          </a:stretch>
        </p:blipFill>
        <p:spPr bwMode="auto">
          <a:xfrm>
            <a:off x="7145550" y="970429"/>
            <a:ext cx="2845404" cy="8975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1" name="1 Título">
            <a:extLst>
              <a:ext uri="{FF2B5EF4-FFF2-40B4-BE49-F238E27FC236}">
                <a16:creationId xmlns:a16="http://schemas.microsoft.com/office/drawing/2014/main" id="{D457EDA5-B1DC-47A6-A8CA-FDE28CC8C3FE}"/>
              </a:ext>
            </a:extLst>
          </p:cNvPr>
          <p:cNvSpPr txBox="1">
            <a:spLocks/>
          </p:cNvSpPr>
          <p:nvPr/>
        </p:nvSpPr>
        <p:spPr bwMode="auto">
          <a:xfrm>
            <a:off x="6216932" y="2093621"/>
            <a:ext cx="4479834"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CO" altLang="es-CO" sz="1400" b="1" dirty="0">
                <a:solidFill>
                  <a:srgbClr val="000A8B"/>
                </a:solidFill>
                <a:latin typeface="Century Gothic" panose="020B0502020202020204" pitchFamily="34" charset="0"/>
              </a:rPr>
              <a:t>Contraloría General de la Republica – Auditoria Financiera 2016</a:t>
            </a:r>
          </a:p>
          <a:p>
            <a:pPr algn="ctr">
              <a:spcBef>
                <a:spcPct val="0"/>
              </a:spcBef>
              <a:buNone/>
            </a:pPr>
            <a:endParaRPr lang="es-CO" altLang="es-CO" sz="1400" b="1" dirty="0">
              <a:solidFill>
                <a:srgbClr val="000A8B"/>
              </a:solidFill>
              <a:latin typeface="Century Gothic" panose="020B0502020202020204" pitchFamily="34" charset="0"/>
            </a:endParaRPr>
          </a:p>
          <a:p>
            <a:pPr algn="ctr">
              <a:spcBef>
                <a:spcPct val="0"/>
              </a:spcBef>
              <a:buNone/>
            </a:pPr>
            <a:r>
              <a:rPr lang="es-CO" altLang="es-CO" sz="1400" b="1" dirty="0">
                <a:solidFill>
                  <a:srgbClr val="000A8B"/>
                </a:solidFill>
                <a:latin typeface="Century Gothic" panose="020B0502020202020204" pitchFamily="34" charset="0"/>
              </a:rPr>
              <a:t>FRISCO</a:t>
            </a:r>
          </a:p>
        </p:txBody>
      </p:sp>
      <p:sp>
        <p:nvSpPr>
          <p:cNvPr id="42" name="Rectángulo 41">
            <a:extLst>
              <a:ext uri="{FF2B5EF4-FFF2-40B4-BE49-F238E27FC236}">
                <a16:creationId xmlns:a16="http://schemas.microsoft.com/office/drawing/2014/main" id="{BE8680A5-E6AE-4419-8273-0359F7D5794A}"/>
              </a:ext>
            </a:extLst>
          </p:cNvPr>
          <p:cNvSpPr>
            <a:spLocks noChangeArrowheads="1"/>
          </p:cNvSpPr>
          <p:nvPr/>
        </p:nvSpPr>
        <p:spPr bwMode="auto">
          <a:xfrm>
            <a:off x="6216932" y="2998671"/>
            <a:ext cx="397049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Hallazgos				12</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programadas.			57</a:t>
            </a:r>
          </a:p>
          <a:p>
            <a:pPr eaLnBrk="1" hangingPunct="1">
              <a:lnSpc>
                <a:spcPct val="150000"/>
              </a:lnSpc>
              <a:spcBef>
                <a:spcPct val="0"/>
              </a:spcBef>
              <a:buFont typeface="Wingdings" panose="05000000000000000000" pitchFamily="2" charset="2"/>
              <a:buChar char="§"/>
            </a:pPr>
            <a:r>
              <a:rPr lang="es-ES" altLang="es-CO" sz="1400" dirty="0">
                <a:solidFill>
                  <a:srgbClr val="5A5B5D"/>
                </a:solidFill>
                <a:latin typeface="Century Gothic" panose="020B0502020202020204" pitchFamily="34" charset="0"/>
              </a:rPr>
              <a:t> </a:t>
            </a: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Cumplidas.			1</a:t>
            </a:r>
          </a:p>
          <a:p>
            <a:pPr eaLnBrk="1" hangingPunct="1">
              <a:lnSpc>
                <a:spcPct val="150000"/>
              </a:lnSpc>
              <a:spcBef>
                <a:spcPct val="0"/>
              </a:spcBef>
              <a:buFont typeface="Wingdings" panose="05000000000000000000" pitchFamily="2" charset="2"/>
              <a:buChar char="§"/>
            </a:pPr>
            <a:r>
              <a:rPr lang="es-ES" altLang="es-CO" sz="1400" dirty="0" err="1">
                <a:solidFill>
                  <a:srgbClr val="5A5B5D"/>
                </a:solidFill>
                <a:latin typeface="Century Gothic" panose="020B0502020202020204" pitchFamily="34" charset="0"/>
              </a:rPr>
              <a:t>Act</a:t>
            </a:r>
            <a:r>
              <a:rPr lang="es-ES" altLang="es-CO" sz="1400" dirty="0">
                <a:solidFill>
                  <a:srgbClr val="5A5B5D"/>
                </a:solidFill>
                <a:latin typeface="Century Gothic" panose="020B0502020202020204" pitchFamily="34" charset="0"/>
              </a:rPr>
              <a:t>. Proceso				56</a:t>
            </a:r>
          </a:p>
          <a:p>
            <a:pPr eaLnBrk="1" hangingPunct="1">
              <a:lnSpc>
                <a:spcPct val="150000"/>
              </a:lnSpc>
              <a:spcBef>
                <a:spcPct val="0"/>
              </a:spcBef>
              <a:buFontTx/>
              <a:buNone/>
            </a:pPr>
            <a:endParaRPr lang="es-ES" altLang="es-CO" sz="1400" b="1" dirty="0">
              <a:solidFill>
                <a:srgbClr val="5A5B5D"/>
              </a:solidFill>
              <a:latin typeface="Century Gothic" panose="020B0502020202020204" pitchFamily="34" charset="0"/>
            </a:endParaRPr>
          </a:p>
          <a:p>
            <a:pPr eaLnBrk="1" hangingPunct="1">
              <a:lnSpc>
                <a:spcPct val="150000"/>
              </a:lnSpc>
              <a:spcBef>
                <a:spcPct val="0"/>
              </a:spcBef>
              <a:buFontTx/>
              <a:buNone/>
            </a:pPr>
            <a:r>
              <a:rPr lang="es-ES" altLang="es-CO" sz="1400" b="1" dirty="0">
                <a:solidFill>
                  <a:srgbClr val="5A5B5D"/>
                </a:solidFill>
                <a:latin typeface="Century Gothic" panose="020B0502020202020204" pitchFamily="34" charset="0"/>
              </a:rPr>
              <a:t>Fecha Final.	 31-12-2020</a:t>
            </a:r>
          </a:p>
        </p:txBody>
      </p:sp>
      <p:sp>
        <p:nvSpPr>
          <p:cNvPr id="43" name="TextBox 11">
            <a:extLst>
              <a:ext uri="{FF2B5EF4-FFF2-40B4-BE49-F238E27FC236}">
                <a16:creationId xmlns:a16="http://schemas.microsoft.com/office/drawing/2014/main" id="{54514B6A-682D-4718-937C-1FD924123DF3}"/>
              </a:ext>
            </a:extLst>
          </p:cNvPr>
          <p:cNvSpPr txBox="1"/>
          <p:nvPr/>
        </p:nvSpPr>
        <p:spPr>
          <a:xfrm>
            <a:off x="1345314" y="201263"/>
            <a:ext cx="6223379" cy="830997"/>
          </a:xfrm>
          <a:prstGeom prst="rect">
            <a:avLst/>
          </a:prstGeom>
          <a:noFill/>
          <a:ln>
            <a:noFill/>
          </a:ln>
        </p:spPr>
        <p:txBody>
          <a:bodyPr wrap="square" rtlCol="0">
            <a:spAutoFit/>
          </a:bodyPr>
          <a:lstStyle/>
          <a:p>
            <a:pPr algn="ctr"/>
            <a:r>
              <a:rPr lang="es-CO" sz="2400" b="1" dirty="0">
                <a:solidFill>
                  <a:srgbClr val="000A8B"/>
                </a:solidFill>
              </a:rPr>
              <a:t>Seguimiento Plan de Mejoramiento Institucional</a:t>
            </a:r>
          </a:p>
        </p:txBody>
      </p:sp>
      <p:sp>
        <p:nvSpPr>
          <p:cNvPr id="17" name="CuadroTexto 16">
            <a:extLst>
              <a:ext uri="{FF2B5EF4-FFF2-40B4-BE49-F238E27FC236}">
                <a16:creationId xmlns:a16="http://schemas.microsoft.com/office/drawing/2014/main" id="{5BF51D2D-DC37-415E-B30F-4D40E64D7D55}"/>
              </a:ext>
            </a:extLst>
          </p:cNvPr>
          <p:cNvSpPr txBox="1"/>
          <p:nvPr/>
        </p:nvSpPr>
        <p:spPr>
          <a:xfrm>
            <a:off x="319270" y="5092086"/>
            <a:ext cx="3501570" cy="461665"/>
          </a:xfrm>
          <a:prstGeom prst="rect">
            <a:avLst/>
          </a:prstGeom>
          <a:noFill/>
        </p:spPr>
        <p:txBody>
          <a:bodyPr wrap="square" rtlCol="0">
            <a:spAutoFit/>
          </a:bodyPr>
          <a:lstStyle/>
          <a:p>
            <a:pPr algn="ctr"/>
            <a:r>
              <a:rPr lang="es-CO" sz="1200" b="1" dirty="0">
                <a:solidFill>
                  <a:schemeClr val="bg1">
                    <a:lumMod val="50000"/>
                  </a:schemeClr>
                </a:solidFill>
              </a:rPr>
              <a:t>Fecha Suscripción PM: 02 febrero 2018</a:t>
            </a:r>
          </a:p>
          <a:p>
            <a:pPr algn="ctr"/>
            <a:r>
              <a:rPr lang="es-CO" sz="1200" b="1" dirty="0">
                <a:solidFill>
                  <a:schemeClr val="bg1">
                    <a:lumMod val="50000"/>
                  </a:schemeClr>
                </a:solidFill>
              </a:rPr>
              <a:t>1er Seguimiento: 30-06-2018 </a:t>
            </a:r>
          </a:p>
        </p:txBody>
      </p:sp>
      <p:sp>
        <p:nvSpPr>
          <p:cNvPr id="18" name="CuadroTexto 17">
            <a:extLst>
              <a:ext uri="{FF2B5EF4-FFF2-40B4-BE49-F238E27FC236}">
                <a16:creationId xmlns:a16="http://schemas.microsoft.com/office/drawing/2014/main" id="{52F9C1CC-3439-4FD7-AFBA-7258DEC245D1}"/>
              </a:ext>
            </a:extLst>
          </p:cNvPr>
          <p:cNvSpPr txBox="1"/>
          <p:nvPr/>
        </p:nvSpPr>
        <p:spPr>
          <a:xfrm>
            <a:off x="5928187" y="5010162"/>
            <a:ext cx="3501570" cy="646331"/>
          </a:xfrm>
          <a:prstGeom prst="rect">
            <a:avLst/>
          </a:prstGeom>
          <a:noFill/>
        </p:spPr>
        <p:txBody>
          <a:bodyPr wrap="square" rtlCol="0">
            <a:spAutoFit/>
          </a:bodyPr>
          <a:lstStyle/>
          <a:p>
            <a:pPr algn="ctr"/>
            <a:r>
              <a:rPr lang="es-CO" sz="1200" b="1" dirty="0">
                <a:solidFill>
                  <a:schemeClr val="bg1">
                    <a:lumMod val="50000"/>
                  </a:schemeClr>
                </a:solidFill>
              </a:rPr>
              <a:t>Fecha Suscripción PM: 02 febrero 2018</a:t>
            </a:r>
          </a:p>
          <a:p>
            <a:pPr algn="ctr"/>
            <a:r>
              <a:rPr lang="es-CO" sz="1200" b="1" dirty="0">
                <a:solidFill>
                  <a:schemeClr val="bg1">
                    <a:lumMod val="50000"/>
                  </a:schemeClr>
                </a:solidFill>
              </a:rPr>
              <a:t>1er Seguimiento: 30-06-2018 </a:t>
            </a:r>
          </a:p>
          <a:p>
            <a:pPr algn="ctr"/>
            <a:r>
              <a:rPr lang="es-CO" sz="1200" b="1" dirty="0">
                <a:solidFill>
                  <a:schemeClr val="bg1">
                    <a:lumMod val="50000"/>
                  </a:schemeClr>
                </a:solidFill>
              </a:rPr>
              <a:t> </a:t>
            </a:r>
          </a:p>
        </p:txBody>
      </p:sp>
      <p:sp>
        <p:nvSpPr>
          <p:cNvPr id="2" name="Rectángulo 1">
            <a:extLst>
              <a:ext uri="{FF2B5EF4-FFF2-40B4-BE49-F238E27FC236}">
                <a16:creationId xmlns:a16="http://schemas.microsoft.com/office/drawing/2014/main" id="{902BCD4A-65D9-48F6-8DFA-69CB03F8F8A9}"/>
              </a:ext>
            </a:extLst>
          </p:cNvPr>
          <p:cNvSpPr/>
          <p:nvPr/>
        </p:nvSpPr>
        <p:spPr>
          <a:xfrm>
            <a:off x="9193286" y="3347117"/>
            <a:ext cx="2565779" cy="409343"/>
          </a:xfrm>
          <a:prstGeom prst="rect">
            <a:avLst/>
          </a:prstGeom>
        </p:spPr>
        <p:txBody>
          <a:bodyPr wrap="square">
            <a:spAutoFit/>
          </a:bodyPr>
          <a:lstStyle/>
          <a:p>
            <a:pPr marL="180975" lvl="1" algn="just">
              <a:lnSpc>
                <a:spcPct val="93000"/>
              </a:lnSpc>
              <a:spcAft>
                <a:spcPct val="20000"/>
              </a:spcAft>
              <a:buClr>
                <a:srgbClr val="FF0000"/>
              </a:buClr>
            </a:pPr>
            <a:r>
              <a:rPr lang="es-CO" altLang="es-CO" sz="1000" dirty="0">
                <a:solidFill>
                  <a:schemeClr val="bg1">
                    <a:lumMod val="50000"/>
                  </a:schemeClr>
                </a:solidFill>
                <a:latin typeface="HelveticaNeueLT Std Cn"/>
              </a:rPr>
              <a:t>1 (31-12-2017); 37 (31-12-2018);</a:t>
            </a:r>
          </a:p>
          <a:p>
            <a:pPr marL="180975" lvl="1" algn="just">
              <a:lnSpc>
                <a:spcPct val="93000"/>
              </a:lnSpc>
              <a:spcAft>
                <a:spcPct val="20000"/>
              </a:spcAft>
              <a:buClr>
                <a:srgbClr val="FF0000"/>
              </a:buClr>
            </a:pPr>
            <a:r>
              <a:rPr lang="es-CO" altLang="es-CO" sz="1000" dirty="0">
                <a:solidFill>
                  <a:schemeClr val="bg1">
                    <a:lumMod val="50000"/>
                  </a:schemeClr>
                </a:solidFill>
                <a:latin typeface="HelveticaNeueLT Std Cn"/>
              </a:rPr>
              <a:t>13 (31-12-2019) y 6 ( 31-12-2020)</a:t>
            </a:r>
          </a:p>
        </p:txBody>
      </p:sp>
      <p:sp>
        <p:nvSpPr>
          <p:cNvPr id="3" name="Rectángulo 2">
            <a:extLst>
              <a:ext uri="{FF2B5EF4-FFF2-40B4-BE49-F238E27FC236}">
                <a16:creationId xmlns:a16="http://schemas.microsoft.com/office/drawing/2014/main" id="{BB951866-52C1-4E15-AEFA-FCD1537F7E47}"/>
              </a:ext>
            </a:extLst>
          </p:cNvPr>
          <p:cNvSpPr/>
          <p:nvPr/>
        </p:nvSpPr>
        <p:spPr>
          <a:xfrm>
            <a:off x="2968487" y="5812067"/>
            <a:ext cx="2054087" cy="6884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FENECIO</a:t>
            </a:r>
          </a:p>
        </p:txBody>
      </p:sp>
      <p:sp>
        <p:nvSpPr>
          <p:cNvPr id="20" name="Rectángulo 19">
            <a:extLst>
              <a:ext uri="{FF2B5EF4-FFF2-40B4-BE49-F238E27FC236}">
                <a16:creationId xmlns:a16="http://schemas.microsoft.com/office/drawing/2014/main" id="{88F769CA-1560-4172-818F-FFA4DBDC5E0D}"/>
              </a:ext>
            </a:extLst>
          </p:cNvPr>
          <p:cNvSpPr/>
          <p:nvPr/>
        </p:nvSpPr>
        <p:spPr>
          <a:xfrm>
            <a:off x="8963910" y="5688777"/>
            <a:ext cx="2054087" cy="6884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NO FENECE</a:t>
            </a:r>
          </a:p>
        </p:txBody>
      </p:sp>
    </p:spTree>
    <p:extLst>
      <p:ext uri="{BB962C8B-B14F-4D97-AF65-F5344CB8AC3E}">
        <p14:creationId xmlns:p14="http://schemas.microsoft.com/office/powerpoint/2010/main" val="30778302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CuadroTexto 8">
            <a:extLst>
              <a:ext uri="{FF2B5EF4-FFF2-40B4-BE49-F238E27FC236}">
                <a16:creationId xmlns:a16="http://schemas.microsoft.com/office/drawing/2014/main" id="{DEE9C341-9945-40B7-A6D8-5629A18FDB31}"/>
              </a:ext>
            </a:extLst>
          </p:cNvPr>
          <p:cNvSpPr txBox="1"/>
          <p:nvPr/>
        </p:nvSpPr>
        <p:spPr>
          <a:xfrm>
            <a:off x="6826477" y="1317793"/>
            <a:ext cx="3681066" cy="369332"/>
          </a:xfrm>
          <a:prstGeom prst="rect">
            <a:avLst/>
          </a:prstGeom>
          <a:noFill/>
        </p:spPr>
        <p:txBody>
          <a:bodyPr wrap="square" rtlCol="0">
            <a:spAutoFit/>
          </a:bodyPr>
          <a:lstStyle/>
          <a:p>
            <a:pPr algn="ctr"/>
            <a:r>
              <a:rPr lang="es-ES" b="1" dirty="0">
                <a:solidFill>
                  <a:srgbClr val="000A8B"/>
                </a:solidFill>
                <a:latin typeface="Lato Regular"/>
                <a:cs typeface="Lato Regular"/>
              </a:rPr>
              <a:t>CONTENIDO</a:t>
            </a:r>
          </a:p>
        </p:txBody>
      </p:sp>
      <p:sp>
        <p:nvSpPr>
          <p:cNvPr id="10" name="5 CuadroTexto">
            <a:extLst>
              <a:ext uri="{FF2B5EF4-FFF2-40B4-BE49-F238E27FC236}">
                <a16:creationId xmlns:a16="http://schemas.microsoft.com/office/drawing/2014/main" id="{F336FCDB-0E1A-43B4-A539-8E3D3DF0E5C7}"/>
              </a:ext>
            </a:extLst>
          </p:cNvPr>
          <p:cNvSpPr txBox="1"/>
          <p:nvPr/>
        </p:nvSpPr>
        <p:spPr>
          <a:xfrm>
            <a:off x="6130333" y="2161033"/>
            <a:ext cx="5583429" cy="3416320"/>
          </a:xfrm>
          <a:prstGeom prst="rect">
            <a:avLst/>
          </a:prstGeom>
          <a:noFill/>
        </p:spPr>
        <p:txBody>
          <a:bodyPr wrap="square">
            <a:spAutoFit/>
          </a:bodyPr>
          <a:lstStyle/>
          <a:p>
            <a:pPr marL="342900" indent="-342900" fontAlgn="auto">
              <a:lnSpc>
                <a:spcPct val="150000"/>
              </a:lnSpc>
              <a:spcBef>
                <a:spcPts val="0"/>
              </a:spcBef>
              <a:spcAft>
                <a:spcPts val="0"/>
              </a:spcAft>
              <a:buSzPct val="90000"/>
              <a:buFont typeface="Wingdings" charset="2"/>
              <a:buChar char="v"/>
              <a:defRPr/>
            </a:pPr>
            <a:r>
              <a:rPr lang="es-CO" sz="1600" b="1" dirty="0">
                <a:solidFill>
                  <a:srgbClr val="A9A8A9"/>
                </a:solidFill>
                <a:latin typeface="Lato Regular"/>
                <a:cs typeface="Latha" panose="020B0604020202020204" pitchFamily="34" charset="0"/>
              </a:rPr>
              <a:t>Plan Anual de Auditoria vigencia 2018 Aprobado Comité Institucional de Coordinación de Control Interno No. 1 de 2018</a:t>
            </a:r>
          </a:p>
          <a:p>
            <a:pPr marL="342900" indent="-342900">
              <a:lnSpc>
                <a:spcPct val="150000"/>
              </a:lnSpc>
              <a:buSzPct val="90000"/>
              <a:buFont typeface="Wingdings" charset="2"/>
              <a:buChar char="v"/>
              <a:defRPr/>
            </a:pPr>
            <a:r>
              <a:rPr lang="es-CO" sz="1600" b="1" dirty="0">
                <a:solidFill>
                  <a:srgbClr val="A9A8A9"/>
                </a:solidFill>
                <a:latin typeface="Lato Regular"/>
              </a:rPr>
              <a:t>Actividades y Resultados desarrollados por Oficina de Control Interno al 30 de abril de 2018</a:t>
            </a:r>
          </a:p>
          <a:p>
            <a:pPr marL="342900" indent="-342900">
              <a:lnSpc>
                <a:spcPct val="150000"/>
              </a:lnSpc>
              <a:buSzPct val="90000"/>
              <a:buFont typeface="Wingdings" charset="2"/>
              <a:buChar char="v"/>
              <a:defRPr/>
            </a:pPr>
            <a:r>
              <a:rPr lang="es-CO" sz="1600" b="1" dirty="0">
                <a:solidFill>
                  <a:srgbClr val="A9A8A9"/>
                </a:solidFill>
                <a:latin typeface="Lato Regular"/>
                <a:cs typeface="Latha" panose="020B0604020202020204" pitchFamily="34" charset="0"/>
              </a:rPr>
              <a:t>Seguimiento Plan de Mejoramiento Institucional a Marzo de 2018</a:t>
            </a:r>
          </a:p>
          <a:p>
            <a:pPr marL="342900" indent="-342900">
              <a:lnSpc>
                <a:spcPct val="150000"/>
              </a:lnSpc>
              <a:buSzPct val="90000"/>
              <a:buFont typeface="Wingdings" charset="2"/>
              <a:buChar char="v"/>
              <a:defRPr/>
            </a:pPr>
            <a:r>
              <a:rPr lang="es-CO" sz="1600" b="1" dirty="0">
                <a:solidFill>
                  <a:srgbClr val="000A8B"/>
                </a:solidFill>
                <a:latin typeface="Lato Regular"/>
                <a:cs typeface="Latha" panose="020B0604020202020204" pitchFamily="34" charset="0"/>
              </a:rPr>
              <a:t>Seguimiento Planes de Mejoramiento Interno 2017 y 2018 corte Marzo 2018.</a:t>
            </a:r>
          </a:p>
        </p:txBody>
      </p:sp>
    </p:spTree>
    <p:extLst>
      <p:ext uri="{BB962C8B-B14F-4D97-AF65-F5344CB8AC3E}">
        <p14:creationId xmlns:p14="http://schemas.microsoft.com/office/powerpoint/2010/main" val="41790443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54"/>
            <a:ext cx="2222500" cy="1062302"/>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9" name="TextBox 11">
            <a:extLst>
              <a:ext uri="{FF2B5EF4-FFF2-40B4-BE49-F238E27FC236}">
                <a16:creationId xmlns:a16="http://schemas.microsoft.com/office/drawing/2014/main" id="{E7BBA2CD-6CB0-46B6-8408-CBBF77A4C116}"/>
              </a:ext>
            </a:extLst>
          </p:cNvPr>
          <p:cNvSpPr txBox="1"/>
          <p:nvPr/>
        </p:nvSpPr>
        <p:spPr>
          <a:xfrm>
            <a:off x="4651513" y="782179"/>
            <a:ext cx="7381461" cy="461665"/>
          </a:xfrm>
          <a:prstGeom prst="rect">
            <a:avLst/>
          </a:prstGeom>
          <a:noFill/>
          <a:ln>
            <a:noFill/>
          </a:ln>
        </p:spPr>
        <p:txBody>
          <a:bodyPr wrap="square" rtlCol="0">
            <a:spAutoFit/>
          </a:bodyPr>
          <a:lstStyle/>
          <a:p>
            <a:pPr algn="ctr"/>
            <a:r>
              <a:rPr lang="es-CO" sz="2400" b="1" dirty="0">
                <a:solidFill>
                  <a:srgbClr val="000A8B"/>
                </a:solidFill>
              </a:rPr>
              <a:t>Seguimiento Plan de Mejoramiento Auditoras Internas</a:t>
            </a:r>
          </a:p>
        </p:txBody>
      </p:sp>
      <p:sp>
        <p:nvSpPr>
          <p:cNvPr id="19" name="TextBox 38">
            <a:extLst>
              <a:ext uri="{FF2B5EF4-FFF2-40B4-BE49-F238E27FC236}">
                <a16:creationId xmlns:a16="http://schemas.microsoft.com/office/drawing/2014/main" id="{FF115D8E-1D0B-49EC-A67B-5DE01EDBEFFD}"/>
              </a:ext>
            </a:extLst>
          </p:cNvPr>
          <p:cNvSpPr txBox="1"/>
          <p:nvPr/>
        </p:nvSpPr>
        <p:spPr>
          <a:xfrm>
            <a:off x="157997" y="4815913"/>
            <a:ext cx="3816424" cy="276999"/>
          </a:xfrm>
          <a:prstGeom prst="rect">
            <a:avLst/>
          </a:prstGeom>
          <a:noFill/>
        </p:spPr>
        <p:txBody>
          <a:bodyPr wrap="square" rtlCol="0">
            <a:spAutoFit/>
          </a:bodyPr>
          <a:lstStyle/>
          <a:p>
            <a:r>
              <a:rPr lang="es-CO" sz="1200" dirty="0"/>
              <a:t>*Planes de Enero al 31 de Diciembre de  2017</a:t>
            </a:r>
          </a:p>
        </p:txBody>
      </p:sp>
      <p:cxnSp>
        <p:nvCxnSpPr>
          <p:cNvPr id="34" name="Conector recto 33">
            <a:extLst>
              <a:ext uri="{FF2B5EF4-FFF2-40B4-BE49-F238E27FC236}">
                <a16:creationId xmlns:a16="http://schemas.microsoft.com/office/drawing/2014/main" id="{1A5C431D-4A76-4B57-8159-EBA793C15006}"/>
              </a:ext>
            </a:extLst>
          </p:cNvPr>
          <p:cNvCxnSpPr>
            <a:cxnSpLocks/>
          </p:cNvCxnSpPr>
          <p:nvPr/>
        </p:nvCxnSpPr>
        <p:spPr>
          <a:xfrm>
            <a:off x="530079" y="2197721"/>
            <a:ext cx="5443279"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3" name="Tabla 2">
            <a:extLst>
              <a:ext uri="{FF2B5EF4-FFF2-40B4-BE49-F238E27FC236}">
                <a16:creationId xmlns:a16="http://schemas.microsoft.com/office/drawing/2014/main" id="{C1C526E5-2016-4343-939F-B0B3E0F6ABCA}"/>
              </a:ext>
            </a:extLst>
          </p:cNvPr>
          <p:cNvGraphicFramePr>
            <a:graphicFrameLocks noGrp="1"/>
          </p:cNvGraphicFramePr>
          <p:nvPr>
            <p:extLst/>
          </p:nvPr>
        </p:nvGraphicFramePr>
        <p:xfrm>
          <a:off x="285750" y="2477822"/>
          <a:ext cx="6177774" cy="2426593"/>
        </p:xfrm>
        <a:graphic>
          <a:graphicData uri="http://schemas.openxmlformats.org/drawingml/2006/table">
            <a:tbl>
              <a:tblPr/>
              <a:tblGrid>
                <a:gridCol w="2112745">
                  <a:extLst>
                    <a:ext uri="{9D8B030D-6E8A-4147-A177-3AD203B41FA5}">
                      <a16:colId xmlns:a16="http://schemas.microsoft.com/office/drawing/2014/main" val="58308119"/>
                    </a:ext>
                  </a:extLst>
                </a:gridCol>
                <a:gridCol w="1096487">
                  <a:extLst>
                    <a:ext uri="{9D8B030D-6E8A-4147-A177-3AD203B41FA5}">
                      <a16:colId xmlns:a16="http://schemas.microsoft.com/office/drawing/2014/main" val="752028055"/>
                    </a:ext>
                  </a:extLst>
                </a:gridCol>
                <a:gridCol w="1056373">
                  <a:extLst>
                    <a:ext uri="{9D8B030D-6E8A-4147-A177-3AD203B41FA5}">
                      <a16:colId xmlns:a16="http://schemas.microsoft.com/office/drawing/2014/main" val="1015914222"/>
                    </a:ext>
                  </a:extLst>
                </a:gridCol>
                <a:gridCol w="802309">
                  <a:extLst>
                    <a:ext uri="{9D8B030D-6E8A-4147-A177-3AD203B41FA5}">
                      <a16:colId xmlns:a16="http://schemas.microsoft.com/office/drawing/2014/main" val="425251812"/>
                    </a:ext>
                  </a:extLst>
                </a:gridCol>
                <a:gridCol w="1109860">
                  <a:extLst>
                    <a:ext uri="{9D8B030D-6E8A-4147-A177-3AD203B41FA5}">
                      <a16:colId xmlns:a16="http://schemas.microsoft.com/office/drawing/2014/main" val="2440424597"/>
                    </a:ext>
                  </a:extLst>
                </a:gridCol>
              </a:tblGrid>
              <a:tr h="498743">
                <a:tc>
                  <a:txBody>
                    <a:bodyPr/>
                    <a:lstStyle/>
                    <a:p>
                      <a:pPr algn="ctr" rtl="0" fontAlgn="ctr"/>
                      <a:r>
                        <a:rPr lang="es-CO" sz="1400" b="1" i="0" u="none" strike="noStrike" dirty="0">
                          <a:solidFill>
                            <a:srgbClr val="FFFFFF"/>
                          </a:solidFill>
                          <a:effectLst/>
                          <a:latin typeface="Arial Narrow" panose="020B0606020202030204" pitchFamily="34" charset="0"/>
                        </a:rPr>
                        <a:t>Calificación del Riesgo Residual</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dirty="0">
                          <a:solidFill>
                            <a:srgbClr val="FFFFFF"/>
                          </a:solidFill>
                          <a:effectLst/>
                          <a:latin typeface="Arial Narrow" panose="020B0606020202030204" pitchFamily="34" charset="0"/>
                        </a:rPr>
                        <a:t>Plan de Mejora Implementado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a:solidFill>
                            <a:srgbClr val="FFFFFF"/>
                          </a:solidFill>
                          <a:effectLst/>
                          <a:latin typeface="Arial Narrow" panose="020B0606020202030204" pitchFamily="34" charset="0"/>
                        </a:rPr>
                        <a:t>Sin Plan de Mejora</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dirty="0">
                          <a:solidFill>
                            <a:srgbClr val="FFFFFF"/>
                          </a:solidFill>
                          <a:effectLst/>
                          <a:latin typeface="Arial Narrow" panose="020B0606020202030204" pitchFamily="34" charset="0"/>
                        </a:rPr>
                        <a:t>Vencido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dirty="0">
                          <a:solidFill>
                            <a:srgbClr val="FFFFFF"/>
                          </a:solidFill>
                          <a:effectLst/>
                          <a:latin typeface="Arial Narrow" panose="020B0606020202030204" pitchFamily="34" charset="0"/>
                        </a:rPr>
                        <a:t>Totales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extLst>
                  <a:ext uri="{0D108BD9-81ED-4DB2-BD59-A6C34878D82A}">
                    <a16:rowId xmlns:a16="http://schemas.microsoft.com/office/drawing/2014/main" val="1479800501"/>
                  </a:ext>
                </a:extLst>
              </a:tr>
              <a:tr h="267605">
                <a:tc>
                  <a:txBody>
                    <a:bodyPr/>
                    <a:lstStyle/>
                    <a:p>
                      <a:pPr algn="ctr" rtl="0" fontAlgn="ctr"/>
                      <a:r>
                        <a:rPr lang="es-CO" sz="1400" b="1" i="0" u="none" strike="noStrike">
                          <a:solidFill>
                            <a:srgbClr val="002060"/>
                          </a:solidFill>
                          <a:effectLst/>
                          <a:latin typeface="Arial Narrow" panose="020B0606020202030204" pitchFamily="34" charset="0"/>
                        </a:rPr>
                        <a:t>Extremo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14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14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14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20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1489293679"/>
                  </a:ext>
                </a:extLst>
              </a:tr>
              <a:tr h="267605">
                <a:tc>
                  <a:txBody>
                    <a:bodyPr/>
                    <a:lstStyle/>
                    <a:p>
                      <a:pPr algn="ctr" rtl="0" fontAlgn="b"/>
                      <a:r>
                        <a:rPr lang="es-CO" sz="1400" b="1" i="0" u="none" strike="noStrike">
                          <a:solidFill>
                            <a:srgbClr val="002060"/>
                          </a:solidFill>
                          <a:effectLst/>
                          <a:latin typeface="Arial Narrow" panose="020B0606020202030204" pitchFamily="34" charset="0"/>
                        </a:rPr>
                        <a:t>Alto</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a:solidFill>
                            <a:srgbClr val="000000"/>
                          </a:solidFill>
                          <a:effectLst/>
                          <a:latin typeface="Arial Narrow" panose="020B0606020202030204" pitchFamily="34" charset="0"/>
                        </a:rPr>
                        <a:t>28</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6</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dirty="0">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1600" b="0" i="0" u="none" strike="noStrike">
                          <a:solidFill>
                            <a:srgbClr val="000000"/>
                          </a:solidFill>
                          <a:effectLst/>
                          <a:latin typeface="Arial Narrow" panose="020B0606020202030204" pitchFamily="34" charset="0"/>
                        </a:rPr>
                        <a:t>34</a:t>
                      </a:r>
                    </a:p>
                  </a:txBody>
                  <a:tcPr marL="9525" marR="9525" marT="9525"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3503319577"/>
                  </a:ext>
                </a:extLst>
              </a:tr>
              <a:tr h="267605">
                <a:tc>
                  <a:txBody>
                    <a:bodyPr/>
                    <a:lstStyle/>
                    <a:p>
                      <a:pPr algn="ctr" rtl="0" fontAlgn="b"/>
                      <a:r>
                        <a:rPr lang="es-CO" sz="1400" b="1" i="0" u="none" strike="noStrike" dirty="0">
                          <a:solidFill>
                            <a:srgbClr val="002060"/>
                          </a:solidFill>
                          <a:effectLst/>
                          <a:latin typeface="Arial Narrow" panose="020B0606020202030204" pitchFamily="34" charset="0"/>
                        </a:rPr>
                        <a:t>Moderado</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dirty="0">
                          <a:solidFill>
                            <a:srgbClr val="000000"/>
                          </a:solidFill>
                          <a:effectLst/>
                          <a:latin typeface="Arial Narrow" panose="020B0606020202030204" pitchFamily="34" charset="0"/>
                        </a:rPr>
                        <a:t>32</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14</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dirty="0">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46</a:t>
                      </a:r>
                    </a:p>
                  </a:txBody>
                  <a:tcPr marL="9525" marR="9525" marT="9525"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1586206836"/>
                  </a:ext>
                </a:extLst>
              </a:tr>
              <a:tr h="267605">
                <a:tc>
                  <a:txBody>
                    <a:bodyPr/>
                    <a:lstStyle/>
                    <a:p>
                      <a:pPr algn="ctr" rtl="0" fontAlgn="b"/>
                      <a:r>
                        <a:rPr lang="es-CO" sz="1400" b="1" i="0" u="none" strike="noStrike">
                          <a:solidFill>
                            <a:srgbClr val="002060"/>
                          </a:solidFill>
                          <a:effectLst/>
                          <a:latin typeface="Arial Narrow" panose="020B0606020202030204" pitchFamily="34" charset="0"/>
                        </a:rPr>
                        <a:t>Bajo</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a:solidFill>
                            <a:srgbClr val="000000"/>
                          </a:solidFill>
                          <a:effectLst/>
                          <a:latin typeface="Arial Narrow" panose="020B0606020202030204" pitchFamily="34" charset="0"/>
                        </a:rPr>
                        <a:t>26</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dirty="0">
                          <a:solidFill>
                            <a:srgbClr val="000000"/>
                          </a:solidFill>
                          <a:effectLst/>
                          <a:latin typeface="Arial Narrow" panose="020B0606020202030204" pitchFamily="34" charset="0"/>
                        </a:rPr>
                        <a:t>17</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43</a:t>
                      </a:r>
                    </a:p>
                  </a:txBody>
                  <a:tcPr marL="9525" marR="9525" marT="9525"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1481322329"/>
                  </a:ext>
                </a:extLst>
              </a:tr>
              <a:tr h="267605">
                <a:tc>
                  <a:txBody>
                    <a:bodyPr/>
                    <a:lstStyle/>
                    <a:p>
                      <a:pPr algn="ctr" rtl="0" fontAlgn="ctr"/>
                      <a:r>
                        <a:rPr lang="es-CO" sz="1400" b="1" i="0" u="none" strike="noStrike">
                          <a:solidFill>
                            <a:srgbClr val="002060"/>
                          </a:solidFill>
                          <a:effectLst/>
                          <a:latin typeface="Arial Narrow" panose="020B0606020202030204" pitchFamily="34" charset="0"/>
                        </a:rPr>
                        <a:t>Sin Medición (Riesgo Nuevo)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dirty="0">
                          <a:solidFill>
                            <a:srgbClr val="000000"/>
                          </a:solidFill>
                          <a:effectLst/>
                          <a:latin typeface="Arial Narrow" panose="020B0606020202030204" pitchFamily="34" charset="0"/>
                        </a:rPr>
                        <a:t>22</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dirty="0">
                          <a:solidFill>
                            <a:srgbClr val="000000"/>
                          </a:solidFill>
                          <a:effectLst/>
                          <a:latin typeface="Arial Narrow" panose="020B0606020202030204" pitchFamily="34" charset="0"/>
                        </a:rPr>
                        <a:t>15</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Arial Narrow" panose="020B0606020202030204" pitchFamily="34" charset="0"/>
                        </a:rPr>
                        <a:t>37</a:t>
                      </a:r>
                    </a:p>
                  </a:txBody>
                  <a:tcPr marL="9525" marR="9525" marT="9525"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1975320399"/>
                  </a:ext>
                </a:extLst>
              </a:tr>
              <a:tr h="247830">
                <a:tc>
                  <a:txBody>
                    <a:bodyPr/>
                    <a:lstStyle/>
                    <a:p>
                      <a:pPr algn="ctr" rtl="0" fontAlgn="ctr"/>
                      <a:r>
                        <a:rPr lang="es-CO" sz="1400" b="1" i="0" u="none" strike="noStrike">
                          <a:solidFill>
                            <a:srgbClr val="000000"/>
                          </a:solidFill>
                          <a:effectLst/>
                          <a:latin typeface="Arial Narrow" panose="020B0606020202030204" pitchFamily="34" charset="0"/>
                        </a:rPr>
                        <a:t>TOTAL</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400" b="1" i="0" u="none" strike="noStrike" dirty="0">
                          <a:solidFill>
                            <a:srgbClr val="000000"/>
                          </a:solidFill>
                          <a:effectLst/>
                          <a:latin typeface="Arial Narrow" panose="020B0606020202030204" pitchFamily="34" charset="0"/>
                        </a:rPr>
                        <a:t>108</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400" b="1" i="0" u="none" strike="noStrike" dirty="0">
                          <a:solidFill>
                            <a:srgbClr val="000000"/>
                          </a:solidFill>
                          <a:effectLst/>
                          <a:latin typeface="Arial Narrow" panose="020B0606020202030204" pitchFamily="34" charset="0"/>
                        </a:rPr>
                        <a:t>52</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00"/>
                    </a:solidFill>
                  </a:tcPr>
                </a:tc>
                <a:tc>
                  <a:txBody>
                    <a:bodyPr/>
                    <a:lstStyle/>
                    <a:p>
                      <a:pPr algn="ctr" rtl="0" fontAlgn="ctr"/>
                      <a:r>
                        <a:rPr lang="es-CO" sz="1400" b="1" i="0" u="none" strike="noStrike">
                          <a:solidFill>
                            <a:srgbClr val="FFFFFF"/>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0000"/>
                    </a:solidFill>
                  </a:tcPr>
                </a:tc>
                <a:tc>
                  <a:txBody>
                    <a:bodyPr/>
                    <a:lstStyle/>
                    <a:p>
                      <a:pPr algn="ctr" rtl="0" fontAlgn="ctr"/>
                      <a:r>
                        <a:rPr lang="es-CO" sz="2000" b="1" i="0" u="none" strike="noStrike" dirty="0">
                          <a:solidFill>
                            <a:srgbClr val="000000"/>
                          </a:solidFill>
                          <a:effectLst/>
                          <a:latin typeface="Arial Narrow" panose="020B0606020202030204" pitchFamily="34" charset="0"/>
                        </a:rPr>
                        <a:t>160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A9D18E"/>
                    </a:solidFill>
                  </a:tcPr>
                </a:tc>
                <a:extLst>
                  <a:ext uri="{0D108BD9-81ED-4DB2-BD59-A6C34878D82A}">
                    <a16:rowId xmlns:a16="http://schemas.microsoft.com/office/drawing/2014/main" val="3026702691"/>
                  </a:ext>
                </a:extLst>
              </a:tr>
              <a:tr h="247830">
                <a:tc>
                  <a:txBody>
                    <a:bodyPr/>
                    <a:lstStyle/>
                    <a:p>
                      <a:pPr algn="ctr" rtl="0" fontAlgn="ctr"/>
                      <a:r>
                        <a:rPr lang="es-CO" sz="1400" b="1" i="0" u="none" strike="noStrike" dirty="0">
                          <a:solidFill>
                            <a:srgbClr val="000000"/>
                          </a:solidFill>
                          <a:effectLst/>
                          <a:latin typeface="Arial Narrow" panose="020B0606020202030204" pitchFamily="34" charset="0"/>
                        </a:rPr>
                        <a:t> </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400" b="1" i="0" u="none" strike="noStrike">
                          <a:solidFill>
                            <a:srgbClr val="000000"/>
                          </a:solidFill>
                          <a:effectLst/>
                          <a:latin typeface="Arial Narrow" panose="020B0606020202030204" pitchFamily="34" charset="0"/>
                        </a:rPr>
                        <a:t>68%</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400" b="1" i="0" u="none" strike="noStrike" dirty="0">
                          <a:solidFill>
                            <a:srgbClr val="000000"/>
                          </a:solidFill>
                          <a:effectLst/>
                          <a:latin typeface="Arial Narrow" panose="020B0606020202030204" pitchFamily="34" charset="0"/>
                        </a:rPr>
                        <a:t>33%</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00"/>
                    </a:solidFill>
                  </a:tcPr>
                </a:tc>
                <a:tc>
                  <a:txBody>
                    <a:bodyPr/>
                    <a:lstStyle/>
                    <a:p>
                      <a:pPr algn="ctr" rtl="0" fontAlgn="ctr"/>
                      <a:r>
                        <a:rPr lang="es-CO" sz="1400" b="1" i="0" u="none" strike="noStrike">
                          <a:solidFill>
                            <a:srgbClr val="FFFFFF"/>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0000"/>
                    </a:solidFill>
                  </a:tcPr>
                </a:tc>
                <a:tc>
                  <a:txBody>
                    <a:bodyPr/>
                    <a:lstStyle/>
                    <a:p>
                      <a:pPr algn="ctr" rtl="0" fontAlgn="ctr"/>
                      <a:r>
                        <a:rPr lang="es-CO" sz="1400" b="1" i="0" u="none" strike="noStrike" dirty="0">
                          <a:solidFill>
                            <a:srgbClr val="000000"/>
                          </a:solidFill>
                          <a:effectLst/>
                          <a:latin typeface="Arial Narrow" panose="020B0606020202030204" pitchFamily="34" charset="0"/>
                        </a:rPr>
                        <a:t> </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A9D18E"/>
                    </a:solidFill>
                  </a:tcPr>
                </a:tc>
                <a:extLst>
                  <a:ext uri="{0D108BD9-81ED-4DB2-BD59-A6C34878D82A}">
                    <a16:rowId xmlns:a16="http://schemas.microsoft.com/office/drawing/2014/main" val="2398716991"/>
                  </a:ext>
                </a:extLst>
              </a:tr>
            </a:tbl>
          </a:graphicData>
        </a:graphic>
      </p:graphicFrame>
      <p:sp>
        <p:nvSpPr>
          <p:cNvPr id="43" name="TextBox 41">
            <a:extLst>
              <a:ext uri="{FF2B5EF4-FFF2-40B4-BE49-F238E27FC236}">
                <a16:creationId xmlns:a16="http://schemas.microsoft.com/office/drawing/2014/main" id="{E36A96C1-B4F3-4E5D-9DED-B589DA43B860}"/>
              </a:ext>
            </a:extLst>
          </p:cNvPr>
          <p:cNvSpPr txBox="1"/>
          <p:nvPr/>
        </p:nvSpPr>
        <p:spPr>
          <a:xfrm>
            <a:off x="7239298" y="3641030"/>
            <a:ext cx="2788791" cy="1077218"/>
          </a:xfrm>
          <a:prstGeom prst="rect">
            <a:avLst/>
          </a:prstGeom>
          <a:noFill/>
          <a:ln>
            <a:solidFill>
              <a:schemeClr val="tx1"/>
            </a:solidFill>
          </a:ln>
        </p:spPr>
        <p:txBody>
          <a:bodyPr wrap="square" rtlCol="0">
            <a:spAutoFit/>
          </a:bodyPr>
          <a:lstStyle/>
          <a:p>
            <a:pPr algn="just"/>
            <a:r>
              <a:rPr lang="es-CO" sz="1600" dirty="0">
                <a:solidFill>
                  <a:srgbClr val="A9A8A9"/>
                </a:solidFill>
                <a:latin typeface="Arial Black" panose="020B0A04020102020204" pitchFamily="34" charset="0"/>
              </a:rPr>
              <a:t>La OCI Identifico en 2017 riesgos no establecidos en la Matriz de Riesgos</a:t>
            </a:r>
          </a:p>
        </p:txBody>
      </p:sp>
      <p:pic>
        <p:nvPicPr>
          <p:cNvPr id="45" name="Imagen 44">
            <a:hlinkClick r:id="rId4" action="ppaction://hlinkfile"/>
            <a:extLst>
              <a:ext uri="{FF2B5EF4-FFF2-40B4-BE49-F238E27FC236}">
                <a16:creationId xmlns:a16="http://schemas.microsoft.com/office/drawing/2014/main" id="{82861BD6-84CA-4AE7-9151-79ED05ABC962}"/>
              </a:ext>
            </a:extLst>
          </p:cNvPr>
          <p:cNvPicPr>
            <a:picLocks noChangeAspect="1"/>
          </p:cNvPicPr>
          <p:nvPr/>
        </p:nvPicPr>
        <p:blipFill>
          <a:blip r:embed="rId5"/>
          <a:stretch>
            <a:fillRect/>
          </a:stretch>
        </p:blipFill>
        <p:spPr>
          <a:xfrm>
            <a:off x="10214969" y="3641029"/>
            <a:ext cx="1289541" cy="9717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4" name="TextBox 53">
            <a:extLst>
              <a:ext uri="{FF2B5EF4-FFF2-40B4-BE49-F238E27FC236}">
                <a16:creationId xmlns:a16="http://schemas.microsoft.com/office/drawing/2014/main" id="{785965FA-DA29-4473-9D77-37D982A0E0BB}"/>
              </a:ext>
            </a:extLst>
          </p:cNvPr>
          <p:cNvSpPr txBox="1"/>
          <p:nvPr/>
        </p:nvSpPr>
        <p:spPr>
          <a:xfrm>
            <a:off x="10989065" y="4195629"/>
            <a:ext cx="609927" cy="461665"/>
          </a:xfrm>
          <a:prstGeom prst="rect">
            <a:avLst/>
          </a:prstGeom>
          <a:noFill/>
        </p:spPr>
        <p:txBody>
          <a:bodyPr wrap="square" rtlCol="0">
            <a:spAutoFit/>
          </a:bodyPr>
          <a:lstStyle/>
          <a:p>
            <a:r>
              <a:rPr lang="es-CO" sz="2400" b="1" dirty="0">
                <a:highlight>
                  <a:srgbClr val="FFFF00"/>
                </a:highlight>
                <a:latin typeface="Arial Black" panose="020B0A04020102020204" pitchFamily="34" charset="0"/>
              </a:rPr>
              <a:t>19</a:t>
            </a:r>
          </a:p>
        </p:txBody>
      </p:sp>
      <p:sp>
        <p:nvSpPr>
          <p:cNvPr id="46" name="Elipse 45">
            <a:extLst>
              <a:ext uri="{FF2B5EF4-FFF2-40B4-BE49-F238E27FC236}">
                <a16:creationId xmlns:a16="http://schemas.microsoft.com/office/drawing/2014/main" id="{DF50FAA8-233D-49F1-AA70-5CB4FDF628E1}"/>
              </a:ext>
            </a:extLst>
          </p:cNvPr>
          <p:cNvSpPr/>
          <p:nvPr/>
        </p:nvSpPr>
        <p:spPr>
          <a:xfrm>
            <a:off x="3786468" y="4113377"/>
            <a:ext cx="490542" cy="3048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7" name="CuadroTexto 46">
            <a:extLst>
              <a:ext uri="{FF2B5EF4-FFF2-40B4-BE49-F238E27FC236}">
                <a16:creationId xmlns:a16="http://schemas.microsoft.com/office/drawing/2014/main" id="{54DABCF8-07E0-4D2A-A2C2-5802BEAB901F}"/>
              </a:ext>
            </a:extLst>
          </p:cNvPr>
          <p:cNvSpPr txBox="1"/>
          <p:nvPr/>
        </p:nvSpPr>
        <p:spPr>
          <a:xfrm>
            <a:off x="223439" y="5043909"/>
            <a:ext cx="2954821" cy="215444"/>
          </a:xfrm>
          <a:prstGeom prst="rect">
            <a:avLst/>
          </a:prstGeom>
          <a:noFill/>
        </p:spPr>
        <p:txBody>
          <a:bodyPr wrap="square" rtlCol="0">
            <a:spAutoFit/>
          </a:bodyPr>
          <a:lstStyle/>
          <a:p>
            <a:r>
              <a:rPr lang="es-CO" sz="800" dirty="0"/>
              <a:t>Fuente: Administración Acciones Correctivas y de Mejora - OCI</a:t>
            </a:r>
          </a:p>
        </p:txBody>
      </p:sp>
      <p:sp>
        <p:nvSpPr>
          <p:cNvPr id="48" name="Rectángulo 47">
            <a:extLst>
              <a:ext uri="{FF2B5EF4-FFF2-40B4-BE49-F238E27FC236}">
                <a16:creationId xmlns:a16="http://schemas.microsoft.com/office/drawing/2014/main" id="{917EDCE5-59F7-41DA-8F4D-D0C8D5DA6D99}"/>
              </a:ext>
            </a:extLst>
          </p:cNvPr>
          <p:cNvSpPr/>
          <p:nvPr/>
        </p:nvSpPr>
        <p:spPr>
          <a:xfrm>
            <a:off x="689104" y="1594761"/>
            <a:ext cx="5284253" cy="646331"/>
          </a:xfrm>
          <a:prstGeom prst="rect">
            <a:avLst/>
          </a:prstGeom>
        </p:spPr>
        <p:txBody>
          <a:bodyPr wrap="square">
            <a:spAutoFit/>
          </a:bodyPr>
          <a:lstStyle/>
          <a:p>
            <a:pPr algn="ctr"/>
            <a:r>
              <a:rPr lang="es-CO" b="1" dirty="0">
                <a:solidFill>
                  <a:srgbClr val="000A8B"/>
                </a:solidFill>
              </a:rPr>
              <a:t>Estado de implementación de planes de acción  - Riesgos con corte al 31 Diciembre de 2017</a:t>
            </a:r>
          </a:p>
        </p:txBody>
      </p:sp>
      <p:pic>
        <p:nvPicPr>
          <p:cNvPr id="52" name="Imagen 51">
            <a:extLst>
              <a:ext uri="{FF2B5EF4-FFF2-40B4-BE49-F238E27FC236}">
                <a16:creationId xmlns:a16="http://schemas.microsoft.com/office/drawing/2014/main" id="{61D2AE9A-EDCC-450B-A041-C804DFBC23B1}"/>
              </a:ext>
            </a:extLst>
          </p:cNvPr>
          <p:cNvPicPr>
            <a:picLocks noChangeAspect="1"/>
          </p:cNvPicPr>
          <p:nvPr/>
        </p:nvPicPr>
        <p:blipFill>
          <a:blip r:embed="rId6"/>
          <a:stretch>
            <a:fillRect/>
          </a:stretch>
        </p:blipFill>
        <p:spPr>
          <a:xfrm>
            <a:off x="6247337" y="5151631"/>
            <a:ext cx="5349421" cy="1088556"/>
          </a:xfrm>
          <a:prstGeom prst="rect">
            <a:avLst/>
          </a:prstGeom>
        </p:spPr>
      </p:pic>
      <p:sp>
        <p:nvSpPr>
          <p:cNvPr id="53" name="CuadroTexto 52">
            <a:extLst>
              <a:ext uri="{FF2B5EF4-FFF2-40B4-BE49-F238E27FC236}">
                <a16:creationId xmlns:a16="http://schemas.microsoft.com/office/drawing/2014/main" id="{D47A14D7-6326-4CAE-A3EF-AB37495DEBC1}"/>
              </a:ext>
            </a:extLst>
          </p:cNvPr>
          <p:cNvSpPr txBox="1"/>
          <p:nvPr/>
        </p:nvSpPr>
        <p:spPr>
          <a:xfrm>
            <a:off x="8231402" y="3131582"/>
            <a:ext cx="2286000" cy="369332"/>
          </a:xfrm>
          <a:prstGeom prst="rect">
            <a:avLst/>
          </a:prstGeom>
          <a:noFill/>
        </p:spPr>
        <p:txBody>
          <a:bodyPr wrap="square" rtlCol="0">
            <a:spAutoFit/>
          </a:bodyPr>
          <a:lstStyle/>
          <a:p>
            <a:r>
              <a:rPr lang="es-CO" dirty="0">
                <a:solidFill>
                  <a:srgbClr val="000A8B"/>
                </a:solidFill>
                <a:effectLst>
                  <a:outerShdw blurRad="38100" dist="38100" dir="2700000" algn="tl">
                    <a:srgbClr val="000000">
                      <a:alpha val="43137"/>
                    </a:srgbClr>
                  </a:outerShdw>
                </a:effectLst>
              </a:rPr>
              <a:t>Generación de Valor</a:t>
            </a:r>
          </a:p>
        </p:txBody>
      </p:sp>
      <p:sp>
        <p:nvSpPr>
          <p:cNvPr id="54" name="Elipse 53">
            <a:extLst>
              <a:ext uri="{FF2B5EF4-FFF2-40B4-BE49-F238E27FC236}">
                <a16:creationId xmlns:a16="http://schemas.microsoft.com/office/drawing/2014/main" id="{B896DD19-D47E-4B05-AF6E-9A783834BDFC}"/>
              </a:ext>
            </a:extLst>
          </p:cNvPr>
          <p:cNvSpPr/>
          <p:nvPr/>
        </p:nvSpPr>
        <p:spPr>
          <a:xfrm>
            <a:off x="5534526" y="2844052"/>
            <a:ext cx="743796" cy="2157039"/>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Elipse 1">
            <a:extLst>
              <a:ext uri="{FF2B5EF4-FFF2-40B4-BE49-F238E27FC236}">
                <a16:creationId xmlns:a16="http://schemas.microsoft.com/office/drawing/2014/main" id="{A6D3B5A8-1CDE-44E1-851A-547ED2584190}"/>
              </a:ext>
            </a:extLst>
          </p:cNvPr>
          <p:cNvSpPr/>
          <p:nvPr/>
        </p:nvSpPr>
        <p:spPr>
          <a:xfrm>
            <a:off x="285750" y="3151600"/>
            <a:ext cx="6631885" cy="428051"/>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248183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961322" cy="818241"/>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911184" y="0"/>
            <a:ext cx="6021728" cy="945395"/>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8826500" y="659934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20" name="TextBox 39">
            <a:extLst>
              <a:ext uri="{FF2B5EF4-FFF2-40B4-BE49-F238E27FC236}">
                <a16:creationId xmlns:a16="http://schemas.microsoft.com/office/drawing/2014/main" id="{70DC039D-D25C-4F8A-8F0A-38A7D9867E9E}"/>
              </a:ext>
            </a:extLst>
          </p:cNvPr>
          <p:cNvSpPr txBox="1"/>
          <p:nvPr/>
        </p:nvSpPr>
        <p:spPr>
          <a:xfrm>
            <a:off x="7418918" y="740353"/>
            <a:ext cx="4538984" cy="646331"/>
          </a:xfrm>
          <a:prstGeom prst="rect">
            <a:avLst/>
          </a:prstGeom>
          <a:noFill/>
          <a:ln>
            <a:noFill/>
          </a:ln>
        </p:spPr>
        <p:txBody>
          <a:bodyPr wrap="square" rtlCol="0">
            <a:spAutoFit/>
          </a:bodyPr>
          <a:lstStyle/>
          <a:p>
            <a:pPr algn="ctr"/>
            <a:r>
              <a:rPr lang="es-CO" b="1" dirty="0">
                <a:solidFill>
                  <a:srgbClr val="000A8B"/>
                </a:solidFill>
              </a:rPr>
              <a:t>Estado de planes de acción implementados y sin cierre al 31 de diciembre de 2017</a:t>
            </a:r>
          </a:p>
        </p:txBody>
      </p:sp>
      <p:sp>
        <p:nvSpPr>
          <p:cNvPr id="21" name="17 Rectángulo">
            <a:extLst>
              <a:ext uri="{FF2B5EF4-FFF2-40B4-BE49-F238E27FC236}">
                <a16:creationId xmlns:a16="http://schemas.microsoft.com/office/drawing/2014/main" id="{FD858618-8D36-4B95-95DD-14BE19856574}"/>
              </a:ext>
            </a:extLst>
          </p:cNvPr>
          <p:cNvSpPr/>
          <p:nvPr/>
        </p:nvSpPr>
        <p:spPr>
          <a:xfrm>
            <a:off x="8001854" y="4786131"/>
            <a:ext cx="2796623" cy="14471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TextBox 41">
            <a:extLst>
              <a:ext uri="{FF2B5EF4-FFF2-40B4-BE49-F238E27FC236}">
                <a16:creationId xmlns:a16="http://schemas.microsoft.com/office/drawing/2014/main" id="{F993CE36-A181-424E-A7B8-310D55123AC0}"/>
              </a:ext>
            </a:extLst>
          </p:cNvPr>
          <p:cNvSpPr txBox="1"/>
          <p:nvPr/>
        </p:nvSpPr>
        <p:spPr>
          <a:xfrm>
            <a:off x="8117752" y="5066494"/>
            <a:ext cx="2240460" cy="400110"/>
          </a:xfrm>
          <a:prstGeom prst="rect">
            <a:avLst/>
          </a:prstGeom>
          <a:noFill/>
          <a:ln>
            <a:solidFill>
              <a:schemeClr val="tx1"/>
            </a:solidFill>
          </a:ln>
        </p:spPr>
        <p:txBody>
          <a:bodyPr wrap="square" rtlCol="0">
            <a:spAutoFit/>
          </a:bodyPr>
          <a:lstStyle/>
          <a:p>
            <a:r>
              <a:rPr lang="es-CO" sz="1000" dirty="0">
                <a:latin typeface="Arial Black" panose="020B0A04020102020204" pitchFamily="34" charset="0"/>
              </a:rPr>
              <a:t>Oportunidades de Mejora sin Suscripción de Plan Acción </a:t>
            </a:r>
          </a:p>
        </p:txBody>
      </p:sp>
      <p:sp>
        <p:nvSpPr>
          <p:cNvPr id="27" name="TextBox 53">
            <a:extLst>
              <a:ext uri="{FF2B5EF4-FFF2-40B4-BE49-F238E27FC236}">
                <a16:creationId xmlns:a16="http://schemas.microsoft.com/office/drawing/2014/main" id="{46D74C35-E15E-46C7-A491-32B7E7230B53}"/>
              </a:ext>
            </a:extLst>
          </p:cNvPr>
          <p:cNvSpPr txBox="1"/>
          <p:nvPr/>
        </p:nvSpPr>
        <p:spPr>
          <a:xfrm>
            <a:off x="10400796" y="5137982"/>
            <a:ext cx="397681" cy="276999"/>
          </a:xfrm>
          <a:prstGeom prst="rect">
            <a:avLst/>
          </a:prstGeom>
          <a:noFill/>
        </p:spPr>
        <p:txBody>
          <a:bodyPr wrap="square" rtlCol="0">
            <a:spAutoFit/>
          </a:bodyPr>
          <a:lstStyle/>
          <a:p>
            <a:r>
              <a:rPr lang="es-CO" sz="1200" b="1" dirty="0">
                <a:latin typeface="Arial Black" panose="020B0A04020102020204" pitchFamily="34" charset="0"/>
              </a:rPr>
              <a:t>28</a:t>
            </a:r>
          </a:p>
        </p:txBody>
      </p:sp>
      <p:graphicFrame>
        <p:nvGraphicFramePr>
          <p:cNvPr id="5" name="Tabla 4">
            <a:extLst>
              <a:ext uri="{FF2B5EF4-FFF2-40B4-BE49-F238E27FC236}">
                <a16:creationId xmlns:a16="http://schemas.microsoft.com/office/drawing/2014/main" id="{ED183B17-89C6-4CE2-BEEB-363B38EC4C66}"/>
              </a:ext>
            </a:extLst>
          </p:cNvPr>
          <p:cNvGraphicFramePr>
            <a:graphicFrameLocks noGrp="1"/>
          </p:cNvGraphicFramePr>
          <p:nvPr>
            <p:extLst>
              <p:ext uri="{D42A27DB-BD31-4B8C-83A1-F6EECF244321}">
                <p14:modId xmlns:p14="http://schemas.microsoft.com/office/powerpoint/2010/main" val="1178430825"/>
              </p:ext>
            </p:extLst>
          </p:nvPr>
        </p:nvGraphicFramePr>
        <p:xfrm>
          <a:off x="88848" y="586463"/>
          <a:ext cx="6760415" cy="6241530"/>
        </p:xfrm>
        <a:graphic>
          <a:graphicData uri="http://schemas.openxmlformats.org/drawingml/2006/table">
            <a:tbl>
              <a:tblPr/>
              <a:tblGrid>
                <a:gridCol w="1835300">
                  <a:extLst>
                    <a:ext uri="{9D8B030D-6E8A-4147-A177-3AD203B41FA5}">
                      <a16:colId xmlns:a16="http://schemas.microsoft.com/office/drawing/2014/main" val="135862999"/>
                    </a:ext>
                  </a:extLst>
                </a:gridCol>
                <a:gridCol w="952498">
                  <a:extLst>
                    <a:ext uri="{9D8B030D-6E8A-4147-A177-3AD203B41FA5}">
                      <a16:colId xmlns:a16="http://schemas.microsoft.com/office/drawing/2014/main" val="2434732134"/>
                    </a:ext>
                  </a:extLst>
                </a:gridCol>
                <a:gridCol w="917650">
                  <a:extLst>
                    <a:ext uri="{9D8B030D-6E8A-4147-A177-3AD203B41FA5}">
                      <a16:colId xmlns:a16="http://schemas.microsoft.com/office/drawing/2014/main" val="933314268"/>
                    </a:ext>
                  </a:extLst>
                </a:gridCol>
                <a:gridCol w="845845">
                  <a:extLst>
                    <a:ext uri="{9D8B030D-6E8A-4147-A177-3AD203B41FA5}">
                      <a16:colId xmlns:a16="http://schemas.microsoft.com/office/drawing/2014/main" val="3538863780"/>
                    </a:ext>
                  </a:extLst>
                </a:gridCol>
                <a:gridCol w="815220">
                  <a:extLst>
                    <a:ext uri="{9D8B030D-6E8A-4147-A177-3AD203B41FA5}">
                      <a16:colId xmlns:a16="http://schemas.microsoft.com/office/drawing/2014/main" val="2368650676"/>
                    </a:ext>
                  </a:extLst>
                </a:gridCol>
                <a:gridCol w="696951">
                  <a:extLst>
                    <a:ext uri="{9D8B030D-6E8A-4147-A177-3AD203B41FA5}">
                      <a16:colId xmlns:a16="http://schemas.microsoft.com/office/drawing/2014/main" val="1392388419"/>
                    </a:ext>
                  </a:extLst>
                </a:gridCol>
                <a:gridCol w="696951">
                  <a:extLst>
                    <a:ext uri="{9D8B030D-6E8A-4147-A177-3AD203B41FA5}">
                      <a16:colId xmlns:a16="http://schemas.microsoft.com/office/drawing/2014/main" val="1232108377"/>
                    </a:ext>
                  </a:extLst>
                </a:gridCol>
              </a:tblGrid>
              <a:tr h="761140">
                <a:tc>
                  <a:txBody>
                    <a:bodyPr/>
                    <a:lstStyle/>
                    <a:p>
                      <a:pPr algn="ctr" rtl="0" fontAlgn="ctr"/>
                      <a:r>
                        <a:rPr lang="es-CO" sz="1200" b="1" i="0" u="none" strike="noStrike" dirty="0">
                          <a:solidFill>
                            <a:srgbClr val="000000"/>
                          </a:solidFill>
                          <a:effectLst/>
                          <a:latin typeface="Arial Narrow" panose="020B0606020202030204" pitchFamily="34" charset="0"/>
                        </a:rPr>
                        <a:t>Área o Proceso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No. Oport. Mejora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EAAAA"/>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No.</a:t>
                      </a:r>
                    </a:p>
                    <a:p>
                      <a:pPr algn="ctr" rtl="0" fontAlgn="ctr"/>
                      <a:r>
                        <a:rPr lang="es-CO" sz="1200" b="1" i="0" u="none" strike="noStrike" dirty="0">
                          <a:solidFill>
                            <a:srgbClr val="000000"/>
                          </a:solidFill>
                          <a:effectLst/>
                          <a:latin typeface="Arial Narrow" panose="020B0606020202030204" pitchFamily="34" charset="0"/>
                        </a:rPr>
                        <a:t>Observaciones</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EAAAA"/>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Plan de Mejora Implementado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00"/>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 Avance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gn="ctr" rtl="0" fontAlgn="ctr"/>
                      <a:r>
                        <a:rPr lang="es-CO" sz="1200" b="1" i="0" u="none" strike="noStrike" dirty="0" err="1">
                          <a:solidFill>
                            <a:srgbClr val="FFFFFF"/>
                          </a:solidFill>
                          <a:effectLst/>
                          <a:latin typeface="Arial Narrow" panose="020B0606020202030204" pitchFamily="34" charset="0"/>
                        </a:rPr>
                        <a:t>Act</a:t>
                      </a:r>
                      <a:r>
                        <a:rPr lang="es-CO" sz="1200" b="1" i="0" u="none" strike="noStrike" dirty="0">
                          <a:solidFill>
                            <a:srgbClr val="FFFFFF"/>
                          </a:solidFill>
                          <a:effectLst/>
                          <a:latin typeface="Arial Narrow" panose="020B0606020202030204" pitchFamily="34" charset="0"/>
                        </a:rPr>
                        <a:t>. sin cierre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C000"/>
                    </a:solidFill>
                  </a:tcPr>
                </a:tc>
                <a:tc>
                  <a:txBody>
                    <a:bodyPr/>
                    <a:lstStyle/>
                    <a:p>
                      <a:pPr algn="ctr" rtl="0" fontAlgn="ctr"/>
                      <a:r>
                        <a:rPr lang="es-CO" sz="1200" b="1" i="0" u="none" strike="noStrike" dirty="0" err="1">
                          <a:solidFill>
                            <a:srgbClr val="000000"/>
                          </a:solidFill>
                          <a:effectLst/>
                          <a:latin typeface="Arial Narrow" panose="020B0606020202030204" pitchFamily="34" charset="0"/>
                        </a:rPr>
                        <a:t>Part</a:t>
                      </a:r>
                      <a:r>
                        <a:rPr lang="es-CO" sz="1200" b="1" i="0" u="none" strike="noStrike" dirty="0">
                          <a:solidFill>
                            <a:srgbClr val="000000"/>
                          </a:solidFill>
                          <a:effectLst/>
                          <a:latin typeface="Arial Narrow" panose="020B0606020202030204" pitchFamily="34" charset="0"/>
                        </a:rPr>
                        <a:t>. %</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1772465828"/>
                  </a:ext>
                </a:extLst>
              </a:tr>
              <a:tr h="317142">
                <a:tc>
                  <a:txBody>
                    <a:bodyPr/>
                    <a:lstStyle/>
                    <a:p>
                      <a:pPr algn="ctr" fontAlgn="ctr"/>
                      <a:r>
                        <a:rPr lang="es-CO" sz="1000" b="1" i="0" u="none" strike="noStrike">
                          <a:solidFill>
                            <a:srgbClr val="333F4F"/>
                          </a:solidFill>
                          <a:effectLst/>
                          <a:latin typeface="Arial Narrow" panose="020B0606020202030204" pitchFamily="34" charset="0"/>
                        </a:rPr>
                        <a:t>Revisión Gestión Contractual IV trimestre 2016</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25%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67107723"/>
                  </a:ext>
                </a:extLst>
              </a:tr>
              <a:tr h="158571">
                <a:tc>
                  <a:txBody>
                    <a:bodyPr/>
                    <a:lstStyle/>
                    <a:p>
                      <a:pPr algn="ctr" fontAlgn="ctr"/>
                      <a:r>
                        <a:rPr lang="es-CO" sz="1000" b="1" i="0" u="none" strike="noStrike">
                          <a:solidFill>
                            <a:srgbClr val="FFFFFF"/>
                          </a:solidFill>
                          <a:effectLst/>
                          <a:latin typeface="Arial Narrow" panose="020B0606020202030204" pitchFamily="34" charset="0"/>
                        </a:rPr>
                        <a:t>Control Interno Contable SAE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tc>
                  <a:txBody>
                    <a:bodyPr/>
                    <a:lstStyle/>
                    <a:p>
                      <a:pPr algn="ctr" fontAlgn="ctr"/>
                      <a:r>
                        <a:rPr lang="es-CO" sz="10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FFFFFF"/>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extLst>
                  <a:ext uri="{0D108BD9-81ED-4DB2-BD59-A6C34878D82A}">
                    <a16:rowId xmlns:a16="http://schemas.microsoft.com/office/drawing/2014/main" val="3304754196"/>
                  </a:ext>
                </a:extLst>
              </a:tr>
              <a:tr h="277461">
                <a:tc>
                  <a:txBody>
                    <a:bodyPr/>
                    <a:lstStyle/>
                    <a:p>
                      <a:pPr algn="ctr" fontAlgn="ctr"/>
                      <a:r>
                        <a:rPr lang="es-CO" sz="1000" b="1" i="0" u="none" strike="noStrike" dirty="0">
                          <a:solidFill>
                            <a:srgbClr val="FFFFFF"/>
                          </a:solidFill>
                          <a:effectLst/>
                          <a:latin typeface="Arial Narrow" panose="020B0606020202030204" pitchFamily="34" charset="0"/>
                        </a:rPr>
                        <a:t>Control Interno Contable FRISCO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tc>
                  <a:txBody>
                    <a:bodyPr/>
                    <a:lstStyle/>
                    <a:p>
                      <a:pPr algn="ctr" fontAlgn="ctr"/>
                      <a:r>
                        <a:rPr lang="es-CO" sz="1000" b="0" i="0" u="none" strike="noStrike" dirty="0">
                          <a:solidFill>
                            <a:srgbClr val="000000"/>
                          </a:solidFill>
                          <a:effectLst/>
                          <a:latin typeface="Arial Narrow" panose="020B0606020202030204" pitchFamily="34" charset="0"/>
                        </a:rPr>
                        <a:t>6</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FFFFFF"/>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extLst>
                  <a:ext uri="{0D108BD9-81ED-4DB2-BD59-A6C34878D82A}">
                    <a16:rowId xmlns:a16="http://schemas.microsoft.com/office/drawing/2014/main" val="2551135037"/>
                  </a:ext>
                </a:extLst>
              </a:tr>
              <a:tr h="475712">
                <a:tc>
                  <a:txBody>
                    <a:bodyPr/>
                    <a:lstStyle/>
                    <a:p>
                      <a:pPr algn="ctr" fontAlgn="ctr"/>
                      <a:r>
                        <a:rPr lang="es-CO" sz="1000" b="1" i="0" u="none" strike="noStrike">
                          <a:solidFill>
                            <a:srgbClr val="333F4F"/>
                          </a:solidFill>
                          <a:effectLst/>
                          <a:latin typeface="Arial Narrow" panose="020B0606020202030204" pitchFamily="34" charset="0"/>
                        </a:rPr>
                        <a:t>Informe Anual de Licenciamiento a la Dirección Nacional de Derechos de Autor.</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6</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11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55%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7%</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572882423"/>
                  </a:ext>
                </a:extLst>
              </a:tr>
              <a:tr h="158571">
                <a:tc>
                  <a:txBody>
                    <a:bodyPr/>
                    <a:lstStyle/>
                    <a:p>
                      <a:pPr algn="ctr" fontAlgn="ctr"/>
                      <a:r>
                        <a:rPr lang="es-CO" sz="1000" b="1" i="0" u="none" strike="noStrike">
                          <a:solidFill>
                            <a:srgbClr val="333F4F"/>
                          </a:solidFill>
                          <a:effectLst/>
                          <a:latin typeface="Arial Narrow" panose="020B0606020202030204" pitchFamily="34" charset="0"/>
                        </a:rPr>
                        <a:t>Caja Menor Centro Oriente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50%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136477348"/>
                  </a:ext>
                </a:extLst>
              </a:tr>
              <a:tr h="158571">
                <a:tc>
                  <a:txBody>
                    <a:bodyPr/>
                    <a:lstStyle/>
                    <a:p>
                      <a:pPr algn="ctr" fontAlgn="ctr"/>
                      <a:r>
                        <a:rPr lang="es-CO" sz="1000" b="1" i="0" u="none" strike="noStrike">
                          <a:solidFill>
                            <a:srgbClr val="333F4F"/>
                          </a:solidFill>
                          <a:effectLst/>
                          <a:latin typeface="Arial Narrow" panose="020B0606020202030204" pitchFamily="34" charset="0"/>
                        </a:rPr>
                        <a:t>Caja Menor Talento Humano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dirty="0">
                          <a:solidFill>
                            <a:srgbClr val="000000"/>
                          </a:solidFill>
                          <a:effectLst/>
                          <a:latin typeface="Arial Narrow" panose="020B0606020202030204" pitchFamily="34" charset="0"/>
                        </a:rPr>
                        <a:t>100%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56349393"/>
                  </a:ext>
                </a:extLst>
              </a:tr>
              <a:tr h="317142">
                <a:tc>
                  <a:txBody>
                    <a:bodyPr/>
                    <a:lstStyle/>
                    <a:p>
                      <a:pPr algn="ctr" fontAlgn="ctr"/>
                      <a:r>
                        <a:rPr lang="es-CO" sz="1000" b="1" i="0" u="none" strike="noStrike">
                          <a:solidFill>
                            <a:srgbClr val="333F4F"/>
                          </a:solidFill>
                          <a:effectLst/>
                          <a:latin typeface="Arial Narrow" panose="020B0606020202030204" pitchFamily="34" charset="0"/>
                        </a:rPr>
                        <a:t>Auditoría Comercialización de Activos-CISA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rtl="0" fontAlgn="ctr"/>
                      <a:r>
                        <a:rPr lang="es-CO" sz="1000" b="0" i="0" u="none" strike="noStrike">
                          <a:solidFill>
                            <a:srgbClr val="000000"/>
                          </a:solidFill>
                          <a:effectLst/>
                          <a:latin typeface="Arial Narrow" panose="020B0606020202030204" pitchFamily="34" charset="0"/>
                        </a:rPr>
                        <a:t>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25%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437423437"/>
                  </a:ext>
                </a:extLst>
              </a:tr>
              <a:tr h="158571">
                <a:tc>
                  <a:txBody>
                    <a:bodyPr/>
                    <a:lstStyle/>
                    <a:p>
                      <a:pPr algn="ctr" fontAlgn="ctr"/>
                      <a:r>
                        <a:rPr lang="es-CO" sz="1000" b="1" i="0" u="none" strike="noStrike">
                          <a:solidFill>
                            <a:srgbClr val="333F4F"/>
                          </a:solidFill>
                          <a:effectLst/>
                          <a:latin typeface="Arial Narrow" panose="020B0606020202030204" pitchFamily="34" charset="0"/>
                        </a:rPr>
                        <a:t>Auditoría Inmuebles</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12</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37</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68%</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12</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25%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839979280"/>
                  </a:ext>
                </a:extLst>
              </a:tr>
              <a:tr h="317142">
                <a:tc>
                  <a:txBody>
                    <a:bodyPr/>
                    <a:lstStyle/>
                    <a:p>
                      <a:pPr algn="ctr" fontAlgn="ctr"/>
                      <a:r>
                        <a:rPr lang="es-CO" sz="1000" b="1" i="0" u="none" strike="noStrike">
                          <a:solidFill>
                            <a:srgbClr val="333F4F"/>
                          </a:solidFill>
                          <a:effectLst/>
                          <a:latin typeface="Arial Narrow" panose="020B0606020202030204" pitchFamily="34" charset="0"/>
                        </a:rPr>
                        <a:t>Auditoria Direccionamiento Estratégico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6</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13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13</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9%</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116265869"/>
                  </a:ext>
                </a:extLst>
              </a:tr>
              <a:tr h="192087">
                <a:tc>
                  <a:txBody>
                    <a:bodyPr/>
                    <a:lstStyle/>
                    <a:p>
                      <a:pPr algn="ctr" fontAlgn="ctr"/>
                      <a:r>
                        <a:rPr lang="es-CO" sz="1000" b="1" i="0" u="none" strike="noStrike">
                          <a:solidFill>
                            <a:srgbClr val="333F4F"/>
                          </a:solidFill>
                          <a:effectLst/>
                          <a:latin typeface="Arial Narrow" panose="020B0606020202030204" pitchFamily="34" charset="0"/>
                        </a:rPr>
                        <a:t>Auditoría Tesorería - Comercial(1)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12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12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8%</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01928661"/>
                  </a:ext>
                </a:extLst>
              </a:tr>
              <a:tr h="158571">
                <a:tc>
                  <a:txBody>
                    <a:bodyPr/>
                    <a:lstStyle/>
                    <a:p>
                      <a:pPr algn="ctr" fontAlgn="ctr"/>
                      <a:r>
                        <a:rPr lang="es-CO" sz="1000" b="1" i="0" u="none" strike="noStrike">
                          <a:solidFill>
                            <a:srgbClr val="333F4F"/>
                          </a:solidFill>
                          <a:effectLst/>
                          <a:latin typeface="Arial Narrow" panose="020B0606020202030204" pitchFamily="34" charset="0"/>
                        </a:rPr>
                        <a:t>Talento Humano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3</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13</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77%</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3</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9%</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182678100"/>
                  </a:ext>
                </a:extLst>
              </a:tr>
              <a:tr h="158571">
                <a:tc>
                  <a:txBody>
                    <a:bodyPr/>
                    <a:lstStyle/>
                    <a:p>
                      <a:pPr algn="ctr" fontAlgn="ctr"/>
                      <a:r>
                        <a:rPr lang="es-CO" sz="1000" b="1" i="0" u="none" strike="noStrike">
                          <a:solidFill>
                            <a:srgbClr val="333F4F"/>
                          </a:solidFill>
                          <a:effectLst/>
                          <a:latin typeface="Arial Narrow" panose="020B0606020202030204" pitchFamily="34" charset="0"/>
                        </a:rPr>
                        <a:t>Gestión Documental</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6</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11</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11</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7%</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51599971"/>
                  </a:ext>
                </a:extLst>
              </a:tr>
              <a:tr h="158571">
                <a:tc>
                  <a:txBody>
                    <a:bodyPr/>
                    <a:lstStyle/>
                    <a:p>
                      <a:pPr algn="ctr" fontAlgn="ctr"/>
                      <a:r>
                        <a:rPr lang="es-CO" sz="1000" b="1" i="0" u="none" strike="noStrike">
                          <a:solidFill>
                            <a:srgbClr val="FFFFFF"/>
                          </a:solidFill>
                          <a:effectLst/>
                          <a:latin typeface="Arial Narrow" panose="020B0606020202030204" pitchFamily="34" charset="0"/>
                        </a:rPr>
                        <a:t>Seguimiento caso CEMEX</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tc>
                  <a:txBody>
                    <a:bodyPr/>
                    <a:lstStyle/>
                    <a:p>
                      <a:pPr algn="ctr" fontAlgn="b"/>
                      <a:r>
                        <a:rPr lang="es-CO" sz="1000" b="0" i="0" u="none" strike="noStrike">
                          <a:solidFill>
                            <a:srgbClr val="000000"/>
                          </a:solidFill>
                          <a:effectLst/>
                          <a:latin typeface="Arial Narrow" panose="020B0606020202030204" pitchFamily="34" charset="0"/>
                        </a:rPr>
                        <a:t>7</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3</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FFFFFF"/>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extLst>
                  <a:ext uri="{0D108BD9-81ED-4DB2-BD59-A6C34878D82A}">
                    <a16:rowId xmlns:a16="http://schemas.microsoft.com/office/drawing/2014/main" val="3377221610"/>
                  </a:ext>
                </a:extLst>
              </a:tr>
              <a:tr h="158571">
                <a:tc>
                  <a:txBody>
                    <a:bodyPr/>
                    <a:lstStyle/>
                    <a:p>
                      <a:pPr algn="ctr" fontAlgn="ctr"/>
                      <a:r>
                        <a:rPr lang="es-CO" sz="1000" b="1" i="0" u="none" strike="noStrike">
                          <a:solidFill>
                            <a:srgbClr val="FFFFFF"/>
                          </a:solidFill>
                          <a:effectLst/>
                          <a:latin typeface="Arial Narrow" panose="020B0606020202030204" pitchFamily="34" charset="0"/>
                        </a:rPr>
                        <a:t>Caja Menor Centro Oriente 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tc>
                  <a:txBody>
                    <a:bodyPr/>
                    <a:lstStyle/>
                    <a:p>
                      <a:pPr algn="ctr" fontAlgn="b"/>
                      <a:r>
                        <a:rPr lang="es-CO" sz="1000" b="0" i="0" u="none" strike="noStrike">
                          <a:solidFill>
                            <a:srgbClr val="000000"/>
                          </a:solidFill>
                          <a:effectLst/>
                          <a:latin typeface="Arial Narrow" panose="020B0606020202030204" pitchFamily="34" charset="0"/>
                        </a:rPr>
                        <a:t>4</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dirty="0">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FFFFFF"/>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extLst>
                  <a:ext uri="{0D108BD9-81ED-4DB2-BD59-A6C34878D82A}">
                    <a16:rowId xmlns:a16="http://schemas.microsoft.com/office/drawing/2014/main" val="3817405564"/>
                  </a:ext>
                </a:extLst>
              </a:tr>
              <a:tr h="158571">
                <a:tc>
                  <a:txBody>
                    <a:bodyPr/>
                    <a:lstStyle/>
                    <a:p>
                      <a:pPr algn="ctr" fontAlgn="ctr"/>
                      <a:r>
                        <a:rPr lang="es-CO" sz="1000" b="1" i="0" u="none" strike="noStrike">
                          <a:solidFill>
                            <a:srgbClr val="333F4F"/>
                          </a:solidFill>
                          <a:effectLst/>
                          <a:latin typeface="Arial Narrow" panose="020B0606020202030204" pitchFamily="34" charset="0"/>
                        </a:rPr>
                        <a:t>Caja Menor Regional Norte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5</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2</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2</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36271315"/>
                  </a:ext>
                </a:extLst>
              </a:tr>
              <a:tr h="317142">
                <a:tc>
                  <a:txBody>
                    <a:bodyPr/>
                    <a:lstStyle/>
                    <a:p>
                      <a:pPr algn="ctr" fontAlgn="ctr"/>
                      <a:r>
                        <a:rPr lang="es-CO" sz="1000" b="1" i="0" u="none" strike="noStrike">
                          <a:solidFill>
                            <a:srgbClr val="333F4F"/>
                          </a:solidFill>
                          <a:effectLst/>
                          <a:latin typeface="Arial Narrow" panose="020B0606020202030204" pitchFamily="34" charset="0"/>
                        </a:rPr>
                        <a:t>Prueba de recorrido Sociedades Activas</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10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14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9%</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355529359"/>
                  </a:ext>
                </a:extLst>
              </a:tr>
              <a:tr h="158571">
                <a:tc>
                  <a:txBody>
                    <a:bodyPr/>
                    <a:lstStyle/>
                    <a:p>
                      <a:pPr algn="ctr" fontAlgn="ctr"/>
                      <a:r>
                        <a:rPr lang="es-CO" sz="1000" b="1" i="0" u="none" strike="noStrike">
                          <a:solidFill>
                            <a:srgbClr val="333F4F"/>
                          </a:solidFill>
                          <a:effectLst/>
                          <a:latin typeface="Arial Narrow" panose="020B0606020202030204" pitchFamily="34" charset="0"/>
                        </a:rPr>
                        <a:t>Gestión Contractual</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5</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13</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9%</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858683470"/>
                  </a:ext>
                </a:extLst>
              </a:tr>
              <a:tr h="317142">
                <a:tc>
                  <a:txBody>
                    <a:bodyPr/>
                    <a:lstStyle/>
                    <a:p>
                      <a:pPr algn="ctr" fontAlgn="ctr"/>
                      <a:r>
                        <a:rPr lang="es-CO" sz="1000" b="1" i="0" u="none" strike="noStrike">
                          <a:solidFill>
                            <a:srgbClr val="FFFFFF"/>
                          </a:solidFill>
                          <a:effectLst/>
                          <a:latin typeface="Arial Narrow" panose="020B0606020202030204" pitchFamily="34" charset="0"/>
                        </a:rPr>
                        <a:t>Seguimiento Lonja Propiedad Raíz de Bogota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tc>
                  <a:txBody>
                    <a:bodyPr/>
                    <a:lstStyle/>
                    <a:p>
                      <a:pPr algn="ctr" fontAlgn="ctr"/>
                      <a:r>
                        <a:rPr lang="es-CO" sz="10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2</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FFFFFF"/>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extLst>
                  <a:ext uri="{0D108BD9-81ED-4DB2-BD59-A6C34878D82A}">
                    <a16:rowId xmlns:a16="http://schemas.microsoft.com/office/drawing/2014/main" val="3231446439"/>
                  </a:ext>
                </a:extLst>
              </a:tr>
              <a:tr h="158571">
                <a:tc>
                  <a:txBody>
                    <a:bodyPr/>
                    <a:lstStyle/>
                    <a:p>
                      <a:pPr algn="ctr" fontAlgn="ctr"/>
                      <a:r>
                        <a:rPr lang="es-CO" sz="1000" b="1" i="0" u="none" strike="noStrike">
                          <a:solidFill>
                            <a:srgbClr val="333F4F"/>
                          </a:solidFill>
                          <a:effectLst/>
                          <a:latin typeface="Arial Narrow" panose="020B0606020202030204" pitchFamily="34" charset="0"/>
                        </a:rPr>
                        <a:t>Auditoría Tecnología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3</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b"/>
                      <a:r>
                        <a:rPr lang="es-CO" sz="1000" b="0" i="0" u="none" strike="noStrike">
                          <a:solidFill>
                            <a:srgbClr val="000000"/>
                          </a:solidFill>
                          <a:effectLst/>
                          <a:latin typeface="Arial Narrow" panose="020B0606020202030204" pitchFamily="34" charset="0"/>
                        </a:rPr>
                        <a:t>11</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7%</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036531462"/>
                  </a:ext>
                </a:extLst>
              </a:tr>
              <a:tr h="317142">
                <a:tc>
                  <a:txBody>
                    <a:bodyPr/>
                    <a:lstStyle/>
                    <a:p>
                      <a:pPr algn="ctr" fontAlgn="ctr"/>
                      <a:r>
                        <a:rPr lang="es-CO" sz="1000" b="1" i="0" u="none" strike="noStrike">
                          <a:solidFill>
                            <a:srgbClr val="FFFFFF"/>
                          </a:solidFill>
                          <a:effectLst/>
                          <a:latin typeface="Arial Narrow" panose="020B0606020202030204" pitchFamily="34" charset="0"/>
                        </a:rPr>
                        <a:t>Seguimiento a resoluciones sociedades</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tc>
                  <a:txBody>
                    <a:bodyPr/>
                    <a:lstStyle/>
                    <a:p>
                      <a:pPr algn="ctr" fontAlgn="ctr"/>
                      <a:r>
                        <a:rPr lang="es-CO" sz="10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FFFFFF"/>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0000"/>
                    </a:solidFill>
                  </a:tcPr>
                </a:tc>
                <a:extLst>
                  <a:ext uri="{0D108BD9-81ED-4DB2-BD59-A6C34878D82A}">
                    <a16:rowId xmlns:a16="http://schemas.microsoft.com/office/drawing/2014/main" val="1432741361"/>
                  </a:ext>
                </a:extLst>
              </a:tr>
              <a:tr h="317142">
                <a:tc>
                  <a:txBody>
                    <a:bodyPr/>
                    <a:lstStyle/>
                    <a:p>
                      <a:pPr algn="ctr" fontAlgn="ctr"/>
                      <a:r>
                        <a:rPr lang="es-CO" sz="1000" b="1" i="0" u="none" strike="noStrike">
                          <a:solidFill>
                            <a:srgbClr val="333F4F"/>
                          </a:solidFill>
                          <a:effectLst/>
                          <a:latin typeface="Arial Narrow" panose="020B0606020202030204" pitchFamily="34" charset="0"/>
                        </a:rPr>
                        <a:t>Informe al seguimiento saldos de cartera años 2015 y 2016</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000" b="0" i="0" u="none" strike="noStrike">
                          <a:solidFill>
                            <a:srgbClr val="000000"/>
                          </a:solidFill>
                          <a:effectLst/>
                          <a:latin typeface="Arial Narrow" panose="020B0606020202030204" pitchFamily="34" charset="0"/>
                        </a:rPr>
                        <a:t>N/A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N/A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000" b="0" i="0" u="none" strike="noStrike">
                          <a:solidFill>
                            <a:srgbClr val="000000"/>
                          </a:solidFill>
                          <a:effectLst/>
                          <a:latin typeface="Arial Narrow" panose="020B0606020202030204" pitchFamily="34" charset="0"/>
                        </a:rPr>
                        <a:t>N/A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000" b="0" i="0" u="none" strike="noStrike">
                          <a:solidFill>
                            <a:srgbClr val="000000"/>
                          </a:solidFill>
                          <a:effectLst/>
                          <a:latin typeface="Arial Narrow" panose="020B0606020202030204" pitchFamily="34" charset="0"/>
                        </a:rPr>
                        <a:t>N/A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27233680"/>
                  </a:ext>
                </a:extLst>
              </a:tr>
              <a:tr h="253713">
                <a:tc>
                  <a:txBody>
                    <a:bodyPr/>
                    <a:lstStyle/>
                    <a:p>
                      <a:pPr algn="ctr" fontAlgn="ctr"/>
                      <a:r>
                        <a:rPr lang="es-CO" sz="1600" b="1" i="0" u="none" strike="noStrike" dirty="0">
                          <a:solidFill>
                            <a:srgbClr val="333F4F"/>
                          </a:solidFill>
                          <a:effectLst/>
                          <a:latin typeface="Arial Narrow" panose="020B0606020202030204" pitchFamily="34" charset="0"/>
                        </a:rPr>
                        <a:t>TOTAL</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D9E1F2"/>
                    </a:solidFill>
                  </a:tcPr>
                </a:tc>
                <a:tc>
                  <a:txBody>
                    <a:bodyPr/>
                    <a:lstStyle/>
                    <a:p>
                      <a:pPr algn="ctr" fontAlgn="ctr"/>
                      <a:r>
                        <a:rPr lang="es-CO" sz="1600" b="1" i="0" u="none" strike="noStrike" dirty="0">
                          <a:solidFill>
                            <a:srgbClr val="000000"/>
                          </a:solidFill>
                          <a:effectLst/>
                          <a:latin typeface="Arial Narrow" panose="020B0606020202030204" pitchFamily="34" charset="0"/>
                        </a:rPr>
                        <a:t>98</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600" b="1" i="0" u="none" strike="noStrike" dirty="0">
                          <a:solidFill>
                            <a:srgbClr val="000000"/>
                          </a:solidFill>
                          <a:effectLst/>
                          <a:latin typeface="Arial Narrow" panose="020B0606020202030204" pitchFamily="34" charset="0"/>
                        </a:rPr>
                        <a:t>11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E7E6E6"/>
                    </a:solidFill>
                  </a:tcPr>
                </a:tc>
                <a:tc>
                  <a:txBody>
                    <a:bodyPr/>
                    <a:lstStyle/>
                    <a:p>
                      <a:pPr algn="ctr" fontAlgn="ctr"/>
                      <a:r>
                        <a:rPr lang="es-CO" sz="1600" b="1" i="0" u="none" strike="noStrike" dirty="0">
                          <a:solidFill>
                            <a:srgbClr val="000000"/>
                          </a:solidFill>
                          <a:effectLst/>
                          <a:latin typeface="Arial Narrow" panose="020B0606020202030204" pitchFamily="34" charset="0"/>
                        </a:rPr>
                        <a:t>149</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00"/>
                    </a:solidFill>
                  </a:tcPr>
                </a:tc>
                <a:tc>
                  <a:txBody>
                    <a:bodyPr/>
                    <a:lstStyle/>
                    <a:p>
                      <a:pPr algn="ctr" fontAlgn="ctr"/>
                      <a:r>
                        <a:rPr lang="es-CO" sz="1600" b="1" i="0" u="none" strike="noStrike" dirty="0">
                          <a:solidFill>
                            <a:srgbClr val="000000"/>
                          </a:solidFill>
                          <a:effectLst/>
                          <a:latin typeface="Arial Narrow" panose="020B0606020202030204" pitchFamily="34" charset="0"/>
                        </a:rPr>
                        <a:t>31%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600" b="1" i="0" u="none" strike="noStrike" dirty="0">
                          <a:solidFill>
                            <a:srgbClr val="000000"/>
                          </a:solidFill>
                          <a:effectLst/>
                          <a:latin typeface="Arial Narrow" panose="020B0606020202030204" pitchFamily="34" charset="0"/>
                        </a:rPr>
                        <a:t>65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C000"/>
                    </a:solidFill>
                  </a:tcPr>
                </a:tc>
                <a:tc>
                  <a:txBody>
                    <a:bodyPr/>
                    <a:lstStyle/>
                    <a:p>
                      <a:pPr algn="ctr"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959168745"/>
                  </a:ext>
                </a:extLst>
              </a:tr>
              <a:tr h="317142">
                <a:tc gridSpan="2">
                  <a:txBody>
                    <a:bodyPr/>
                    <a:lstStyle/>
                    <a:p>
                      <a:pPr algn="l" fontAlgn="b"/>
                      <a:r>
                        <a:rPr lang="es-CO" sz="1000" b="0" i="0" u="none" strike="noStrike">
                          <a:solidFill>
                            <a:srgbClr val="000000"/>
                          </a:solidFill>
                          <a:effectLst/>
                          <a:latin typeface="Arial Narrow" panose="020B0606020202030204" pitchFamily="34" charset="0"/>
                        </a:rPr>
                        <a:t>(1) Hace falta formulación acción de mejora Gerencia Comercial</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hMerge="1">
                  <a:txBody>
                    <a:bodyPr/>
                    <a:lstStyle/>
                    <a:p>
                      <a:endParaRPr lang="es-CO"/>
                    </a:p>
                  </a:txBody>
                  <a:tcPr/>
                </a:tc>
                <a:tc>
                  <a:txBody>
                    <a:bodyPr/>
                    <a:lstStyle/>
                    <a:p>
                      <a:pPr algn="l" fontAlgn="b"/>
                      <a:r>
                        <a:rPr lang="es-CO" sz="10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ctr" fontAlgn="b"/>
                      <a:r>
                        <a:rPr lang="es-CO" sz="10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ctr" fontAlgn="b"/>
                      <a:r>
                        <a:rPr lang="es-CO" sz="1000" b="0" i="0" u="none" strike="noStrike" dirty="0">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112528627"/>
                  </a:ext>
                </a:extLst>
              </a:tr>
            </a:tbl>
          </a:graphicData>
        </a:graphic>
      </p:graphicFrame>
      <p:sp>
        <p:nvSpPr>
          <p:cNvPr id="8" name="CuadroTexto 7">
            <a:extLst>
              <a:ext uri="{FF2B5EF4-FFF2-40B4-BE49-F238E27FC236}">
                <a16:creationId xmlns:a16="http://schemas.microsoft.com/office/drawing/2014/main" id="{439E60F9-9AD1-4015-B680-BDB9E02C0E51}"/>
              </a:ext>
            </a:extLst>
          </p:cNvPr>
          <p:cNvSpPr txBox="1"/>
          <p:nvPr/>
        </p:nvSpPr>
        <p:spPr>
          <a:xfrm>
            <a:off x="7293533" y="1654993"/>
            <a:ext cx="4453852" cy="2708434"/>
          </a:xfrm>
          <a:prstGeom prst="rect">
            <a:avLst/>
          </a:prstGeom>
          <a:noFill/>
        </p:spPr>
        <p:txBody>
          <a:bodyPr wrap="square" rtlCol="0">
            <a:spAutoFit/>
          </a:bodyPr>
          <a:lstStyle/>
          <a:p>
            <a:pPr marL="342900" indent="-342900" algn="just">
              <a:buAutoNum type="arabicPeriod"/>
            </a:pPr>
            <a:r>
              <a:rPr lang="es-CO" sz="1400" dirty="0">
                <a:solidFill>
                  <a:srgbClr val="000A8B"/>
                </a:solidFill>
                <a:latin typeface="Lato Regular"/>
              </a:rPr>
              <a:t>Seguimiento y valoración con la Matriz de Riesgo Aprobada en Mayo de 2017.</a:t>
            </a:r>
          </a:p>
          <a:p>
            <a:pPr algn="just"/>
            <a:endParaRPr lang="es-CO" sz="1400" dirty="0">
              <a:latin typeface="Lato Regular"/>
            </a:endParaRPr>
          </a:p>
          <a:p>
            <a:pPr marL="342900" indent="-342900" algn="just">
              <a:buFont typeface="+mj-lt"/>
              <a:buAutoNum type="arabicPeriod" startAt="2"/>
            </a:pPr>
            <a:r>
              <a:rPr lang="es-CO" sz="1400" dirty="0">
                <a:latin typeface="Lato Regular"/>
              </a:rPr>
              <a:t>El próximo Seguimiento es a corte 30 de Junio de 2018 según PAAI 2018 aprobado. – </a:t>
            </a:r>
          </a:p>
          <a:p>
            <a:pPr marL="342900" indent="-342900" algn="just">
              <a:buFont typeface="+mj-lt"/>
              <a:buAutoNum type="arabicPeriod" startAt="2"/>
            </a:pPr>
            <a:endParaRPr lang="es-CO" sz="1400" dirty="0">
              <a:latin typeface="Lato Regular"/>
            </a:endParaRPr>
          </a:p>
          <a:p>
            <a:pPr marL="342900" indent="-342900" algn="just">
              <a:buFont typeface="+mj-lt"/>
              <a:buAutoNum type="arabicPeriod" startAt="2"/>
            </a:pPr>
            <a:r>
              <a:rPr lang="es-CO" sz="1400" dirty="0">
                <a:solidFill>
                  <a:srgbClr val="000A8B"/>
                </a:solidFill>
                <a:latin typeface="Lato Regular"/>
              </a:rPr>
              <a:t>Del total de </a:t>
            </a:r>
            <a:r>
              <a:rPr lang="es-CO" sz="1600" u="sng" dirty="0">
                <a:latin typeface="Lato Regular"/>
              </a:rPr>
              <a:t>98</a:t>
            </a:r>
            <a:r>
              <a:rPr lang="es-CO" sz="1600" dirty="0">
                <a:latin typeface="Lato Regular"/>
              </a:rPr>
              <a:t> </a:t>
            </a:r>
            <a:r>
              <a:rPr lang="es-CO" sz="1400" dirty="0">
                <a:solidFill>
                  <a:srgbClr val="000A8B"/>
                </a:solidFill>
                <a:latin typeface="Lato Regular"/>
              </a:rPr>
              <a:t>Oportunidades de Mejora y  </a:t>
            </a:r>
            <a:r>
              <a:rPr lang="es-CO" sz="1600" u="sng" dirty="0">
                <a:latin typeface="Lato Regular"/>
              </a:rPr>
              <a:t>11</a:t>
            </a:r>
            <a:r>
              <a:rPr lang="es-CO" sz="1400" dirty="0">
                <a:solidFill>
                  <a:srgbClr val="000A8B"/>
                </a:solidFill>
                <a:latin typeface="Lato Regular"/>
              </a:rPr>
              <a:t> observaciones, los dueños de procesos generaron </a:t>
            </a:r>
            <a:r>
              <a:rPr lang="es-CO" sz="1400" u="sng" dirty="0">
                <a:latin typeface="Lato Regular"/>
              </a:rPr>
              <a:t>149</a:t>
            </a:r>
            <a:r>
              <a:rPr lang="es-CO" sz="1400" dirty="0">
                <a:solidFill>
                  <a:srgbClr val="000A8B"/>
                </a:solidFill>
                <a:latin typeface="Lato Regular"/>
              </a:rPr>
              <a:t> acciones de mejoramiento de los planes originados en nuestras auditorias y seguimientos, al cierre de marzo 31 de 2018 el estado es el siguiente:</a:t>
            </a:r>
          </a:p>
        </p:txBody>
      </p:sp>
      <p:pic>
        <p:nvPicPr>
          <p:cNvPr id="10" name="Imagen 9">
            <a:hlinkClick r:id="rId4" action="ppaction://hlinkfile"/>
            <a:extLst>
              <a:ext uri="{FF2B5EF4-FFF2-40B4-BE49-F238E27FC236}">
                <a16:creationId xmlns:a16="http://schemas.microsoft.com/office/drawing/2014/main" id="{9FBCFA78-3642-4990-A20B-5E12F9E38082}"/>
              </a:ext>
            </a:extLst>
          </p:cNvPr>
          <p:cNvPicPr>
            <a:picLocks noChangeAspect="1"/>
          </p:cNvPicPr>
          <p:nvPr/>
        </p:nvPicPr>
        <p:blipFill>
          <a:blip r:embed="rId5"/>
          <a:stretch>
            <a:fillRect/>
          </a:stretch>
        </p:blipFill>
        <p:spPr>
          <a:xfrm>
            <a:off x="11051853" y="5652976"/>
            <a:ext cx="616019" cy="693969"/>
          </a:xfrm>
          <a:prstGeom prst="rect">
            <a:avLst/>
          </a:prstGeom>
        </p:spPr>
      </p:pic>
      <p:sp>
        <p:nvSpPr>
          <p:cNvPr id="35" name="TextBox 54">
            <a:extLst>
              <a:ext uri="{FF2B5EF4-FFF2-40B4-BE49-F238E27FC236}">
                <a16:creationId xmlns:a16="http://schemas.microsoft.com/office/drawing/2014/main" id="{BAE5E580-137A-4139-9ADD-772B94CCF4DA}"/>
              </a:ext>
            </a:extLst>
          </p:cNvPr>
          <p:cNvSpPr txBox="1"/>
          <p:nvPr/>
        </p:nvSpPr>
        <p:spPr>
          <a:xfrm>
            <a:off x="8667476" y="5768463"/>
            <a:ext cx="1166947" cy="369332"/>
          </a:xfrm>
          <a:prstGeom prst="rect">
            <a:avLst/>
          </a:prstGeom>
          <a:noFill/>
        </p:spPr>
        <p:txBody>
          <a:bodyPr wrap="square" rtlCol="0">
            <a:spAutoFit/>
          </a:bodyPr>
          <a:lstStyle/>
          <a:p>
            <a:r>
              <a:rPr lang="es-CO" b="1" dirty="0">
                <a:solidFill>
                  <a:srgbClr val="FF0000"/>
                </a:solidFill>
                <a:latin typeface="Arial Black" panose="020B0A04020102020204" pitchFamily="34" charset="0"/>
              </a:rPr>
              <a:t>28.57%</a:t>
            </a:r>
          </a:p>
        </p:txBody>
      </p:sp>
      <p:sp>
        <p:nvSpPr>
          <p:cNvPr id="36" name="CuadroTexto 35">
            <a:extLst>
              <a:ext uri="{FF2B5EF4-FFF2-40B4-BE49-F238E27FC236}">
                <a16:creationId xmlns:a16="http://schemas.microsoft.com/office/drawing/2014/main" id="{09160905-BABD-49FE-875A-641E0D3E9B13}"/>
              </a:ext>
            </a:extLst>
          </p:cNvPr>
          <p:cNvSpPr txBox="1"/>
          <p:nvPr/>
        </p:nvSpPr>
        <p:spPr>
          <a:xfrm>
            <a:off x="823912" y="6612549"/>
            <a:ext cx="2954821" cy="215444"/>
          </a:xfrm>
          <a:prstGeom prst="rect">
            <a:avLst/>
          </a:prstGeom>
          <a:noFill/>
        </p:spPr>
        <p:txBody>
          <a:bodyPr wrap="square" rtlCol="0">
            <a:spAutoFit/>
          </a:bodyPr>
          <a:lstStyle/>
          <a:p>
            <a:r>
              <a:rPr lang="es-CO" sz="800" dirty="0"/>
              <a:t>Fuente: Administración Acciones Correctivas y de Mejora - OCI</a:t>
            </a:r>
          </a:p>
        </p:txBody>
      </p:sp>
      <p:cxnSp>
        <p:nvCxnSpPr>
          <p:cNvPr id="37" name="Conector recto 36">
            <a:extLst>
              <a:ext uri="{FF2B5EF4-FFF2-40B4-BE49-F238E27FC236}">
                <a16:creationId xmlns:a16="http://schemas.microsoft.com/office/drawing/2014/main" id="{C0F60AA2-A7C0-4E6E-B532-51ECBFD82091}"/>
              </a:ext>
            </a:extLst>
          </p:cNvPr>
          <p:cNvCxnSpPr>
            <a:cxnSpLocks/>
          </p:cNvCxnSpPr>
          <p:nvPr/>
        </p:nvCxnSpPr>
        <p:spPr>
          <a:xfrm>
            <a:off x="7418918" y="1386684"/>
            <a:ext cx="4756464" cy="1591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60558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3" name="Tabla 2">
            <a:extLst>
              <a:ext uri="{FF2B5EF4-FFF2-40B4-BE49-F238E27FC236}">
                <a16:creationId xmlns:a16="http://schemas.microsoft.com/office/drawing/2014/main" id="{077D1610-20F5-46C5-9FCA-52CAE2895765}"/>
              </a:ext>
            </a:extLst>
          </p:cNvPr>
          <p:cNvGraphicFramePr>
            <a:graphicFrameLocks noGrp="1"/>
          </p:cNvGraphicFramePr>
          <p:nvPr>
            <p:extLst>
              <p:ext uri="{D42A27DB-BD31-4B8C-83A1-F6EECF244321}">
                <p14:modId xmlns:p14="http://schemas.microsoft.com/office/powerpoint/2010/main" val="33564291"/>
              </p:ext>
            </p:extLst>
          </p:nvPr>
        </p:nvGraphicFramePr>
        <p:xfrm>
          <a:off x="366091" y="1680358"/>
          <a:ext cx="5867400" cy="2833370"/>
        </p:xfrm>
        <a:graphic>
          <a:graphicData uri="http://schemas.openxmlformats.org/drawingml/2006/table">
            <a:tbl>
              <a:tblPr/>
              <a:tblGrid>
                <a:gridCol w="2006600">
                  <a:extLst>
                    <a:ext uri="{9D8B030D-6E8A-4147-A177-3AD203B41FA5}">
                      <a16:colId xmlns:a16="http://schemas.microsoft.com/office/drawing/2014/main" val="1770006716"/>
                    </a:ext>
                  </a:extLst>
                </a:gridCol>
                <a:gridCol w="1041400">
                  <a:extLst>
                    <a:ext uri="{9D8B030D-6E8A-4147-A177-3AD203B41FA5}">
                      <a16:colId xmlns:a16="http://schemas.microsoft.com/office/drawing/2014/main" val="1203666462"/>
                    </a:ext>
                  </a:extLst>
                </a:gridCol>
                <a:gridCol w="1003300">
                  <a:extLst>
                    <a:ext uri="{9D8B030D-6E8A-4147-A177-3AD203B41FA5}">
                      <a16:colId xmlns:a16="http://schemas.microsoft.com/office/drawing/2014/main" val="2129048185"/>
                    </a:ext>
                  </a:extLst>
                </a:gridCol>
                <a:gridCol w="762000">
                  <a:extLst>
                    <a:ext uri="{9D8B030D-6E8A-4147-A177-3AD203B41FA5}">
                      <a16:colId xmlns:a16="http://schemas.microsoft.com/office/drawing/2014/main" val="3953633220"/>
                    </a:ext>
                  </a:extLst>
                </a:gridCol>
                <a:gridCol w="1054100">
                  <a:extLst>
                    <a:ext uri="{9D8B030D-6E8A-4147-A177-3AD203B41FA5}">
                      <a16:colId xmlns:a16="http://schemas.microsoft.com/office/drawing/2014/main" val="1125211723"/>
                    </a:ext>
                  </a:extLst>
                </a:gridCol>
              </a:tblGrid>
              <a:tr h="590550">
                <a:tc>
                  <a:txBody>
                    <a:bodyPr/>
                    <a:lstStyle/>
                    <a:p>
                      <a:pPr algn="ctr" rtl="0" fontAlgn="ctr"/>
                      <a:r>
                        <a:rPr lang="es-CO" sz="1400" b="1" i="0" u="none" strike="noStrike">
                          <a:solidFill>
                            <a:srgbClr val="FFFFFF"/>
                          </a:solidFill>
                          <a:effectLst/>
                          <a:latin typeface="Arial Narrow" panose="020B0606020202030204" pitchFamily="34" charset="0"/>
                        </a:rPr>
                        <a:t>Calificación del Riesgo Residual</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dirty="0">
                          <a:solidFill>
                            <a:srgbClr val="FFFFFF"/>
                          </a:solidFill>
                          <a:effectLst/>
                          <a:latin typeface="Arial Narrow" panose="020B0606020202030204" pitchFamily="34" charset="0"/>
                        </a:rPr>
                        <a:t>Plan de Mejora Implementado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a:solidFill>
                            <a:srgbClr val="FFFFFF"/>
                          </a:solidFill>
                          <a:effectLst/>
                          <a:latin typeface="Arial Narrow" panose="020B0606020202030204" pitchFamily="34" charset="0"/>
                        </a:rPr>
                        <a:t>Sin Plan de Mejora</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400" b="1" i="0" u="none" strike="noStrike">
                          <a:solidFill>
                            <a:srgbClr val="FFFFFF"/>
                          </a:solidFill>
                          <a:effectLst/>
                          <a:latin typeface="Arial Narrow" panose="020B0606020202030204" pitchFamily="34" charset="0"/>
                        </a:rPr>
                        <a:t>Vencido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tc>
                  <a:txBody>
                    <a:bodyPr/>
                    <a:lstStyle/>
                    <a:p>
                      <a:pPr algn="ctr" rtl="0" fontAlgn="ctr"/>
                      <a:r>
                        <a:rPr lang="es-CO" sz="1800" b="1" i="0" u="none" strike="noStrike" dirty="0">
                          <a:solidFill>
                            <a:srgbClr val="FFFFFF"/>
                          </a:solidFill>
                          <a:effectLst/>
                          <a:latin typeface="Arial Narrow" panose="020B0606020202030204" pitchFamily="34" charset="0"/>
                        </a:rPr>
                        <a:t>Totales</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0070C0"/>
                    </a:solidFill>
                  </a:tcPr>
                </a:tc>
                <a:extLst>
                  <a:ext uri="{0D108BD9-81ED-4DB2-BD59-A6C34878D82A}">
                    <a16:rowId xmlns:a16="http://schemas.microsoft.com/office/drawing/2014/main" val="2542335266"/>
                  </a:ext>
                </a:extLst>
              </a:tr>
              <a:tr h="316865">
                <a:tc>
                  <a:txBody>
                    <a:bodyPr/>
                    <a:lstStyle/>
                    <a:p>
                      <a:pPr algn="ctr" rtl="0" fontAlgn="ctr"/>
                      <a:r>
                        <a:rPr lang="es-CO" sz="1400" b="1" i="0" u="none" strike="noStrike" dirty="0">
                          <a:solidFill>
                            <a:srgbClr val="002060"/>
                          </a:solidFill>
                          <a:effectLst/>
                          <a:latin typeface="Arial Narrow" panose="020B0606020202030204" pitchFamily="34" charset="0"/>
                        </a:rPr>
                        <a:t>Extremo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ctr"/>
                      <a:r>
                        <a:rPr lang="es-CO" sz="2000" b="0" i="0" u="none" strike="noStrike" dirty="0">
                          <a:solidFill>
                            <a:srgbClr val="000000"/>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3729908428"/>
                  </a:ext>
                </a:extLst>
              </a:tr>
              <a:tr h="316865">
                <a:tc>
                  <a:txBody>
                    <a:bodyPr/>
                    <a:lstStyle/>
                    <a:p>
                      <a:pPr algn="ctr" rtl="0" fontAlgn="b"/>
                      <a:r>
                        <a:rPr lang="es-CO" sz="1400" b="1" i="0" u="none" strike="noStrike">
                          <a:solidFill>
                            <a:srgbClr val="002060"/>
                          </a:solidFill>
                          <a:effectLst/>
                          <a:latin typeface="Arial Narrow" panose="020B0606020202030204" pitchFamily="34" charset="0"/>
                        </a:rPr>
                        <a:t>Alto</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dirty="0">
                          <a:solidFill>
                            <a:srgbClr val="000000"/>
                          </a:solidFill>
                          <a:effectLst/>
                          <a:latin typeface="Arial Narrow" panose="020B0606020202030204" pitchFamily="34" charset="0"/>
                        </a:rPr>
                        <a:t>4</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2</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2000" b="0" i="0" u="none" strike="noStrike" dirty="0">
                          <a:solidFill>
                            <a:srgbClr val="000000"/>
                          </a:solidFill>
                          <a:effectLst/>
                          <a:latin typeface="Arial Narrow" panose="020B0606020202030204" pitchFamily="34" charset="0"/>
                        </a:rPr>
                        <a:t>6</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257570208"/>
                  </a:ext>
                </a:extLst>
              </a:tr>
              <a:tr h="316865">
                <a:tc>
                  <a:txBody>
                    <a:bodyPr/>
                    <a:lstStyle/>
                    <a:p>
                      <a:pPr algn="ctr" rtl="0" fontAlgn="b"/>
                      <a:r>
                        <a:rPr lang="es-CO" sz="1400" b="1" i="0" u="none" strike="noStrike">
                          <a:solidFill>
                            <a:srgbClr val="002060"/>
                          </a:solidFill>
                          <a:effectLst/>
                          <a:latin typeface="Arial Narrow" panose="020B0606020202030204" pitchFamily="34" charset="0"/>
                        </a:rPr>
                        <a:t>Moderado</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1</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2000" b="0" i="0" u="none" strike="noStrike" dirty="0">
                          <a:solidFill>
                            <a:srgbClr val="000000"/>
                          </a:solidFill>
                          <a:effectLst/>
                          <a:latin typeface="Arial Narrow" panose="020B0606020202030204" pitchFamily="34" charset="0"/>
                        </a:rPr>
                        <a:t>1</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2031086790"/>
                  </a:ext>
                </a:extLst>
              </a:tr>
              <a:tr h="316865">
                <a:tc>
                  <a:txBody>
                    <a:bodyPr/>
                    <a:lstStyle/>
                    <a:p>
                      <a:pPr algn="ctr" rtl="0" fontAlgn="b"/>
                      <a:r>
                        <a:rPr lang="es-CO" sz="1400" b="1" i="0" u="none" strike="noStrike">
                          <a:solidFill>
                            <a:srgbClr val="002060"/>
                          </a:solidFill>
                          <a:effectLst/>
                          <a:latin typeface="Arial Narrow" panose="020B0606020202030204" pitchFamily="34" charset="0"/>
                        </a:rPr>
                        <a:t>Bajo</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5</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2000" b="0" i="0" u="none" strike="noStrike" dirty="0">
                          <a:solidFill>
                            <a:srgbClr val="000000"/>
                          </a:solidFill>
                          <a:effectLst/>
                          <a:latin typeface="Arial Narrow" panose="020B0606020202030204" pitchFamily="34" charset="0"/>
                        </a:rPr>
                        <a:t>5</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2136909345"/>
                  </a:ext>
                </a:extLst>
              </a:tr>
              <a:tr h="316865">
                <a:tc>
                  <a:txBody>
                    <a:bodyPr/>
                    <a:lstStyle/>
                    <a:p>
                      <a:pPr algn="ctr" rtl="0" fontAlgn="ctr"/>
                      <a:r>
                        <a:rPr lang="es-CO" sz="1400" b="1" i="0" u="none" strike="noStrike" dirty="0">
                          <a:solidFill>
                            <a:srgbClr val="002060"/>
                          </a:solidFill>
                          <a:effectLst/>
                          <a:latin typeface="Arial Narrow" panose="020B0606020202030204" pitchFamily="34" charset="0"/>
                        </a:rPr>
                        <a:t>Sin Medición (Riesgo Nuevo)</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tc>
                  <a:txBody>
                    <a:bodyPr/>
                    <a:lstStyle/>
                    <a:p>
                      <a:pPr algn="ctr" rtl="0" fontAlgn="b"/>
                      <a:r>
                        <a:rPr lang="es-CO" sz="1400" b="0" i="0" u="none" strike="noStrike" dirty="0">
                          <a:solidFill>
                            <a:srgbClr val="000000"/>
                          </a:solidFill>
                          <a:effectLst/>
                          <a:latin typeface="Arial Narrow" panose="020B0606020202030204" pitchFamily="34" charset="0"/>
                        </a:rPr>
                        <a:t>5</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18</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Arial Narrow" panose="020B0606020202030204" pitchFamily="34" charset="0"/>
                        </a:rPr>
                        <a:t>0</a:t>
                      </a:r>
                    </a:p>
                  </a:txBody>
                  <a:tcPr marL="0" marR="0" marT="0"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rtl="0" fontAlgn="ctr"/>
                      <a:r>
                        <a:rPr lang="es-CO" sz="2000" b="0" i="0" u="none" strike="noStrike" dirty="0">
                          <a:solidFill>
                            <a:srgbClr val="000000"/>
                          </a:solidFill>
                          <a:effectLst/>
                          <a:latin typeface="Arial Narrow" panose="020B0606020202030204" pitchFamily="34" charset="0"/>
                        </a:rPr>
                        <a:t>23</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FF"/>
                    </a:solidFill>
                  </a:tcPr>
                </a:tc>
                <a:extLst>
                  <a:ext uri="{0D108BD9-81ED-4DB2-BD59-A6C34878D82A}">
                    <a16:rowId xmlns:a16="http://schemas.microsoft.com/office/drawing/2014/main" val="1337908480"/>
                  </a:ext>
                </a:extLst>
              </a:tr>
              <a:tr h="219075">
                <a:tc rowSpan="2">
                  <a:txBody>
                    <a:bodyPr/>
                    <a:lstStyle/>
                    <a:p>
                      <a:pPr algn="ctr" rtl="0" fontAlgn="ctr"/>
                      <a:r>
                        <a:rPr lang="es-CO" sz="1800" b="1" i="0" u="none" strike="noStrike" dirty="0">
                          <a:solidFill>
                            <a:srgbClr val="000000"/>
                          </a:solidFill>
                          <a:effectLst/>
                          <a:latin typeface="Arial Narrow" panose="020B0606020202030204" pitchFamily="34" charset="0"/>
                        </a:rPr>
                        <a:t>TOTAL</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800" b="1" i="0" u="none" strike="noStrike">
                          <a:solidFill>
                            <a:srgbClr val="000000"/>
                          </a:solidFill>
                          <a:effectLst/>
                          <a:latin typeface="Arial Narrow" panose="020B0606020202030204" pitchFamily="34" charset="0"/>
                        </a:rPr>
                        <a:t>9</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800" b="1" i="0" u="none" strike="noStrike">
                          <a:solidFill>
                            <a:srgbClr val="000000"/>
                          </a:solidFill>
                          <a:effectLst/>
                          <a:latin typeface="Arial Narrow" panose="020B0606020202030204" pitchFamily="34" charset="0"/>
                        </a:rPr>
                        <a:t>26</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00"/>
                    </a:solidFill>
                  </a:tcPr>
                </a:tc>
                <a:tc>
                  <a:txBody>
                    <a:bodyPr/>
                    <a:lstStyle/>
                    <a:p>
                      <a:pPr algn="ctr" rtl="0" fontAlgn="ctr"/>
                      <a:r>
                        <a:rPr lang="es-CO" sz="1800" b="1" i="0" u="none" strike="noStrike">
                          <a:solidFill>
                            <a:srgbClr val="FFFFFF"/>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0000"/>
                    </a:solidFill>
                  </a:tcPr>
                </a:tc>
                <a:tc rowSpan="2">
                  <a:txBody>
                    <a:bodyPr/>
                    <a:lstStyle/>
                    <a:p>
                      <a:pPr algn="ctr" rtl="0" fontAlgn="ctr"/>
                      <a:r>
                        <a:rPr lang="es-CO" sz="2000" b="1" i="0" u="none" strike="noStrike" dirty="0">
                          <a:solidFill>
                            <a:srgbClr val="000000"/>
                          </a:solidFill>
                          <a:effectLst/>
                          <a:latin typeface="Arial Narrow" panose="020B0606020202030204" pitchFamily="34" charset="0"/>
                        </a:rPr>
                        <a:t>35</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A9D18E"/>
                    </a:solidFill>
                  </a:tcPr>
                </a:tc>
                <a:extLst>
                  <a:ext uri="{0D108BD9-81ED-4DB2-BD59-A6C34878D82A}">
                    <a16:rowId xmlns:a16="http://schemas.microsoft.com/office/drawing/2014/main" val="120436043"/>
                  </a:ext>
                </a:extLst>
              </a:tr>
              <a:tr h="219075">
                <a:tc vMerge="1">
                  <a:txBody>
                    <a:bodyPr/>
                    <a:lstStyle/>
                    <a:p>
                      <a:endParaRPr lang="es-CO"/>
                    </a:p>
                  </a:txBody>
                  <a:tcPr/>
                </a:tc>
                <a:tc>
                  <a:txBody>
                    <a:bodyPr/>
                    <a:lstStyle/>
                    <a:p>
                      <a:pPr algn="ctr" rtl="0" fontAlgn="ctr"/>
                      <a:r>
                        <a:rPr lang="es-CO" sz="1800" b="1" i="0" u="none" strike="noStrike" dirty="0">
                          <a:solidFill>
                            <a:srgbClr val="000000"/>
                          </a:solidFill>
                          <a:effectLst/>
                          <a:latin typeface="Arial Narrow" panose="020B0606020202030204" pitchFamily="34" charset="0"/>
                        </a:rPr>
                        <a:t>26%</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B4C6E7"/>
                    </a:solidFill>
                  </a:tcPr>
                </a:tc>
                <a:tc>
                  <a:txBody>
                    <a:bodyPr/>
                    <a:lstStyle/>
                    <a:p>
                      <a:pPr algn="ctr" rtl="0" fontAlgn="ctr"/>
                      <a:r>
                        <a:rPr lang="es-CO" sz="1800" b="1" i="0" u="none" strike="noStrike" dirty="0">
                          <a:solidFill>
                            <a:srgbClr val="000000"/>
                          </a:solidFill>
                          <a:effectLst/>
                          <a:latin typeface="Arial Narrow" panose="020B0606020202030204" pitchFamily="34" charset="0"/>
                        </a:rPr>
                        <a:t>74%</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FF00"/>
                    </a:solidFill>
                  </a:tcPr>
                </a:tc>
                <a:tc>
                  <a:txBody>
                    <a:bodyPr/>
                    <a:lstStyle/>
                    <a:p>
                      <a:pPr algn="ctr" rtl="0" fontAlgn="ctr"/>
                      <a:r>
                        <a:rPr lang="es-CO" sz="1800" b="1" i="0" u="none" strike="noStrike" dirty="0">
                          <a:solidFill>
                            <a:srgbClr val="FFFFFF"/>
                          </a:solidFill>
                          <a:effectLst/>
                          <a:latin typeface="Arial Narrow" panose="020B0606020202030204" pitchFamily="34" charset="0"/>
                        </a:rPr>
                        <a:t>0%</a:t>
                      </a:r>
                    </a:p>
                  </a:txBody>
                  <a:tcPr marL="0" marR="0"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0000"/>
                    </a:solidFill>
                  </a:tcPr>
                </a:tc>
                <a:tc vMerge="1">
                  <a:txBody>
                    <a:bodyPr/>
                    <a:lstStyle/>
                    <a:p>
                      <a:endParaRPr lang="es-CO"/>
                    </a:p>
                  </a:txBody>
                  <a:tcPr/>
                </a:tc>
                <a:extLst>
                  <a:ext uri="{0D108BD9-81ED-4DB2-BD59-A6C34878D82A}">
                    <a16:rowId xmlns:a16="http://schemas.microsoft.com/office/drawing/2014/main" val="1839476362"/>
                  </a:ext>
                </a:extLst>
              </a:tr>
            </a:tbl>
          </a:graphicData>
        </a:graphic>
      </p:graphicFrame>
      <p:sp>
        <p:nvSpPr>
          <p:cNvPr id="8" name="Rectángulo 7">
            <a:extLst>
              <a:ext uri="{FF2B5EF4-FFF2-40B4-BE49-F238E27FC236}">
                <a16:creationId xmlns:a16="http://schemas.microsoft.com/office/drawing/2014/main" id="{4A12140B-01BC-4832-A906-86FD5FEACB38}"/>
              </a:ext>
            </a:extLst>
          </p:cNvPr>
          <p:cNvSpPr/>
          <p:nvPr/>
        </p:nvSpPr>
        <p:spPr>
          <a:xfrm>
            <a:off x="6761973" y="610566"/>
            <a:ext cx="5284253" cy="646331"/>
          </a:xfrm>
          <a:prstGeom prst="rect">
            <a:avLst/>
          </a:prstGeom>
        </p:spPr>
        <p:txBody>
          <a:bodyPr wrap="square">
            <a:spAutoFit/>
          </a:bodyPr>
          <a:lstStyle/>
          <a:p>
            <a:pPr algn="r"/>
            <a:r>
              <a:rPr lang="es-CO" b="1" dirty="0">
                <a:solidFill>
                  <a:srgbClr val="000A8B"/>
                </a:solidFill>
              </a:rPr>
              <a:t>Estado de implementación de planes de acción - Riesgos vigencia 2018</a:t>
            </a:r>
          </a:p>
        </p:txBody>
      </p:sp>
      <p:pic>
        <p:nvPicPr>
          <p:cNvPr id="5" name="Imagen 4">
            <a:extLst>
              <a:ext uri="{FF2B5EF4-FFF2-40B4-BE49-F238E27FC236}">
                <a16:creationId xmlns:a16="http://schemas.microsoft.com/office/drawing/2014/main" id="{3BE4C84F-EF59-4C8F-8354-89E4A97F703A}"/>
              </a:ext>
            </a:extLst>
          </p:cNvPr>
          <p:cNvPicPr>
            <a:picLocks noChangeAspect="1"/>
          </p:cNvPicPr>
          <p:nvPr/>
        </p:nvPicPr>
        <p:blipFill>
          <a:blip r:embed="rId4"/>
          <a:stretch>
            <a:fillRect/>
          </a:stretch>
        </p:blipFill>
        <p:spPr>
          <a:xfrm>
            <a:off x="4664765" y="4664766"/>
            <a:ext cx="6652591" cy="1292342"/>
          </a:xfrm>
          <a:prstGeom prst="rect">
            <a:avLst/>
          </a:prstGeom>
        </p:spPr>
      </p:pic>
      <p:pic>
        <p:nvPicPr>
          <p:cNvPr id="10" name="Imagen 9">
            <a:hlinkClick r:id="rId5" action="ppaction://hlinkfile"/>
            <a:extLst>
              <a:ext uri="{FF2B5EF4-FFF2-40B4-BE49-F238E27FC236}">
                <a16:creationId xmlns:a16="http://schemas.microsoft.com/office/drawing/2014/main" id="{61BEDAC2-082B-49C9-9C2B-7FFDCBEEEE5B}"/>
              </a:ext>
            </a:extLst>
          </p:cNvPr>
          <p:cNvPicPr>
            <a:picLocks noChangeAspect="1"/>
          </p:cNvPicPr>
          <p:nvPr/>
        </p:nvPicPr>
        <p:blipFill>
          <a:blip r:embed="rId6"/>
          <a:stretch>
            <a:fillRect/>
          </a:stretch>
        </p:blipFill>
        <p:spPr>
          <a:xfrm>
            <a:off x="10122204" y="2351727"/>
            <a:ext cx="1566213" cy="14970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41">
            <a:extLst>
              <a:ext uri="{FF2B5EF4-FFF2-40B4-BE49-F238E27FC236}">
                <a16:creationId xmlns:a16="http://schemas.microsoft.com/office/drawing/2014/main" id="{974CAF5A-9B4E-42D7-82E3-8C0D4ABD53C8}"/>
              </a:ext>
            </a:extLst>
          </p:cNvPr>
          <p:cNvSpPr txBox="1"/>
          <p:nvPr/>
        </p:nvSpPr>
        <p:spPr>
          <a:xfrm>
            <a:off x="6877879" y="2351726"/>
            <a:ext cx="3057446" cy="1569660"/>
          </a:xfrm>
          <a:prstGeom prst="rect">
            <a:avLst/>
          </a:prstGeom>
          <a:noFill/>
          <a:ln>
            <a:solidFill>
              <a:schemeClr val="tx1"/>
            </a:solidFill>
          </a:ln>
        </p:spPr>
        <p:txBody>
          <a:bodyPr wrap="square" rtlCol="0">
            <a:spAutoFit/>
          </a:bodyPr>
          <a:lstStyle/>
          <a:p>
            <a:pPr algn="just"/>
            <a:r>
              <a:rPr lang="es-CO" sz="1600" dirty="0">
                <a:solidFill>
                  <a:srgbClr val="000A8B"/>
                </a:solidFill>
                <a:latin typeface="Arial Black" panose="020B0A04020102020204" pitchFamily="34" charset="0"/>
              </a:rPr>
              <a:t>Se han Identificado en 2018 situaciones riesgos no establecidos en la Matriz de Riesgos publicada en la Pagina WEB</a:t>
            </a:r>
          </a:p>
        </p:txBody>
      </p:sp>
      <p:sp>
        <p:nvSpPr>
          <p:cNvPr id="13" name="TextBox 53">
            <a:extLst>
              <a:ext uri="{FF2B5EF4-FFF2-40B4-BE49-F238E27FC236}">
                <a16:creationId xmlns:a16="http://schemas.microsoft.com/office/drawing/2014/main" id="{BF97A01E-4BF3-409C-BCD8-F3C218B2A34B}"/>
              </a:ext>
            </a:extLst>
          </p:cNvPr>
          <p:cNvSpPr txBox="1"/>
          <p:nvPr/>
        </p:nvSpPr>
        <p:spPr>
          <a:xfrm>
            <a:off x="11106782" y="3282739"/>
            <a:ext cx="395408" cy="523220"/>
          </a:xfrm>
          <a:prstGeom prst="rect">
            <a:avLst/>
          </a:prstGeom>
          <a:noFill/>
        </p:spPr>
        <p:txBody>
          <a:bodyPr wrap="square" rtlCol="0">
            <a:spAutoFit/>
          </a:bodyPr>
          <a:lstStyle/>
          <a:p>
            <a:r>
              <a:rPr lang="es-CO" sz="2800" b="1" dirty="0">
                <a:highlight>
                  <a:srgbClr val="FFFF00"/>
                </a:highlight>
                <a:latin typeface="Arial Black" panose="020B0A04020102020204" pitchFamily="34" charset="0"/>
              </a:rPr>
              <a:t>9</a:t>
            </a:r>
          </a:p>
        </p:txBody>
      </p:sp>
      <p:sp>
        <p:nvSpPr>
          <p:cNvPr id="14" name="CuadroTexto 13">
            <a:extLst>
              <a:ext uri="{FF2B5EF4-FFF2-40B4-BE49-F238E27FC236}">
                <a16:creationId xmlns:a16="http://schemas.microsoft.com/office/drawing/2014/main" id="{552BD1F4-5312-4FE7-8805-7CCD39A6A231}"/>
              </a:ext>
            </a:extLst>
          </p:cNvPr>
          <p:cNvSpPr txBox="1"/>
          <p:nvPr/>
        </p:nvSpPr>
        <p:spPr>
          <a:xfrm>
            <a:off x="399842" y="4567949"/>
            <a:ext cx="2954821" cy="215444"/>
          </a:xfrm>
          <a:prstGeom prst="rect">
            <a:avLst/>
          </a:prstGeom>
          <a:noFill/>
        </p:spPr>
        <p:txBody>
          <a:bodyPr wrap="square" rtlCol="0">
            <a:spAutoFit/>
          </a:bodyPr>
          <a:lstStyle/>
          <a:p>
            <a:r>
              <a:rPr lang="es-CO" sz="800" dirty="0"/>
              <a:t>Fuente: Administración Acciones Correctivas y de Mejora - OCI</a:t>
            </a:r>
          </a:p>
        </p:txBody>
      </p:sp>
      <p:sp>
        <p:nvSpPr>
          <p:cNvPr id="15" name="Elipse 14">
            <a:extLst>
              <a:ext uri="{FF2B5EF4-FFF2-40B4-BE49-F238E27FC236}">
                <a16:creationId xmlns:a16="http://schemas.microsoft.com/office/drawing/2014/main" id="{5EF5EB00-E0BE-48F7-84D8-D4F173158C01}"/>
              </a:ext>
            </a:extLst>
          </p:cNvPr>
          <p:cNvSpPr/>
          <p:nvPr/>
        </p:nvSpPr>
        <p:spPr>
          <a:xfrm>
            <a:off x="3697360" y="3697355"/>
            <a:ext cx="490542" cy="3048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6" name="Conector recto 15">
            <a:extLst>
              <a:ext uri="{FF2B5EF4-FFF2-40B4-BE49-F238E27FC236}">
                <a16:creationId xmlns:a16="http://schemas.microsoft.com/office/drawing/2014/main" id="{1F6E561A-DEF7-404A-B0FC-243A2562A9B0}"/>
              </a:ext>
            </a:extLst>
          </p:cNvPr>
          <p:cNvCxnSpPr>
            <a:cxnSpLocks/>
          </p:cNvCxnSpPr>
          <p:nvPr/>
        </p:nvCxnSpPr>
        <p:spPr>
          <a:xfrm>
            <a:off x="6748721" y="1360171"/>
            <a:ext cx="5443279"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CuadroTexto 8">
            <a:extLst>
              <a:ext uri="{FF2B5EF4-FFF2-40B4-BE49-F238E27FC236}">
                <a16:creationId xmlns:a16="http://schemas.microsoft.com/office/drawing/2014/main" id="{4153B070-0F8C-4F58-AB27-0593AB6BFCFA}"/>
              </a:ext>
            </a:extLst>
          </p:cNvPr>
          <p:cNvSpPr txBox="1"/>
          <p:nvPr/>
        </p:nvSpPr>
        <p:spPr>
          <a:xfrm>
            <a:off x="7184360" y="1807193"/>
            <a:ext cx="2937844" cy="400110"/>
          </a:xfrm>
          <a:prstGeom prst="rect">
            <a:avLst/>
          </a:prstGeom>
          <a:noFill/>
        </p:spPr>
        <p:txBody>
          <a:bodyPr wrap="square" rtlCol="0">
            <a:spAutoFit/>
          </a:bodyPr>
          <a:lstStyle/>
          <a:p>
            <a:r>
              <a:rPr lang="es-CO" sz="2000" dirty="0">
                <a:solidFill>
                  <a:srgbClr val="000A8B"/>
                </a:solidFill>
                <a:effectLst>
                  <a:outerShdw blurRad="38100" dist="38100" dir="2700000" algn="tl">
                    <a:srgbClr val="000000">
                      <a:alpha val="43137"/>
                    </a:srgbClr>
                  </a:outerShdw>
                </a:effectLst>
              </a:rPr>
              <a:t>Generación de Valor</a:t>
            </a:r>
          </a:p>
        </p:txBody>
      </p:sp>
      <p:sp>
        <p:nvSpPr>
          <p:cNvPr id="17" name="Elipse 16">
            <a:extLst>
              <a:ext uri="{FF2B5EF4-FFF2-40B4-BE49-F238E27FC236}">
                <a16:creationId xmlns:a16="http://schemas.microsoft.com/office/drawing/2014/main" id="{47BC7B41-72BC-43DA-AF3A-FC4FA804F85B}"/>
              </a:ext>
            </a:extLst>
          </p:cNvPr>
          <p:cNvSpPr/>
          <p:nvPr/>
        </p:nvSpPr>
        <p:spPr>
          <a:xfrm>
            <a:off x="5286751" y="2309827"/>
            <a:ext cx="849354" cy="2157039"/>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Elipse 1">
            <a:extLst>
              <a:ext uri="{FF2B5EF4-FFF2-40B4-BE49-F238E27FC236}">
                <a16:creationId xmlns:a16="http://schemas.microsoft.com/office/drawing/2014/main" id="{4334EAD2-9436-45DB-80B0-63C4BC6EAA7E}"/>
              </a:ext>
            </a:extLst>
          </p:cNvPr>
          <p:cNvSpPr/>
          <p:nvPr/>
        </p:nvSpPr>
        <p:spPr>
          <a:xfrm>
            <a:off x="675861" y="2603517"/>
            <a:ext cx="5817704" cy="378222"/>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856412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graphicFrame>
        <p:nvGraphicFramePr>
          <p:cNvPr id="2" name="Tabla 1">
            <a:extLst>
              <a:ext uri="{FF2B5EF4-FFF2-40B4-BE49-F238E27FC236}">
                <a16:creationId xmlns:a16="http://schemas.microsoft.com/office/drawing/2014/main" id="{19AE7AD7-72CF-49FB-961D-A880CC9DD8FF}"/>
              </a:ext>
            </a:extLst>
          </p:cNvPr>
          <p:cNvGraphicFramePr>
            <a:graphicFrameLocks noGrp="1"/>
          </p:cNvGraphicFramePr>
          <p:nvPr>
            <p:extLst>
              <p:ext uri="{D42A27DB-BD31-4B8C-83A1-F6EECF244321}">
                <p14:modId xmlns:p14="http://schemas.microsoft.com/office/powerpoint/2010/main" val="1084278492"/>
              </p:ext>
            </p:extLst>
          </p:nvPr>
        </p:nvGraphicFramePr>
        <p:xfrm>
          <a:off x="625735" y="1522982"/>
          <a:ext cx="7103142" cy="4943475"/>
        </p:xfrm>
        <a:graphic>
          <a:graphicData uri="http://schemas.openxmlformats.org/drawingml/2006/table">
            <a:tbl>
              <a:tblPr/>
              <a:tblGrid>
                <a:gridCol w="1748125">
                  <a:extLst>
                    <a:ext uri="{9D8B030D-6E8A-4147-A177-3AD203B41FA5}">
                      <a16:colId xmlns:a16="http://schemas.microsoft.com/office/drawing/2014/main" val="299696535"/>
                    </a:ext>
                  </a:extLst>
                </a:gridCol>
                <a:gridCol w="907255">
                  <a:extLst>
                    <a:ext uri="{9D8B030D-6E8A-4147-A177-3AD203B41FA5}">
                      <a16:colId xmlns:a16="http://schemas.microsoft.com/office/drawing/2014/main" val="600438430"/>
                    </a:ext>
                  </a:extLst>
                </a:gridCol>
                <a:gridCol w="874063">
                  <a:extLst>
                    <a:ext uri="{9D8B030D-6E8A-4147-A177-3AD203B41FA5}">
                      <a16:colId xmlns:a16="http://schemas.microsoft.com/office/drawing/2014/main" val="2642273373"/>
                    </a:ext>
                  </a:extLst>
                </a:gridCol>
                <a:gridCol w="1002778">
                  <a:extLst>
                    <a:ext uri="{9D8B030D-6E8A-4147-A177-3AD203B41FA5}">
                      <a16:colId xmlns:a16="http://schemas.microsoft.com/office/drawing/2014/main" val="385397003"/>
                    </a:ext>
                  </a:extLst>
                </a:gridCol>
                <a:gridCol w="579386">
                  <a:extLst>
                    <a:ext uri="{9D8B030D-6E8A-4147-A177-3AD203B41FA5}">
                      <a16:colId xmlns:a16="http://schemas.microsoft.com/office/drawing/2014/main" val="514254379"/>
                    </a:ext>
                  </a:extLst>
                </a:gridCol>
                <a:gridCol w="663845">
                  <a:extLst>
                    <a:ext uri="{9D8B030D-6E8A-4147-A177-3AD203B41FA5}">
                      <a16:colId xmlns:a16="http://schemas.microsoft.com/office/drawing/2014/main" val="3471315031"/>
                    </a:ext>
                  </a:extLst>
                </a:gridCol>
                <a:gridCol w="663845">
                  <a:extLst>
                    <a:ext uri="{9D8B030D-6E8A-4147-A177-3AD203B41FA5}">
                      <a16:colId xmlns:a16="http://schemas.microsoft.com/office/drawing/2014/main" val="2346127767"/>
                    </a:ext>
                  </a:extLst>
                </a:gridCol>
                <a:gridCol w="663845">
                  <a:extLst>
                    <a:ext uri="{9D8B030D-6E8A-4147-A177-3AD203B41FA5}">
                      <a16:colId xmlns:a16="http://schemas.microsoft.com/office/drawing/2014/main" val="2983730821"/>
                    </a:ext>
                  </a:extLst>
                </a:gridCol>
              </a:tblGrid>
              <a:tr h="466725">
                <a:tc>
                  <a:txBody>
                    <a:bodyPr/>
                    <a:lstStyle/>
                    <a:p>
                      <a:pPr algn="ctr" rtl="0" fontAlgn="ctr"/>
                      <a:r>
                        <a:rPr lang="es-CO" sz="1400" b="1" i="0" u="none" strike="noStrike">
                          <a:solidFill>
                            <a:srgbClr val="000000"/>
                          </a:solidFill>
                          <a:effectLst/>
                          <a:latin typeface="Calibri" panose="020F0502020204030204" pitchFamily="34" charset="0"/>
                        </a:rPr>
                        <a:t>Área o Proceso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gn="ctr" rtl="0" fontAlgn="ctr"/>
                      <a:r>
                        <a:rPr lang="es-CO" sz="1400" b="1" i="0" u="none" strike="noStrike" dirty="0">
                          <a:solidFill>
                            <a:srgbClr val="000000"/>
                          </a:solidFill>
                          <a:effectLst/>
                          <a:latin typeface="Calibri" panose="020F0502020204030204" pitchFamily="34" charset="0"/>
                        </a:rPr>
                        <a:t>No. Opor. Mejora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EAAAA"/>
                    </a:solidFill>
                  </a:tcPr>
                </a:tc>
                <a:tc>
                  <a:txBody>
                    <a:bodyPr/>
                    <a:lstStyle/>
                    <a:p>
                      <a:pPr algn="ctr" rtl="0" fontAlgn="ctr"/>
                      <a:r>
                        <a:rPr lang="es-CO" sz="1400" b="1" i="0" u="none" strike="noStrike" dirty="0">
                          <a:solidFill>
                            <a:srgbClr val="000000"/>
                          </a:solidFill>
                          <a:effectLst/>
                          <a:latin typeface="Calibri" panose="020F0502020204030204" pitchFamily="34" charset="0"/>
                        </a:rPr>
                        <a:t>No.</a:t>
                      </a:r>
                    </a:p>
                    <a:p>
                      <a:pPr algn="ctr" rtl="0" fontAlgn="ctr"/>
                      <a:r>
                        <a:rPr lang="es-CO" sz="1400" b="1" i="0" u="none" strike="noStrike" dirty="0">
                          <a:solidFill>
                            <a:srgbClr val="000000"/>
                          </a:solidFill>
                          <a:effectLst/>
                          <a:latin typeface="Calibri" panose="020F0502020204030204" pitchFamily="34" charset="0"/>
                        </a:rPr>
                        <a:t>Observa.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EAAAA"/>
                    </a:solidFill>
                  </a:tcPr>
                </a:tc>
                <a:tc>
                  <a:txBody>
                    <a:bodyPr/>
                    <a:lstStyle/>
                    <a:p>
                      <a:pPr algn="ctr" rtl="0" fontAlgn="ctr"/>
                      <a:r>
                        <a:rPr lang="es-CO" sz="1400" b="1" i="0" u="none" strike="noStrike">
                          <a:solidFill>
                            <a:srgbClr val="000000"/>
                          </a:solidFill>
                          <a:effectLst/>
                          <a:latin typeface="Calibri" panose="020F0502020204030204" pitchFamily="34" charset="0"/>
                        </a:rPr>
                        <a:t>Plan de Mejora Implementado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00"/>
                    </a:solidFill>
                  </a:tcPr>
                </a:tc>
                <a:tc>
                  <a:txBody>
                    <a:bodyPr/>
                    <a:lstStyle/>
                    <a:p>
                      <a:pPr algn="ctr" rtl="0" fontAlgn="ctr"/>
                      <a:r>
                        <a:rPr lang="es-CO" sz="1400" b="1" i="0" u="none" strike="noStrike" dirty="0">
                          <a:solidFill>
                            <a:srgbClr val="000000"/>
                          </a:solidFill>
                          <a:effectLst/>
                          <a:latin typeface="Calibri" panose="020F0502020204030204" pitchFamily="34" charset="0"/>
                        </a:rPr>
                        <a:t>% Avance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gn="ctr" rtl="0" fontAlgn="ctr"/>
                      <a:r>
                        <a:rPr lang="es-CO" sz="1400" b="1" i="0" u="none" strike="noStrike" dirty="0">
                          <a:solidFill>
                            <a:srgbClr val="FFFFFF"/>
                          </a:solidFill>
                          <a:effectLst/>
                          <a:latin typeface="Calibri" panose="020F0502020204030204" pitchFamily="34" charset="0"/>
                        </a:rPr>
                        <a:t>Sin Cierre al 31-03-2018</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C000"/>
                    </a:solidFill>
                  </a:tcPr>
                </a:tc>
                <a:tc>
                  <a:txBody>
                    <a:bodyPr/>
                    <a:lstStyle/>
                    <a:p>
                      <a:pPr algn="ctr" rtl="0" fontAlgn="ctr"/>
                      <a:r>
                        <a:rPr lang="es-CO" sz="1400" b="1" i="0" u="none" strike="noStrike">
                          <a:solidFill>
                            <a:srgbClr val="000000"/>
                          </a:solidFill>
                          <a:effectLst/>
                          <a:latin typeface="Calibri" panose="020F0502020204030204" pitchFamily="34" charset="0"/>
                        </a:rPr>
                        <a:t>Total planes </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gn="ctr" rtl="0" fontAlgn="ctr"/>
                      <a:r>
                        <a:rPr lang="es-CO" sz="1400" b="1" i="0" u="none" strike="noStrike" dirty="0" err="1">
                          <a:solidFill>
                            <a:srgbClr val="000000"/>
                          </a:solidFill>
                          <a:effectLst/>
                          <a:latin typeface="Calibri" panose="020F0502020204030204" pitchFamily="34" charset="0"/>
                        </a:rPr>
                        <a:t>Part</a:t>
                      </a:r>
                      <a:r>
                        <a:rPr lang="es-CO" sz="1400" b="1" i="0" u="none" strike="noStrike" dirty="0">
                          <a:solidFill>
                            <a:srgbClr val="000000"/>
                          </a:solidFill>
                          <a:effectLst/>
                          <a:latin typeface="Calibri" panose="020F0502020204030204" pitchFamily="34" charset="0"/>
                        </a:rPr>
                        <a:t>. %</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extLst>
                  <a:ext uri="{0D108BD9-81ED-4DB2-BD59-A6C34878D82A}">
                    <a16:rowId xmlns:a16="http://schemas.microsoft.com/office/drawing/2014/main" val="3343388779"/>
                  </a:ext>
                </a:extLst>
              </a:tr>
              <a:tr h="219075">
                <a:tc>
                  <a:txBody>
                    <a:bodyPr/>
                    <a:lstStyle/>
                    <a:p>
                      <a:pPr algn="just" fontAlgn="ctr"/>
                      <a:r>
                        <a:rPr lang="es-CO" sz="1400" b="1" i="0" u="none" strike="noStrike">
                          <a:solidFill>
                            <a:srgbClr val="002060"/>
                          </a:solidFill>
                          <a:effectLst/>
                          <a:latin typeface="Arial Narrow" panose="020B0606020202030204" pitchFamily="34" charset="0"/>
                        </a:rPr>
                        <a:t>Control Interno Contable SAE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a:solidFill>
                            <a:srgbClr val="000000"/>
                          </a:solidFill>
                          <a:effectLst/>
                          <a:latin typeface="Arial Narrow" panose="020B0606020202030204" pitchFamily="34" charset="0"/>
                        </a:rPr>
                        <a:t>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726924733"/>
                  </a:ext>
                </a:extLst>
              </a:tr>
              <a:tr h="219075">
                <a:tc>
                  <a:txBody>
                    <a:bodyPr/>
                    <a:lstStyle/>
                    <a:p>
                      <a:pPr algn="just" fontAlgn="ctr"/>
                      <a:r>
                        <a:rPr lang="es-CO" sz="1400" b="1" i="0" u="none" strike="noStrike">
                          <a:solidFill>
                            <a:srgbClr val="002060"/>
                          </a:solidFill>
                          <a:effectLst/>
                          <a:latin typeface="Arial Narrow" panose="020B0606020202030204" pitchFamily="34" charset="0"/>
                        </a:rPr>
                        <a:t>Control Interno Contable FRISCO</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28172045"/>
                  </a:ext>
                </a:extLst>
              </a:tr>
              <a:tr h="619125">
                <a:tc>
                  <a:txBody>
                    <a:bodyPr/>
                    <a:lstStyle/>
                    <a:p>
                      <a:pPr algn="just" fontAlgn="ctr"/>
                      <a:r>
                        <a:rPr lang="es-CO" sz="1400" b="1" i="0" u="none" strike="noStrike">
                          <a:solidFill>
                            <a:srgbClr val="002060"/>
                          </a:solidFill>
                          <a:effectLst/>
                          <a:latin typeface="Arial Narrow" panose="020B0606020202030204" pitchFamily="34" charset="0"/>
                        </a:rPr>
                        <a:t>Informe Anual de Licenciamiento a la Dirección Nacional de Derechos de Autor.</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20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20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100%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979730948"/>
                  </a:ext>
                </a:extLst>
              </a:tr>
              <a:tr h="219075">
                <a:tc>
                  <a:txBody>
                    <a:bodyPr/>
                    <a:lstStyle/>
                    <a:p>
                      <a:pPr algn="just" fontAlgn="ctr"/>
                      <a:r>
                        <a:rPr lang="es-CO" sz="1400" b="1" i="0" u="none" strike="noStrike">
                          <a:solidFill>
                            <a:srgbClr val="002060"/>
                          </a:solidFill>
                          <a:effectLst/>
                          <a:latin typeface="Arial Narrow" panose="020B0606020202030204" pitchFamily="34" charset="0"/>
                        </a:rPr>
                        <a:t>Caja Menor Centro Oriente</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a:solidFill>
                            <a:srgbClr val="000000"/>
                          </a:solidFill>
                          <a:effectLst/>
                          <a:latin typeface="Arial Narrow" panose="020B0606020202030204" pitchFamily="34" charset="0"/>
                        </a:rPr>
                        <a:t>5</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01954573"/>
                  </a:ext>
                </a:extLst>
              </a:tr>
              <a:tr h="219075">
                <a:tc>
                  <a:txBody>
                    <a:bodyPr/>
                    <a:lstStyle/>
                    <a:p>
                      <a:pPr algn="just" fontAlgn="ctr"/>
                      <a:r>
                        <a:rPr lang="es-CO" sz="1400" b="1" i="0" u="none" strike="noStrike">
                          <a:solidFill>
                            <a:srgbClr val="002060"/>
                          </a:solidFill>
                          <a:effectLst/>
                          <a:latin typeface="Arial Narrow" panose="020B0606020202030204" pitchFamily="34" charset="0"/>
                        </a:rPr>
                        <a:t>Caja Menor Presidencia</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a:solidFill>
                            <a:srgbClr val="000000"/>
                          </a:solidFill>
                          <a:effectLst/>
                          <a:latin typeface="Arial Narrow" panose="020B0606020202030204" pitchFamily="34" charset="0"/>
                        </a:rPr>
                        <a:t>1</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1"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64458556"/>
                  </a:ext>
                </a:extLst>
              </a:tr>
              <a:tr h="333375">
                <a:tc>
                  <a:txBody>
                    <a:bodyPr/>
                    <a:lstStyle/>
                    <a:p>
                      <a:pPr algn="just" fontAlgn="ctr"/>
                      <a:r>
                        <a:rPr lang="es-CO" sz="1400" b="1" i="0" u="none" strike="noStrike">
                          <a:solidFill>
                            <a:srgbClr val="002060"/>
                          </a:solidFill>
                          <a:effectLst/>
                          <a:latin typeface="Arial Narrow" panose="020B0606020202030204" pitchFamily="34" charset="0"/>
                        </a:rPr>
                        <a:t>Caja Menor Vicepresidencia de Bienes Muebles e Inmuebles</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a:solidFill>
                            <a:srgbClr val="000000"/>
                          </a:solidFill>
                          <a:effectLst/>
                          <a:latin typeface="Arial Narrow" panose="020B0606020202030204" pitchFamily="34" charset="0"/>
                        </a:rPr>
                        <a:t>4</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1"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42680918"/>
                  </a:ext>
                </a:extLst>
              </a:tr>
              <a:tr h="219075">
                <a:tc>
                  <a:txBody>
                    <a:bodyPr/>
                    <a:lstStyle/>
                    <a:p>
                      <a:pPr algn="just" fontAlgn="ctr"/>
                      <a:r>
                        <a:rPr lang="es-CO" sz="1400" b="1" i="0" u="none" strike="noStrike">
                          <a:solidFill>
                            <a:srgbClr val="000000"/>
                          </a:solidFill>
                          <a:effectLst/>
                          <a:latin typeface="Arial Narrow" panose="020B0606020202030204" pitchFamily="34" charset="0"/>
                        </a:rPr>
                        <a:t>Caja Menor Proyectos Especiales</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fontAlgn="ctr"/>
                      <a:r>
                        <a:rPr lang="es-CO" sz="1400" b="0" i="0" u="none" strike="noStrike" dirty="0">
                          <a:solidFill>
                            <a:srgbClr val="000000"/>
                          </a:solidFill>
                          <a:effectLst/>
                          <a:latin typeface="Arial Narrow" panose="020B0606020202030204" pitchFamily="34" charset="0"/>
                        </a:rPr>
                        <a:t>6</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1"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es-CO" sz="1400" b="0" i="0" u="none" strike="noStrike">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261344428"/>
                  </a:ext>
                </a:extLst>
              </a:tr>
              <a:tr h="219075">
                <a:tc>
                  <a:txBody>
                    <a:bodyPr/>
                    <a:lstStyle/>
                    <a:p>
                      <a:pPr algn="ctr" rtl="0" fontAlgn="ctr"/>
                      <a:r>
                        <a:rPr lang="es-CO" sz="1600" b="1" i="0" u="none" strike="noStrike" dirty="0">
                          <a:solidFill>
                            <a:srgbClr val="000000"/>
                          </a:solidFill>
                          <a:effectLst/>
                          <a:latin typeface="Calibri" panose="020F0502020204030204" pitchFamily="34" charset="0"/>
                        </a:rPr>
                        <a:t>TOTAL</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B4C6E7"/>
                    </a:solidFill>
                  </a:tcPr>
                </a:tc>
                <a:tc>
                  <a:txBody>
                    <a:bodyPr/>
                    <a:lstStyle/>
                    <a:p>
                      <a:pPr algn="ctr" fontAlgn="b"/>
                      <a:r>
                        <a:rPr lang="es-CO" sz="1600" b="1" i="0" u="none" strike="noStrike" dirty="0">
                          <a:solidFill>
                            <a:srgbClr val="000000"/>
                          </a:solidFill>
                          <a:effectLst/>
                          <a:latin typeface="Arial Narrow" panose="020B0606020202030204" pitchFamily="34" charset="0"/>
                        </a:rPr>
                        <a:t>30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EAAAA"/>
                    </a:solidFill>
                  </a:tcPr>
                </a:tc>
                <a:tc>
                  <a:txBody>
                    <a:bodyPr/>
                    <a:lstStyle/>
                    <a:p>
                      <a:pPr algn="ctr" fontAlgn="b"/>
                      <a:r>
                        <a:rPr lang="es-CO" sz="1600" b="1" i="0" u="none" strike="noStrike" dirty="0">
                          <a:solidFill>
                            <a:srgbClr val="000000"/>
                          </a:solidFill>
                          <a:effectLst/>
                          <a:latin typeface="Arial Narrow" panose="020B0606020202030204" pitchFamily="34" charset="0"/>
                        </a:rPr>
                        <a:t>1</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EAAAA"/>
                    </a:solidFill>
                  </a:tcPr>
                </a:tc>
                <a:tc>
                  <a:txBody>
                    <a:bodyPr/>
                    <a:lstStyle/>
                    <a:p>
                      <a:pPr algn="ctr" fontAlgn="b"/>
                      <a:r>
                        <a:rPr lang="es-CO" sz="1600" b="1" i="0" u="none" strike="noStrike" dirty="0">
                          <a:solidFill>
                            <a:srgbClr val="000000"/>
                          </a:solidFill>
                          <a:effectLst/>
                          <a:latin typeface="Arial Narrow" panose="020B0606020202030204" pitchFamily="34" charset="0"/>
                        </a:rPr>
                        <a:t>20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00"/>
                    </a:solidFill>
                  </a:tcPr>
                </a:tc>
                <a:tc>
                  <a:txBody>
                    <a:bodyPr/>
                    <a:lstStyle/>
                    <a:p>
                      <a:pPr algn="ctr" rtl="0" fontAlgn="ctr"/>
                      <a:r>
                        <a:rPr lang="es-CO" sz="1600" b="1" i="0" u="none" strike="noStrike" dirty="0">
                          <a:solidFill>
                            <a:srgbClr val="000000"/>
                          </a:solidFill>
                          <a:effectLst/>
                          <a:latin typeface="Arial" panose="020B0604020202020204" pitchFamily="34" charset="0"/>
                        </a:rPr>
                        <a:t>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fontAlgn="b"/>
                      <a:r>
                        <a:rPr lang="es-CO" sz="1600" b="1" i="0" u="none" strike="noStrike" dirty="0">
                          <a:solidFill>
                            <a:srgbClr val="000000"/>
                          </a:solidFill>
                          <a:effectLst/>
                          <a:latin typeface="Arial Narrow" panose="020B0606020202030204" pitchFamily="34" charset="0"/>
                        </a:rPr>
                        <a:t>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C000"/>
                    </a:solidFill>
                  </a:tcPr>
                </a:tc>
                <a:tc>
                  <a:txBody>
                    <a:bodyPr/>
                    <a:lstStyle/>
                    <a:p>
                      <a:pPr algn="ctr" fontAlgn="b"/>
                      <a:r>
                        <a:rPr lang="es-CO" sz="1600" b="1" i="0" u="none" strike="noStrike" dirty="0">
                          <a:solidFill>
                            <a:srgbClr val="000000"/>
                          </a:solidFill>
                          <a:effectLst/>
                          <a:latin typeface="Arial Narrow" panose="020B0606020202030204" pitchFamily="34" charset="0"/>
                        </a:rPr>
                        <a:t>20</a:t>
                      </a:r>
                    </a:p>
                  </a:txBody>
                  <a:tcPr marL="0" marR="0" marT="0" marB="0" anchor="b">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CB9CA"/>
                    </a:solidFill>
                  </a:tcPr>
                </a:tc>
                <a:tc>
                  <a:txBody>
                    <a:bodyPr/>
                    <a:lstStyle/>
                    <a:p>
                      <a:pPr algn="ctr" rtl="0" fontAlgn="ctr"/>
                      <a:r>
                        <a:rPr lang="es-CO" sz="1600" b="1" i="0" u="none" strike="noStrike" dirty="0">
                          <a:solidFill>
                            <a:srgbClr val="000000"/>
                          </a:solidFill>
                          <a:effectLst/>
                          <a:latin typeface="Arial" panose="020B0604020202020204" pitchFamily="34" charset="0"/>
                        </a:rPr>
                        <a:t>100%</a:t>
                      </a:r>
                    </a:p>
                  </a:txBody>
                  <a:tcPr marL="0" marR="0" marT="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ACB9CA"/>
                    </a:solidFill>
                  </a:tcPr>
                </a:tc>
                <a:extLst>
                  <a:ext uri="{0D108BD9-81ED-4DB2-BD59-A6C34878D82A}">
                    <a16:rowId xmlns:a16="http://schemas.microsoft.com/office/drawing/2014/main" val="3244984632"/>
                  </a:ext>
                </a:extLst>
              </a:tr>
              <a:tr h="209550">
                <a:tc>
                  <a:txBody>
                    <a:bodyPr/>
                    <a:lstStyle/>
                    <a:p>
                      <a:pPr algn="l" fontAlgn="b"/>
                      <a:r>
                        <a:rPr lang="es-CO" sz="14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dirty="0">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tc>
                  <a:txBody>
                    <a:bodyPr/>
                    <a:lstStyle/>
                    <a:p>
                      <a:pPr algn="l" fontAlgn="b"/>
                      <a:r>
                        <a:rPr lang="es-CO" sz="1400" b="0" i="0" u="none" strike="noStrike" dirty="0">
                          <a:solidFill>
                            <a:srgbClr val="000000"/>
                          </a:solidFill>
                          <a:effectLst/>
                          <a:latin typeface="Arial Narrow" panose="020B0606020202030204" pitchFamily="34" charset="0"/>
                        </a:rPr>
                        <a:t> </a:t>
                      </a:r>
                    </a:p>
                  </a:txBody>
                  <a:tcPr marL="0" marR="0" marT="0" marB="0" anchor="b">
                    <a:lnL>
                      <a:noFill/>
                    </a:lnL>
                    <a:lnR>
                      <a:noFill/>
                    </a:lnR>
                    <a:lnT w="12700" cap="flat" cmpd="sng" algn="ctr">
                      <a:solidFill>
                        <a:srgbClr val="4472C4"/>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455269895"/>
                  </a:ext>
                </a:extLst>
              </a:tr>
            </a:tbl>
          </a:graphicData>
        </a:graphic>
      </p:graphicFrame>
      <p:sp>
        <p:nvSpPr>
          <p:cNvPr id="9" name="17 Rectángulo">
            <a:extLst>
              <a:ext uri="{FF2B5EF4-FFF2-40B4-BE49-F238E27FC236}">
                <a16:creationId xmlns:a16="http://schemas.microsoft.com/office/drawing/2014/main" id="{2F2523FF-CB7E-4E12-B30E-A45375D4D1D1}"/>
              </a:ext>
            </a:extLst>
          </p:cNvPr>
          <p:cNvSpPr/>
          <p:nvPr/>
        </p:nvSpPr>
        <p:spPr>
          <a:xfrm>
            <a:off x="8265835" y="4186497"/>
            <a:ext cx="2796623" cy="1746465"/>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s-CO"/>
          </a:p>
        </p:txBody>
      </p:sp>
      <p:sp>
        <p:nvSpPr>
          <p:cNvPr id="10" name="TextBox 41">
            <a:extLst>
              <a:ext uri="{FF2B5EF4-FFF2-40B4-BE49-F238E27FC236}">
                <a16:creationId xmlns:a16="http://schemas.microsoft.com/office/drawing/2014/main" id="{18FBDB23-91EB-4CC2-905D-8C044A35CDE6}"/>
              </a:ext>
            </a:extLst>
          </p:cNvPr>
          <p:cNvSpPr txBox="1"/>
          <p:nvPr/>
        </p:nvSpPr>
        <p:spPr>
          <a:xfrm>
            <a:off x="8364338" y="4334492"/>
            <a:ext cx="2240460" cy="646331"/>
          </a:xfrm>
          <a:prstGeom prst="rect">
            <a:avLst/>
          </a:prstGeom>
          <a:noFill/>
          <a:ln>
            <a:solidFill>
              <a:schemeClr val="tx1"/>
            </a:solidFill>
          </a:ln>
        </p:spPr>
        <p:txBody>
          <a:bodyPr wrap="square" rtlCol="0">
            <a:spAutoFit/>
          </a:bodyPr>
          <a:lstStyle/>
          <a:p>
            <a:r>
              <a:rPr lang="es-CO" sz="1200" dirty="0">
                <a:latin typeface="Arial Black" panose="020B0A04020102020204" pitchFamily="34" charset="0"/>
              </a:rPr>
              <a:t>Oportunidades de Mejora sin Suscripción de Plan Acción </a:t>
            </a:r>
          </a:p>
        </p:txBody>
      </p:sp>
      <p:sp>
        <p:nvSpPr>
          <p:cNvPr id="13" name="TextBox 53">
            <a:extLst>
              <a:ext uri="{FF2B5EF4-FFF2-40B4-BE49-F238E27FC236}">
                <a16:creationId xmlns:a16="http://schemas.microsoft.com/office/drawing/2014/main" id="{B0CE9496-B5C4-4E44-BE18-2D1829905CEE}"/>
              </a:ext>
            </a:extLst>
          </p:cNvPr>
          <p:cNvSpPr txBox="1"/>
          <p:nvPr/>
        </p:nvSpPr>
        <p:spPr>
          <a:xfrm>
            <a:off x="10634787" y="4564278"/>
            <a:ext cx="397681" cy="276999"/>
          </a:xfrm>
          <a:prstGeom prst="rect">
            <a:avLst/>
          </a:prstGeom>
          <a:noFill/>
        </p:spPr>
        <p:txBody>
          <a:bodyPr wrap="square" rtlCol="0">
            <a:spAutoFit/>
          </a:bodyPr>
          <a:lstStyle/>
          <a:p>
            <a:r>
              <a:rPr lang="es-CO" sz="1200" b="1" dirty="0">
                <a:latin typeface="Arial Black" panose="020B0A04020102020204" pitchFamily="34" charset="0"/>
              </a:rPr>
              <a:t>25</a:t>
            </a:r>
          </a:p>
        </p:txBody>
      </p:sp>
      <p:pic>
        <p:nvPicPr>
          <p:cNvPr id="15" name="Imagen 14">
            <a:hlinkClick r:id="rId4" action="ppaction://hlinkfile"/>
            <a:extLst>
              <a:ext uri="{FF2B5EF4-FFF2-40B4-BE49-F238E27FC236}">
                <a16:creationId xmlns:a16="http://schemas.microsoft.com/office/drawing/2014/main" id="{8D184646-D88E-4E67-857B-74CFDE130C5F}"/>
              </a:ext>
            </a:extLst>
          </p:cNvPr>
          <p:cNvPicPr>
            <a:picLocks noChangeAspect="1"/>
          </p:cNvPicPr>
          <p:nvPr/>
        </p:nvPicPr>
        <p:blipFill>
          <a:blip r:embed="rId5"/>
          <a:stretch>
            <a:fillRect/>
          </a:stretch>
        </p:blipFill>
        <p:spPr>
          <a:xfrm>
            <a:off x="11210877" y="4431803"/>
            <a:ext cx="616019" cy="693969"/>
          </a:xfrm>
          <a:prstGeom prst="rect">
            <a:avLst/>
          </a:prstGeom>
        </p:spPr>
      </p:pic>
      <p:sp>
        <p:nvSpPr>
          <p:cNvPr id="16" name="TextBox 54">
            <a:extLst>
              <a:ext uri="{FF2B5EF4-FFF2-40B4-BE49-F238E27FC236}">
                <a16:creationId xmlns:a16="http://schemas.microsoft.com/office/drawing/2014/main" id="{D8AFCADF-6819-4528-8AF8-7516FC36FF44}"/>
              </a:ext>
            </a:extLst>
          </p:cNvPr>
          <p:cNvSpPr txBox="1"/>
          <p:nvPr/>
        </p:nvSpPr>
        <p:spPr>
          <a:xfrm>
            <a:off x="9242359" y="5272226"/>
            <a:ext cx="1253363" cy="369332"/>
          </a:xfrm>
          <a:prstGeom prst="rect">
            <a:avLst/>
          </a:prstGeom>
          <a:noFill/>
        </p:spPr>
        <p:txBody>
          <a:bodyPr wrap="square" rtlCol="0">
            <a:spAutoFit/>
          </a:bodyPr>
          <a:lstStyle/>
          <a:p>
            <a:r>
              <a:rPr lang="es-CO" b="1" dirty="0">
                <a:solidFill>
                  <a:srgbClr val="FF0000"/>
                </a:solidFill>
                <a:latin typeface="Arial Black" panose="020B0A04020102020204" pitchFamily="34" charset="0"/>
              </a:rPr>
              <a:t>83.33%</a:t>
            </a:r>
          </a:p>
        </p:txBody>
      </p:sp>
      <p:sp>
        <p:nvSpPr>
          <p:cNvPr id="17" name="CuadroTexto 16">
            <a:extLst>
              <a:ext uri="{FF2B5EF4-FFF2-40B4-BE49-F238E27FC236}">
                <a16:creationId xmlns:a16="http://schemas.microsoft.com/office/drawing/2014/main" id="{81B830BC-C24B-4A2B-878E-4CB927700DAA}"/>
              </a:ext>
            </a:extLst>
          </p:cNvPr>
          <p:cNvSpPr txBox="1"/>
          <p:nvPr/>
        </p:nvSpPr>
        <p:spPr>
          <a:xfrm>
            <a:off x="8031091" y="2452259"/>
            <a:ext cx="3928394" cy="1384995"/>
          </a:xfrm>
          <a:prstGeom prst="rect">
            <a:avLst/>
          </a:prstGeom>
          <a:noFill/>
        </p:spPr>
        <p:txBody>
          <a:bodyPr wrap="square" rtlCol="0">
            <a:spAutoFit/>
          </a:bodyPr>
          <a:lstStyle/>
          <a:p>
            <a:pPr marL="342900" indent="-342900" algn="just">
              <a:buAutoNum type="arabicPeriod"/>
            </a:pPr>
            <a:r>
              <a:rPr lang="es-CO" sz="1400" b="1" dirty="0">
                <a:solidFill>
                  <a:srgbClr val="A9A8A9"/>
                </a:solidFill>
                <a:latin typeface="Lato Regular"/>
              </a:rPr>
              <a:t>Seguimiento y valoración con la Matriz de Riesgo publicada en enero de 2018.</a:t>
            </a:r>
          </a:p>
          <a:p>
            <a:pPr algn="just"/>
            <a:endParaRPr lang="es-CO" sz="1400" b="1" dirty="0">
              <a:latin typeface="Lato Regular"/>
            </a:endParaRPr>
          </a:p>
          <a:p>
            <a:pPr marL="342900" indent="-342900" algn="just">
              <a:buFont typeface="+mj-lt"/>
              <a:buAutoNum type="arabicPeriod" startAt="2"/>
            </a:pPr>
            <a:r>
              <a:rPr lang="es-CO" sz="1400" b="1" dirty="0">
                <a:solidFill>
                  <a:srgbClr val="000A8B"/>
                </a:solidFill>
                <a:latin typeface="Lato Regular"/>
              </a:rPr>
              <a:t>El próximo Seguimiento es a corte 30 de Junio de 2018 según PAAI 2018 aprobado</a:t>
            </a:r>
          </a:p>
        </p:txBody>
      </p:sp>
      <p:sp>
        <p:nvSpPr>
          <p:cNvPr id="18" name="CuadroTexto 17">
            <a:extLst>
              <a:ext uri="{FF2B5EF4-FFF2-40B4-BE49-F238E27FC236}">
                <a16:creationId xmlns:a16="http://schemas.microsoft.com/office/drawing/2014/main" id="{32D95FC5-99B3-4A80-B048-40EA13390DC0}"/>
              </a:ext>
            </a:extLst>
          </p:cNvPr>
          <p:cNvSpPr txBox="1"/>
          <p:nvPr/>
        </p:nvSpPr>
        <p:spPr>
          <a:xfrm>
            <a:off x="572121" y="6358735"/>
            <a:ext cx="2954821" cy="215444"/>
          </a:xfrm>
          <a:prstGeom prst="rect">
            <a:avLst/>
          </a:prstGeom>
          <a:noFill/>
        </p:spPr>
        <p:txBody>
          <a:bodyPr wrap="square" rtlCol="0">
            <a:spAutoFit/>
          </a:bodyPr>
          <a:lstStyle/>
          <a:p>
            <a:r>
              <a:rPr lang="es-CO" sz="800" dirty="0"/>
              <a:t>Fuente: Administración Acciones Correctivas y de Mejora - OCI</a:t>
            </a:r>
          </a:p>
        </p:txBody>
      </p:sp>
      <p:sp>
        <p:nvSpPr>
          <p:cNvPr id="19" name="TextBox 39">
            <a:extLst>
              <a:ext uri="{FF2B5EF4-FFF2-40B4-BE49-F238E27FC236}">
                <a16:creationId xmlns:a16="http://schemas.microsoft.com/office/drawing/2014/main" id="{471BFD07-6A49-49C4-8CB0-9C00E1425FB3}"/>
              </a:ext>
            </a:extLst>
          </p:cNvPr>
          <p:cNvSpPr txBox="1"/>
          <p:nvPr/>
        </p:nvSpPr>
        <p:spPr>
          <a:xfrm>
            <a:off x="1862303" y="717330"/>
            <a:ext cx="4538984" cy="646331"/>
          </a:xfrm>
          <a:prstGeom prst="rect">
            <a:avLst/>
          </a:prstGeom>
          <a:noFill/>
          <a:ln>
            <a:noFill/>
          </a:ln>
        </p:spPr>
        <p:txBody>
          <a:bodyPr wrap="square" rtlCol="0">
            <a:spAutoFit/>
          </a:bodyPr>
          <a:lstStyle/>
          <a:p>
            <a:pPr algn="ctr"/>
            <a:r>
              <a:rPr lang="es-CO" b="1" dirty="0">
                <a:solidFill>
                  <a:srgbClr val="000A8B"/>
                </a:solidFill>
              </a:rPr>
              <a:t>Estado de planes de acción implementados y sin cierre al 31 de Marzo de 2018</a:t>
            </a:r>
          </a:p>
        </p:txBody>
      </p:sp>
      <p:sp>
        <p:nvSpPr>
          <p:cNvPr id="20" name="Elipse 19">
            <a:extLst>
              <a:ext uri="{FF2B5EF4-FFF2-40B4-BE49-F238E27FC236}">
                <a16:creationId xmlns:a16="http://schemas.microsoft.com/office/drawing/2014/main" id="{AEE790C5-DC1D-456F-95A1-D06DAFCC291B}"/>
              </a:ext>
            </a:extLst>
          </p:cNvPr>
          <p:cNvSpPr/>
          <p:nvPr/>
        </p:nvSpPr>
        <p:spPr>
          <a:xfrm>
            <a:off x="2590913" y="5932962"/>
            <a:ext cx="490542" cy="3048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1" name="Conector recto 20">
            <a:extLst>
              <a:ext uri="{FF2B5EF4-FFF2-40B4-BE49-F238E27FC236}">
                <a16:creationId xmlns:a16="http://schemas.microsoft.com/office/drawing/2014/main" id="{F53A69AB-E40B-4E32-BF18-884A96924855}"/>
              </a:ext>
            </a:extLst>
          </p:cNvPr>
          <p:cNvCxnSpPr>
            <a:cxnSpLocks/>
          </p:cNvCxnSpPr>
          <p:nvPr/>
        </p:nvCxnSpPr>
        <p:spPr>
          <a:xfrm>
            <a:off x="1646872" y="1363661"/>
            <a:ext cx="48135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20232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5" y="255432"/>
            <a:ext cx="1509622" cy="823958"/>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45550" y="38881"/>
            <a:ext cx="4813935" cy="800363"/>
          </a:xfrm>
          <a:prstGeom prst="rect">
            <a:avLst/>
          </a:prstGeom>
        </p:spPr>
      </p:pic>
      <p:sp>
        <p:nvSpPr>
          <p:cNvPr id="6" name="CuadroTexto 5">
            <a:extLst>
              <a:ext uri="{FF2B5EF4-FFF2-40B4-BE49-F238E27FC236}">
                <a16:creationId xmlns:a16="http://schemas.microsoft.com/office/drawing/2014/main" id="{7C1FAAB7-8F47-4902-AC0F-32A44184E609}"/>
              </a:ext>
            </a:extLst>
          </p:cNvPr>
          <p:cNvSpPr txBox="1"/>
          <p:nvPr/>
        </p:nvSpPr>
        <p:spPr>
          <a:xfrm>
            <a:off x="7239298"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sp>
        <p:nvSpPr>
          <p:cNvPr id="17" name="TextBox 39">
            <a:extLst>
              <a:ext uri="{FF2B5EF4-FFF2-40B4-BE49-F238E27FC236}">
                <a16:creationId xmlns:a16="http://schemas.microsoft.com/office/drawing/2014/main" id="{A319B0A8-8340-40A4-8545-5730DCA627E1}"/>
              </a:ext>
            </a:extLst>
          </p:cNvPr>
          <p:cNvSpPr txBox="1"/>
          <p:nvPr/>
        </p:nvSpPr>
        <p:spPr>
          <a:xfrm>
            <a:off x="6561026" y="691452"/>
            <a:ext cx="5611923" cy="461665"/>
          </a:xfrm>
          <a:prstGeom prst="rect">
            <a:avLst/>
          </a:prstGeom>
          <a:noFill/>
          <a:ln>
            <a:noFill/>
          </a:ln>
        </p:spPr>
        <p:txBody>
          <a:bodyPr wrap="square" rtlCol="0">
            <a:spAutoFit/>
          </a:bodyPr>
          <a:lstStyle/>
          <a:p>
            <a:pPr algn="ctr"/>
            <a:r>
              <a:rPr lang="es-CO" sz="2400" b="1" dirty="0">
                <a:solidFill>
                  <a:srgbClr val="000A8B"/>
                </a:solidFill>
              </a:rPr>
              <a:t>Aspectos a Mejorar</a:t>
            </a:r>
          </a:p>
        </p:txBody>
      </p:sp>
      <p:sp>
        <p:nvSpPr>
          <p:cNvPr id="9" name="Rectángulo 8">
            <a:extLst>
              <a:ext uri="{FF2B5EF4-FFF2-40B4-BE49-F238E27FC236}">
                <a16:creationId xmlns:a16="http://schemas.microsoft.com/office/drawing/2014/main" id="{5F11C0F7-8334-4521-A4FD-0C55F20A774A}"/>
              </a:ext>
            </a:extLst>
          </p:cNvPr>
          <p:cNvSpPr/>
          <p:nvPr/>
        </p:nvSpPr>
        <p:spPr>
          <a:xfrm>
            <a:off x="1020420" y="2663693"/>
            <a:ext cx="4002154" cy="350939"/>
          </a:xfrm>
          <a:prstGeom prst="rect">
            <a:avLst/>
          </a:prstGeom>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Administración de Riesgos</a:t>
            </a:r>
          </a:p>
        </p:txBody>
      </p:sp>
      <p:sp>
        <p:nvSpPr>
          <p:cNvPr id="11" name="Rectángulo 10">
            <a:extLst>
              <a:ext uri="{FF2B5EF4-FFF2-40B4-BE49-F238E27FC236}">
                <a16:creationId xmlns:a16="http://schemas.microsoft.com/office/drawing/2014/main" id="{D8A133C6-041F-43E3-BFE4-03BE23BACA5A}"/>
              </a:ext>
            </a:extLst>
          </p:cNvPr>
          <p:cNvSpPr/>
          <p:nvPr/>
        </p:nvSpPr>
        <p:spPr>
          <a:xfrm>
            <a:off x="1020420" y="3228685"/>
            <a:ext cx="4002154" cy="3211874"/>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buFont typeface="Wingdings" panose="05000000000000000000" pitchFamily="2" charset="2"/>
              <a:buChar char="q"/>
            </a:pPr>
            <a:r>
              <a:rPr lang="es-CO" dirty="0">
                <a:solidFill>
                  <a:srgbClr val="000A8B"/>
                </a:solidFill>
              </a:rPr>
              <a:t>Fortalecer el esquema de controles asociados a los riesgos identificados</a:t>
            </a:r>
          </a:p>
          <a:p>
            <a:pPr marL="285750" indent="-285750" algn="just">
              <a:buFont typeface="Wingdings" panose="05000000000000000000" pitchFamily="2" charset="2"/>
              <a:buChar char="q"/>
            </a:pPr>
            <a:endParaRPr lang="es-CO" dirty="0">
              <a:solidFill>
                <a:srgbClr val="000A8B"/>
              </a:solidFill>
            </a:endParaRPr>
          </a:p>
          <a:p>
            <a:pPr marL="285750" indent="-285750" algn="just">
              <a:buFont typeface="Wingdings" panose="05000000000000000000" pitchFamily="2" charset="2"/>
              <a:buChar char="q"/>
            </a:pPr>
            <a:r>
              <a:rPr lang="es-CO" dirty="0">
                <a:solidFill>
                  <a:srgbClr val="000A8B"/>
                </a:solidFill>
              </a:rPr>
              <a:t>Reforzar la capacitación a todos los colaboradores sobre la metodología de administración del riesgo.</a:t>
            </a:r>
          </a:p>
          <a:p>
            <a:pPr marL="285750" indent="-285750" algn="just">
              <a:buFont typeface="Wingdings" panose="05000000000000000000" pitchFamily="2" charset="2"/>
              <a:buChar char="q"/>
            </a:pPr>
            <a:endParaRPr lang="es-CO" dirty="0">
              <a:solidFill>
                <a:srgbClr val="000A8B"/>
              </a:solidFill>
            </a:endParaRPr>
          </a:p>
          <a:p>
            <a:pPr marL="285750" indent="-285750" algn="just">
              <a:buFont typeface="Wingdings" panose="05000000000000000000" pitchFamily="2" charset="2"/>
              <a:buChar char="q"/>
            </a:pPr>
            <a:r>
              <a:rPr lang="es-CO" dirty="0">
                <a:solidFill>
                  <a:srgbClr val="000A8B"/>
                </a:solidFill>
              </a:rPr>
              <a:t>Adquirir o construir Herramienta tecnológica para la administración de los Riesgos de la SAE</a:t>
            </a:r>
          </a:p>
        </p:txBody>
      </p:sp>
      <p:cxnSp>
        <p:nvCxnSpPr>
          <p:cNvPr id="18" name="Conector recto 17">
            <a:extLst>
              <a:ext uri="{FF2B5EF4-FFF2-40B4-BE49-F238E27FC236}">
                <a16:creationId xmlns:a16="http://schemas.microsoft.com/office/drawing/2014/main" id="{BB5D0000-E89F-4299-92F9-474FD7D950BA}"/>
              </a:ext>
            </a:extLst>
          </p:cNvPr>
          <p:cNvCxnSpPr>
            <a:cxnSpLocks/>
          </p:cNvCxnSpPr>
          <p:nvPr/>
        </p:nvCxnSpPr>
        <p:spPr>
          <a:xfrm>
            <a:off x="6829971" y="1284135"/>
            <a:ext cx="4813587"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ángulo 18">
            <a:extLst>
              <a:ext uri="{FF2B5EF4-FFF2-40B4-BE49-F238E27FC236}">
                <a16:creationId xmlns:a16="http://schemas.microsoft.com/office/drawing/2014/main" id="{AD3C71F5-E2DF-49C7-BD77-CF41EA503A33}"/>
              </a:ext>
            </a:extLst>
          </p:cNvPr>
          <p:cNvSpPr/>
          <p:nvPr/>
        </p:nvSpPr>
        <p:spPr>
          <a:xfrm>
            <a:off x="6167503" y="2657069"/>
            <a:ext cx="4155940" cy="357563"/>
          </a:xfrm>
          <a:prstGeom prst="rect">
            <a:avLst/>
          </a:prstGeom>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Seguimiento y Monitoreo</a:t>
            </a:r>
          </a:p>
        </p:txBody>
      </p:sp>
      <p:sp>
        <p:nvSpPr>
          <p:cNvPr id="20" name="Rectángulo 19">
            <a:extLst>
              <a:ext uri="{FF2B5EF4-FFF2-40B4-BE49-F238E27FC236}">
                <a16:creationId xmlns:a16="http://schemas.microsoft.com/office/drawing/2014/main" id="{9010B60C-F7EA-4BE3-B5E2-DCB5FF887C53}"/>
              </a:ext>
            </a:extLst>
          </p:cNvPr>
          <p:cNvSpPr/>
          <p:nvPr/>
        </p:nvSpPr>
        <p:spPr>
          <a:xfrm>
            <a:off x="6167502" y="3089540"/>
            <a:ext cx="4155941" cy="3430879"/>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buFont typeface="Wingdings" panose="05000000000000000000" pitchFamily="2" charset="2"/>
              <a:buChar char="q"/>
            </a:pPr>
            <a:r>
              <a:rPr lang="es-CO" dirty="0">
                <a:solidFill>
                  <a:srgbClr val="000A8B"/>
                </a:solidFill>
              </a:rPr>
              <a:t>Determinar las causas y establecer las Acciones de los Planes de Mejora.</a:t>
            </a:r>
          </a:p>
          <a:p>
            <a:pPr marL="285750" indent="-285750" algn="just">
              <a:buFont typeface="Wingdings" panose="05000000000000000000" pitchFamily="2" charset="2"/>
              <a:buChar char="q"/>
            </a:pPr>
            <a:endParaRPr lang="es-CO" dirty="0">
              <a:solidFill>
                <a:srgbClr val="000A8B"/>
              </a:solidFill>
            </a:endParaRPr>
          </a:p>
          <a:p>
            <a:pPr marL="285750" indent="-285750" algn="just">
              <a:buFont typeface="Wingdings" panose="05000000000000000000" pitchFamily="2" charset="2"/>
              <a:buChar char="q"/>
            </a:pPr>
            <a:r>
              <a:rPr lang="es-CO" dirty="0">
                <a:solidFill>
                  <a:srgbClr val="000A8B"/>
                </a:solidFill>
              </a:rPr>
              <a:t>Dar cumplimiento normativo al seguimiento trimestral por parte de la 1era y 2da Línea de defensa de la SAE. (Autocontrol, Autogestión y Autorregulación)</a:t>
            </a:r>
          </a:p>
          <a:p>
            <a:pPr marL="285750" indent="-285750" algn="just">
              <a:buFont typeface="Wingdings" panose="05000000000000000000" pitchFamily="2" charset="2"/>
              <a:buChar char="q"/>
            </a:pPr>
            <a:endParaRPr lang="es-CO" dirty="0">
              <a:solidFill>
                <a:srgbClr val="000A8B"/>
              </a:solidFill>
            </a:endParaRPr>
          </a:p>
          <a:p>
            <a:pPr marL="285750" indent="-285750" algn="just">
              <a:buFont typeface="Wingdings" panose="05000000000000000000" pitchFamily="2" charset="2"/>
              <a:buChar char="q"/>
            </a:pPr>
            <a:r>
              <a:rPr lang="es-CO" dirty="0">
                <a:solidFill>
                  <a:srgbClr val="000A8B"/>
                </a:solidFill>
              </a:rPr>
              <a:t>Para que la OCI verifique el diseño la efectividad de las Acciones de los Planes de mejoramiento</a:t>
            </a:r>
          </a:p>
        </p:txBody>
      </p:sp>
      <p:sp>
        <p:nvSpPr>
          <p:cNvPr id="21" name="Elipse 20">
            <a:extLst>
              <a:ext uri="{FF2B5EF4-FFF2-40B4-BE49-F238E27FC236}">
                <a16:creationId xmlns:a16="http://schemas.microsoft.com/office/drawing/2014/main" id="{7ED190C6-FFB7-4433-8DA0-B352897AA129}"/>
              </a:ext>
            </a:extLst>
          </p:cNvPr>
          <p:cNvSpPr/>
          <p:nvPr/>
        </p:nvSpPr>
        <p:spPr>
          <a:xfrm>
            <a:off x="2478156" y="1431555"/>
            <a:ext cx="1139687" cy="10598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2" name="Dodecágono 21">
            <a:extLst>
              <a:ext uri="{FF2B5EF4-FFF2-40B4-BE49-F238E27FC236}">
                <a16:creationId xmlns:a16="http://schemas.microsoft.com/office/drawing/2014/main" id="{A21E7DDF-9BDE-4AF2-AB5A-ADCE8521BA61}"/>
              </a:ext>
            </a:extLst>
          </p:cNvPr>
          <p:cNvSpPr/>
          <p:nvPr/>
        </p:nvSpPr>
        <p:spPr>
          <a:xfrm>
            <a:off x="1889755" y="1793959"/>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1</a:t>
            </a:r>
          </a:p>
        </p:txBody>
      </p:sp>
      <p:pic>
        <p:nvPicPr>
          <p:cNvPr id="23" name="Imagen 22">
            <a:extLst>
              <a:ext uri="{FF2B5EF4-FFF2-40B4-BE49-F238E27FC236}">
                <a16:creationId xmlns:a16="http://schemas.microsoft.com/office/drawing/2014/main" id="{4FC4DDAD-5307-4B9E-99F3-B38B75A2E666}"/>
              </a:ext>
            </a:extLst>
          </p:cNvPr>
          <p:cNvPicPr>
            <a:picLocks noChangeAspect="1"/>
          </p:cNvPicPr>
          <p:nvPr/>
        </p:nvPicPr>
        <p:blipFill>
          <a:blip r:embed="rId4"/>
          <a:stretch>
            <a:fillRect/>
          </a:stretch>
        </p:blipFill>
        <p:spPr>
          <a:xfrm>
            <a:off x="2717650" y="1613436"/>
            <a:ext cx="660697" cy="7209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 name="Elipse 24">
            <a:extLst>
              <a:ext uri="{FF2B5EF4-FFF2-40B4-BE49-F238E27FC236}">
                <a16:creationId xmlns:a16="http://schemas.microsoft.com/office/drawing/2014/main" id="{55CA28BE-D8C1-448B-B10C-FF8F6F55A4A1}"/>
              </a:ext>
            </a:extLst>
          </p:cNvPr>
          <p:cNvSpPr/>
          <p:nvPr/>
        </p:nvSpPr>
        <p:spPr>
          <a:xfrm>
            <a:off x="7321832" y="1424931"/>
            <a:ext cx="1139687" cy="10598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6" name="Dodecágono 25">
            <a:extLst>
              <a:ext uri="{FF2B5EF4-FFF2-40B4-BE49-F238E27FC236}">
                <a16:creationId xmlns:a16="http://schemas.microsoft.com/office/drawing/2014/main" id="{50D5DDFE-6C8D-4D24-9627-F48EE8EB48C8}"/>
              </a:ext>
            </a:extLst>
          </p:cNvPr>
          <p:cNvSpPr/>
          <p:nvPr/>
        </p:nvSpPr>
        <p:spPr>
          <a:xfrm>
            <a:off x="6733431" y="1787335"/>
            <a:ext cx="282069" cy="264985"/>
          </a:xfrm>
          <a:prstGeom prst="dodecagon">
            <a:avLst/>
          </a:prstGeom>
          <a:solidFill>
            <a:srgbClr val="23677E"/>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O" dirty="0">
                <a:ln>
                  <a:solidFill>
                    <a:schemeClr val="bg1"/>
                  </a:solidFill>
                </a:ln>
              </a:rPr>
              <a:t>2</a:t>
            </a:r>
          </a:p>
        </p:txBody>
      </p:sp>
      <p:pic>
        <p:nvPicPr>
          <p:cNvPr id="24" name="Imagen 23">
            <a:extLst>
              <a:ext uri="{FF2B5EF4-FFF2-40B4-BE49-F238E27FC236}">
                <a16:creationId xmlns:a16="http://schemas.microsoft.com/office/drawing/2014/main" id="{C5B988AF-F169-47B4-BD1E-DEB907618700}"/>
              </a:ext>
            </a:extLst>
          </p:cNvPr>
          <p:cNvPicPr>
            <a:picLocks noChangeAspect="1"/>
          </p:cNvPicPr>
          <p:nvPr/>
        </p:nvPicPr>
        <p:blipFill>
          <a:blip r:embed="rId5"/>
          <a:stretch>
            <a:fillRect/>
          </a:stretch>
        </p:blipFill>
        <p:spPr>
          <a:xfrm>
            <a:off x="7483396" y="1629527"/>
            <a:ext cx="856303" cy="592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673450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3" y="77094"/>
            <a:ext cx="2222500" cy="1213050"/>
          </a:xfrm>
          <a:prstGeom prst="rect">
            <a:avLst/>
          </a:prstGeom>
        </p:spPr>
      </p:pic>
      <p:sp>
        <p:nvSpPr>
          <p:cNvPr id="2" name="Rectángulo 1"/>
          <p:cNvSpPr/>
          <p:nvPr/>
        </p:nvSpPr>
        <p:spPr>
          <a:xfrm>
            <a:off x="24263" y="6459852"/>
            <a:ext cx="12167737" cy="39814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Control Interno</a:t>
            </a:r>
          </a:p>
        </p:txBody>
      </p:sp>
      <p:pic>
        <p:nvPicPr>
          <p:cNvPr id="12" name="Imagen 11" descr="Logo SAE-01.jpg">
            <a:extLst>
              <a:ext uri="{FF2B5EF4-FFF2-40B4-BE49-F238E27FC236}">
                <a16:creationId xmlns:a16="http://schemas.microsoft.com/office/drawing/2014/main" id="{DAA425FF-0E49-4D18-9F59-92361F996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9151" y="1331875"/>
            <a:ext cx="3587151" cy="2427493"/>
          </a:xfrm>
          <a:prstGeom prst="rect">
            <a:avLst/>
          </a:prstGeom>
        </p:spPr>
      </p:pic>
      <p:sp>
        <p:nvSpPr>
          <p:cNvPr id="14" name="Título 1">
            <a:extLst>
              <a:ext uri="{FF2B5EF4-FFF2-40B4-BE49-F238E27FC236}">
                <a16:creationId xmlns:a16="http://schemas.microsoft.com/office/drawing/2014/main" id="{840626EC-56BC-4E84-A119-33270439A23A}"/>
              </a:ext>
            </a:extLst>
          </p:cNvPr>
          <p:cNvSpPr txBox="1">
            <a:spLocks/>
          </p:cNvSpPr>
          <p:nvPr/>
        </p:nvSpPr>
        <p:spPr>
          <a:xfrm>
            <a:off x="2071967" y="1290144"/>
            <a:ext cx="4429930" cy="744538"/>
          </a:xfrm>
          <a:prstGeom prst="rect">
            <a:avLst/>
          </a:prstGeom>
          <a:solidFill>
            <a:schemeClr val="bg1">
              <a:alpha val="39000"/>
            </a:schemeClr>
          </a:solidFill>
          <a:ln w="25400" cap="flat" cmpd="sng" algn="ctr">
            <a:solidFill>
              <a:schemeClr val="bg1"/>
            </a:solidFill>
            <a:prstDash val="solid"/>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es-CO" sz="1600" b="1" dirty="0">
                <a:solidFill>
                  <a:srgbClr val="000A8B"/>
                </a:solidFill>
                <a:latin typeface="Lato Regular"/>
                <a:cs typeface="Lato Regular"/>
              </a:rPr>
              <a:t>Ser Aliado Estratégico con transparencia es nuestro Compromiso!</a:t>
            </a:r>
            <a:endParaRPr lang="es-ES" sz="1600" b="1" dirty="0">
              <a:solidFill>
                <a:srgbClr val="000A8B"/>
              </a:solidFill>
              <a:latin typeface="Lato Regular"/>
              <a:cs typeface="Lato Regular"/>
            </a:endParaRPr>
          </a:p>
        </p:txBody>
      </p:sp>
      <p:sp>
        <p:nvSpPr>
          <p:cNvPr id="15" name="4 CuadroTexto">
            <a:extLst>
              <a:ext uri="{FF2B5EF4-FFF2-40B4-BE49-F238E27FC236}">
                <a16:creationId xmlns:a16="http://schemas.microsoft.com/office/drawing/2014/main" id="{E99F805A-D21F-4A74-A841-FA17CE617257}"/>
              </a:ext>
            </a:extLst>
          </p:cNvPr>
          <p:cNvSpPr txBox="1">
            <a:spLocks noChangeArrowheads="1"/>
          </p:cNvSpPr>
          <p:nvPr/>
        </p:nvSpPr>
        <p:spPr bwMode="auto">
          <a:xfrm>
            <a:off x="7873843" y="4218373"/>
            <a:ext cx="2808164" cy="69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lnSpc>
                <a:spcPct val="80000"/>
              </a:lnSpc>
              <a:spcBef>
                <a:spcPct val="0"/>
              </a:spcBef>
              <a:buFontTx/>
              <a:buNone/>
            </a:pPr>
            <a:r>
              <a:rPr lang="en-US" altLang="es-MX" sz="4800" b="1" dirty="0">
                <a:solidFill>
                  <a:srgbClr val="000A8B"/>
                </a:solidFill>
                <a:effectLst>
                  <a:outerShdw blurRad="38100" dist="38100" dir="2700000" algn="tl">
                    <a:srgbClr val="000000">
                      <a:alpha val="43137"/>
                    </a:srgbClr>
                  </a:outerShdw>
                </a:effectLst>
                <a:latin typeface="Helvetica Neue Light"/>
                <a:ea typeface="MS PGothic" panose="020B0600070205080204" pitchFamily="34" charset="-128"/>
              </a:rPr>
              <a:t>GRACIAS</a:t>
            </a:r>
            <a:endParaRPr lang="en-US" altLang="es-MX" sz="6000" b="1" dirty="0">
              <a:solidFill>
                <a:srgbClr val="000A8B"/>
              </a:solidFill>
              <a:effectLst>
                <a:outerShdw blurRad="38100" dist="38100" dir="2700000" algn="tl">
                  <a:srgbClr val="000000">
                    <a:alpha val="43137"/>
                  </a:srgbClr>
                </a:outerShdw>
              </a:effectLst>
              <a:latin typeface="Helvetica Neue Light"/>
              <a:ea typeface="MS PGothic" panose="020B0600070205080204" pitchFamily="34" charset="-128"/>
            </a:endParaRPr>
          </a:p>
        </p:txBody>
      </p:sp>
      <p:pic>
        <p:nvPicPr>
          <p:cNvPr id="16" name="Imagen 15">
            <a:extLst>
              <a:ext uri="{FF2B5EF4-FFF2-40B4-BE49-F238E27FC236}">
                <a16:creationId xmlns:a16="http://schemas.microsoft.com/office/drawing/2014/main" id="{3B4486EA-42DC-463B-BCEA-493FEB59986C}"/>
              </a:ext>
            </a:extLst>
          </p:cNvPr>
          <p:cNvPicPr>
            <a:picLocks noChangeAspect="1"/>
          </p:cNvPicPr>
          <p:nvPr/>
        </p:nvPicPr>
        <p:blipFill>
          <a:blip r:embed="rId3"/>
          <a:stretch>
            <a:fillRect/>
          </a:stretch>
        </p:blipFill>
        <p:spPr>
          <a:xfrm>
            <a:off x="2171115" y="2114132"/>
            <a:ext cx="4330782" cy="3358201"/>
          </a:xfrm>
          <a:prstGeom prst="rect">
            <a:avLst/>
          </a:prstGeom>
        </p:spPr>
      </p:pic>
      <p:pic>
        <p:nvPicPr>
          <p:cNvPr id="17" name="Imagen 16">
            <a:extLst>
              <a:ext uri="{FF2B5EF4-FFF2-40B4-BE49-F238E27FC236}">
                <a16:creationId xmlns:a16="http://schemas.microsoft.com/office/drawing/2014/main" id="{810E09C9-D892-4F8A-9D77-46DA8462F89F}"/>
              </a:ext>
            </a:extLst>
          </p:cNvPr>
          <p:cNvPicPr/>
          <p:nvPr/>
        </p:nvPicPr>
        <p:blipFill>
          <a:blip r:embed="rId4">
            <a:extLst>
              <a:ext uri="{28A0092B-C50C-407E-A947-70E740481C1C}">
                <a14:useLocalDpi xmlns:a14="http://schemas.microsoft.com/office/drawing/2010/main" val="0"/>
              </a:ext>
            </a:extLst>
          </a:blip>
          <a:stretch>
            <a:fillRect/>
          </a:stretch>
        </p:blipFill>
        <p:spPr>
          <a:xfrm>
            <a:off x="8515511" y="77094"/>
            <a:ext cx="3446022" cy="950305"/>
          </a:xfrm>
          <a:prstGeom prst="rect">
            <a:avLst/>
          </a:prstGeom>
        </p:spPr>
      </p:pic>
      <p:sp>
        <p:nvSpPr>
          <p:cNvPr id="10" name="CuadroTexto 9">
            <a:extLst>
              <a:ext uri="{FF2B5EF4-FFF2-40B4-BE49-F238E27FC236}">
                <a16:creationId xmlns:a16="http://schemas.microsoft.com/office/drawing/2014/main" id="{85B8251F-252D-4FDE-9729-1FE1280E5A61}"/>
              </a:ext>
            </a:extLst>
          </p:cNvPr>
          <p:cNvSpPr txBox="1"/>
          <p:nvPr/>
        </p:nvSpPr>
        <p:spPr>
          <a:xfrm>
            <a:off x="7372717" y="5077426"/>
            <a:ext cx="4007077" cy="1200329"/>
          </a:xfrm>
          <a:prstGeom prst="rect">
            <a:avLst/>
          </a:prstGeom>
          <a:noFill/>
        </p:spPr>
        <p:txBody>
          <a:bodyPr wrap="square" rtlCol="0">
            <a:spAutoFit/>
          </a:bodyPr>
          <a:lstStyle/>
          <a:p>
            <a:r>
              <a:rPr lang="es-CO" dirty="0">
                <a:solidFill>
                  <a:srgbClr val="000A8B"/>
                </a:solidFill>
              </a:rPr>
              <a:t>María del Pilar Mayor Varela y Equipo OCI</a:t>
            </a:r>
          </a:p>
          <a:p>
            <a:r>
              <a:rPr lang="es-CO" dirty="0">
                <a:solidFill>
                  <a:srgbClr val="A9A8A9"/>
                </a:solidFill>
              </a:rPr>
              <a:t>Jefe Oficina de Control Interno</a:t>
            </a:r>
          </a:p>
          <a:p>
            <a:r>
              <a:rPr lang="es-CO" dirty="0">
                <a:solidFill>
                  <a:srgbClr val="000A8B"/>
                </a:solidFill>
              </a:rPr>
              <a:t>mmayor@saesas.gov.co</a:t>
            </a:r>
          </a:p>
        </p:txBody>
      </p:sp>
    </p:spTree>
    <p:extLst>
      <p:ext uri="{BB962C8B-B14F-4D97-AF65-F5344CB8AC3E}">
        <p14:creationId xmlns:p14="http://schemas.microsoft.com/office/powerpoint/2010/main" val="334237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5959</TotalTime>
  <Words>7067</Words>
  <Application>Microsoft Office PowerPoint</Application>
  <PresentationFormat>Panorámica</PresentationFormat>
  <Paragraphs>1499</Paragraphs>
  <Slides>80</Slides>
  <Notes>0</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80</vt:i4>
      </vt:variant>
    </vt:vector>
  </HeadingPairs>
  <TitlesOfParts>
    <vt:vector size="97" baseType="lpstr">
      <vt:lpstr>FangSong</vt:lpstr>
      <vt:lpstr>MS PGothic</vt:lpstr>
      <vt:lpstr>MS PGothic</vt:lpstr>
      <vt:lpstr>Arial</vt:lpstr>
      <vt:lpstr>Arial Black</vt:lpstr>
      <vt:lpstr>Arial Narrow</vt:lpstr>
      <vt:lpstr>Arial Unicode MS</vt:lpstr>
      <vt:lpstr>Calibri</vt:lpstr>
      <vt:lpstr>Century Gothic</vt:lpstr>
      <vt:lpstr>Georgia</vt:lpstr>
      <vt:lpstr>Helvetica Neue Light</vt:lpstr>
      <vt:lpstr>HelveticaNeueLT Std Cn</vt:lpstr>
      <vt:lpstr>Latha</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Maria Del Pilar Mayor Varela</cp:lastModifiedBy>
  <cp:revision>539</cp:revision>
  <dcterms:created xsi:type="dcterms:W3CDTF">2015-02-19T23:51:59Z</dcterms:created>
  <dcterms:modified xsi:type="dcterms:W3CDTF">2018-06-13T19:57:33Z</dcterms:modified>
</cp:coreProperties>
</file>