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5.xml" ContentType="application/vnd.openxmlformats-officedocument.presentationml.tag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xml" ContentType="application/vnd.openxmlformats-officedocument.presentationml.tags+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 id="2147483698" r:id="rId4"/>
  </p:sldMasterIdLst>
  <p:notesMasterIdLst>
    <p:notesMasterId r:id="rId72"/>
  </p:notesMasterIdLst>
  <p:handoutMasterIdLst>
    <p:handoutMasterId r:id="rId73"/>
  </p:handoutMasterIdLst>
  <p:sldIdLst>
    <p:sldId id="347" r:id="rId5"/>
    <p:sldId id="400" r:id="rId6"/>
    <p:sldId id="401" r:id="rId7"/>
    <p:sldId id="416" r:id="rId8"/>
    <p:sldId id="417" r:id="rId9"/>
    <p:sldId id="418" r:id="rId10"/>
    <p:sldId id="419" r:id="rId11"/>
    <p:sldId id="420" r:id="rId12"/>
    <p:sldId id="402" r:id="rId13"/>
    <p:sldId id="421" r:id="rId14"/>
    <p:sldId id="422" r:id="rId15"/>
    <p:sldId id="403" r:id="rId16"/>
    <p:sldId id="423" r:id="rId17"/>
    <p:sldId id="404" r:id="rId18"/>
    <p:sldId id="406" r:id="rId19"/>
    <p:sldId id="450" r:id="rId20"/>
    <p:sldId id="451" r:id="rId21"/>
    <p:sldId id="464" r:id="rId22"/>
    <p:sldId id="465" r:id="rId23"/>
    <p:sldId id="410" r:id="rId24"/>
    <p:sldId id="412" r:id="rId25"/>
    <p:sldId id="411" r:id="rId26"/>
    <p:sldId id="413" r:id="rId27"/>
    <p:sldId id="414" r:id="rId28"/>
    <p:sldId id="415" r:id="rId29"/>
    <p:sldId id="426" r:id="rId30"/>
    <p:sldId id="427" r:id="rId31"/>
    <p:sldId id="428" r:id="rId32"/>
    <p:sldId id="429" r:id="rId33"/>
    <p:sldId id="430" r:id="rId34"/>
    <p:sldId id="431" r:id="rId35"/>
    <p:sldId id="432" r:id="rId36"/>
    <p:sldId id="452" r:id="rId37"/>
    <p:sldId id="453" r:id="rId38"/>
    <p:sldId id="454" r:id="rId39"/>
    <p:sldId id="455" r:id="rId40"/>
    <p:sldId id="456" r:id="rId41"/>
    <p:sldId id="457" r:id="rId42"/>
    <p:sldId id="458" r:id="rId43"/>
    <p:sldId id="459" r:id="rId44"/>
    <p:sldId id="460" r:id="rId45"/>
    <p:sldId id="461" r:id="rId46"/>
    <p:sldId id="462" r:id="rId47"/>
    <p:sldId id="463" r:id="rId48"/>
    <p:sldId id="433" r:id="rId49"/>
    <p:sldId id="434" r:id="rId50"/>
    <p:sldId id="435" r:id="rId51"/>
    <p:sldId id="436" r:id="rId52"/>
    <p:sldId id="437" r:id="rId53"/>
    <p:sldId id="438" r:id="rId54"/>
    <p:sldId id="439" r:id="rId55"/>
    <p:sldId id="440" r:id="rId56"/>
    <p:sldId id="441" r:id="rId57"/>
    <p:sldId id="442" r:id="rId58"/>
    <p:sldId id="443" r:id="rId59"/>
    <p:sldId id="444" r:id="rId60"/>
    <p:sldId id="445" r:id="rId61"/>
    <p:sldId id="446" r:id="rId62"/>
    <p:sldId id="447" r:id="rId63"/>
    <p:sldId id="448" r:id="rId64"/>
    <p:sldId id="449" r:id="rId65"/>
    <p:sldId id="466" r:id="rId66"/>
    <p:sldId id="467" r:id="rId67"/>
    <p:sldId id="468" r:id="rId68"/>
    <p:sldId id="469" r:id="rId69"/>
    <p:sldId id="470" r:id="rId70"/>
    <p:sldId id="471" r:id="rId71"/>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6065" autoAdjust="0"/>
  </p:normalViewPr>
  <p:slideViewPr>
    <p:cSldViewPr snapToGrid="0" snapToObjects="1">
      <p:cViewPr varScale="1">
        <p:scale>
          <a:sx n="68" d="100"/>
          <a:sy n="68" d="100"/>
        </p:scale>
        <p:origin x="150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rubiano\Documents\Gerencia%20Comercial\Informe%20Gerencia%20Comercial\Junta%20Dir%20Ene%202017\Copia%20de%20INFORME%20SAE%20CONSOLIDADO%20DICIEMBRE%202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rubiano\Documents\Gerencia%20Comercial\Informe%20Gerencia%20Comercial\Junta%20Dir%20Ene%202017\Copia%20de%20Base%20Junta%20ventas%20directa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rubiano\Documents\Gerencia%20Comercial\Informe%20Gerencia%20Comercial\Junta%20Dir%20Ene%202017\Tablero%20de%20control%20recaudos%20DIC%20201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rubiano\Documents\Gerencia%20Comercial\Informe%20Gerencia%20Comercial\Junta%20Dir%20Ene%202017\Tablero%20de%20control%20recaudos%20DIC%202016.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cprieto\Documents\BANCO%20HOJAS%20DE%20VIDA\INFORME%20FINAL%20BHV.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1.xlsx"/></Relationships>
</file>

<file path=ppt/charts/_rels/chart7.xml.rels><?xml version="1.0" encoding="UTF-8" standalone="yes"?>
<Relationships xmlns="http://schemas.openxmlformats.org/package/2006/relationships"><Relationship Id="rId3" Type="http://schemas.openxmlformats.org/officeDocument/2006/relationships/oleObject" Target="file:///C:\Users\cprieto\Documents\BANCO%20HOJAS%20DE%20VIDA\INFORME%20FINAL%20BHV.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cprieto\Documents\BANCO%20HOJAS%20DE%20VIDA\INFORME%20FINAL%20BHV.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6"/>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A91-401B-860D-07D4F661E288}"/>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A91-401B-860D-07D4F661E288}"/>
              </c:ext>
            </c:extLst>
          </c:dPt>
          <c:dPt>
            <c:idx val="2"/>
            <c:bubble3D val="0"/>
            <c:spPr>
              <a:solidFill>
                <a:srgbClr val="00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5-9A91-401B-860D-07D4F661E28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A91-401B-860D-07D4F661E288}"/>
              </c:ext>
            </c:extLst>
          </c:dPt>
          <c:dPt>
            <c:idx val="4"/>
            <c:bubble3D val="0"/>
            <c:spPr>
              <a:solidFill>
                <a:schemeClr val="bg1">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9A91-401B-860D-07D4F661E288}"/>
              </c:ext>
            </c:extLst>
          </c:dPt>
          <c:dLbls>
            <c:dLbl>
              <c:idx val="0"/>
              <c:layout>
                <c:manualLayout>
                  <c:x val="-9.1462882208217119E-2"/>
                  <c:y val="-0.41425087489063867"/>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A91-401B-860D-07D4F661E288}"/>
                </c:ext>
              </c:extLst>
            </c:dLbl>
            <c:dLbl>
              <c:idx val="3"/>
              <c:layout>
                <c:manualLayout>
                  <c:x val="5.7033144829499054E-2"/>
                  <c:y val="7.3020559930008647E-3"/>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9A91-401B-860D-07D4F661E288}"/>
                </c:ext>
              </c:extLst>
            </c:dLbl>
            <c:dLbl>
              <c:idx val="4"/>
              <c:layout>
                <c:manualLayout>
                  <c:x val="0.10817613551730691"/>
                  <c:y val="3.2844852726742488E-4"/>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A91-401B-860D-07D4F661E288}"/>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Tablas!$I$30:$I$34</c:f>
              <c:strCache>
                <c:ptCount val="5"/>
                <c:pt idx="0">
                  <c:v>COMERCIALIZABLE</c:v>
                </c:pt>
                <c:pt idx="1">
                  <c:v>EN PUJA</c:v>
                </c:pt>
                <c:pt idx="2">
                  <c:v>VENTAS</c:v>
                </c:pt>
                <c:pt idx="3">
                  <c:v>NO DISPONIBLE</c:v>
                </c:pt>
                <c:pt idx="4">
                  <c:v>EN REVISIÓN</c:v>
                </c:pt>
              </c:strCache>
            </c:strRef>
          </c:cat>
          <c:val>
            <c:numRef>
              <c:f>Tablas!$J$30:$J$34</c:f>
              <c:numCache>
                <c:formatCode>"$"\ #,##0,,</c:formatCode>
                <c:ptCount val="5"/>
                <c:pt idx="0">
                  <c:v>119056748302</c:v>
                </c:pt>
                <c:pt idx="1">
                  <c:v>881276310</c:v>
                </c:pt>
                <c:pt idx="2">
                  <c:v>32296473387</c:v>
                </c:pt>
                <c:pt idx="3">
                  <c:v>22714131574.400002</c:v>
                </c:pt>
                <c:pt idx="4">
                  <c:v>6139960414</c:v>
                </c:pt>
              </c:numCache>
            </c:numRef>
          </c:val>
          <c:extLst>
            <c:ext xmlns:c16="http://schemas.microsoft.com/office/drawing/2014/chart" uri="{C3380CC4-5D6E-409C-BE32-E72D297353CC}">
              <c16:uniqueId val="{0000000A-9A91-401B-860D-07D4F661E28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Hoja1!$F$5</c:f>
              <c:strCache>
                <c:ptCount val="1"/>
                <c:pt idx="0">
                  <c:v>%</c:v>
                </c:pt>
              </c:strCache>
            </c:strRef>
          </c:tx>
          <c:spPr>
            <a:pattFill prst="narVert">
              <a:fgClr>
                <a:schemeClr val="accent1"/>
              </a:fgClr>
              <a:bgClr>
                <a:schemeClr val="accent1">
                  <a:lumMod val="20000"/>
                  <a:lumOff val="80000"/>
                </a:schemeClr>
              </a:bgClr>
            </a:pattFill>
            <a:ln>
              <a:noFill/>
            </a:ln>
            <a:effectLst>
              <a:innerShdw blurRad="114300">
                <a:schemeClr val="accent1"/>
              </a:innerShdw>
            </a:effectLst>
          </c:spPr>
          <c:invertIfNegative val="0"/>
          <c:dPt>
            <c:idx val="0"/>
            <c:invertIfNegative val="0"/>
            <c:bubble3D val="0"/>
            <c:spPr>
              <a:solidFill>
                <a:srgbClr val="92D050"/>
              </a:solidFill>
              <a:ln>
                <a:noFill/>
              </a:ln>
              <a:effectLst>
                <a:innerShdw blurRad="114300">
                  <a:schemeClr val="accent1"/>
                </a:innerShdw>
              </a:effectLst>
            </c:spPr>
            <c:extLst>
              <c:ext xmlns:c16="http://schemas.microsoft.com/office/drawing/2014/chart" uri="{C3380CC4-5D6E-409C-BE32-E72D297353CC}">
                <c16:uniqueId val="{00000001-CA25-47FD-8FE8-B6DB05A3FEA6}"/>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Hoja1!$B$6:$B$9</c:f>
              <c:strCache>
                <c:ptCount val="4"/>
                <c:pt idx="0">
                  <c:v>Escriturados</c:v>
                </c:pt>
                <c:pt idx="1">
                  <c:v>Expropiados Via Adm.</c:v>
                </c:pt>
                <c:pt idx="2">
                  <c:v>Expropiados Via Jud.</c:v>
                </c:pt>
                <c:pt idx="3">
                  <c:v>Prometidos</c:v>
                </c:pt>
              </c:strCache>
            </c:strRef>
          </c:cat>
          <c:val>
            <c:numRef>
              <c:f>Hoja1!$F$6:$F$9</c:f>
              <c:numCache>
                <c:formatCode>0%</c:formatCode>
                <c:ptCount val="4"/>
                <c:pt idx="0">
                  <c:v>0.52101732533526923</c:v>
                </c:pt>
                <c:pt idx="1">
                  <c:v>3.8143468665855343E-2</c:v>
                </c:pt>
                <c:pt idx="2">
                  <c:v>0.10523934893518926</c:v>
                </c:pt>
                <c:pt idx="3">
                  <c:v>0.33559985706368617</c:v>
                </c:pt>
              </c:numCache>
            </c:numRef>
          </c:val>
          <c:extLst>
            <c:ext xmlns:c16="http://schemas.microsoft.com/office/drawing/2014/chart" uri="{C3380CC4-5D6E-409C-BE32-E72D297353CC}">
              <c16:uniqueId val="{00000002-CA25-47FD-8FE8-B6DB05A3FEA6}"/>
            </c:ext>
          </c:extLst>
        </c:ser>
        <c:dLbls>
          <c:showLegendKey val="0"/>
          <c:showVal val="0"/>
          <c:showCatName val="0"/>
          <c:showSerName val="0"/>
          <c:showPercent val="0"/>
          <c:showBubbleSize val="0"/>
        </c:dLbls>
        <c:gapWidth val="214"/>
        <c:overlap val="5"/>
        <c:axId val="-69215648"/>
        <c:axId val="-69205312"/>
      </c:barChart>
      <c:catAx>
        <c:axId val="-69215648"/>
        <c:scaling>
          <c:orientation val="minMax"/>
        </c:scaling>
        <c:delete val="0"/>
        <c:axPos val="l"/>
        <c:majorGridlines>
          <c:spPr>
            <a:ln>
              <a:solidFill>
                <a:schemeClr val="tx1">
                  <a:lumMod val="15000"/>
                  <a:lumOff val="85000"/>
                </a:schemeClr>
              </a:solidFill>
            </a:ln>
            <a:effectLst/>
          </c:spPr>
        </c:majorGridlines>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s-CO"/>
          </a:p>
        </c:txPr>
        <c:crossAx val="-69205312"/>
        <c:crosses val="autoZero"/>
        <c:auto val="1"/>
        <c:lblAlgn val="ctr"/>
        <c:lblOffset val="100"/>
        <c:noMultiLvlLbl val="0"/>
      </c:catAx>
      <c:valAx>
        <c:axId val="-69205312"/>
        <c:scaling>
          <c:orientation val="minMax"/>
        </c:scaling>
        <c:delete val="1"/>
        <c:axPos val="b"/>
        <c:numFmt formatCode="0%" sourceLinked="1"/>
        <c:majorTickMark val="none"/>
        <c:minorTickMark val="none"/>
        <c:tickLblPos val="nextTo"/>
        <c:crossAx val="-692156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Hoja1!$F$6</c:f>
              <c:strCache>
                <c:ptCount val="1"/>
                <c:pt idx="0">
                  <c:v>RECAUDO TOTAL</c:v>
                </c:pt>
              </c:strCache>
            </c:strRef>
          </c:tx>
          <c:spPr>
            <a:solidFill>
              <a:schemeClr val="accent1">
                <a:lumMod val="50000"/>
              </a:schemeClr>
            </a:solidFill>
            <a:ln>
              <a:noFill/>
            </a:ln>
            <a:effectLst/>
          </c:spPr>
          <c:invertIfNegative val="0"/>
          <c:dPt>
            <c:idx val="12"/>
            <c:invertIfNegative val="0"/>
            <c:bubble3D val="0"/>
            <c:spPr>
              <a:solidFill>
                <a:srgbClr val="FFC000"/>
              </a:solidFill>
              <a:ln>
                <a:noFill/>
              </a:ln>
              <a:effectLst/>
            </c:spPr>
            <c:extLst>
              <c:ext xmlns:c16="http://schemas.microsoft.com/office/drawing/2014/chart" uri="{C3380CC4-5D6E-409C-BE32-E72D297353CC}">
                <c16:uniqueId val="{00000001-EF23-48DF-8400-EE77BA154D8A}"/>
              </c:ext>
            </c:extLst>
          </c:dPt>
          <c:dPt>
            <c:idx val="13"/>
            <c:invertIfNegative val="0"/>
            <c:bubble3D val="0"/>
            <c:spPr>
              <a:solidFill>
                <a:srgbClr val="FFC000"/>
              </a:solidFill>
              <a:ln>
                <a:noFill/>
              </a:ln>
              <a:effectLst/>
            </c:spPr>
            <c:extLst>
              <c:ext xmlns:c16="http://schemas.microsoft.com/office/drawing/2014/chart" uri="{C3380CC4-5D6E-409C-BE32-E72D297353CC}">
                <c16:uniqueId val="{00000003-EF23-48DF-8400-EE77BA154D8A}"/>
              </c:ext>
            </c:extLst>
          </c:dPt>
          <c:dPt>
            <c:idx val="14"/>
            <c:invertIfNegative val="0"/>
            <c:bubble3D val="0"/>
            <c:spPr>
              <a:solidFill>
                <a:srgbClr val="FFC000"/>
              </a:solidFill>
              <a:ln>
                <a:noFill/>
              </a:ln>
              <a:effectLst/>
            </c:spPr>
            <c:extLst>
              <c:ext xmlns:c16="http://schemas.microsoft.com/office/drawing/2014/chart" uri="{C3380CC4-5D6E-409C-BE32-E72D297353CC}">
                <c16:uniqueId val="{00000005-EF23-48DF-8400-EE77BA154D8A}"/>
              </c:ext>
            </c:extLst>
          </c:dPt>
          <c:dPt>
            <c:idx val="15"/>
            <c:invertIfNegative val="0"/>
            <c:bubble3D val="0"/>
            <c:spPr>
              <a:solidFill>
                <a:srgbClr val="FFC000"/>
              </a:solidFill>
              <a:ln>
                <a:noFill/>
              </a:ln>
              <a:effectLst/>
            </c:spPr>
            <c:extLst>
              <c:ext xmlns:c16="http://schemas.microsoft.com/office/drawing/2014/chart" uri="{C3380CC4-5D6E-409C-BE32-E72D297353CC}">
                <c16:uniqueId val="{00000007-EF23-48DF-8400-EE77BA154D8A}"/>
              </c:ext>
            </c:extLst>
          </c:dPt>
          <c:dPt>
            <c:idx val="16"/>
            <c:invertIfNegative val="0"/>
            <c:bubble3D val="0"/>
            <c:spPr>
              <a:solidFill>
                <a:srgbClr val="FFC000"/>
              </a:solidFill>
              <a:ln>
                <a:noFill/>
              </a:ln>
              <a:effectLst/>
            </c:spPr>
            <c:extLst>
              <c:ext xmlns:c16="http://schemas.microsoft.com/office/drawing/2014/chart" uri="{C3380CC4-5D6E-409C-BE32-E72D297353CC}">
                <c16:uniqueId val="{00000009-EF23-48DF-8400-EE77BA154D8A}"/>
              </c:ext>
            </c:extLst>
          </c:dPt>
          <c:dPt>
            <c:idx val="17"/>
            <c:invertIfNegative val="0"/>
            <c:bubble3D val="0"/>
            <c:spPr>
              <a:solidFill>
                <a:srgbClr val="FFC000"/>
              </a:solidFill>
              <a:ln>
                <a:noFill/>
              </a:ln>
              <a:effectLst/>
            </c:spPr>
            <c:extLst>
              <c:ext xmlns:c16="http://schemas.microsoft.com/office/drawing/2014/chart" uri="{C3380CC4-5D6E-409C-BE32-E72D297353CC}">
                <c16:uniqueId val="{0000000B-EF23-48DF-8400-EE77BA154D8A}"/>
              </c:ext>
            </c:extLst>
          </c:dPt>
          <c:dPt>
            <c:idx val="18"/>
            <c:invertIfNegative val="0"/>
            <c:bubble3D val="0"/>
            <c:spPr>
              <a:solidFill>
                <a:srgbClr val="FFC000"/>
              </a:solidFill>
              <a:ln>
                <a:noFill/>
              </a:ln>
              <a:effectLst/>
            </c:spPr>
            <c:extLst>
              <c:ext xmlns:c16="http://schemas.microsoft.com/office/drawing/2014/chart" uri="{C3380CC4-5D6E-409C-BE32-E72D297353CC}">
                <c16:uniqueId val="{0000000D-EF23-48DF-8400-EE77BA154D8A}"/>
              </c:ext>
            </c:extLst>
          </c:dPt>
          <c:dPt>
            <c:idx val="19"/>
            <c:invertIfNegative val="0"/>
            <c:bubble3D val="0"/>
            <c:spPr>
              <a:solidFill>
                <a:srgbClr val="FFC000"/>
              </a:solidFill>
              <a:ln>
                <a:noFill/>
              </a:ln>
              <a:effectLst/>
            </c:spPr>
            <c:extLst>
              <c:ext xmlns:c16="http://schemas.microsoft.com/office/drawing/2014/chart" uri="{C3380CC4-5D6E-409C-BE32-E72D297353CC}">
                <c16:uniqueId val="{0000000F-EF23-48DF-8400-EE77BA154D8A}"/>
              </c:ext>
            </c:extLst>
          </c:dPt>
          <c:dPt>
            <c:idx val="20"/>
            <c:invertIfNegative val="0"/>
            <c:bubble3D val="0"/>
            <c:spPr>
              <a:solidFill>
                <a:srgbClr val="FFC000"/>
              </a:solidFill>
              <a:ln>
                <a:noFill/>
              </a:ln>
              <a:effectLst/>
            </c:spPr>
            <c:extLst>
              <c:ext xmlns:c16="http://schemas.microsoft.com/office/drawing/2014/chart" uri="{C3380CC4-5D6E-409C-BE32-E72D297353CC}">
                <c16:uniqueId val="{00000011-EF23-48DF-8400-EE77BA154D8A}"/>
              </c:ext>
            </c:extLst>
          </c:dPt>
          <c:dPt>
            <c:idx val="21"/>
            <c:invertIfNegative val="0"/>
            <c:bubble3D val="0"/>
            <c:spPr>
              <a:solidFill>
                <a:srgbClr val="FFC000"/>
              </a:solidFill>
              <a:ln>
                <a:noFill/>
              </a:ln>
              <a:effectLst/>
            </c:spPr>
            <c:extLst>
              <c:ext xmlns:c16="http://schemas.microsoft.com/office/drawing/2014/chart" uri="{C3380CC4-5D6E-409C-BE32-E72D297353CC}">
                <c16:uniqueId val="{00000013-EF23-48DF-8400-EE77BA154D8A}"/>
              </c:ext>
            </c:extLst>
          </c:dPt>
          <c:dPt>
            <c:idx val="22"/>
            <c:invertIfNegative val="0"/>
            <c:bubble3D val="0"/>
            <c:spPr>
              <a:solidFill>
                <a:srgbClr val="FFC000"/>
              </a:solidFill>
              <a:ln>
                <a:noFill/>
              </a:ln>
              <a:effectLst/>
            </c:spPr>
            <c:extLst>
              <c:ext xmlns:c16="http://schemas.microsoft.com/office/drawing/2014/chart" uri="{C3380CC4-5D6E-409C-BE32-E72D297353CC}">
                <c16:uniqueId val="{00000015-EF23-48DF-8400-EE77BA154D8A}"/>
              </c:ext>
            </c:extLst>
          </c:dPt>
          <c:dPt>
            <c:idx val="23"/>
            <c:invertIfNegative val="0"/>
            <c:bubble3D val="0"/>
            <c:spPr>
              <a:solidFill>
                <a:srgbClr val="FFC000"/>
              </a:solidFill>
              <a:ln>
                <a:noFill/>
              </a:ln>
              <a:effectLst/>
            </c:spPr>
            <c:extLst>
              <c:ext xmlns:c16="http://schemas.microsoft.com/office/drawing/2014/chart" uri="{C3380CC4-5D6E-409C-BE32-E72D297353CC}">
                <c16:uniqueId val="{00000017-EF23-48DF-8400-EE77BA154D8A}"/>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Hoja1!$A$7:$A$30</c:f>
              <c:numCache>
                <c:formatCode>mmm\-yy</c:formatCode>
                <c:ptCount val="24"/>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numCache>
            </c:numRef>
          </c:cat>
          <c:val>
            <c:numRef>
              <c:f>Hoja1!$F$7:$F$30</c:f>
              <c:numCache>
                <c:formatCode>"$"#,##0</c:formatCode>
                <c:ptCount val="24"/>
                <c:pt idx="0">
                  <c:v>4005.5811960999999</c:v>
                </c:pt>
                <c:pt idx="1">
                  <c:v>4447.6313091299999</c:v>
                </c:pt>
                <c:pt idx="2">
                  <c:v>4310.5945651700004</c:v>
                </c:pt>
                <c:pt idx="3">
                  <c:v>4152.7133761799996</c:v>
                </c:pt>
                <c:pt idx="4">
                  <c:v>4488.1460313099997</c:v>
                </c:pt>
                <c:pt idx="5">
                  <c:v>4560.5965559400001</c:v>
                </c:pt>
                <c:pt idx="6">
                  <c:v>4478.7648125599999</c:v>
                </c:pt>
                <c:pt idx="7">
                  <c:v>4466.6123923800005</c:v>
                </c:pt>
                <c:pt idx="8">
                  <c:v>4150.4568482600007</c:v>
                </c:pt>
                <c:pt idx="9">
                  <c:v>4196.2447406000001</c:v>
                </c:pt>
                <c:pt idx="10">
                  <c:v>4442.3338941500006</c:v>
                </c:pt>
                <c:pt idx="11">
                  <c:v>4574.8444951900001</c:v>
                </c:pt>
                <c:pt idx="12">
                  <c:v>4174.8664421100002</c:v>
                </c:pt>
                <c:pt idx="13">
                  <c:v>5136.93781132</c:v>
                </c:pt>
                <c:pt idx="14">
                  <c:v>4538.5324622400003</c:v>
                </c:pt>
                <c:pt idx="15">
                  <c:v>4723.7365376600001</c:v>
                </c:pt>
                <c:pt idx="16">
                  <c:v>4804.4225551999998</c:v>
                </c:pt>
                <c:pt idx="17">
                  <c:v>4564.4818237999998</c:v>
                </c:pt>
                <c:pt idx="18">
                  <c:v>4641.2700539300004</c:v>
                </c:pt>
                <c:pt idx="19">
                  <c:v>4345.8286553899998</c:v>
                </c:pt>
                <c:pt idx="20">
                  <c:v>4021.3660779100001</c:v>
                </c:pt>
                <c:pt idx="21">
                  <c:v>6082.5650923099993</c:v>
                </c:pt>
                <c:pt idx="22">
                  <c:v>4696.0216673800005</c:v>
                </c:pt>
                <c:pt idx="23">
                  <c:v>4416.2000895399997</c:v>
                </c:pt>
              </c:numCache>
            </c:numRef>
          </c:val>
          <c:extLst>
            <c:ext xmlns:c16="http://schemas.microsoft.com/office/drawing/2014/chart" uri="{C3380CC4-5D6E-409C-BE32-E72D297353CC}">
              <c16:uniqueId val="{00000000-AA38-4187-B2A6-491135670592}"/>
            </c:ext>
          </c:extLst>
        </c:ser>
        <c:dLbls>
          <c:showLegendKey val="0"/>
          <c:showVal val="0"/>
          <c:showCatName val="0"/>
          <c:showSerName val="0"/>
          <c:showPercent val="0"/>
          <c:showBubbleSize val="0"/>
        </c:dLbls>
        <c:gapWidth val="219"/>
        <c:overlap val="-27"/>
        <c:axId val="-177328304"/>
        <c:axId val="-177327760"/>
      </c:barChart>
      <c:dateAx>
        <c:axId val="-17732830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177327760"/>
        <c:crosses val="autoZero"/>
        <c:auto val="1"/>
        <c:lblOffset val="100"/>
        <c:baseTimeUnit val="months"/>
      </c:dateAx>
      <c:valAx>
        <c:axId val="-177327760"/>
        <c:scaling>
          <c:orientation val="minMax"/>
        </c:scaling>
        <c:delete val="1"/>
        <c:axPos val="l"/>
        <c:numFmt formatCode="&quot;$&quot;#,##0" sourceLinked="1"/>
        <c:majorTickMark val="none"/>
        <c:minorTickMark val="none"/>
        <c:tickLblPos val="nextTo"/>
        <c:crossAx val="-17732830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accent1">
                    <a:lumMod val="75000"/>
                  </a:schemeClr>
                </a:solidFill>
                <a:latin typeface="+mn-lt"/>
                <a:ea typeface="+mn-ea"/>
                <a:cs typeface="+mn-cs"/>
              </a:defRPr>
            </a:pPr>
            <a:r>
              <a:rPr lang="es-CO">
                <a:solidFill>
                  <a:schemeClr val="accent1">
                    <a:lumMod val="75000"/>
                  </a:schemeClr>
                </a:solidFill>
              </a:rPr>
              <a:t>RECAUDO</a:t>
            </a:r>
            <a:r>
              <a:rPr lang="es-CO" baseline="0">
                <a:solidFill>
                  <a:schemeClr val="accent1">
                    <a:lumMod val="75000"/>
                  </a:schemeClr>
                </a:solidFill>
              </a:rPr>
              <a:t> COBRO PERSUASIVO - CISA</a:t>
            </a:r>
            <a:endParaRPr lang="es-CO">
              <a:solidFill>
                <a:schemeClr val="accent1">
                  <a:lumMod val="75000"/>
                </a:schemeClr>
              </a:solidFill>
            </a:endParaRP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accent1">
                  <a:lumMod val="75000"/>
                </a:schemeClr>
              </a:solidFill>
              <a:latin typeface="+mn-lt"/>
              <a:ea typeface="+mn-ea"/>
              <a:cs typeface="+mn-cs"/>
            </a:defRPr>
          </a:pPr>
          <a:endParaRPr lang="es-CO"/>
        </a:p>
      </c:txPr>
    </c:title>
    <c:autoTitleDeleted val="0"/>
    <c:plotArea>
      <c:layout/>
      <c:barChart>
        <c:barDir val="col"/>
        <c:grouping val="clustered"/>
        <c:varyColors val="0"/>
        <c:ser>
          <c:idx val="0"/>
          <c:order val="0"/>
          <c:tx>
            <c:strRef>
              <c:f>'Recaudo Cisa'!$A$3</c:f>
              <c:strCache>
                <c:ptCount val="1"/>
                <c:pt idx="0">
                  <c:v>Año 2015</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'Recaudo Cisa'!$B$2:$M$2</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'Recaudo Cisa'!$B$3:$M$3</c:f>
              <c:numCache>
                <c:formatCode>"$"#,##0</c:formatCode>
                <c:ptCount val="12"/>
                <c:pt idx="0">
                  <c:v>0</c:v>
                </c:pt>
                <c:pt idx="1">
                  <c:v>0</c:v>
                </c:pt>
                <c:pt idx="2">
                  <c:v>0</c:v>
                </c:pt>
                <c:pt idx="3">
                  <c:v>250</c:v>
                </c:pt>
                <c:pt idx="4">
                  <c:v>496</c:v>
                </c:pt>
                <c:pt idx="5">
                  <c:v>289</c:v>
                </c:pt>
                <c:pt idx="6">
                  <c:v>458</c:v>
                </c:pt>
                <c:pt idx="7">
                  <c:v>316</c:v>
                </c:pt>
                <c:pt idx="8">
                  <c:v>226</c:v>
                </c:pt>
                <c:pt idx="9">
                  <c:v>264</c:v>
                </c:pt>
                <c:pt idx="10">
                  <c:v>294</c:v>
                </c:pt>
                <c:pt idx="11">
                  <c:v>339</c:v>
                </c:pt>
              </c:numCache>
            </c:numRef>
          </c:val>
          <c:extLst>
            <c:ext xmlns:c16="http://schemas.microsoft.com/office/drawing/2014/chart" uri="{C3380CC4-5D6E-409C-BE32-E72D297353CC}">
              <c16:uniqueId val="{00000000-D9F5-442C-A725-94317EBD61B8}"/>
            </c:ext>
          </c:extLst>
        </c:ser>
        <c:ser>
          <c:idx val="1"/>
          <c:order val="1"/>
          <c:tx>
            <c:strRef>
              <c:f>'Recaudo Cisa'!$A$4</c:f>
              <c:strCache>
                <c:ptCount val="1"/>
                <c:pt idx="0">
                  <c:v>Año 2016</c:v>
                </c:pt>
              </c:strCache>
            </c:strRef>
          </c:tx>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'Recaudo Cisa'!$B$2:$M$2</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'Recaudo Cisa'!$B$4:$M$4</c:f>
              <c:numCache>
                <c:formatCode>"$"#,##0</c:formatCode>
                <c:ptCount val="12"/>
                <c:pt idx="0">
                  <c:v>263.7</c:v>
                </c:pt>
                <c:pt idx="1">
                  <c:v>258</c:v>
                </c:pt>
                <c:pt idx="2">
                  <c:v>232.275216</c:v>
                </c:pt>
                <c:pt idx="3">
                  <c:v>218.17408399999999</c:v>
                </c:pt>
                <c:pt idx="4">
                  <c:v>258</c:v>
                </c:pt>
                <c:pt idx="5">
                  <c:v>276.281814</c:v>
                </c:pt>
                <c:pt idx="6">
                  <c:v>224.618075</c:v>
                </c:pt>
                <c:pt idx="7">
                  <c:v>261</c:v>
                </c:pt>
                <c:pt idx="8">
                  <c:v>99.274061000000003</c:v>
                </c:pt>
                <c:pt idx="9">
                  <c:v>407.49692299999998</c:v>
                </c:pt>
                <c:pt idx="10">
                  <c:v>407.49692299999998</c:v>
                </c:pt>
                <c:pt idx="11">
                  <c:v>835</c:v>
                </c:pt>
              </c:numCache>
            </c:numRef>
          </c:val>
          <c:extLst>
            <c:ext xmlns:c16="http://schemas.microsoft.com/office/drawing/2014/chart" uri="{C3380CC4-5D6E-409C-BE32-E72D297353CC}">
              <c16:uniqueId val="{00000001-D9F5-442C-A725-94317EBD61B8}"/>
            </c:ext>
          </c:extLst>
        </c:ser>
        <c:dLbls>
          <c:dLblPos val="outEnd"/>
          <c:showLegendKey val="0"/>
          <c:showVal val="1"/>
          <c:showCatName val="0"/>
          <c:showSerName val="0"/>
          <c:showPercent val="0"/>
          <c:showBubbleSize val="0"/>
        </c:dLbls>
        <c:gapWidth val="198"/>
        <c:overlap val="-60"/>
        <c:axId val="-177337008"/>
        <c:axId val="-177335376"/>
      </c:barChart>
      <c:catAx>
        <c:axId val="-177337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solidFill>
                <a:latin typeface="+mn-lt"/>
                <a:ea typeface="+mn-ea"/>
                <a:cs typeface="+mn-cs"/>
              </a:defRPr>
            </a:pPr>
            <a:endParaRPr lang="es-CO"/>
          </a:p>
        </c:txPr>
        <c:crossAx val="-177335376"/>
        <c:crosses val="autoZero"/>
        <c:auto val="1"/>
        <c:lblAlgn val="ctr"/>
        <c:lblOffset val="100"/>
        <c:noMultiLvlLbl val="0"/>
      </c:catAx>
      <c:valAx>
        <c:axId val="-177335376"/>
        <c:scaling>
          <c:orientation val="minMax"/>
        </c:scaling>
        <c:delete val="1"/>
        <c:axPos val="l"/>
        <c:numFmt formatCode="&quot;$&quot;#,##0" sourceLinked="1"/>
        <c:majorTickMark val="none"/>
        <c:minorTickMark val="none"/>
        <c:tickLblPos val="nextTo"/>
        <c:crossAx val="-17733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lt1"/>
    </a:solidFill>
    <a:ln w="9525" cap="flat" cmpd="sng" algn="ctr">
      <a:noFill/>
      <a:round/>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Hoja1!$C$8</c:f>
              <c:strCache>
                <c:ptCount val="1"/>
                <c:pt idx="0">
                  <c:v>INSCRITOS</c:v>
                </c:pt>
              </c:strCache>
            </c:strRef>
          </c:tx>
          <c:spPr>
            <a:solidFill>
              <a:schemeClr val="accent1">
                <a:alpha val="70000"/>
              </a:schemeClr>
            </a:solidFill>
            <a:ln>
              <a:noFill/>
            </a:ln>
            <a:effectLst/>
          </c:spPr>
          <c:invertIfNegative val="0"/>
          <c:cat>
            <c:strRef>
              <c:f>Hoja1!$B$9:$B$12</c:f>
              <c:strCache>
                <c:ptCount val="4"/>
                <c:pt idx="0">
                  <c:v>ESPECIALIZADOS</c:v>
                </c:pt>
                <c:pt idx="1">
                  <c:v>PROFESIONALES</c:v>
                </c:pt>
                <c:pt idx="2">
                  <c:v>TECNICOS</c:v>
                </c:pt>
                <c:pt idx="3">
                  <c:v>ASISTENCIALES</c:v>
                </c:pt>
              </c:strCache>
            </c:strRef>
          </c:cat>
          <c:val>
            <c:numRef>
              <c:f>Hoja1!$C$9:$C$12</c:f>
              <c:numCache>
                <c:formatCode>General</c:formatCode>
                <c:ptCount val="4"/>
                <c:pt idx="0">
                  <c:v>28</c:v>
                </c:pt>
                <c:pt idx="1">
                  <c:v>94</c:v>
                </c:pt>
                <c:pt idx="2">
                  <c:v>64</c:v>
                </c:pt>
                <c:pt idx="3">
                  <c:v>18</c:v>
                </c:pt>
              </c:numCache>
            </c:numRef>
          </c:val>
          <c:extLst>
            <c:ext xmlns:c16="http://schemas.microsoft.com/office/drawing/2014/chart" uri="{C3380CC4-5D6E-409C-BE32-E72D297353CC}">
              <c16:uniqueId val="{00000000-6E31-40F1-B237-FFEDBD79607A}"/>
            </c:ext>
          </c:extLst>
        </c:ser>
        <c:ser>
          <c:idx val="1"/>
          <c:order val="1"/>
          <c:tx>
            <c:strRef>
              <c:f>Hoja1!$D$8</c:f>
              <c:strCache>
                <c:ptCount val="1"/>
                <c:pt idx="0">
                  <c:v>SUPERARON</c:v>
                </c:pt>
              </c:strCache>
            </c:strRef>
          </c:tx>
          <c:spPr>
            <a:solidFill>
              <a:schemeClr val="accent2">
                <a:alpha val="70000"/>
              </a:schemeClr>
            </a:solidFill>
            <a:ln>
              <a:noFill/>
            </a:ln>
            <a:effectLst/>
          </c:spPr>
          <c:invertIfNegative val="0"/>
          <c:cat>
            <c:strRef>
              <c:f>Hoja1!$B$9:$B$12</c:f>
              <c:strCache>
                <c:ptCount val="4"/>
                <c:pt idx="0">
                  <c:v>ESPECIALIZADOS</c:v>
                </c:pt>
                <c:pt idx="1">
                  <c:v>PROFESIONALES</c:v>
                </c:pt>
                <c:pt idx="2">
                  <c:v>TECNICOS</c:v>
                </c:pt>
                <c:pt idx="3">
                  <c:v>ASISTENCIALES</c:v>
                </c:pt>
              </c:strCache>
            </c:strRef>
          </c:cat>
          <c:val>
            <c:numRef>
              <c:f>Hoja1!$D$9:$D$12</c:f>
              <c:numCache>
                <c:formatCode>General</c:formatCode>
                <c:ptCount val="4"/>
                <c:pt idx="0">
                  <c:v>21</c:v>
                </c:pt>
                <c:pt idx="1">
                  <c:v>66</c:v>
                </c:pt>
                <c:pt idx="2">
                  <c:v>46</c:v>
                </c:pt>
                <c:pt idx="3">
                  <c:v>11</c:v>
                </c:pt>
              </c:numCache>
            </c:numRef>
          </c:val>
          <c:extLst>
            <c:ext xmlns:c16="http://schemas.microsoft.com/office/drawing/2014/chart" uri="{C3380CC4-5D6E-409C-BE32-E72D297353CC}">
              <c16:uniqueId val="{00000001-6E31-40F1-B237-FFEDBD79607A}"/>
            </c:ext>
          </c:extLst>
        </c:ser>
        <c:ser>
          <c:idx val="2"/>
          <c:order val="2"/>
          <c:tx>
            <c:strRef>
              <c:f>Hoja1!$E$8</c:f>
              <c:strCache>
                <c:ptCount val="1"/>
                <c:pt idx="0">
                  <c:v>NO SUP.</c:v>
                </c:pt>
              </c:strCache>
            </c:strRef>
          </c:tx>
          <c:spPr>
            <a:solidFill>
              <a:schemeClr val="accent3">
                <a:alpha val="70000"/>
              </a:schemeClr>
            </a:solidFill>
            <a:ln>
              <a:noFill/>
            </a:ln>
            <a:effectLst/>
          </c:spPr>
          <c:invertIfNegative val="0"/>
          <c:cat>
            <c:strRef>
              <c:f>Hoja1!$B$9:$B$12</c:f>
              <c:strCache>
                <c:ptCount val="4"/>
                <c:pt idx="0">
                  <c:v>ESPECIALIZADOS</c:v>
                </c:pt>
                <c:pt idx="1">
                  <c:v>PROFESIONALES</c:v>
                </c:pt>
                <c:pt idx="2">
                  <c:v>TECNICOS</c:v>
                </c:pt>
                <c:pt idx="3">
                  <c:v>ASISTENCIALES</c:v>
                </c:pt>
              </c:strCache>
            </c:strRef>
          </c:cat>
          <c:val>
            <c:numRef>
              <c:f>Hoja1!$E$9:$E$12</c:f>
              <c:numCache>
                <c:formatCode>General</c:formatCode>
                <c:ptCount val="4"/>
                <c:pt idx="0">
                  <c:v>6</c:v>
                </c:pt>
                <c:pt idx="1">
                  <c:v>23</c:v>
                </c:pt>
                <c:pt idx="2">
                  <c:v>15</c:v>
                </c:pt>
                <c:pt idx="3">
                  <c:v>2</c:v>
                </c:pt>
              </c:numCache>
            </c:numRef>
          </c:val>
          <c:extLst>
            <c:ext xmlns:c16="http://schemas.microsoft.com/office/drawing/2014/chart" uri="{C3380CC4-5D6E-409C-BE32-E72D297353CC}">
              <c16:uniqueId val="{00000002-6E31-40F1-B237-FFEDBD79607A}"/>
            </c:ext>
          </c:extLst>
        </c:ser>
        <c:ser>
          <c:idx val="3"/>
          <c:order val="3"/>
          <c:tx>
            <c:strRef>
              <c:f>Hoja1!$F$8</c:f>
              <c:strCache>
                <c:ptCount val="1"/>
                <c:pt idx="0">
                  <c:v>EN CURSO</c:v>
                </c:pt>
              </c:strCache>
            </c:strRef>
          </c:tx>
          <c:spPr>
            <a:solidFill>
              <a:schemeClr val="accent4">
                <a:alpha val="70000"/>
              </a:schemeClr>
            </a:solidFill>
            <a:ln>
              <a:noFill/>
            </a:ln>
            <a:effectLst/>
          </c:spPr>
          <c:invertIfNegative val="0"/>
          <c:cat>
            <c:strRef>
              <c:f>Hoja1!$B$9:$B$12</c:f>
              <c:strCache>
                <c:ptCount val="4"/>
                <c:pt idx="0">
                  <c:v>ESPECIALIZADOS</c:v>
                </c:pt>
                <c:pt idx="1">
                  <c:v>PROFESIONALES</c:v>
                </c:pt>
                <c:pt idx="2">
                  <c:v>TECNICOS</c:v>
                </c:pt>
                <c:pt idx="3">
                  <c:v>ASISTENCIALES</c:v>
                </c:pt>
              </c:strCache>
            </c:strRef>
          </c:cat>
          <c:val>
            <c:numRef>
              <c:f>Hoja1!$F$9:$F$12</c:f>
              <c:numCache>
                <c:formatCode>General</c:formatCode>
                <c:ptCount val="4"/>
                <c:pt idx="0">
                  <c:v>1</c:v>
                </c:pt>
                <c:pt idx="1">
                  <c:v>5</c:v>
                </c:pt>
                <c:pt idx="2">
                  <c:v>3</c:v>
                </c:pt>
                <c:pt idx="3">
                  <c:v>5</c:v>
                </c:pt>
              </c:numCache>
            </c:numRef>
          </c:val>
          <c:extLst>
            <c:ext xmlns:c16="http://schemas.microsoft.com/office/drawing/2014/chart" uri="{C3380CC4-5D6E-409C-BE32-E72D297353CC}">
              <c16:uniqueId val="{00000003-6E31-40F1-B237-FFEDBD79607A}"/>
            </c:ext>
          </c:extLst>
        </c:ser>
        <c:dLbls>
          <c:showLegendKey val="0"/>
          <c:showVal val="0"/>
          <c:showCatName val="0"/>
          <c:showSerName val="0"/>
          <c:showPercent val="0"/>
          <c:showBubbleSize val="0"/>
        </c:dLbls>
        <c:gapWidth val="80"/>
        <c:overlap val="25"/>
        <c:axId val="186185952"/>
        <c:axId val="186194112"/>
      </c:barChart>
      <c:catAx>
        <c:axId val="18618595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s-CO"/>
          </a:p>
        </c:txPr>
        <c:crossAx val="186194112"/>
        <c:crosses val="autoZero"/>
        <c:auto val="1"/>
        <c:lblAlgn val="ctr"/>
        <c:lblOffset val="100"/>
        <c:noMultiLvlLbl val="0"/>
      </c:catAx>
      <c:valAx>
        <c:axId val="186194112"/>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tx1">
                    <a:lumMod val="65000"/>
                    <a:lumOff val="35000"/>
                  </a:schemeClr>
                </a:solidFill>
                <a:latin typeface="+mn-lt"/>
                <a:ea typeface="+mn-ea"/>
                <a:cs typeface="+mn-cs"/>
              </a:defRPr>
            </a:pPr>
            <a:endParaRPr lang="es-CO"/>
          </a:p>
        </c:txPr>
        <c:crossAx val="18618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Hoja1!$C$22</c:f>
              <c:strCache>
                <c:ptCount val="1"/>
                <c:pt idx="0">
                  <c:v>INSCRITOS</c:v>
                </c:pt>
              </c:strCache>
            </c:strRef>
          </c:tx>
          <c:spPr>
            <a:solidFill>
              <a:schemeClr val="accent1">
                <a:alpha val="70000"/>
              </a:schemeClr>
            </a:solidFill>
            <a:ln>
              <a:noFill/>
            </a:ln>
            <a:effectLst/>
          </c:spPr>
          <c:invertIfNegative val="0"/>
          <c:cat>
            <c:strRef>
              <c:f>Hoja1!$B$23:$B$26</c:f>
              <c:strCache>
                <c:ptCount val="4"/>
                <c:pt idx="0">
                  <c:v>ESPECIALIZADOS</c:v>
                </c:pt>
                <c:pt idx="1">
                  <c:v>PROFESIONALES</c:v>
                </c:pt>
                <c:pt idx="2">
                  <c:v>TECNICOS</c:v>
                </c:pt>
                <c:pt idx="3">
                  <c:v>ASISTENCIALES</c:v>
                </c:pt>
              </c:strCache>
            </c:strRef>
          </c:cat>
          <c:val>
            <c:numRef>
              <c:f>Hoja1!$C$23:$C$26</c:f>
              <c:numCache>
                <c:formatCode>General</c:formatCode>
                <c:ptCount val="4"/>
                <c:pt idx="0">
                  <c:v>9</c:v>
                </c:pt>
                <c:pt idx="1">
                  <c:v>11</c:v>
                </c:pt>
                <c:pt idx="2">
                  <c:v>6</c:v>
                </c:pt>
                <c:pt idx="3">
                  <c:v>1</c:v>
                </c:pt>
              </c:numCache>
            </c:numRef>
          </c:val>
          <c:extLst>
            <c:ext xmlns:c16="http://schemas.microsoft.com/office/drawing/2014/chart" uri="{C3380CC4-5D6E-409C-BE32-E72D297353CC}">
              <c16:uniqueId val="{00000000-AE59-4F1D-B2B2-439FAEC6D096}"/>
            </c:ext>
          </c:extLst>
        </c:ser>
        <c:ser>
          <c:idx val="1"/>
          <c:order val="1"/>
          <c:tx>
            <c:strRef>
              <c:f>Hoja1!$D$22</c:f>
              <c:strCache>
                <c:ptCount val="1"/>
                <c:pt idx="0">
                  <c:v>EVALUADOS</c:v>
                </c:pt>
              </c:strCache>
            </c:strRef>
          </c:tx>
          <c:spPr>
            <a:solidFill>
              <a:schemeClr val="accent2">
                <a:alpha val="70000"/>
              </a:schemeClr>
            </a:solidFill>
            <a:ln>
              <a:noFill/>
            </a:ln>
            <a:effectLst/>
          </c:spPr>
          <c:invertIfNegative val="0"/>
          <c:cat>
            <c:strRef>
              <c:f>Hoja1!$B$23:$B$26</c:f>
              <c:strCache>
                <c:ptCount val="4"/>
                <c:pt idx="0">
                  <c:v>ESPECIALIZADOS</c:v>
                </c:pt>
                <c:pt idx="1">
                  <c:v>PROFESIONALES</c:v>
                </c:pt>
                <c:pt idx="2">
                  <c:v>TECNICOS</c:v>
                </c:pt>
                <c:pt idx="3">
                  <c:v>ASISTENCIALES</c:v>
                </c:pt>
              </c:strCache>
            </c:strRef>
          </c:cat>
          <c:val>
            <c:numRef>
              <c:f>Hoja1!$D$23:$D$26</c:f>
              <c:numCache>
                <c:formatCode>General</c:formatCode>
                <c:ptCount val="4"/>
                <c:pt idx="0">
                  <c:v>9</c:v>
                </c:pt>
                <c:pt idx="1">
                  <c:v>11</c:v>
                </c:pt>
                <c:pt idx="2">
                  <c:v>6</c:v>
                </c:pt>
                <c:pt idx="3">
                  <c:v>1</c:v>
                </c:pt>
              </c:numCache>
            </c:numRef>
          </c:val>
          <c:extLst>
            <c:ext xmlns:c16="http://schemas.microsoft.com/office/drawing/2014/chart" uri="{C3380CC4-5D6E-409C-BE32-E72D297353CC}">
              <c16:uniqueId val="{00000001-AE59-4F1D-B2B2-439FAEC6D096}"/>
            </c:ext>
          </c:extLst>
        </c:ser>
        <c:ser>
          <c:idx val="2"/>
          <c:order val="2"/>
          <c:tx>
            <c:strRef>
              <c:f>Hoja1!$E$22</c:f>
              <c:strCache>
                <c:ptCount val="1"/>
                <c:pt idx="0">
                  <c:v>SUPERARON</c:v>
                </c:pt>
              </c:strCache>
            </c:strRef>
          </c:tx>
          <c:spPr>
            <a:solidFill>
              <a:schemeClr val="accent3">
                <a:alpha val="70000"/>
              </a:schemeClr>
            </a:solidFill>
            <a:ln>
              <a:noFill/>
            </a:ln>
            <a:effectLst/>
          </c:spPr>
          <c:invertIfNegative val="0"/>
          <c:cat>
            <c:strRef>
              <c:f>Hoja1!$B$23:$B$26</c:f>
              <c:strCache>
                <c:ptCount val="4"/>
                <c:pt idx="0">
                  <c:v>ESPECIALIZADOS</c:v>
                </c:pt>
                <c:pt idx="1">
                  <c:v>PROFESIONALES</c:v>
                </c:pt>
                <c:pt idx="2">
                  <c:v>TECNICOS</c:v>
                </c:pt>
                <c:pt idx="3">
                  <c:v>ASISTENCIALES</c:v>
                </c:pt>
              </c:strCache>
            </c:strRef>
          </c:cat>
          <c:val>
            <c:numRef>
              <c:f>Hoja1!$E$23:$E$26</c:f>
              <c:numCache>
                <c:formatCode>General</c:formatCode>
                <c:ptCount val="4"/>
                <c:pt idx="0">
                  <c:v>6</c:v>
                </c:pt>
                <c:pt idx="1">
                  <c:v>3</c:v>
                </c:pt>
                <c:pt idx="2">
                  <c:v>2</c:v>
                </c:pt>
                <c:pt idx="3">
                  <c:v>0</c:v>
                </c:pt>
              </c:numCache>
            </c:numRef>
          </c:val>
          <c:extLst>
            <c:ext xmlns:c16="http://schemas.microsoft.com/office/drawing/2014/chart" uri="{C3380CC4-5D6E-409C-BE32-E72D297353CC}">
              <c16:uniqueId val="{00000002-AE59-4F1D-B2B2-439FAEC6D096}"/>
            </c:ext>
          </c:extLst>
        </c:ser>
        <c:ser>
          <c:idx val="3"/>
          <c:order val="3"/>
          <c:tx>
            <c:strRef>
              <c:f>Hoja1!$F$22</c:f>
              <c:strCache>
                <c:ptCount val="1"/>
                <c:pt idx="0">
                  <c:v>NO SUP. / RETIRADOS</c:v>
                </c:pt>
              </c:strCache>
            </c:strRef>
          </c:tx>
          <c:spPr>
            <a:solidFill>
              <a:schemeClr val="accent4">
                <a:alpha val="70000"/>
              </a:schemeClr>
            </a:solidFill>
            <a:ln>
              <a:noFill/>
            </a:ln>
            <a:effectLst/>
          </c:spPr>
          <c:invertIfNegative val="0"/>
          <c:cat>
            <c:strRef>
              <c:f>Hoja1!$B$23:$B$26</c:f>
              <c:strCache>
                <c:ptCount val="4"/>
                <c:pt idx="0">
                  <c:v>ESPECIALIZADOS</c:v>
                </c:pt>
                <c:pt idx="1">
                  <c:v>PROFESIONALES</c:v>
                </c:pt>
                <c:pt idx="2">
                  <c:v>TECNICOS</c:v>
                </c:pt>
                <c:pt idx="3">
                  <c:v>ASISTENCIALES</c:v>
                </c:pt>
              </c:strCache>
            </c:strRef>
          </c:cat>
          <c:val>
            <c:numRef>
              <c:f>Hoja1!$F$23:$F$26</c:f>
              <c:numCache>
                <c:formatCode>General</c:formatCode>
                <c:ptCount val="4"/>
                <c:pt idx="0">
                  <c:v>0</c:v>
                </c:pt>
                <c:pt idx="1">
                  <c:v>1</c:v>
                </c:pt>
                <c:pt idx="2">
                  <c:v>2</c:v>
                </c:pt>
                <c:pt idx="3">
                  <c:v>0</c:v>
                </c:pt>
              </c:numCache>
            </c:numRef>
          </c:val>
          <c:extLst>
            <c:ext xmlns:c16="http://schemas.microsoft.com/office/drawing/2014/chart" uri="{C3380CC4-5D6E-409C-BE32-E72D297353CC}">
              <c16:uniqueId val="{00000003-AE59-4F1D-B2B2-439FAEC6D096}"/>
            </c:ext>
          </c:extLst>
        </c:ser>
        <c:ser>
          <c:idx val="4"/>
          <c:order val="4"/>
          <c:tx>
            <c:strRef>
              <c:f>Hoja1!$G$22</c:f>
              <c:strCache>
                <c:ptCount val="1"/>
                <c:pt idx="0">
                  <c:v>EN CURSO</c:v>
                </c:pt>
              </c:strCache>
            </c:strRef>
          </c:tx>
          <c:spPr>
            <a:solidFill>
              <a:schemeClr val="accent5">
                <a:alpha val="70000"/>
              </a:schemeClr>
            </a:solidFill>
            <a:ln>
              <a:noFill/>
            </a:ln>
            <a:effectLst/>
          </c:spPr>
          <c:invertIfNegative val="0"/>
          <c:cat>
            <c:strRef>
              <c:f>Hoja1!$B$23:$B$26</c:f>
              <c:strCache>
                <c:ptCount val="4"/>
                <c:pt idx="0">
                  <c:v>ESPECIALIZADOS</c:v>
                </c:pt>
                <c:pt idx="1">
                  <c:v>PROFESIONALES</c:v>
                </c:pt>
                <c:pt idx="2">
                  <c:v>TECNICOS</c:v>
                </c:pt>
                <c:pt idx="3">
                  <c:v>ASISTENCIALES</c:v>
                </c:pt>
              </c:strCache>
            </c:strRef>
          </c:cat>
          <c:val>
            <c:numRef>
              <c:f>Hoja1!$G$23:$G$26</c:f>
              <c:numCache>
                <c:formatCode>General</c:formatCode>
                <c:ptCount val="4"/>
                <c:pt idx="0">
                  <c:v>2</c:v>
                </c:pt>
                <c:pt idx="1">
                  <c:v>8</c:v>
                </c:pt>
                <c:pt idx="2">
                  <c:v>2</c:v>
                </c:pt>
                <c:pt idx="3">
                  <c:v>1</c:v>
                </c:pt>
              </c:numCache>
            </c:numRef>
          </c:val>
          <c:extLst>
            <c:ext xmlns:c16="http://schemas.microsoft.com/office/drawing/2014/chart" uri="{C3380CC4-5D6E-409C-BE32-E72D297353CC}">
              <c16:uniqueId val="{00000000-D2FF-4FEB-ADD2-DCF16E46FA22}"/>
            </c:ext>
          </c:extLst>
        </c:ser>
        <c:dLbls>
          <c:showLegendKey val="0"/>
          <c:showVal val="0"/>
          <c:showCatName val="0"/>
          <c:showSerName val="0"/>
          <c:showPercent val="0"/>
          <c:showBubbleSize val="0"/>
        </c:dLbls>
        <c:gapWidth val="80"/>
        <c:overlap val="25"/>
        <c:axId val="186185408"/>
        <c:axId val="186189760"/>
      </c:barChart>
      <c:catAx>
        <c:axId val="18618540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cap="none" spc="20" normalizeH="0" baseline="0">
                <a:solidFill>
                  <a:schemeClr val="tx1">
                    <a:lumMod val="65000"/>
                    <a:lumOff val="35000"/>
                  </a:schemeClr>
                </a:solidFill>
                <a:latin typeface="+mn-lt"/>
                <a:ea typeface="+mn-ea"/>
                <a:cs typeface="+mn-cs"/>
              </a:defRPr>
            </a:pPr>
            <a:endParaRPr lang="es-CO"/>
          </a:p>
        </c:txPr>
        <c:crossAx val="186189760"/>
        <c:crosses val="autoZero"/>
        <c:auto val="1"/>
        <c:lblAlgn val="ctr"/>
        <c:lblOffset val="100"/>
        <c:noMultiLvlLbl val="0"/>
      </c:catAx>
      <c:valAx>
        <c:axId val="18618976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spc="20" baseline="0">
                <a:solidFill>
                  <a:schemeClr val="tx1">
                    <a:lumMod val="65000"/>
                    <a:lumOff val="35000"/>
                  </a:schemeClr>
                </a:solidFill>
                <a:latin typeface="+mn-lt"/>
                <a:ea typeface="+mn-ea"/>
                <a:cs typeface="+mn-cs"/>
              </a:defRPr>
            </a:pPr>
            <a:endParaRPr lang="es-CO"/>
          </a:p>
        </c:txPr>
        <c:crossAx val="18618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500"/>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Hoja1!$C$33</c:f>
              <c:strCache>
                <c:ptCount val="1"/>
                <c:pt idx="0">
                  <c:v>INSCRITOS</c:v>
                </c:pt>
              </c:strCache>
            </c:strRef>
          </c:tx>
          <c:spPr>
            <a:solidFill>
              <a:schemeClr val="accent1"/>
            </a:solidFill>
            <a:ln>
              <a:noFill/>
            </a:ln>
            <a:effectLst/>
          </c:spPr>
          <c:invertIfNegative val="0"/>
          <c:cat>
            <c:strRef>
              <c:f>Hoja1!$B$34:$B$37</c:f>
              <c:strCache>
                <c:ptCount val="4"/>
                <c:pt idx="0">
                  <c:v>ESPECIALIZADOS</c:v>
                </c:pt>
                <c:pt idx="1">
                  <c:v>PROFESIONALES</c:v>
                </c:pt>
                <c:pt idx="2">
                  <c:v>TECNICOS</c:v>
                </c:pt>
                <c:pt idx="3">
                  <c:v>ASISTENCIALES</c:v>
                </c:pt>
              </c:strCache>
            </c:strRef>
          </c:cat>
          <c:val>
            <c:numRef>
              <c:f>Hoja1!$C$34:$C$37</c:f>
              <c:numCache>
                <c:formatCode>General</c:formatCode>
                <c:ptCount val="4"/>
                <c:pt idx="0">
                  <c:v>5</c:v>
                </c:pt>
                <c:pt idx="1">
                  <c:v>13</c:v>
                </c:pt>
                <c:pt idx="2">
                  <c:v>13</c:v>
                </c:pt>
                <c:pt idx="3">
                  <c:v>17</c:v>
                </c:pt>
              </c:numCache>
            </c:numRef>
          </c:val>
          <c:extLst>
            <c:ext xmlns:c16="http://schemas.microsoft.com/office/drawing/2014/chart" uri="{C3380CC4-5D6E-409C-BE32-E72D297353CC}">
              <c16:uniqueId val="{00000000-C4F6-4038-944A-DBE98E49C59A}"/>
            </c:ext>
          </c:extLst>
        </c:ser>
        <c:ser>
          <c:idx val="1"/>
          <c:order val="1"/>
          <c:tx>
            <c:strRef>
              <c:f>Hoja1!$D$33</c:f>
              <c:strCache>
                <c:ptCount val="1"/>
                <c:pt idx="0">
                  <c:v>EVALUADOS</c:v>
                </c:pt>
              </c:strCache>
            </c:strRef>
          </c:tx>
          <c:spPr>
            <a:solidFill>
              <a:schemeClr val="accent2"/>
            </a:solidFill>
            <a:ln>
              <a:noFill/>
            </a:ln>
            <a:effectLst/>
          </c:spPr>
          <c:invertIfNegative val="0"/>
          <c:cat>
            <c:strRef>
              <c:f>Hoja1!$B$34:$B$37</c:f>
              <c:strCache>
                <c:ptCount val="4"/>
                <c:pt idx="0">
                  <c:v>ESPECIALIZADOS</c:v>
                </c:pt>
                <c:pt idx="1">
                  <c:v>PROFESIONALES</c:v>
                </c:pt>
                <c:pt idx="2">
                  <c:v>TECNICOS</c:v>
                </c:pt>
                <c:pt idx="3">
                  <c:v>ASISTENCIALES</c:v>
                </c:pt>
              </c:strCache>
            </c:strRef>
          </c:cat>
          <c:val>
            <c:numRef>
              <c:f>Hoja1!$D$34:$D$37</c:f>
              <c:numCache>
                <c:formatCode>General</c:formatCode>
                <c:ptCount val="4"/>
                <c:pt idx="0">
                  <c:v>2</c:v>
                </c:pt>
                <c:pt idx="1">
                  <c:v>8</c:v>
                </c:pt>
                <c:pt idx="2">
                  <c:v>5</c:v>
                </c:pt>
                <c:pt idx="3">
                  <c:v>0</c:v>
                </c:pt>
              </c:numCache>
            </c:numRef>
          </c:val>
          <c:extLst>
            <c:ext xmlns:c16="http://schemas.microsoft.com/office/drawing/2014/chart" uri="{C3380CC4-5D6E-409C-BE32-E72D297353CC}">
              <c16:uniqueId val="{00000001-C4F6-4038-944A-DBE98E49C59A}"/>
            </c:ext>
          </c:extLst>
        </c:ser>
        <c:ser>
          <c:idx val="2"/>
          <c:order val="2"/>
          <c:tx>
            <c:strRef>
              <c:f>Hoja1!$E$33</c:f>
              <c:strCache>
                <c:ptCount val="1"/>
                <c:pt idx="0">
                  <c:v>SUPERARON</c:v>
                </c:pt>
              </c:strCache>
            </c:strRef>
          </c:tx>
          <c:spPr>
            <a:solidFill>
              <a:schemeClr val="accent3"/>
            </a:solidFill>
            <a:ln>
              <a:noFill/>
            </a:ln>
            <a:effectLst/>
          </c:spPr>
          <c:invertIfNegative val="0"/>
          <c:cat>
            <c:strRef>
              <c:f>Hoja1!$B$34:$B$37</c:f>
              <c:strCache>
                <c:ptCount val="4"/>
                <c:pt idx="0">
                  <c:v>ESPECIALIZADOS</c:v>
                </c:pt>
                <c:pt idx="1">
                  <c:v>PROFESIONALES</c:v>
                </c:pt>
                <c:pt idx="2">
                  <c:v>TECNICOS</c:v>
                </c:pt>
                <c:pt idx="3">
                  <c:v>ASISTENCIALES</c:v>
                </c:pt>
              </c:strCache>
            </c:strRef>
          </c:cat>
          <c:val>
            <c:numRef>
              <c:f>Hoja1!$E$34:$E$37</c:f>
              <c:numCache>
                <c:formatCode>General</c:formatCode>
                <c:ptCount val="4"/>
                <c:pt idx="0">
                  <c:v>2</c:v>
                </c:pt>
                <c:pt idx="1">
                  <c:v>7</c:v>
                </c:pt>
                <c:pt idx="2">
                  <c:v>2</c:v>
                </c:pt>
                <c:pt idx="3">
                  <c:v>0</c:v>
                </c:pt>
              </c:numCache>
            </c:numRef>
          </c:val>
          <c:extLst>
            <c:ext xmlns:c16="http://schemas.microsoft.com/office/drawing/2014/chart" uri="{C3380CC4-5D6E-409C-BE32-E72D297353CC}">
              <c16:uniqueId val="{00000002-C4F6-4038-944A-DBE98E49C59A}"/>
            </c:ext>
          </c:extLst>
        </c:ser>
        <c:ser>
          <c:idx val="3"/>
          <c:order val="3"/>
          <c:tx>
            <c:strRef>
              <c:f>Hoja1!$F$33</c:f>
              <c:strCache>
                <c:ptCount val="1"/>
                <c:pt idx="0">
                  <c:v>NO SUP.</c:v>
                </c:pt>
              </c:strCache>
            </c:strRef>
          </c:tx>
          <c:spPr>
            <a:solidFill>
              <a:schemeClr val="accent4"/>
            </a:solidFill>
            <a:ln>
              <a:noFill/>
            </a:ln>
            <a:effectLst/>
          </c:spPr>
          <c:invertIfNegative val="0"/>
          <c:cat>
            <c:strRef>
              <c:f>Hoja1!$B$34:$B$37</c:f>
              <c:strCache>
                <c:ptCount val="4"/>
                <c:pt idx="0">
                  <c:v>ESPECIALIZADOS</c:v>
                </c:pt>
                <c:pt idx="1">
                  <c:v>PROFESIONALES</c:v>
                </c:pt>
                <c:pt idx="2">
                  <c:v>TECNICOS</c:v>
                </c:pt>
                <c:pt idx="3">
                  <c:v>ASISTENCIALES</c:v>
                </c:pt>
              </c:strCache>
            </c:strRef>
          </c:cat>
          <c:val>
            <c:numRef>
              <c:f>Hoja1!$F$34:$F$37</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3-C4F6-4038-944A-DBE98E49C59A}"/>
            </c:ext>
          </c:extLst>
        </c:ser>
        <c:ser>
          <c:idx val="4"/>
          <c:order val="4"/>
          <c:tx>
            <c:strRef>
              <c:f>Hoja1!$G$33</c:f>
              <c:strCache>
                <c:ptCount val="1"/>
                <c:pt idx="0">
                  <c:v>EN CURSO</c:v>
                </c:pt>
              </c:strCache>
            </c:strRef>
          </c:tx>
          <c:spPr>
            <a:solidFill>
              <a:schemeClr val="accent5"/>
            </a:solidFill>
            <a:ln>
              <a:noFill/>
            </a:ln>
            <a:effectLst/>
          </c:spPr>
          <c:invertIfNegative val="0"/>
          <c:cat>
            <c:strRef>
              <c:f>Hoja1!$B$34:$B$37</c:f>
              <c:strCache>
                <c:ptCount val="4"/>
                <c:pt idx="0">
                  <c:v>ESPECIALIZADOS</c:v>
                </c:pt>
                <c:pt idx="1">
                  <c:v>PROFESIONALES</c:v>
                </c:pt>
                <c:pt idx="2">
                  <c:v>TECNICOS</c:v>
                </c:pt>
                <c:pt idx="3">
                  <c:v>ASISTENCIALES</c:v>
                </c:pt>
              </c:strCache>
            </c:strRef>
          </c:cat>
          <c:val>
            <c:numRef>
              <c:f>Hoja1!$G$34:$G$37</c:f>
              <c:numCache>
                <c:formatCode>General</c:formatCode>
                <c:ptCount val="4"/>
                <c:pt idx="0">
                  <c:v>0</c:v>
                </c:pt>
                <c:pt idx="1">
                  <c:v>0</c:v>
                </c:pt>
                <c:pt idx="2">
                  <c:v>3</c:v>
                </c:pt>
                <c:pt idx="3">
                  <c:v>0</c:v>
                </c:pt>
              </c:numCache>
            </c:numRef>
          </c:val>
          <c:extLst>
            <c:ext xmlns:c16="http://schemas.microsoft.com/office/drawing/2014/chart" uri="{C3380CC4-5D6E-409C-BE32-E72D297353CC}">
              <c16:uniqueId val="{00000004-C4F6-4038-944A-DBE98E49C59A}"/>
            </c:ext>
          </c:extLst>
        </c:ser>
        <c:dLbls>
          <c:showLegendKey val="0"/>
          <c:showVal val="0"/>
          <c:showCatName val="0"/>
          <c:showSerName val="0"/>
          <c:showPercent val="0"/>
          <c:showBubbleSize val="0"/>
        </c:dLbls>
        <c:gapWidth val="219"/>
        <c:overlap val="-27"/>
        <c:axId val="38656800"/>
        <c:axId val="38657888"/>
      </c:barChart>
      <c:catAx>
        <c:axId val="3865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s-CO"/>
          </a:p>
        </c:txPr>
        <c:crossAx val="38657888"/>
        <c:crosses val="autoZero"/>
        <c:auto val="1"/>
        <c:lblAlgn val="ctr"/>
        <c:lblOffset val="100"/>
        <c:noMultiLvlLbl val="0"/>
      </c:catAx>
      <c:valAx>
        <c:axId val="3865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s-CO"/>
          </a:p>
        </c:txPr>
        <c:crossAx val="3865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5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Hoja1!$D$42</c:f>
              <c:strCache>
                <c:ptCount val="1"/>
                <c:pt idx="0">
                  <c:v>RECLUTADAS</c:v>
                </c:pt>
              </c:strCache>
            </c:strRef>
          </c:tx>
          <c:spPr>
            <a:solidFill>
              <a:schemeClr val="accent1">
                <a:alpha val="70000"/>
              </a:schemeClr>
            </a:solidFill>
            <a:ln>
              <a:noFill/>
            </a:ln>
            <a:effectLst/>
          </c:spPr>
          <c:invertIfNegative val="0"/>
          <c:cat>
            <c:strRef>
              <c:f>Hoja1!$B$43:$B$46</c:f>
              <c:strCache>
                <c:ptCount val="4"/>
                <c:pt idx="0">
                  <c:v>ESPECIALIZADO</c:v>
                </c:pt>
                <c:pt idx="1">
                  <c:v>PROFESIONAL</c:v>
                </c:pt>
                <c:pt idx="2">
                  <c:v>TECNICO</c:v>
                </c:pt>
                <c:pt idx="3">
                  <c:v>ASISTENCIAL</c:v>
                </c:pt>
              </c:strCache>
            </c:strRef>
          </c:cat>
          <c:val>
            <c:numRef>
              <c:f>Hoja1!$D$43:$D$46</c:f>
              <c:numCache>
                <c:formatCode>General</c:formatCode>
                <c:ptCount val="4"/>
                <c:pt idx="0">
                  <c:v>63</c:v>
                </c:pt>
                <c:pt idx="1">
                  <c:v>96</c:v>
                </c:pt>
                <c:pt idx="2">
                  <c:v>16</c:v>
                </c:pt>
                <c:pt idx="3">
                  <c:v>2</c:v>
                </c:pt>
              </c:numCache>
            </c:numRef>
          </c:val>
          <c:extLst>
            <c:ext xmlns:c16="http://schemas.microsoft.com/office/drawing/2014/chart" uri="{C3380CC4-5D6E-409C-BE32-E72D297353CC}">
              <c16:uniqueId val="{00000000-87A2-4737-92E5-5AE3049DDC8A}"/>
            </c:ext>
          </c:extLst>
        </c:ser>
        <c:ser>
          <c:idx val="1"/>
          <c:order val="1"/>
          <c:tx>
            <c:strRef>
              <c:f>Hoja1!$E$42</c:f>
              <c:strCache>
                <c:ptCount val="1"/>
                <c:pt idx="0">
                  <c:v>EN CURSO</c:v>
                </c:pt>
              </c:strCache>
            </c:strRef>
          </c:tx>
          <c:spPr>
            <a:solidFill>
              <a:schemeClr val="accent2">
                <a:alpha val="70000"/>
              </a:schemeClr>
            </a:solidFill>
            <a:ln>
              <a:noFill/>
            </a:ln>
            <a:effectLst/>
          </c:spPr>
          <c:invertIfNegative val="0"/>
          <c:cat>
            <c:strRef>
              <c:f>Hoja1!$B$43:$B$46</c:f>
              <c:strCache>
                <c:ptCount val="4"/>
                <c:pt idx="0">
                  <c:v>ESPECIALIZADO</c:v>
                </c:pt>
                <c:pt idx="1">
                  <c:v>PROFESIONAL</c:v>
                </c:pt>
                <c:pt idx="2">
                  <c:v>TECNICO</c:v>
                </c:pt>
                <c:pt idx="3">
                  <c:v>ASISTENCIAL</c:v>
                </c:pt>
              </c:strCache>
            </c:strRef>
          </c:cat>
          <c:val>
            <c:numRef>
              <c:f>Hoja1!$E$43:$E$46</c:f>
              <c:numCache>
                <c:formatCode>General</c:formatCode>
                <c:ptCount val="4"/>
                <c:pt idx="0">
                  <c:v>53</c:v>
                </c:pt>
                <c:pt idx="1">
                  <c:v>64</c:v>
                </c:pt>
                <c:pt idx="2">
                  <c:v>15</c:v>
                </c:pt>
                <c:pt idx="3">
                  <c:v>2</c:v>
                </c:pt>
              </c:numCache>
            </c:numRef>
          </c:val>
          <c:extLst>
            <c:ext xmlns:c16="http://schemas.microsoft.com/office/drawing/2014/chart" uri="{C3380CC4-5D6E-409C-BE32-E72D297353CC}">
              <c16:uniqueId val="{00000001-87A2-4737-92E5-5AE3049DDC8A}"/>
            </c:ext>
          </c:extLst>
        </c:ser>
        <c:ser>
          <c:idx val="2"/>
          <c:order val="2"/>
          <c:tx>
            <c:strRef>
              <c:f>Hoja1!$F$42</c:f>
              <c:strCache>
                <c:ptCount val="1"/>
                <c:pt idx="0">
                  <c:v>NO SUPERAN</c:v>
                </c:pt>
              </c:strCache>
            </c:strRef>
          </c:tx>
          <c:spPr>
            <a:solidFill>
              <a:schemeClr val="accent3">
                <a:alpha val="70000"/>
              </a:schemeClr>
            </a:solidFill>
            <a:ln>
              <a:noFill/>
            </a:ln>
            <a:effectLst/>
          </c:spPr>
          <c:invertIfNegative val="0"/>
          <c:cat>
            <c:strRef>
              <c:f>Hoja1!$B$43:$B$46</c:f>
              <c:strCache>
                <c:ptCount val="4"/>
                <c:pt idx="0">
                  <c:v>ESPECIALIZADO</c:v>
                </c:pt>
                <c:pt idx="1">
                  <c:v>PROFESIONAL</c:v>
                </c:pt>
                <c:pt idx="2">
                  <c:v>TECNICO</c:v>
                </c:pt>
                <c:pt idx="3">
                  <c:v>ASISTENCIAL</c:v>
                </c:pt>
              </c:strCache>
            </c:strRef>
          </c:cat>
          <c:val>
            <c:numRef>
              <c:f>Hoja1!$F$43:$F$46</c:f>
              <c:numCache>
                <c:formatCode>General</c:formatCode>
                <c:ptCount val="4"/>
                <c:pt idx="0">
                  <c:v>10</c:v>
                </c:pt>
                <c:pt idx="1">
                  <c:v>32</c:v>
                </c:pt>
                <c:pt idx="2">
                  <c:v>1</c:v>
                </c:pt>
              </c:numCache>
            </c:numRef>
          </c:val>
          <c:extLst>
            <c:ext xmlns:c16="http://schemas.microsoft.com/office/drawing/2014/chart" uri="{C3380CC4-5D6E-409C-BE32-E72D297353CC}">
              <c16:uniqueId val="{00000002-87A2-4737-92E5-5AE3049DDC8A}"/>
            </c:ext>
          </c:extLst>
        </c:ser>
        <c:dLbls>
          <c:showLegendKey val="0"/>
          <c:showVal val="0"/>
          <c:showCatName val="0"/>
          <c:showSerName val="0"/>
          <c:showPercent val="0"/>
          <c:showBubbleSize val="0"/>
        </c:dLbls>
        <c:gapWidth val="80"/>
        <c:overlap val="25"/>
        <c:axId val="-158554672"/>
        <c:axId val="-158554128"/>
      </c:barChart>
      <c:catAx>
        <c:axId val="-15855467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cap="none" spc="20" normalizeH="0" baseline="0">
                <a:solidFill>
                  <a:schemeClr val="tx1">
                    <a:lumMod val="65000"/>
                    <a:lumOff val="35000"/>
                  </a:schemeClr>
                </a:solidFill>
                <a:latin typeface="+mn-lt"/>
                <a:ea typeface="+mn-ea"/>
                <a:cs typeface="+mn-cs"/>
              </a:defRPr>
            </a:pPr>
            <a:endParaRPr lang="es-CO"/>
          </a:p>
        </c:txPr>
        <c:crossAx val="-158554128"/>
        <c:crosses val="autoZero"/>
        <c:auto val="1"/>
        <c:lblAlgn val="ctr"/>
        <c:lblOffset val="100"/>
        <c:noMultiLvlLbl val="0"/>
      </c:catAx>
      <c:valAx>
        <c:axId val="-15855412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spc="20" baseline="0">
                <a:solidFill>
                  <a:schemeClr val="tx1">
                    <a:lumMod val="65000"/>
                    <a:lumOff val="35000"/>
                  </a:schemeClr>
                </a:solidFill>
                <a:latin typeface="+mn-lt"/>
                <a:ea typeface="+mn-ea"/>
                <a:cs typeface="+mn-cs"/>
              </a:defRPr>
            </a:pPr>
            <a:endParaRPr lang="es-CO"/>
          </a:p>
        </c:txPr>
        <c:crossAx val="-15855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5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2D26E2-B810-49D2-BFE0-5EAB19E219AC}" type="doc">
      <dgm:prSet loTypeId="urn:microsoft.com/office/officeart/2005/8/layout/arrow2" loCatId="process" qsTypeId="urn:microsoft.com/office/officeart/2005/8/quickstyle/simple4" qsCatId="simple" csTypeId="urn:microsoft.com/office/officeart/2005/8/colors/accent5_1" csCatId="accent5" phldr="1"/>
      <dgm:spPr/>
    </dgm:pt>
    <dgm:pt modelId="{8603879E-2522-4F5D-9EF4-88F542ABB601}">
      <dgm:prSet phldrT="[Texto]" custT="1"/>
      <dgm:spPr/>
      <dgm:t>
        <a:bodyPr/>
        <a:lstStyle/>
        <a:p>
          <a:pPr algn="ctr"/>
          <a:r>
            <a:rPr lang="es-CO" sz="1400" dirty="0"/>
            <a:t> </a:t>
          </a:r>
          <a:r>
            <a:rPr lang="es-CO" sz="1400" b="1" dirty="0"/>
            <a:t>Portafolio</a:t>
          </a:r>
        </a:p>
        <a:p>
          <a:pPr algn="l"/>
          <a:r>
            <a:rPr lang="es-CO" sz="1400" dirty="0"/>
            <a:t>  1. Inmuebles urbanos en causal de enajenación.</a:t>
          </a:r>
        </a:p>
        <a:p>
          <a:pPr algn="l"/>
          <a:r>
            <a:rPr lang="es-CO" sz="1400" dirty="0"/>
            <a:t>2. Sociedades activas  </a:t>
          </a:r>
        </a:p>
        <a:p>
          <a:pPr algn="l"/>
          <a:r>
            <a:rPr lang="es-CO" sz="1400" dirty="0"/>
            <a:t> 3. Inmuebles de Sociedades En Liquidación</a:t>
          </a:r>
        </a:p>
        <a:p>
          <a:pPr algn="l"/>
          <a:r>
            <a:rPr lang="es-ES" sz="1400" dirty="0"/>
            <a:t>4. Muebles para Destrucción, Chatarrizacion o Venta.</a:t>
          </a:r>
        </a:p>
        <a:p>
          <a:pPr algn="l"/>
          <a:endParaRPr lang="es-ES" sz="1400" dirty="0"/>
        </a:p>
        <a:p>
          <a:pPr algn="ctr"/>
          <a:endParaRPr lang="es-ES" sz="1400" dirty="0"/>
        </a:p>
      </dgm:t>
    </dgm:pt>
    <dgm:pt modelId="{A1C1A5ED-697F-484C-A5DC-819C9663C58F}" type="parTrans" cxnId="{7CC7E72C-7996-437C-B063-8502CF1B6E37}">
      <dgm:prSet/>
      <dgm:spPr/>
      <dgm:t>
        <a:bodyPr/>
        <a:lstStyle/>
        <a:p>
          <a:endParaRPr lang="es-CO"/>
        </a:p>
      </dgm:t>
    </dgm:pt>
    <dgm:pt modelId="{240CBFB0-DFB3-4ED7-A135-65269CB3C9FB}" type="sibTrans" cxnId="{7CC7E72C-7996-437C-B063-8502CF1B6E37}">
      <dgm:prSet/>
      <dgm:spPr/>
      <dgm:t>
        <a:bodyPr/>
        <a:lstStyle/>
        <a:p>
          <a:endParaRPr lang="es-CO"/>
        </a:p>
      </dgm:t>
    </dgm:pt>
    <dgm:pt modelId="{11415058-34B9-4CEB-AE6B-DE98E785BFA1}">
      <dgm:prSet custT="1"/>
      <dgm:spPr/>
      <dgm:t>
        <a:bodyPr/>
        <a:lstStyle/>
        <a:p>
          <a:pPr algn="ctr"/>
          <a:r>
            <a:rPr lang="es-CO" sz="1400" dirty="0"/>
            <a:t>Fortalecer personal comercial en Regionales – Impulso, seguimiento y control en la Gestión Comercial. </a:t>
          </a:r>
        </a:p>
      </dgm:t>
    </dgm:pt>
    <dgm:pt modelId="{0B1ED7E9-BFC6-48B8-81CA-B0DB80399D98}" type="parTrans" cxnId="{A0AB62C5-CAD5-471B-BAE0-713E4FE761DF}">
      <dgm:prSet/>
      <dgm:spPr/>
      <dgm:t>
        <a:bodyPr/>
        <a:lstStyle/>
        <a:p>
          <a:endParaRPr lang="es-CO"/>
        </a:p>
      </dgm:t>
    </dgm:pt>
    <dgm:pt modelId="{E2931BF9-9669-4DDB-973D-29042821B56E}" type="sibTrans" cxnId="{A0AB62C5-CAD5-471B-BAE0-713E4FE761DF}">
      <dgm:prSet/>
      <dgm:spPr/>
      <dgm:t>
        <a:bodyPr/>
        <a:lstStyle/>
        <a:p>
          <a:endParaRPr lang="es-CO"/>
        </a:p>
      </dgm:t>
    </dgm:pt>
    <dgm:pt modelId="{B6DFFF78-ECBC-4F6F-B507-BC8013BFD550}">
      <dgm:prSet custT="1"/>
      <dgm:spPr/>
      <dgm:t>
        <a:bodyPr/>
        <a:lstStyle/>
        <a:p>
          <a:pPr algn="ctr"/>
          <a:r>
            <a:rPr lang="es-CO" sz="1400" dirty="0"/>
            <a:t>Apoyo Nueva fuerza Comercial a través de nuevos operadores comerciales. (Concentración Geográfica)</a:t>
          </a:r>
        </a:p>
      </dgm:t>
    </dgm:pt>
    <dgm:pt modelId="{8A5EF2B6-3380-46A0-93CE-D9AE3B463B8F}" type="parTrans" cxnId="{ABFEBF52-E67A-470D-939B-FD09CFD37D22}">
      <dgm:prSet/>
      <dgm:spPr/>
      <dgm:t>
        <a:bodyPr/>
        <a:lstStyle/>
        <a:p>
          <a:endParaRPr lang="es-CO"/>
        </a:p>
      </dgm:t>
    </dgm:pt>
    <dgm:pt modelId="{570EF0A7-BDD4-4124-B64C-C3D9733ABEDF}" type="sibTrans" cxnId="{ABFEBF52-E67A-470D-939B-FD09CFD37D22}">
      <dgm:prSet/>
      <dgm:spPr/>
      <dgm:t>
        <a:bodyPr/>
        <a:lstStyle/>
        <a:p>
          <a:endParaRPr lang="es-CO"/>
        </a:p>
      </dgm:t>
    </dgm:pt>
    <dgm:pt modelId="{E0F98C56-2415-48AD-BA47-49F7A452B326}">
      <dgm:prSet phldrT="[Texto]" custT="1"/>
      <dgm:spPr/>
      <dgm:t>
        <a:bodyPr/>
        <a:lstStyle/>
        <a:p>
          <a:pPr algn="ctr"/>
          <a:r>
            <a:rPr lang="es-ES" sz="1400" dirty="0"/>
            <a:t>Transformación Gerencia a Vicepresidencia Comercial</a:t>
          </a:r>
          <a:endParaRPr lang="es-CO" sz="1400" dirty="0"/>
        </a:p>
      </dgm:t>
    </dgm:pt>
    <dgm:pt modelId="{D8CBAAA2-BEA6-427A-B19C-65B84F36E0EB}" type="parTrans" cxnId="{7FF22E47-8CA0-4E2D-89E6-7D463FB161F7}">
      <dgm:prSet/>
      <dgm:spPr/>
      <dgm:t>
        <a:bodyPr/>
        <a:lstStyle/>
        <a:p>
          <a:endParaRPr lang="es-ES"/>
        </a:p>
      </dgm:t>
    </dgm:pt>
    <dgm:pt modelId="{2A5187AA-1BA2-4F6C-B38D-1F795B23CB7C}" type="sibTrans" cxnId="{7FF22E47-8CA0-4E2D-89E6-7D463FB161F7}">
      <dgm:prSet/>
      <dgm:spPr/>
      <dgm:t>
        <a:bodyPr/>
        <a:lstStyle/>
        <a:p>
          <a:endParaRPr lang="es-ES"/>
        </a:p>
      </dgm:t>
    </dgm:pt>
    <dgm:pt modelId="{1D01DC73-6D8A-4A38-8777-525BCAA6D3C9}" type="pres">
      <dgm:prSet presAssocID="{3A2D26E2-B810-49D2-BFE0-5EAB19E219AC}" presName="arrowDiagram" presStyleCnt="0">
        <dgm:presLayoutVars>
          <dgm:chMax val="5"/>
          <dgm:dir/>
          <dgm:resizeHandles val="exact"/>
        </dgm:presLayoutVars>
      </dgm:prSet>
      <dgm:spPr/>
    </dgm:pt>
    <dgm:pt modelId="{4BFE79F9-2088-4918-99FC-D40B5F63CD4A}" type="pres">
      <dgm:prSet presAssocID="{3A2D26E2-B810-49D2-BFE0-5EAB19E219AC}" presName="arrow" presStyleLbl="bgShp" presStyleIdx="0" presStyleCnt="1"/>
      <dgm:spPr/>
    </dgm:pt>
    <dgm:pt modelId="{C54FEFD2-A458-48FA-A3A2-A7E344A09938}" type="pres">
      <dgm:prSet presAssocID="{3A2D26E2-B810-49D2-BFE0-5EAB19E219AC}" presName="arrowDiagram4" presStyleCnt="0"/>
      <dgm:spPr/>
    </dgm:pt>
    <dgm:pt modelId="{DC519BE2-FA7F-4E06-B4EA-CDF7EDEFBDBB}" type="pres">
      <dgm:prSet presAssocID="{8603879E-2522-4F5D-9EF4-88F542ABB601}" presName="bullet4a" presStyleLbl="node1" presStyleIdx="0" presStyleCnt="4"/>
      <dgm:spPr/>
    </dgm:pt>
    <dgm:pt modelId="{54487E0F-83F5-4A83-8549-9C8C8F07F4FD}" type="pres">
      <dgm:prSet presAssocID="{8603879E-2522-4F5D-9EF4-88F542ABB601}" presName="textBox4a" presStyleLbl="revTx" presStyleIdx="0" presStyleCnt="4" custScaleX="128835" custScaleY="239595" custLinFactNeighborX="-91510" custLinFactNeighborY="-86305">
        <dgm:presLayoutVars>
          <dgm:bulletEnabled val="1"/>
        </dgm:presLayoutVars>
      </dgm:prSet>
      <dgm:spPr/>
    </dgm:pt>
    <dgm:pt modelId="{0B0482DF-4DB2-48A9-A909-8BBF6D6C0F85}" type="pres">
      <dgm:prSet presAssocID="{E0F98C56-2415-48AD-BA47-49F7A452B326}" presName="bullet4b" presStyleLbl="node1" presStyleIdx="1" presStyleCnt="4"/>
      <dgm:spPr/>
    </dgm:pt>
    <dgm:pt modelId="{33E4511B-91A9-4451-983F-CF9E4B720CF1}" type="pres">
      <dgm:prSet presAssocID="{E0F98C56-2415-48AD-BA47-49F7A452B326}" presName="textBox4b" presStyleLbl="revTx" presStyleIdx="1" presStyleCnt="4">
        <dgm:presLayoutVars>
          <dgm:bulletEnabled val="1"/>
        </dgm:presLayoutVars>
      </dgm:prSet>
      <dgm:spPr/>
    </dgm:pt>
    <dgm:pt modelId="{D5F0AFA5-D363-492E-A75B-9E1E397AC91F}" type="pres">
      <dgm:prSet presAssocID="{B6DFFF78-ECBC-4F6F-B507-BC8013BFD550}" presName="bullet4c" presStyleLbl="node1" presStyleIdx="2" presStyleCnt="4"/>
      <dgm:spPr/>
    </dgm:pt>
    <dgm:pt modelId="{60B18D6C-85CB-4FCA-A621-1C2BA48BEE85}" type="pres">
      <dgm:prSet presAssocID="{B6DFFF78-ECBC-4F6F-B507-BC8013BFD550}" presName="textBox4c" presStyleLbl="revTx" presStyleIdx="2" presStyleCnt="4" custScaleY="23983" custLinFactNeighborX="-7297" custLinFactNeighborY="-68447">
        <dgm:presLayoutVars>
          <dgm:bulletEnabled val="1"/>
        </dgm:presLayoutVars>
      </dgm:prSet>
      <dgm:spPr/>
    </dgm:pt>
    <dgm:pt modelId="{E47C6865-09EA-46AB-A94A-A7A28B463A4D}" type="pres">
      <dgm:prSet presAssocID="{11415058-34B9-4CEB-AE6B-DE98E785BFA1}" presName="bullet4d" presStyleLbl="node1" presStyleIdx="3" presStyleCnt="4"/>
      <dgm:spPr/>
    </dgm:pt>
    <dgm:pt modelId="{C3E521D9-EAEE-41DE-BB81-BBE5E3737BDE}" type="pres">
      <dgm:prSet presAssocID="{11415058-34B9-4CEB-AE6B-DE98E785BFA1}" presName="textBox4d" presStyleLbl="revTx" presStyleIdx="3" presStyleCnt="4" custLinFactNeighborX="30727" custLinFactNeighborY="-28211">
        <dgm:presLayoutVars>
          <dgm:bulletEnabled val="1"/>
        </dgm:presLayoutVars>
      </dgm:prSet>
      <dgm:spPr/>
    </dgm:pt>
  </dgm:ptLst>
  <dgm:cxnLst>
    <dgm:cxn modelId="{A0AB62C5-CAD5-471B-BAE0-713E4FE761DF}" srcId="{3A2D26E2-B810-49D2-BFE0-5EAB19E219AC}" destId="{11415058-34B9-4CEB-AE6B-DE98E785BFA1}" srcOrd="3" destOrd="0" parTransId="{0B1ED7E9-BFC6-48B8-81CA-B0DB80399D98}" sibTransId="{E2931BF9-9669-4DDB-973D-29042821B56E}"/>
    <dgm:cxn modelId="{74A17665-994E-4229-BA2F-5BEA875EECD2}" type="presOf" srcId="{B6DFFF78-ECBC-4F6F-B507-BC8013BFD550}" destId="{60B18D6C-85CB-4FCA-A621-1C2BA48BEE85}" srcOrd="0" destOrd="0" presId="urn:microsoft.com/office/officeart/2005/8/layout/arrow2"/>
    <dgm:cxn modelId="{F0DAF2D8-71D1-4A5D-8A14-F001D20C8BE9}" type="presOf" srcId="{E0F98C56-2415-48AD-BA47-49F7A452B326}" destId="{33E4511B-91A9-4451-983F-CF9E4B720CF1}" srcOrd="0" destOrd="0" presId="urn:microsoft.com/office/officeart/2005/8/layout/arrow2"/>
    <dgm:cxn modelId="{7FF22E47-8CA0-4E2D-89E6-7D463FB161F7}" srcId="{3A2D26E2-B810-49D2-BFE0-5EAB19E219AC}" destId="{E0F98C56-2415-48AD-BA47-49F7A452B326}" srcOrd="1" destOrd="0" parTransId="{D8CBAAA2-BEA6-427A-B19C-65B84F36E0EB}" sibTransId="{2A5187AA-1BA2-4F6C-B38D-1F795B23CB7C}"/>
    <dgm:cxn modelId="{3594B4AD-621E-48E5-BB22-C41BD944DC3D}" type="presOf" srcId="{8603879E-2522-4F5D-9EF4-88F542ABB601}" destId="{54487E0F-83F5-4A83-8549-9C8C8F07F4FD}" srcOrd="0" destOrd="0" presId="urn:microsoft.com/office/officeart/2005/8/layout/arrow2"/>
    <dgm:cxn modelId="{7CC7E72C-7996-437C-B063-8502CF1B6E37}" srcId="{3A2D26E2-B810-49D2-BFE0-5EAB19E219AC}" destId="{8603879E-2522-4F5D-9EF4-88F542ABB601}" srcOrd="0" destOrd="0" parTransId="{A1C1A5ED-697F-484C-A5DC-819C9663C58F}" sibTransId="{240CBFB0-DFB3-4ED7-A135-65269CB3C9FB}"/>
    <dgm:cxn modelId="{6E0E893A-525E-4E1B-AE31-309EF73EA658}" type="presOf" srcId="{11415058-34B9-4CEB-AE6B-DE98E785BFA1}" destId="{C3E521D9-EAEE-41DE-BB81-BBE5E3737BDE}" srcOrd="0" destOrd="0" presId="urn:microsoft.com/office/officeart/2005/8/layout/arrow2"/>
    <dgm:cxn modelId="{ABFEBF52-E67A-470D-939B-FD09CFD37D22}" srcId="{3A2D26E2-B810-49D2-BFE0-5EAB19E219AC}" destId="{B6DFFF78-ECBC-4F6F-B507-BC8013BFD550}" srcOrd="2" destOrd="0" parTransId="{8A5EF2B6-3380-46A0-93CE-D9AE3B463B8F}" sibTransId="{570EF0A7-BDD4-4124-B64C-C3D9733ABEDF}"/>
    <dgm:cxn modelId="{1988FA70-5243-42F1-A579-BE5BB5FC3A19}" type="presOf" srcId="{3A2D26E2-B810-49D2-BFE0-5EAB19E219AC}" destId="{1D01DC73-6D8A-4A38-8777-525BCAA6D3C9}" srcOrd="0" destOrd="0" presId="urn:microsoft.com/office/officeart/2005/8/layout/arrow2"/>
    <dgm:cxn modelId="{1F3A9472-A5DB-4EDB-8A11-B2E9029C2456}" type="presParOf" srcId="{1D01DC73-6D8A-4A38-8777-525BCAA6D3C9}" destId="{4BFE79F9-2088-4918-99FC-D40B5F63CD4A}" srcOrd="0" destOrd="0" presId="urn:microsoft.com/office/officeart/2005/8/layout/arrow2"/>
    <dgm:cxn modelId="{80812201-B200-4D14-8BA1-1687D67E5130}" type="presParOf" srcId="{1D01DC73-6D8A-4A38-8777-525BCAA6D3C9}" destId="{C54FEFD2-A458-48FA-A3A2-A7E344A09938}" srcOrd="1" destOrd="0" presId="urn:microsoft.com/office/officeart/2005/8/layout/arrow2"/>
    <dgm:cxn modelId="{2941B5F0-ADA2-4C7F-87B2-FDE7BB4C16FC}" type="presParOf" srcId="{C54FEFD2-A458-48FA-A3A2-A7E344A09938}" destId="{DC519BE2-FA7F-4E06-B4EA-CDF7EDEFBDBB}" srcOrd="0" destOrd="0" presId="urn:microsoft.com/office/officeart/2005/8/layout/arrow2"/>
    <dgm:cxn modelId="{0A68DF1F-418D-4DE7-9C94-2C710F1CE980}" type="presParOf" srcId="{C54FEFD2-A458-48FA-A3A2-A7E344A09938}" destId="{54487E0F-83F5-4A83-8549-9C8C8F07F4FD}" srcOrd="1" destOrd="0" presId="urn:microsoft.com/office/officeart/2005/8/layout/arrow2"/>
    <dgm:cxn modelId="{1A9C32CF-16A5-4A21-9B25-483F2FA03AEB}" type="presParOf" srcId="{C54FEFD2-A458-48FA-A3A2-A7E344A09938}" destId="{0B0482DF-4DB2-48A9-A909-8BBF6D6C0F85}" srcOrd="2" destOrd="0" presId="urn:microsoft.com/office/officeart/2005/8/layout/arrow2"/>
    <dgm:cxn modelId="{EB09DACA-8EDA-4872-99DD-3DE9989FE924}" type="presParOf" srcId="{C54FEFD2-A458-48FA-A3A2-A7E344A09938}" destId="{33E4511B-91A9-4451-983F-CF9E4B720CF1}" srcOrd="3" destOrd="0" presId="urn:microsoft.com/office/officeart/2005/8/layout/arrow2"/>
    <dgm:cxn modelId="{C99E1E8C-B420-495A-92B1-3DBC7BA1FD86}" type="presParOf" srcId="{C54FEFD2-A458-48FA-A3A2-A7E344A09938}" destId="{D5F0AFA5-D363-492E-A75B-9E1E397AC91F}" srcOrd="4" destOrd="0" presId="urn:microsoft.com/office/officeart/2005/8/layout/arrow2"/>
    <dgm:cxn modelId="{36F9C745-7566-47CA-9A65-0943D5F681BB}" type="presParOf" srcId="{C54FEFD2-A458-48FA-A3A2-A7E344A09938}" destId="{60B18D6C-85CB-4FCA-A621-1C2BA48BEE85}" srcOrd="5" destOrd="0" presId="urn:microsoft.com/office/officeart/2005/8/layout/arrow2"/>
    <dgm:cxn modelId="{EA7FC94A-813C-42FF-B412-B2B15CEB1FC5}" type="presParOf" srcId="{C54FEFD2-A458-48FA-A3A2-A7E344A09938}" destId="{E47C6865-09EA-46AB-A94A-A7A28B463A4D}" srcOrd="6" destOrd="0" presId="urn:microsoft.com/office/officeart/2005/8/layout/arrow2"/>
    <dgm:cxn modelId="{8E22B572-E3C4-4DDB-B75C-A03885F59DBE}" type="presParOf" srcId="{C54FEFD2-A458-48FA-A3A2-A7E344A09938}" destId="{C3E521D9-EAEE-41DE-BB81-BBE5E3737BDE}"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2D26E2-B810-49D2-BFE0-5EAB19E219AC}" type="doc">
      <dgm:prSet loTypeId="urn:microsoft.com/office/officeart/2005/8/layout/arrow2" loCatId="process" qsTypeId="urn:microsoft.com/office/officeart/2005/8/quickstyle/simple4" qsCatId="simple" csTypeId="urn:microsoft.com/office/officeart/2005/8/colors/accent5_1" csCatId="accent5" phldr="1"/>
      <dgm:spPr/>
      <dgm:t>
        <a:bodyPr/>
        <a:lstStyle/>
        <a:p>
          <a:endParaRPr lang="es-CO"/>
        </a:p>
      </dgm:t>
    </dgm:pt>
    <dgm:pt modelId="{8603879E-2522-4F5D-9EF4-88F542ABB601}">
      <dgm:prSet phldrT="[Texto]" custT="1"/>
      <dgm:spPr/>
      <dgm:t>
        <a:bodyPr/>
        <a:lstStyle/>
        <a:p>
          <a:pPr algn="ctr"/>
          <a:r>
            <a:rPr lang="es-ES" sz="1400" dirty="0"/>
            <a:t>Sustanciar solicitudes de Enajenación Temprana con ayuda de Depositarios </a:t>
          </a:r>
          <a:endParaRPr lang="es-CO" sz="1400" dirty="0"/>
        </a:p>
      </dgm:t>
    </dgm:pt>
    <dgm:pt modelId="{A1C1A5ED-697F-484C-A5DC-819C9663C58F}" type="parTrans" cxnId="{7CC7E72C-7996-437C-B063-8502CF1B6E37}">
      <dgm:prSet/>
      <dgm:spPr/>
      <dgm:t>
        <a:bodyPr/>
        <a:lstStyle/>
        <a:p>
          <a:endParaRPr lang="es-CO"/>
        </a:p>
      </dgm:t>
    </dgm:pt>
    <dgm:pt modelId="{240CBFB0-DFB3-4ED7-A135-65269CB3C9FB}" type="sibTrans" cxnId="{7CC7E72C-7996-437C-B063-8502CF1B6E37}">
      <dgm:prSet/>
      <dgm:spPr/>
      <dgm:t>
        <a:bodyPr/>
        <a:lstStyle/>
        <a:p>
          <a:endParaRPr lang="es-CO"/>
        </a:p>
      </dgm:t>
    </dgm:pt>
    <dgm:pt modelId="{4145E711-EBA4-4F5B-A118-3621C9DDA1D2}">
      <dgm:prSet phldrT="[Texto]" custT="1"/>
      <dgm:spPr/>
      <dgm:t>
        <a:bodyPr/>
        <a:lstStyle/>
        <a:p>
          <a:pPr algn="ctr"/>
          <a:r>
            <a:rPr lang="es-CO" sz="1400" dirty="0"/>
            <a:t>Fortalecer Saneamiento  técnico apoyado por Depositarios </a:t>
          </a:r>
        </a:p>
      </dgm:t>
    </dgm:pt>
    <dgm:pt modelId="{CC4BED6F-C57E-4EE7-BFE4-BBCD61C5D85C}" type="parTrans" cxnId="{E8AEDC84-9491-46B3-B4EC-D80C1A5D87AF}">
      <dgm:prSet/>
      <dgm:spPr/>
      <dgm:t>
        <a:bodyPr/>
        <a:lstStyle/>
        <a:p>
          <a:endParaRPr lang="es-CO"/>
        </a:p>
      </dgm:t>
    </dgm:pt>
    <dgm:pt modelId="{2970DE03-550E-4941-A367-4B328AE59696}" type="sibTrans" cxnId="{E8AEDC84-9491-46B3-B4EC-D80C1A5D87AF}">
      <dgm:prSet/>
      <dgm:spPr/>
      <dgm:t>
        <a:bodyPr/>
        <a:lstStyle/>
        <a:p>
          <a:endParaRPr lang="es-CO"/>
        </a:p>
      </dgm:t>
    </dgm:pt>
    <dgm:pt modelId="{11415058-34B9-4CEB-AE6B-DE98E785BFA1}">
      <dgm:prSet custT="1"/>
      <dgm:spPr/>
      <dgm:t>
        <a:bodyPr/>
        <a:lstStyle/>
        <a:p>
          <a:endParaRPr lang="es-ES"/>
        </a:p>
      </dgm:t>
    </dgm:pt>
    <dgm:pt modelId="{0B1ED7E9-BFC6-48B8-81CA-B0DB80399D98}" type="parTrans" cxnId="{A0AB62C5-CAD5-471B-BAE0-713E4FE761DF}">
      <dgm:prSet/>
      <dgm:spPr/>
      <dgm:t>
        <a:bodyPr/>
        <a:lstStyle/>
        <a:p>
          <a:endParaRPr lang="es-CO"/>
        </a:p>
      </dgm:t>
    </dgm:pt>
    <dgm:pt modelId="{E2931BF9-9669-4DDB-973D-29042821B56E}" type="sibTrans" cxnId="{A0AB62C5-CAD5-471B-BAE0-713E4FE761DF}">
      <dgm:prSet/>
      <dgm:spPr/>
      <dgm:t>
        <a:bodyPr/>
        <a:lstStyle/>
        <a:p>
          <a:endParaRPr lang="es-CO"/>
        </a:p>
      </dgm:t>
    </dgm:pt>
    <dgm:pt modelId="{B6DFFF78-ECBC-4F6F-B507-BC8013BFD550}">
      <dgm:prSet custT="1"/>
      <dgm:spPr/>
      <dgm:t>
        <a:bodyPr/>
        <a:lstStyle/>
        <a:p>
          <a:pPr algn="ctr"/>
          <a:r>
            <a:rPr lang="es-CO" sz="1400" dirty="0"/>
            <a:t>Ampliación Banco de Avaluadores en al menos 50 Firmas </a:t>
          </a:r>
        </a:p>
        <a:p>
          <a:pPr algn="ctr"/>
          <a:r>
            <a:rPr lang="es-ES" sz="1400" dirty="0"/>
            <a:t>Registro de Bancas de Inversión</a:t>
          </a:r>
          <a:endParaRPr lang="es-CO" sz="1400" dirty="0"/>
        </a:p>
      </dgm:t>
    </dgm:pt>
    <dgm:pt modelId="{8A5EF2B6-3380-46A0-93CE-D9AE3B463B8F}" type="parTrans" cxnId="{ABFEBF52-E67A-470D-939B-FD09CFD37D22}">
      <dgm:prSet/>
      <dgm:spPr/>
      <dgm:t>
        <a:bodyPr/>
        <a:lstStyle/>
        <a:p>
          <a:endParaRPr lang="es-CO"/>
        </a:p>
      </dgm:t>
    </dgm:pt>
    <dgm:pt modelId="{570EF0A7-BDD4-4124-B64C-C3D9733ABEDF}" type="sibTrans" cxnId="{ABFEBF52-E67A-470D-939B-FD09CFD37D22}">
      <dgm:prSet/>
      <dgm:spPr/>
      <dgm:t>
        <a:bodyPr/>
        <a:lstStyle/>
        <a:p>
          <a:endParaRPr lang="es-CO"/>
        </a:p>
      </dgm:t>
    </dgm:pt>
    <dgm:pt modelId="{7D25EE26-B266-414C-819B-4D6857D35466}">
      <dgm:prSet phldrT="[Texto]" custT="1"/>
      <dgm:spPr/>
      <dgm:t>
        <a:bodyPr/>
        <a:lstStyle/>
        <a:p>
          <a:pPr algn="ctr"/>
          <a:r>
            <a:rPr lang="es-CO" sz="1400" dirty="0"/>
            <a:t>1. Inmuebles urbanos en causal de enajenación.  </a:t>
          </a:r>
        </a:p>
        <a:p>
          <a:pPr algn="ctr"/>
          <a:r>
            <a:rPr lang="es-CO" sz="1400" dirty="0"/>
            <a:t> 2. Inmuebles de Sociedades En Liquidación</a:t>
          </a:r>
        </a:p>
        <a:p>
          <a:pPr algn="ctr"/>
          <a:r>
            <a:rPr lang="es-CO" sz="1400" dirty="0"/>
            <a:t>3. Sociedades activas.</a:t>
          </a:r>
        </a:p>
        <a:p>
          <a:pPr algn="ctr"/>
          <a:r>
            <a:rPr lang="es-ES" sz="1400" dirty="0"/>
            <a:t>4. Muebles para Destrucción, Chatarrización o Venta.</a:t>
          </a:r>
        </a:p>
        <a:p>
          <a:pPr algn="ctr"/>
          <a:r>
            <a:rPr lang="es-ES" sz="1400" dirty="0"/>
            <a:t>5. Metodologías de valoración </a:t>
          </a:r>
        </a:p>
        <a:p>
          <a:pPr algn="ctr"/>
          <a:r>
            <a:rPr lang="es-ES" sz="1400" dirty="0"/>
            <a:t>5. Metodología de Estimados de Renta</a:t>
          </a:r>
        </a:p>
        <a:p>
          <a:pPr algn="ctr"/>
          <a:r>
            <a:rPr lang="es-ES" sz="1400" dirty="0"/>
            <a:t>Supervision contrato ROM </a:t>
          </a:r>
        </a:p>
        <a:p>
          <a:pPr algn="ctr"/>
          <a:r>
            <a:rPr lang="es-ES" sz="1400" dirty="0"/>
            <a:t>Selección y supervisión avaluadores</a:t>
          </a:r>
        </a:p>
        <a:p>
          <a:pPr algn="ctr"/>
          <a:endParaRPr lang="es-ES" sz="1400" dirty="0"/>
        </a:p>
        <a:p>
          <a:pPr algn="ctr"/>
          <a:endParaRPr lang="es-CO" sz="1400" dirty="0"/>
        </a:p>
      </dgm:t>
    </dgm:pt>
    <dgm:pt modelId="{DBF2E243-FAFC-4599-85ED-3C91A149BA36}" type="parTrans" cxnId="{0D68188A-BA44-4379-90D1-87188DEE818A}">
      <dgm:prSet/>
      <dgm:spPr/>
      <dgm:t>
        <a:bodyPr/>
        <a:lstStyle/>
        <a:p>
          <a:endParaRPr lang="es-CO"/>
        </a:p>
      </dgm:t>
    </dgm:pt>
    <dgm:pt modelId="{CED8AAEF-560B-42AA-84FE-6A6579CB9168}" type="sibTrans" cxnId="{0D68188A-BA44-4379-90D1-87188DEE818A}">
      <dgm:prSet/>
      <dgm:spPr/>
      <dgm:t>
        <a:bodyPr/>
        <a:lstStyle/>
        <a:p>
          <a:endParaRPr lang="es-CO"/>
        </a:p>
      </dgm:t>
    </dgm:pt>
    <dgm:pt modelId="{70D52AC7-0076-4624-BD02-7D71F65EDE7E}">
      <dgm:prSet phldrT="[Texto]" custT="1"/>
      <dgm:spPr/>
      <dgm:t>
        <a:bodyPr/>
        <a:lstStyle/>
        <a:p>
          <a:pPr algn="ctr"/>
          <a:r>
            <a:rPr lang="es-CO" sz="1400" dirty="0"/>
            <a:t>Modificación Estructural Área</a:t>
          </a:r>
        </a:p>
      </dgm:t>
    </dgm:pt>
    <dgm:pt modelId="{73C66439-A4F0-4A9A-8E99-C9FB8A187EA5}" type="parTrans" cxnId="{E3DE89B6-E512-48C8-9B49-5E20645F9001}">
      <dgm:prSet/>
      <dgm:spPr/>
      <dgm:t>
        <a:bodyPr/>
        <a:lstStyle/>
        <a:p>
          <a:endParaRPr lang="es-CO"/>
        </a:p>
      </dgm:t>
    </dgm:pt>
    <dgm:pt modelId="{72A61F97-8188-4BCB-87F1-46F6F7F7FBAD}" type="sibTrans" cxnId="{E3DE89B6-E512-48C8-9B49-5E20645F9001}">
      <dgm:prSet/>
      <dgm:spPr/>
      <dgm:t>
        <a:bodyPr/>
        <a:lstStyle/>
        <a:p>
          <a:endParaRPr lang="es-CO"/>
        </a:p>
      </dgm:t>
    </dgm:pt>
    <dgm:pt modelId="{1D01DC73-6D8A-4A38-8777-525BCAA6D3C9}" type="pres">
      <dgm:prSet presAssocID="{3A2D26E2-B810-49D2-BFE0-5EAB19E219AC}" presName="arrowDiagram" presStyleCnt="0">
        <dgm:presLayoutVars>
          <dgm:chMax val="5"/>
          <dgm:dir/>
          <dgm:resizeHandles val="exact"/>
        </dgm:presLayoutVars>
      </dgm:prSet>
      <dgm:spPr/>
    </dgm:pt>
    <dgm:pt modelId="{4BFE79F9-2088-4918-99FC-D40B5F63CD4A}" type="pres">
      <dgm:prSet presAssocID="{3A2D26E2-B810-49D2-BFE0-5EAB19E219AC}" presName="arrow" presStyleLbl="bgShp" presStyleIdx="0" presStyleCnt="1"/>
      <dgm:spPr/>
    </dgm:pt>
    <dgm:pt modelId="{4A431876-299A-4F72-B02B-6A9F5821F675}" type="pres">
      <dgm:prSet presAssocID="{3A2D26E2-B810-49D2-BFE0-5EAB19E219AC}" presName="arrowDiagram5" presStyleCnt="0"/>
      <dgm:spPr/>
    </dgm:pt>
    <dgm:pt modelId="{3303F00D-4F7B-4645-87FC-A35DCD052329}" type="pres">
      <dgm:prSet presAssocID="{7D25EE26-B266-414C-819B-4D6857D35466}" presName="bullet5a" presStyleLbl="node1" presStyleIdx="0" presStyleCnt="5"/>
      <dgm:spPr/>
    </dgm:pt>
    <dgm:pt modelId="{F98F2347-50AD-47F9-974B-EC899B7ABD4A}" type="pres">
      <dgm:prSet presAssocID="{7D25EE26-B266-414C-819B-4D6857D35466}" presName="textBox5a" presStyleLbl="revTx" presStyleIdx="0" presStyleCnt="5" custScaleX="231070" custScaleY="64529" custLinFactX="-2042" custLinFactY="-100000" custLinFactNeighborX="-100000" custLinFactNeighborY="-194019">
        <dgm:presLayoutVars>
          <dgm:bulletEnabled val="1"/>
        </dgm:presLayoutVars>
      </dgm:prSet>
      <dgm:spPr/>
    </dgm:pt>
    <dgm:pt modelId="{37A5A0CA-DCA8-44EC-83D3-E7D1CD79FBE6}" type="pres">
      <dgm:prSet presAssocID="{8603879E-2522-4F5D-9EF4-88F542ABB601}" presName="bullet5b" presStyleLbl="node1" presStyleIdx="1" presStyleCnt="5"/>
      <dgm:spPr/>
    </dgm:pt>
    <dgm:pt modelId="{0E31BB0B-251F-49C2-84D3-F9EC3BEDA5C6}" type="pres">
      <dgm:prSet presAssocID="{8603879E-2522-4F5D-9EF4-88F542ABB601}" presName="textBox5b" presStyleLbl="revTx" presStyleIdx="1" presStyleCnt="5">
        <dgm:presLayoutVars>
          <dgm:bulletEnabled val="1"/>
        </dgm:presLayoutVars>
      </dgm:prSet>
      <dgm:spPr/>
    </dgm:pt>
    <dgm:pt modelId="{B6110E31-BDDE-4DBE-A1C4-B998919B7205}" type="pres">
      <dgm:prSet presAssocID="{70D52AC7-0076-4624-BD02-7D71F65EDE7E}" presName="bullet5c" presStyleLbl="node1" presStyleIdx="2" presStyleCnt="5"/>
      <dgm:spPr/>
    </dgm:pt>
    <dgm:pt modelId="{6FD8E57D-9154-448A-9A04-59FD4AA5BEC2}" type="pres">
      <dgm:prSet presAssocID="{70D52AC7-0076-4624-BD02-7D71F65EDE7E}" presName="textBox5c" presStyleLbl="revTx" presStyleIdx="2" presStyleCnt="5">
        <dgm:presLayoutVars>
          <dgm:bulletEnabled val="1"/>
        </dgm:presLayoutVars>
      </dgm:prSet>
      <dgm:spPr/>
    </dgm:pt>
    <dgm:pt modelId="{540925A2-84A1-4108-84E4-E089322CF444}" type="pres">
      <dgm:prSet presAssocID="{4145E711-EBA4-4F5B-A118-3621C9DDA1D2}" presName="bullet5d" presStyleLbl="node1" presStyleIdx="3" presStyleCnt="5"/>
      <dgm:spPr/>
    </dgm:pt>
    <dgm:pt modelId="{F9A783ED-41E2-41C2-A4A2-09C207EE35BB}" type="pres">
      <dgm:prSet presAssocID="{4145E711-EBA4-4F5B-A118-3621C9DDA1D2}" presName="textBox5d" presStyleLbl="revTx" presStyleIdx="3" presStyleCnt="5">
        <dgm:presLayoutVars>
          <dgm:bulletEnabled val="1"/>
        </dgm:presLayoutVars>
      </dgm:prSet>
      <dgm:spPr/>
    </dgm:pt>
    <dgm:pt modelId="{F27EE61B-566E-4E42-AA58-F8B31843275D}" type="pres">
      <dgm:prSet presAssocID="{B6DFFF78-ECBC-4F6F-B507-BC8013BFD550}" presName="bullet5e" presStyleLbl="node1" presStyleIdx="4" presStyleCnt="5"/>
      <dgm:spPr/>
    </dgm:pt>
    <dgm:pt modelId="{38BA314B-4B78-4A27-ADBB-174B7883DB92}" type="pres">
      <dgm:prSet presAssocID="{B6DFFF78-ECBC-4F6F-B507-BC8013BFD550}" presName="textBox5e" presStyleLbl="revTx" presStyleIdx="4" presStyleCnt="5">
        <dgm:presLayoutVars>
          <dgm:bulletEnabled val="1"/>
        </dgm:presLayoutVars>
      </dgm:prSet>
      <dgm:spPr/>
    </dgm:pt>
  </dgm:ptLst>
  <dgm:cxnLst>
    <dgm:cxn modelId="{4169BC5B-2B78-4665-B8C3-FDD59BC4983C}" type="presOf" srcId="{4145E711-EBA4-4F5B-A118-3621C9DDA1D2}" destId="{F9A783ED-41E2-41C2-A4A2-09C207EE35BB}" srcOrd="0" destOrd="0" presId="urn:microsoft.com/office/officeart/2005/8/layout/arrow2"/>
    <dgm:cxn modelId="{A717AC04-75CA-4D4A-9A3F-917ED5FCB958}" type="presOf" srcId="{B6DFFF78-ECBC-4F6F-B507-BC8013BFD550}" destId="{38BA314B-4B78-4A27-ADBB-174B7883DB92}" srcOrd="0" destOrd="0" presId="urn:microsoft.com/office/officeart/2005/8/layout/arrow2"/>
    <dgm:cxn modelId="{A0AB62C5-CAD5-471B-BAE0-713E4FE761DF}" srcId="{3A2D26E2-B810-49D2-BFE0-5EAB19E219AC}" destId="{11415058-34B9-4CEB-AE6B-DE98E785BFA1}" srcOrd="5" destOrd="0" parTransId="{0B1ED7E9-BFC6-48B8-81CA-B0DB80399D98}" sibTransId="{E2931BF9-9669-4DDB-973D-29042821B56E}"/>
    <dgm:cxn modelId="{CF23C16B-C315-43B8-8A6A-DD011937BB0B}" type="presOf" srcId="{70D52AC7-0076-4624-BD02-7D71F65EDE7E}" destId="{6FD8E57D-9154-448A-9A04-59FD4AA5BEC2}" srcOrd="0" destOrd="0" presId="urn:microsoft.com/office/officeart/2005/8/layout/arrow2"/>
    <dgm:cxn modelId="{E3DE89B6-E512-48C8-9B49-5E20645F9001}" srcId="{3A2D26E2-B810-49D2-BFE0-5EAB19E219AC}" destId="{70D52AC7-0076-4624-BD02-7D71F65EDE7E}" srcOrd="2" destOrd="0" parTransId="{73C66439-A4F0-4A9A-8E99-C9FB8A187EA5}" sibTransId="{72A61F97-8188-4BCB-87F1-46F6F7F7FBAD}"/>
    <dgm:cxn modelId="{0D68188A-BA44-4379-90D1-87188DEE818A}" srcId="{3A2D26E2-B810-49D2-BFE0-5EAB19E219AC}" destId="{7D25EE26-B266-414C-819B-4D6857D35466}" srcOrd="0" destOrd="0" parTransId="{DBF2E243-FAFC-4599-85ED-3C91A149BA36}" sibTransId="{CED8AAEF-560B-42AA-84FE-6A6579CB9168}"/>
    <dgm:cxn modelId="{9081D610-4EC1-440E-827C-A25575C0362D}" type="presOf" srcId="{8603879E-2522-4F5D-9EF4-88F542ABB601}" destId="{0E31BB0B-251F-49C2-84D3-F9EC3BEDA5C6}" srcOrd="0" destOrd="0" presId="urn:microsoft.com/office/officeart/2005/8/layout/arrow2"/>
    <dgm:cxn modelId="{7CC7E72C-7996-437C-B063-8502CF1B6E37}" srcId="{3A2D26E2-B810-49D2-BFE0-5EAB19E219AC}" destId="{8603879E-2522-4F5D-9EF4-88F542ABB601}" srcOrd="1" destOrd="0" parTransId="{A1C1A5ED-697F-484C-A5DC-819C9663C58F}" sibTransId="{240CBFB0-DFB3-4ED7-A135-65269CB3C9FB}"/>
    <dgm:cxn modelId="{6BC71737-2629-4FF1-8DAA-3A8A4013E337}" type="presOf" srcId="{7D25EE26-B266-414C-819B-4D6857D35466}" destId="{F98F2347-50AD-47F9-974B-EC899B7ABD4A}" srcOrd="0" destOrd="0" presId="urn:microsoft.com/office/officeart/2005/8/layout/arrow2"/>
    <dgm:cxn modelId="{ABFEBF52-E67A-470D-939B-FD09CFD37D22}" srcId="{3A2D26E2-B810-49D2-BFE0-5EAB19E219AC}" destId="{B6DFFF78-ECBC-4F6F-B507-BC8013BFD550}" srcOrd="4" destOrd="0" parTransId="{8A5EF2B6-3380-46A0-93CE-D9AE3B463B8F}" sibTransId="{570EF0A7-BDD4-4124-B64C-C3D9733ABEDF}"/>
    <dgm:cxn modelId="{E8AEDC84-9491-46B3-B4EC-D80C1A5D87AF}" srcId="{3A2D26E2-B810-49D2-BFE0-5EAB19E219AC}" destId="{4145E711-EBA4-4F5B-A118-3621C9DDA1D2}" srcOrd="3" destOrd="0" parTransId="{CC4BED6F-C57E-4EE7-BFE4-BBCD61C5D85C}" sibTransId="{2970DE03-550E-4941-A367-4B328AE59696}"/>
    <dgm:cxn modelId="{1988FA70-5243-42F1-A579-BE5BB5FC3A19}" type="presOf" srcId="{3A2D26E2-B810-49D2-BFE0-5EAB19E219AC}" destId="{1D01DC73-6D8A-4A38-8777-525BCAA6D3C9}" srcOrd="0" destOrd="0" presId="urn:microsoft.com/office/officeart/2005/8/layout/arrow2"/>
    <dgm:cxn modelId="{1F3A9472-A5DB-4EDB-8A11-B2E9029C2456}" type="presParOf" srcId="{1D01DC73-6D8A-4A38-8777-525BCAA6D3C9}" destId="{4BFE79F9-2088-4918-99FC-D40B5F63CD4A}" srcOrd="0" destOrd="0" presId="urn:microsoft.com/office/officeart/2005/8/layout/arrow2"/>
    <dgm:cxn modelId="{8E3C73C1-60CF-4828-BC82-082F0C7BEF2C}" type="presParOf" srcId="{1D01DC73-6D8A-4A38-8777-525BCAA6D3C9}" destId="{4A431876-299A-4F72-B02B-6A9F5821F675}" srcOrd="1" destOrd="0" presId="urn:microsoft.com/office/officeart/2005/8/layout/arrow2"/>
    <dgm:cxn modelId="{C123A1BB-9CCA-471E-BB2D-E90DC130DFB3}" type="presParOf" srcId="{4A431876-299A-4F72-B02B-6A9F5821F675}" destId="{3303F00D-4F7B-4645-87FC-A35DCD052329}" srcOrd="0" destOrd="0" presId="urn:microsoft.com/office/officeart/2005/8/layout/arrow2"/>
    <dgm:cxn modelId="{98277BB4-86EC-4828-8C4F-71064C6341B6}" type="presParOf" srcId="{4A431876-299A-4F72-B02B-6A9F5821F675}" destId="{F98F2347-50AD-47F9-974B-EC899B7ABD4A}" srcOrd="1" destOrd="0" presId="urn:microsoft.com/office/officeart/2005/8/layout/arrow2"/>
    <dgm:cxn modelId="{59F20712-0132-4D12-A0B0-A76A569DA5AA}" type="presParOf" srcId="{4A431876-299A-4F72-B02B-6A9F5821F675}" destId="{37A5A0CA-DCA8-44EC-83D3-E7D1CD79FBE6}" srcOrd="2" destOrd="0" presId="urn:microsoft.com/office/officeart/2005/8/layout/arrow2"/>
    <dgm:cxn modelId="{7823DB99-9308-420E-B72C-250F497D1813}" type="presParOf" srcId="{4A431876-299A-4F72-B02B-6A9F5821F675}" destId="{0E31BB0B-251F-49C2-84D3-F9EC3BEDA5C6}" srcOrd="3" destOrd="0" presId="urn:microsoft.com/office/officeart/2005/8/layout/arrow2"/>
    <dgm:cxn modelId="{27168B51-68D8-4F91-B67E-B8D6A208753E}" type="presParOf" srcId="{4A431876-299A-4F72-B02B-6A9F5821F675}" destId="{B6110E31-BDDE-4DBE-A1C4-B998919B7205}" srcOrd="4" destOrd="0" presId="urn:microsoft.com/office/officeart/2005/8/layout/arrow2"/>
    <dgm:cxn modelId="{306FCC90-7253-4193-9EA8-01CAFC107395}" type="presParOf" srcId="{4A431876-299A-4F72-B02B-6A9F5821F675}" destId="{6FD8E57D-9154-448A-9A04-59FD4AA5BEC2}" srcOrd="5" destOrd="0" presId="urn:microsoft.com/office/officeart/2005/8/layout/arrow2"/>
    <dgm:cxn modelId="{92848C9D-54C1-4D14-8FE3-67EF23E9E6BB}" type="presParOf" srcId="{4A431876-299A-4F72-B02B-6A9F5821F675}" destId="{540925A2-84A1-4108-84E4-E089322CF444}" srcOrd="6" destOrd="0" presId="urn:microsoft.com/office/officeart/2005/8/layout/arrow2"/>
    <dgm:cxn modelId="{C52EDEBC-E123-45C8-B6C1-08BEF7FB196F}" type="presParOf" srcId="{4A431876-299A-4F72-B02B-6A9F5821F675}" destId="{F9A783ED-41E2-41C2-A4A2-09C207EE35BB}" srcOrd="7" destOrd="0" presId="urn:microsoft.com/office/officeart/2005/8/layout/arrow2"/>
    <dgm:cxn modelId="{623BAF8F-C765-49B7-8486-CFB1A829950E}" type="presParOf" srcId="{4A431876-299A-4F72-B02B-6A9F5821F675}" destId="{F27EE61B-566E-4E42-AA58-F8B31843275D}" srcOrd="8" destOrd="0" presId="urn:microsoft.com/office/officeart/2005/8/layout/arrow2"/>
    <dgm:cxn modelId="{9B508FBB-F4DD-4438-9848-140D39BE1EAC}" type="presParOf" srcId="{4A431876-299A-4F72-B02B-6A9F5821F675}" destId="{38BA314B-4B78-4A27-ADBB-174B7883DB92}"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2D26E2-B810-49D2-BFE0-5EAB19E219AC}" type="doc">
      <dgm:prSet loTypeId="urn:microsoft.com/office/officeart/2005/8/layout/arrow2" loCatId="process" qsTypeId="urn:microsoft.com/office/officeart/2005/8/quickstyle/simple4" qsCatId="simple" csTypeId="urn:microsoft.com/office/officeart/2005/8/colors/accent5_1" csCatId="accent5" phldr="1"/>
      <dgm:spPr/>
    </dgm:pt>
    <dgm:pt modelId="{8603879E-2522-4F5D-9EF4-88F542ABB601}">
      <dgm:prSet phldrT="[Texto]" custT="1"/>
      <dgm:spPr/>
      <dgm:t>
        <a:bodyPr/>
        <a:lstStyle/>
        <a:p>
          <a:pPr algn="ctr"/>
          <a:r>
            <a:rPr lang="es-ES" sz="1400" dirty="0"/>
            <a:t>Sustanciar solicitudes de Enajenación Temprana con ayuda de Depositarios Fortalecimiento en personal Regionales </a:t>
          </a:r>
          <a:endParaRPr lang="es-CO" sz="1400" dirty="0"/>
        </a:p>
      </dgm:t>
    </dgm:pt>
    <dgm:pt modelId="{A1C1A5ED-697F-484C-A5DC-819C9663C58F}" type="parTrans" cxnId="{7CC7E72C-7996-437C-B063-8502CF1B6E37}">
      <dgm:prSet/>
      <dgm:spPr/>
      <dgm:t>
        <a:bodyPr/>
        <a:lstStyle/>
        <a:p>
          <a:endParaRPr lang="es-CO"/>
        </a:p>
      </dgm:t>
    </dgm:pt>
    <dgm:pt modelId="{240CBFB0-DFB3-4ED7-A135-65269CB3C9FB}" type="sibTrans" cxnId="{7CC7E72C-7996-437C-B063-8502CF1B6E37}">
      <dgm:prSet/>
      <dgm:spPr/>
      <dgm:t>
        <a:bodyPr/>
        <a:lstStyle/>
        <a:p>
          <a:endParaRPr lang="es-CO"/>
        </a:p>
      </dgm:t>
    </dgm:pt>
    <dgm:pt modelId="{4145E711-EBA4-4F5B-A118-3621C9DDA1D2}">
      <dgm:prSet phldrT="[Texto]" custT="1"/>
      <dgm:spPr/>
      <dgm:t>
        <a:bodyPr/>
        <a:lstStyle/>
        <a:p>
          <a:pPr algn="ctr"/>
          <a:r>
            <a:rPr lang="es-CO" sz="1400" dirty="0"/>
            <a:t>Gestión Saneamiento administrativo apoyado por Depositarios + Fortalecimiento personal regionales</a:t>
          </a:r>
        </a:p>
      </dgm:t>
    </dgm:pt>
    <dgm:pt modelId="{CC4BED6F-C57E-4EE7-BFE4-BBCD61C5D85C}" type="parTrans" cxnId="{E8AEDC84-9491-46B3-B4EC-D80C1A5D87AF}">
      <dgm:prSet/>
      <dgm:spPr/>
      <dgm:t>
        <a:bodyPr/>
        <a:lstStyle/>
        <a:p>
          <a:endParaRPr lang="es-CO"/>
        </a:p>
      </dgm:t>
    </dgm:pt>
    <dgm:pt modelId="{2970DE03-550E-4941-A367-4B328AE59696}" type="sibTrans" cxnId="{E8AEDC84-9491-46B3-B4EC-D80C1A5D87AF}">
      <dgm:prSet/>
      <dgm:spPr/>
      <dgm:t>
        <a:bodyPr/>
        <a:lstStyle/>
        <a:p>
          <a:endParaRPr lang="es-CO"/>
        </a:p>
      </dgm:t>
    </dgm:pt>
    <dgm:pt modelId="{AABEEAFA-883E-4B67-B323-5CF5D0EB4D67}">
      <dgm:prSet custT="1"/>
      <dgm:spPr/>
      <dgm:t>
        <a:bodyPr/>
        <a:lstStyle/>
        <a:p>
          <a:pPr algn="ctr"/>
          <a:r>
            <a:rPr lang="es-CO" sz="1400" dirty="0"/>
            <a:t>Fortalecimiento en Vic. Administrativa y Financiera para pagos. </a:t>
          </a:r>
        </a:p>
      </dgm:t>
    </dgm:pt>
    <dgm:pt modelId="{14BA0CED-8410-4168-8B97-84A35668F2F0}" type="parTrans" cxnId="{5EEA6ABD-9378-4711-A7B8-5545CF628A70}">
      <dgm:prSet/>
      <dgm:spPr/>
      <dgm:t>
        <a:bodyPr/>
        <a:lstStyle/>
        <a:p>
          <a:endParaRPr lang="es-CO"/>
        </a:p>
      </dgm:t>
    </dgm:pt>
    <dgm:pt modelId="{D9D215F3-9EDB-4641-A927-723AED289EAC}" type="sibTrans" cxnId="{5EEA6ABD-9378-4711-A7B8-5545CF628A70}">
      <dgm:prSet/>
      <dgm:spPr/>
      <dgm:t>
        <a:bodyPr/>
        <a:lstStyle/>
        <a:p>
          <a:endParaRPr lang="es-CO"/>
        </a:p>
      </dgm:t>
    </dgm:pt>
    <dgm:pt modelId="{B6DFFF78-ECBC-4F6F-B507-BC8013BFD550}">
      <dgm:prSet custT="1"/>
      <dgm:spPr/>
      <dgm:t>
        <a:bodyPr/>
        <a:lstStyle/>
        <a:p>
          <a:pPr algn="ctr"/>
          <a:r>
            <a:rPr lang="es-CO" sz="1400" dirty="0"/>
            <a:t>Fortalecimiento de las Regionales para Gestión de Pagos </a:t>
          </a:r>
        </a:p>
      </dgm:t>
    </dgm:pt>
    <dgm:pt modelId="{8A5EF2B6-3380-46A0-93CE-D9AE3B463B8F}" type="parTrans" cxnId="{ABFEBF52-E67A-470D-939B-FD09CFD37D22}">
      <dgm:prSet/>
      <dgm:spPr/>
      <dgm:t>
        <a:bodyPr/>
        <a:lstStyle/>
        <a:p>
          <a:endParaRPr lang="es-CO"/>
        </a:p>
      </dgm:t>
    </dgm:pt>
    <dgm:pt modelId="{570EF0A7-BDD4-4124-B64C-C3D9733ABEDF}" type="sibTrans" cxnId="{ABFEBF52-E67A-470D-939B-FD09CFD37D22}">
      <dgm:prSet/>
      <dgm:spPr/>
      <dgm:t>
        <a:bodyPr/>
        <a:lstStyle/>
        <a:p>
          <a:endParaRPr lang="es-CO"/>
        </a:p>
      </dgm:t>
    </dgm:pt>
    <dgm:pt modelId="{11415058-34B9-4CEB-AE6B-DE98E785BFA1}">
      <dgm:prSet custT="1"/>
      <dgm:spPr/>
      <dgm:t>
        <a:bodyPr/>
        <a:lstStyle/>
        <a:p>
          <a:pPr algn="ctr"/>
          <a:r>
            <a:rPr lang="es-CO" sz="1400" dirty="0"/>
            <a:t>Fortalecer personal comercial en Regionales.</a:t>
          </a:r>
        </a:p>
      </dgm:t>
    </dgm:pt>
    <dgm:pt modelId="{E2931BF9-9669-4DDB-973D-29042821B56E}" type="sibTrans" cxnId="{A0AB62C5-CAD5-471B-BAE0-713E4FE761DF}">
      <dgm:prSet/>
      <dgm:spPr/>
      <dgm:t>
        <a:bodyPr/>
        <a:lstStyle/>
        <a:p>
          <a:endParaRPr lang="es-CO"/>
        </a:p>
      </dgm:t>
    </dgm:pt>
    <dgm:pt modelId="{0B1ED7E9-BFC6-48B8-81CA-B0DB80399D98}" type="parTrans" cxnId="{A0AB62C5-CAD5-471B-BAE0-713E4FE761DF}">
      <dgm:prSet/>
      <dgm:spPr/>
      <dgm:t>
        <a:bodyPr/>
        <a:lstStyle/>
        <a:p>
          <a:endParaRPr lang="es-CO"/>
        </a:p>
      </dgm:t>
    </dgm:pt>
    <dgm:pt modelId="{1D01DC73-6D8A-4A38-8777-525BCAA6D3C9}" type="pres">
      <dgm:prSet presAssocID="{3A2D26E2-B810-49D2-BFE0-5EAB19E219AC}" presName="arrowDiagram" presStyleCnt="0">
        <dgm:presLayoutVars>
          <dgm:chMax val="5"/>
          <dgm:dir/>
          <dgm:resizeHandles val="exact"/>
        </dgm:presLayoutVars>
      </dgm:prSet>
      <dgm:spPr/>
    </dgm:pt>
    <dgm:pt modelId="{4BFE79F9-2088-4918-99FC-D40B5F63CD4A}" type="pres">
      <dgm:prSet presAssocID="{3A2D26E2-B810-49D2-BFE0-5EAB19E219AC}" presName="arrow" presStyleLbl="bgShp" presStyleIdx="0" presStyleCnt="1"/>
      <dgm:spPr/>
    </dgm:pt>
    <dgm:pt modelId="{2580C75B-65E7-4A5E-9BD2-B5B1664067A4}" type="pres">
      <dgm:prSet presAssocID="{3A2D26E2-B810-49D2-BFE0-5EAB19E219AC}" presName="arrowDiagram5" presStyleCnt="0"/>
      <dgm:spPr/>
    </dgm:pt>
    <dgm:pt modelId="{8DA6F827-D8C5-4DF4-A70F-EBCFD4DBBF46}" type="pres">
      <dgm:prSet presAssocID="{8603879E-2522-4F5D-9EF4-88F542ABB601}" presName="bullet5a" presStyleLbl="node1" presStyleIdx="0" presStyleCnt="5"/>
      <dgm:spPr/>
    </dgm:pt>
    <dgm:pt modelId="{272F6EF0-E95C-494D-AB48-8F0C14B1F2B5}" type="pres">
      <dgm:prSet presAssocID="{8603879E-2522-4F5D-9EF4-88F542ABB601}" presName="textBox5a" presStyleLbl="revTx" presStyleIdx="0" presStyleCnt="5" custScaleX="190634" custScaleY="69147" custLinFactX="-9458" custLinFactNeighborX="-100000" custLinFactNeighborY="-89088">
        <dgm:presLayoutVars>
          <dgm:bulletEnabled val="1"/>
        </dgm:presLayoutVars>
      </dgm:prSet>
      <dgm:spPr/>
    </dgm:pt>
    <dgm:pt modelId="{E9593ACE-D21C-483A-925F-EB7EF54E310E}" type="pres">
      <dgm:prSet presAssocID="{4145E711-EBA4-4F5B-A118-3621C9DDA1D2}" presName="bullet5b" presStyleLbl="node1" presStyleIdx="1" presStyleCnt="5"/>
      <dgm:spPr/>
    </dgm:pt>
    <dgm:pt modelId="{518E816D-D7AE-4855-8C85-4CEA4598FECD}" type="pres">
      <dgm:prSet presAssocID="{4145E711-EBA4-4F5B-A118-3621C9DDA1D2}" presName="textBox5b" presStyleLbl="revTx" presStyleIdx="1" presStyleCnt="5" custScaleX="176630" custScaleY="61314" custLinFactNeighborX="-2039" custLinFactNeighborY="-10422">
        <dgm:presLayoutVars>
          <dgm:bulletEnabled val="1"/>
        </dgm:presLayoutVars>
      </dgm:prSet>
      <dgm:spPr/>
    </dgm:pt>
    <dgm:pt modelId="{AB727E3E-FE86-4777-A456-600FB157AAC8}" type="pres">
      <dgm:prSet presAssocID="{B6DFFF78-ECBC-4F6F-B507-BC8013BFD550}" presName="bullet5c" presStyleLbl="node1" presStyleIdx="2" presStyleCnt="5"/>
      <dgm:spPr/>
    </dgm:pt>
    <dgm:pt modelId="{3674C10E-347E-4C93-B3D1-BBD838ABC89F}" type="pres">
      <dgm:prSet presAssocID="{B6DFFF78-ECBC-4F6F-B507-BC8013BFD550}" presName="textBox5c" presStyleLbl="revTx" presStyleIdx="2" presStyleCnt="5" custScaleX="152707" custScaleY="26283" custLinFactNeighborX="-79902" custLinFactNeighborY="-78354">
        <dgm:presLayoutVars>
          <dgm:bulletEnabled val="1"/>
        </dgm:presLayoutVars>
      </dgm:prSet>
      <dgm:spPr/>
    </dgm:pt>
    <dgm:pt modelId="{C5F3DA1A-86F8-4D03-B82E-FE30613D40B2}" type="pres">
      <dgm:prSet presAssocID="{AABEEAFA-883E-4B67-B323-5CF5D0EB4D67}" presName="bullet5d" presStyleLbl="node1" presStyleIdx="3" presStyleCnt="5"/>
      <dgm:spPr/>
    </dgm:pt>
    <dgm:pt modelId="{4511EFAA-2FF0-4C48-BA0D-E17838C1C6DF}" type="pres">
      <dgm:prSet presAssocID="{AABEEAFA-883E-4B67-B323-5CF5D0EB4D67}" presName="textBox5d" presStyleLbl="revTx" presStyleIdx="3" presStyleCnt="5" custScaleX="153825" custScaleY="37200" custLinFactNeighborX="-44858" custLinFactNeighborY="-20500">
        <dgm:presLayoutVars>
          <dgm:bulletEnabled val="1"/>
        </dgm:presLayoutVars>
      </dgm:prSet>
      <dgm:spPr/>
    </dgm:pt>
    <dgm:pt modelId="{4A51D6AA-8BC2-4336-8B77-CB003AC96D6E}" type="pres">
      <dgm:prSet presAssocID="{11415058-34B9-4CEB-AE6B-DE98E785BFA1}" presName="bullet5e" presStyleLbl="node1" presStyleIdx="4" presStyleCnt="5"/>
      <dgm:spPr/>
    </dgm:pt>
    <dgm:pt modelId="{FED42C8C-011D-42D3-B386-AA13FF929E4F}" type="pres">
      <dgm:prSet presAssocID="{11415058-34B9-4CEB-AE6B-DE98E785BFA1}" presName="textBox5e" presStyleLbl="revTx" presStyleIdx="4" presStyleCnt="5" custScaleX="133540" custScaleY="26448" custLinFactNeighborX="-49503" custLinFactNeighborY="-70562">
        <dgm:presLayoutVars>
          <dgm:bulletEnabled val="1"/>
        </dgm:presLayoutVars>
      </dgm:prSet>
      <dgm:spPr/>
    </dgm:pt>
  </dgm:ptLst>
  <dgm:cxnLst>
    <dgm:cxn modelId="{272364C8-B82A-40FD-831A-5C3E8D6A10C8}" type="presOf" srcId="{AABEEAFA-883E-4B67-B323-5CF5D0EB4D67}" destId="{4511EFAA-2FF0-4C48-BA0D-E17838C1C6DF}" srcOrd="0" destOrd="0" presId="urn:microsoft.com/office/officeart/2005/8/layout/arrow2"/>
    <dgm:cxn modelId="{DA14E591-026A-4141-938E-234EAB74E32F}" type="presOf" srcId="{B6DFFF78-ECBC-4F6F-B507-BC8013BFD550}" destId="{3674C10E-347E-4C93-B3D1-BBD838ABC89F}" srcOrd="0" destOrd="0" presId="urn:microsoft.com/office/officeart/2005/8/layout/arrow2"/>
    <dgm:cxn modelId="{A0AB62C5-CAD5-471B-BAE0-713E4FE761DF}" srcId="{3A2D26E2-B810-49D2-BFE0-5EAB19E219AC}" destId="{11415058-34B9-4CEB-AE6B-DE98E785BFA1}" srcOrd="4" destOrd="0" parTransId="{0B1ED7E9-BFC6-48B8-81CA-B0DB80399D98}" sibTransId="{E2931BF9-9669-4DDB-973D-29042821B56E}"/>
    <dgm:cxn modelId="{DE195A91-F7A5-4FE6-A01D-8DD3A31163EF}" type="presOf" srcId="{11415058-34B9-4CEB-AE6B-DE98E785BFA1}" destId="{FED42C8C-011D-42D3-B386-AA13FF929E4F}" srcOrd="0" destOrd="0" presId="urn:microsoft.com/office/officeart/2005/8/layout/arrow2"/>
    <dgm:cxn modelId="{C2E42985-3394-471A-8574-13C2F6B48B9D}" type="presOf" srcId="{8603879E-2522-4F5D-9EF4-88F542ABB601}" destId="{272F6EF0-E95C-494D-AB48-8F0C14B1F2B5}" srcOrd="0" destOrd="0" presId="urn:microsoft.com/office/officeart/2005/8/layout/arrow2"/>
    <dgm:cxn modelId="{7CC7E72C-7996-437C-B063-8502CF1B6E37}" srcId="{3A2D26E2-B810-49D2-BFE0-5EAB19E219AC}" destId="{8603879E-2522-4F5D-9EF4-88F542ABB601}" srcOrd="0" destOrd="0" parTransId="{A1C1A5ED-697F-484C-A5DC-819C9663C58F}" sibTransId="{240CBFB0-DFB3-4ED7-A135-65269CB3C9FB}"/>
    <dgm:cxn modelId="{948D3C29-895C-47A8-AFF4-576C3B8D66DC}" type="presOf" srcId="{4145E711-EBA4-4F5B-A118-3621C9DDA1D2}" destId="{518E816D-D7AE-4855-8C85-4CEA4598FECD}" srcOrd="0" destOrd="0" presId="urn:microsoft.com/office/officeart/2005/8/layout/arrow2"/>
    <dgm:cxn modelId="{5EEA6ABD-9378-4711-A7B8-5545CF628A70}" srcId="{3A2D26E2-B810-49D2-BFE0-5EAB19E219AC}" destId="{AABEEAFA-883E-4B67-B323-5CF5D0EB4D67}" srcOrd="3" destOrd="0" parTransId="{14BA0CED-8410-4168-8B97-84A35668F2F0}" sibTransId="{D9D215F3-9EDB-4641-A927-723AED289EAC}"/>
    <dgm:cxn modelId="{ABFEBF52-E67A-470D-939B-FD09CFD37D22}" srcId="{3A2D26E2-B810-49D2-BFE0-5EAB19E219AC}" destId="{B6DFFF78-ECBC-4F6F-B507-BC8013BFD550}" srcOrd="2" destOrd="0" parTransId="{8A5EF2B6-3380-46A0-93CE-D9AE3B463B8F}" sibTransId="{570EF0A7-BDD4-4124-B64C-C3D9733ABEDF}"/>
    <dgm:cxn modelId="{E8AEDC84-9491-46B3-B4EC-D80C1A5D87AF}" srcId="{3A2D26E2-B810-49D2-BFE0-5EAB19E219AC}" destId="{4145E711-EBA4-4F5B-A118-3621C9DDA1D2}" srcOrd="1" destOrd="0" parTransId="{CC4BED6F-C57E-4EE7-BFE4-BBCD61C5D85C}" sibTransId="{2970DE03-550E-4941-A367-4B328AE59696}"/>
    <dgm:cxn modelId="{1988FA70-5243-42F1-A579-BE5BB5FC3A19}" type="presOf" srcId="{3A2D26E2-B810-49D2-BFE0-5EAB19E219AC}" destId="{1D01DC73-6D8A-4A38-8777-525BCAA6D3C9}" srcOrd="0" destOrd="0" presId="urn:microsoft.com/office/officeart/2005/8/layout/arrow2"/>
    <dgm:cxn modelId="{1F3A9472-A5DB-4EDB-8A11-B2E9029C2456}" type="presParOf" srcId="{1D01DC73-6D8A-4A38-8777-525BCAA6D3C9}" destId="{4BFE79F9-2088-4918-99FC-D40B5F63CD4A}" srcOrd="0" destOrd="0" presId="urn:microsoft.com/office/officeart/2005/8/layout/arrow2"/>
    <dgm:cxn modelId="{A894DADA-329B-48BA-8894-57278189CC44}" type="presParOf" srcId="{1D01DC73-6D8A-4A38-8777-525BCAA6D3C9}" destId="{2580C75B-65E7-4A5E-9BD2-B5B1664067A4}" srcOrd="1" destOrd="0" presId="urn:microsoft.com/office/officeart/2005/8/layout/arrow2"/>
    <dgm:cxn modelId="{08FA3207-21C8-49B7-A737-B5EBA32E9C80}" type="presParOf" srcId="{2580C75B-65E7-4A5E-9BD2-B5B1664067A4}" destId="{8DA6F827-D8C5-4DF4-A70F-EBCFD4DBBF46}" srcOrd="0" destOrd="0" presId="urn:microsoft.com/office/officeart/2005/8/layout/arrow2"/>
    <dgm:cxn modelId="{75804655-582C-4F66-877A-E38E1DA5F17C}" type="presParOf" srcId="{2580C75B-65E7-4A5E-9BD2-B5B1664067A4}" destId="{272F6EF0-E95C-494D-AB48-8F0C14B1F2B5}" srcOrd="1" destOrd="0" presId="urn:microsoft.com/office/officeart/2005/8/layout/arrow2"/>
    <dgm:cxn modelId="{2EB409BD-2AE6-42A2-9E38-A1228450A024}" type="presParOf" srcId="{2580C75B-65E7-4A5E-9BD2-B5B1664067A4}" destId="{E9593ACE-D21C-483A-925F-EB7EF54E310E}" srcOrd="2" destOrd="0" presId="urn:microsoft.com/office/officeart/2005/8/layout/arrow2"/>
    <dgm:cxn modelId="{E4B7C48C-0EBF-40C4-B4F1-3B86E33EEC22}" type="presParOf" srcId="{2580C75B-65E7-4A5E-9BD2-B5B1664067A4}" destId="{518E816D-D7AE-4855-8C85-4CEA4598FECD}" srcOrd="3" destOrd="0" presId="urn:microsoft.com/office/officeart/2005/8/layout/arrow2"/>
    <dgm:cxn modelId="{4A44A375-2992-45E9-BA4B-46CAB23DDF51}" type="presParOf" srcId="{2580C75B-65E7-4A5E-9BD2-B5B1664067A4}" destId="{AB727E3E-FE86-4777-A456-600FB157AAC8}" srcOrd="4" destOrd="0" presId="urn:microsoft.com/office/officeart/2005/8/layout/arrow2"/>
    <dgm:cxn modelId="{11435929-68A8-47C8-949C-F74C63F628BE}" type="presParOf" srcId="{2580C75B-65E7-4A5E-9BD2-B5B1664067A4}" destId="{3674C10E-347E-4C93-B3D1-BBD838ABC89F}" srcOrd="5" destOrd="0" presId="urn:microsoft.com/office/officeart/2005/8/layout/arrow2"/>
    <dgm:cxn modelId="{E8EFD77D-9649-4764-B1F0-F55B92B638B0}" type="presParOf" srcId="{2580C75B-65E7-4A5E-9BD2-B5B1664067A4}" destId="{C5F3DA1A-86F8-4D03-B82E-FE30613D40B2}" srcOrd="6" destOrd="0" presId="urn:microsoft.com/office/officeart/2005/8/layout/arrow2"/>
    <dgm:cxn modelId="{DC135132-6732-43C1-B3AC-6812D720EBD1}" type="presParOf" srcId="{2580C75B-65E7-4A5E-9BD2-B5B1664067A4}" destId="{4511EFAA-2FF0-4C48-BA0D-E17838C1C6DF}" srcOrd="7" destOrd="0" presId="urn:microsoft.com/office/officeart/2005/8/layout/arrow2"/>
    <dgm:cxn modelId="{9DF94A3B-9CC6-4A8C-A172-FB0675694E76}" type="presParOf" srcId="{2580C75B-65E7-4A5E-9BD2-B5B1664067A4}" destId="{4A51D6AA-8BC2-4336-8B77-CB003AC96D6E}" srcOrd="8" destOrd="0" presId="urn:microsoft.com/office/officeart/2005/8/layout/arrow2"/>
    <dgm:cxn modelId="{BC4DE4D8-ADA0-4165-9264-F533676F5077}" type="presParOf" srcId="{2580C75B-65E7-4A5E-9BD2-B5B1664067A4}" destId="{FED42C8C-011D-42D3-B386-AA13FF929E4F}"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E38D64-C055-43A3-B900-A6C67D3B76A3}"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s-CO"/>
        </a:p>
      </dgm:t>
    </dgm:pt>
    <dgm:pt modelId="{CC620521-7F8C-43A4-98FB-D3F19A14611B}">
      <dgm:prSet phldrT="[Texto]" custT="1"/>
      <dgm:spPr/>
      <dgm:t>
        <a:bodyPr/>
        <a:lstStyle/>
        <a:p>
          <a:pPr algn="ctr"/>
          <a:r>
            <a:rPr lang="es-CO" sz="2800" b="1" dirty="0">
              <a:latin typeface="+mj-lt"/>
            </a:rPr>
            <a:t>1.</a:t>
          </a:r>
        </a:p>
      </dgm:t>
    </dgm:pt>
    <dgm:pt modelId="{90F512B0-2EF2-4035-984F-5054E5E43F67}" type="sibTrans" cxnId="{F630D14F-F296-4DB0-969A-BEB0D5A54B43}">
      <dgm:prSet/>
      <dgm:spPr/>
      <dgm:t>
        <a:bodyPr/>
        <a:lstStyle/>
        <a:p>
          <a:endParaRPr lang="es-CO"/>
        </a:p>
      </dgm:t>
    </dgm:pt>
    <dgm:pt modelId="{8360C2FB-2B48-4760-84B8-CCE369A8C30B}" type="parTrans" cxnId="{F630D14F-F296-4DB0-969A-BEB0D5A54B43}">
      <dgm:prSet/>
      <dgm:spPr/>
      <dgm:t>
        <a:bodyPr/>
        <a:lstStyle/>
        <a:p>
          <a:endParaRPr lang="es-CO"/>
        </a:p>
      </dgm:t>
    </dgm:pt>
    <dgm:pt modelId="{00B03112-1E2E-44A6-9C22-1FFC939FE221}">
      <dgm:prSet custT="1"/>
      <dgm:spPr/>
      <dgm:t>
        <a:bodyPr/>
        <a:lstStyle/>
        <a:p>
          <a:pPr algn="just"/>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12 de diciembre de 2016, se realizó mesa de trabajo entre CISA y SAE, en la que se dejó ajustado el documento de estudios previos y la publicación de los pliegos de condiciones sujeta a la suscripción del contrato de asociación. </a:t>
          </a:r>
        </a:p>
      </dgm:t>
    </dgm:pt>
    <dgm:pt modelId="{273741E6-6BF4-4958-AECE-294A3A77D3EB}" type="parTrans" cxnId="{65B89BFA-C4B8-4316-92FA-5CC4E814881C}">
      <dgm:prSet/>
      <dgm:spPr/>
      <dgm:t>
        <a:bodyPr/>
        <a:lstStyle/>
        <a:p>
          <a:endParaRPr lang="es-CO"/>
        </a:p>
      </dgm:t>
    </dgm:pt>
    <dgm:pt modelId="{8F289B84-6988-4353-BABA-F413D6677E0B}" type="sibTrans" cxnId="{65B89BFA-C4B8-4316-92FA-5CC4E814881C}">
      <dgm:prSet/>
      <dgm:spPr/>
      <dgm:t>
        <a:bodyPr/>
        <a:lstStyle/>
        <a:p>
          <a:endParaRPr lang="es-CO"/>
        </a:p>
      </dgm:t>
    </dgm:pt>
    <dgm:pt modelId="{A8E45427-2D7A-4753-8703-EDC38634770C}">
      <dgm:prSet custT="1"/>
      <dgm:spPr/>
      <dgm:t>
        <a:bodyPr/>
        <a:lstStyle/>
        <a:p>
          <a:pPr algn="ctr"/>
          <a:r>
            <a:rPr lang="es-CO" sz="2800" b="1" dirty="0">
              <a:latin typeface="+mj-lt"/>
            </a:rPr>
            <a:t>2. </a:t>
          </a:r>
        </a:p>
      </dgm:t>
    </dgm:pt>
    <dgm:pt modelId="{A7DBE6D3-AA06-4C2E-B03F-A22795D04BA3}" type="parTrans" cxnId="{4669ECB0-8EE6-47F1-9112-0B40A74DEF0A}">
      <dgm:prSet/>
      <dgm:spPr/>
      <dgm:t>
        <a:bodyPr/>
        <a:lstStyle/>
        <a:p>
          <a:endParaRPr lang="es-CO"/>
        </a:p>
      </dgm:t>
    </dgm:pt>
    <dgm:pt modelId="{D8670A47-0012-42EB-969E-37E4F2631127}" type="sibTrans" cxnId="{4669ECB0-8EE6-47F1-9112-0B40A74DEF0A}">
      <dgm:prSet/>
      <dgm:spPr/>
      <dgm:t>
        <a:bodyPr/>
        <a:lstStyle/>
        <a:p>
          <a:endParaRPr lang="es-CO"/>
        </a:p>
      </dgm:t>
    </dgm:pt>
    <dgm:pt modelId="{13EFC748-5C66-434B-8237-32EFE9FB1E51}">
      <dgm:prSet custT="1"/>
      <dgm:spPr/>
      <dgm: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14 de diciembre de 2016, mediante correo electrónico, CISA informa que el proceso de contratación del Outsourcing sería liderado por ellos. </a:t>
          </a:r>
        </a:p>
      </dgm:t>
    </dgm:pt>
    <dgm:pt modelId="{8EE38778-088D-4D2E-A325-C6B4995B3575}" type="parTrans" cxnId="{C02EE553-66E8-4402-A812-8887AA4FC696}">
      <dgm:prSet/>
      <dgm:spPr/>
      <dgm:t>
        <a:bodyPr/>
        <a:lstStyle/>
        <a:p>
          <a:endParaRPr lang="es-CO"/>
        </a:p>
      </dgm:t>
    </dgm:pt>
    <dgm:pt modelId="{4015356C-99CD-41DF-93FF-9B11D62749E3}" type="sibTrans" cxnId="{C02EE553-66E8-4402-A812-8887AA4FC696}">
      <dgm:prSet/>
      <dgm:spPr/>
      <dgm:t>
        <a:bodyPr/>
        <a:lstStyle/>
        <a:p>
          <a:endParaRPr lang="es-CO"/>
        </a:p>
      </dgm:t>
    </dgm:pt>
    <dgm:pt modelId="{7555D2CE-2911-47A7-A061-4A7B49937F0F}">
      <dgm:prSet custT="1"/>
      <dgm:spPr/>
      <dgm:t>
        <a:bodyPr/>
        <a:lstStyle/>
        <a:p>
          <a:pPr algn="ctr"/>
          <a:r>
            <a:rPr lang="es-CO" sz="2800" b="1" dirty="0"/>
            <a:t>3. </a:t>
          </a:r>
        </a:p>
      </dgm:t>
    </dgm:pt>
    <dgm:pt modelId="{68E84073-A39A-4C5B-9DBB-8C3D6B27E26D}" type="parTrans" cxnId="{42C70C54-8515-4AE5-A73D-0A0DDB455C23}">
      <dgm:prSet/>
      <dgm:spPr/>
      <dgm:t>
        <a:bodyPr/>
        <a:lstStyle/>
        <a:p>
          <a:endParaRPr lang="es-CO"/>
        </a:p>
      </dgm:t>
    </dgm:pt>
    <dgm:pt modelId="{28B5CF1B-9615-4D66-89AF-61A3F0EFF6C4}" type="sibTrans" cxnId="{42C70C54-8515-4AE5-A73D-0A0DDB455C23}">
      <dgm:prSet/>
      <dgm:spPr/>
      <dgm:t>
        <a:bodyPr/>
        <a:lstStyle/>
        <a:p>
          <a:endParaRPr lang="es-CO"/>
        </a:p>
      </dgm:t>
    </dgm:pt>
    <dgm:pt modelId="{886D75E7-E3AA-400A-86D5-807B31672E62}">
      <dgm:prSet custT="1"/>
      <dgm:spPr/>
      <dgm: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22 de diciembre de 2016, CISA informa que en Comité de Presidencia del 19 de diciembre de 2016, la Gerencia de Gestión Humana y Mejoramiento Continuo comunicó el estado de la tarea conjunta y la necesidad de suscribir de manera urgente el Convenio de Asociación por parte de las dos entidades, que recomendaría pedir a las Juntas Directivas prorrogar los dos contratos por dos (2) meses, dado que se encuentran en la tarea de dimensionar la planta.</a:t>
          </a:r>
        </a:p>
        <a:p>
          <a:pPr marL="0" lvl="1" indent="0" algn="just" defTabSz="622300">
            <a:lnSpc>
              <a:spcPct val="90000"/>
            </a:lnSpc>
            <a:spcBef>
              <a:spcPct val="0"/>
            </a:spcBef>
            <a:spcAft>
              <a:spcPct val="15000"/>
            </a:spcAft>
            <a:buFont typeface="Arial" panose="020B0604020202020204" pitchFamily="34" charset="0"/>
            <a:buNone/>
          </a:pPr>
          <a:endParaRPr lang="es-CO" sz="10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endParaRPr>
        </a:p>
      </dgm:t>
    </dgm:pt>
    <dgm:pt modelId="{0ECA7F75-2CB6-4B8A-B9FC-D350488D5E1F}" type="parTrans" cxnId="{C605B48A-9A03-4109-A3F9-E0C2052D8DAC}">
      <dgm:prSet/>
      <dgm:spPr/>
      <dgm:t>
        <a:bodyPr/>
        <a:lstStyle/>
        <a:p>
          <a:endParaRPr lang="es-CO"/>
        </a:p>
      </dgm:t>
    </dgm:pt>
    <dgm:pt modelId="{F81070F8-2CB9-4082-9BA5-943BCA0C7CD6}" type="sibTrans" cxnId="{C605B48A-9A03-4109-A3F9-E0C2052D8DAC}">
      <dgm:prSet/>
      <dgm:spPr/>
      <dgm:t>
        <a:bodyPr/>
        <a:lstStyle/>
        <a:p>
          <a:endParaRPr lang="es-CO"/>
        </a:p>
      </dgm:t>
    </dgm:pt>
    <dgm:pt modelId="{AD64A216-07E8-4580-9420-C905F96ECA8B}">
      <dgm:prSet custT="1"/>
      <dgm:spPr/>
      <dgm:t>
        <a:bodyPr/>
        <a:lstStyle/>
        <a:p>
          <a:pPr marL="0" lvl="1" indent="0" algn="ctr" defTabSz="622300">
            <a:lnSpc>
              <a:spcPct val="90000"/>
            </a:lnSpc>
            <a:spcBef>
              <a:spcPct val="0"/>
            </a:spcBef>
            <a:spcAft>
              <a:spcPct val="15000"/>
            </a:spcAft>
            <a:buFont typeface="Arial" panose="020B0604020202020204" pitchFamily="34" charset="0"/>
            <a:buNone/>
          </a:pPr>
          <a:r>
            <a:rPr lang="es-CO" sz="2800" b="1" kern="1200" dirty="0"/>
            <a:t>4. </a:t>
          </a:r>
          <a:endParaRPr lang="es-CO" sz="28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endParaRPr>
        </a:p>
      </dgm:t>
    </dgm:pt>
    <dgm:pt modelId="{5338917C-7C6F-443A-88D7-823F17A6EBBC}" type="parTrans" cxnId="{BECAA2E1-D842-485C-8BF3-03C7F2C6886C}">
      <dgm:prSet/>
      <dgm:spPr/>
      <dgm:t>
        <a:bodyPr/>
        <a:lstStyle/>
        <a:p>
          <a:endParaRPr lang="es-CO"/>
        </a:p>
      </dgm:t>
    </dgm:pt>
    <dgm:pt modelId="{AA4F7A90-32BC-468B-A4CB-771CA6A2E3EC}" type="sibTrans" cxnId="{BECAA2E1-D842-485C-8BF3-03C7F2C6886C}">
      <dgm:prSet/>
      <dgm:spPr/>
      <dgm:t>
        <a:bodyPr/>
        <a:lstStyle/>
        <a:p>
          <a:endParaRPr lang="es-CO"/>
        </a:p>
      </dgm:t>
    </dgm:pt>
    <dgm:pt modelId="{B82D17C5-899C-401A-94FB-DFEC95E77C9F}">
      <dgm:prSet custT="1"/>
      <dgm:spPr/>
      <dgm: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19 de enero de 2017, se informó a SAE que la Junta Directiva de CISA aprobó la prorroga del contrato de Outsourcing hasta el 30 de abril de 2017. </a:t>
          </a:r>
        </a:p>
      </dgm:t>
    </dgm:pt>
    <dgm:pt modelId="{8D13ED50-004C-429E-AF17-DDAD9E0FAD2B}" type="parTrans" cxnId="{A0B3EFC1-53C8-4965-9270-6357BAD228FD}">
      <dgm:prSet/>
      <dgm:spPr/>
      <dgm:t>
        <a:bodyPr/>
        <a:lstStyle/>
        <a:p>
          <a:endParaRPr lang="es-CO"/>
        </a:p>
      </dgm:t>
    </dgm:pt>
    <dgm:pt modelId="{4E7860E5-BFAB-4D2C-8E7A-FDE89CC9D516}" type="sibTrans" cxnId="{A0B3EFC1-53C8-4965-9270-6357BAD228FD}">
      <dgm:prSet/>
      <dgm:spPr/>
      <dgm:t>
        <a:bodyPr/>
        <a:lstStyle/>
        <a:p>
          <a:endParaRPr lang="es-CO"/>
        </a:p>
      </dgm:t>
    </dgm:pt>
    <dgm:pt modelId="{7D2C78F6-B062-41B4-9448-9F9EE2AA0435}">
      <dgm:prSet custT="1"/>
      <dgm:spPr/>
      <dgm:t>
        <a:bodyPr/>
        <a:lstStyle/>
        <a:p>
          <a:pPr marL="114300" lvl="1" indent="0" algn="ctr" defTabSz="533400">
            <a:lnSpc>
              <a:spcPct val="90000"/>
            </a:lnSpc>
            <a:spcBef>
              <a:spcPct val="0"/>
            </a:spcBef>
            <a:spcAft>
              <a:spcPct val="15000"/>
            </a:spcAft>
            <a:buFont typeface="Arial" panose="020B0604020202020204" pitchFamily="34" charset="0"/>
            <a:buNone/>
          </a:pPr>
          <a:r>
            <a:rPr lang="es-CO" sz="2800" b="1" kern="1200" dirty="0">
              <a:solidFill>
                <a:prstClr val="black">
                  <a:hueOff val="0"/>
                  <a:satOff val="0"/>
                  <a:lumOff val="0"/>
                  <a:alphaOff val="0"/>
                </a:prstClr>
              </a:solidFill>
              <a:latin typeface="+mn-lt"/>
              <a:ea typeface="Lato Regular" panose="020F0502020204030203" pitchFamily="34" charset="0"/>
              <a:cs typeface="Lato Regular" panose="020F0502020204030203" pitchFamily="34" charset="0"/>
            </a:rPr>
            <a:t>5.</a:t>
          </a:r>
        </a:p>
      </dgm:t>
    </dgm:pt>
    <dgm:pt modelId="{6FC4D66F-EE63-4FAF-9512-6CCB780C4D52}" type="parTrans" cxnId="{A27EA20C-7CAD-4E0F-9563-C2BC35B7A169}">
      <dgm:prSet/>
      <dgm:spPr/>
      <dgm:t>
        <a:bodyPr/>
        <a:lstStyle/>
        <a:p>
          <a:endParaRPr lang="es-CO"/>
        </a:p>
      </dgm:t>
    </dgm:pt>
    <dgm:pt modelId="{37E758D0-3052-4ACF-8614-51461F32F91D}" type="sibTrans" cxnId="{A27EA20C-7CAD-4E0F-9563-C2BC35B7A169}">
      <dgm:prSet/>
      <dgm:spPr/>
      <dgm:t>
        <a:bodyPr/>
        <a:lstStyle/>
        <a:p>
          <a:endParaRPr lang="es-CO"/>
        </a:p>
      </dgm:t>
    </dgm:pt>
    <dgm:pt modelId="{DD0ED6D5-6B91-4708-BD10-B34A62176FDE}">
      <dgm:prSet custT="1"/>
      <dgm:spPr/>
      <dgm: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24 de enero de 2017 se remite a CISA la versión final del Convenio de Asociación.</a:t>
          </a:r>
        </a:p>
      </dgm:t>
    </dgm:pt>
    <dgm:pt modelId="{6AFCD987-C7BE-49B2-B27E-B67EAF4FB110}" type="parTrans" cxnId="{AA8D72BF-A368-4955-B9F6-03E3B643B6BC}">
      <dgm:prSet/>
      <dgm:spPr/>
      <dgm:t>
        <a:bodyPr/>
        <a:lstStyle/>
        <a:p>
          <a:endParaRPr lang="es-CO"/>
        </a:p>
      </dgm:t>
    </dgm:pt>
    <dgm:pt modelId="{88DF1CCA-972B-41DD-87A8-FD0E4746388B}" type="sibTrans" cxnId="{AA8D72BF-A368-4955-B9F6-03E3B643B6BC}">
      <dgm:prSet/>
      <dgm:spPr/>
      <dgm:t>
        <a:bodyPr/>
        <a:lstStyle/>
        <a:p>
          <a:endParaRPr lang="es-CO"/>
        </a:p>
      </dgm:t>
    </dgm:pt>
    <dgm:pt modelId="{A1D58B00-6B11-4861-A281-B3C62935A731}" type="pres">
      <dgm:prSet presAssocID="{27E38D64-C055-43A3-B900-A6C67D3B76A3}" presName="vert0" presStyleCnt="0">
        <dgm:presLayoutVars>
          <dgm:dir/>
          <dgm:animOne val="branch"/>
          <dgm:animLvl val="lvl"/>
        </dgm:presLayoutVars>
      </dgm:prSet>
      <dgm:spPr/>
    </dgm:pt>
    <dgm:pt modelId="{7744E481-6A97-49D8-8EBB-91C046F988A4}" type="pres">
      <dgm:prSet presAssocID="{CC620521-7F8C-43A4-98FB-D3F19A14611B}" presName="thickLine" presStyleLbl="alignNode1" presStyleIdx="0" presStyleCnt="5"/>
      <dgm:spPr/>
    </dgm:pt>
    <dgm:pt modelId="{30D9AC07-5D1B-4B84-B10B-BCD8046BAE3D}" type="pres">
      <dgm:prSet presAssocID="{CC620521-7F8C-43A4-98FB-D3F19A14611B}" presName="horz1" presStyleCnt="0"/>
      <dgm:spPr/>
    </dgm:pt>
    <dgm:pt modelId="{88BF97B9-3CB8-405C-9F0F-A37674292DBF}" type="pres">
      <dgm:prSet presAssocID="{CC620521-7F8C-43A4-98FB-D3F19A14611B}" presName="tx1" presStyleLbl="revTx" presStyleIdx="0" presStyleCnt="10"/>
      <dgm:spPr/>
    </dgm:pt>
    <dgm:pt modelId="{C48756F1-7087-475D-827D-E5B63F310F9E}" type="pres">
      <dgm:prSet presAssocID="{CC620521-7F8C-43A4-98FB-D3F19A14611B}" presName="vert1" presStyleCnt="0"/>
      <dgm:spPr/>
    </dgm:pt>
    <dgm:pt modelId="{71D306A7-E57F-4D96-AF25-8270BDC53A77}" type="pres">
      <dgm:prSet presAssocID="{00B03112-1E2E-44A6-9C22-1FFC939FE221}" presName="vertSpace2a" presStyleCnt="0"/>
      <dgm:spPr/>
    </dgm:pt>
    <dgm:pt modelId="{7BFA2322-5A85-4755-8E18-6114C0EE80A7}" type="pres">
      <dgm:prSet presAssocID="{00B03112-1E2E-44A6-9C22-1FFC939FE221}" presName="horz2" presStyleCnt="0"/>
      <dgm:spPr/>
    </dgm:pt>
    <dgm:pt modelId="{FC48AAC0-F479-4ADE-8645-DD4541595016}" type="pres">
      <dgm:prSet presAssocID="{00B03112-1E2E-44A6-9C22-1FFC939FE221}" presName="horzSpace2" presStyleCnt="0"/>
      <dgm:spPr/>
    </dgm:pt>
    <dgm:pt modelId="{2B68B5CE-C383-4358-9BC1-B285FE2FECE8}" type="pres">
      <dgm:prSet presAssocID="{00B03112-1E2E-44A6-9C22-1FFC939FE221}" presName="tx2" presStyleLbl="revTx" presStyleIdx="1" presStyleCnt="10" custScaleX="103234" custLinFactNeighborX="-2160" custLinFactNeighborY="8445"/>
      <dgm:spPr/>
    </dgm:pt>
    <dgm:pt modelId="{FF7C591B-219A-4A46-9B3C-322ADB86172B}" type="pres">
      <dgm:prSet presAssocID="{00B03112-1E2E-44A6-9C22-1FFC939FE221}" presName="vert2" presStyleCnt="0"/>
      <dgm:spPr/>
    </dgm:pt>
    <dgm:pt modelId="{2D31429F-78F4-4EAF-B4E7-21BB783AB45A}" type="pres">
      <dgm:prSet presAssocID="{00B03112-1E2E-44A6-9C22-1FFC939FE221}" presName="thinLine2b" presStyleLbl="callout" presStyleIdx="0" presStyleCnt="5" custFlipVert="1" custSzY="45720" custScaleX="106513" custLinFactNeighborX="39" custLinFactNeighborY="-92867"/>
      <dgm:spPr/>
    </dgm:pt>
    <dgm:pt modelId="{96C41391-6A57-46EA-BD7B-D38D27EDD0FA}" type="pres">
      <dgm:prSet presAssocID="{00B03112-1E2E-44A6-9C22-1FFC939FE221}" presName="vertSpace2b" presStyleCnt="0"/>
      <dgm:spPr/>
    </dgm:pt>
    <dgm:pt modelId="{E684A47D-CC64-4062-B426-15FA696E2922}" type="pres">
      <dgm:prSet presAssocID="{A8E45427-2D7A-4753-8703-EDC38634770C}" presName="thickLine" presStyleLbl="alignNode1" presStyleIdx="1" presStyleCnt="5"/>
      <dgm:spPr/>
    </dgm:pt>
    <dgm:pt modelId="{41ACB2AB-22AD-4CB6-A15D-39069FD89559}" type="pres">
      <dgm:prSet presAssocID="{A8E45427-2D7A-4753-8703-EDC38634770C}" presName="horz1" presStyleCnt="0"/>
      <dgm:spPr/>
    </dgm:pt>
    <dgm:pt modelId="{2878B277-04BA-4E43-908C-8FFE104326D7}" type="pres">
      <dgm:prSet presAssocID="{A8E45427-2D7A-4753-8703-EDC38634770C}" presName="tx1" presStyleLbl="revTx" presStyleIdx="2" presStyleCnt="10"/>
      <dgm:spPr/>
    </dgm:pt>
    <dgm:pt modelId="{ED204401-8068-4828-950A-ED705915CEC7}" type="pres">
      <dgm:prSet presAssocID="{A8E45427-2D7A-4753-8703-EDC38634770C}" presName="vert1" presStyleCnt="0"/>
      <dgm:spPr/>
    </dgm:pt>
    <dgm:pt modelId="{A80067AE-0638-4ED7-A9CD-1576BCAC1728}" type="pres">
      <dgm:prSet presAssocID="{13EFC748-5C66-434B-8237-32EFE9FB1E51}" presName="vertSpace2a" presStyleCnt="0"/>
      <dgm:spPr/>
    </dgm:pt>
    <dgm:pt modelId="{A3536205-22A5-4182-96C7-891A402B8EF6}" type="pres">
      <dgm:prSet presAssocID="{13EFC748-5C66-434B-8237-32EFE9FB1E51}" presName="horz2" presStyleCnt="0"/>
      <dgm:spPr/>
    </dgm:pt>
    <dgm:pt modelId="{902DFD40-027F-4047-8633-10FFBE20700C}" type="pres">
      <dgm:prSet presAssocID="{13EFC748-5C66-434B-8237-32EFE9FB1E51}" presName="horzSpace2" presStyleCnt="0"/>
      <dgm:spPr/>
    </dgm:pt>
    <dgm:pt modelId="{89F85860-F0B3-404C-9307-3426468701B9}" type="pres">
      <dgm:prSet presAssocID="{13EFC748-5C66-434B-8237-32EFE9FB1E51}" presName="tx2" presStyleLbl="revTx" presStyleIdx="3" presStyleCnt="10" custScaleX="113177" custLinFactNeighborX="-2884" custLinFactNeighborY="7915"/>
      <dgm:spPr/>
    </dgm:pt>
    <dgm:pt modelId="{B308B1B7-8BC6-4776-98B8-58FBC2B7838D}" type="pres">
      <dgm:prSet presAssocID="{13EFC748-5C66-434B-8237-32EFE9FB1E51}" presName="vert2" presStyleCnt="0"/>
      <dgm:spPr/>
    </dgm:pt>
    <dgm:pt modelId="{92193A73-F127-4046-9439-A24DAA691650}" type="pres">
      <dgm:prSet presAssocID="{13EFC748-5C66-434B-8237-32EFE9FB1E51}" presName="thinLine2b" presStyleLbl="callout" presStyleIdx="1" presStyleCnt="5" custSzY="45720" custScaleX="110814" custLinFactY="-100000" custLinFactNeighborX="1525" custLinFactNeighborY="-144045"/>
      <dgm:spPr/>
    </dgm:pt>
    <dgm:pt modelId="{B9AD6FAA-B133-4835-9C32-E02809F022FD}" type="pres">
      <dgm:prSet presAssocID="{13EFC748-5C66-434B-8237-32EFE9FB1E51}" presName="vertSpace2b" presStyleCnt="0"/>
      <dgm:spPr/>
    </dgm:pt>
    <dgm:pt modelId="{24EDC6F8-4F20-4BA5-B12B-DECDF212E419}" type="pres">
      <dgm:prSet presAssocID="{7555D2CE-2911-47A7-A061-4A7B49937F0F}" presName="thickLine" presStyleLbl="alignNode1" presStyleIdx="2" presStyleCnt="5" custLinFactNeighborY="-9992"/>
      <dgm:spPr/>
    </dgm:pt>
    <dgm:pt modelId="{3374A62B-D1D8-4347-86C5-F3B570B72438}" type="pres">
      <dgm:prSet presAssocID="{7555D2CE-2911-47A7-A061-4A7B49937F0F}" presName="horz1" presStyleCnt="0"/>
      <dgm:spPr/>
    </dgm:pt>
    <dgm:pt modelId="{B70FE912-FF4D-451D-AFB2-5B93F65DB5A8}" type="pres">
      <dgm:prSet presAssocID="{7555D2CE-2911-47A7-A061-4A7B49937F0F}" presName="tx1" presStyleLbl="revTx" presStyleIdx="4" presStyleCnt="10"/>
      <dgm:spPr/>
    </dgm:pt>
    <dgm:pt modelId="{AC8BAD09-EF3C-49E4-A485-14460EFD365F}" type="pres">
      <dgm:prSet presAssocID="{7555D2CE-2911-47A7-A061-4A7B49937F0F}" presName="vert1" presStyleCnt="0"/>
      <dgm:spPr/>
    </dgm:pt>
    <dgm:pt modelId="{B8E9D4D7-49AB-460D-99C9-2A11D8B78131}" type="pres">
      <dgm:prSet presAssocID="{886D75E7-E3AA-400A-86D5-807B31672E62}" presName="vertSpace2a" presStyleCnt="0"/>
      <dgm:spPr/>
    </dgm:pt>
    <dgm:pt modelId="{BE3E8FE7-CCFD-4601-81EB-1139CD471553}" type="pres">
      <dgm:prSet presAssocID="{886D75E7-E3AA-400A-86D5-807B31672E62}" presName="horz2" presStyleCnt="0"/>
      <dgm:spPr/>
    </dgm:pt>
    <dgm:pt modelId="{572BF33B-000C-4DA7-86C0-EBC13D75F043}" type="pres">
      <dgm:prSet presAssocID="{886D75E7-E3AA-400A-86D5-807B31672E62}" presName="horzSpace2" presStyleCnt="0"/>
      <dgm:spPr/>
    </dgm:pt>
    <dgm:pt modelId="{ABF1D73C-9A75-4D24-AE0B-2C895E6C5350}" type="pres">
      <dgm:prSet presAssocID="{886D75E7-E3AA-400A-86D5-807B31672E62}" presName="tx2" presStyleLbl="revTx" presStyleIdx="5" presStyleCnt="10" custScaleX="120981" custScaleY="118805" custLinFactNeighborX="-1728" custLinFactNeighborY="-3629"/>
      <dgm:spPr/>
    </dgm:pt>
    <dgm:pt modelId="{A3F8E206-BBD5-4003-87E9-4B4C2DC36154}" type="pres">
      <dgm:prSet presAssocID="{886D75E7-E3AA-400A-86D5-807B31672E62}" presName="vert2" presStyleCnt="0"/>
      <dgm:spPr/>
    </dgm:pt>
    <dgm:pt modelId="{EBC308F5-D615-4AB2-A3FB-38B46BD4C175}" type="pres">
      <dgm:prSet presAssocID="{886D75E7-E3AA-400A-86D5-807B31672E62}" presName="thinLine2b" presStyleLbl="callout" presStyleIdx="2" presStyleCnt="5" custSzY="45720" custScaleX="118872" custLinFactY="396663" custLinFactNeighborX="110" custLinFactNeighborY="400000"/>
      <dgm:spPr/>
    </dgm:pt>
    <dgm:pt modelId="{4FF3B0FB-6830-44ED-95F5-7DA24DC0B546}" type="pres">
      <dgm:prSet presAssocID="{886D75E7-E3AA-400A-86D5-807B31672E62}" presName="vertSpace2b" presStyleCnt="0"/>
      <dgm:spPr/>
    </dgm:pt>
    <dgm:pt modelId="{4D3BDC19-D1EF-4CF2-A44B-F5C9CB314CBC}" type="pres">
      <dgm:prSet presAssocID="{AD64A216-07E8-4580-9420-C905F96ECA8B}" presName="thickLine" presStyleLbl="alignNode1" presStyleIdx="3" presStyleCnt="5" custLinFactNeighborY="31931"/>
      <dgm:spPr/>
    </dgm:pt>
    <dgm:pt modelId="{05FFD918-EDE6-48B7-BE57-BCD1F25687AD}" type="pres">
      <dgm:prSet presAssocID="{AD64A216-07E8-4580-9420-C905F96ECA8B}" presName="horz1" presStyleCnt="0"/>
      <dgm:spPr/>
    </dgm:pt>
    <dgm:pt modelId="{5A41F1D1-1664-4F02-86D4-253F39BDC45D}" type="pres">
      <dgm:prSet presAssocID="{AD64A216-07E8-4580-9420-C905F96ECA8B}" presName="tx1" presStyleLbl="revTx" presStyleIdx="6" presStyleCnt="10" custLinFactNeighborX="280" custLinFactNeighborY="31975"/>
      <dgm:spPr/>
    </dgm:pt>
    <dgm:pt modelId="{9C1D945C-5E8E-44BB-A2F9-8B79522647A0}" type="pres">
      <dgm:prSet presAssocID="{AD64A216-07E8-4580-9420-C905F96ECA8B}" presName="vert1" presStyleCnt="0"/>
      <dgm:spPr/>
    </dgm:pt>
    <dgm:pt modelId="{2E509CA9-13FE-4A86-AA01-2B31E19C2770}" type="pres">
      <dgm:prSet presAssocID="{B82D17C5-899C-401A-94FB-DFEC95E77C9F}" presName="vertSpace2a" presStyleCnt="0"/>
      <dgm:spPr/>
    </dgm:pt>
    <dgm:pt modelId="{1308BC1E-AEDC-4B88-B256-CAEFECF8554A}" type="pres">
      <dgm:prSet presAssocID="{B82D17C5-899C-401A-94FB-DFEC95E77C9F}" presName="horz2" presStyleCnt="0"/>
      <dgm:spPr/>
    </dgm:pt>
    <dgm:pt modelId="{B8BC62CE-C924-4283-BD10-177AE379E49C}" type="pres">
      <dgm:prSet presAssocID="{B82D17C5-899C-401A-94FB-DFEC95E77C9F}" presName="horzSpace2" presStyleCnt="0"/>
      <dgm:spPr/>
    </dgm:pt>
    <dgm:pt modelId="{C17B7E88-F4E6-40DB-A524-63C44B880FE6}" type="pres">
      <dgm:prSet presAssocID="{B82D17C5-899C-401A-94FB-DFEC95E77C9F}" presName="tx2" presStyleLbl="revTx" presStyleIdx="7" presStyleCnt="10" custScaleX="102484" custScaleY="65977" custLinFactNeighborX="-3053" custLinFactNeighborY="43464"/>
      <dgm:spPr/>
    </dgm:pt>
    <dgm:pt modelId="{F4568084-A720-4764-9488-349E9B3C19C5}" type="pres">
      <dgm:prSet presAssocID="{B82D17C5-899C-401A-94FB-DFEC95E77C9F}" presName="vert2" presStyleCnt="0"/>
      <dgm:spPr/>
    </dgm:pt>
    <dgm:pt modelId="{794842D4-179A-4943-87EF-88C976A97C86}" type="pres">
      <dgm:prSet presAssocID="{B82D17C5-899C-401A-94FB-DFEC95E77C9F}" presName="thinLine2b" presStyleLbl="callout" presStyleIdx="3" presStyleCnt="5" custLinFactY="397452" custLinFactNeighborX="62" custLinFactNeighborY="400000"/>
      <dgm:spPr/>
    </dgm:pt>
    <dgm:pt modelId="{298922D4-E7E5-4B32-A98A-EBD28FA28525}" type="pres">
      <dgm:prSet presAssocID="{B82D17C5-899C-401A-94FB-DFEC95E77C9F}" presName="vertSpace2b" presStyleCnt="0"/>
      <dgm:spPr/>
    </dgm:pt>
    <dgm:pt modelId="{0F87AC81-438B-4950-B4A7-B369CCC90786}" type="pres">
      <dgm:prSet presAssocID="{7D2C78F6-B062-41B4-9448-9F9EE2AA0435}" presName="thickLine" presStyleLbl="alignNode1" presStyleIdx="4" presStyleCnt="5" custLinFactNeighborY="11991"/>
      <dgm:spPr/>
    </dgm:pt>
    <dgm:pt modelId="{855A6511-8637-4063-9801-63F929C9B4BF}" type="pres">
      <dgm:prSet presAssocID="{7D2C78F6-B062-41B4-9448-9F9EE2AA0435}" presName="horz1" presStyleCnt="0"/>
      <dgm:spPr/>
    </dgm:pt>
    <dgm:pt modelId="{314973A7-7671-448D-868F-52008DEB1662}" type="pres">
      <dgm:prSet presAssocID="{7D2C78F6-B062-41B4-9448-9F9EE2AA0435}" presName="tx1" presStyleLbl="revTx" presStyleIdx="8" presStyleCnt="10" custLinFactNeighborY="14880"/>
      <dgm:spPr/>
    </dgm:pt>
    <dgm:pt modelId="{CE5FE470-FB22-4B6C-B2C9-D222A7F27B80}" type="pres">
      <dgm:prSet presAssocID="{7D2C78F6-B062-41B4-9448-9F9EE2AA0435}" presName="vert1" presStyleCnt="0"/>
      <dgm:spPr/>
    </dgm:pt>
    <dgm:pt modelId="{9D05F62B-21EF-40CF-BE62-6BE95BC92E8C}" type="pres">
      <dgm:prSet presAssocID="{DD0ED6D5-6B91-4708-BD10-B34A62176FDE}" presName="vertSpace2a" presStyleCnt="0"/>
      <dgm:spPr/>
    </dgm:pt>
    <dgm:pt modelId="{32872AD7-5294-47C7-964B-57A881F91CAB}" type="pres">
      <dgm:prSet presAssocID="{DD0ED6D5-6B91-4708-BD10-B34A62176FDE}" presName="horz2" presStyleCnt="0"/>
      <dgm:spPr/>
    </dgm:pt>
    <dgm:pt modelId="{51FC9C49-A828-46EC-8FC3-AEA27AC8C103}" type="pres">
      <dgm:prSet presAssocID="{DD0ED6D5-6B91-4708-BD10-B34A62176FDE}" presName="horzSpace2" presStyleCnt="0"/>
      <dgm:spPr/>
    </dgm:pt>
    <dgm:pt modelId="{A3721D00-E4C9-4092-91F4-7104DA9AAEB9}" type="pres">
      <dgm:prSet presAssocID="{DD0ED6D5-6B91-4708-BD10-B34A62176FDE}" presName="tx2" presStyleLbl="revTx" presStyleIdx="9" presStyleCnt="10" custLinFactNeighborX="-2122" custLinFactNeighborY="16438"/>
      <dgm:spPr/>
    </dgm:pt>
    <dgm:pt modelId="{A18B466D-7196-43DE-965B-33A53BF139C9}" type="pres">
      <dgm:prSet presAssocID="{DD0ED6D5-6B91-4708-BD10-B34A62176FDE}" presName="vert2" presStyleCnt="0"/>
      <dgm:spPr/>
    </dgm:pt>
    <dgm:pt modelId="{8B2C9B34-1E2C-40F0-B62D-C64AC885D948}" type="pres">
      <dgm:prSet presAssocID="{DD0ED6D5-6B91-4708-BD10-B34A62176FDE}" presName="thinLine2b" presStyleLbl="callout" presStyleIdx="4" presStyleCnt="5"/>
      <dgm:spPr/>
    </dgm:pt>
    <dgm:pt modelId="{87EB5BF8-757A-4615-81E6-106C2CC2A26B}" type="pres">
      <dgm:prSet presAssocID="{DD0ED6D5-6B91-4708-BD10-B34A62176FDE}" presName="vertSpace2b" presStyleCnt="0"/>
      <dgm:spPr/>
    </dgm:pt>
  </dgm:ptLst>
  <dgm:cxnLst>
    <dgm:cxn modelId="{88EAA1DE-54D5-4BE1-A5B6-51B8F2FB7F23}" type="presOf" srcId="{A8E45427-2D7A-4753-8703-EDC38634770C}" destId="{2878B277-04BA-4E43-908C-8FFE104326D7}" srcOrd="0" destOrd="0" presId="urn:microsoft.com/office/officeart/2008/layout/LinedList"/>
    <dgm:cxn modelId="{C02EE553-66E8-4402-A812-8887AA4FC696}" srcId="{A8E45427-2D7A-4753-8703-EDC38634770C}" destId="{13EFC748-5C66-434B-8237-32EFE9FB1E51}" srcOrd="0" destOrd="0" parTransId="{8EE38778-088D-4D2E-A325-C6B4995B3575}" sibTransId="{4015356C-99CD-41DF-93FF-9B11D62749E3}"/>
    <dgm:cxn modelId="{1C9ED9C9-1FE0-473B-8A4C-0C7BA3ABE7FD}" type="presOf" srcId="{AD64A216-07E8-4580-9420-C905F96ECA8B}" destId="{5A41F1D1-1664-4F02-86D4-253F39BDC45D}" srcOrd="0" destOrd="0" presId="urn:microsoft.com/office/officeart/2008/layout/LinedList"/>
    <dgm:cxn modelId="{3D2441D2-ABA2-4AC2-8199-0FACFFCDB90F}" type="presOf" srcId="{CC620521-7F8C-43A4-98FB-D3F19A14611B}" destId="{88BF97B9-3CB8-405C-9F0F-A37674292DBF}" srcOrd="0" destOrd="0" presId="urn:microsoft.com/office/officeart/2008/layout/LinedList"/>
    <dgm:cxn modelId="{BECAA2E1-D842-485C-8BF3-03C7F2C6886C}" srcId="{27E38D64-C055-43A3-B900-A6C67D3B76A3}" destId="{AD64A216-07E8-4580-9420-C905F96ECA8B}" srcOrd="3" destOrd="0" parTransId="{5338917C-7C6F-443A-88D7-823F17A6EBBC}" sibTransId="{AA4F7A90-32BC-468B-A4CB-771CA6A2E3EC}"/>
    <dgm:cxn modelId="{9BB5D624-226A-43AB-9090-46A9AAA8F78A}" type="presOf" srcId="{00B03112-1E2E-44A6-9C22-1FFC939FE221}" destId="{2B68B5CE-C383-4358-9BC1-B285FE2FECE8}" srcOrd="0" destOrd="0" presId="urn:microsoft.com/office/officeart/2008/layout/LinedList"/>
    <dgm:cxn modelId="{574E4174-E38B-4BF2-BCDF-799373CBBE69}" type="presOf" srcId="{27E38D64-C055-43A3-B900-A6C67D3B76A3}" destId="{A1D58B00-6B11-4861-A281-B3C62935A731}" srcOrd="0" destOrd="0" presId="urn:microsoft.com/office/officeart/2008/layout/LinedList"/>
    <dgm:cxn modelId="{4669ECB0-8EE6-47F1-9112-0B40A74DEF0A}" srcId="{27E38D64-C055-43A3-B900-A6C67D3B76A3}" destId="{A8E45427-2D7A-4753-8703-EDC38634770C}" srcOrd="1" destOrd="0" parTransId="{A7DBE6D3-AA06-4C2E-B03F-A22795D04BA3}" sibTransId="{D8670A47-0012-42EB-969E-37E4F2631127}"/>
    <dgm:cxn modelId="{F630D14F-F296-4DB0-969A-BEB0D5A54B43}" srcId="{27E38D64-C055-43A3-B900-A6C67D3B76A3}" destId="{CC620521-7F8C-43A4-98FB-D3F19A14611B}" srcOrd="0" destOrd="0" parTransId="{8360C2FB-2B48-4760-84B8-CCE369A8C30B}" sibTransId="{90F512B0-2EF2-4035-984F-5054E5E43F67}"/>
    <dgm:cxn modelId="{30BD603A-2078-460E-B971-2F7909CC1F62}" type="presOf" srcId="{7D2C78F6-B062-41B4-9448-9F9EE2AA0435}" destId="{314973A7-7671-448D-868F-52008DEB1662}" srcOrd="0" destOrd="0" presId="urn:microsoft.com/office/officeart/2008/layout/LinedList"/>
    <dgm:cxn modelId="{5F399784-C735-45E8-B754-18FE85C637BE}" type="presOf" srcId="{B82D17C5-899C-401A-94FB-DFEC95E77C9F}" destId="{C17B7E88-F4E6-40DB-A524-63C44B880FE6}" srcOrd="0" destOrd="0" presId="urn:microsoft.com/office/officeart/2008/layout/LinedList"/>
    <dgm:cxn modelId="{AA8D72BF-A368-4955-B9F6-03E3B643B6BC}" srcId="{7D2C78F6-B062-41B4-9448-9F9EE2AA0435}" destId="{DD0ED6D5-6B91-4708-BD10-B34A62176FDE}" srcOrd="0" destOrd="0" parTransId="{6AFCD987-C7BE-49B2-B27E-B67EAF4FB110}" sibTransId="{88DF1CCA-972B-41DD-87A8-FD0E4746388B}"/>
    <dgm:cxn modelId="{C605B48A-9A03-4109-A3F9-E0C2052D8DAC}" srcId="{7555D2CE-2911-47A7-A061-4A7B49937F0F}" destId="{886D75E7-E3AA-400A-86D5-807B31672E62}" srcOrd="0" destOrd="0" parTransId="{0ECA7F75-2CB6-4B8A-B9FC-D350488D5E1F}" sibTransId="{F81070F8-2CB9-4082-9BA5-943BCA0C7CD6}"/>
    <dgm:cxn modelId="{B063626F-1F31-436F-9660-F304CF5755BC}" type="presOf" srcId="{DD0ED6D5-6B91-4708-BD10-B34A62176FDE}" destId="{A3721D00-E4C9-4092-91F4-7104DA9AAEB9}" srcOrd="0" destOrd="0" presId="urn:microsoft.com/office/officeart/2008/layout/LinedList"/>
    <dgm:cxn modelId="{65B89BFA-C4B8-4316-92FA-5CC4E814881C}" srcId="{CC620521-7F8C-43A4-98FB-D3F19A14611B}" destId="{00B03112-1E2E-44A6-9C22-1FFC939FE221}" srcOrd="0" destOrd="0" parTransId="{273741E6-6BF4-4958-AECE-294A3A77D3EB}" sibTransId="{8F289B84-6988-4353-BABA-F413D6677E0B}"/>
    <dgm:cxn modelId="{A27EA20C-7CAD-4E0F-9563-C2BC35B7A169}" srcId="{27E38D64-C055-43A3-B900-A6C67D3B76A3}" destId="{7D2C78F6-B062-41B4-9448-9F9EE2AA0435}" srcOrd="4" destOrd="0" parTransId="{6FC4D66F-EE63-4FAF-9512-6CCB780C4D52}" sibTransId="{37E758D0-3052-4ACF-8614-51461F32F91D}"/>
    <dgm:cxn modelId="{8F4D6AF1-6D5D-450D-978E-7A1584F6F03D}" type="presOf" srcId="{7555D2CE-2911-47A7-A061-4A7B49937F0F}" destId="{B70FE912-FF4D-451D-AFB2-5B93F65DB5A8}" srcOrd="0" destOrd="0" presId="urn:microsoft.com/office/officeart/2008/layout/LinedList"/>
    <dgm:cxn modelId="{42C70C54-8515-4AE5-A73D-0A0DDB455C23}" srcId="{27E38D64-C055-43A3-B900-A6C67D3B76A3}" destId="{7555D2CE-2911-47A7-A061-4A7B49937F0F}" srcOrd="2" destOrd="0" parTransId="{68E84073-A39A-4C5B-9DBB-8C3D6B27E26D}" sibTransId="{28B5CF1B-9615-4D66-89AF-61A3F0EFF6C4}"/>
    <dgm:cxn modelId="{A0B3EFC1-53C8-4965-9270-6357BAD228FD}" srcId="{AD64A216-07E8-4580-9420-C905F96ECA8B}" destId="{B82D17C5-899C-401A-94FB-DFEC95E77C9F}" srcOrd="0" destOrd="0" parTransId="{8D13ED50-004C-429E-AF17-DDAD9E0FAD2B}" sibTransId="{4E7860E5-BFAB-4D2C-8E7A-FDE89CC9D516}"/>
    <dgm:cxn modelId="{CBB0B3FA-D0B9-416B-96FC-CC3A33AF3B4C}" type="presOf" srcId="{13EFC748-5C66-434B-8237-32EFE9FB1E51}" destId="{89F85860-F0B3-404C-9307-3426468701B9}" srcOrd="0" destOrd="0" presId="urn:microsoft.com/office/officeart/2008/layout/LinedList"/>
    <dgm:cxn modelId="{36056314-D63B-441B-80EB-B9E85A30ED23}" type="presOf" srcId="{886D75E7-E3AA-400A-86D5-807B31672E62}" destId="{ABF1D73C-9A75-4D24-AE0B-2C895E6C5350}" srcOrd="0" destOrd="0" presId="urn:microsoft.com/office/officeart/2008/layout/LinedList"/>
    <dgm:cxn modelId="{5699830C-AC89-41E7-B05C-AAA14F3990ED}" type="presParOf" srcId="{A1D58B00-6B11-4861-A281-B3C62935A731}" destId="{7744E481-6A97-49D8-8EBB-91C046F988A4}" srcOrd="0" destOrd="0" presId="urn:microsoft.com/office/officeart/2008/layout/LinedList"/>
    <dgm:cxn modelId="{139C7916-D799-413A-9B0A-3A812381375A}" type="presParOf" srcId="{A1D58B00-6B11-4861-A281-B3C62935A731}" destId="{30D9AC07-5D1B-4B84-B10B-BCD8046BAE3D}" srcOrd="1" destOrd="0" presId="urn:microsoft.com/office/officeart/2008/layout/LinedList"/>
    <dgm:cxn modelId="{53AFC70F-E35F-4AF2-A564-A6D02477E70A}" type="presParOf" srcId="{30D9AC07-5D1B-4B84-B10B-BCD8046BAE3D}" destId="{88BF97B9-3CB8-405C-9F0F-A37674292DBF}" srcOrd="0" destOrd="0" presId="urn:microsoft.com/office/officeart/2008/layout/LinedList"/>
    <dgm:cxn modelId="{AA4E4873-A4E6-466F-9B02-D14855B9F1E9}" type="presParOf" srcId="{30D9AC07-5D1B-4B84-B10B-BCD8046BAE3D}" destId="{C48756F1-7087-475D-827D-E5B63F310F9E}" srcOrd="1" destOrd="0" presId="urn:microsoft.com/office/officeart/2008/layout/LinedList"/>
    <dgm:cxn modelId="{D93E755E-713A-4149-BD0F-9F058F4F91D7}" type="presParOf" srcId="{C48756F1-7087-475D-827D-E5B63F310F9E}" destId="{71D306A7-E57F-4D96-AF25-8270BDC53A77}" srcOrd="0" destOrd="0" presId="urn:microsoft.com/office/officeart/2008/layout/LinedList"/>
    <dgm:cxn modelId="{43A77720-EA6B-475B-9982-854FA7F1CF57}" type="presParOf" srcId="{C48756F1-7087-475D-827D-E5B63F310F9E}" destId="{7BFA2322-5A85-4755-8E18-6114C0EE80A7}" srcOrd="1" destOrd="0" presId="urn:microsoft.com/office/officeart/2008/layout/LinedList"/>
    <dgm:cxn modelId="{A1A09D8D-42F3-4FAE-A5CC-D0838E993C9B}" type="presParOf" srcId="{7BFA2322-5A85-4755-8E18-6114C0EE80A7}" destId="{FC48AAC0-F479-4ADE-8645-DD4541595016}" srcOrd="0" destOrd="0" presId="urn:microsoft.com/office/officeart/2008/layout/LinedList"/>
    <dgm:cxn modelId="{72A0FB18-0D17-439E-BEE3-577C21C89BBA}" type="presParOf" srcId="{7BFA2322-5A85-4755-8E18-6114C0EE80A7}" destId="{2B68B5CE-C383-4358-9BC1-B285FE2FECE8}" srcOrd="1" destOrd="0" presId="urn:microsoft.com/office/officeart/2008/layout/LinedList"/>
    <dgm:cxn modelId="{626C3888-902E-4552-9CDF-3C149D5C5109}" type="presParOf" srcId="{7BFA2322-5A85-4755-8E18-6114C0EE80A7}" destId="{FF7C591B-219A-4A46-9B3C-322ADB86172B}" srcOrd="2" destOrd="0" presId="urn:microsoft.com/office/officeart/2008/layout/LinedList"/>
    <dgm:cxn modelId="{156B1A05-46C1-4FDD-A3B1-92034CDDE0D4}" type="presParOf" srcId="{C48756F1-7087-475D-827D-E5B63F310F9E}" destId="{2D31429F-78F4-4EAF-B4E7-21BB783AB45A}" srcOrd="2" destOrd="0" presId="urn:microsoft.com/office/officeart/2008/layout/LinedList"/>
    <dgm:cxn modelId="{4D98FAB2-0A56-401D-85CE-17C4F923F302}" type="presParOf" srcId="{C48756F1-7087-475D-827D-E5B63F310F9E}" destId="{96C41391-6A57-46EA-BD7B-D38D27EDD0FA}" srcOrd="3" destOrd="0" presId="urn:microsoft.com/office/officeart/2008/layout/LinedList"/>
    <dgm:cxn modelId="{12E0B2DB-1C07-45D9-806B-BF8B14157E71}" type="presParOf" srcId="{A1D58B00-6B11-4861-A281-B3C62935A731}" destId="{E684A47D-CC64-4062-B426-15FA696E2922}" srcOrd="2" destOrd="0" presId="urn:microsoft.com/office/officeart/2008/layout/LinedList"/>
    <dgm:cxn modelId="{D7F03CF1-569C-486B-9C32-BE4BD845A118}" type="presParOf" srcId="{A1D58B00-6B11-4861-A281-B3C62935A731}" destId="{41ACB2AB-22AD-4CB6-A15D-39069FD89559}" srcOrd="3" destOrd="0" presId="urn:microsoft.com/office/officeart/2008/layout/LinedList"/>
    <dgm:cxn modelId="{4771CFAF-E78F-4E2C-B4BF-32E3492A3D6B}" type="presParOf" srcId="{41ACB2AB-22AD-4CB6-A15D-39069FD89559}" destId="{2878B277-04BA-4E43-908C-8FFE104326D7}" srcOrd="0" destOrd="0" presId="urn:microsoft.com/office/officeart/2008/layout/LinedList"/>
    <dgm:cxn modelId="{0AFFB072-DF5D-4DF7-8F53-98D085104583}" type="presParOf" srcId="{41ACB2AB-22AD-4CB6-A15D-39069FD89559}" destId="{ED204401-8068-4828-950A-ED705915CEC7}" srcOrd="1" destOrd="0" presId="urn:microsoft.com/office/officeart/2008/layout/LinedList"/>
    <dgm:cxn modelId="{4982A0FB-4E11-4CCD-AB7E-CD81CAF970BB}" type="presParOf" srcId="{ED204401-8068-4828-950A-ED705915CEC7}" destId="{A80067AE-0638-4ED7-A9CD-1576BCAC1728}" srcOrd="0" destOrd="0" presId="urn:microsoft.com/office/officeart/2008/layout/LinedList"/>
    <dgm:cxn modelId="{BC9738F9-56FE-44F7-9161-75436AEE710C}" type="presParOf" srcId="{ED204401-8068-4828-950A-ED705915CEC7}" destId="{A3536205-22A5-4182-96C7-891A402B8EF6}" srcOrd="1" destOrd="0" presId="urn:microsoft.com/office/officeart/2008/layout/LinedList"/>
    <dgm:cxn modelId="{5A26B979-018E-4241-824E-CF6B70BCA079}" type="presParOf" srcId="{A3536205-22A5-4182-96C7-891A402B8EF6}" destId="{902DFD40-027F-4047-8633-10FFBE20700C}" srcOrd="0" destOrd="0" presId="urn:microsoft.com/office/officeart/2008/layout/LinedList"/>
    <dgm:cxn modelId="{05985280-E9C8-4179-9C6F-EA540C3F693F}" type="presParOf" srcId="{A3536205-22A5-4182-96C7-891A402B8EF6}" destId="{89F85860-F0B3-404C-9307-3426468701B9}" srcOrd="1" destOrd="0" presId="urn:microsoft.com/office/officeart/2008/layout/LinedList"/>
    <dgm:cxn modelId="{2922AC7E-CC24-400C-B33E-41611BFDE627}" type="presParOf" srcId="{A3536205-22A5-4182-96C7-891A402B8EF6}" destId="{B308B1B7-8BC6-4776-98B8-58FBC2B7838D}" srcOrd="2" destOrd="0" presId="urn:microsoft.com/office/officeart/2008/layout/LinedList"/>
    <dgm:cxn modelId="{33074B2B-532D-475B-9690-42861F7A551F}" type="presParOf" srcId="{ED204401-8068-4828-950A-ED705915CEC7}" destId="{92193A73-F127-4046-9439-A24DAA691650}" srcOrd="2" destOrd="0" presId="urn:microsoft.com/office/officeart/2008/layout/LinedList"/>
    <dgm:cxn modelId="{556760C0-4EB1-483C-AAB2-9C45D3B6F0F3}" type="presParOf" srcId="{ED204401-8068-4828-950A-ED705915CEC7}" destId="{B9AD6FAA-B133-4835-9C32-E02809F022FD}" srcOrd="3" destOrd="0" presId="urn:microsoft.com/office/officeart/2008/layout/LinedList"/>
    <dgm:cxn modelId="{61219105-77BA-4039-A02E-230B1266294D}" type="presParOf" srcId="{A1D58B00-6B11-4861-A281-B3C62935A731}" destId="{24EDC6F8-4F20-4BA5-B12B-DECDF212E419}" srcOrd="4" destOrd="0" presId="urn:microsoft.com/office/officeart/2008/layout/LinedList"/>
    <dgm:cxn modelId="{6293ADBF-0540-4CD1-A305-C481A4C0518B}" type="presParOf" srcId="{A1D58B00-6B11-4861-A281-B3C62935A731}" destId="{3374A62B-D1D8-4347-86C5-F3B570B72438}" srcOrd="5" destOrd="0" presId="urn:microsoft.com/office/officeart/2008/layout/LinedList"/>
    <dgm:cxn modelId="{BA436848-7D00-41AA-985D-23AC001AD76E}" type="presParOf" srcId="{3374A62B-D1D8-4347-86C5-F3B570B72438}" destId="{B70FE912-FF4D-451D-AFB2-5B93F65DB5A8}" srcOrd="0" destOrd="0" presId="urn:microsoft.com/office/officeart/2008/layout/LinedList"/>
    <dgm:cxn modelId="{5E76FEA5-A48A-4CC3-9A09-1FD4C7F8FBD3}" type="presParOf" srcId="{3374A62B-D1D8-4347-86C5-F3B570B72438}" destId="{AC8BAD09-EF3C-49E4-A485-14460EFD365F}" srcOrd="1" destOrd="0" presId="urn:microsoft.com/office/officeart/2008/layout/LinedList"/>
    <dgm:cxn modelId="{BAB54476-1C58-438A-BEF8-3B3BBC683F9D}" type="presParOf" srcId="{AC8BAD09-EF3C-49E4-A485-14460EFD365F}" destId="{B8E9D4D7-49AB-460D-99C9-2A11D8B78131}" srcOrd="0" destOrd="0" presId="urn:microsoft.com/office/officeart/2008/layout/LinedList"/>
    <dgm:cxn modelId="{7ACA80CE-D69A-4311-B449-9437845557F4}" type="presParOf" srcId="{AC8BAD09-EF3C-49E4-A485-14460EFD365F}" destId="{BE3E8FE7-CCFD-4601-81EB-1139CD471553}" srcOrd="1" destOrd="0" presId="urn:microsoft.com/office/officeart/2008/layout/LinedList"/>
    <dgm:cxn modelId="{AAB8631E-ACDE-48DA-B72C-2EDBFC75999C}" type="presParOf" srcId="{BE3E8FE7-CCFD-4601-81EB-1139CD471553}" destId="{572BF33B-000C-4DA7-86C0-EBC13D75F043}" srcOrd="0" destOrd="0" presId="urn:microsoft.com/office/officeart/2008/layout/LinedList"/>
    <dgm:cxn modelId="{CE91E7B1-5873-48A0-8C79-A584F2646AC0}" type="presParOf" srcId="{BE3E8FE7-CCFD-4601-81EB-1139CD471553}" destId="{ABF1D73C-9A75-4D24-AE0B-2C895E6C5350}" srcOrd="1" destOrd="0" presId="urn:microsoft.com/office/officeart/2008/layout/LinedList"/>
    <dgm:cxn modelId="{4A8FBF83-B9A8-4AA8-A107-0734EB2A4B95}" type="presParOf" srcId="{BE3E8FE7-CCFD-4601-81EB-1139CD471553}" destId="{A3F8E206-BBD5-4003-87E9-4B4C2DC36154}" srcOrd="2" destOrd="0" presId="urn:microsoft.com/office/officeart/2008/layout/LinedList"/>
    <dgm:cxn modelId="{CE40AB12-7D1E-4F27-8963-1E4F80F28C32}" type="presParOf" srcId="{AC8BAD09-EF3C-49E4-A485-14460EFD365F}" destId="{EBC308F5-D615-4AB2-A3FB-38B46BD4C175}" srcOrd="2" destOrd="0" presId="urn:microsoft.com/office/officeart/2008/layout/LinedList"/>
    <dgm:cxn modelId="{AC523F42-7990-48BB-A87B-11D1D680F624}" type="presParOf" srcId="{AC8BAD09-EF3C-49E4-A485-14460EFD365F}" destId="{4FF3B0FB-6830-44ED-95F5-7DA24DC0B546}" srcOrd="3" destOrd="0" presId="urn:microsoft.com/office/officeart/2008/layout/LinedList"/>
    <dgm:cxn modelId="{856BE9EB-626A-476D-8FC7-5A77D35A0E8F}" type="presParOf" srcId="{A1D58B00-6B11-4861-A281-B3C62935A731}" destId="{4D3BDC19-D1EF-4CF2-A44B-F5C9CB314CBC}" srcOrd="6" destOrd="0" presId="urn:microsoft.com/office/officeart/2008/layout/LinedList"/>
    <dgm:cxn modelId="{0E5E1703-423F-47FC-B2EF-BE89DBBF3E5A}" type="presParOf" srcId="{A1D58B00-6B11-4861-A281-B3C62935A731}" destId="{05FFD918-EDE6-48B7-BE57-BCD1F25687AD}" srcOrd="7" destOrd="0" presId="urn:microsoft.com/office/officeart/2008/layout/LinedList"/>
    <dgm:cxn modelId="{50F5AC3B-7755-48BE-8EB6-36141139136A}" type="presParOf" srcId="{05FFD918-EDE6-48B7-BE57-BCD1F25687AD}" destId="{5A41F1D1-1664-4F02-86D4-253F39BDC45D}" srcOrd="0" destOrd="0" presId="urn:microsoft.com/office/officeart/2008/layout/LinedList"/>
    <dgm:cxn modelId="{C9DA13D0-C05C-4F17-BBF4-E2543726E1AF}" type="presParOf" srcId="{05FFD918-EDE6-48B7-BE57-BCD1F25687AD}" destId="{9C1D945C-5E8E-44BB-A2F9-8B79522647A0}" srcOrd="1" destOrd="0" presId="urn:microsoft.com/office/officeart/2008/layout/LinedList"/>
    <dgm:cxn modelId="{B2F40F4E-E8F1-4ACD-9291-2030DD75C129}" type="presParOf" srcId="{9C1D945C-5E8E-44BB-A2F9-8B79522647A0}" destId="{2E509CA9-13FE-4A86-AA01-2B31E19C2770}" srcOrd="0" destOrd="0" presId="urn:microsoft.com/office/officeart/2008/layout/LinedList"/>
    <dgm:cxn modelId="{DE07AB18-001C-4AA0-98BE-E0221E03B9DD}" type="presParOf" srcId="{9C1D945C-5E8E-44BB-A2F9-8B79522647A0}" destId="{1308BC1E-AEDC-4B88-B256-CAEFECF8554A}" srcOrd="1" destOrd="0" presId="urn:microsoft.com/office/officeart/2008/layout/LinedList"/>
    <dgm:cxn modelId="{128FDE92-C492-4082-AD50-8888BBD60555}" type="presParOf" srcId="{1308BC1E-AEDC-4B88-B256-CAEFECF8554A}" destId="{B8BC62CE-C924-4283-BD10-177AE379E49C}" srcOrd="0" destOrd="0" presId="urn:microsoft.com/office/officeart/2008/layout/LinedList"/>
    <dgm:cxn modelId="{746FE2E7-F25A-4CF7-9A7B-DB8CDE94242D}" type="presParOf" srcId="{1308BC1E-AEDC-4B88-B256-CAEFECF8554A}" destId="{C17B7E88-F4E6-40DB-A524-63C44B880FE6}" srcOrd="1" destOrd="0" presId="urn:microsoft.com/office/officeart/2008/layout/LinedList"/>
    <dgm:cxn modelId="{8DAD06FA-1434-4B58-BEB6-A46539947670}" type="presParOf" srcId="{1308BC1E-AEDC-4B88-B256-CAEFECF8554A}" destId="{F4568084-A720-4764-9488-349E9B3C19C5}" srcOrd="2" destOrd="0" presId="urn:microsoft.com/office/officeart/2008/layout/LinedList"/>
    <dgm:cxn modelId="{58F70785-B6A5-4557-A2C0-4EF4246446AB}" type="presParOf" srcId="{9C1D945C-5E8E-44BB-A2F9-8B79522647A0}" destId="{794842D4-179A-4943-87EF-88C976A97C86}" srcOrd="2" destOrd="0" presId="urn:microsoft.com/office/officeart/2008/layout/LinedList"/>
    <dgm:cxn modelId="{8A6E2C2B-E766-4282-B593-913E83A00DED}" type="presParOf" srcId="{9C1D945C-5E8E-44BB-A2F9-8B79522647A0}" destId="{298922D4-E7E5-4B32-A98A-EBD28FA28525}" srcOrd="3" destOrd="0" presId="urn:microsoft.com/office/officeart/2008/layout/LinedList"/>
    <dgm:cxn modelId="{45472E3A-286F-4185-99B4-48C44AD9E1F9}" type="presParOf" srcId="{A1D58B00-6B11-4861-A281-B3C62935A731}" destId="{0F87AC81-438B-4950-B4A7-B369CCC90786}" srcOrd="8" destOrd="0" presId="urn:microsoft.com/office/officeart/2008/layout/LinedList"/>
    <dgm:cxn modelId="{EA9D5C42-3748-40AA-90D4-3FF235C23599}" type="presParOf" srcId="{A1D58B00-6B11-4861-A281-B3C62935A731}" destId="{855A6511-8637-4063-9801-63F929C9B4BF}" srcOrd="9" destOrd="0" presId="urn:microsoft.com/office/officeart/2008/layout/LinedList"/>
    <dgm:cxn modelId="{CBEF5A5D-DF53-49C8-85D9-FEED6A6A98FD}" type="presParOf" srcId="{855A6511-8637-4063-9801-63F929C9B4BF}" destId="{314973A7-7671-448D-868F-52008DEB1662}" srcOrd="0" destOrd="0" presId="urn:microsoft.com/office/officeart/2008/layout/LinedList"/>
    <dgm:cxn modelId="{622E5138-8714-4ACE-B87B-E02618004B6C}" type="presParOf" srcId="{855A6511-8637-4063-9801-63F929C9B4BF}" destId="{CE5FE470-FB22-4B6C-B2C9-D222A7F27B80}" srcOrd="1" destOrd="0" presId="urn:microsoft.com/office/officeart/2008/layout/LinedList"/>
    <dgm:cxn modelId="{65D48C2E-6B75-40BF-AE9F-F5F46ED651C7}" type="presParOf" srcId="{CE5FE470-FB22-4B6C-B2C9-D222A7F27B80}" destId="{9D05F62B-21EF-40CF-BE62-6BE95BC92E8C}" srcOrd="0" destOrd="0" presId="urn:microsoft.com/office/officeart/2008/layout/LinedList"/>
    <dgm:cxn modelId="{5822C764-334D-431A-90E9-3C90B23C924D}" type="presParOf" srcId="{CE5FE470-FB22-4B6C-B2C9-D222A7F27B80}" destId="{32872AD7-5294-47C7-964B-57A881F91CAB}" srcOrd="1" destOrd="0" presId="urn:microsoft.com/office/officeart/2008/layout/LinedList"/>
    <dgm:cxn modelId="{3EC8F1F9-F8E0-4988-9F4A-C9FB7F9BB6D0}" type="presParOf" srcId="{32872AD7-5294-47C7-964B-57A881F91CAB}" destId="{51FC9C49-A828-46EC-8FC3-AEA27AC8C103}" srcOrd="0" destOrd="0" presId="urn:microsoft.com/office/officeart/2008/layout/LinedList"/>
    <dgm:cxn modelId="{F8DD6CE3-8EEB-457A-8BA7-7197AEAB4402}" type="presParOf" srcId="{32872AD7-5294-47C7-964B-57A881F91CAB}" destId="{A3721D00-E4C9-4092-91F4-7104DA9AAEB9}" srcOrd="1" destOrd="0" presId="urn:microsoft.com/office/officeart/2008/layout/LinedList"/>
    <dgm:cxn modelId="{34EAD25D-AA03-47E4-949B-89D1D1C3F810}" type="presParOf" srcId="{32872AD7-5294-47C7-964B-57A881F91CAB}" destId="{A18B466D-7196-43DE-965B-33A53BF139C9}" srcOrd="2" destOrd="0" presId="urn:microsoft.com/office/officeart/2008/layout/LinedList"/>
    <dgm:cxn modelId="{6C56EE35-7683-4D72-A507-D8351F64D321}" type="presParOf" srcId="{CE5FE470-FB22-4B6C-B2C9-D222A7F27B80}" destId="{8B2C9B34-1E2C-40F0-B62D-C64AC885D948}" srcOrd="2" destOrd="0" presId="urn:microsoft.com/office/officeart/2008/layout/LinedList"/>
    <dgm:cxn modelId="{11203E49-18F3-4139-82BD-269253772A5E}" type="presParOf" srcId="{CE5FE470-FB22-4B6C-B2C9-D222A7F27B80}" destId="{87EB5BF8-757A-4615-81E6-106C2CC2A26B}" srcOrd="3"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E38D64-C055-43A3-B900-A6C67D3B76A3}"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s-CO"/>
        </a:p>
      </dgm:t>
    </dgm:pt>
    <dgm:pt modelId="{6E6C7803-79F6-4E25-B130-4B4D0FD0CBDC}">
      <dgm:prSet custT="1"/>
      <dgm:spPr/>
      <dgm:t>
        <a:bodyPr/>
        <a:lstStyle/>
        <a:p>
          <a:pPr algn="ctr"/>
          <a:r>
            <a:rPr lang="es-CO" sz="2000" b="0" dirty="0">
              <a:latin typeface="Lato Regular" panose="020F0502020204030203" pitchFamily="34" charset="0"/>
              <a:ea typeface="Lato Regular" panose="020F0502020204030203" pitchFamily="34" charset="0"/>
              <a:cs typeface="Lato Regular" panose="020F0502020204030203" pitchFamily="34" charset="0"/>
            </a:rPr>
            <a:t>1. </a:t>
          </a:r>
        </a:p>
      </dgm:t>
    </dgm:pt>
    <dgm:pt modelId="{A3ECDE7F-7D94-4D47-9E30-9BBE3DB8C9E6}" type="parTrans" cxnId="{D8C7A381-0E6F-4920-A102-D1F0FEA25C8F}">
      <dgm:prSet/>
      <dgm:spPr/>
      <dgm:t>
        <a:bodyPr/>
        <a:lstStyle/>
        <a:p>
          <a:endParaRPr lang="es-CO"/>
        </a:p>
      </dgm:t>
    </dgm:pt>
    <dgm:pt modelId="{3059026D-417B-4123-B1E2-D0F330709C51}" type="sibTrans" cxnId="{D8C7A381-0E6F-4920-A102-D1F0FEA25C8F}">
      <dgm:prSet/>
      <dgm:spPr/>
      <dgm:t>
        <a:bodyPr/>
        <a:lstStyle/>
        <a:p>
          <a:endParaRPr lang="es-CO"/>
        </a:p>
      </dgm:t>
    </dgm:pt>
    <dgm:pt modelId="{E817987B-7A84-4EDC-A936-9C617F0D3EBF}">
      <dgm:prSet custT="1"/>
      <dgm:spPr/>
      <dgm:t>
        <a:bodyPr/>
        <a:lstStyle/>
        <a:p>
          <a:pPr algn="just"/>
          <a:r>
            <a:rPr lang="es-CO" sz="2100" b="0" dirty="0">
              <a:latin typeface="Lato Regular" panose="020F0502020204030203" pitchFamily="34" charset="0"/>
              <a:ea typeface="Lato Regular" panose="020F0502020204030203" pitchFamily="34" charset="0"/>
              <a:cs typeface="Lato Regular" panose="020F0502020204030203" pitchFamily="34" charset="0"/>
            </a:rPr>
            <a:t>Adelantar el proceso de contratación conjuntamente con CISA </a:t>
          </a:r>
          <a:r>
            <a:rPr lang="es-CO" sz="1600" b="0" dirty="0">
              <a:latin typeface="Lato Regular" panose="020F0502020204030203" pitchFamily="34" charset="0"/>
              <a:ea typeface="Lato Regular" panose="020F0502020204030203" pitchFamily="34" charset="0"/>
              <a:cs typeface="Lato Regular" panose="020F0502020204030203" pitchFamily="34" charset="0"/>
            </a:rPr>
            <a:t>(Comité financiero, sesión del 23/01/2017).</a:t>
          </a:r>
          <a:endParaRPr lang="es-CO" sz="1600" dirty="0"/>
        </a:p>
      </dgm:t>
    </dgm:pt>
    <dgm:pt modelId="{BE049767-83F6-468B-B695-7646084D4B11}" type="parTrans" cxnId="{6EEE0384-2C6E-4184-84D1-7340F8FB2D4B}">
      <dgm:prSet/>
      <dgm:spPr/>
      <dgm:t>
        <a:bodyPr/>
        <a:lstStyle/>
        <a:p>
          <a:endParaRPr lang="es-CO"/>
        </a:p>
      </dgm:t>
    </dgm:pt>
    <dgm:pt modelId="{69BB9966-D4E5-4EE2-9548-7EE494381FA6}" type="sibTrans" cxnId="{6EEE0384-2C6E-4184-84D1-7340F8FB2D4B}">
      <dgm:prSet/>
      <dgm:spPr/>
      <dgm:t>
        <a:bodyPr/>
        <a:lstStyle/>
        <a:p>
          <a:endParaRPr lang="es-CO"/>
        </a:p>
      </dgm:t>
    </dgm:pt>
    <dgm:pt modelId="{001CFFB6-8DC0-4DEE-AB51-9A3254466852}">
      <dgm:prSet custT="1"/>
      <dgm:spPr/>
      <dgm:t>
        <a:bodyPr/>
        <a:lstStyle/>
        <a:p>
          <a:pPr algn="ctr"/>
          <a:r>
            <a:rPr lang="es-CO" sz="2000" dirty="0"/>
            <a:t>2.</a:t>
          </a:r>
        </a:p>
      </dgm:t>
    </dgm:pt>
    <dgm:pt modelId="{EBDA74CF-E350-40DF-BF6C-0E828A4F8508}" type="parTrans" cxnId="{7692EDF2-D7BC-4C95-8FC3-38BB95A6AC5C}">
      <dgm:prSet/>
      <dgm:spPr/>
      <dgm:t>
        <a:bodyPr/>
        <a:lstStyle/>
        <a:p>
          <a:endParaRPr lang="es-CO"/>
        </a:p>
      </dgm:t>
    </dgm:pt>
    <dgm:pt modelId="{CCC0512B-B806-4D40-B5A8-43A4C78BAFBC}" type="sibTrans" cxnId="{7692EDF2-D7BC-4C95-8FC3-38BB95A6AC5C}">
      <dgm:prSet/>
      <dgm:spPr/>
      <dgm:t>
        <a:bodyPr/>
        <a:lstStyle/>
        <a:p>
          <a:endParaRPr lang="es-CO"/>
        </a:p>
      </dgm:t>
    </dgm:pt>
    <dgm:pt modelId="{4CBA068C-FBB3-4D90-BCB1-C85E7079E851}">
      <dgm:prSet/>
      <dgm:spPr/>
      <dgm:t>
        <a:bodyPr/>
        <a:lstStyle/>
        <a:p>
          <a:pPr algn="just"/>
          <a:r>
            <a:rPr lang="es-CO" b="0" dirty="0">
              <a:latin typeface="Lato Regular" panose="020F0502020204030203" pitchFamily="34" charset="0"/>
              <a:ea typeface="Lato Regular" panose="020F0502020204030203" pitchFamily="34" charset="0"/>
              <a:cs typeface="Lato Regular" panose="020F0502020204030203" pitchFamily="34" charset="0"/>
            </a:rPr>
            <a:t>Autorizar la prorroga del contrato No. 004 – 2013 suscrito con Serví Industriales y Mercadeo SAS, por dos (2) meses, esto es hasta el 30 de marzo de 2017 y adicionarlo en $ 4.000 millones.</a:t>
          </a:r>
        </a:p>
      </dgm:t>
    </dgm:pt>
    <dgm:pt modelId="{0FAA8029-FA89-47E1-B457-65E0881675FD}" type="parTrans" cxnId="{E0DA92A9-C0F6-4745-82AF-21B78C3FE449}">
      <dgm:prSet/>
      <dgm:spPr/>
      <dgm:t>
        <a:bodyPr/>
        <a:lstStyle/>
        <a:p>
          <a:endParaRPr lang="es-CO"/>
        </a:p>
      </dgm:t>
    </dgm:pt>
    <dgm:pt modelId="{AFB354AF-989A-4D9A-98C6-2DC9B6ABA69A}" type="sibTrans" cxnId="{E0DA92A9-C0F6-4745-82AF-21B78C3FE449}">
      <dgm:prSet/>
      <dgm:spPr/>
      <dgm:t>
        <a:bodyPr/>
        <a:lstStyle/>
        <a:p>
          <a:endParaRPr lang="es-CO"/>
        </a:p>
      </dgm:t>
    </dgm:pt>
    <dgm:pt modelId="{694C10F2-3DB5-4126-B96C-199016DDC2BA}" type="pres">
      <dgm:prSet presAssocID="{27E38D64-C055-43A3-B900-A6C67D3B76A3}" presName="Name0" presStyleCnt="0">
        <dgm:presLayoutVars>
          <dgm:dir/>
          <dgm:animLvl val="lvl"/>
          <dgm:resizeHandles val="exact"/>
        </dgm:presLayoutVars>
      </dgm:prSet>
      <dgm:spPr/>
    </dgm:pt>
    <dgm:pt modelId="{E7C4F3F3-35C6-4700-AB9F-767513FE14E6}" type="pres">
      <dgm:prSet presAssocID="{6E6C7803-79F6-4E25-B130-4B4D0FD0CBDC}" presName="linNode" presStyleCnt="0"/>
      <dgm:spPr/>
    </dgm:pt>
    <dgm:pt modelId="{1955D61C-BE03-4A65-A947-00AD77522A08}" type="pres">
      <dgm:prSet presAssocID="{6E6C7803-79F6-4E25-B130-4B4D0FD0CBDC}" presName="parentText" presStyleLbl="node1" presStyleIdx="0" presStyleCnt="2" custScaleX="41511" custLinFactNeighborX="-68355">
        <dgm:presLayoutVars>
          <dgm:chMax val="1"/>
          <dgm:bulletEnabled val="1"/>
        </dgm:presLayoutVars>
      </dgm:prSet>
      <dgm:spPr/>
    </dgm:pt>
    <dgm:pt modelId="{E69F4F64-8C81-49BA-94DD-3811AC9C4ACB}" type="pres">
      <dgm:prSet presAssocID="{6E6C7803-79F6-4E25-B130-4B4D0FD0CBDC}" presName="descendantText" presStyleLbl="alignAccFollowNode1" presStyleIdx="0" presStyleCnt="2" custScaleX="131748">
        <dgm:presLayoutVars>
          <dgm:bulletEnabled val="1"/>
        </dgm:presLayoutVars>
      </dgm:prSet>
      <dgm:spPr/>
    </dgm:pt>
    <dgm:pt modelId="{D70C14FF-976A-4A4B-8983-A0734F0FB05D}" type="pres">
      <dgm:prSet presAssocID="{3059026D-417B-4123-B1E2-D0F330709C51}" presName="sp" presStyleCnt="0"/>
      <dgm:spPr/>
    </dgm:pt>
    <dgm:pt modelId="{18CB670A-55C3-4F06-B6D7-03DDC0C0981A}" type="pres">
      <dgm:prSet presAssocID="{001CFFB6-8DC0-4DEE-AB51-9A3254466852}" presName="linNode" presStyleCnt="0"/>
      <dgm:spPr/>
    </dgm:pt>
    <dgm:pt modelId="{E6FD023E-6055-4E52-8EA7-0ABD4F86A58A}" type="pres">
      <dgm:prSet presAssocID="{001CFFB6-8DC0-4DEE-AB51-9A3254466852}" presName="parentText" presStyleLbl="node1" presStyleIdx="1" presStyleCnt="2" custScaleX="39245">
        <dgm:presLayoutVars>
          <dgm:chMax val="1"/>
          <dgm:bulletEnabled val="1"/>
        </dgm:presLayoutVars>
      </dgm:prSet>
      <dgm:spPr/>
    </dgm:pt>
    <dgm:pt modelId="{06226B9F-5086-4FBC-B54B-64CAC3ADF2E3}" type="pres">
      <dgm:prSet presAssocID="{001CFFB6-8DC0-4DEE-AB51-9A3254466852}" presName="descendantText" presStyleLbl="alignAccFollowNode1" presStyleIdx="1" presStyleCnt="2" custScaleX="136653" custScaleY="116402" custLinFactNeighborX="2" custLinFactNeighborY="-2172">
        <dgm:presLayoutVars>
          <dgm:bulletEnabled val="1"/>
        </dgm:presLayoutVars>
      </dgm:prSet>
      <dgm:spPr/>
    </dgm:pt>
  </dgm:ptLst>
  <dgm:cxnLst>
    <dgm:cxn modelId="{6EEE0384-2C6E-4184-84D1-7340F8FB2D4B}" srcId="{6E6C7803-79F6-4E25-B130-4B4D0FD0CBDC}" destId="{E817987B-7A84-4EDC-A936-9C617F0D3EBF}" srcOrd="0" destOrd="0" parTransId="{BE049767-83F6-468B-B695-7646084D4B11}" sibTransId="{69BB9966-D4E5-4EE2-9548-7EE494381FA6}"/>
    <dgm:cxn modelId="{E0DA92A9-C0F6-4745-82AF-21B78C3FE449}" srcId="{001CFFB6-8DC0-4DEE-AB51-9A3254466852}" destId="{4CBA068C-FBB3-4D90-BCB1-C85E7079E851}" srcOrd="0" destOrd="0" parTransId="{0FAA8029-FA89-47E1-B457-65E0881675FD}" sibTransId="{AFB354AF-989A-4D9A-98C6-2DC9B6ABA69A}"/>
    <dgm:cxn modelId="{31987A25-56C2-4CBA-B152-3ED8ADF905DD}" type="presOf" srcId="{E817987B-7A84-4EDC-A936-9C617F0D3EBF}" destId="{E69F4F64-8C81-49BA-94DD-3811AC9C4ACB}" srcOrd="0" destOrd="0" presId="urn:microsoft.com/office/officeart/2005/8/layout/vList5"/>
    <dgm:cxn modelId="{8778D64E-211E-484B-8AD2-4747B40CE0CC}" type="presOf" srcId="{27E38D64-C055-43A3-B900-A6C67D3B76A3}" destId="{694C10F2-3DB5-4126-B96C-199016DDC2BA}" srcOrd="0" destOrd="0" presId="urn:microsoft.com/office/officeart/2005/8/layout/vList5"/>
    <dgm:cxn modelId="{3C74FE3A-D670-4024-9C74-076D9C55F075}" type="presOf" srcId="{4CBA068C-FBB3-4D90-BCB1-C85E7079E851}" destId="{06226B9F-5086-4FBC-B54B-64CAC3ADF2E3}" srcOrd="0" destOrd="0" presId="urn:microsoft.com/office/officeart/2005/8/layout/vList5"/>
    <dgm:cxn modelId="{7692EDF2-D7BC-4C95-8FC3-38BB95A6AC5C}" srcId="{27E38D64-C055-43A3-B900-A6C67D3B76A3}" destId="{001CFFB6-8DC0-4DEE-AB51-9A3254466852}" srcOrd="1" destOrd="0" parTransId="{EBDA74CF-E350-40DF-BF6C-0E828A4F8508}" sibTransId="{CCC0512B-B806-4D40-B5A8-43A4C78BAFBC}"/>
    <dgm:cxn modelId="{E0289568-AD40-410A-88F9-311A45DCE968}" type="presOf" srcId="{001CFFB6-8DC0-4DEE-AB51-9A3254466852}" destId="{E6FD023E-6055-4E52-8EA7-0ABD4F86A58A}" srcOrd="0" destOrd="0" presId="urn:microsoft.com/office/officeart/2005/8/layout/vList5"/>
    <dgm:cxn modelId="{D8C7A381-0E6F-4920-A102-D1F0FEA25C8F}" srcId="{27E38D64-C055-43A3-B900-A6C67D3B76A3}" destId="{6E6C7803-79F6-4E25-B130-4B4D0FD0CBDC}" srcOrd="0" destOrd="0" parTransId="{A3ECDE7F-7D94-4D47-9E30-9BBE3DB8C9E6}" sibTransId="{3059026D-417B-4123-B1E2-D0F330709C51}"/>
    <dgm:cxn modelId="{17D5AED8-D1A9-47AE-8941-48F215848634}" type="presOf" srcId="{6E6C7803-79F6-4E25-B130-4B4D0FD0CBDC}" destId="{1955D61C-BE03-4A65-A947-00AD77522A08}" srcOrd="0" destOrd="0" presId="urn:microsoft.com/office/officeart/2005/8/layout/vList5"/>
    <dgm:cxn modelId="{101C451B-41B4-41EC-A5C9-96D5CAA39ECE}" type="presParOf" srcId="{694C10F2-3DB5-4126-B96C-199016DDC2BA}" destId="{E7C4F3F3-35C6-4700-AB9F-767513FE14E6}" srcOrd="0" destOrd="0" presId="urn:microsoft.com/office/officeart/2005/8/layout/vList5"/>
    <dgm:cxn modelId="{324B21BA-A3A4-4CA6-929D-8689B1B4CC6A}" type="presParOf" srcId="{E7C4F3F3-35C6-4700-AB9F-767513FE14E6}" destId="{1955D61C-BE03-4A65-A947-00AD77522A08}" srcOrd="0" destOrd="0" presId="urn:microsoft.com/office/officeart/2005/8/layout/vList5"/>
    <dgm:cxn modelId="{17DE1A03-450C-4F99-B3F6-3CBD9ECF3955}" type="presParOf" srcId="{E7C4F3F3-35C6-4700-AB9F-767513FE14E6}" destId="{E69F4F64-8C81-49BA-94DD-3811AC9C4ACB}" srcOrd="1" destOrd="0" presId="urn:microsoft.com/office/officeart/2005/8/layout/vList5"/>
    <dgm:cxn modelId="{B67BA9F9-B285-4436-A817-7DF7E2F28659}" type="presParOf" srcId="{694C10F2-3DB5-4126-B96C-199016DDC2BA}" destId="{D70C14FF-976A-4A4B-8983-A0734F0FB05D}" srcOrd="1" destOrd="0" presId="urn:microsoft.com/office/officeart/2005/8/layout/vList5"/>
    <dgm:cxn modelId="{D1558047-5211-4CD7-8620-74D0FF434517}" type="presParOf" srcId="{694C10F2-3DB5-4126-B96C-199016DDC2BA}" destId="{18CB670A-55C3-4F06-B6D7-03DDC0C0981A}" srcOrd="2" destOrd="0" presId="urn:microsoft.com/office/officeart/2005/8/layout/vList5"/>
    <dgm:cxn modelId="{21860749-5F33-4767-88FA-BE5C94BDE0B8}" type="presParOf" srcId="{18CB670A-55C3-4F06-B6D7-03DDC0C0981A}" destId="{E6FD023E-6055-4E52-8EA7-0ABD4F86A58A}" srcOrd="0" destOrd="0" presId="urn:microsoft.com/office/officeart/2005/8/layout/vList5"/>
    <dgm:cxn modelId="{66E38F3F-0555-4535-BF3A-2D8252C70905}" type="presParOf" srcId="{18CB670A-55C3-4F06-B6D7-03DDC0C0981A}" destId="{06226B9F-5086-4FBC-B54B-64CAC3ADF2E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E79F9-2088-4918-99FC-D40B5F63CD4A}">
      <dsp:nvSpPr>
        <dsp:cNvPr id="0" name=""/>
        <dsp:cNvSpPr/>
      </dsp:nvSpPr>
      <dsp:spPr>
        <a:xfrm>
          <a:off x="804375" y="-381250"/>
          <a:ext cx="7344180" cy="4590113"/>
        </a:xfrm>
        <a:prstGeom prst="swooshArrow">
          <a:avLst>
            <a:gd name="adj1" fmla="val 25000"/>
            <a:gd name="adj2" fmla="val 25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C519BE2-FA7F-4E06-B4EA-CDF7EDEFBDBB}">
      <dsp:nvSpPr>
        <dsp:cNvPr id="0" name=""/>
        <dsp:cNvSpPr/>
      </dsp:nvSpPr>
      <dsp:spPr>
        <a:xfrm>
          <a:off x="1527776" y="3031957"/>
          <a:ext cx="168916" cy="168916"/>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4487E0F-83F5-4A83-8549-9C8C8F07F4FD}">
      <dsp:nvSpPr>
        <dsp:cNvPr id="0" name=""/>
        <dsp:cNvSpPr/>
      </dsp:nvSpPr>
      <dsp:spPr>
        <a:xfrm>
          <a:off x="281939" y="1411078"/>
          <a:ext cx="1617980" cy="2617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05"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 </a:t>
          </a:r>
          <a:r>
            <a:rPr lang="es-CO" sz="1400" b="1" kern="1200" dirty="0"/>
            <a:t>Portafolio</a:t>
          </a:r>
        </a:p>
        <a:p>
          <a:pPr marL="0" lvl="0" indent="0" algn="l" defTabSz="622300">
            <a:lnSpc>
              <a:spcPct val="90000"/>
            </a:lnSpc>
            <a:spcBef>
              <a:spcPct val="0"/>
            </a:spcBef>
            <a:spcAft>
              <a:spcPct val="35000"/>
            </a:spcAft>
            <a:buNone/>
          </a:pPr>
          <a:r>
            <a:rPr lang="es-CO" sz="1400" kern="1200" dirty="0"/>
            <a:t>  1. Inmuebles urbanos en causal de enajenación.</a:t>
          </a:r>
        </a:p>
        <a:p>
          <a:pPr marL="0" lvl="0" indent="0" algn="l" defTabSz="622300">
            <a:lnSpc>
              <a:spcPct val="90000"/>
            </a:lnSpc>
            <a:spcBef>
              <a:spcPct val="0"/>
            </a:spcBef>
            <a:spcAft>
              <a:spcPct val="35000"/>
            </a:spcAft>
            <a:buNone/>
          </a:pPr>
          <a:r>
            <a:rPr lang="es-CO" sz="1400" kern="1200" dirty="0"/>
            <a:t>2. Sociedades activas  </a:t>
          </a:r>
        </a:p>
        <a:p>
          <a:pPr marL="0" lvl="0" indent="0" algn="l" defTabSz="622300">
            <a:lnSpc>
              <a:spcPct val="90000"/>
            </a:lnSpc>
            <a:spcBef>
              <a:spcPct val="0"/>
            </a:spcBef>
            <a:spcAft>
              <a:spcPct val="35000"/>
            </a:spcAft>
            <a:buNone/>
          </a:pPr>
          <a:r>
            <a:rPr lang="es-CO" sz="1400" kern="1200" dirty="0"/>
            <a:t> 3. Inmuebles de Sociedades En Liquidación</a:t>
          </a:r>
        </a:p>
        <a:p>
          <a:pPr marL="0" lvl="0" indent="0" algn="l" defTabSz="622300">
            <a:lnSpc>
              <a:spcPct val="90000"/>
            </a:lnSpc>
            <a:spcBef>
              <a:spcPct val="0"/>
            </a:spcBef>
            <a:spcAft>
              <a:spcPct val="35000"/>
            </a:spcAft>
            <a:buNone/>
          </a:pPr>
          <a:r>
            <a:rPr lang="es-ES" sz="1400" kern="1200" dirty="0"/>
            <a:t>4. Muebles para Destrucción, Chatarrizacion o Venta.</a:t>
          </a:r>
        </a:p>
        <a:p>
          <a:pPr marL="0" lvl="0" indent="0" algn="l" defTabSz="622300">
            <a:lnSpc>
              <a:spcPct val="90000"/>
            </a:lnSpc>
            <a:spcBef>
              <a:spcPct val="0"/>
            </a:spcBef>
            <a:spcAft>
              <a:spcPct val="35000"/>
            </a:spcAft>
            <a:buNone/>
          </a:pPr>
          <a:endParaRPr lang="es-ES" sz="1400" kern="1200" dirty="0"/>
        </a:p>
        <a:p>
          <a:pPr marL="0" lvl="0" indent="0" algn="ctr" defTabSz="622300">
            <a:lnSpc>
              <a:spcPct val="90000"/>
            </a:lnSpc>
            <a:spcBef>
              <a:spcPct val="0"/>
            </a:spcBef>
            <a:spcAft>
              <a:spcPct val="35000"/>
            </a:spcAft>
            <a:buNone/>
          </a:pPr>
          <a:endParaRPr lang="es-ES" sz="1400" kern="1200" dirty="0"/>
        </a:p>
      </dsp:txBody>
      <dsp:txXfrm>
        <a:off x="281939" y="1411078"/>
        <a:ext cx="1617980" cy="2617448"/>
      </dsp:txXfrm>
    </dsp:sp>
    <dsp:sp modelId="{0B0482DF-4DB2-48A9-A909-8BBF6D6C0F85}">
      <dsp:nvSpPr>
        <dsp:cNvPr id="0" name=""/>
        <dsp:cNvSpPr/>
      </dsp:nvSpPr>
      <dsp:spPr>
        <a:xfrm>
          <a:off x="2721206" y="1964297"/>
          <a:ext cx="293767" cy="293767"/>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3E4511B-91A9-4451-983F-CF9E4B720CF1}">
      <dsp:nvSpPr>
        <dsp:cNvPr id="0" name=""/>
        <dsp:cNvSpPr/>
      </dsp:nvSpPr>
      <dsp:spPr>
        <a:xfrm>
          <a:off x="2868089" y="2111181"/>
          <a:ext cx="1542277" cy="2097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661" tIns="0" rIns="0" bIns="0" numCol="1" spcCol="1270" anchor="t" anchorCtr="0">
          <a:noAutofit/>
        </a:bodyPr>
        <a:lstStyle/>
        <a:p>
          <a:pPr marL="0" lvl="0" indent="0" algn="ctr" defTabSz="622300">
            <a:lnSpc>
              <a:spcPct val="90000"/>
            </a:lnSpc>
            <a:spcBef>
              <a:spcPct val="0"/>
            </a:spcBef>
            <a:spcAft>
              <a:spcPct val="35000"/>
            </a:spcAft>
            <a:buNone/>
          </a:pPr>
          <a:r>
            <a:rPr lang="es-ES" sz="1400" kern="1200" dirty="0"/>
            <a:t>Transformación Gerencia a Vicepresidencia Comercial</a:t>
          </a:r>
          <a:endParaRPr lang="es-CO" sz="1400" kern="1200" dirty="0"/>
        </a:p>
      </dsp:txBody>
      <dsp:txXfrm>
        <a:off x="2868089" y="2111181"/>
        <a:ext cx="1542277" cy="2097681"/>
      </dsp:txXfrm>
    </dsp:sp>
    <dsp:sp modelId="{D5F0AFA5-D363-492E-A75B-9E1E397AC91F}">
      <dsp:nvSpPr>
        <dsp:cNvPr id="0" name=""/>
        <dsp:cNvSpPr/>
      </dsp:nvSpPr>
      <dsp:spPr>
        <a:xfrm>
          <a:off x="4245123" y="1177552"/>
          <a:ext cx="389241" cy="389241"/>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0B18D6C-85CB-4FCA-A621-1C2BA48BEE85}">
      <dsp:nvSpPr>
        <dsp:cNvPr id="0" name=""/>
        <dsp:cNvSpPr/>
      </dsp:nvSpPr>
      <dsp:spPr>
        <a:xfrm>
          <a:off x="4327204" y="508727"/>
          <a:ext cx="1542277" cy="680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51"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Apoyo Nueva fuerza Comercial a través de nuevos operadores comerciales. (Concentración Geográfica)</a:t>
          </a:r>
        </a:p>
      </dsp:txBody>
      <dsp:txXfrm>
        <a:off x="4327204" y="508727"/>
        <a:ext cx="1542277" cy="680323"/>
      </dsp:txXfrm>
    </dsp:sp>
    <dsp:sp modelId="{E47C6865-09EA-46AB-A94A-A7A28B463A4D}">
      <dsp:nvSpPr>
        <dsp:cNvPr id="0" name=""/>
        <dsp:cNvSpPr/>
      </dsp:nvSpPr>
      <dsp:spPr>
        <a:xfrm>
          <a:off x="5904908" y="657033"/>
          <a:ext cx="521436" cy="521436"/>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3E521D9-EAEE-41DE-BB81-BBE5E3737BDE}">
      <dsp:nvSpPr>
        <dsp:cNvPr id="0" name=""/>
        <dsp:cNvSpPr/>
      </dsp:nvSpPr>
      <dsp:spPr>
        <a:xfrm>
          <a:off x="6639522" y="0"/>
          <a:ext cx="1542277" cy="3291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299"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Fortalecer personal comercial en Regionales – Impulso, seguimiento y control en la Gestión Comercial. </a:t>
          </a:r>
        </a:p>
      </dsp:txBody>
      <dsp:txXfrm>
        <a:off x="6639522" y="0"/>
        <a:ext cx="1542277" cy="32911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E79F9-2088-4918-99FC-D40B5F63CD4A}">
      <dsp:nvSpPr>
        <dsp:cNvPr id="0" name=""/>
        <dsp:cNvSpPr/>
      </dsp:nvSpPr>
      <dsp:spPr>
        <a:xfrm>
          <a:off x="804375" y="0"/>
          <a:ext cx="7344180" cy="4590113"/>
        </a:xfrm>
        <a:prstGeom prst="swooshArrow">
          <a:avLst>
            <a:gd name="adj1" fmla="val 25000"/>
            <a:gd name="adj2" fmla="val 25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303F00D-4F7B-4645-87FC-A35DCD052329}">
      <dsp:nvSpPr>
        <dsp:cNvPr id="0" name=""/>
        <dsp:cNvSpPr/>
      </dsp:nvSpPr>
      <dsp:spPr>
        <a:xfrm>
          <a:off x="1527776" y="3413208"/>
          <a:ext cx="168916" cy="168916"/>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98F2347-50AD-47F9-974B-EC899B7ABD4A}">
      <dsp:nvSpPr>
        <dsp:cNvPr id="0" name=""/>
        <dsp:cNvSpPr/>
      </dsp:nvSpPr>
      <dsp:spPr>
        <a:xfrm>
          <a:off x="0" y="479415"/>
          <a:ext cx="2223096" cy="704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05"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1. Inmuebles urbanos en causal de enajenación.  </a:t>
          </a:r>
        </a:p>
        <a:p>
          <a:pPr marL="0" lvl="0" indent="0" algn="ctr" defTabSz="622300">
            <a:lnSpc>
              <a:spcPct val="90000"/>
            </a:lnSpc>
            <a:spcBef>
              <a:spcPct val="0"/>
            </a:spcBef>
            <a:spcAft>
              <a:spcPct val="35000"/>
            </a:spcAft>
            <a:buNone/>
          </a:pPr>
          <a:r>
            <a:rPr lang="es-CO" sz="1400" kern="1200" dirty="0"/>
            <a:t> 2. Inmuebles de Sociedades En Liquidación</a:t>
          </a:r>
        </a:p>
        <a:p>
          <a:pPr marL="0" lvl="0" indent="0" algn="ctr" defTabSz="622300">
            <a:lnSpc>
              <a:spcPct val="90000"/>
            </a:lnSpc>
            <a:spcBef>
              <a:spcPct val="0"/>
            </a:spcBef>
            <a:spcAft>
              <a:spcPct val="35000"/>
            </a:spcAft>
            <a:buNone/>
          </a:pPr>
          <a:r>
            <a:rPr lang="es-CO" sz="1400" kern="1200" dirty="0"/>
            <a:t>3. Sociedades activas.</a:t>
          </a:r>
        </a:p>
        <a:p>
          <a:pPr marL="0" lvl="0" indent="0" algn="ctr" defTabSz="622300">
            <a:lnSpc>
              <a:spcPct val="90000"/>
            </a:lnSpc>
            <a:spcBef>
              <a:spcPct val="0"/>
            </a:spcBef>
            <a:spcAft>
              <a:spcPct val="35000"/>
            </a:spcAft>
            <a:buNone/>
          </a:pPr>
          <a:r>
            <a:rPr lang="es-ES" sz="1400" kern="1200" dirty="0"/>
            <a:t>4. Muebles para Destrucción, Chatarrización o Venta.</a:t>
          </a:r>
        </a:p>
        <a:p>
          <a:pPr marL="0" lvl="0" indent="0" algn="ctr" defTabSz="622300">
            <a:lnSpc>
              <a:spcPct val="90000"/>
            </a:lnSpc>
            <a:spcBef>
              <a:spcPct val="0"/>
            </a:spcBef>
            <a:spcAft>
              <a:spcPct val="35000"/>
            </a:spcAft>
            <a:buNone/>
          </a:pPr>
          <a:r>
            <a:rPr lang="es-ES" sz="1400" kern="1200" dirty="0"/>
            <a:t>5. Metodologías de valoración </a:t>
          </a:r>
        </a:p>
        <a:p>
          <a:pPr marL="0" lvl="0" indent="0" algn="ctr" defTabSz="622300">
            <a:lnSpc>
              <a:spcPct val="90000"/>
            </a:lnSpc>
            <a:spcBef>
              <a:spcPct val="0"/>
            </a:spcBef>
            <a:spcAft>
              <a:spcPct val="35000"/>
            </a:spcAft>
            <a:buNone/>
          </a:pPr>
          <a:r>
            <a:rPr lang="es-ES" sz="1400" kern="1200" dirty="0"/>
            <a:t>5. Metodología de Estimados de Renta</a:t>
          </a:r>
        </a:p>
        <a:p>
          <a:pPr marL="0" lvl="0" indent="0" algn="ctr" defTabSz="622300">
            <a:lnSpc>
              <a:spcPct val="90000"/>
            </a:lnSpc>
            <a:spcBef>
              <a:spcPct val="0"/>
            </a:spcBef>
            <a:spcAft>
              <a:spcPct val="35000"/>
            </a:spcAft>
            <a:buNone/>
          </a:pPr>
          <a:r>
            <a:rPr lang="es-ES" sz="1400" kern="1200" dirty="0"/>
            <a:t>Supervision contrato ROM </a:t>
          </a:r>
        </a:p>
        <a:p>
          <a:pPr marL="0" lvl="0" indent="0" algn="ctr" defTabSz="622300">
            <a:lnSpc>
              <a:spcPct val="90000"/>
            </a:lnSpc>
            <a:spcBef>
              <a:spcPct val="0"/>
            </a:spcBef>
            <a:spcAft>
              <a:spcPct val="35000"/>
            </a:spcAft>
            <a:buNone/>
          </a:pPr>
          <a:r>
            <a:rPr lang="es-ES" sz="1400" kern="1200" dirty="0"/>
            <a:t>Selección y supervisión avaluadores</a:t>
          </a:r>
        </a:p>
        <a:p>
          <a:pPr marL="0" lvl="0" indent="0" algn="ctr" defTabSz="622300">
            <a:lnSpc>
              <a:spcPct val="90000"/>
            </a:lnSpc>
            <a:spcBef>
              <a:spcPct val="0"/>
            </a:spcBef>
            <a:spcAft>
              <a:spcPct val="35000"/>
            </a:spcAft>
            <a:buNone/>
          </a:pPr>
          <a:endParaRPr lang="es-ES" sz="1400" kern="1200" dirty="0"/>
        </a:p>
        <a:p>
          <a:pPr marL="0" lvl="0" indent="0" algn="ctr" defTabSz="622300">
            <a:lnSpc>
              <a:spcPct val="90000"/>
            </a:lnSpc>
            <a:spcBef>
              <a:spcPct val="0"/>
            </a:spcBef>
            <a:spcAft>
              <a:spcPct val="35000"/>
            </a:spcAft>
            <a:buNone/>
          </a:pPr>
          <a:endParaRPr lang="es-CO" sz="1400" kern="1200" dirty="0"/>
        </a:p>
      </dsp:txBody>
      <dsp:txXfrm>
        <a:off x="0" y="479415"/>
        <a:ext cx="2223096" cy="704945"/>
      </dsp:txXfrm>
    </dsp:sp>
    <dsp:sp modelId="{37A5A0CA-DCA8-44EC-83D3-E7D1CD79FBE6}">
      <dsp:nvSpPr>
        <dsp:cNvPr id="0" name=""/>
        <dsp:cNvSpPr/>
      </dsp:nvSpPr>
      <dsp:spPr>
        <a:xfrm>
          <a:off x="2442127" y="2534660"/>
          <a:ext cx="264390" cy="26439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31BB0B-251F-49C2-84D3-F9EC3BEDA5C6}">
      <dsp:nvSpPr>
        <dsp:cNvPr id="0" name=""/>
        <dsp:cNvSpPr/>
      </dsp:nvSpPr>
      <dsp:spPr>
        <a:xfrm>
          <a:off x="2574322" y="2666855"/>
          <a:ext cx="1219134" cy="1923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095" tIns="0" rIns="0" bIns="0" numCol="1" spcCol="1270" anchor="t" anchorCtr="0">
          <a:noAutofit/>
        </a:bodyPr>
        <a:lstStyle/>
        <a:p>
          <a:pPr marL="0" lvl="0" indent="0" algn="ctr" defTabSz="622300">
            <a:lnSpc>
              <a:spcPct val="90000"/>
            </a:lnSpc>
            <a:spcBef>
              <a:spcPct val="0"/>
            </a:spcBef>
            <a:spcAft>
              <a:spcPct val="35000"/>
            </a:spcAft>
            <a:buNone/>
          </a:pPr>
          <a:r>
            <a:rPr lang="es-ES" sz="1400" kern="1200" dirty="0"/>
            <a:t>Sustanciar solicitudes de Enajenación Temprana con ayuda de Depositarios </a:t>
          </a:r>
          <a:endParaRPr lang="es-CO" sz="1400" kern="1200" dirty="0"/>
        </a:p>
      </dsp:txBody>
      <dsp:txXfrm>
        <a:off x="2574322" y="2666855"/>
        <a:ext cx="1219134" cy="1923257"/>
      </dsp:txXfrm>
    </dsp:sp>
    <dsp:sp modelId="{B6110E31-BDDE-4DBE-A1C4-B998919B7205}">
      <dsp:nvSpPr>
        <dsp:cNvPr id="0" name=""/>
        <dsp:cNvSpPr/>
      </dsp:nvSpPr>
      <dsp:spPr>
        <a:xfrm>
          <a:off x="3617196" y="1834209"/>
          <a:ext cx="352520" cy="35252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FD8E57D-9154-448A-9A04-59FD4AA5BEC2}">
      <dsp:nvSpPr>
        <dsp:cNvPr id="0" name=""/>
        <dsp:cNvSpPr/>
      </dsp:nvSpPr>
      <dsp:spPr>
        <a:xfrm>
          <a:off x="3793456" y="2010469"/>
          <a:ext cx="1417426" cy="2579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793"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Modificación Estructural Área</a:t>
          </a:r>
        </a:p>
      </dsp:txBody>
      <dsp:txXfrm>
        <a:off x="3793456" y="2010469"/>
        <a:ext cx="1417426" cy="2579643"/>
      </dsp:txXfrm>
    </dsp:sp>
    <dsp:sp modelId="{540925A2-84A1-4108-84E4-E089322CF444}">
      <dsp:nvSpPr>
        <dsp:cNvPr id="0" name=""/>
        <dsp:cNvSpPr/>
      </dsp:nvSpPr>
      <dsp:spPr>
        <a:xfrm>
          <a:off x="4983213" y="1287067"/>
          <a:ext cx="455339" cy="455339"/>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9A783ED-41E2-41C2-A4A2-09C207EE35BB}">
      <dsp:nvSpPr>
        <dsp:cNvPr id="0" name=""/>
        <dsp:cNvSpPr/>
      </dsp:nvSpPr>
      <dsp:spPr>
        <a:xfrm>
          <a:off x="5210883" y="1514737"/>
          <a:ext cx="1468836" cy="3075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275"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Fortalecer Saneamiento  técnico apoyado por Depositarios </a:t>
          </a:r>
        </a:p>
      </dsp:txBody>
      <dsp:txXfrm>
        <a:off x="5210883" y="1514737"/>
        <a:ext cx="1468836" cy="3075375"/>
      </dsp:txXfrm>
    </dsp:sp>
    <dsp:sp modelId="{F27EE61B-566E-4E42-AA58-F8B31843275D}">
      <dsp:nvSpPr>
        <dsp:cNvPr id="0" name=""/>
        <dsp:cNvSpPr/>
      </dsp:nvSpPr>
      <dsp:spPr>
        <a:xfrm>
          <a:off x="6389624" y="921694"/>
          <a:ext cx="580190" cy="58019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8BA314B-4B78-4A27-ADBB-174B7883DB92}">
      <dsp:nvSpPr>
        <dsp:cNvPr id="0" name=""/>
        <dsp:cNvSpPr/>
      </dsp:nvSpPr>
      <dsp:spPr>
        <a:xfrm>
          <a:off x="6679719" y="1211789"/>
          <a:ext cx="1468836" cy="3378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431"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Ampliación Banco de Avaluadores en al menos 50 Firmas </a:t>
          </a:r>
        </a:p>
        <a:p>
          <a:pPr marL="0" lvl="0" indent="0" algn="ctr" defTabSz="622300">
            <a:lnSpc>
              <a:spcPct val="90000"/>
            </a:lnSpc>
            <a:spcBef>
              <a:spcPct val="0"/>
            </a:spcBef>
            <a:spcAft>
              <a:spcPct val="35000"/>
            </a:spcAft>
            <a:buNone/>
          </a:pPr>
          <a:r>
            <a:rPr lang="es-ES" sz="1400" kern="1200" dirty="0"/>
            <a:t>Registro de Bancas de Inversión</a:t>
          </a:r>
          <a:endParaRPr lang="es-CO" sz="1400" kern="1200" dirty="0"/>
        </a:p>
      </dsp:txBody>
      <dsp:txXfrm>
        <a:off x="6679719" y="1211789"/>
        <a:ext cx="1468836" cy="33783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E79F9-2088-4918-99FC-D40B5F63CD4A}">
      <dsp:nvSpPr>
        <dsp:cNvPr id="0" name=""/>
        <dsp:cNvSpPr/>
      </dsp:nvSpPr>
      <dsp:spPr>
        <a:xfrm>
          <a:off x="681213" y="0"/>
          <a:ext cx="7344180" cy="4590113"/>
        </a:xfrm>
        <a:prstGeom prst="swooshArrow">
          <a:avLst>
            <a:gd name="adj1" fmla="val 25000"/>
            <a:gd name="adj2" fmla="val 25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DA6F827-D8C5-4DF4-A70F-EBCFD4DBBF46}">
      <dsp:nvSpPr>
        <dsp:cNvPr id="0" name=""/>
        <dsp:cNvSpPr/>
      </dsp:nvSpPr>
      <dsp:spPr>
        <a:xfrm>
          <a:off x="1404614" y="3413208"/>
          <a:ext cx="168916" cy="168916"/>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72F6EF0-E95C-494D-AB48-8F0C14B1F2B5}">
      <dsp:nvSpPr>
        <dsp:cNvPr id="0" name=""/>
        <dsp:cNvSpPr/>
      </dsp:nvSpPr>
      <dsp:spPr>
        <a:xfrm>
          <a:off x="1" y="2692953"/>
          <a:ext cx="1834066" cy="755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05" tIns="0" rIns="0" bIns="0" numCol="1" spcCol="1270" anchor="t" anchorCtr="0">
          <a:noAutofit/>
        </a:bodyPr>
        <a:lstStyle/>
        <a:p>
          <a:pPr marL="0" lvl="0" indent="0" algn="ctr" defTabSz="622300">
            <a:lnSpc>
              <a:spcPct val="90000"/>
            </a:lnSpc>
            <a:spcBef>
              <a:spcPct val="0"/>
            </a:spcBef>
            <a:spcAft>
              <a:spcPct val="35000"/>
            </a:spcAft>
            <a:buNone/>
          </a:pPr>
          <a:r>
            <a:rPr lang="es-ES" sz="1400" kern="1200" dirty="0"/>
            <a:t>Sustanciar solicitudes de Enajenación Temprana con ayuda de Depositarios Fortalecimiento en personal Regionales </a:t>
          </a:r>
          <a:endParaRPr lang="es-CO" sz="1400" kern="1200" dirty="0"/>
        </a:p>
      </dsp:txBody>
      <dsp:txXfrm>
        <a:off x="1" y="2692953"/>
        <a:ext cx="1834066" cy="755394"/>
      </dsp:txXfrm>
    </dsp:sp>
    <dsp:sp modelId="{E9593ACE-D21C-483A-925F-EB7EF54E310E}">
      <dsp:nvSpPr>
        <dsp:cNvPr id="0" name=""/>
        <dsp:cNvSpPr/>
      </dsp:nvSpPr>
      <dsp:spPr>
        <a:xfrm>
          <a:off x="2318965" y="2534660"/>
          <a:ext cx="264390" cy="26439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18E816D-D7AE-4855-8C85-4CEA4598FECD}">
      <dsp:nvSpPr>
        <dsp:cNvPr id="0" name=""/>
        <dsp:cNvSpPr/>
      </dsp:nvSpPr>
      <dsp:spPr>
        <a:xfrm>
          <a:off x="1959191" y="2838429"/>
          <a:ext cx="2153356" cy="1179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095"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Gestión Saneamiento administrativo apoyado por Depositarios + Fortalecimiento personal regionales</a:t>
          </a:r>
        </a:p>
      </dsp:txBody>
      <dsp:txXfrm>
        <a:off x="1959191" y="2838429"/>
        <a:ext cx="2153356" cy="1179226"/>
      </dsp:txXfrm>
    </dsp:sp>
    <dsp:sp modelId="{AB727E3E-FE86-4777-A456-600FB157AAC8}">
      <dsp:nvSpPr>
        <dsp:cNvPr id="0" name=""/>
        <dsp:cNvSpPr/>
      </dsp:nvSpPr>
      <dsp:spPr>
        <a:xfrm>
          <a:off x="3494034" y="1834209"/>
          <a:ext cx="352520" cy="35252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674C10E-347E-4C93-B3D1-BBD838ABC89F}">
      <dsp:nvSpPr>
        <dsp:cNvPr id="0" name=""/>
        <dsp:cNvSpPr/>
      </dsp:nvSpPr>
      <dsp:spPr>
        <a:xfrm>
          <a:off x="2164200" y="940033"/>
          <a:ext cx="2164510" cy="678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793"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Fortalecimiento de las Regionales para Gestión de Pagos </a:t>
          </a:r>
        </a:p>
      </dsp:txBody>
      <dsp:txXfrm>
        <a:off x="2164200" y="940033"/>
        <a:ext cx="2164510" cy="678007"/>
      </dsp:txXfrm>
    </dsp:sp>
    <dsp:sp modelId="{C5F3DA1A-86F8-4D03-B82E-FE30613D40B2}">
      <dsp:nvSpPr>
        <dsp:cNvPr id="0" name=""/>
        <dsp:cNvSpPr/>
      </dsp:nvSpPr>
      <dsp:spPr>
        <a:xfrm>
          <a:off x="4860052" y="1287067"/>
          <a:ext cx="455339" cy="455339"/>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511EFAA-2FF0-4C48-BA0D-E17838C1C6DF}">
      <dsp:nvSpPr>
        <dsp:cNvPr id="0" name=""/>
        <dsp:cNvSpPr/>
      </dsp:nvSpPr>
      <dsp:spPr>
        <a:xfrm>
          <a:off x="4033530" y="1849953"/>
          <a:ext cx="2259437" cy="1144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275"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Fortalecimiento en Vic. Administrativa y Financiera para pagos. </a:t>
          </a:r>
        </a:p>
      </dsp:txBody>
      <dsp:txXfrm>
        <a:off x="4033530" y="1849953"/>
        <a:ext cx="2259437" cy="1144039"/>
      </dsp:txXfrm>
    </dsp:sp>
    <dsp:sp modelId="{4A51D6AA-8BC2-4336-8B77-CB003AC96D6E}">
      <dsp:nvSpPr>
        <dsp:cNvPr id="0" name=""/>
        <dsp:cNvSpPr/>
      </dsp:nvSpPr>
      <dsp:spPr>
        <a:xfrm>
          <a:off x="6266462" y="921694"/>
          <a:ext cx="580190" cy="58019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ED42C8C-011D-42D3-B386-AA13FF929E4F}">
      <dsp:nvSpPr>
        <dsp:cNvPr id="0" name=""/>
        <dsp:cNvSpPr/>
      </dsp:nvSpPr>
      <dsp:spPr>
        <a:xfrm>
          <a:off x="5583116" y="70389"/>
          <a:ext cx="1961483" cy="89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431" tIns="0" rIns="0" bIns="0" numCol="1" spcCol="1270" anchor="t" anchorCtr="0">
          <a:noAutofit/>
        </a:bodyPr>
        <a:lstStyle/>
        <a:p>
          <a:pPr marL="0" lvl="0" indent="0" algn="ctr" defTabSz="622300">
            <a:lnSpc>
              <a:spcPct val="90000"/>
            </a:lnSpc>
            <a:spcBef>
              <a:spcPct val="0"/>
            </a:spcBef>
            <a:spcAft>
              <a:spcPct val="35000"/>
            </a:spcAft>
            <a:buNone/>
          </a:pPr>
          <a:r>
            <a:rPr lang="es-CO" sz="1400" kern="1200" dirty="0"/>
            <a:t>Fortalecer personal comercial en Regionales.</a:t>
          </a:r>
        </a:p>
      </dsp:txBody>
      <dsp:txXfrm>
        <a:off x="5583116" y="70389"/>
        <a:ext cx="1961483" cy="8934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4E481-6A97-49D8-8EBB-91C046F988A4}">
      <dsp:nvSpPr>
        <dsp:cNvPr id="0" name=""/>
        <dsp:cNvSpPr/>
      </dsp:nvSpPr>
      <dsp:spPr>
        <a:xfrm>
          <a:off x="0" y="55084"/>
          <a:ext cx="746125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BF97B9-3CB8-405C-9F0F-A37674292DBF}">
      <dsp:nvSpPr>
        <dsp:cNvPr id="0" name=""/>
        <dsp:cNvSpPr/>
      </dsp:nvSpPr>
      <dsp:spPr>
        <a:xfrm>
          <a:off x="0" y="55084"/>
          <a:ext cx="1417928" cy="871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s-CO" sz="2800" b="1" kern="1200" dirty="0">
              <a:latin typeface="+mj-lt"/>
            </a:rPr>
            <a:t>1.</a:t>
          </a:r>
        </a:p>
      </dsp:txBody>
      <dsp:txXfrm>
        <a:off x="0" y="55084"/>
        <a:ext cx="1417928" cy="871535"/>
      </dsp:txXfrm>
    </dsp:sp>
    <dsp:sp modelId="{2B68B5CE-C383-4358-9BC1-B285FE2FECE8}">
      <dsp:nvSpPr>
        <dsp:cNvPr id="0" name=""/>
        <dsp:cNvSpPr/>
      </dsp:nvSpPr>
      <dsp:spPr>
        <a:xfrm>
          <a:off x="1404061" y="155947"/>
          <a:ext cx="5745355" cy="750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12 de diciembre de 2016, se realizó mesa de trabajo entre CISA y SAE, en la que se dejó ajustado el documento de estudios previos y la publicación de los pliegos de condiciones sujeta a la suscripción del contrato de asociación. </a:t>
          </a:r>
        </a:p>
      </dsp:txBody>
      <dsp:txXfrm>
        <a:off x="1404061" y="155947"/>
        <a:ext cx="5745355" cy="750189"/>
      </dsp:txXfrm>
    </dsp:sp>
    <dsp:sp modelId="{2D31429F-78F4-4EAF-B4E7-21BB783AB45A}">
      <dsp:nvSpPr>
        <dsp:cNvPr id="0" name=""/>
        <dsp:cNvSpPr/>
      </dsp:nvSpPr>
      <dsp:spPr>
        <a:xfrm flipV="1">
          <a:off x="1420135" y="807949"/>
          <a:ext cx="6041114" cy="45720"/>
        </a:xfrm>
        <a:prstGeom prst="line">
          <a:avLst/>
        </a:prstGeom>
        <a:solidFill>
          <a:schemeClr val="dk2">
            <a:hueOff val="0"/>
            <a:satOff val="0"/>
            <a:lumOff val="0"/>
            <a:alphaOff val="0"/>
          </a:schemeClr>
        </a:solidFill>
        <a:ln w="254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84A47D-CC64-4062-B426-15FA696E2922}">
      <dsp:nvSpPr>
        <dsp:cNvPr id="0" name=""/>
        <dsp:cNvSpPr/>
      </dsp:nvSpPr>
      <dsp:spPr>
        <a:xfrm>
          <a:off x="0" y="926619"/>
          <a:ext cx="746125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78B277-04BA-4E43-908C-8FFE104326D7}">
      <dsp:nvSpPr>
        <dsp:cNvPr id="0" name=""/>
        <dsp:cNvSpPr/>
      </dsp:nvSpPr>
      <dsp:spPr>
        <a:xfrm>
          <a:off x="0" y="926619"/>
          <a:ext cx="1352351" cy="871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s-CO" sz="2800" b="1" kern="1200" dirty="0">
              <a:latin typeface="+mj-lt"/>
            </a:rPr>
            <a:t>2. </a:t>
          </a:r>
        </a:p>
      </dsp:txBody>
      <dsp:txXfrm>
        <a:off x="0" y="926619"/>
        <a:ext cx="1352351" cy="871535"/>
      </dsp:txXfrm>
    </dsp:sp>
    <dsp:sp modelId="{89F85860-F0B3-404C-9307-3426468701B9}">
      <dsp:nvSpPr>
        <dsp:cNvPr id="0" name=""/>
        <dsp:cNvSpPr/>
      </dsp:nvSpPr>
      <dsp:spPr>
        <a:xfrm>
          <a:off x="1300695" y="1023506"/>
          <a:ext cx="6007412" cy="750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14 de diciembre de 2016, mediante correo electrónico, CISA informa que el proceso de contratación del Outsourcing sería liderado por ellos. </a:t>
          </a:r>
        </a:p>
      </dsp:txBody>
      <dsp:txXfrm>
        <a:off x="1300695" y="1023506"/>
        <a:ext cx="6007412" cy="750189"/>
      </dsp:txXfrm>
    </dsp:sp>
    <dsp:sp modelId="{92193A73-F127-4046-9439-A24DAA691650}">
      <dsp:nvSpPr>
        <dsp:cNvPr id="0" name=""/>
        <dsp:cNvSpPr/>
      </dsp:nvSpPr>
      <dsp:spPr>
        <a:xfrm>
          <a:off x="1434845" y="1624288"/>
          <a:ext cx="5994379" cy="45720"/>
        </a:xfrm>
        <a:prstGeom prst="line">
          <a:avLst/>
        </a:prstGeom>
        <a:solidFill>
          <a:schemeClr val="dk2">
            <a:hueOff val="0"/>
            <a:satOff val="0"/>
            <a:lumOff val="0"/>
            <a:alphaOff val="0"/>
          </a:schemeClr>
        </a:solidFill>
        <a:ln w="254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EDC6F8-4F20-4BA5-B12B-DECDF212E419}">
      <dsp:nvSpPr>
        <dsp:cNvPr id="0" name=""/>
        <dsp:cNvSpPr/>
      </dsp:nvSpPr>
      <dsp:spPr>
        <a:xfrm>
          <a:off x="0" y="1711071"/>
          <a:ext cx="746125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0FE912-FF4D-451D-AFB2-5B93F65DB5A8}">
      <dsp:nvSpPr>
        <dsp:cNvPr id="0" name=""/>
        <dsp:cNvSpPr/>
      </dsp:nvSpPr>
      <dsp:spPr>
        <a:xfrm>
          <a:off x="0" y="1798155"/>
          <a:ext cx="1280945" cy="871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s-CO" sz="2800" b="1" kern="1200" dirty="0"/>
            <a:t>3. </a:t>
          </a:r>
        </a:p>
      </dsp:txBody>
      <dsp:txXfrm>
        <a:off x="0" y="1798155"/>
        <a:ext cx="1280945" cy="871535"/>
      </dsp:txXfrm>
    </dsp:sp>
    <dsp:sp modelId="{ABF1D73C-9A75-4D24-AE0B-2C895E6C5350}">
      <dsp:nvSpPr>
        <dsp:cNvPr id="0" name=""/>
        <dsp:cNvSpPr/>
      </dsp:nvSpPr>
      <dsp:spPr>
        <a:xfrm>
          <a:off x="1290137" y="1806932"/>
          <a:ext cx="6082573" cy="760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22 de diciembre de 2016, CISA informa que en Comité de Presidencia del 19 de diciembre de 2016, la Gerencia de Gestión Humana y Mejoramiento Continuo comunicó el estado de la tarea conjunta y la necesidad de suscribir de manera urgente el Convenio de Asociación por parte de las dos entidades, que recomendaría pedir a las Juntas Directivas prorrogar los dos contratos por dos (2) meses, dado que se encuentran en la tarea de dimensionar la planta.</a:t>
          </a:r>
        </a:p>
        <a:p>
          <a:pPr marL="0" lvl="1" indent="0" algn="just" defTabSz="622300">
            <a:lnSpc>
              <a:spcPct val="90000"/>
            </a:lnSpc>
            <a:spcBef>
              <a:spcPct val="0"/>
            </a:spcBef>
            <a:spcAft>
              <a:spcPct val="15000"/>
            </a:spcAft>
            <a:buFont typeface="Arial" panose="020B0604020202020204" pitchFamily="34" charset="0"/>
            <a:buNone/>
          </a:pPr>
          <a:endParaRPr lang="es-CO" sz="10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endParaRPr>
        </a:p>
      </dsp:txBody>
      <dsp:txXfrm>
        <a:off x="1290137" y="1806932"/>
        <a:ext cx="6082573" cy="760621"/>
      </dsp:txXfrm>
    </dsp:sp>
    <dsp:sp modelId="{EBC308F5-D615-4AB2-A3FB-38B46BD4C175}">
      <dsp:nvSpPr>
        <dsp:cNvPr id="0" name=""/>
        <dsp:cNvSpPr/>
      </dsp:nvSpPr>
      <dsp:spPr>
        <a:xfrm>
          <a:off x="1286581" y="2861631"/>
          <a:ext cx="6090740" cy="45720"/>
        </a:xfrm>
        <a:prstGeom prst="line">
          <a:avLst/>
        </a:prstGeom>
        <a:solidFill>
          <a:schemeClr val="dk2">
            <a:hueOff val="0"/>
            <a:satOff val="0"/>
            <a:lumOff val="0"/>
            <a:alphaOff val="0"/>
          </a:schemeClr>
        </a:solidFill>
        <a:ln w="254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3BDC19-D1EF-4CF2-A44B-F5C9CB314CBC}">
      <dsp:nvSpPr>
        <dsp:cNvPr id="0" name=""/>
        <dsp:cNvSpPr/>
      </dsp:nvSpPr>
      <dsp:spPr>
        <a:xfrm>
          <a:off x="0" y="2947980"/>
          <a:ext cx="746125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41F1D1-1664-4F02-86D4-253F39BDC45D}">
      <dsp:nvSpPr>
        <dsp:cNvPr id="0" name=""/>
        <dsp:cNvSpPr/>
      </dsp:nvSpPr>
      <dsp:spPr>
        <a:xfrm>
          <a:off x="16786" y="2948364"/>
          <a:ext cx="1463104" cy="871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1" indent="0" algn="ctr" defTabSz="622300">
            <a:lnSpc>
              <a:spcPct val="90000"/>
            </a:lnSpc>
            <a:spcBef>
              <a:spcPct val="0"/>
            </a:spcBef>
            <a:spcAft>
              <a:spcPct val="15000"/>
            </a:spcAft>
            <a:buFont typeface="Arial" panose="020B0604020202020204" pitchFamily="34" charset="0"/>
            <a:buNone/>
          </a:pPr>
          <a:r>
            <a:rPr lang="es-CO" sz="2800" b="1" kern="1200" dirty="0"/>
            <a:t>4. </a:t>
          </a:r>
          <a:endParaRPr lang="es-CO" sz="28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endParaRPr>
        </a:p>
      </dsp:txBody>
      <dsp:txXfrm>
        <a:off x="16786" y="2948364"/>
        <a:ext cx="1463104" cy="871535"/>
      </dsp:txXfrm>
    </dsp:sp>
    <dsp:sp modelId="{C17B7E88-F4E6-40DB-A524-63C44B880FE6}">
      <dsp:nvSpPr>
        <dsp:cNvPr id="0" name=""/>
        <dsp:cNvSpPr/>
      </dsp:nvSpPr>
      <dsp:spPr>
        <a:xfrm>
          <a:off x="1397513" y="3092071"/>
          <a:ext cx="5885333" cy="575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19 de enero de 2017, se informó a SAE que la Junta Directiva de CISA aprobó la prorroga del contrato de Outsourcing hasta el 30 de abril de 2017. </a:t>
          </a:r>
        </a:p>
      </dsp:txBody>
      <dsp:txXfrm>
        <a:off x="1397513" y="3092071"/>
        <a:ext cx="5885333" cy="575012"/>
      </dsp:txXfrm>
    </dsp:sp>
    <dsp:sp modelId="{794842D4-179A-4943-87EF-88C976A97C86}">
      <dsp:nvSpPr>
        <dsp:cNvPr id="0" name=""/>
        <dsp:cNvSpPr/>
      </dsp:nvSpPr>
      <dsp:spPr>
        <a:xfrm>
          <a:off x="1466732" y="3605670"/>
          <a:ext cx="5852417" cy="0"/>
        </a:xfrm>
        <a:prstGeom prst="line">
          <a:avLst/>
        </a:prstGeom>
        <a:solidFill>
          <a:schemeClr val="dk2">
            <a:hueOff val="0"/>
            <a:satOff val="0"/>
            <a:lumOff val="0"/>
            <a:alphaOff val="0"/>
          </a:schemeClr>
        </a:solidFill>
        <a:ln w="254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87AC81-438B-4950-B4A7-B369CCC90786}">
      <dsp:nvSpPr>
        <dsp:cNvPr id="0" name=""/>
        <dsp:cNvSpPr/>
      </dsp:nvSpPr>
      <dsp:spPr>
        <a:xfrm>
          <a:off x="0" y="3645731"/>
          <a:ext cx="746125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4973A7-7671-448D-868F-52008DEB1662}">
      <dsp:nvSpPr>
        <dsp:cNvPr id="0" name=""/>
        <dsp:cNvSpPr/>
      </dsp:nvSpPr>
      <dsp:spPr>
        <a:xfrm>
          <a:off x="0" y="3596310"/>
          <a:ext cx="1492250" cy="871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0" algn="ctr" defTabSz="533400">
            <a:lnSpc>
              <a:spcPct val="90000"/>
            </a:lnSpc>
            <a:spcBef>
              <a:spcPct val="0"/>
            </a:spcBef>
            <a:spcAft>
              <a:spcPct val="15000"/>
            </a:spcAft>
            <a:buFont typeface="Arial" panose="020B0604020202020204" pitchFamily="34" charset="0"/>
            <a:buNone/>
          </a:pPr>
          <a:r>
            <a:rPr lang="es-CO" sz="2800" b="1" kern="1200" dirty="0">
              <a:solidFill>
                <a:prstClr val="black">
                  <a:hueOff val="0"/>
                  <a:satOff val="0"/>
                  <a:lumOff val="0"/>
                  <a:alphaOff val="0"/>
                </a:prstClr>
              </a:solidFill>
              <a:latin typeface="+mn-lt"/>
              <a:ea typeface="Lato Regular" panose="020F0502020204030203" pitchFamily="34" charset="0"/>
              <a:cs typeface="Lato Regular" panose="020F0502020204030203" pitchFamily="34" charset="0"/>
            </a:rPr>
            <a:t>5.</a:t>
          </a:r>
        </a:p>
      </dsp:txBody>
      <dsp:txXfrm>
        <a:off x="0" y="3596310"/>
        <a:ext cx="1492250" cy="871535"/>
      </dsp:txXfrm>
    </dsp:sp>
    <dsp:sp modelId="{A3721D00-E4C9-4092-91F4-7104DA9AAEB9}">
      <dsp:nvSpPr>
        <dsp:cNvPr id="0" name=""/>
        <dsp:cNvSpPr/>
      </dsp:nvSpPr>
      <dsp:spPr>
        <a:xfrm>
          <a:off x="1479881" y="3676314"/>
          <a:ext cx="5857081" cy="791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0" algn="just" defTabSz="533400">
            <a:lnSpc>
              <a:spcPct val="90000"/>
            </a:lnSpc>
            <a:spcBef>
              <a:spcPct val="0"/>
            </a:spcBef>
            <a:spcAft>
              <a:spcPct val="15000"/>
            </a:spcAft>
            <a:buFont typeface="Arial" panose="020B0604020202020204" pitchFamily="34" charset="0"/>
            <a:buNone/>
          </a:pPr>
          <a:r>
            <a:rPr lang="es-CO" sz="1200" kern="1200" dirty="0">
              <a:solidFill>
                <a:prstClr val="black">
                  <a:hueOff val="0"/>
                  <a:satOff val="0"/>
                  <a:lumOff val="0"/>
                  <a:alphaOff val="0"/>
                </a:prstClr>
              </a:solidFill>
              <a:latin typeface="Lato Regular" panose="020F0502020204030203" pitchFamily="34" charset="0"/>
              <a:ea typeface="Lato Regular" panose="020F0502020204030203" pitchFamily="34" charset="0"/>
              <a:cs typeface="Lato Regular" panose="020F0502020204030203" pitchFamily="34" charset="0"/>
            </a:rPr>
            <a:t>El 24 de enero de 2017 se remite a CISA la versión final del Convenio de Asociación.</a:t>
          </a:r>
        </a:p>
      </dsp:txBody>
      <dsp:txXfrm>
        <a:off x="1479881" y="3676314"/>
        <a:ext cx="5857081" cy="791531"/>
      </dsp:txXfrm>
    </dsp:sp>
    <dsp:sp modelId="{8B2C9B34-1E2C-40F0-B62D-C64AC885D948}">
      <dsp:nvSpPr>
        <dsp:cNvPr id="0" name=""/>
        <dsp:cNvSpPr/>
      </dsp:nvSpPr>
      <dsp:spPr>
        <a:xfrm>
          <a:off x="1492250" y="4372333"/>
          <a:ext cx="5969000" cy="0"/>
        </a:xfrm>
        <a:prstGeom prst="line">
          <a:avLst/>
        </a:prstGeom>
        <a:solidFill>
          <a:schemeClr val="dk2">
            <a:hueOff val="0"/>
            <a:satOff val="0"/>
            <a:lumOff val="0"/>
            <a:alphaOff val="0"/>
          </a:schemeClr>
        </a:solidFill>
        <a:ln w="254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F4F64-8C81-49BA-94DD-3811AC9C4ACB}">
      <dsp:nvSpPr>
        <dsp:cNvPr id="0" name=""/>
        <dsp:cNvSpPr/>
      </dsp:nvSpPr>
      <dsp:spPr>
        <a:xfrm rot="5400000">
          <a:off x="3912303" y="-2587238"/>
          <a:ext cx="1177028" cy="6645837"/>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28600" lvl="1" indent="-228600" algn="just" defTabSz="933450">
            <a:lnSpc>
              <a:spcPct val="90000"/>
            </a:lnSpc>
            <a:spcBef>
              <a:spcPct val="0"/>
            </a:spcBef>
            <a:spcAft>
              <a:spcPct val="15000"/>
            </a:spcAft>
            <a:buChar char="•"/>
          </a:pPr>
          <a:r>
            <a:rPr lang="es-CO" sz="2100" b="0" kern="1200" dirty="0">
              <a:latin typeface="Lato Regular" panose="020F0502020204030203" pitchFamily="34" charset="0"/>
              <a:ea typeface="Lato Regular" panose="020F0502020204030203" pitchFamily="34" charset="0"/>
              <a:cs typeface="Lato Regular" panose="020F0502020204030203" pitchFamily="34" charset="0"/>
            </a:rPr>
            <a:t>Adelantar el proceso de contratación conjuntamente con CISA </a:t>
          </a:r>
          <a:r>
            <a:rPr lang="es-CO" sz="1600" b="0" kern="1200" dirty="0">
              <a:latin typeface="Lato Regular" panose="020F0502020204030203" pitchFamily="34" charset="0"/>
              <a:ea typeface="Lato Regular" panose="020F0502020204030203" pitchFamily="34" charset="0"/>
              <a:cs typeface="Lato Regular" panose="020F0502020204030203" pitchFamily="34" charset="0"/>
            </a:rPr>
            <a:t>(Comité financiero, sesión del 23/01/2017).</a:t>
          </a:r>
          <a:endParaRPr lang="es-CO" sz="1600" kern="1200" dirty="0"/>
        </a:p>
      </dsp:txBody>
      <dsp:txXfrm rot="-5400000">
        <a:off x="1177899" y="204624"/>
        <a:ext cx="6588379" cy="1062112"/>
      </dsp:txXfrm>
    </dsp:sp>
    <dsp:sp modelId="{1955D61C-BE03-4A65-A947-00AD77522A08}">
      <dsp:nvSpPr>
        <dsp:cNvPr id="0" name=""/>
        <dsp:cNvSpPr/>
      </dsp:nvSpPr>
      <dsp:spPr>
        <a:xfrm>
          <a:off x="0" y="36"/>
          <a:ext cx="1177853" cy="147128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b="0" kern="1200" dirty="0">
              <a:latin typeface="Lato Regular" panose="020F0502020204030203" pitchFamily="34" charset="0"/>
              <a:ea typeface="Lato Regular" panose="020F0502020204030203" pitchFamily="34" charset="0"/>
              <a:cs typeface="Lato Regular" panose="020F0502020204030203" pitchFamily="34" charset="0"/>
            </a:rPr>
            <a:t>1. </a:t>
          </a:r>
        </a:p>
      </dsp:txBody>
      <dsp:txXfrm>
        <a:off x="57498" y="57534"/>
        <a:ext cx="1062857" cy="1356290"/>
      </dsp:txXfrm>
    </dsp:sp>
    <dsp:sp modelId="{06226B9F-5086-4FBC-B54B-64CAC3ADF2E3}">
      <dsp:nvSpPr>
        <dsp:cNvPr id="0" name=""/>
        <dsp:cNvSpPr/>
      </dsp:nvSpPr>
      <dsp:spPr>
        <a:xfrm rot="5400000">
          <a:off x="3803984" y="-1137812"/>
          <a:ext cx="1370085" cy="6785555"/>
        </a:xfrm>
        <a:prstGeom prst="round2Same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just" defTabSz="933450">
            <a:lnSpc>
              <a:spcPct val="90000"/>
            </a:lnSpc>
            <a:spcBef>
              <a:spcPct val="0"/>
            </a:spcBef>
            <a:spcAft>
              <a:spcPct val="15000"/>
            </a:spcAft>
            <a:buChar char="•"/>
          </a:pPr>
          <a:r>
            <a:rPr lang="es-CO" sz="2100" b="0" kern="1200" dirty="0">
              <a:latin typeface="Lato Regular" panose="020F0502020204030203" pitchFamily="34" charset="0"/>
              <a:ea typeface="Lato Regular" panose="020F0502020204030203" pitchFamily="34" charset="0"/>
              <a:cs typeface="Lato Regular" panose="020F0502020204030203" pitchFamily="34" charset="0"/>
            </a:rPr>
            <a:t>Autorizar la prorroga del contrato No. 004 – 2013 suscrito con Serví Industriales y Mercadeo SAS, por dos (2) meses, esto es hasta el 30 de marzo de 2017 y adicionarlo en $ 4.000 millones.</a:t>
          </a:r>
        </a:p>
      </dsp:txBody>
      <dsp:txXfrm rot="-5400000">
        <a:off x="1096249" y="1636805"/>
        <a:ext cx="6718673" cy="1236321"/>
      </dsp:txXfrm>
    </dsp:sp>
    <dsp:sp modelId="{E6FD023E-6055-4E52-8EA7-0ABD4F86A58A}">
      <dsp:nvSpPr>
        <dsp:cNvPr id="0" name=""/>
        <dsp:cNvSpPr/>
      </dsp:nvSpPr>
      <dsp:spPr>
        <a:xfrm>
          <a:off x="45" y="1544887"/>
          <a:ext cx="1096157" cy="147128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kern="1200" dirty="0"/>
            <a:t>2.</a:t>
          </a:r>
        </a:p>
      </dsp:txBody>
      <dsp:txXfrm>
        <a:off x="53555" y="1598397"/>
        <a:ext cx="989137" cy="1364266"/>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25/01/2017</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25/01/2017</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96977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a:t>
            </a:fld>
            <a:endParaRPr lang="es-CO" dirty="0"/>
          </a:p>
        </p:txBody>
      </p:sp>
    </p:spTree>
    <p:extLst>
      <p:ext uri="{BB962C8B-B14F-4D97-AF65-F5344CB8AC3E}">
        <p14:creationId xmlns:p14="http://schemas.microsoft.com/office/powerpoint/2010/main" val="561675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5</a:t>
            </a:fld>
            <a:endParaRPr lang="es-CO" dirty="0"/>
          </a:p>
        </p:txBody>
      </p:sp>
    </p:spTree>
    <p:extLst>
      <p:ext uri="{BB962C8B-B14F-4D97-AF65-F5344CB8AC3E}">
        <p14:creationId xmlns:p14="http://schemas.microsoft.com/office/powerpoint/2010/main" val="1653295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a:t>
            </a:fld>
            <a:endParaRPr lang="es-CO" dirty="0"/>
          </a:p>
        </p:txBody>
      </p:sp>
    </p:spTree>
    <p:extLst>
      <p:ext uri="{BB962C8B-B14F-4D97-AF65-F5344CB8AC3E}">
        <p14:creationId xmlns:p14="http://schemas.microsoft.com/office/powerpoint/2010/main" val="427660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a:t>
            </a:fld>
            <a:endParaRPr lang="es-CO" dirty="0"/>
          </a:p>
        </p:txBody>
      </p:sp>
    </p:spTree>
    <p:extLst>
      <p:ext uri="{BB962C8B-B14F-4D97-AF65-F5344CB8AC3E}">
        <p14:creationId xmlns:p14="http://schemas.microsoft.com/office/powerpoint/2010/main" val="3064039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a:t>
            </a:fld>
            <a:endParaRPr lang="es-CO" dirty="0"/>
          </a:p>
        </p:txBody>
      </p:sp>
    </p:spTree>
    <p:extLst>
      <p:ext uri="{BB962C8B-B14F-4D97-AF65-F5344CB8AC3E}">
        <p14:creationId xmlns:p14="http://schemas.microsoft.com/office/powerpoint/2010/main" val="426536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10</a:t>
            </a:fld>
            <a:endParaRPr lang="es-CO" dirty="0"/>
          </a:p>
        </p:txBody>
      </p:sp>
    </p:spTree>
    <p:extLst>
      <p:ext uri="{BB962C8B-B14F-4D97-AF65-F5344CB8AC3E}">
        <p14:creationId xmlns:p14="http://schemas.microsoft.com/office/powerpoint/2010/main" val="417610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11</a:t>
            </a:fld>
            <a:endParaRPr lang="es-CO" dirty="0"/>
          </a:p>
        </p:txBody>
      </p:sp>
    </p:spTree>
    <p:extLst>
      <p:ext uri="{BB962C8B-B14F-4D97-AF65-F5344CB8AC3E}">
        <p14:creationId xmlns:p14="http://schemas.microsoft.com/office/powerpoint/2010/main" val="3211021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13</a:t>
            </a:fld>
            <a:endParaRPr lang="es-CO" dirty="0"/>
          </a:p>
        </p:txBody>
      </p:sp>
    </p:spTree>
    <p:extLst>
      <p:ext uri="{BB962C8B-B14F-4D97-AF65-F5344CB8AC3E}">
        <p14:creationId xmlns:p14="http://schemas.microsoft.com/office/powerpoint/2010/main" val="1859861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15</a:t>
            </a:fld>
            <a:endParaRPr lang="es-CO"/>
          </a:p>
        </p:txBody>
      </p:sp>
    </p:spTree>
    <p:extLst>
      <p:ext uri="{BB962C8B-B14F-4D97-AF65-F5344CB8AC3E}">
        <p14:creationId xmlns:p14="http://schemas.microsoft.com/office/powerpoint/2010/main" val="3719495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28</a:t>
            </a:fld>
            <a:endParaRPr lang="es-CO" dirty="0"/>
          </a:p>
        </p:txBody>
      </p:sp>
    </p:spTree>
    <p:extLst>
      <p:ext uri="{BB962C8B-B14F-4D97-AF65-F5344CB8AC3E}">
        <p14:creationId xmlns:p14="http://schemas.microsoft.com/office/powerpoint/2010/main" val="1778350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29</a:t>
            </a:fld>
            <a:endParaRPr lang="es-CO" dirty="0"/>
          </a:p>
        </p:txBody>
      </p:sp>
    </p:spTree>
    <p:extLst>
      <p:ext uri="{BB962C8B-B14F-4D97-AF65-F5344CB8AC3E}">
        <p14:creationId xmlns:p14="http://schemas.microsoft.com/office/powerpoint/2010/main" val="1206078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30</a:t>
            </a:fld>
            <a:endParaRPr lang="es-CO" dirty="0"/>
          </a:p>
        </p:txBody>
      </p:sp>
    </p:spTree>
    <p:extLst>
      <p:ext uri="{BB962C8B-B14F-4D97-AF65-F5344CB8AC3E}">
        <p14:creationId xmlns:p14="http://schemas.microsoft.com/office/powerpoint/2010/main" val="1515470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31</a:t>
            </a:fld>
            <a:endParaRPr lang="es-CO" dirty="0"/>
          </a:p>
        </p:txBody>
      </p:sp>
    </p:spTree>
    <p:extLst>
      <p:ext uri="{BB962C8B-B14F-4D97-AF65-F5344CB8AC3E}">
        <p14:creationId xmlns:p14="http://schemas.microsoft.com/office/powerpoint/2010/main" val="1364097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51</a:t>
            </a:fld>
            <a:endParaRPr lang="es-ES"/>
          </a:p>
        </p:txBody>
      </p:sp>
    </p:spTree>
    <p:extLst>
      <p:ext uri="{BB962C8B-B14F-4D97-AF65-F5344CB8AC3E}">
        <p14:creationId xmlns:p14="http://schemas.microsoft.com/office/powerpoint/2010/main" val="1210115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52</a:t>
            </a:fld>
            <a:endParaRPr lang="es-ES"/>
          </a:p>
        </p:txBody>
      </p:sp>
    </p:spTree>
    <p:extLst>
      <p:ext uri="{BB962C8B-B14F-4D97-AF65-F5344CB8AC3E}">
        <p14:creationId xmlns:p14="http://schemas.microsoft.com/office/powerpoint/2010/main" val="2172752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53</a:t>
            </a:fld>
            <a:endParaRPr lang="es-ES"/>
          </a:p>
        </p:txBody>
      </p:sp>
    </p:spTree>
    <p:extLst>
      <p:ext uri="{BB962C8B-B14F-4D97-AF65-F5344CB8AC3E}">
        <p14:creationId xmlns:p14="http://schemas.microsoft.com/office/powerpoint/2010/main" val="1534455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54</a:t>
            </a:fld>
            <a:endParaRPr lang="es-ES"/>
          </a:p>
        </p:txBody>
      </p:sp>
    </p:spTree>
    <p:extLst>
      <p:ext uri="{BB962C8B-B14F-4D97-AF65-F5344CB8AC3E}">
        <p14:creationId xmlns:p14="http://schemas.microsoft.com/office/powerpoint/2010/main" val="668495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25/01/2017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25/01/2017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25/01/2017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25/01/2017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25/01/2017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25/01/2017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25/01/2017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25/01/2017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25/01/2017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25/01/2017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25/01/2017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1"/>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6588224" y="6356351"/>
            <a:ext cx="21336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49"/>
            <a:ext cx="3008313"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9"/>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9144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9144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1"/>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6588224" y="6356351"/>
            <a:ext cx="21336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49"/>
            <a:ext cx="3008313"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9"/>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9144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9144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CO"/>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247426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9844033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0504658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0055955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CO">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1764325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CO">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8366368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CO">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7921411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CO"/>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9389884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CO"/>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0287182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0997358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D7CAC90-84C5-4546-A57A-6494D804E06F}" type="datetimeFigureOut">
              <a:rPr lang="es-CO">
                <a:solidFill>
                  <a:prstClr val="black">
                    <a:tint val="75000"/>
                  </a:prstClr>
                </a:solidFill>
              </a:rPr>
              <a:pPr/>
              <a:t>25/01/2017</a:t>
            </a:fld>
            <a:endParaRPr lang="es-CO">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611605D9-E13D-4A51-BF1A-A83F28848106}" type="slidenum">
              <a:rPr lang="es-CO">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893455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25/01/2017</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7668344" y="6252822"/>
            <a:ext cx="1296144" cy="378873"/>
          </a:xfrm>
          <a:prstGeom prst="rect">
            <a:avLst/>
          </a:prstGeom>
        </p:spPr>
      </p:pic>
      <p:sp>
        <p:nvSpPr>
          <p:cNvPr id="2" name="1 Marcador de título"/>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7596336" y="6212493"/>
            <a:ext cx="1512168" cy="606769"/>
          </a:xfrm>
          <a:prstGeom prst="rect">
            <a:avLst/>
          </a:prstGeom>
        </p:spPr>
      </p:pic>
      <p:pic>
        <p:nvPicPr>
          <p:cNvPr id="9" name="Imagen 8"/>
          <p:cNvPicPr>
            <a:picLocks noChangeAspect="1"/>
          </p:cNvPicPr>
          <p:nvPr userDrawn="1"/>
        </p:nvPicPr>
        <p:blipFill>
          <a:blip r:embed="rId16"/>
          <a:stretch>
            <a:fillRect/>
          </a:stretch>
        </p:blipFill>
        <p:spPr>
          <a:xfrm>
            <a:off x="7596336" y="6212493"/>
            <a:ext cx="1512168"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7668344" y="6252822"/>
            <a:ext cx="1296144" cy="378873"/>
          </a:xfrm>
          <a:prstGeom prst="rect">
            <a:avLst/>
          </a:prstGeom>
        </p:spPr>
      </p:pic>
      <p:sp>
        <p:nvSpPr>
          <p:cNvPr id="2" name="1 Marcador de título"/>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7596336" y="6212493"/>
            <a:ext cx="1512168" cy="606769"/>
          </a:xfrm>
          <a:prstGeom prst="rect">
            <a:avLst/>
          </a:prstGeom>
        </p:spPr>
      </p:pic>
      <p:pic>
        <p:nvPicPr>
          <p:cNvPr id="9" name="Imagen 8"/>
          <p:cNvPicPr>
            <a:picLocks noChangeAspect="1"/>
          </p:cNvPicPr>
          <p:nvPr userDrawn="1"/>
        </p:nvPicPr>
        <p:blipFill>
          <a:blip r:embed="rId16"/>
          <a:stretch>
            <a:fillRect/>
          </a:stretch>
        </p:blipFill>
        <p:spPr>
          <a:xfrm>
            <a:off x="7596336" y="6212493"/>
            <a:ext cx="1512168"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5D7CAC90-84C5-4546-A57A-6494D804E06F}" type="datetimeFigureOut">
              <a:rPr lang="es-CO" smtClean="0">
                <a:solidFill>
                  <a:prstClr val="black">
                    <a:tint val="75000"/>
                  </a:prstClr>
                </a:solidFill>
              </a:rPr>
              <a:pPr defTabSz="685800"/>
              <a:t>25/01/2017</a:t>
            </a:fld>
            <a:endParaRPr lang="es-CO">
              <a:solidFill>
                <a:prstClr val="black">
                  <a:tint val="75000"/>
                </a:prstClr>
              </a:solidFill>
            </a:endParaRPr>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s-CO">
              <a:solidFill>
                <a:prstClr val="black">
                  <a:tint val="75000"/>
                </a:prstClr>
              </a:solidFill>
            </a:endParaRP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611605D9-E13D-4A51-BF1A-A83F28848106}" type="slidenum">
              <a:rPr lang="es-CO" smtClean="0">
                <a:solidFill>
                  <a:prstClr val="black">
                    <a:tint val="75000"/>
                  </a:prstClr>
                </a:solidFill>
              </a:rPr>
              <a:pPr defTabSz="685800"/>
              <a:t>‹Nº›</a:t>
            </a:fld>
            <a:endParaRPr lang="es-CO">
              <a:solidFill>
                <a:prstClr val="black">
                  <a:tint val="75000"/>
                </a:prstClr>
              </a:solidFill>
            </a:endParaRPr>
          </a:p>
        </p:txBody>
      </p:sp>
    </p:spTree>
    <p:extLst>
      <p:ext uri="{BB962C8B-B14F-4D97-AF65-F5344CB8AC3E}">
        <p14:creationId xmlns:p14="http://schemas.microsoft.com/office/powerpoint/2010/main" val="217964280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C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package" Target="../embeddings/Microsoft_Excel_Worksheet.xlsx"/><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3.png"/><Relationship Id="rId7" Type="http://schemas.openxmlformats.org/officeDocument/2006/relationships/diagramQuickStyle" Target="../diagrams/quickStyle4.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4.jpeg"/><Relationship Id="rId9" Type="http://schemas.microsoft.com/office/2007/relationships/diagramDrawing" Target="../diagrams/drawing4.xml"/></Relationships>
</file>

<file path=ppt/slides/_rels/slide2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3.png"/><Relationship Id="rId7" Type="http://schemas.openxmlformats.org/officeDocument/2006/relationships/diagramColors" Target="../diagrams/colors5.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37.xml"/><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7.emf"/><Relationship Id="rId1" Type="http://schemas.openxmlformats.org/officeDocument/2006/relationships/slideLayout" Target="../slideLayouts/slideLayout37.xml"/><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37.xml"/><Relationship Id="rId4" Type="http://schemas.openxmlformats.org/officeDocument/2006/relationships/image" Target="../media/image6.jpeg"/></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0.emf"/><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1.emf"/><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4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image" Target="../media/image42.emf"/></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6.emf"/><Relationship Id="rId4" Type="http://schemas.openxmlformats.org/officeDocument/2006/relationships/image" Target="../media/image45.emf"/></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image" Target="../media/image47.emf"/></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image" Target="../media/image49.emf"/></Relationships>
</file>

<file path=ppt/slides/_rels/slide5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5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5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5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59.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6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6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94006" cy="6858000"/>
          </a:xfrm>
          <a:prstGeom prst="rect">
            <a:avLst/>
          </a:prstGeom>
        </p:spPr>
      </p:pic>
      <p:sp>
        <p:nvSpPr>
          <p:cNvPr id="3" name="CuadroTexto 4"/>
          <p:cNvSpPr txBox="1"/>
          <p:nvPr/>
        </p:nvSpPr>
        <p:spPr>
          <a:xfrm>
            <a:off x="1143002" y="4978484"/>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 128</a:t>
            </a:r>
          </a:p>
        </p:txBody>
      </p:sp>
      <p:sp>
        <p:nvSpPr>
          <p:cNvPr id="5" name="CuadroTexto 5"/>
          <p:cNvSpPr txBox="1"/>
          <p:nvPr/>
        </p:nvSpPr>
        <p:spPr>
          <a:xfrm>
            <a:off x="1639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Enero 25 de 2016</a:t>
            </a:r>
          </a:p>
        </p:txBody>
      </p:sp>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Tree>
    <p:extLst>
      <p:ext uri="{BB962C8B-B14F-4D97-AF65-F5344CB8AC3E}">
        <p14:creationId xmlns:p14="http://schemas.microsoft.com/office/powerpoint/2010/main" val="1627992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1404011"/>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spTree>
    <p:extLst>
      <p:ext uri="{BB962C8B-B14F-4D97-AF65-F5344CB8AC3E}">
        <p14:creationId xmlns:p14="http://schemas.microsoft.com/office/powerpoint/2010/main" val="3712367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1813184"/>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a:t>
            </a:fld>
            <a:endParaRPr lang="es-ES" dirty="0"/>
          </a:p>
        </p:txBody>
      </p:sp>
    </p:spTree>
    <p:extLst>
      <p:ext uri="{BB962C8B-B14F-4D97-AF65-F5344CB8AC3E}">
        <p14:creationId xmlns:p14="http://schemas.microsoft.com/office/powerpoint/2010/main" val="126140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b="1" dirty="0"/>
              <a:t>GESTIÓN VENTA DE INMUEBLES</a:t>
            </a:r>
            <a:endParaRPr lang="es-ES" sz="1500" b="1" dirty="0"/>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4" name="CuadroTexto 3"/>
          <p:cNvSpPr txBox="1"/>
          <p:nvPr/>
        </p:nvSpPr>
        <p:spPr>
          <a:xfrm>
            <a:off x="2083983" y="1039001"/>
            <a:ext cx="5020756" cy="400110"/>
          </a:xfrm>
          <a:prstGeom prst="rect">
            <a:avLst/>
          </a:prstGeom>
          <a:noFill/>
        </p:spPr>
        <p:txBody>
          <a:bodyPr wrap="square" rtlCol="0">
            <a:spAutoFit/>
          </a:bodyPr>
          <a:lstStyle/>
          <a:p>
            <a:r>
              <a:rPr lang="es-CO" sz="2000" b="1" dirty="0">
                <a:solidFill>
                  <a:schemeClr val="accent1">
                    <a:lumMod val="75000"/>
                  </a:schemeClr>
                </a:solidFill>
              </a:rPr>
              <a:t>Portafolio entregado a Cisa vs ventas (M.I.)</a:t>
            </a:r>
          </a:p>
        </p:txBody>
      </p:sp>
      <p:pic>
        <p:nvPicPr>
          <p:cNvPr id="6" name="Imagen 5"/>
          <p:cNvPicPr>
            <a:picLocks noChangeAspect="1"/>
          </p:cNvPicPr>
          <p:nvPr/>
        </p:nvPicPr>
        <p:blipFill>
          <a:blip r:embed="rId4"/>
          <a:stretch>
            <a:fillRect/>
          </a:stretch>
        </p:blipFill>
        <p:spPr>
          <a:xfrm>
            <a:off x="20620" y="1440271"/>
            <a:ext cx="9123380" cy="3466670"/>
          </a:xfrm>
          <a:prstGeom prst="rect">
            <a:avLst/>
          </a:prstGeom>
        </p:spPr>
      </p:pic>
      <p:sp>
        <p:nvSpPr>
          <p:cNvPr id="9" name="CuadroTexto 8"/>
          <p:cNvSpPr txBox="1"/>
          <p:nvPr/>
        </p:nvSpPr>
        <p:spPr>
          <a:xfrm>
            <a:off x="345281" y="5044881"/>
            <a:ext cx="3271376" cy="1323439"/>
          </a:xfrm>
          <a:prstGeom prst="rect">
            <a:avLst/>
          </a:prstGeom>
          <a:solidFill>
            <a:schemeClr val="tx2">
              <a:lumMod val="20000"/>
              <a:lumOff val="80000"/>
            </a:schemeClr>
          </a:solidFill>
        </p:spPr>
        <p:txBody>
          <a:bodyPr wrap="square" rtlCol="0">
            <a:spAutoFit/>
          </a:bodyPr>
          <a:lstStyle/>
          <a:p>
            <a:pPr algn="ctr"/>
            <a:r>
              <a:rPr lang="es-CO" sz="1600" b="1" dirty="0"/>
              <a:t>AÑO 2015</a:t>
            </a:r>
          </a:p>
          <a:p>
            <a:r>
              <a:rPr lang="es-CO" sz="1600" dirty="0"/>
              <a:t>Unid. Comerciales Entregadas:     </a:t>
            </a:r>
            <a:r>
              <a:rPr lang="es-CO" sz="1600" b="1" dirty="0"/>
              <a:t>98</a:t>
            </a:r>
          </a:p>
          <a:p>
            <a:r>
              <a:rPr lang="es-CO" sz="1600" dirty="0"/>
              <a:t>M.I. Entregadas : 			</a:t>
            </a:r>
            <a:r>
              <a:rPr lang="es-CO" sz="1600" b="1" dirty="0"/>
              <a:t>447 </a:t>
            </a:r>
          </a:p>
          <a:p>
            <a:r>
              <a:rPr lang="es-CO" sz="1600" dirty="0"/>
              <a:t>Unid. Comerciales Vendidas:         </a:t>
            </a:r>
            <a:r>
              <a:rPr lang="es-CO" sz="1600" b="1" dirty="0"/>
              <a:t>26</a:t>
            </a:r>
            <a:endParaRPr lang="es-CO" sz="1600" dirty="0"/>
          </a:p>
          <a:p>
            <a:r>
              <a:rPr lang="es-CO" sz="1600" dirty="0"/>
              <a:t>M.I. Vendidas: 				</a:t>
            </a:r>
            <a:r>
              <a:rPr lang="es-CO" sz="1600" b="1" dirty="0"/>
              <a:t>40</a:t>
            </a:r>
            <a:r>
              <a:rPr lang="es-CO" sz="1600" dirty="0"/>
              <a:t> </a:t>
            </a:r>
          </a:p>
        </p:txBody>
      </p:sp>
      <p:sp>
        <p:nvSpPr>
          <p:cNvPr id="14" name="CuadroTexto 13"/>
          <p:cNvSpPr txBox="1"/>
          <p:nvPr/>
        </p:nvSpPr>
        <p:spPr>
          <a:xfrm>
            <a:off x="3820626" y="5029772"/>
            <a:ext cx="5230341" cy="1323439"/>
          </a:xfrm>
          <a:prstGeom prst="rect">
            <a:avLst/>
          </a:prstGeom>
          <a:solidFill>
            <a:schemeClr val="tx2">
              <a:lumMod val="40000"/>
              <a:lumOff val="60000"/>
            </a:schemeClr>
          </a:solidFill>
        </p:spPr>
        <p:txBody>
          <a:bodyPr wrap="square" rtlCol="0">
            <a:spAutoFit/>
          </a:bodyPr>
          <a:lstStyle/>
          <a:p>
            <a:pPr algn="ctr"/>
            <a:r>
              <a:rPr lang="es-CO" sz="1600" b="1" dirty="0"/>
              <a:t>AÑO 2016</a:t>
            </a:r>
          </a:p>
          <a:p>
            <a:r>
              <a:rPr lang="es-CO" sz="1600" dirty="0"/>
              <a:t>Unid. Comerciales Entregadas: 		</a:t>
            </a:r>
            <a:r>
              <a:rPr lang="es-CO" sz="1600" b="1" dirty="0"/>
              <a:t>238</a:t>
            </a:r>
          </a:p>
          <a:p>
            <a:r>
              <a:rPr lang="es-CO" sz="1600" dirty="0"/>
              <a:t>M.I. Entregadas :  				</a:t>
            </a:r>
            <a:r>
              <a:rPr lang="es-CO" sz="1600" b="1" dirty="0"/>
              <a:t>367</a:t>
            </a:r>
          </a:p>
          <a:p>
            <a:r>
              <a:rPr lang="es-CO" sz="1600" dirty="0"/>
              <a:t>Unid. Comerciales Vendidas:		</a:t>
            </a:r>
            <a:r>
              <a:rPr lang="es-CO" sz="1600" b="1" dirty="0"/>
              <a:t>79</a:t>
            </a:r>
          </a:p>
          <a:p>
            <a:r>
              <a:rPr lang="es-CO" sz="1600" dirty="0"/>
              <a:t>M.I. Vendidas: 					</a:t>
            </a:r>
            <a:r>
              <a:rPr lang="es-CO" sz="1600" b="1" dirty="0"/>
              <a:t>128</a:t>
            </a:r>
          </a:p>
        </p:txBody>
      </p:sp>
    </p:spTree>
    <p:extLst>
      <p:ext uri="{BB962C8B-B14F-4D97-AF65-F5344CB8AC3E}">
        <p14:creationId xmlns:p14="http://schemas.microsoft.com/office/powerpoint/2010/main" val="452901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b="1" dirty="0"/>
              <a:t>GESTIÓN VENTA DE INMUEBLES</a:t>
            </a:r>
            <a:endParaRPr lang="es-ES" sz="1500" b="1" dirty="0"/>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sp>
        <p:nvSpPr>
          <p:cNvPr id="4" name="CuadroTexto 3"/>
          <p:cNvSpPr txBox="1"/>
          <p:nvPr/>
        </p:nvSpPr>
        <p:spPr>
          <a:xfrm>
            <a:off x="2015744" y="1360079"/>
            <a:ext cx="5157234" cy="400110"/>
          </a:xfrm>
          <a:prstGeom prst="rect">
            <a:avLst/>
          </a:prstGeom>
          <a:noFill/>
        </p:spPr>
        <p:txBody>
          <a:bodyPr wrap="square" rtlCol="0">
            <a:spAutoFit/>
          </a:bodyPr>
          <a:lstStyle/>
          <a:p>
            <a:r>
              <a:rPr lang="es-CO" sz="2000" b="1" dirty="0">
                <a:solidFill>
                  <a:schemeClr val="accent1">
                    <a:lumMod val="75000"/>
                  </a:schemeClr>
                </a:solidFill>
              </a:rPr>
              <a:t>Valor portafolio entregado a Cisa vs Ventas.</a:t>
            </a:r>
          </a:p>
        </p:txBody>
      </p:sp>
      <p:pic>
        <p:nvPicPr>
          <p:cNvPr id="3" name="Imagen 2"/>
          <p:cNvPicPr>
            <a:picLocks noChangeAspect="1"/>
          </p:cNvPicPr>
          <p:nvPr/>
        </p:nvPicPr>
        <p:blipFill>
          <a:blip r:embed="rId4"/>
          <a:stretch>
            <a:fillRect/>
          </a:stretch>
        </p:blipFill>
        <p:spPr>
          <a:xfrm>
            <a:off x="68240" y="1809251"/>
            <a:ext cx="9008765" cy="3539750"/>
          </a:xfrm>
          <a:prstGeom prst="rect">
            <a:avLst/>
          </a:prstGeom>
        </p:spPr>
      </p:pic>
      <p:sp>
        <p:nvSpPr>
          <p:cNvPr id="12" name="CuadroTexto 11"/>
          <p:cNvSpPr txBox="1"/>
          <p:nvPr/>
        </p:nvSpPr>
        <p:spPr>
          <a:xfrm>
            <a:off x="116681" y="5602783"/>
            <a:ext cx="3404442" cy="830997"/>
          </a:xfrm>
          <a:prstGeom prst="rect">
            <a:avLst/>
          </a:prstGeom>
          <a:solidFill>
            <a:schemeClr val="tx2">
              <a:lumMod val="20000"/>
              <a:lumOff val="80000"/>
            </a:schemeClr>
          </a:solidFill>
        </p:spPr>
        <p:txBody>
          <a:bodyPr wrap="square" rtlCol="0">
            <a:spAutoFit/>
          </a:bodyPr>
          <a:lstStyle>
            <a:defPPr>
              <a:defRPr lang="es-ES"/>
            </a:defPPr>
            <a:lvl1pPr algn="ctr">
              <a:defRPr sz="1600" b="1"/>
            </a:lvl1pPr>
          </a:lstStyle>
          <a:p>
            <a:r>
              <a:rPr lang="es-CO" dirty="0"/>
              <a:t>AÑO 2015</a:t>
            </a:r>
          </a:p>
          <a:p>
            <a:r>
              <a:rPr lang="es-CO" b="0" dirty="0"/>
              <a:t>Valor Ventas: $10.047.</a:t>
            </a:r>
          </a:p>
          <a:p>
            <a:r>
              <a:rPr lang="es-CO" b="0" dirty="0"/>
              <a:t>Unidades Comerciales vendidas: 26</a:t>
            </a:r>
          </a:p>
        </p:txBody>
      </p:sp>
      <p:sp>
        <p:nvSpPr>
          <p:cNvPr id="14" name="CuadroTexto 13"/>
          <p:cNvSpPr txBox="1"/>
          <p:nvPr/>
        </p:nvSpPr>
        <p:spPr>
          <a:xfrm>
            <a:off x="3848669" y="5591604"/>
            <a:ext cx="5036024" cy="830997"/>
          </a:xfrm>
          <a:prstGeom prst="rect">
            <a:avLst/>
          </a:prstGeom>
          <a:solidFill>
            <a:schemeClr val="tx2">
              <a:lumMod val="40000"/>
              <a:lumOff val="60000"/>
            </a:schemeClr>
          </a:solidFill>
        </p:spPr>
        <p:txBody>
          <a:bodyPr wrap="square" rtlCol="0">
            <a:spAutoFit/>
          </a:bodyPr>
          <a:lstStyle>
            <a:defPPr>
              <a:defRPr lang="es-ES"/>
            </a:defPPr>
            <a:lvl1pPr algn="ctr">
              <a:defRPr sz="1600" b="1"/>
            </a:lvl1pPr>
          </a:lstStyle>
          <a:p>
            <a:r>
              <a:rPr lang="es-CO" dirty="0"/>
              <a:t>AÑO 2016</a:t>
            </a:r>
          </a:p>
          <a:p>
            <a:r>
              <a:rPr lang="es-CO" b="0" dirty="0"/>
              <a:t>Valor Ventas: $22.249.</a:t>
            </a:r>
          </a:p>
          <a:p>
            <a:r>
              <a:rPr lang="es-CO" b="0" dirty="0"/>
              <a:t>Unidades Comerciales vendidas:79 </a:t>
            </a:r>
          </a:p>
        </p:txBody>
      </p:sp>
    </p:spTree>
    <p:extLst>
      <p:ext uri="{BB962C8B-B14F-4D97-AF65-F5344CB8AC3E}">
        <p14:creationId xmlns:p14="http://schemas.microsoft.com/office/powerpoint/2010/main" val="622421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p:cNvGraphicFramePr>
            <a:graphicFrameLocks/>
          </p:cNvGraphicFramePr>
          <p:nvPr>
            <p:extLst/>
          </p:nvPr>
        </p:nvGraphicFramePr>
        <p:xfrm>
          <a:off x="1626949" y="3766305"/>
          <a:ext cx="5934824" cy="2520274"/>
        </p:xfrm>
        <a:graphic>
          <a:graphicData uri="http://schemas.openxmlformats.org/drawingml/2006/chart">
            <c:chart xmlns:c="http://schemas.openxmlformats.org/drawingml/2006/chart" xmlns:r="http://schemas.openxmlformats.org/officeDocument/2006/relationships" r:id="rId3"/>
          </a:graphicData>
        </a:graphic>
      </p:graphicFrame>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b="1" dirty="0"/>
              <a:t>GESTIÓN VENTA DE INMUEBLES</a:t>
            </a:r>
            <a:endParaRPr lang="es-ES" sz="1500" b="1" dirty="0"/>
          </a:p>
        </p:txBody>
      </p:sp>
      <p:pic>
        <p:nvPicPr>
          <p:cNvPr id="27"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sp>
        <p:nvSpPr>
          <p:cNvPr id="4" name="CuadroTexto 3"/>
          <p:cNvSpPr txBox="1"/>
          <p:nvPr/>
        </p:nvSpPr>
        <p:spPr>
          <a:xfrm>
            <a:off x="2499160" y="841029"/>
            <a:ext cx="4595209" cy="400110"/>
          </a:xfrm>
          <a:prstGeom prst="rect">
            <a:avLst/>
          </a:prstGeom>
          <a:noFill/>
        </p:spPr>
        <p:txBody>
          <a:bodyPr wrap="square" rtlCol="0">
            <a:spAutoFit/>
          </a:bodyPr>
          <a:lstStyle/>
          <a:p>
            <a:r>
              <a:rPr lang="es-CO" sz="2000" b="1" dirty="0">
                <a:solidFill>
                  <a:schemeClr val="accent1">
                    <a:lumMod val="75000"/>
                  </a:schemeClr>
                </a:solidFill>
              </a:rPr>
              <a:t>Estado Proceso de ventas 2015 - 2016</a:t>
            </a:r>
          </a:p>
        </p:txBody>
      </p:sp>
      <p:sp>
        <p:nvSpPr>
          <p:cNvPr id="8" name="CuadroTexto 7"/>
          <p:cNvSpPr txBox="1"/>
          <p:nvPr/>
        </p:nvSpPr>
        <p:spPr>
          <a:xfrm>
            <a:off x="116681" y="6322364"/>
            <a:ext cx="8892084" cy="261610"/>
          </a:xfrm>
          <a:prstGeom prst="rect">
            <a:avLst/>
          </a:prstGeom>
          <a:noFill/>
        </p:spPr>
        <p:txBody>
          <a:bodyPr wrap="square" rtlCol="0">
            <a:spAutoFit/>
          </a:bodyPr>
          <a:lstStyle/>
          <a:p>
            <a:pPr algn="ctr"/>
            <a:r>
              <a:rPr lang="es-CO" sz="1100" dirty="0"/>
              <a:t>Los valores presentados en el grafico corresponden a los valores precio base de venta, </a:t>
            </a:r>
            <a:r>
              <a:rPr lang="es-ES" sz="1100" dirty="0"/>
              <a:t>Informe con corte 26 de diciembre 2016.</a:t>
            </a:r>
            <a:endParaRPr lang="es-CO" sz="1100" dirty="0"/>
          </a:p>
        </p:txBody>
      </p:sp>
      <p:pic>
        <p:nvPicPr>
          <p:cNvPr id="5" name="Imagen 4"/>
          <p:cNvPicPr>
            <a:picLocks noChangeAspect="1"/>
          </p:cNvPicPr>
          <p:nvPr/>
        </p:nvPicPr>
        <p:blipFill>
          <a:blip r:embed="rId5"/>
          <a:stretch>
            <a:fillRect/>
          </a:stretch>
        </p:blipFill>
        <p:spPr>
          <a:xfrm>
            <a:off x="1561608" y="1309379"/>
            <a:ext cx="6470312" cy="2362983"/>
          </a:xfrm>
          <a:prstGeom prst="rect">
            <a:avLst/>
          </a:prstGeom>
          <a:ln>
            <a:solidFill>
              <a:srgbClr val="000A8B"/>
            </a:solidFill>
          </a:ln>
        </p:spPr>
      </p:pic>
    </p:spTree>
    <p:extLst>
      <p:ext uri="{BB962C8B-B14F-4D97-AF65-F5344CB8AC3E}">
        <p14:creationId xmlns:p14="http://schemas.microsoft.com/office/powerpoint/2010/main" val="3001853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b="1" dirty="0"/>
              <a:t>GESTIÓN VENTA DE INMUEBLES</a:t>
            </a:r>
            <a:endParaRPr lang="es-ES" sz="1500" b="1" dirty="0"/>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sp>
        <p:nvSpPr>
          <p:cNvPr id="4" name="CuadroTexto 3"/>
          <p:cNvSpPr txBox="1"/>
          <p:nvPr/>
        </p:nvSpPr>
        <p:spPr>
          <a:xfrm>
            <a:off x="2296756" y="1066775"/>
            <a:ext cx="4595209" cy="400110"/>
          </a:xfrm>
          <a:prstGeom prst="rect">
            <a:avLst/>
          </a:prstGeom>
          <a:noFill/>
        </p:spPr>
        <p:txBody>
          <a:bodyPr wrap="square" rtlCol="0">
            <a:spAutoFit/>
          </a:bodyPr>
          <a:lstStyle/>
          <a:p>
            <a:pPr algn="ctr"/>
            <a:r>
              <a:rPr lang="es-CO" sz="2000" b="1" dirty="0">
                <a:solidFill>
                  <a:schemeClr val="accent1">
                    <a:lumMod val="75000"/>
                  </a:schemeClr>
                </a:solidFill>
              </a:rPr>
              <a:t>Ventas Directas SAE.</a:t>
            </a:r>
          </a:p>
        </p:txBody>
      </p:sp>
      <p:pic>
        <p:nvPicPr>
          <p:cNvPr id="3" name="Imagen 2"/>
          <p:cNvPicPr>
            <a:picLocks noChangeAspect="1"/>
          </p:cNvPicPr>
          <p:nvPr/>
        </p:nvPicPr>
        <p:blipFill>
          <a:blip r:embed="rId4"/>
          <a:stretch>
            <a:fillRect/>
          </a:stretch>
        </p:blipFill>
        <p:spPr>
          <a:xfrm>
            <a:off x="2139805" y="1594810"/>
            <a:ext cx="4888791" cy="2000909"/>
          </a:xfrm>
          <a:prstGeom prst="rect">
            <a:avLst/>
          </a:prstGeom>
        </p:spPr>
      </p:pic>
      <p:sp>
        <p:nvSpPr>
          <p:cNvPr id="15" name="CuadroTexto 14"/>
          <p:cNvSpPr txBox="1"/>
          <p:nvPr/>
        </p:nvSpPr>
        <p:spPr>
          <a:xfrm>
            <a:off x="230981" y="6122245"/>
            <a:ext cx="8544529" cy="307777"/>
          </a:xfrm>
          <a:prstGeom prst="rect">
            <a:avLst/>
          </a:prstGeom>
          <a:noFill/>
        </p:spPr>
        <p:txBody>
          <a:bodyPr wrap="square" rtlCol="0">
            <a:spAutoFit/>
          </a:bodyPr>
          <a:lstStyle/>
          <a:p>
            <a:pPr algn="ctr"/>
            <a:r>
              <a:rPr lang="es-CO" sz="1400" dirty="0">
                <a:solidFill>
                  <a:schemeClr val="accent1">
                    <a:lumMod val="50000"/>
                  </a:schemeClr>
                </a:solidFill>
              </a:rPr>
              <a:t>Actualmente se adelantan gestiones de venta a entidades públicas de 21 M.I. por un valor aproximado de </a:t>
            </a:r>
            <a:r>
              <a:rPr lang="es-CO" sz="1400" dirty="0">
                <a:solidFill>
                  <a:schemeClr val="accent1">
                    <a:lumMod val="50000"/>
                  </a:schemeClr>
                </a:solidFill>
                <a:latin typeface="Calibri" panose="020F0502020204030204" pitchFamily="34" charset="0"/>
              </a:rPr>
              <a:t>$2,858</a:t>
            </a:r>
            <a:r>
              <a:rPr lang="es-CO" sz="1400" dirty="0">
                <a:solidFill>
                  <a:schemeClr val="accent1">
                    <a:lumMod val="50000"/>
                  </a:schemeClr>
                </a:solidFill>
              </a:rPr>
              <a:t> </a:t>
            </a:r>
          </a:p>
        </p:txBody>
      </p:sp>
      <p:graphicFrame>
        <p:nvGraphicFramePr>
          <p:cNvPr id="18" name="Gráfico 17"/>
          <p:cNvGraphicFramePr>
            <a:graphicFrameLocks/>
          </p:cNvGraphicFramePr>
          <p:nvPr>
            <p:extLst/>
          </p:nvPr>
        </p:nvGraphicFramePr>
        <p:xfrm>
          <a:off x="581355" y="3727547"/>
          <a:ext cx="7892143" cy="226287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9136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b="1" dirty="0"/>
              <a:t>GESTIÓN VENTA DE INMUEBLES</a:t>
            </a:r>
            <a:endParaRPr lang="es-ES" sz="1500" b="1" dirty="0"/>
          </a:p>
        </p:txBody>
      </p:sp>
      <p:pic>
        <p:nvPicPr>
          <p:cNvPr id="27"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sp>
        <p:nvSpPr>
          <p:cNvPr id="4" name="CuadroTexto 3"/>
          <p:cNvSpPr txBox="1"/>
          <p:nvPr/>
        </p:nvSpPr>
        <p:spPr>
          <a:xfrm>
            <a:off x="2296756" y="1066775"/>
            <a:ext cx="4595209" cy="400110"/>
          </a:xfrm>
          <a:prstGeom prst="rect">
            <a:avLst/>
          </a:prstGeom>
          <a:noFill/>
        </p:spPr>
        <p:txBody>
          <a:bodyPr wrap="square" rtlCol="0">
            <a:spAutoFit/>
          </a:bodyPr>
          <a:lstStyle/>
          <a:p>
            <a:pPr algn="ctr"/>
            <a:r>
              <a:rPr lang="es-CO" sz="2000" b="1" dirty="0">
                <a:solidFill>
                  <a:schemeClr val="accent1">
                    <a:lumMod val="75000"/>
                  </a:schemeClr>
                </a:solidFill>
              </a:rPr>
              <a:t>Comparativo Ventas SAE y CISA.</a:t>
            </a:r>
          </a:p>
        </p:txBody>
      </p:sp>
      <p:graphicFrame>
        <p:nvGraphicFramePr>
          <p:cNvPr id="6" name="Objeto 5"/>
          <p:cNvGraphicFramePr>
            <a:graphicFrameLocks noChangeAspect="1"/>
          </p:cNvGraphicFramePr>
          <p:nvPr>
            <p:extLst/>
          </p:nvPr>
        </p:nvGraphicFramePr>
        <p:xfrm>
          <a:off x="397567" y="1718226"/>
          <a:ext cx="8162873" cy="3481571"/>
        </p:xfrm>
        <a:graphic>
          <a:graphicData uri="http://schemas.openxmlformats.org/presentationml/2006/ole">
            <mc:AlternateContent xmlns:mc="http://schemas.openxmlformats.org/markup-compatibility/2006">
              <mc:Choice xmlns:v="urn:schemas-microsoft-com:vml" Requires="v">
                <p:oleObj spid="_x0000_s3104" name="Worksheet" r:id="rId5" imgW="6610422" imgH="2819295" progId="Excel.Sheet.12">
                  <p:embed/>
                </p:oleObj>
              </mc:Choice>
              <mc:Fallback>
                <p:oleObj name="Worksheet" r:id="rId5" imgW="6610422" imgH="2819295" progId="Excel.Sheet.12">
                  <p:embed/>
                  <p:pic>
                    <p:nvPicPr>
                      <p:cNvPr id="6" name="Objeto 5"/>
                      <p:cNvPicPr/>
                      <p:nvPr/>
                    </p:nvPicPr>
                    <p:blipFill>
                      <a:blip r:embed="rId6"/>
                      <a:stretch>
                        <a:fillRect/>
                      </a:stretch>
                    </p:blipFill>
                    <p:spPr>
                      <a:xfrm>
                        <a:off x="397567" y="1718226"/>
                        <a:ext cx="8162873" cy="3481571"/>
                      </a:xfrm>
                      <a:prstGeom prst="rect">
                        <a:avLst/>
                      </a:prstGeom>
                    </p:spPr>
                  </p:pic>
                </p:oleObj>
              </mc:Fallback>
            </mc:AlternateContent>
          </a:graphicData>
        </a:graphic>
      </p:graphicFrame>
      <p:sp>
        <p:nvSpPr>
          <p:cNvPr id="8" name="CuadroTexto 7"/>
          <p:cNvSpPr txBox="1"/>
          <p:nvPr/>
        </p:nvSpPr>
        <p:spPr>
          <a:xfrm>
            <a:off x="2183643" y="5519199"/>
            <a:ext cx="3111688" cy="338554"/>
          </a:xfrm>
          <a:prstGeom prst="rect">
            <a:avLst/>
          </a:prstGeom>
          <a:solidFill>
            <a:schemeClr val="bg1">
              <a:lumMod val="85000"/>
            </a:schemeClr>
          </a:solidFill>
        </p:spPr>
        <p:txBody>
          <a:bodyPr wrap="square" rtlCol="0">
            <a:spAutoFit/>
          </a:bodyPr>
          <a:lstStyle/>
          <a:p>
            <a:pPr algn="ctr"/>
            <a:r>
              <a:rPr lang="es-CO" sz="1600" b="1" dirty="0"/>
              <a:t>61% Valor ventas Cisa</a:t>
            </a:r>
          </a:p>
        </p:txBody>
      </p:sp>
    </p:spTree>
    <p:extLst>
      <p:ext uri="{BB962C8B-B14F-4D97-AF65-F5344CB8AC3E}">
        <p14:creationId xmlns:p14="http://schemas.microsoft.com/office/powerpoint/2010/main" val="1052483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2241331"/>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a:t>
            </a:fld>
            <a:endParaRPr lang="es-ES" dirty="0"/>
          </a:p>
        </p:txBody>
      </p:sp>
    </p:spTree>
    <p:extLst>
      <p:ext uri="{BB962C8B-B14F-4D97-AF65-F5344CB8AC3E}">
        <p14:creationId xmlns:p14="http://schemas.microsoft.com/office/powerpoint/2010/main" val="1500965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dirty="0"/>
              <a:t> </a:t>
            </a:r>
            <a:r>
              <a:rPr lang="es-ES" sz="1463" b="1" dirty="0"/>
              <a:t>RECAUDOS GESTIÓN ARRENDAMIENTO</a:t>
            </a:r>
            <a:endParaRPr lang="es-ES" sz="1500" b="1" dirty="0"/>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sp>
        <p:nvSpPr>
          <p:cNvPr id="39" name="CuadroTexto 38"/>
          <p:cNvSpPr txBox="1"/>
          <p:nvPr/>
        </p:nvSpPr>
        <p:spPr>
          <a:xfrm>
            <a:off x="349050" y="4719047"/>
            <a:ext cx="4168359" cy="338554"/>
          </a:xfrm>
          <a:prstGeom prst="rect">
            <a:avLst/>
          </a:prstGeom>
          <a:solidFill>
            <a:schemeClr val="accent1">
              <a:lumMod val="75000"/>
            </a:schemeClr>
          </a:solidFill>
          <a:ln>
            <a:solidFill>
              <a:schemeClr val="bg1"/>
            </a:solidFill>
          </a:ln>
        </p:spPr>
        <p:txBody>
          <a:bodyPr wrap="square" rtlCol="0">
            <a:spAutoFit/>
          </a:bodyPr>
          <a:lstStyle/>
          <a:p>
            <a:pPr algn="ctr"/>
            <a:r>
              <a:rPr lang="es-CO" sz="1600" dirty="0">
                <a:solidFill>
                  <a:schemeClr val="bg1"/>
                </a:solidFill>
              </a:rPr>
              <a:t>Recaudos ene – dic 2015 : </a:t>
            </a:r>
            <a:r>
              <a:rPr lang="es-CO" sz="1600" b="1" dirty="0">
                <a:solidFill>
                  <a:schemeClr val="bg1"/>
                </a:solidFill>
              </a:rPr>
              <a:t>$52.275 </a:t>
            </a:r>
          </a:p>
        </p:txBody>
      </p:sp>
      <p:sp>
        <p:nvSpPr>
          <p:cNvPr id="4" name="CuadroTexto 3"/>
          <p:cNvSpPr txBox="1"/>
          <p:nvPr/>
        </p:nvSpPr>
        <p:spPr>
          <a:xfrm>
            <a:off x="3059832" y="1268760"/>
            <a:ext cx="3024336" cy="369332"/>
          </a:xfrm>
          <a:prstGeom prst="rect">
            <a:avLst/>
          </a:prstGeom>
          <a:noFill/>
        </p:spPr>
        <p:txBody>
          <a:bodyPr wrap="square" rtlCol="0">
            <a:spAutoFit/>
          </a:bodyPr>
          <a:lstStyle/>
          <a:p>
            <a:r>
              <a:rPr lang="es-CO" b="1" dirty="0">
                <a:solidFill>
                  <a:schemeClr val="tx2">
                    <a:lumMod val="75000"/>
                  </a:schemeClr>
                </a:solidFill>
              </a:rPr>
              <a:t>Recaudo Arrendamientos</a:t>
            </a:r>
          </a:p>
        </p:txBody>
      </p:sp>
      <p:sp>
        <p:nvSpPr>
          <p:cNvPr id="32" name="CuadroTexto 31"/>
          <p:cNvSpPr txBox="1"/>
          <p:nvPr/>
        </p:nvSpPr>
        <p:spPr>
          <a:xfrm>
            <a:off x="349050" y="4026550"/>
            <a:ext cx="8385766" cy="369332"/>
          </a:xfrm>
          <a:prstGeom prst="rect">
            <a:avLst/>
          </a:prstGeom>
          <a:solidFill>
            <a:schemeClr val="tx2">
              <a:lumMod val="20000"/>
              <a:lumOff val="80000"/>
            </a:schemeClr>
          </a:solidFill>
        </p:spPr>
        <p:txBody>
          <a:bodyPr wrap="square" rtlCol="0">
            <a:spAutoFit/>
          </a:bodyPr>
          <a:lstStyle/>
          <a:p>
            <a:pPr algn="ctr"/>
            <a:r>
              <a:rPr lang="es-CO" sz="1600" b="1" dirty="0"/>
              <a:t>Recaudos total año 2015 + 2016 : </a:t>
            </a:r>
            <a:r>
              <a:rPr lang="es-CO" b="1" dirty="0"/>
              <a:t>$108.421 </a:t>
            </a:r>
            <a:endParaRPr lang="es-CO" sz="1600" b="1" dirty="0"/>
          </a:p>
        </p:txBody>
      </p:sp>
      <p:graphicFrame>
        <p:nvGraphicFramePr>
          <p:cNvPr id="30" name="Gráfico 29"/>
          <p:cNvGraphicFramePr>
            <a:graphicFrameLocks/>
          </p:cNvGraphicFramePr>
          <p:nvPr>
            <p:extLst/>
          </p:nvPr>
        </p:nvGraphicFramePr>
        <p:xfrm>
          <a:off x="256108" y="1691905"/>
          <a:ext cx="8631783" cy="2238580"/>
        </p:xfrm>
        <a:graphic>
          <a:graphicData uri="http://schemas.openxmlformats.org/drawingml/2006/chart">
            <c:chart xmlns:c="http://schemas.openxmlformats.org/drawingml/2006/chart" xmlns:r="http://schemas.openxmlformats.org/officeDocument/2006/relationships" r:id="rId4"/>
          </a:graphicData>
        </a:graphic>
      </p:graphicFrame>
      <p:sp>
        <p:nvSpPr>
          <p:cNvPr id="36" name="CuadroTexto 35"/>
          <p:cNvSpPr txBox="1"/>
          <p:nvPr/>
        </p:nvSpPr>
        <p:spPr>
          <a:xfrm>
            <a:off x="4566457" y="4727715"/>
            <a:ext cx="4168359" cy="338554"/>
          </a:xfrm>
          <a:prstGeom prst="rect">
            <a:avLst/>
          </a:prstGeom>
          <a:solidFill>
            <a:srgbClr val="FFC000"/>
          </a:solidFill>
          <a:ln>
            <a:solidFill>
              <a:schemeClr val="bg1"/>
            </a:solidFill>
          </a:ln>
        </p:spPr>
        <p:txBody>
          <a:bodyPr wrap="square" rtlCol="0">
            <a:spAutoFit/>
          </a:bodyPr>
          <a:lstStyle/>
          <a:p>
            <a:pPr algn="ctr"/>
            <a:r>
              <a:rPr lang="es-CO" sz="1600" dirty="0"/>
              <a:t>Recaudos ene – dic 2016 : </a:t>
            </a:r>
            <a:r>
              <a:rPr lang="es-CO" sz="1600" b="1" dirty="0"/>
              <a:t>$56.146</a:t>
            </a:r>
          </a:p>
        </p:txBody>
      </p:sp>
      <p:sp>
        <p:nvSpPr>
          <p:cNvPr id="37" name="CuadroTexto 36"/>
          <p:cNvSpPr txBox="1"/>
          <p:nvPr/>
        </p:nvSpPr>
        <p:spPr>
          <a:xfrm>
            <a:off x="4555081" y="5599957"/>
            <a:ext cx="4168359" cy="338554"/>
          </a:xfrm>
          <a:prstGeom prst="rect">
            <a:avLst/>
          </a:prstGeom>
          <a:solidFill>
            <a:srgbClr val="FFC000"/>
          </a:solidFill>
          <a:ln>
            <a:solidFill>
              <a:schemeClr val="bg1"/>
            </a:solidFill>
          </a:ln>
        </p:spPr>
        <p:txBody>
          <a:bodyPr wrap="square" rtlCol="0">
            <a:spAutoFit/>
          </a:bodyPr>
          <a:lstStyle/>
          <a:p>
            <a:pPr algn="ctr"/>
            <a:r>
              <a:rPr lang="es-CO" sz="1600" dirty="0"/>
              <a:t>Aumento 7.4% </a:t>
            </a:r>
            <a:endParaRPr lang="es-CO" sz="1600" b="1" dirty="0"/>
          </a:p>
        </p:txBody>
      </p:sp>
      <p:sp>
        <p:nvSpPr>
          <p:cNvPr id="38" name="CuadroTexto 37"/>
          <p:cNvSpPr txBox="1"/>
          <p:nvPr/>
        </p:nvSpPr>
        <p:spPr>
          <a:xfrm>
            <a:off x="337675" y="5158047"/>
            <a:ext cx="4168359" cy="338554"/>
          </a:xfrm>
          <a:prstGeom prst="rect">
            <a:avLst/>
          </a:prstGeom>
          <a:solidFill>
            <a:schemeClr val="accent1">
              <a:lumMod val="75000"/>
            </a:schemeClr>
          </a:solidFill>
          <a:ln>
            <a:solidFill>
              <a:schemeClr val="bg1"/>
            </a:solidFill>
          </a:ln>
        </p:spPr>
        <p:txBody>
          <a:bodyPr wrap="square" rtlCol="0">
            <a:spAutoFit/>
          </a:bodyPr>
          <a:lstStyle/>
          <a:p>
            <a:pPr algn="ctr"/>
            <a:r>
              <a:rPr lang="es-CO" sz="1600" dirty="0">
                <a:solidFill>
                  <a:schemeClr val="bg1"/>
                </a:solidFill>
              </a:rPr>
              <a:t>Recaudos promedio mes 2015 : </a:t>
            </a:r>
            <a:r>
              <a:rPr lang="es-CO" sz="1600" b="1" dirty="0">
                <a:solidFill>
                  <a:schemeClr val="bg1"/>
                </a:solidFill>
              </a:rPr>
              <a:t>$4.336 </a:t>
            </a:r>
          </a:p>
        </p:txBody>
      </p:sp>
      <p:sp>
        <p:nvSpPr>
          <p:cNvPr id="40" name="CuadroTexto 39"/>
          <p:cNvSpPr txBox="1"/>
          <p:nvPr/>
        </p:nvSpPr>
        <p:spPr>
          <a:xfrm>
            <a:off x="4555082" y="5166715"/>
            <a:ext cx="4168359" cy="338554"/>
          </a:xfrm>
          <a:prstGeom prst="rect">
            <a:avLst/>
          </a:prstGeom>
          <a:solidFill>
            <a:srgbClr val="FFC000"/>
          </a:solidFill>
          <a:ln>
            <a:solidFill>
              <a:schemeClr val="bg1"/>
            </a:solidFill>
          </a:ln>
        </p:spPr>
        <p:txBody>
          <a:bodyPr wrap="square" rtlCol="0">
            <a:spAutoFit/>
          </a:bodyPr>
          <a:lstStyle/>
          <a:p>
            <a:pPr algn="ctr"/>
            <a:r>
              <a:rPr lang="es-CO" sz="1600" dirty="0"/>
              <a:t>Recaudos promedio mes 2015 : </a:t>
            </a:r>
            <a:r>
              <a:rPr lang="es-CO" sz="1600" b="1" dirty="0"/>
              <a:t>$4.679 </a:t>
            </a:r>
          </a:p>
        </p:txBody>
      </p:sp>
    </p:spTree>
    <p:extLst>
      <p:ext uri="{BB962C8B-B14F-4D97-AF65-F5344CB8AC3E}">
        <p14:creationId xmlns:p14="http://schemas.microsoft.com/office/powerpoint/2010/main" val="4052501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dirty="0"/>
              <a:t> </a:t>
            </a:r>
            <a:r>
              <a:rPr lang="es-ES" sz="1463" b="1" dirty="0"/>
              <a:t>RECAUDOS GESTIÓN ARRENDAMIENTO</a:t>
            </a:r>
            <a:endParaRPr lang="es-ES" sz="1500" b="1" dirty="0"/>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pic>
        <p:nvPicPr>
          <p:cNvPr id="3" name="Imagen 2"/>
          <p:cNvPicPr>
            <a:picLocks noChangeAspect="1"/>
          </p:cNvPicPr>
          <p:nvPr/>
        </p:nvPicPr>
        <p:blipFill>
          <a:blip r:embed="rId4"/>
          <a:stretch>
            <a:fillRect/>
          </a:stretch>
        </p:blipFill>
        <p:spPr>
          <a:xfrm>
            <a:off x="627796" y="1893723"/>
            <a:ext cx="8064326" cy="4166014"/>
          </a:xfrm>
          <a:prstGeom prst="rect">
            <a:avLst/>
          </a:prstGeom>
        </p:spPr>
      </p:pic>
      <p:sp>
        <p:nvSpPr>
          <p:cNvPr id="5" name="Flecha derecha 4"/>
          <p:cNvSpPr/>
          <p:nvPr/>
        </p:nvSpPr>
        <p:spPr>
          <a:xfrm rot="16200000">
            <a:off x="7779227" y="2756845"/>
            <a:ext cx="382137" cy="3821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6" name="Flecha derecha 35"/>
          <p:cNvSpPr/>
          <p:nvPr/>
        </p:nvSpPr>
        <p:spPr>
          <a:xfrm rot="16200000">
            <a:off x="7779232" y="3401080"/>
            <a:ext cx="382137" cy="3821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7" name="Flecha derecha 36"/>
          <p:cNvSpPr/>
          <p:nvPr/>
        </p:nvSpPr>
        <p:spPr>
          <a:xfrm rot="16200000">
            <a:off x="7779233" y="4004025"/>
            <a:ext cx="382137" cy="3821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8" name="Flecha derecha 37"/>
          <p:cNvSpPr/>
          <p:nvPr/>
        </p:nvSpPr>
        <p:spPr>
          <a:xfrm rot="16200000">
            <a:off x="7779227" y="4854459"/>
            <a:ext cx="382137" cy="3821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0" name="Flecha derecha 39"/>
          <p:cNvSpPr/>
          <p:nvPr/>
        </p:nvSpPr>
        <p:spPr>
          <a:xfrm rot="5400000">
            <a:off x="7779227" y="5534188"/>
            <a:ext cx="382137" cy="382138"/>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CO"/>
          </a:p>
        </p:txBody>
      </p:sp>
      <p:sp>
        <p:nvSpPr>
          <p:cNvPr id="47" name="CuadroTexto 46"/>
          <p:cNvSpPr txBox="1"/>
          <p:nvPr/>
        </p:nvSpPr>
        <p:spPr>
          <a:xfrm>
            <a:off x="2717730" y="1279969"/>
            <a:ext cx="3708540" cy="369332"/>
          </a:xfrm>
          <a:prstGeom prst="rect">
            <a:avLst/>
          </a:prstGeom>
          <a:noFill/>
        </p:spPr>
        <p:txBody>
          <a:bodyPr wrap="square" rtlCol="0">
            <a:spAutoFit/>
          </a:bodyPr>
          <a:lstStyle/>
          <a:p>
            <a:pPr algn="ctr"/>
            <a:r>
              <a:rPr lang="es-CO" b="1" dirty="0">
                <a:solidFill>
                  <a:schemeClr val="tx2">
                    <a:lumMod val="75000"/>
                  </a:schemeClr>
                </a:solidFill>
              </a:rPr>
              <a:t>Gestión de arrendamiento año 2016</a:t>
            </a:r>
          </a:p>
        </p:txBody>
      </p:sp>
      <p:sp>
        <p:nvSpPr>
          <p:cNvPr id="50" name="Elipse 49"/>
          <p:cNvSpPr/>
          <p:nvPr/>
        </p:nvSpPr>
        <p:spPr>
          <a:xfrm>
            <a:off x="345280" y="1106080"/>
            <a:ext cx="528177" cy="5316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551248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2669478"/>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12</a:t>
            </a:fld>
            <a:endParaRPr lang="es-ES" dirty="0"/>
          </a:p>
        </p:txBody>
      </p:sp>
    </p:spTree>
    <p:extLst>
      <p:ext uri="{BB962C8B-B14F-4D97-AF65-F5344CB8AC3E}">
        <p14:creationId xmlns:p14="http://schemas.microsoft.com/office/powerpoint/2010/main" val="2610045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22361"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63" dirty="0"/>
              <a:t> </a:t>
            </a:r>
            <a:r>
              <a:rPr lang="es-ES" sz="1463" b="1" dirty="0"/>
              <a:t>RECAUDOS GESTIÓN COBRO PERSUASIVO</a:t>
            </a:r>
            <a:endParaRPr lang="es-ES" sz="1500" b="1" dirty="0"/>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1" y="35397"/>
            <a:ext cx="1233817" cy="635238"/>
          </a:xfrm>
          <a:prstGeom prst="rect">
            <a:avLst/>
          </a:prstGeom>
        </p:spPr>
      </p:pic>
      <p:sp>
        <p:nvSpPr>
          <p:cNvPr id="20" name="Rectángulo 19"/>
          <p:cNvSpPr/>
          <p:nvPr/>
        </p:nvSpPr>
        <p:spPr>
          <a:xfrm>
            <a:off x="0" y="6646771"/>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3985822"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6687404" y="829081"/>
            <a:ext cx="2321361" cy="276999"/>
          </a:xfrm>
          <a:prstGeom prst="rect">
            <a:avLst/>
          </a:prstGeom>
          <a:noFill/>
        </p:spPr>
        <p:txBody>
          <a:bodyPr wrap="square" rtlCol="0">
            <a:spAutoFit/>
          </a:bodyPr>
          <a:lstStyle/>
          <a:p>
            <a:pPr algn="r"/>
            <a:r>
              <a:rPr lang="es-CO" sz="1200" dirty="0"/>
              <a:t>Cifras en Millones $</a:t>
            </a:r>
          </a:p>
        </p:txBody>
      </p:sp>
      <p:sp>
        <p:nvSpPr>
          <p:cNvPr id="5" name="CuadroTexto 4"/>
          <p:cNvSpPr txBox="1"/>
          <p:nvPr/>
        </p:nvSpPr>
        <p:spPr>
          <a:xfrm>
            <a:off x="723334" y="5117914"/>
            <a:ext cx="2866030" cy="584775"/>
          </a:xfrm>
          <a:prstGeom prst="rect">
            <a:avLst/>
          </a:prstGeom>
          <a:solidFill>
            <a:schemeClr val="accent1">
              <a:lumMod val="20000"/>
              <a:lumOff val="80000"/>
            </a:schemeClr>
          </a:solidFill>
        </p:spPr>
        <p:txBody>
          <a:bodyPr wrap="square" rtlCol="0">
            <a:spAutoFit/>
          </a:bodyPr>
          <a:lstStyle/>
          <a:p>
            <a:pPr algn="ctr"/>
            <a:r>
              <a:rPr lang="es-CO" sz="1600" b="1" dirty="0">
                <a:solidFill>
                  <a:schemeClr val="accent1">
                    <a:lumMod val="75000"/>
                  </a:schemeClr>
                </a:solidFill>
              </a:rPr>
              <a:t>Año 2015</a:t>
            </a:r>
          </a:p>
          <a:p>
            <a:r>
              <a:rPr lang="es-CO" sz="1600" dirty="0">
                <a:solidFill>
                  <a:schemeClr val="accent1">
                    <a:lumMod val="75000"/>
                  </a:schemeClr>
                </a:solidFill>
              </a:rPr>
              <a:t>Recaudo por valor de $2.932</a:t>
            </a:r>
          </a:p>
        </p:txBody>
      </p:sp>
      <p:sp>
        <p:nvSpPr>
          <p:cNvPr id="40" name="CuadroTexto 39"/>
          <p:cNvSpPr txBox="1"/>
          <p:nvPr/>
        </p:nvSpPr>
        <p:spPr>
          <a:xfrm>
            <a:off x="5488677" y="5109140"/>
            <a:ext cx="2866030" cy="1077218"/>
          </a:xfrm>
          <a:prstGeom prst="rect">
            <a:avLst/>
          </a:prstGeom>
          <a:solidFill>
            <a:schemeClr val="accent1">
              <a:lumMod val="20000"/>
              <a:lumOff val="80000"/>
            </a:schemeClr>
          </a:solidFill>
        </p:spPr>
        <p:txBody>
          <a:bodyPr wrap="square" rtlCol="0">
            <a:spAutoFit/>
          </a:bodyPr>
          <a:lstStyle/>
          <a:p>
            <a:pPr algn="ctr"/>
            <a:r>
              <a:rPr lang="es-CO" sz="1600" b="1" dirty="0">
                <a:solidFill>
                  <a:schemeClr val="accent1">
                    <a:lumMod val="75000"/>
                  </a:schemeClr>
                </a:solidFill>
              </a:rPr>
              <a:t>Año 2016</a:t>
            </a:r>
          </a:p>
          <a:p>
            <a:r>
              <a:rPr lang="es-CO" sz="1600" dirty="0">
                <a:solidFill>
                  <a:schemeClr val="accent1">
                    <a:lumMod val="75000"/>
                  </a:schemeClr>
                </a:solidFill>
              </a:rPr>
              <a:t>Recaudo por valor de $3.741</a:t>
            </a:r>
          </a:p>
          <a:p>
            <a:r>
              <a:rPr lang="es-CO" sz="1600" dirty="0">
                <a:solidFill>
                  <a:schemeClr val="accent1">
                    <a:lumMod val="75000"/>
                  </a:schemeClr>
                </a:solidFill>
              </a:rPr>
              <a:t>Diferencia Positiva $809</a:t>
            </a:r>
          </a:p>
          <a:p>
            <a:r>
              <a:rPr lang="es-CO" sz="1600" dirty="0">
                <a:solidFill>
                  <a:schemeClr val="accent1">
                    <a:lumMod val="75000"/>
                  </a:schemeClr>
                </a:solidFill>
              </a:rPr>
              <a:t>Incremento del 28%</a:t>
            </a:r>
          </a:p>
        </p:txBody>
      </p:sp>
      <p:graphicFrame>
        <p:nvGraphicFramePr>
          <p:cNvPr id="12" name="Gráfico 11"/>
          <p:cNvGraphicFramePr>
            <a:graphicFrameLocks/>
          </p:cNvGraphicFramePr>
          <p:nvPr>
            <p:extLst/>
          </p:nvPr>
        </p:nvGraphicFramePr>
        <p:xfrm>
          <a:off x="116681" y="1551385"/>
          <a:ext cx="8934286" cy="34724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29557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2991016"/>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14</a:t>
            </a:fld>
            <a:endParaRPr lang="es-ES" dirty="0"/>
          </a:p>
        </p:txBody>
      </p:sp>
    </p:spTree>
    <p:extLst>
      <p:ext uri="{BB962C8B-B14F-4D97-AF65-F5344CB8AC3E}">
        <p14:creationId xmlns:p14="http://schemas.microsoft.com/office/powerpoint/2010/main" val="4161065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0"/>
            <a:ext cx="9144000" cy="51646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50" b="1" dirty="0"/>
              <a:t>PROPUESTAS DE MODIFICACION EN LA </a:t>
            </a:r>
          </a:p>
          <a:p>
            <a:pPr algn="r"/>
            <a:r>
              <a:rPr lang="es-ES" sz="1350" b="1" dirty="0"/>
              <a:t>ADMINISTRACION DE BIENES </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293" y="-42018"/>
            <a:ext cx="1250157" cy="600497"/>
          </a:xfrm>
          <a:prstGeom prst="rect">
            <a:avLst/>
          </a:prstGeom>
        </p:spPr>
      </p:pic>
      <p:sp>
        <p:nvSpPr>
          <p:cNvPr id="8" name="Rectángulo 7"/>
          <p:cNvSpPr/>
          <p:nvPr/>
        </p:nvSpPr>
        <p:spPr>
          <a:xfrm>
            <a:off x="0" y="6659207"/>
            <a:ext cx="9144000" cy="19879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47"/>
          </a:p>
        </p:txBody>
      </p:sp>
      <p:sp>
        <p:nvSpPr>
          <p:cNvPr id="9" name="CuadroTexto 8"/>
          <p:cNvSpPr txBox="1"/>
          <p:nvPr/>
        </p:nvSpPr>
        <p:spPr>
          <a:xfrm>
            <a:off x="3983648" y="6620781"/>
            <a:ext cx="4675518" cy="276999"/>
          </a:xfrm>
          <a:prstGeom prst="rect">
            <a:avLst/>
          </a:prstGeom>
          <a:noFill/>
        </p:spPr>
        <p:txBody>
          <a:bodyPr wrap="square" rtlCol="0">
            <a:spAutoFit/>
          </a:bodyPr>
          <a:lstStyle/>
          <a:p>
            <a:pPr algn="r"/>
            <a:r>
              <a:rPr lang="es-ES" sz="1200" dirty="0">
                <a:solidFill>
                  <a:schemeClr val="bg1"/>
                </a:solidFill>
                <a:cs typeface="Lato Regular"/>
              </a:rPr>
              <a:t>Vicepresidencia Jurídica</a:t>
            </a:r>
          </a:p>
        </p:txBody>
      </p:sp>
      <p:sp>
        <p:nvSpPr>
          <p:cNvPr id="17" name="Rectángulo redondeado 16"/>
          <p:cNvSpPr/>
          <p:nvPr/>
        </p:nvSpPr>
        <p:spPr>
          <a:xfrm>
            <a:off x="479490" y="844062"/>
            <a:ext cx="2675964" cy="1824395"/>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s-CO" sz="1700" b="1" dirty="0">
                <a:latin typeface="Calibri" panose="020F0502020204030204" pitchFamily="34" charset="0"/>
                <a:ea typeface="Calibri" panose="020F0502020204030204" pitchFamily="34" charset="0"/>
                <a:cs typeface="Times New Roman" panose="02020603050405020304" pitchFamily="18" charset="0"/>
              </a:rPr>
              <a:t>Facultad del administrador del FRISCO para acudir directamente al proceso ED. </a:t>
            </a:r>
            <a:endParaRPr lang="es-CO" sz="1700" b="1" dirty="0"/>
          </a:p>
        </p:txBody>
      </p:sp>
      <p:sp>
        <p:nvSpPr>
          <p:cNvPr id="21" name="Rectángulo redondeado 20"/>
          <p:cNvSpPr/>
          <p:nvPr/>
        </p:nvSpPr>
        <p:spPr>
          <a:xfrm>
            <a:off x="3272057" y="844062"/>
            <a:ext cx="2675964" cy="1824395"/>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s-CO" sz="1700" b="1" dirty="0">
                <a:latin typeface="Calibri" panose="020F0502020204030204" pitchFamily="34" charset="0"/>
                <a:ea typeface="Calibri" panose="020F0502020204030204" pitchFamily="34" charset="0"/>
                <a:cs typeface="Times New Roman" panose="02020603050405020304" pitchFamily="18" charset="0"/>
              </a:rPr>
              <a:t>Enajenación Temprana, Chatarrización, Demolición y Destrucción (Potestad de un Comité a solicitud del  administrador con causales expresas).</a:t>
            </a:r>
            <a:endParaRPr lang="es-CO" sz="1700" b="1" dirty="0"/>
          </a:p>
        </p:txBody>
      </p:sp>
      <p:sp>
        <p:nvSpPr>
          <p:cNvPr id="23" name="Rectángulo redondeado 22"/>
          <p:cNvSpPr/>
          <p:nvPr/>
        </p:nvSpPr>
        <p:spPr>
          <a:xfrm>
            <a:off x="6181227" y="844062"/>
            <a:ext cx="2675964" cy="1824395"/>
          </a:xfrm>
          <a:prstGeom prst="round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endParaRPr lang="es-CO" b="1" dirty="0">
              <a:latin typeface="Calibri" panose="020F0502020204030204" pitchFamily="34" charset="0"/>
              <a:ea typeface="Calibri" panose="020F0502020204030204" pitchFamily="34" charset="0"/>
              <a:cs typeface="Times New Roman" panose="02020603050405020304" pitchFamily="18" charset="0"/>
            </a:endParaRPr>
          </a:p>
          <a:p>
            <a:pPr algn="ctr"/>
            <a:endParaRPr lang="es-CO" b="1" dirty="0">
              <a:latin typeface="Calibri" panose="020F0502020204030204" pitchFamily="34" charset="0"/>
              <a:ea typeface="Calibri" panose="020F0502020204030204" pitchFamily="34" charset="0"/>
              <a:cs typeface="Times New Roman" panose="02020603050405020304" pitchFamily="18" charset="0"/>
            </a:endParaRPr>
          </a:p>
          <a:p>
            <a:pPr algn="ctr"/>
            <a:r>
              <a:rPr lang="es-CO" sz="1700" b="1" dirty="0">
                <a:latin typeface="Calibri" panose="020F0502020204030204" pitchFamily="34" charset="0"/>
                <a:ea typeface="Calibri" panose="020F0502020204030204" pitchFamily="34" charset="0"/>
                <a:cs typeface="Times New Roman" panose="02020603050405020304" pitchFamily="18" charset="0"/>
              </a:rPr>
              <a:t>Reserva técnica del 30%.</a:t>
            </a:r>
          </a:p>
          <a:p>
            <a:pPr algn="ctr"/>
            <a:endParaRPr lang="es-CO" b="1" dirty="0">
              <a:latin typeface="Calibri" panose="020F0502020204030204" pitchFamily="34" charset="0"/>
              <a:cs typeface="Times New Roman" panose="02020603050405020304" pitchFamily="18" charset="0"/>
            </a:endParaRPr>
          </a:p>
          <a:p>
            <a:pPr algn="ctr"/>
            <a:endParaRPr lang="es-CO" b="1" dirty="0"/>
          </a:p>
        </p:txBody>
      </p:sp>
      <p:sp>
        <p:nvSpPr>
          <p:cNvPr id="24" name="Rectángulo redondeado 23"/>
          <p:cNvSpPr/>
          <p:nvPr/>
        </p:nvSpPr>
        <p:spPr>
          <a:xfrm>
            <a:off x="479490" y="2903591"/>
            <a:ext cx="2675964" cy="1021294"/>
          </a:xfrm>
          <a:prstGeom prst="round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CO" sz="1700" b="1" dirty="0">
                <a:latin typeface="Calibri" panose="020F0502020204030204" pitchFamily="34" charset="0"/>
                <a:cs typeface="Times New Roman" panose="02020603050405020304" pitchFamily="18" charset="0"/>
              </a:rPr>
              <a:t>Policía Administrativa</a:t>
            </a:r>
            <a:r>
              <a:rPr lang="es-CO" sz="1700" dirty="0">
                <a:latin typeface="Calibri" panose="020F0502020204030204" pitchFamily="34" charset="0"/>
                <a:cs typeface="Times New Roman" panose="02020603050405020304" pitchFamily="18" charset="0"/>
              </a:rPr>
              <a:t>.</a:t>
            </a:r>
            <a:endParaRPr lang="es-CO" sz="1700" dirty="0"/>
          </a:p>
        </p:txBody>
      </p:sp>
      <p:sp>
        <p:nvSpPr>
          <p:cNvPr id="25" name="Rectángulo redondeado 24"/>
          <p:cNvSpPr/>
          <p:nvPr/>
        </p:nvSpPr>
        <p:spPr>
          <a:xfrm>
            <a:off x="3330358" y="2903590"/>
            <a:ext cx="2675964" cy="1021295"/>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s-CO" sz="1700" b="1" dirty="0">
                <a:latin typeface="Calibri" panose="020F0502020204030204" pitchFamily="34" charset="0"/>
                <a:cs typeface="Times New Roman" panose="02020603050405020304" pitchFamily="18" charset="0"/>
              </a:rPr>
              <a:t>Vigencia de avalúos y Posibilidad de venta con  precios de referencia (Avalúos de Fachada</a:t>
            </a:r>
            <a:r>
              <a:rPr lang="es-CO" sz="1700" dirty="0">
                <a:latin typeface="Calibri" panose="020F0502020204030204" pitchFamily="34" charset="0"/>
                <a:cs typeface="Times New Roman" panose="02020603050405020304" pitchFamily="18" charset="0"/>
              </a:rPr>
              <a:t>.)</a:t>
            </a:r>
            <a:endParaRPr lang="es-CO" sz="1700" dirty="0"/>
          </a:p>
        </p:txBody>
      </p:sp>
      <p:sp>
        <p:nvSpPr>
          <p:cNvPr id="26" name="Rectángulo redondeado 25"/>
          <p:cNvSpPr/>
          <p:nvPr/>
        </p:nvSpPr>
        <p:spPr>
          <a:xfrm>
            <a:off x="6181227" y="2904299"/>
            <a:ext cx="2675964" cy="1020585"/>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s-CO" sz="1700" b="1" dirty="0">
                <a:latin typeface="Calibri" panose="020F0502020204030204" pitchFamily="34" charset="0"/>
                <a:cs typeface="Times New Roman" panose="02020603050405020304" pitchFamily="18" charset="0"/>
              </a:rPr>
              <a:t>Pago de obligaciones con cargo al producto de la venta.</a:t>
            </a:r>
            <a:endParaRPr lang="es-CO" sz="1700" b="1" dirty="0"/>
          </a:p>
        </p:txBody>
      </p:sp>
      <p:sp>
        <p:nvSpPr>
          <p:cNvPr id="27" name="Rectángulo redondeado 26"/>
          <p:cNvSpPr/>
          <p:nvPr/>
        </p:nvSpPr>
        <p:spPr>
          <a:xfrm>
            <a:off x="479490" y="4041724"/>
            <a:ext cx="2675964" cy="865031"/>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s-CO" sz="1700" b="1" dirty="0">
                <a:latin typeface="Calibri" panose="020F0502020204030204" pitchFamily="34" charset="0"/>
                <a:cs typeface="Times New Roman" panose="02020603050405020304" pitchFamily="18" charset="0"/>
              </a:rPr>
              <a:t>Llamamiento en garantía</a:t>
            </a:r>
            <a:r>
              <a:rPr lang="es-CO" sz="1700" dirty="0">
                <a:latin typeface="Calibri" panose="020F0502020204030204" pitchFamily="34" charset="0"/>
                <a:cs typeface="Times New Roman" panose="02020603050405020304" pitchFamily="18" charset="0"/>
              </a:rPr>
              <a:t>.</a:t>
            </a:r>
            <a:endParaRPr lang="es-CO" sz="1700" dirty="0"/>
          </a:p>
        </p:txBody>
      </p:sp>
      <p:sp>
        <p:nvSpPr>
          <p:cNvPr id="29" name="Rectángulo redondeado 28"/>
          <p:cNvSpPr/>
          <p:nvPr/>
        </p:nvSpPr>
        <p:spPr>
          <a:xfrm>
            <a:off x="3330358" y="4083457"/>
            <a:ext cx="2675964" cy="823298"/>
          </a:xfrm>
          <a:prstGeom prst="round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CO" sz="1700" b="1" dirty="0">
                <a:latin typeface="Calibri" panose="020F0502020204030204" pitchFamily="34" charset="0"/>
                <a:cs typeface="Times New Roman" panose="02020603050405020304" pitchFamily="18" charset="0"/>
              </a:rPr>
              <a:t>Inversión en bienes improductivos</a:t>
            </a:r>
            <a:endParaRPr lang="es-CO" sz="1700" b="1" dirty="0"/>
          </a:p>
        </p:txBody>
      </p:sp>
      <p:sp>
        <p:nvSpPr>
          <p:cNvPr id="14" name="Rectángulo redondeado 13"/>
          <p:cNvSpPr/>
          <p:nvPr/>
        </p:nvSpPr>
        <p:spPr>
          <a:xfrm>
            <a:off x="6204804" y="4060341"/>
            <a:ext cx="2675964" cy="920906"/>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s-CO" sz="1700" b="1" dirty="0">
                <a:latin typeface="Calibri" panose="020F0502020204030204" pitchFamily="34" charset="0"/>
                <a:cs typeface="Times New Roman" panose="02020603050405020304" pitchFamily="18" charset="0"/>
              </a:rPr>
              <a:t>Negativa a Secuestro de activos sin valores representativos</a:t>
            </a:r>
            <a:endParaRPr lang="es-CO" sz="1700" dirty="0"/>
          </a:p>
        </p:txBody>
      </p:sp>
      <p:sp>
        <p:nvSpPr>
          <p:cNvPr id="15" name="Rectángulo redondeado 14"/>
          <p:cNvSpPr/>
          <p:nvPr/>
        </p:nvSpPr>
        <p:spPr>
          <a:xfrm>
            <a:off x="479489" y="5059155"/>
            <a:ext cx="8377701" cy="865031"/>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s-CO" sz="1700" b="1" dirty="0">
                <a:solidFill>
                  <a:srgbClr val="FF0000"/>
                </a:solidFill>
                <a:latin typeface="Calibri" panose="020F0502020204030204" pitchFamily="34" charset="0"/>
                <a:cs typeface="Times New Roman" panose="02020603050405020304" pitchFamily="18" charset="0"/>
              </a:rPr>
              <a:t>PENDIENTE: </a:t>
            </a:r>
            <a:r>
              <a:rPr lang="es-CO" sz="1700" b="1" dirty="0">
                <a:latin typeface="Calibri" panose="020F0502020204030204" pitchFamily="34" charset="0"/>
                <a:cs typeface="Times New Roman" panose="02020603050405020304" pitchFamily="18" charset="0"/>
              </a:rPr>
              <a:t>Periodo de Transición de 6 meses para implementación de la Ley</a:t>
            </a:r>
            <a:r>
              <a:rPr lang="es-CO" sz="1700" dirty="0">
                <a:latin typeface="Calibri" panose="020F0502020204030204" pitchFamily="34" charset="0"/>
                <a:cs typeface="Times New Roman" panose="02020603050405020304" pitchFamily="18" charset="0"/>
              </a:rPr>
              <a:t>.</a:t>
            </a:r>
            <a:endParaRPr lang="es-CO" sz="1700" dirty="0"/>
          </a:p>
        </p:txBody>
      </p:sp>
    </p:spTree>
    <p:extLst>
      <p:ext uri="{BB962C8B-B14F-4D97-AF65-F5344CB8AC3E}">
        <p14:creationId xmlns:p14="http://schemas.microsoft.com/office/powerpoint/2010/main" val="4185298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CO" dirty="0"/>
          </a:p>
        </p:txBody>
      </p:sp>
      <p:pic>
        <p:nvPicPr>
          <p:cNvPr id="5" name="Imagen 4"/>
          <p:cNvPicPr>
            <a:picLocks noChangeAspect="1"/>
          </p:cNvPicPr>
          <p:nvPr/>
        </p:nvPicPr>
        <p:blipFill>
          <a:blip r:embed="rId2"/>
          <a:stretch>
            <a:fillRect/>
          </a:stretch>
        </p:blipFill>
        <p:spPr>
          <a:xfrm>
            <a:off x="785249" y="664233"/>
            <a:ext cx="7573501" cy="5529534"/>
          </a:xfrm>
          <a:prstGeom prst="rect">
            <a:avLst/>
          </a:prstGeom>
        </p:spPr>
      </p:pic>
    </p:spTree>
    <p:extLst>
      <p:ext uri="{BB962C8B-B14F-4D97-AF65-F5344CB8AC3E}">
        <p14:creationId xmlns:p14="http://schemas.microsoft.com/office/powerpoint/2010/main" val="1025757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p:cNvGrpSpPr/>
          <p:nvPr/>
        </p:nvGrpSpPr>
        <p:grpSpPr>
          <a:xfrm>
            <a:off x="8456" y="105339"/>
            <a:ext cx="9144000" cy="6858000"/>
            <a:chOff x="-609" y="-106982"/>
            <a:chExt cx="12113039" cy="6964982"/>
          </a:xfrm>
        </p:grpSpPr>
        <p:sp>
          <p:nvSpPr>
            <p:cNvPr id="2" name="Rectángulo 1"/>
            <p:cNvSpPr/>
            <p:nvPr/>
          </p:nvSpPr>
          <p:spPr>
            <a:xfrm>
              <a:off x="1" y="0"/>
              <a:ext cx="815354" cy="1511098"/>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GESTIÓN FGN</a:t>
              </a:r>
            </a:p>
          </p:txBody>
        </p:sp>
        <p:sp>
          <p:nvSpPr>
            <p:cNvPr id="6" name="Rectángulo 5"/>
            <p:cNvSpPr/>
            <p:nvPr/>
          </p:nvSpPr>
          <p:spPr>
            <a:xfrm>
              <a:off x="1" y="1511386"/>
              <a:ext cx="815354" cy="316154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GESTIÓN SAE</a:t>
              </a:r>
            </a:p>
          </p:txBody>
        </p:sp>
        <p:sp>
          <p:nvSpPr>
            <p:cNvPr id="181" name="Rectángulo 180"/>
            <p:cNvSpPr/>
            <p:nvPr/>
          </p:nvSpPr>
          <p:spPr>
            <a:xfrm>
              <a:off x="0" y="4670834"/>
              <a:ext cx="814136" cy="677954"/>
            </a:xfrm>
            <a:prstGeom prst="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MIN JUSTICIA </a:t>
              </a:r>
            </a:p>
          </p:txBody>
        </p:sp>
        <p:grpSp>
          <p:nvGrpSpPr>
            <p:cNvPr id="65" name="Grupo 64"/>
            <p:cNvGrpSpPr/>
            <p:nvPr/>
          </p:nvGrpSpPr>
          <p:grpSpPr>
            <a:xfrm>
              <a:off x="806993" y="1991207"/>
              <a:ext cx="10918282" cy="2705247"/>
              <a:chOff x="1001288" y="2216546"/>
              <a:chExt cx="11197607" cy="2705247"/>
            </a:xfrm>
          </p:grpSpPr>
          <p:cxnSp>
            <p:nvCxnSpPr>
              <p:cNvPr id="56" name="Conector recto 55"/>
              <p:cNvCxnSpPr/>
              <p:nvPr/>
            </p:nvCxnSpPr>
            <p:spPr>
              <a:xfrm>
                <a:off x="1009650" y="4026999"/>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001288" y="3092593"/>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001288" y="4912842"/>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016545" y="2225497"/>
                <a:ext cx="11182350" cy="8951"/>
              </a:xfrm>
              <a:prstGeom prst="line">
                <a:avLst/>
              </a:prstGeom>
              <a:solidFill>
                <a:srgbClr val="4BACC6"/>
              </a:solidFill>
              <a:ln/>
            </p:spPr>
            <p:style>
              <a:lnRef idx="0">
                <a:schemeClr val="accent1"/>
              </a:lnRef>
              <a:fillRef idx="3">
                <a:schemeClr val="accent1"/>
              </a:fillRef>
              <a:effectRef idx="3">
                <a:schemeClr val="accent1"/>
              </a:effectRef>
              <a:fontRef idx="minor">
                <a:schemeClr val="lt1"/>
              </a:fontRef>
            </p:style>
          </p:cxnSp>
          <p:cxnSp>
            <p:nvCxnSpPr>
              <p:cNvPr id="62" name="Conector recto 61"/>
              <p:cNvCxnSpPr/>
              <p:nvPr/>
            </p:nvCxnSpPr>
            <p:spPr>
              <a:xfrm>
                <a:off x="4617976"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7373372" y="2216546"/>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57010"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0" y="5349373"/>
              <a:ext cx="815354" cy="55565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RAMA JUDICIAL</a:t>
              </a:r>
            </a:p>
          </p:txBody>
        </p:sp>
        <p:sp>
          <p:nvSpPr>
            <p:cNvPr id="9" name="Rectángulo 8"/>
            <p:cNvSpPr/>
            <p:nvPr/>
          </p:nvSpPr>
          <p:spPr>
            <a:xfrm>
              <a:off x="2283133" y="2040191"/>
              <a:ext cx="682489"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50" b="1" dirty="0">
                  <a:solidFill>
                    <a:schemeClr val="tx1"/>
                  </a:solidFill>
                </a:rPr>
                <a:t>Registro en el sistema</a:t>
              </a:r>
            </a:p>
          </p:txBody>
        </p:sp>
        <p:sp>
          <p:nvSpPr>
            <p:cNvPr id="23" name="Rectángulo 22"/>
            <p:cNvSpPr/>
            <p:nvPr/>
          </p:nvSpPr>
          <p:spPr>
            <a:xfrm>
              <a:off x="1491459" y="2040192"/>
              <a:ext cx="716034"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13" b="1" dirty="0">
                  <a:solidFill>
                    <a:schemeClr val="tx1"/>
                  </a:solidFill>
                </a:rPr>
                <a:t>Recepción</a:t>
              </a:r>
            </a:p>
          </p:txBody>
        </p:sp>
        <p:sp>
          <p:nvSpPr>
            <p:cNvPr id="24" name="Rectángulo 23"/>
            <p:cNvSpPr/>
            <p:nvPr/>
          </p:nvSpPr>
          <p:spPr>
            <a:xfrm>
              <a:off x="3087327" y="2066703"/>
              <a:ext cx="1155160" cy="2553682"/>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88" b="1" dirty="0">
                  <a:solidFill>
                    <a:schemeClr val="tx1"/>
                  </a:solidFill>
                </a:rPr>
                <a:t>Registro y clasificación de  Depositarios y Liquidadores</a:t>
              </a:r>
            </a:p>
            <a:p>
              <a:pPr algn="ctr"/>
              <a:endParaRPr lang="es-CO" sz="788" b="1" dirty="0">
                <a:solidFill>
                  <a:schemeClr val="tx1"/>
                </a:solidFill>
              </a:endParaRPr>
            </a:p>
            <a:p>
              <a:pPr algn="ctr"/>
              <a:r>
                <a:rPr lang="es-CO" sz="788" b="1" dirty="0">
                  <a:solidFill>
                    <a:schemeClr val="tx1"/>
                  </a:solidFill>
                </a:rPr>
                <a:t>Asignación automática de Depositarios y Liquidadores, garantías y posesión</a:t>
              </a:r>
            </a:p>
            <a:p>
              <a:pPr algn="ctr"/>
              <a:endParaRPr lang="es-CO" sz="788" b="1" dirty="0">
                <a:solidFill>
                  <a:schemeClr val="tx1"/>
                </a:solidFill>
              </a:endParaRPr>
            </a:p>
          </p:txBody>
        </p:sp>
        <p:sp>
          <p:nvSpPr>
            <p:cNvPr id="26" name="Rectángulo 25"/>
            <p:cNvSpPr/>
            <p:nvPr/>
          </p:nvSpPr>
          <p:spPr>
            <a:xfrm>
              <a:off x="1214462" y="383517"/>
              <a:ext cx="9756882" cy="254859"/>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dirty="0">
                  <a:solidFill>
                    <a:schemeClr val="tx1"/>
                  </a:solidFill>
                </a:rPr>
                <a:t>Investigación proceso de Extinción de Dominio</a:t>
              </a:r>
            </a:p>
          </p:txBody>
        </p:sp>
        <p:sp>
          <p:nvSpPr>
            <p:cNvPr id="27" name="Rectángulo 26"/>
            <p:cNvSpPr/>
            <p:nvPr/>
          </p:nvSpPr>
          <p:spPr>
            <a:xfrm>
              <a:off x="937182" y="882585"/>
              <a:ext cx="1779150" cy="372408"/>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Puestas a disposición</a:t>
              </a:r>
            </a:p>
            <a:p>
              <a:pPr marL="128588" indent="-128588">
                <a:buFont typeface="Arial" panose="020B0604020202020204" pitchFamily="34" charset="0"/>
                <a:buChar char="•"/>
              </a:pPr>
              <a:r>
                <a:rPr lang="es-CO" sz="600" b="1" dirty="0">
                  <a:solidFill>
                    <a:schemeClr val="tx1"/>
                  </a:solidFill>
                </a:rPr>
                <a:t>Diligencia de Secuestro</a:t>
              </a:r>
            </a:p>
          </p:txBody>
        </p:sp>
        <p:sp>
          <p:nvSpPr>
            <p:cNvPr id="29" name="Rectángulo 28"/>
            <p:cNvSpPr/>
            <p:nvPr/>
          </p:nvSpPr>
          <p:spPr>
            <a:xfrm>
              <a:off x="4851359" y="924683"/>
              <a:ext cx="1513911" cy="449561"/>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Aprobaciones de Enajenación Temprana</a:t>
              </a:r>
            </a:p>
          </p:txBody>
        </p:sp>
        <p:sp>
          <p:nvSpPr>
            <p:cNvPr id="38" name="Rectángulo 37"/>
            <p:cNvSpPr/>
            <p:nvPr/>
          </p:nvSpPr>
          <p:spPr>
            <a:xfrm rot="16200000">
              <a:off x="752597" y="3950233"/>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SOC Y EST DE COMERCIO</a:t>
              </a:r>
            </a:p>
          </p:txBody>
        </p:sp>
        <p:sp>
          <p:nvSpPr>
            <p:cNvPr id="39" name="Rectángulo 38"/>
            <p:cNvSpPr/>
            <p:nvPr/>
          </p:nvSpPr>
          <p:spPr>
            <a:xfrm rot="16200000">
              <a:off x="752597" y="304926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788" b="1" dirty="0">
                  <a:solidFill>
                    <a:schemeClr val="tx1"/>
                  </a:solidFill>
                </a:rPr>
                <a:t>INMUEBLES</a:t>
              </a:r>
            </a:p>
          </p:txBody>
        </p:sp>
        <p:sp>
          <p:nvSpPr>
            <p:cNvPr id="40" name="Rectángulo 39"/>
            <p:cNvSpPr/>
            <p:nvPr/>
          </p:nvSpPr>
          <p:spPr>
            <a:xfrm rot="16200000">
              <a:off x="752597" y="214285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MUEBLES</a:t>
              </a:r>
            </a:p>
          </p:txBody>
        </p:sp>
        <p:sp>
          <p:nvSpPr>
            <p:cNvPr id="41" name="Rectángulo 40"/>
            <p:cNvSpPr/>
            <p:nvPr/>
          </p:nvSpPr>
          <p:spPr>
            <a:xfrm>
              <a:off x="1491458" y="1592128"/>
              <a:ext cx="2751029"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RR. RECEPCIÓN Y REGISTRO </a:t>
              </a:r>
            </a:p>
          </p:txBody>
        </p:sp>
        <p:sp>
          <p:nvSpPr>
            <p:cNvPr id="42" name="Rectángulo 41"/>
            <p:cNvSpPr/>
            <p:nvPr/>
          </p:nvSpPr>
          <p:spPr>
            <a:xfrm>
              <a:off x="4744929" y="1592127"/>
              <a:ext cx="1948117"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DP. DIAGNÓSTICO Y ALISTAMIENTO DE ACTIVOS </a:t>
              </a:r>
            </a:p>
          </p:txBody>
        </p:sp>
        <p:sp>
          <p:nvSpPr>
            <p:cNvPr id="43" name="Rectángulo 42"/>
            <p:cNvSpPr/>
            <p:nvPr/>
          </p:nvSpPr>
          <p:spPr>
            <a:xfrm>
              <a:off x="7291966" y="1592127"/>
              <a:ext cx="2097979" cy="350107"/>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DT. DISPOSICIÓN TEMPORAL DE ACTIVOS </a:t>
              </a:r>
            </a:p>
          </p:txBody>
        </p:sp>
        <p:sp>
          <p:nvSpPr>
            <p:cNvPr id="44" name="Rectángulo 43"/>
            <p:cNvSpPr/>
            <p:nvPr/>
          </p:nvSpPr>
          <p:spPr>
            <a:xfrm>
              <a:off x="9608155" y="1592126"/>
              <a:ext cx="1787970" cy="350107"/>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DF. DISPOSICIÓN FINAL DE ACTIVOS </a:t>
              </a:r>
            </a:p>
          </p:txBody>
        </p:sp>
        <p:sp>
          <p:nvSpPr>
            <p:cNvPr id="66" name="Rectángulo 65"/>
            <p:cNvSpPr/>
            <p:nvPr/>
          </p:nvSpPr>
          <p:spPr>
            <a:xfrm>
              <a:off x="4508912" y="5448723"/>
              <a:ext cx="2186088" cy="386809"/>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Aprobaciones de Enajenación Temprana*</a:t>
              </a:r>
            </a:p>
          </p:txBody>
        </p:sp>
        <p:sp>
          <p:nvSpPr>
            <p:cNvPr id="67" name="Rectángulo 66"/>
            <p:cNvSpPr/>
            <p:nvPr/>
          </p:nvSpPr>
          <p:spPr>
            <a:xfrm>
              <a:off x="8424694" y="5406765"/>
              <a:ext cx="1115266" cy="22957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Extinción de Dominio</a:t>
              </a:r>
            </a:p>
          </p:txBody>
        </p:sp>
        <p:sp>
          <p:nvSpPr>
            <p:cNvPr id="68" name="Rectángulo 67"/>
            <p:cNvSpPr/>
            <p:nvPr/>
          </p:nvSpPr>
          <p:spPr>
            <a:xfrm>
              <a:off x="8424694" y="5675029"/>
              <a:ext cx="1095168" cy="182847"/>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Devolución</a:t>
              </a:r>
            </a:p>
          </p:txBody>
        </p:sp>
        <p:sp>
          <p:nvSpPr>
            <p:cNvPr id="69" name="Rectángulo 68"/>
            <p:cNvSpPr/>
            <p:nvPr/>
          </p:nvSpPr>
          <p:spPr>
            <a:xfrm>
              <a:off x="7117501" y="5486510"/>
              <a:ext cx="995606" cy="31209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Dicta  Sentencia</a:t>
              </a:r>
            </a:p>
          </p:txBody>
        </p:sp>
        <p:sp>
          <p:nvSpPr>
            <p:cNvPr id="158" name="Rectángulo 157"/>
            <p:cNvSpPr/>
            <p:nvPr/>
          </p:nvSpPr>
          <p:spPr>
            <a:xfrm>
              <a:off x="0" y="5910414"/>
              <a:ext cx="815354" cy="485775"/>
            </a:xfrm>
            <a:prstGeom prst="rect">
              <a:avLst/>
            </a:prstGeom>
            <a:solidFill>
              <a:schemeClr val="accent6">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CISA</a:t>
              </a:r>
            </a:p>
          </p:txBody>
        </p:sp>
        <p:sp>
          <p:nvSpPr>
            <p:cNvPr id="159" name="Rectángulo 158"/>
            <p:cNvSpPr/>
            <p:nvPr/>
          </p:nvSpPr>
          <p:spPr>
            <a:xfrm>
              <a:off x="10127475" y="5981779"/>
              <a:ext cx="1500879" cy="181974"/>
            </a:xfrm>
            <a:prstGeom prst="rect">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Promoción y Venta  Muebles</a:t>
              </a:r>
            </a:p>
          </p:txBody>
        </p:sp>
        <p:sp>
          <p:nvSpPr>
            <p:cNvPr id="160" name="Rectángulo 159"/>
            <p:cNvSpPr/>
            <p:nvPr/>
          </p:nvSpPr>
          <p:spPr>
            <a:xfrm>
              <a:off x="10129272" y="6196419"/>
              <a:ext cx="1500879" cy="236020"/>
            </a:xfrm>
            <a:prstGeom prst="rect">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 Promoción y venta Inmuebles </a:t>
              </a:r>
            </a:p>
          </p:txBody>
        </p:sp>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4210" y="60041"/>
              <a:ext cx="940811" cy="343675"/>
            </a:xfrm>
            <a:prstGeom prst="rect">
              <a:avLst/>
            </a:prstGeom>
            <a:noFill/>
            <a:extLst>
              <a:ext uri="{909E8E84-426E-40DD-AFC4-6F175D3DCCD1}">
                <a14:hiddenFill xmlns:a14="http://schemas.microsoft.com/office/drawing/2010/main">
                  <a:solidFill>
                    <a:srgbClr val="FFFFFF"/>
                  </a:solidFill>
                </a14:hiddenFill>
              </a:ext>
            </a:extLst>
          </p:spPr>
        </p:pic>
        <p:sp>
          <p:nvSpPr>
            <p:cNvPr id="170" name="Rectángulo 169"/>
            <p:cNvSpPr/>
            <p:nvPr/>
          </p:nvSpPr>
          <p:spPr>
            <a:xfrm>
              <a:off x="7291967" y="4071361"/>
              <a:ext cx="2105710" cy="396674"/>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Deposito Provisional.</a:t>
              </a:r>
            </a:p>
            <a:p>
              <a:pPr marL="128588" indent="-128588">
                <a:buFont typeface="Arial" panose="020B0604020202020204" pitchFamily="34" charset="0"/>
                <a:buChar char="•"/>
              </a:pPr>
              <a:r>
                <a:rPr lang="es-CO" sz="600" b="1" dirty="0">
                  <a:solidFill>
                    <a:schemeClr val="tx1"/>
                  </a:solidFill>
                </a:rPr>
                <a:t>Gestión depositarios</a:t>
              </a:r>
            </a:p>
          </p:txBody>
        </p:sp>
        <p:sp>
          <p:nvSpPr>
            <p:cNvPr id="179" name="Rectángulo 178"/>
            <p:cNvSpPr/>
            <p:nvPr/>
          </p:nvSpPr>
          <p:spPr>
            <a:xfrm>
              <a:off x="7291966" y="800432"/>
              <a:ext cx="2037509" cy="280835"/>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Improcedencia y ordena devolución </a:t>
              </a:r>
            </a:p>
          </p:txBody>
        </p:sp>
        <p:sp>
          <p:nvSpPr>
            <p:cNvPr id="190" name="Rectángulo 189"/>
            <p:cNvSpPr/>
            <p:nvPr/>
          </p:nvSpPr>
          <p:spPr>
            <a:xfrm>
              <a:off x="7294093" y="1154271"/>
              <a:ext cx="2034050" cy="236663"/>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Procedencia y  pasa a Juez  </a:t>
              </a:r>
            </a:p>
          </p:txBody>
        </p:sp>
        <p:sp>
          <p:nvSpPr>
            <p:cNvPr id="76" name="Rectángulo 75"/>
            <p:cNvSpPr/>
            <p:nvPr/>
          </p:nvSpPr>
          <p:spPr>
            <a:xfrm>
              <a:off x="4744929" y="2153215"/>
              <a:ext cx="1948117" cy="596189"/>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físico, jurídico, administrativo (Entrada y salida)</a:t>
              </a:r>
            </a:p>
            <a:p>
              <a:pPr marL="128588" indent="-128588">
                <a:buFont typeface="Arial" panose="020B0604020202020204" pitchFamily="34" charset="0"/>
                <a:buChar char="•"/>
              </a:pPr>
              <a:r>
                <a:rPr lang="es-CO" sz="600" b="1" dirty="0">
                  <a:solidFill>
                    <a:schemeClr val="tx1"/>
                  </a:solidFill>
                </a:rPr>
                <a:t>Decide Mecanismo de administración</a:t>
              </a:r>
            </a:p>
            <a:p>
              <a:pPr marL="128588" indent="-128588">
                <a:buFont typeface="Arial" panose="020B0604020202020204" pitchFamily="34" charset="0"/>
                <a:buChar char="•"/>
              </a:pPr>
              <a:r>
                <a:rPr lang="es-ES" sz="600" b="1" i="1" dirty="0">
                  <a:solidFill>
                    <a:schemeClr val="tx1"/>
                  </a:solidFill>
                </a:rPr>
                <a:t>Solicita Enajenación Temprana *</a:t>
              </a:r>
              <a:endParaRPr lang="es-CO" sz="600" b="1" i="1" dirty="0">
                <a:solidFill>
                  <a:schemeClr val="tx1"/>
                </a:solidFill>
              </a:endParaRPr>
            </a:p>
          </p:txBody>
        </p:sp>
        <p:sp>
          <p:nvSpPr>
            <p:cNvPr id="180" name="Rectángulo 179"/>
            <p:cNvSpPr/>
            <p:nvPr/>
          </p:nvSpPr>
          <p:spPr>
            <a:xfrm>
              <a:off x="3087327" y="4935646"/>
              <a:ext cx="6381909" cy="220216"/>
            </a:xfrm>
            <a:prstGeom prst="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solidFill>
                    <a:schemeClr val="tx1"/>
                  </a:solidFill>
                </a:rPr>
                <a:t>Representa intereses  de la Nación en Proceso de extinción de dominio.  *</a:t>
              </a:r>
            </a:p>
          </p:txBody>
        </p:sp>
        <p:sp>
          <p:nvSpPr>
            <p:cNvPr id="78" name="Rectángulo 77"/>
            <p:cNvSpPr/>
            <p:nvPr/>
          </p:nvSpPr>
          <p:spPr>
            <a:xfrm>
              <a:off x="4751107" y="3010936"/>
              <a:ext cx="1948117" cy="692760"/>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físico, jurídico, administrativo  (Entrada y salida)</a:t>
              </a:r>
            </a:p>
            <a:p>
              <a:pPr marL="128588" indent="-128588">
                <a:buFont typeface="Arial" panose="020B0604020202020204" pitchFamily="34" charset="0"/>
                <a:buChar char="•"/>
              </a:pPr>
              <a:r>
                <a:rPr lang="es-CO" sz="600" b="1" dirty="0">
                  <a:solidFill>
                    <a:schemeClr val="tx1"/>
                  </a:solidFill>
                </a:rPr>
                <a:t>Decide Mecanismo de administración </a:t>
              </a:r>
            </a:p>
            <a:p>
              <a:pPr marL="128588" indent="-128588">
                <a:buFont typeface="Arial" panose="020B0604020202020204" pitchFamily="34" charset="0"/>
                <a:buChar char="•"/>
              </a:pPr>
              <a:r>
                <a:rPr lang="es-CO" sz="600" b="1" dirty="0">
                  <a:solidFill>
                    <a:schemeClr val="tx1"/>
                  </a:solidFill>
                </a:rPr>
                <a:t>Ordena Desalojo</a:t>
              </a:r>
            </a:p>
            <a:p>
              <a:pPr marL="128588" indent="-128588">
                <a:buFont typeface="Arial" panose="020B0604020202020204" pitchFamily="34" charset="0"/>
                <a:buChar char="•"/>
              </a:pPr>
              <a:r>
                <a:rPr lang="es-ES" sz="600" b="1" i="1" dirty="0">
                  <a:solidFill>
                    <a:schemeClr val="tx1"/>
                  </a:solidFill>
                </a:rPr>
                <a:t>Solicita Enajenación Temprana *</a:t>
              </a:r>
            </a:p>
          </p:txBody>
        </p:sp>
        <p:sp>
          <p:nvSpPr>
            <p:cNvPr id="83" name="Rectángulo 82"/>
            <p:cNvSpPr/>
            <p:nvPr/>
          </p:nvSpPr>
          <p:spPr>
            <a:xfrm>
              <a:off x="4744941" y="3927625"/>
              <a:ext cx="1948117" cy="637286"/>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contable, financiero y jurídico. (Entrada y salida)</a:t>
              </a:r>
            </a:p>
            <a:p>
              <a:pPr marL="128588" indent="-128588">
                <a:buFont typeface="Arial" panose="020B0604020202020204" pitchFamily="34" charset="0"/>
                <a:buChar char="•"/>
              </a:pPr>
              <a:r>
                <a:rPr lang="es-CO" sz="600" b="1" i="1" dirty="0">
                  <a:solidFill>
                    <a:schemeClr val="tx1"/>
                  </a:solidFill>
                </a:rPr>
                <a:t>Diagnóstico de Sociedades de Papel *</a:t>
              </a:r>
            </a:p>
          </p:txBody>
        </p:sp>
        <p:sp>
          <p:nvSpPr>
            <p:cNvPr id="85" name="Rectángulo 84"/>
            <p:cNvSpPr/>
            <p:nvPr/>
          </p:nvSpPr>
          <p:spPr>
            <a:xfrm>
              <a:off x="7317036" y="2072540"/>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Destinación Provisional.</a:t>
              </a:r>
            </a:p>
            <a:p>
              <a:pPr marL="128588" indent="-128588">
                <a:buFont typeface="Arial" panose="020B0604020202020204" pitchFamily="34" charset="0"/>
                <a:buChar char="•"/>
              </a:pPr>
              <a:r>
                <a:rPr lang="es-CO" sz="600" b="1" dirty="0">
                  <a:solidFill>
                    <a:schemeClr val="tx1"/>
                  </a:solidFill>
                </a:rPr>
                <a:t>Deposito Provisional </a:t>
              </a:r>
            </a:p>
            <a:p>
              <a:pPr marL="128588" indent="-128588">
                <a:buFont typeface="Arial" panose="020B0604020202020204" pitchFamily="34" charset="0"/>
                <a:buChar char="•"/>
              </a:pPr>
              <a:r>
                <a:rPr lang="es-CO" sz="600" b="1" dirty="0">
                  <a:solidFill>
                    <a:schemeClr val="tx1"/>
                  </a:solidFill>
                </a:rPr>
                <a:t>Gestión de depositarios</a:t>
              </a:r>
            </a:p>
            <a:p>
              <a:pPr marL="128588" indent="-128588">
                <a:buFont typeface="Arial" panose="020B0604020202020204" pitchFamily="34" charset="0"/>
                <a:buChar char="•"/>
              </a:pPr>
              <a:r>
                <a:rPr lang="es-CO" sz="600" b="1" dirty="0">
                  <a:solidFill>
                    <a:schemeClr val="tx1"/>
                  </a:solidFill>
                </a:rPr>
                <a:t>Administración Directa.</a:t>
              </a:r>
            </a:p>
          </p:txBody>
        </p:sp>
        <p:sp>
          <p:nvSpPr>
            <p:cNvPr id="86" name="Rectángulo 85"/>
            <p:cNvSpPr/>
            <p:nvPr/>
          </p:nvSpPr>
          <p:spPr>
            <a:xfrm>
              <a:off x="7306995" y="2957162"/>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Destinación Provisional.</a:t>
              </a:r>
            </a:p>
            <a:p>
              <a:pPr marL="128588" indent="-128588">
                <a:buFont typeface="Arial" panose="020B0604020202020204" pitchFamily="34" charset="0"/>
                <a:buChar char="•"/>
              </a:pPr>
              <a:r>
                <a:rPr lang="es-CO" sz="600" b="1" dirty="0">
                  <a:solidFill>
                    <a:schemeClr val="tx1"/>
                  </a:solidFill>
                </a:rPr>
                <a:t>Deposito Provisional </a:t>
              </a:r>
            </a:p>
            <a:p>
              <a:pPr marL="128588" indent="-128588">
                <a:buFont typeface="Arial" panose="020B0604020202020204" pitchFamily="34" charset="0"/>
                <a:buChar char="•"/>
              </a:pPr>
              <a:r>
                <a:rPr lang="es-CO" sz="600" b="1" dirty="0">
                  <a:solidFill>
                    <a:schemeClr val="tx1"/>
                  </a:solidFill>
                </a:rPr>
                <a:t>Gestión de depositarios</a:t>
              </a:r>
            </a:p>
            <a:p>
              <a:pPr marL="128588" indent="-128588">
                <a:buFont typeface="Arial" panose="020B0604020202020204" pitchFamily="34" charset="0"/>
                <a:buChar char="•"/>
              </a:pPr>
              <a:r>
                <a:rPr lang="es-CO" sz="600" b="1" dirty="0">
                  <a:solidFill>
                    <a:schemeClr val="tx1"/>
                  </a:solidFill>
                </a:rPr>
                <a:t>Administración Directa.</a:t>
              </a:r>
            </a:p>
          </p:txBody>
        </p:sp>
        <p:sp>
          <p:nvSpPr>
            <p:cNvPr id="88" name="Rectángulo 87"/>
            <p:cNvSpPr/>
            <p:nvPr/>
          </p:nvSpPr>
          <p:spPr>
            <a:xfrm>
              <a:off x="9663918" y="3892957"/>
              <a:ext cx="1737508" cy="705734"/>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800" b="1" dirty="0">
                  <a:solidFill>
                    <a:schemeClr val="tx1"/>
                  </a:solidFill>
                </a:rPr>
                <a:t> Liquidación sociedades</a:t>
              </a:r>
            </a:p>
            <a:p>
              <a:pPr marL="128588" indent="-128588">
                <a:buFont typeface="Arial" panose="020B0604020202020204" pitchFamily="34" charset="0"/>
                <a:buChar char="•"/>
              </a:pPr>
              <a:r>
                <a:rPr lang="es-CO" sz="800" b="1" dirty="0">
                  <a:solidFill>
                    <a:schemeClr val="tx1"/>
                  </a:solidFill>
                </a:rPr>
                <a:t>Comercialización Soc. Activas</a:t>
              </a:r>
            </a:p>
            <a:p>
              <a:pPr marL="128588" indent="-128588">
                <a:buFont typeface="Arial" panose="020B0604020202020204" pitchFamily="34" charset="0"/>
                <a:buChar char="•"/>
              </a:pPr>
              <a:r>
                <a:rPr lang="es-CO" sz="800" b="1" dirty="0">
                  <a:solidFill>
                    <a:schemeClr val="tx1"/>
                  </a:solidFill>
                </a:rPr>
                <a:t>Cancelación Matricula</a:t>
              </a:r>
            </a:p>
            <a:p>
              <a:pPr marL="128588" indent="-128588">
                <a:buFont typeface="Arial" panose="020B0604020202020204" pitchFamily="34" charset="0"/>
                <a:buChar char="•"/>
              </a:pPr>
              <a:r>
                <a:rPr lang="es-CO" sz="800" b="1" u="sng" dirty="0">
                  <a:solidFill>
                    <a:schemeClr val="tx1"/>
                  </a:solidFill>
                </a:rPr>
                <a:t>Devoluciones</a:t>
              </a:r>
            </a:p>
          </p:txBody>
        </p:sp>
        <p:sp>
          <p:nvSpPr>
            <p:cNvPr id="89" name="Rectángulo 88"/>
            <p:cNvSpPr/>
            <p:nvPr/>
          </p:nvSpPr>
          <p:spPr>
            <a:xfrm>
              <a:off x="9658617" y="2073244"/>
              <a:ext cx="1737508" cy="751911"/>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Chatarrización, destrucción</a:t>
              </a:r>
            </a:p>
            <a:p>
              <a:pPr marL="128588" indent="-128588">
                <a:buFont typeface="Arial" panose="020B0604020202020204" pitchFamily="34" charset="0"/>
                <a:buChar char="•"/>
              </a:pPr>
              <a:r>
                <a:rPr lang="es-CO" sz="600" b="1" dirty="0">
                  <a:solidFill>
                    <a:schemeClr val="tx1"/>
                  </a:solidFill>
                </a:rPr>
                <a:t>Comercialización Muebles</a:t>
              </a:r>
            </a:p>
            <a:p>
              <a:pPr marL="128588" indent="-128588">
                <a:buFont typeface="Arial" panose="020B0604020202020204" pitchFamily="34" charset="0"/>
                <a:buChar char="•"/>
              </a:pPr>
              <a:r>
                <a:rPr lang="es-CO" sz="600" b="1" dirty="0">
                  <a:solidFill>
                    <a:schemeClr val="tx1"/>
                  </a:solidFill>
                </a:rPr>
                <a:t>Monetización de divisas extintas</a:t>
              </a:r>
            </a:p>
            <a:p>
              <a:pPr marL="128588" indent="-128588">
                <a:buFont typeface="Arial" panose="020B0604020202020204" pitchFamily="34" charset="0"/>
                <a:buChar char="•"/>
              </a:pPr>
              <a:r>
                <a:rPr lang="es-CO" sz="600" b="1" dirty="0">
                  <a:solidFill>
                    <a:schemeClr val="tx1"/>
                  </a:solidFill>
                </a:rPr>
                <a:t>Destinaciones especificas</a:t>
              </a:r>
            </a:p>
            <a:p>
              <a:pPr marL="128588" indent="-128588">
                <a:buFont typeface="Arial" panose="020B0604020202020204" pitchFamily="34" charset="0"/>
                <a:buChar char="•"/>
              </a:pPr>
              <a:r>
                <a:rPr lang="es-CO" sz="600" b="1" dirty="0">
                  <a:solidFill>
                    <a:schemeClr val="tx1"/>
                  </a:solidFill>
                </a:rPr>
                <a:t>Destinaciones definitivas</a:t>
              </a:r>
            </a:p>
            <a:p>
              <a:pPr marL="128588" indent="-128588">
                <a:buFont typeface="Arial" panose="020B0604020202020204" pitchFamily="34" charset="0"/>
                <a:buChar char="•"/>
              </a:pPr>
              <a:r>
                <a:rPr lang="es-CO" sz="600" b="1" u="sng" dirty="0">
                  <a:solidFill>
                    <a:schemeClr val="tx1"/>
                  </a:solidFill>
                </a:rPr>
                <a:t>Devoluciones</a:t>
              </a:r>
            </a:p>
          </p:txBody>
        </p:sp>
        <p:sp>
          <p:nvSpPr>
            <p:cNvPr id="90" name="Rectángulo 89"/>
            <p:cNvSpPr/>
            <p:nvPr/>
          </p:nvSpPr>
          <p:spPr>
            <a:xfrm>
              <a:off x="9658617" y="2944089"/>
              <a:ext cx="1737508" cy="813952"/>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700" b="1" dirty="0">
                  <a:solidFill>
                    <a:schemeClr val="tx1"/>
                  </a:solidFill>
                </a:rPr>
                <a:t>Comercialización Inmuebles</a:t>
              </a:r>
            </a:p>
            <a:p>
              <a:pPr marL="128588" indent="-128588">
                <a:buFont typeface="Arial" panose="020B0604020202020204" pitchFamily="34" charset="0"/>
                <a:buChar char="•"/>
              </a:pPr>
              <a:r>
                <a:rPr lang="es-CO" sz="700" b="1" dirty="0">
                  <a:solidFill>
                    <a:schemeClr val="tx1"/>
                  </a:solidFill>
                </a:rPr>
                <a:t>Donación</a:t>
              </a:r>
            </a:p>
            <a:p>
              <a:pPr marL="128588" indent="-128588">
                <a:buFont typeface="Arial" panose="020B0604020202020204" pitchFamily="34" charset="0"/>
                <a:buChar char="•"/>
              </a:pPr>
              <a:r>
                <a:rPr lang="es-CO" sz="700" b="1" dirty="0">
                  <a:solidFill>
                    <a:schemeClr val="tx1"/>
                  </a:solidFill>
                </a:rPr>
                <a:t>Destinaciones  de Ley</a:t>
              </a:r>
            </a:p>
            <a:p>
              <a:pPr marL="128588" indent="-128588">
                <a:buFont typeface="Arial" panose="020B0604020202020204" pitchFamily="34" charset="0"/>
                <a:buChar char="•"/>
              </a:pPr>
              <a:r>
                <a:rPr lang="es-CO" sz="700" b="1" dirty="0">
                  <a:solidFill>
                    <a:schemeClr val="tx1"/>
                  </a:solidFill>
                </a:rPr>
                <a:t>Destinaciones especificas </a:t>
              </a:r>
            </a:p>
            <a:p>
              <a:pPr marL="128588" indent="-128588">
                <a:buFont typeface="Arial" panose="020B0604020202020204" pitchFamily="34" charset="0"/>
                <a:buChar char="•"/>
              </a:pPr>
              <a:r>
                <a:rPr lang="es-CO" sz="700" b="1" dirty="0">
                  <a:solidFill>
                    <a:schemeClr val="tx1"/>
                  </a:solidFill>
                </a:rPr>
                <a:t>Expropiación -  Demolición</a:t>
              </a:r>
            </a:p>
            <a:p>
              <a:pPr marL="128588" indent="-128588">
                <a:buFont typeface="Arial" panose="020B0604020202020204" pitchFamily="34" charset="0"/>
                <a:buChar char="•"/>
              </a:pPr>
              <a:r>
                <a:rPr lang="es-CO" sz="700" b="1" u="sng" dirty="0">
                  <a:solidFill>
                    <a:schemeClr val="tx1"/>
                  </a:solidFill>
                </a:rPr>
                <a:t>Devoluciones</a:t>
              </a:r>
            </a:p>
          </p:txBody>
        </p:sp>
        <p:cxnSp>
          <p:nvCxnSpPr>
            <p:cNvPr id="91" name="Conector recto 90"/>
            <p:cNvCxnSpPr/>
            <p:nvPr/>
          </p:nvCxnSpPr>
          <p:spPr>
            <a:xfrm>
              <a:off x="822249" y="5347975"/>
              <a:ext cx="11182350" cy="8951"/>
            </a:xfrm>
            <a:prstGeom prst="line">
              <a:avLst/>
            </a:prstGeom>
            <a:ln w="19050">
              <a:solidFill>
                <a:schemeClr val="accent4">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684561" y="5926659"/>
              <a:ext cx="11182350" cy="8951"/>
            </a:xfrm>
            <a:prstGeom prst="line">
              <a:avLst/>
            </a:prstGeom>
            <a:ln w="19050">
              <a:solidFill>
                <a:schemeClr val="accent2">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806992" y="1521356"/>
              <a:ext cx="11182350" cy="8951"/>
            </a:xfrm>
            <a:prstGeom prst="line">
              <a:avLst/>
            </a:prstGeom>
            <a:ln w="19050">
              <a:solidFill>
                <a:srgbClr val="C66156">
                  <a:alpha val="70000"/>
                </a:srgb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angular 50"/>
            <p:cNvCxnSpPr>
              <a:stCxn id="27" idx="2"/>
              <a:endCxn id="23" idx="0"/>
            </p:cNvCxnSpPr>
            <p:nvPr/>
          </p:nvCxnSpPr>
          <p:spPr>
            <a:xfrm rot="16200000" flipH="1">
              <a:off x="1445517" y="1636232"/>
              <a:ext cx="785199" cy="22719"/>
            </a:xfrm>
            <a:prstGeom prst="bentConnector3">
              <a:avLst>
                <a:gd name="adj1" fmla="val 50000"/>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stCxn id="26" idx="2"/>
              <a:endCxn id="27" idx="0"/>
            </p:cNvCxnSpPr>
            <p:nvPr/>
          </p:nvCxnSpPr>
          <p:spPr>
            <a:xfrm rot="5400000">
              <a:off x="3837727" y="-1372592"/>
              <a:ext cx="244209" cy="426614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ector angular 107"/>
            <p:cNvCxnSpPr>
              <a:endCxn id="1028" idx="0"/>
            </p:cNvCxnSpPr>
            <p:nvPr/>
          </p:nvCxnSpPr>
          <p:spPr>
            <a:xfrm rot="16200000" flipH="1">
              <a:off x="5879305" y="3705363"/>
              <a:ext cx="2030560" cy="187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Elipse 1027"/>
            <p:cNvSpPr/>
            <p:nvPr/>
          </p:nvSpPr>
          <p:spPr>
            <a:xfrm>
              <a:off x="6806787" y="4721580"/>
              <a:ext cx="177469" cy="170167"/>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schemeClr val="tx1"/>
                  </a:solidFill>
                </a:rPr>
                <a:t>A</a:t>
              </a:r>
            </a:p>
          </p:txBody>
        </p:sp>
        <p:sp>
          <p:nvSpPr>
            <p:cNvPr id="210" name="Elipse 209"/>
            <p:cNvSpPr/>
            <p:nvPr/>
          </p:nvSpPr>
          <p:spPr>
            <a:xfrm>
              <a:off x="3984501" y="1091914"/>
              <a:ext cx="346720" cy="208726"/>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i="1" dirty="0">
                  <a:solidFill>
                    <a:schemeClr val="tx1"/>
                  </a:solidFill>
                </a:rPr>
                <a:t>A</a:t>
              </a:r>
            </a:p>
          </p:txBody>
        </p:sp>
        <p:cxnSp>
          <p:nvCxnSpPr>
            <p:cNvPr id="1039" name="Conector angular 1038"/>
            <p:cNvCxnSpPr>
              <a:stCxn id="69" idx="3"/>
              <a:endCxn id="67" idx="1"/>
            </p:cNvCxnSpPr>
            <p:nvPr/>
          </p:nvCxnSpPr>
          <p:spPr>
            <a:xfrm flipV="1">
              <a:off x="8113107" y="5521553"/>
              <a:ext cx="311588" cy="12100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1" name="Conector angular 1040"/>
            <p:cNvCxnSpPr>
              <a:stCxn id="69" idx="3"/>
              <a:endCxn id="68" idx="1"/>
            </p:cNvCxnSpPr>
            <p:nvPr/>
          </p:nvCxnSpPr>
          <p:spPr>
            <a:xfrm>
              <a:off x="8113107" y="5642558"/>
              <a:ext cx="311588" cy="12389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Elipse 221"/>
            <p:cNvSpPr/>
            <p:nvPr/>
          </p:nvSpPr>
          <p:spPr>
            <a:xfrm>
              <a:off x="9467492" y="1201065"/>
              <a:ext cx="502390" cy="203277"/>
            </a:xfrm>
            <a:prstGeom prst="ellipse">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B</a:t>
              </a:r>
            </a:p>
          </p:txBody>
        </p:sp>
        <p:sp>
          <p:nvSpPr>
            <p:cNvPr id="223" name="Rectángulo 222"/>
            <p:cNvSpPr/>
            <p:nvPr/>
          </p:nvSpPr>
          <p:spPr>
            <a:xfrm>
              <a:off x="1214462" y="5534419"/>
              <a:ext cx="1215184" cy="271592"/>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Puestas a disposición</a:t>
              </a:r>
            </a:p>
          </p:txBody>
        </p:sp>
        <p:cxnSp>
          <p:nvCxnSpPr>
            <p:cNvPr id="1043" name="Conector recto de flecha 1042"/>
            <p:cNvCxnSpPr>
              <a:stCxn id="223" idx="0"/>
              <a:endCxn id="23" idx="2"/>
            </p:cNvCxnSpPr>
            <p:nvPr/>
          </p:nvCxnSpPr>
          <p:spPr>
            <a:xfrm flipV="1">
              <a:off x="1822055" y="4620384"/>
              <a:ext cx="27421" cy="914035"/>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5" name="Conector recto de flecha 1044"/>
            <p:cNvCxnSpPr>
              <a:stCxn id="190" idx="3"/>
              <a:endCxn id="222" idx="2"/>
            </p:cNvCxnSpPr>
            <p:nvPr/>
          </p:nvCxnSpPr>
          <p:spPr>
            <a:xfrm>
              <a:off x="9328143" y="1272602"/>
              <a:ext cx="139349" cy="30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8" name="Elipse 227"/>
            <p:cNvSpPr/>
            <p:nvPr/>
          </p:nvSpPr>
          <p:spPr>
            <a:xfrm>
              <a:off x="6806786" y="5534420"/>
              <a:ext cx="270991" cy="236017"/>
            </a:xfrm>
            <a:prstGeom prst="ellipse">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dirty="0">
                  <a:solidFill>
                    <a:schemeClr val="tx1"/>
                  </a:solidFill>
                </a:rPr>
                <a:t>B</a:t>
              </a:r>
            </a:p>
          </p:txBody>
        </p:sp>
        <p:sp>
          <p:nvSpPr>
            <p:cNvPr id="231" name="Elipse 230"/>
            <p:cNvSpPr/>
            <p:nvPr/>
          </p:nvSpPr>
          <p:spPr>
            <a:xfrm>
              <a:off x="9467492" y="812252"/>
              <a:ext cx="502390" cy="234875"/>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C</a:t>
              </a:r>
            </a:p>
          </p:txBody>
        </p:sp>
        <p:cxnSp>
          <p:nvCxnSpPr>
            <p:cNvPr id="1049" name="Conector recto de flecha 1048"/>
            <p:cNvCxnSpPr>
              <a:stCxn id="179" idx="3"/>
              <a:endCxn id="231" idx="2"/>
            </p:cNvCxnSpPr>
            <p:nvPr/>
          </p:nvCxnSpPr>
          <p:spPr>
            <a:xfrm flipV="1">
              <a:off x="9329475" y="929690"/>
              <a:ext cx="138016" cy="111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1" name="Elipse 240"/>
            <p:cNvSpPr/>
            <p:nvPr/>
          </p:nvSpPr>
          <p:spPr>
            <a:xfrm>
              <a:off x="10527372" y="5500800"/>
              <a:ext cx="177468"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C</a:t>
              </a:r>
            </a:p>
          </p:txBody>
        </p:sp>
        <p:cxnSp>
          <p:nvCxnSpPr>
            <p:cNvPr id="1062" name="Conector angular 1061"/>
            <p:cNvCxnSpPr>
              <a:stCxn id="67" idx="3"/>
              <a:endCxn id="241" idx="2"/>
            </p:cNvCxnSpPr>
            <p:nvPr/>
          </p:nvCxnSpPr>
          <p:spPr>
            <a:xfrm>
              <a:off x="9539960" y="5521553"/>
              <a:ext cx="987411" cy="64331"/>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4" name="Conector angular 1063"/>
            <p:cNvCxnSpPr>
              <a:stCxn id="68" idx="3"/>
              <a:endCxn id="241" idx="2"/>
            </p:cNvCxnSpPr>
            <p:nvPr/>
          </p:nvCxnSpPr>
          <p:spPr>
            <a:xfrm flipV="1">
              <a:off x="9519862" y="5585884"/>
              <a:ext cx="1007510" cy="18056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4" name="Elipse 263"/>
            <p:cNvSpPr/>
            <p:nvPr/>
          </p:nvSpPr>
          <p:spPr>
            <a:xfrm>
              <a:off x="4008594" y="5512397"/>
              <a:ext cx="308465" cy="269696"/>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i="1" dirty="0">
                  <a:solidFill>
                    <a:schemeClr val="tx1"/>
                  </a:solidFill>
                </a:rPr>
                <a:t>A</a:t>
              </a:r>
            </a:p>
          </p:txBody>
        </p:sp>
        <p:cxnSp>
          <p:nvCxnSpPr>
            <p:cNvPr id="1079" name="Conector recto de flecha 1078"/>
            <p:cNvCxnSpPr>
              <a:stCxn id="264" idx="6"/>
              <a:endCxn id="66" idx="1"/>
            </p:cNvCxnSpPr>
            <p:nvPr/>
          </p:nvCxnSpPr>
          <p:spPr>
            <a:xfrm flipV="1">
              <a:off x="4317059" y="5642127"/>
              <a:ext cx="191853" cy="51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9" name="Elipse 268"/>
            <p:cNvSpPr/>
            <p:nvPr/>
          </p:nvSpPr>
          <p:spPr>
            <a:xfrm>
              <a:off x="11517146" y="2964421"/>
              <a:ext cx="177469" cy="170167"/>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D</a:t>
              </a:r>
            </a:p>
          </p:txBody>
        </p:sp>
        <p:cxnSp>
          <p:nvCxnSpPr>
            <p:cNvPr id="1083" name="Conector angular 1082"/>
            <p:cNvCxnSpPr/>
            <p:nvPr/>
          </p:nvCxnSpPr>
          <p:spPr>
            <a:xfrm flipV="1">
              <a:off x="11396125" y="3054823"/>
              <a:ext cx="121021" cy="38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rot="5400000">
              <a:off x="10327634" y="3034746"/>
              <a:ext cx="3104328" cy="219087"/>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FRISCO</a:t>
              </a:r>
            </a:p>
          </p:txBody>
        </p:sp>
        <p:sp>
          <p:nvSpPr>
            <p:cNvPr id="283" name="Elipse 282"/>
            <p:cNvSpPr/>
            <p:nvPr/>
          </p:nvSpPr>
          <p:spPr>
            <a:xfrm>
              <a:off x="9469237" y="6058692"/>
              <a:ext cx="248193" cy="255738"/>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D</a:t>
              </a:r>
            </a:p>
          </p:txBody>
        </p:sp>
        <p:cxnSp>
          <p:nvCxnSpPr>
            <p:cNvPr id="295" name="Conector recto 294"/>
            <p:cNvCxnSpPr/>
            <p:nvPr/>
          </p:nvCxnSpPr>
          <p:spPr>
            <a:xfrm>
              <a:off x="806992" y="6409839"/>
              <a:ext cx="11182350" cy="8951"/>
            </a:xfrm>
            <a:prstGeom prst="line">
              <a:avLst/>
            </a:prstGeom>
            <a:ln w="19050">
              <a:solidFill>
                <a:schemeClr val="accent6">
                  <a:lumMod val="75000"/>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6" name="Rectángulo 295"/>
            <p:cNvSpPr/>
            <p:nvPr/>
          </p:nvSpPr>
          <p:spPr>
            <a:xfrm>
              <a:off x="-609" y="6396189"/>
              <a:ext cx="815354" cy="461811"/>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dirty="0">
                  <a:solidFill>
                    <a:schemeClr val="tx1"/>
                  </a:solidFill>
                </a:rPr>
                <a:t>AFECTADO</a:t>
              </a:r>
            </a:p>
          </p:txBody>
        </p:sp>
        <p:sp>
          <p:nvSpPr>
            <p:cNvPr id="297" name="Rectángulo 296"/>
            <p:cNvSpPr/>
            <p:nvPr/>
          </p:nvSpPr>
          <p:spPr>
            <a:xfrm>
              <a:off x="9969882" y="6495964"/>
              <a:ext cx="1816064" cy="273286"/>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u="sng" dirty="0">
                  <a:solidFill>
                    <a:schemeClr val="tx1"/>
                  </a:solidFill>
                </a:rPr>
                <a:t>Recepción de Activos Y Rendimientos</a:t>
              </a:r>
            </a:p>
          </p:txBody>
        </p:sp>
        <p:cxnSp>
          <p:nvCxnSpPr>
            <p:cNvPr id="220" name="Conector angular 219"/>
            <p:cNvCxnSpPr>
              <a:stCxn id="89" idx="3"/>
              <a:endCxn id="110" idx="0"/>
            </p:cNvCxnSpPr>
            <p:nvPr/>
          </p:nvCxnSpPr>
          <p:spPr>
            <a:xfrm>
              <a:off x="11396125" y="2449200"/>
              <a:ext cx="627571" cy="1074037"/>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6" name="Conector angular 225"/>
            <p:cNvCxnSpPr>
              <a:endCxn id="110" idx="2"/>
            </p:cNvCxnSpPr>
            <p:nvPr/>
          </p:nvCxnSpPr>
          <p:spPr>
            <a:xfrm flipV="1">
              <a:off x="11408210" y="3606281"/>
              <a:ext cx="526751" cy="1170"/>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2" name="Conector angular 231"/>
            <p:cNvCxnSpPr>
              <a:stCxn id="88" idx="3"/>
              <a:endCxn id="110" idx="4"/>
            </p:cNvCxnSpPr>
            <p:nvPr/>
          </p:nvCxnSpPr>
          <p:spPr>
            <a:xfrm flipV="1">
              <a:off x="11401426" y="3689324"/>
              <a:ext cx="622270" cy="556500"/>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9" name="Elipse 308"/>
            <p:cNvSpPr/>
            <p:nvPr/>
          </p:nvSpPr>
          <p:spPr>
            <a:xfrm>
              <a:off x="9538438" y="6548308"/>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schemeClr val="tx1"/>
                  </a:solidFill>
                </a:rPr>
                <a:t>E</a:t>
              </a:r>
            </a:p>
          </p:txBody>
        </p:sp>
        <p:cxnSp>
          <p:nvCxnSpPr>
            <p:cNvPr id="235" name="Conector angular 234"/>
            <p:cNvCxnSpPr>
              <a:stCxn id="309" idx="6"/>
              <a:endCxn id="297" idx="1"/>
            </p:cNvCxnSpPr>
            <p:nvPr/>
          </p:nvCxnSpPr>
          <p:spPr>
            <a:xfrm>
              <a:off x="9715907" y="6631352"/>
              <a:ext cx="253975" cy="1255"/>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2" name="Elipse 311"/>
            <p:cNvSpPr/>
            <p:nvPr/>
          </p:nvSpPr>
          <p:spPr>
            <a:xfrm>
              <a:off x="4420176" y="3272310"/>
              <a:ext cx="177469"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C</a:t>
              </a:r>
            </a:p>
          </p:txBody>
        </p:sp>
        <p:cxnSp>
          <p:nvCxnSpPr>
            <p:cNvPr id="313" name="Conector angular 312"/>
            <p:cNvCxnSpPr>
              <a:stCxn id="312" idx="0"/>
              <a:endCxn id="76" idx="1"/>
            </p:cNvCxnSpPr>
            <p:nvPr/>
          </p:nvCxnSpPr>
          <p:spPr>
            <a:xfrm rot="5400000" flipH="1" flipV="1">
              <a:off x="4216420" y="2743801"/>
              <a:ext cx="821000" cy="2360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Conector angular 313"/>
            <p:cNvCxnSpPr>
              <a:stCxn id="312" idx="4"/>
              <a:endCxn id="83" idx="1"/>
            </p:cNvCxnSpPr>
            <p:nvPr/>
          </p:nvCxnSpPr>
          <p:spPr>
            <a:xfrm rot="16200000" flipH="1">
              <a:off x="4225031" y="3726357"/>
              <a:ext cx="803791" cy="23603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Conector angular 314"/>
            <p:cNvCxnSpPr>
              <a:stCxn id="312" idx="6"/>
              <a:endCxn id="78" idx="1"/>
            </p:cNvCxnSpPr>
            <p:nvPr/>
          </p:nvCxnSpPr>
          <p:spPr>
            <a:xfrm flipV="1">
              <a:off x="4597645" y="3357316"/>
              <a:ext cx="153462" cy="7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Conector angular 242"/>
            <p:cNvCxnSpPr>
              <a:stCxn id="159" idx="3"/>
              <a:endCxn id="282" idx="3"/>
            </p:cNvCxnSpPr>
            <p:nvPr/>
          </p:nvCxnSpPr>
          <p:spPr>
            <a:xfrm flipV="1">
              <a:off x="11628354" y="4696454"/>
              <a:ext cx="251445" cy="137631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angular 245"/>
            <p:cNvCxnSpPr>
              <a:stCxn id="160" idx="3"/>
              <a:endCxn id="282" idx="3"/>
            </p:cNvCxnSpPr>
            <p:nvPr/>
          </p:nvCxnSpPr>
          <p:spPr>
            <a:xfrm flipV="1">
              <a:off x="11630151" y="4696454"/>
              <a:ext cx="249647" cy="161797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716875" y="3649837"/>
              <a:ext cx="1979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Imagen 34"/>
            <p:cNvPicPr>
              <a:picLocks noChangeAspect="1"/>
            </p:cNvPicPr>
            <p:nvPr/>
          </p:nvPicPr>
          <p:blipFill>
            <a:blip r:embed="rId3"/>
            <a:stretch>
              <a:fillRect/>
            </a:stretch>
          </p:blipFill>
          <p:spPr>
            <a:xfrm>
              <a:off x="6693541" y="2688937"/>
              <a:ext cx="207282" cy="12193"/>
            </a:xfrm>
            <a:prstGeom prst="rect">
              <a:avLst/>
            </a:prstGeom>
          </p:spPr>
        </p:pic>
        <p:cxnSp>
          <p:nvCxnSpPr>
            <p:cNvPr id="48" name="Conector recto de flecha 47"/>
            <p:cNvCxnSpPr/>
            <p:nvPr/>
          </p:nvCxnSpPr>
          <p:spPr>
            <a:xfrm>
              <a:off x="11576721" y="2275367"/>
              <a:ext cx="8943" cy="71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1408210" y="2282915"/>
              <a:ext cx="176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CuadroTexto 51"/>
            <p:cNvSpPr txBox="1"/>
            <p:nvPr/>
          </p:nvSpPr>
          <p:spPr>
            <a:xfrm>
              <a:off x="1787854" y="-106982"/>
              <a:ext cx="7750584" cy="400109"/>
            </a:xfrm>
            <a:prstGeom prst="rect">
              <a:avLst/>
            </a:prstGeom>
            <a:noFill/>
          </p:spPr>
          <p:txBody>
            <a:bodyPr wrap="none" rtlCol="0">
              <a:spAutoFit/>
            </a:bodyPr>
            <a:lstStyle/>
            <a:p>
              <a:r>
                <a:rPr lang="es-CO" sz="1350" b="1" dirty="0"/>
                <a:t>ZOOM DE ARQUITECTURA - INTERACCION CON ACTORES DEL MACROPROCESO</a:t>
              </a:r>
            </a:p>
          </p:txBody>
        </p:sp>
        <p:sp>
          <p:nvSpPr>
            <p:cNvPr id="110" name="Elipse 109"/>
            <p:cNvSpPr/>
            <p:nvPr/>
          </p:nvSpPr>
          <p:spPr>
            <a:xfrm>
              <a:off x="11934961" y="3523237"/>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schemeClr val="tx1"/>
                  </a:solidFill>
                </a:rPr>
                <a:t>E</a:t>
              </a:r>
            </a:p>
          </p:txBody>
        </p:sp>
      </p:grpSp>
      <p:cxnSp>
        <p:nvCxnSpPr>
          <p:cNvPr id="95" name="Conector recto de flecha 94"/>
          <p:cNvCxnSpPr>
            <a:endCxn id="29" idx="1"/>
          </p:cNvCxnSpPr>
          <p:nvPr/>
        </p:nvCxnSpPr>
        <p:spPr>
          <a:xfrm flipV="1">
            <a:off x="3280199" y="1342486"/>
            <a:ext cx="390954" cy="47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3" name="Conector recto 102"/>
          <p:cNvCxnSpPr/>
          <p:nvPr/>
        </p:nvCxnSpPr>
        <p:spPr>
          <a:xfrm>
            <a:off x="7443630" y="6176308"/>
            <a:ext cx="0" cy="246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5" name="Conector recto 104"/>
          <p:cNvCxnSpPr>
            <a:endCxn id="159" idx="1"/>
          </p:cNvCxnSpPr>
          <p:nvPr/>
        </p:nvCxnSpPr>
        <p:spPr>
          <a:xfrm>
            <a:off x="7443630" y="6190167"/>
            <a:ext cx="210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Conector recto 106"/>
          <p:cNvCxnSpPr/>
          <p:nvPr/>
        </p:nvCxnSpPr>
        <p:spPr>
          <a:xfrm>
            <a:off x="7443630" y="6422395"/>
            <a:ext cx="21176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17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p:cNvGrpSpPr/>
          <p:nvPr/>
        </p:nvGrpSpPr>
        <p:grpSpPr>
          <a:xfrm>
            <a:off x="8456" y="105339"/>
            <a:ext cx="9144000" cy="6858000"/>
            <a:chOff x="-609" y="-106982"/>
            <a:chExt cx="12113039" cy="6964982"/>
          </a:xfrm>
        </p:grpSpPr>
        <p:sp>
          <p:nvSpPr>
            <p:cNvPr id="2" name="Rectángulo 1"/>
            <p:cNvSpPr/>
            <p:nvPr/>
          </p:nvSpPr>
          <p:spPr>
            <a:xfrm>
              <a:off x="1" y="0"/>
              <a:ext cx="815354" cy="1511098"/>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GESTIÓN FGN</a:t>
              </a:r>
            </a:p>
          </p:txBody>
        </p:sp>
        <p:sp>
          <p:nvSpPr>
            <p:cNvPr id="6" name="Rectángulo 5"/>
            <p:cNvSpPr/>
            <p:nvPr/>
          </p:nvSpPr>
          <p:spPr>
            <a:xfrm>
              <a:off x="1" y="1511386"/>
              <a:ext cx="815354" cy="316154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GESTIÓN SAE</a:t>
              </a:r>
            </a:p>
          </p:txBody>
        </p:sp>
        <p:sp>
          <p:nvSpPr>
            <p:cNvPr id="181" name="Rectángulo 180"/>
            <p:cNvSpPr/>
            <p:nvPr/>
          </p:nvSpPr>
          <p:spPr>
            <a:xfrm>
              <a:off x="0" y="4670834"/>
              <a:ext cx="814136" cy="677954"/>
            </a:xfrm>
            <a:prstGeom prst="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MIN JUSTICIA </a:t>
              </a:r>
            </a:p>
          </p:txBody>
        </p:sp>
        <p:grpSp>
          <p:nvGrpSpPr>
            <p:cNvPr id="65" name="Grupo 64"/>
            <p:cNvGrpSpPr/>
            <p:nvPr/>
          </p:nvGrpSpPr>
          <p:grpSpPr>
            <a:xfrm>
              <a:off x="806993" y="1991207"/>
              <a:ext cx="10918282" cy="2705247"/>
              <a:chOff x="1001288" y="2216546"/>
              <a:chExt cx="11197607" cy="2705247"/>
            </a:xfrm>
          </p:grpSpPr>
          <p:cxnSp>
            <p:nvCxnSpPr>
              <p:cNvPr id="56" name="Conector recto 55"/>
              <p:cNvCxnSpPr/>
              <p:nvPr/>
            </p:nvCxnSpPr>
            <p:spPr>
              <a:xfrm>
                <a:off x="1009650" y="4026999"/>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001288" y="3092593"/>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001288" y="4912842"/>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016545" y="2225497"/>
                <a:ext cx="11182350" cy="8951"/>
              </a:xfrm>
              <a:prstGeom prst="line">
                <a:avLst/>
              </a:prstGeom>
              <a:solidFill>
                <a:srgbClr val="4BACC6"/>
              </a:solidFill>
              <a:ln/>
            </p:spPr>
            <p:style>
              <a:lnRef idx="0">
                <a:schemeClr val="accent1"/>
              </a:lnRef>
              <a:fillRef idx="3">
                <a:schemeClr val="accent1"/>
              </a:fillRef>
              <a:effectRef idx="3">
                <a:schemeClr val="accent1"/>
              </a:effectRef>
              <a:fontRef idx="minor">
                <a:schemeClr val="lt1"/>
              </a:fontRef>
            </p:style>
          </p:cxnSp>
          <p:cxnSp>
            <p:nvCxnSpPr>
              <p:cNvPr id="62" name="Conector recto 61"/>
              <p:cNvCxnSpPr/>
              <p:nvPr/>
            </p:nvCxnSpPr>
            <p:spPr>
              <a:xfrm>
                <a:off x="4617976"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7373372" y="2216546"/>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57010"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0" y="5349373"/>
              <a:ext cx="815354" cy="55565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RAMA JUDICIAL</a:t>
              </a:r>
            </a:p>
          </p:txBody>
        </p:sp>
        <p:sp>
          <p:nvSpPr>
            <p:cNvPr id="9" name="Rectángulo 8"/>
            <p:cNvSpPr/>
            <p:nvPr/>
          </p:nvSpPr>
          <p:spPr>
            <a:xfrm>
              <a:off x="2283133" y="2040191"/>
              <a:ext cx="682489"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50" b="1" dirty="0">
                  <a:solidFill>
                    <a:schemeClr val="tx1"/>
                  </a:solidFill>
                </a:rPr>
                <a:t>Registro en el sistema</a:t>
              </a:r>
            </a:p>
          </p:txBody>
        </p:sp>
        <p:sp>
          <p:nvSpPr>
            <p:cNvPr id="23" name="Rectángulo 22"/>
            <p:cNvSpPr/>
            <p:nvPr/>
          </p:nvSpPr>
          <p:spPr>
            <a:xfrm>
              <a:off x="1491459" y="2040192"/>
              <a:ext cx="716034"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13" b="1" dirty="0">
                  <a:solidFill>
                    <a:schemeClr val="tx1"/>
                  </a:solidFill>
                </a:rPr>
                <a:t>Recepción</a:t>
              </a:r>
            </a:p>
          </p:txBody>
        </p:sp>
        <p:sp>
          <p:nvSpPr>
            <p:cNvPr id="24" name="Rectángulo 23"/>
            <p:cNvSpPr/>
            <p:nvPr/>
          </p:nvSpPr>
          <p:spPr>
            <a:xfrm>
              <a:off x="3087327" y="2066703"/>
              <a:ext cx="1155160" cy="2553682"/>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88" b="1" dirty="0">
                  <a:solidFill>
                    <a:schemeClr val="tx1"/>
                  </a:solidFill>
                </a:rPr>
                <a:t>Registro y clasificación de  Depositarios y Liquidadores</a:t>
              </a:r>
            </a:p>
            <a:p>
              <a:pPr algn="ctr"/>
              <a:endParaRPr lang="es-CO" sz="788" b="1" dirty="0">
                <a:solidFill>
                  <a:schemeClr val="tx1"/>
                </a:solidFill>
              </a:endParaRPr>
            </a:p>
            <a:p>
              <a:pPr algn="ctr"/>
              <a:r>
                <a:rPr lang="es-CO" sz="788" b="1" dirty="0">
                  <a:solidFill>
                    <a:schemeClr val="tx1"/>
                  </a:solidFill>
                </a:rPr>
                <a:t>Asignación automática de Depositarios y Liquidadores, garantías y posesión</a:t>
              </a:r>
            </a:p>
            <a:p>
              <a:pPr algn="ctr"/>
              <a:endParaRPr lang="es-CO" sz="788" b="1" dirty="0">
                <a:solidFill>
                  <a:schemeClr val="tx1"/>
                </a:solidFill>
              </a:endParaRPr>
            </a:p>
          </p:txBody>
        </p:sp>
        <p:sp>
          <p:nvSpPr>
            <p:cNvPr id="26" name="Rectángulo 25"/>
            <p:cNvSpPr/>
            <p:nvPr/>
          </p:nvSpPr>
          <p:spPr>
            <a:xfrm>
              <a:off x="1214462" y="383517"/>
              <a:ext cx="9756882" cy="254859"/>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dirty="0">
                  <a:solidFill>
                    <a:schemeClr val="tx1"/>
                  </a:solidFill>
                </a:rPr>
                <a:t>Investigación proceso de Extinción de Dominio</a:t>
              </a:r>
            </a:p>
          </p:txBody>
        </p:sp>
        <p:sp>
          <p:nvSpPr>
            <p:cNvPr id="27" name="Rectángulo 26"/>
            <p:cNvSpPr/>
            <p:nvPr/>
          </p:nvSpPr>
          <p:spPr>
            <a:xfrm>
              <a:off x="937182" y="882585"/>
              <a:ext cx="1779150" cy="372408"/>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Puestas a disposición</a:t>
              </a:r>
            </a:p>
            <a:p>
              <a:pPr marL="128588" indent="-128588">
                <a:buFont typeface="Arial" panose="020B0604020202020204" pitchFamily="34" charset="0"/>
                <a:buChar char="•"/>
              </a:pPr>
              <a:r>
                <a:rPr lang="es-CO" sz="600" b="1" dirty="0">
                  <a:solidFill>
                    <a:schemeClr val="tx1"/>
                  </a:solidFill>
                </a:rPr>
                <a:t>Diligencia de Secuestro</a:t>
              </a:r>
            </a:p>
          </p:txBody>
        </p:sp>
        <p:sp>
          <p:nvSpPr>
            <p:cNvPr id="29" name="Rectángulo 28"/>
            <p:cNvSpPr/>
            <p:nvPr/>
          </p:nvSpPr>
          <p:spPr>
            <a:xfrm>
              <a:off x="4851359" y="924683"/>
              <a:ext cx="1513911" cy="449561"/>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Aprobaciones de Enajenación Temprana</a:t>
              </a:r>
            </a:p>
          </p:txBody>
        </p:sp>
        <p:sp>
          <p:nvSpPr>
            <p:cNvPr id="38" name="Rectángulo 37"/>
            <p:cNvSpPr/>
            <p:nvPr/>
          </p:nvSpPr>
          <p:spPr>
            <a:xfrm rot="16200000">
              <a:off x="752597" y="3950233"/>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SOC Y EST DE COMERCIO</a:t>
              </a:r>
            </a:p>
          </p:txBody>
        </p:sp>
        <p:sp>
          <p:nvSpPr>
            <p:cNvPr id="39" name="Rectángulo 38"/>
            <p:cNvSpPr/>
            <p:nvPr/>
          </p:nvSpPr>
          <p:spPr>
            <a:xfrm rot="16200000">
              <a:off x="752597" y="304926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788" b="1" dirty="0">
                  <a:solidFill>
                    <a:schemeClr val="tx1"/>
                  </a:solidFill>
                </a:rPr>
                <a:t>INMUEBLES</a:t>
              </a:r>
            </a:p>
          </p:txBody>
        </p:sp>
        <p:sp>
          <p:nvSpPr>
            <p:cNvPr id="40" name="Rectángulo 39"/>
            <p:cNvSpPr/>
            <p:nvPr/>
          </p:nvSpPr>
          <p:spPr>
            <a:xfrm rot="16200000">
              <a:off x="752597" y="214285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MUEBLES</a:t>
              </a:r>
            </a:p>
          </p:txBody>
        </p:sp>
        <p:sp>
          <p:nvSpPr>
            <p:cNvPr id="41" name="Rectángulo 40"/>
            <p:cNvSpPr/>
            <p:nvPr/>
          </p:nvSpPr>
          <p:spPr>
            <a:xfrm>
              <a:off x="1491458" y="1592128"/>
              <a:ext cx="2751029"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RR. RECEPCIÓN Y REGISTRO </a:t>
              </a:r>
            </a:p>
          </p:txBody>
        </p:sp>
        <p:sp>
          <p:nvSpPr>
            <p:cNvPr id="42" name="Rectángulo 41"/>
            <p:cNvSpPr/>
            <p:nvPr/>
          </p:nvSpPr>
          <p:spPr>
            <a:xfrm>
              <a:off x="4744929" y="1592127"/>
              <a:ext cx="1948117"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DP. DIAGNÓSTICO Y ALISTAMIENTO DE ACTIVOS </a:t>
              </a:r>
            </a:p>
          </p:txBody>
        </p:sp>
        <p:sp>
          <p:nvSpPr>
            <p:cNvPr id="43" name="Rectángulo 42"/>
            <p:cNvSpPr/>
            <p:nvPr/>
          </p:nvSpPr>
          <p:spPr>
            <a:xfrm>
              <a:off x="7291966" y="1592127"/>
              <a:ext cx="2097979" cy="350107"/>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DT. DISPOSICIÓN TEMPORAL DE ACTIVOS </a:t>
              </a:r>
            </a:p>
          </p:txBody>
        </p:sp>
        <p:sp>
          <p:nvSpPr>
            <p:cNvPr id="44" name="Rectángulo 43"/>
            <p:cNvSpPr/>
            <p:nvPr/>
          </p:nvSpPr>
          <p:spPr>
            <a:xfrm>
              <a:off x="9608155" y="1592126"/>
              <a:ext cx="1787970" cy="350107"/>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DF. DISPOSICIÓN FINAL DE ACTIVOS </a:t>
              </a:r>
            </a:p>
          </p:txBody>
        </p:sp>
        <p:sp>
          <p:nvSpPr>
            <p:cNvPr id="66" name="Rectángulo 65"/>
            <p:cNvSpPr/>
            <p:nvPr/>
          </p:nvSpPr>
          <p:spPr>
            <a:xfrm>
              <a:off x="4508912" y="5448723"/>
              <a:ext cx="2186088" cy="386809"/>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Aprobaciones de Enajenación Temprana*</a:t>
              </a:r>
            </a:p>
          </p:txBody>
        </p:sp>
        <p:sp>
          <p:nvSpPr>
            <p:cNvPr id="67" name="Rectángulo 66"/>
            <p:cNvSpPr/>
            <p:nvPr/>
          </p:nvSpPr>
          <p:spPr>
            <a:xfrm>
              <a:off x="8424694" y="5406765"/>
              <a:ext cx="1115266" cy="22957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Extinción de Dominio</a:t>
              </a:r>
            </a:p>
          </p:txBody>
        </p:sp>
        <p:sp>
          <p:nvSpPr>
            <p:cNvPr id="68" name="Rectángulo 67"/>
            <p:cNvSpPr/>
            <p:nvPr/>
          </p:nvSpPr>
          <p:spPr>
            <a:xfrm>
              <a:off x="8424694" y="5675029"/>
              <a:ext cx="1095168" cy="182847"/>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Devolución</a:t>
              </a:r>
            </a:p>
          </p:txBody>
        </p:sp>
        <p:sp>
          <p:nvSpPr>
            <p:cNvPr id="69" name="Rectángulo 68"/>
            <p:cNvSpPr/>
            <p:nvPr/>
          </p:nvSpPr>
          <p:spPr>
            <a:xfrm>
              <a:off x="7117501" y="5486510"/>
              <a:ext cx="995606" cy="31209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Dicta  Sentencia</a:t>
              </a:r>
            </a:p>
          </p:txBody>
        </p:sp>
        <p:sp>
          <p:nvSpPr>
            <p:cNvPr id="158" name="Rectángulo 157"/>
            <p:cNvSpPr/>
            <p:nvPr/>
          </p:nvSpPr>
          <p:spPr>
            <a:xfrm>
              <a:off x="0" y="5910414"/>
              <a:ext cx="815354" cy="485775"/>
            </a:xfrm>
            <a:prstGeom prst="rect">
              <a:avLst/>
            </a:prstGeom>
            <a:solidFill>
              <a:schemeClr val="accent6">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CISA</a:t>
              </a:r>
            </a:p>
          </p:txBody>
        </p:sp>
        <p:sp>
          <p:nvSpPr>
            <p:cNvPr id="159" name="Rectángulo 158"/>
            <p:cNvSpPr/>
            <p:nvPr/>
          </p:nvSpPr>
          <p:spPr>
            <a:xfrm>
              <a:off x="10127475" y="5981779"/>
              <a:ext cx="1500879" cy="181974"/>
            </a:xfrm>
            <a:prstGeom prst="rect">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Promoción y Venta  Muebles</a:t>
              </a:r>
            </a:p>
          </p:txBody>
        </p:sp>
        <p:sp>
          <p:nvSpPr>
            <p:cNvPr id="160" name="Rectángulo 159"/>
            <p:cNvSpPr/>
            <p:nvPr/>
          </p:nvSpPr>
          <p:spPr>
            <a:xfrm>
              <a:off x="10129272" y="6196419"/>
              <a:ext cx="1500879" cy="236020"/>
            </a:xfrm>
            <a:prstGeom prst="rect">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 Promoción y venta Inmuebles </a:t>
              </a:r>
            </a:p>
          </p:txBody>
        </p:sp>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4210" y="60041"/>
              <a:ext cx="940811" cy="343675"/>
            </a:xfrm>
            <a:prstGeom prst="rect">
              <a:avLst/>
            </a:prstGeom>
            <a:noFill/>
            <a:extLst>
              <a:ext uri="{909E8E84-426E-40DD-AFC4-6F175D3DCCD1}">
                <a14:hiddenFill xmlns:a14="http://schemas.microsoft.com/office/drawing/2010/main">
                  <a:solidFill>
                    <a:srgbClr val="FFFFFF"/>
                  </a:solidFill>
                </a14:hiddenFill>
              </a:ext>
            </a:extLst>
          </p:spPr>
        </p:pic>
        <p:sp>
          <p:nvSpPr>
            <p:cNvPr id="170" name="Rectángulo 169"/>
            <p:cNvSpPr/>
            <p:nvPr/>
          </p:nvSpPr>
          <p:spPr>
            <a:xfrm>
              <a:off x="7291967" y="4071361"/>
              <a:ext cx="2105710" cy="396674"/>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Deposito Provisional.</a:t>
              </a:r>
            </a:p>
            <a:p>
              <a:pPr marL="128588" indent="-128588">
                <a:buFont typeface="Arial" panose="020B0604020202020204" pitchFamily="34" charset="0"/>
                <a:buChar char="•"/>
              </a:pPr>
              <a:r>
                <a:rPr lang="es-CO" sz="600" b="1" dirty="0">
                  <a:solidFill>
                    <a:schemeClr val="tx1"/>
                  </a:solidFill>
                </a:rPr>
                <a:t>Gestión depositarios</a:t>
              </a:r>
            </a:p>
          </p:txBody>
        </p:sp>
        <p:sp>
          <p:nvSpPr>
            <p:cNvPr id="179" name="Rectángulo 178"/>
            <p:cNvSpPr/>
            <p:nvPr/>
          </p:nvSpPr>
          <p:spPr>
            <a:xfrm>
              <a:off x="7291966" y="800432"/>
              <a:ext cx="2037509" cy="280835"/>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Improcedencia y ordena devolución </a:t>
              </a:r>
            </a:p>
          </p:txBody>
        </p:sp>
        <p:sp>
          <p:nvSpPr>
            <p:cNvPr id="190" name="Rectángulo 189"/>
            <p:cNvSpPr/>
            <p:nvPr/>
          </p:nvSpPr>
          <p:spPr>
            <a:xfrm>
              <a:off x="7294093" y="1154271"/>
              <a:ext cx="2034050" cy="236663"/>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Procedencia y  pasa a Juez  </a:t>
              </a:r>
            </a:p>
          </p:txBody>
        </p:sp>
        <p:sp>
          <p:nvSpPr>
            <p:cNvPr id="76" name="Rectángulo 75"/>
            <p:cNvSpPr/>
            <p:nvPr/>
          </p:nvSpPr>
          <p:spPr>
            <a:xfrm>
              <a:off x="4744929" y="2153215"/>
              <a:ext cx="1948117" cy="596189"/>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físico, jurídico, administrativo (Entrada y salida)</a:t>
              </a:r>
            </a:p>
            <a:p>
              <a:pPr marL="128588" indent="-128588">
                <a:buFont typeface="Arial" panose="020B0604020202020204" pitchFamily="34" charset="0"/>
                <a:buChar char="•"/>
              </a:pPr>
              <a:r>
                <a:rPr lang="es-CO" sz="600" b="1" dirty="0">
                  <a:solidFill>
                    <a:schemeClr val="tx1"/>
                  </a:solidFill>
                </a:rPr>
                <a:t>Decide Mecanismo de administración</a:t>
              </a:r>
            </a:p>
            <a:p>
              <a:pPr marL="128588" indent="-128588">
                <a:buFont typeface="Arial" panose="020B0604020202020204" pitchFamily="34" charset="0"/>
                <a:buChar char="•"/>
              </a:pPr>
              <a:r>
                <a:rPr lang="es-ES" sz="600" b="1" i="1" dirty="0">
                  <a:solidFill>
                    <a:schemeClr val="tx1"/>
                  </a:solidFill>
                </a:rPr>
                <a:t>Solicita Enajenación Temprana *</a:t>
              </a:r>
              <a:endParaRPr lang="es-CO" sz="600" b="1" i="1" dirty="0">
                <a:solidFill>
                  <a:schemeClr val="tx1"/>
                </a:solidFill>
              </a:endParaRPr>
            </a:p>
          </p:txBody>
        </p:sp>
        <p:sp>
          <p:nvSpPr>
            <p:cNvPr id="180" name="Rectángulo 179"/>
            <p:cNvSpPr/>
            <p:nvPr/>
          </p:nvSpPr>
          <p:spPr>
            <a:xfrm>
              <a:off x="3087327" y="4935646"/>
              <a:ext cx="6381909" cy="220216"/>
            </a:xfrm>
            <a:prstGeom prst="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solidFill>
                    <a:schemeClr val="tx1"/>
                  </a:solidFill>
                </a:rPr>
                <a:t>Representa intereses  de la Nación en Proceso de extinción de dominio.  *</a:t>
              </a:r>
            </a:p>
          </p:txBody>
        </p:sp>
        <p:sp>
          <p:nvSpPr>
            <p:cNvPr id="78" name="Rectángulo 77"/>
            <p:cNvSpPr/>
            <p:nvPr/>
          </p:nvSpPr>
          <p:spPr>
            <a:xfrm>
              <a:off x="4751107" y="3010936"/>
              <a:ext cx="1948117" cy="692760"/>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físico, jurídico, administrativo  (Entrada y salida)</a:t>
              </a:r>
            </a:p>
            <a:p>
              <a:pPr marL="128588" indent="-128588">
                <a:buFont typeface="Arial" panose="020B0604020202020204" pitchFamily="34" charset="0"/>
                <a:buChar char="•"/>
              </a:pPr>
              <a:r>
                <a:rPr lang="es-CO" sz="600" b="1" dirty="0">
                  <a:solidFill>
                    <a:schemeClr val="tx1"/>
                  </a:solidFill>
                </a:rPr>
                <a:t>Decide Mecanismo de administración </a:t>
              </a:r>
            </a:p>
            <a:p>
              <a:pPr marL="128588" indent="-128588">
                <a:buFont typeface="Arial" panose="020B0604020202020204" pitchFamily="34" charset="0"/>
                <a:buChar char="•"/>
              </a:pPr>
              <a:r>
                <a:rPr lang="es-CO" sz="600" b="1" dirty="0">
                  <a:solidFill>
                    <a:schemeClr val="tx1"/>
                  </a:solidFill>
                </a:rPr>
                <a:t>Ordena Desalojo</a:t>
              </a:r>
            </a:p>
            <a:p>
              <a:pPr marL="128588" indent="-128588">
                <a:buFont typeface="Arial" panose="020B0604020202020204" pitchFamily="34" charset="0"/>
                <a:buChar char="•"/>
              </a:pPr>
              <a:r>
                <a:rPr lang="es-ES" sz="600" b="1" i="1" dirty="0">
                  <a:solidFill>
                    <a:schemeClr val="tx1"/>
                  </a:solidFill>
                </a:rPr>
                <a:t>Solicita Enajenación Temprana *</a:t>
              </a:r>
            </a:p>
          </p:txBody>
        </p:sp>
        <p:sp>
          <p:nvSpPr>
            <p:cNvPr id="83" name="Rectángulo 82"/>
            <p:cNvSpPr/>
            <p:nvPr/>
          </p:nvSpPr>
          <p:spPr>
            <a:xfrm>
              <a:off x="4744941" y="3927625"/>
              <a:ext cx="1948117" cy="637286"/>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contable, financiero y jurídico. (Entrada y salida)</a:t>
              </a:r>
            </a:p>
            <a:p>
              <a:pPr marL="128588" indent="-128588">
                <a:buFont typeface="Arial" panose="020B0604020202020204" pitchFamily="34" charset="0"/>
                <a:buChar char="•"/>
              </a:pPr>
              <a:r>
                <a:rPr lang="es-CO" sz="600" b="1" i="1" dirty="0">
                  <a:solidFill>
                    <a:schemeClr val="tx1"/>
                  </a:solidFill>
                </a:rPr>
                <a:t>Diagnóstico de Sociedades de Papel *</a:t>
              </a:r>
            </a:p>
          </p:txBody>
        </p:sp>
        <p:sp>
          <p:nvSpPr>
            <p:cNvPr id="85" name="Rectángulo 84"/>
            <p:cNvSpPr/>
            <p:nvPr/>
          </p:nvSpPr>
          <p:spPr>
            <a:xfrm>
              <a:off x="7317036" y="2072540"/>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Destinación Provisional.</a:t>
              </a:r>
            </a:p>
            <a:p>
              <a:pPr marL="128588" indent="-128588">
                <a:buFont typeface="Arial" panose="020B0604020202020204" pitchFamily="34" charset="0"/>
                <a:buChar char="•"/>
              </a:pPr>
              <a:r>
                <a:rPr lang="es-CO" sz="600" b="1" dirty="0">
                  <a:solidFill>
                    <a:schemeClr val="tx1"/>
                  </a:solidFill>
                </a:rPr>
                <a:t>Deposito Provisional </a:t>
              </a:r>
            </a:p>
            <a:p>
              <a:pPr marL="128588" indent="-128588">
                <a:buFont typeface="Arial" panose="020B0604020202020204" pitchFamily="34" charset="0"/>
                <a:buChar char="•"/>
              </a:pPr>
              <a:r>
                <a:rPr lang="es-CO" sz="600" b="1" dirty="0">
                  <a:solidFill>
                    <a:schemeClr val="tx1"/>
                  </a:solidFill>
                </a:rPr>
                <a:t>Gestión de depositarios</a:t>
              </a:r>
            </a:p>
            <a:p>
              <a:pPr marL="128588" indent="-128588">
                <a:buFont typeface="Arial" panose="020B0604020202020204" pitchFamily="34" charset="0"/>
                <a:buChar char="•"/>
              </a:pPr>
              <a:r>
                <a:rPr lang="es-CO" sz="600" b="1" dirty="0">
                  <a:solidFill>
                    <a:schemeClr val="tx1"/>
                  </a:solidFill>
                </a:rPr>
                <a:t>Administración Directa.</a:t>
              </a:r>
            </a:p>
          </p:txBody>
        </p:sp>
        <p:sp>
          <p:nvSpPr>
            <p:cNvPr id="86" name="Rectángulo 85"/>
            <p:cNvSpPr/>
            <p:nvPr/>
          </p:nvSpPr>
          <p:spPr>
            <a:xfrm>
              <a:off x="7306995" y="2957162"/>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Destinación Provisional.</a:t>
              </a:r>
            </a:p>
            <a:p>
              <a:pPr marL="128588" indent="-128588">
                <a:buFont typeface="Arial" panose="020B0604020202020204" pitchFamily="34" charset="0"/>
                <a:buChar char="•"/>
              </a:pPr>
              <a:r>
                <a:rPr lang="es-CO" sz="600" b="1" dirty="0">
                  <a:solidFill>
                    <a:schemeClr val="tx1"/>
                  </a:solidFill>
                </a:rPr>
                <a:t>Deposito Provisional </a:t>
              </a:r>
            </a:p>
            <a:p>
              <a:pPr marL="128588" indent="-128588">
                <a:buFont typeface="Arial" panose="020B0604020202020204" pitchFamily="34" charset="0"/>
                <a:buChar char="•"/>
              </a:pPr>
              <a:r>
                <a:rPr lang="es-CO" sz="600" b="1" dirty="0">
                  <a:solidFill>
                    <a:schemeClr val="tx1"/>
                  </a:solidFill>
                </a:rPr>
                <a:t>Gestión de depositarios</a:t>
              </a:r>
            </a:p>
            <a:p>
              <a:pPr marL="128588" indent="-128588">
                <a:buFont typeface="Arial" panose="020B0604020202020204" pitchFamily="34" charset="0"/>
                <a:buChar char="•"/>
              </a:pPr>
              <a:r>
                <a:rPr lang="es-CO" sz="600" b="1" dirty="0">
                  <a:solidFill>
                    <a:schemeClr val="tx1"/>
                  </a:solidFill>
                </a:rPr>
                <a:t>Administración Directa.</a:t>
              </a:r>
            </a:p>
          </p:txBody>
        </p:sp>
        <p:sp>
          <p:nvSpPr>
            <p:cNvPr id="88" name="Rectángulo 87"/>
            <p:cNvSpPr/>
            <p:nvPr/>
          </p:nvSpPr>
          <p:spPr>
            <a:xfrm>
              <a:off x="9663918" y="3892957"/>
              <a:ext cx="1737508" cy="705734"/>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800" b="1" dirty="0">
                  <a:solidFill>
                    <a:schemeClr val="tx1"/>
                  </a:solidFill>
                </a:rPr>
                <a:t> Liquidación sociedades</a:t>
              </a:r>
            </a:p>
            <a:p>
              <a:pPr marL="128588" indent="-128588">
                <a:buFont typeface="Arial" panose="020B0604020202020204" pitchFamily="34" charset="0"/>
                <a:buChar char="•"/>
              </a:pPr>
              <a:r>
                <a:rPr lang="es-CO" sz="800" b="1" dirty="0">
                  <a:solidFill>
                    <a:schemeClr val="tx1"/>
                  </a:solidFill>
                </a:rPr>
                <a:t>Comercialización Soc. Activas</a:t>
              </a:r>
            </a:p>
            <a:p>
              <a:pPr marL="128588" indent="-128588">
                <a:buFont typeface="Arial" panose="020B0604020202020204" pitchFamily="34" charset="0"/>
                <a:buChar char="•"/>
              </a:pPr>
              <a:r>
                <a:rPr lang="es-CO" sz="800" b="1" dirty="0">
                  <a:solidFill>
                    <a:schemeClr val="tx1"/>
                  </a:solidFill>
                </a:rPr>
                <a:t>Cancelación Matricula</a:t>
              </a:r>
            </a:p>
            <a:p>
              <a:pPr marL="128588" indent="-128588">
                <a:buFont typeface="Arial" panose="020B0604020202020204" pitchFamily="34" charset="0"/>
                <a:buChar char="•"/>
              </a:pPr>
              <a:r>
                <a:rPr lang="es-CO" sz="800" b="1" u="sng" dirty="0">
                  <a:solidFill>
                    <a:schemeClr val="tx1"/>
                  </a:solidFill>
                </a:rPr>
                <a:t>Devoluciones</a:t>
              </a:r>
            </a:p>
          </p:txBody>
        </p:sp>
        <p:sp>
          <p:nvSpPr>
            <p:cNvPr id="89" name="Rectángulo 88"/>
            <p:cNvSpPr/>
            <p:nvPr/>
          </p:nvSpPr>
          <p:spPr>
            <a:xfrm>
              <a:off x="9658617" y="2073244"/>
              <a:ext cx="1737508" cy="751911"/>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Chatarrización, destrucción</a:t>
              </a:r>
            </a:p>
            <a:p>
              <a:pPr marL="128588" indent="-128588">
                <a:buFont typeface="Arial" panose="020B0604020202020204" pitchFamily="34" charset="0"/>
                <a:buChar char="•"/>
              </a:pPr>
              <a:r>
                <a:rPr lang="es-CO" sz="600" b="1" dirty="0">
                  <a:solidFill>
                    <a:schemeClr val="tx1"/>
                  </a:solidFill>
                </a:rPr>
                <a:t>Comercialización Muebles</a:t>
              </a:r>
            </a:p>
            <a:p>
              <a:pPr marL="128588" indent="-128588">
                <a:buFont typeface="Arial" panose="020B0604020202020204" pitchFamily="34" charset="0"/>
                <a:buChar char="•"/>
              </a:pPr>
              <a:r>
                <a:rPr lang="es-CO" sz="600" b="1" dirty="0">
                  <a:solidFill>
                    <a:schemeClr val="tx1"/>
                  </a:solidFill>
                </a:rPr>
                <a:t>Monetización de divisas extintas</a:t>
              </a:r>
            </a:p>
            <a:p>
              <a:pPr marL="128588" indent="-128588">
                <a:buFont typeface="Arial" panose="020B0604020202020204" pitchFamily="34" charset="0"/>
                <a:buChar char="•"/>
              </a:pPr>
              <a:r>
                <a:rPr lang="es-CO" sz="600" b="1" dirty="0">
                  <a:solidFill>
                    <a:schemeClr val="tx1"/>
                  </a:solidFill>
                </a:rPr>
                <a:t>Destinaciones especificas</a:t>
              </a:r>
            </a:p>
            <a:p>
              <a:pPr marL="128588" indent="-128588">
                <a:buFont typeface="Arial" panose="020B0604020202020204" pitchFamily="34" charset="0"/>
                <a:buChar char="•"/>
              </a:pPr>
              <a:r>
                <a:rPr lang="es-CO" sz="600" b="1" dirty="0">
                  <a:solidFill>
                    <a:schemeClr val="tx1"/>
                  </a:solidFill>
                </a:rPr>
                <a:t>Destinaciones definitivas</a:t>
              </a:r>
            </a:p>
            <a:p>
              <a:pPr marL="128588" indent="-128588">
                <a:buFont typeface="Arial" panose="020B0604020202020204" pitchFamily="34" charset="0"/>
                <a:buChar char="•"/>
              </a:pPr>
              <a:r>
                <a:rPr lang="es-CO" sz="600" b="1" u="sng" dirty="0">
                  <a:solidFill>
                    <a:schemeClr val="tx1"/>
                  </a:solidFill>
                </a:rPr>
                <a:t>Devoluciones</a:t>
              </a:r>
            </a:p>
          </p:txBody>
        </p:sp>
        <p:sp>
          <p:nvSpPr>
            <p:cNvPr id="90" name="Rectángulo 89"/>
            <p:cNvSpPr/>
            <p:nvPr/>
          </p:nvSpPr>
          <p:spPr>
            <a:xfrm>
              <a:off x="9658617" y="2944089"/>
              <a:ext cx="1737508" cy="813952"/>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700" b="1" dirty="0">
                  <a:solidFill>
                    <a:schemeClr val="tx1"/>
                  </a:solidFill>
                </a:rPr>
                <a:t>Comercialización Inmuebles</a:t>
              </a:r>
            </a:p>
            <a:p>
              <a:pPr marL="128588" indent="-128588">
                <a:buFont typeface="Arial" panose="020B0604020202020204" pitchFamily="34" charset="0"/>
                <a:buChar char="•"/>
              </a:pPr>
              <a:r>
                <a:rPr lang="es-CO" sz="700" b="1" dirty="0">
                  <a:solidFill>
                    <a:schemeClr val="tx1"/>
                  </a:solidFill>
                </a:rPr>
                <a:t>Donación</a:t>
              </a:r>
            </a:p>
            <a:p>
              <a:pPr marL="128588" indent="-128588">
                <a:buFont typeface="Arial" panose="020B0604020202020204" pitchFamily="34" charset="0"/>
                <a:buChar char="•"/>
              </a:pPr>
              <a:r>
                <a:rPr lang="es-CO" sz="700" b="1" dirty="0">
                  <a:solidFill>
                    <a:schemeClr val="tx1"/>
                  </a:solidFill>
                </a:rPr>
                <a:t>Destinaciones  de Ley</a:t>
              </a:r>
            </a:p>
            <a:p>
              <a:pPr marL="128588" indent="-128588">
                <a:buFont typeface="Arial" panose="020B0604020202020204" pitchFamily="34" charset="0"/>
                <a:buChar char="•"/>
              </a:pPr>
              <a:r>
                <a:rPr lang="es-CO" sz="700" b="1" dirty="0">
                  <a:solidFill>
                    <a:schemeClr val="tx1"/>
                  </a:solidFill>
                </a:rPr>
                <a:t>Destinaciones especificas </a:t>
              </a:r>
            </a:p>
            <a:p>
              <a:pPr marL="128588" indent="-128588">
                <a:buFont typeface="Arial" panose="020B0604020202020204" pitchFamily="34" charset="0"/>
                <a:buChar char="•"/>
              </a:pPr>
              <a:r>
                <a:rPr lang="es-CO" sz="700" b="1" dirty="0">
                  <a:solidFill>
                    <a:schemeClr val="tx1"/>
                  </a:solidFill>
                </a:rPr>
                <a:t>Expropiación -  Demolición</a:t>
              </a:r>
            </a:p>
            <a:p>
              <a:pPr marL="128588" indent="-128588">
                <a:buFont typeface="Arial" panose="020B0604020202020204" pitchFamily="34" charset="0"/>
                <a:buChar char="•"/>
              </a:pPr>
              <a:r>
                <a:rPr lang="es-CO" sz="700" b="1" u="sng" dirty="0">
                  <a:solidFill>
                    <a:schemeClr val="tx1"/>
                  </a:solidFill>
                </a:rPr>
                <a:t>Devoluciones</a:t>
              </a:r>
            </a:p>
          </p:txBody>
        </p:sp>
        <p:cxnSp>
          <p:nvCxnSpPr>
            <p:cNvPr id="91" name="Conector recto 90"/>
            <p:cNvCxnSpPr/>
            <p:nvPr/>
          </p:nvCxnSpPr>
          <p:spPr>
            <a:xfrm>
              <a:off x="822249" y="5347975"/>
              <a:ext cx="11182350" cy="8951"/>
            </a:xfrm>
            <a:prstGeom prst="line">
              <a:avLst/>
            </a:prstGeom>
            <a:ln w="19050">
              <a:solidFill>
                <a:schemeClr val="accent4">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684561" y="5926659"/>
              <a:ext cx="11182350" cy="8951"/>
            </a:xfrm>
            <a:prstGeom prst="line">
              <a:avLst/>
            </a:prstGeom>
            <a:ln w="19050">
              <a:solidFill>
                <a:schemeClr val="accent2">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806992" y="1521356"/>
              <a:ext cx="11182350" cy="8951"/>
            </a:xfrm>
            <a:prstGeom prst="line">
              <a:avLst/>
            </a:prstGeom>
            <a:ln w="19050">
              <a:solidFill>
                <a:srgbClr val="C66156">
                  <a:alpha val="70000"/>
                </a:srgb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angular 50"/>
            <p:cNvCxnSpPr>
              <a:stCxn id="27" idx="2"/>
              <a:endCxn id="23" idx="0"/>
            </p:cNvCxnSpPr>
            <p:nvPr/>
          </p:nvCxnSpPr>
          <p:spPr>
            <a:xfrm rot="16200000" flipH="1">
              <a:off x="1445517" y="1636232"/>
              <a:ext cx="785199" cy="22719"/>
            </a:xfrm>
            <a:prstGeom prst="bentConnector3">
              <a:avLst>
                <a:gd name="adj1" fmla="val 50000"/>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stCxn id="26" idx="2"/>
              <a:endCxn id="27" idx="0"/>
            </p:cNvCxnSpPr>
            <p:nvPr/>
          </p:nvCxnSpPr>
          <p:spPr>
            <a:xfrm rot="5400000">
              <a:off x="3837727" y="-1372592"/>
              <a:ext cx="244209" cy="426614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ector angular 107"/>
            <p:cNvCxnSpPr>
              <a:endCxn id="1028" idx="0"/>
            </p:cNvCxnSpPr>
            <p:nvPr/>
          </p:nvCxnSpPr>
          <p:spPr>
            <a:xfrm rot="16200000" flipH="1">
              <a:off x="5879305" y="3705363"/>
              <a:ext cx="2030560" cy="187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Elipse 1027"/>
            <p:cNvSpPr/>
            <p:nvPr/>
          </p:nvSpPr>
          <p:spPr>
            <a:xfrm>
              <a:off x="6806787" y="4721580"/>
              <a:ext cx="177469" cy="170167"/>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schemeClr val="tx1"/>
                  </a:solidFill>
                </a:rPr>
                <a:t>A</a:t>
              </a:r>
            </a:p>
          </p:txBody>
        </p:sp>
        <p:sp>
          <p:nvSpPr>
            <p:cNvPr id="210" name="Elipse 209"/>
            <p:cNvSpPr/>
            <p:nvPr/>
          </p:nvSpPr>
          <p:spPr>
            <a:xfrm>
              <a:off x="3984501" y="1091914"/>
              <a:ext cx="346720" cy="208726"/>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i="1" dirty="0">
                  <a:solidFill>
                    <a:schemeClr val="tx1"/>
                  </a:solidFill>
                </a:rPr>
                <a:t>A</a:t>
              </a:r>
            </a:p>
          </p:txBody>
        </p:sp>
        <p:cxnSp>
          <p:nvCxnSpPr>
            <p:cNvPr id="1039" name="Conector angular 1038"/>
            <p:cNvCxnSpPr>
              <a:stCxn id="69" idx="3"/>
              <a:endCxn id="67" idx="1"/>
            </p:cNvCxnSpPr>
            <p:nvPr/>
          </p:nvCxnSpPr>
          <p:spPr>
            <a:xfrm flipV="1">
              <a:off x="8113107" y="5521553"/>
              <a:ext cx="311588" cy="12100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1" name="Conector angular 1040"/>
            <p:cNvCxnSpPr>
              <a:stCxn id="69" idx="3"/>
              <a:endCxn id="68" idx="1"/>
            </p:cNvCxnSpPr>
            <p:nvPr/>
          </p:nvCxnSpPr>
          <p:spPr>
            <a:xfrm>
              <a:off x="8113107" y="5642558"/>
              <a:ext cx="311588" cy="12389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Elipse 221"/>
            <p:cNvSpPr/>
            <p:nvPr/>
          </p:nvSpPr>
          <p:spPr>
            <a:xfrm>
              <a:off x="9467492" y="1201065"/>
              <a:ext cx="502390" cy="203277"/>
            </a:xfrm>
            <a:prstGeom prst="ellipse">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B</a:t>
              </a:r>
            </a:p>
          </p:txBody>
        </p:sp>
        <p:sp>
          <p:nvSpPr>
            <p:cNvPr id="223" name="Rectángulo 222"/>
            <p:cNvSpPr/>
            <p:nvPr/>
          </p:nvSpPr>
          <p:spPr>
            <a:xfrm>
              <a:off x="1214462" y="5534419"/>
              <a:ext cx="1215184" cy="271592"/>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Puestas a disposición</a:t>
              </a:r>
            </a:p>
          </p:txBody>
        </p:sp>
        <p:cxnSp>
          <p:nvCxnSpPr>
            <p:cNvPr id="1043" name="Conector recto de flecha 1042"/>
            <p:cNvCxnSpPr>
              <a:stCxn id="223" idx="0"/>
              <a:endCxn id="23" idx="2"/>
            </p:cNvCxnSpPr>
            <p:nvPr/>
          </p:nvCxnSpPr>
          <p:spPr>
            <a:xfrm flipV="1">
              <a:off x="1822055" y="4620384"/>
              <a:ext cx="27421" cy="914035"/>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5" name="Conector recto de flecha 1044"/>
            <p:cNvCxnSpPr>
              <a:stCxn id="190" idx="3"/>
              <a:endCxn id="222" idx="2"/>
            </p:cNvCxnSpPr>
            <p:nvPr/>
          </p:nvCxnSpPr>
          <p:spPr>
            <a:xfrm>
              <a:off x="9328143" y="1272602"/>
              <a:ext cx="139349" cy="30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8" name="Elipse 227"/>
            <p:cNvSpPr/>
            <p:nvPr/>
          </p:nvSpPr>
          <p:spPr>
            <a:xfrm>
              <a:off x="6806786" y="5534420"/>
              <a:ext cx="270991" cy="236017"/>
            </a:xfrm>
            <a:prstGeom prst="ellipse">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dirty="0">
                  <a:solidFill>
                    <a:schemeClr val="tx1"/>
                  </a:solidFill>
                </a:rPr>
                <a:t>B</a:t>
              </a:r>
            </a:p>
          </p:txBody>
        </p:sp>
        <p:sp>
          <p:nvSpPr>
            <p:cNvPr id="231" name="Elipse 230"/>
            <p:cNvSpPr/>
            <p:nvPr/>
          </p:nvSpPr>
          <p:spPr>
            <a:xfrm>
              <a:off x="9467492" y="812252"/>
              <a:ext cx="502390" cy="234875"/>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C</a:t>
              </a:r>
            </a:p>
          </p:txBody>
        </p:sp>
        <p:cxnSp>
          <p:nvCxnSpPr>
            <p:cNvPr id="1049" name="Conector recto de flecha 1048"/>
            <p:cNvCxnSpPr>
              <a:stCxn id="179" idx="3"/>
              <a:endCxn id="231" idx="2"/>
            </p:cNvCxnSpPr>
            <p:nvPr/>
          </p:nvCxnSpPr>
          <p:spPr>
            <a:xfrm flipV="1">
              <a:off x="9329475" y="929690"/>
              <a:ext cx="138016" cy="111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1" name="Elipse 240"/>
            <p:cNvSpPr/>
            <p:nvPr/>
          </p:nvSpPr>
          <p:spPr>
            <a:xfrm>
              <a:off x="10527372" y="5500800"/>
              <a:ext cx="177468"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C</a:t>
              </a:r>
            </a:p>
          </p:txBody>
        </p:sp>
        <p:cxnSp>
          <p:nvCxnSpPr>
            <p:cNvPr id="1062" name="Conector angular 1061"/>
            <p:cNvCxnSpPr>
              <a:stCxn id="67" idx="3"/>
              <a:endCxn id="241" idx="2"/>
            </p:cNvCxnSpPr>
            <p:nvPr/>
          </p:nvCxnSpPr>
          <p:spPr>
            <a:xfrm>
              <a:off x="9539960" y="5521553"/>
              <a:ext cx="987411" cy="64331"/>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4" name="Conector angular 1063"/>
            <p:cNvCxnSpPr>
              <a:stCxn id="68" idx="3"/>
              <a:endCxn id="241" idx="2"/>
            </p:cNvCxnSpPr>
            <p:nvPr/>
          </p:nvCxnSpPr>
          <p:spPr>
            <a:xfrm flipV="1">
              <a:off x="9519862" y="5585884"/>
              <a:ext cx="1007510" cy="18056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4" name="Elipse 263"/>
            <p:cNvSpPr/>
            <p:nvPr/>
          </p:nvSpPr>
          <p:spPr>
            <a:xfrm>
              <a:off x="4008594" y="5512397"/>
              <a:ext cx="308465" cy="269696"/>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i="1" dirty="0">
                  <a:solidFill>
                    <a:schemeClr val="tx1"/>
                  </a:solidFill>
                </a:rPr>
                <a:t>A</a:t>
              </a:r>
            </a:p>
          </p:txBody>
        </p:sp>
        <p:cxnSp>
          <p:nvCxnSpPr>
            <p:cNvPr id="1079" name="Conector recto de flecha 1078"/>
            <p:cNvCxnSpPr>
              <a:stCxn id="264" idx="6"/>
              <a:endCxn id="66" idx="1"/>
            </p:cNvCxnSpPr>
            <p:nvPr/>
          </p:nvCxnSpPr>
          <p:spPr>
            <a:xfrm flipV="1">
              <a:off x="4317059" y="5642127"/>
              <a:ext cx="191853" cy="51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9" name="Elipse 268"/>
            <p:cNvSpPr/>
            <p:nvPr/>
          </p:nvSpPr>
          <p:spPr>
            <a:xfrm>
              <a:off x="11517146" y="2964421"/>
              <a:ext cx="177469" cy="170167"/>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D</a:t>
              </a:r>
            </a:p>
          </p:txBody>
        </p:sp>
        <p:cxnSp>
          <p:nvCxnSpPr>
            <p:cNvPr id="1083" name="Conector angular 1082"/>
            <p:cNvCxnSpPr/>
            <p:nvPr/>
          </p:nvCxnSpPr>
          <p:spPr>
            <a:xfrm flipV="1">
              <a:off x="11396125" y="3054823"/>
              <a:ext cx="121021" cy="38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rot="5400000">
              <a:off x="10327634" y="3034746"/>
              <a:ext cx="3104328" cy="219087"/>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FRISCO</a:t>
              </a:r>
            </a:p>
          </p:txBody>
        </p:sp>
        <p:sp>
          <p:nvSpPr>
            <p:cNvPr id="283" name="Elipse 282"/>
            <p:cNvSpPr/>
            <p:nvPr/>
          </p:nvSpPr>
          <p:spPr>
            <a:xfrm>
              <a:off x="9469237" y="6058692"/>
              <a:ext cx="248193" cy="255738"/>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D</a:t>
              </a:r>
            </a:p>
          </p:txBody>
        </p:sp>
        <p:cxnSp>
          <p:nvCxnSpPr>
            <p:cNvPr id="295" name="Conector recto 294"/>
            <p:cNvCxnSpPr/>
            <p:nvPr/>
          </p:nvCxnSpPr>
          <p:spPr>
            <a:xfrm>
              <a:off x="806992" y="6409839"/>
              <a:ext cx="11182350" cy="8951"/>
            </a:xfrm>
            <a:prstGeom prst="line">
              <a:avLst/>
            </a:prstGeom>
            <a:ln w="19050">
              <a:solidFill>
                <a:schemeClr val="accent6">
                  <a:lumMod val="75000"/>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6" name="Rectángulo 295"/>
            <p:cNvSpPr/>
            <p:nvPr/>
          </p:nvSpPr>
          <p:spPr>
            <a:xfrm>
              <a:off x="-609" y="6396189"/>
              <a:ext cx="815354" cy="461811"/>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dirty="0">
                  <a:solidFill>
                    <a:schemeClr val="tx1"/>
                  </a:solidFill>
                </a:rPr>
                <a:t>AFECTADO</a:t>
              </a:r>
            </a:p>
          </p:txBody>
        </p:sp>
        <p:sp>
          <p:nvSpPr>
            <p:cNvPr id="297" name="Rectángulo 296"/>
            <p:cNvSpPr/>
            <p:nvPr/>
          </p:nvSpPr>
          <p:spPr>
            <a:xfrm>
              <a:off x="9969882" y="6495964"/>
              <a:ext cx="1816064" cy="273286"/>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u="sng" dirty="0">
                  <a:solidFill>
                    <a:schemeClr val="tx1"/>
                  </a:solidFill>
                </a:rPr>
                <a:t>Recepción de Activos Y Rendimientos</a:t>
              </a:r>
            </a:p>
          </p:txBody>
        </p:sp>
        <p:cxnSp>
          <p:nvCxnSpPr>
            <p:cNvPr id="220" name="Conector angular 219"/>
            <p:cNvCxnSpPr>
              <a:stCxn id="89" idx="3"/>
              <a:endCxn id="110" idx="0"/>
            </p:cNvCxnSpPr>
            <p:nvPr/>
          </p:nvCxnSpPr>
          <p:spPr>
            <a:xfrm>
              <a:off x="11396125" y="2449200"/>
              <a:ext cx="627571" cy="1074037"/>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6" name="Conector angular 225"/>
            <p:cNvCxnSpPr>
              <a:endCxn id="110" idx="2"/>
            </p:cNvCxnSpPr>
            <p:nvPr/>
          </p:nvCxnSpPr>
          <p:spPr>
            <a:xfrm flipV="1">
              <a:off x="11408210" y="3606281"/>
              <a:ext cx="526751" cy="1170"/>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2" name="Conector angular 231"/>
            <p:cNvCxnSpPr>
              <a:stCxn id="88" idx="3"/>
              <a:endCxn id="110" idx="4"/>
            </p:cNvCxnSpPr>
            <p:nvPr/>
          </p:nvCxnSpPr>
          <p:spPr>
            <a:xfrm flipV="1">
              <a:off x="11401426" y="3689324"/>
              <a:ext cx="622270" cy="556500"/>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9" name="Elipse 308"/>
            <p:cNvSpPr/>
            <p:nvPr/>
          </p:nvSpPr>
          <p:spPr>
            <a:xfrm>
              <a:off x="9538438" y="6548308"/>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schemeClr val="tx1"/>
                  </a:solidFill>
                </a:rPr>
                <a:t>E</a:t>
              </a:r>
            </a:p>
          </p:txBody>
        </p:sp>
        <p:cxnSp>
          <p:nvCxnSpPr>
            <p:cNvPr id="235" name="Conector angular 234"/>
            <p:cNvCxnSpPr>
              <a:stCxn id="309" idx="6"/>
              <a:endCxn id="297" idx="1"/>
            </p:cNvCxnSpPr>
            <p:nvPr/>
          </p:nvCxnSpPr>
          <p:spPr>
            <a:xfrm>
              <a:off x="9715907" y="6631352"/>
              <a:ext cx="253975" cy="1255"/>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2" name="Elipse 311"/>
            <p:cNvSpPr/>
            <p:nvPr/>
          </p:nvSpPr>
          <p:spPr>
            <a:xfrm>
              <a:off x="4420176" y="3272310"/>
              <a:ext cx="177469"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C</a:t>
              </a:r>
            </a:p>
          </p:txBody>
        </p:sp>
        <p:cxnSp>
          <p:nvCxnSpPr>
            <p:cNvPr id="313" name="Conector angular 312"/>
            <p:cNvCxnSpPr>
              <a:stCxn id="312" idx="0"/>
              <a:endCxn id="76" idx="1"/>
            </p:cNvCxnSpPr>
            <p:nvPr/>
          </p:nvCxnSpPr>
          <p:spPr>
            <a:xfrm rot="5400000" flipH="1" flipV="1">
              <a:off x="4216420" y="2743801"/>
              <a:ext cx="821000" cy="2360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Conector angular 313"/>
            <p:cNvCxnSpPr>
              <a:stCxn id="312" idx="4"/>
              <a:endCxn id="83" idx="1"/>
            </p:cNvCxnSpPr>
            <p:nvPr/>
          </p:nvCxnSpPr>
          <p:spPr>
            <a:xfrm rot="16200000" flipH="1">
              <a:off x="4225031" y="3726357"/>
              <a:ext cx="803791" cy="23603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Conector angular 314"/>
            <p:cNvCxnSpPr>
              <a:stCxn id="312" idx="6"/>
              <a:endCxn id="78" idx="1"/>
            </p:cNvCxnSpPr>
            <p:nvPr/>
          </p:nvCxnSpPr>
          <p:spPr>
            <a:xfrm flipV="1">
              <a:off x="4597645" y="3357316"/>
              <a:ext cx="153462" cy="7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Conector angular 242"/>
            <p:cNvCxnSpPr>
              <a:stCxn id="159" idx="3"/>
              <a:endCxn id="282" idx="3"/>
            </p:cNvCxnSpPr>
            <p:nvPr/>
          </p:nvCxnSpPr>
          <p:spPr>
            <a:xfrm flipV="1">
              <a:off x="11628354" y="4696454"/>
              <a:ext cx="251445" cy="137631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angular 245"/>
            <p:cNvCxnSpPr>
              <a:stCxn id="160" idx="3"/>
              <a:endCxn id="282" idx="3"/>
            </p:cNvCxnSpPr>
            <p:nvPr/>
          </p:nvCxnSpPr>
          <p:spPr>
            <a:xfrm flipV="1">
              <a:off x="11630151" y="4696454"/>
              <a:ext cx="249647" cy="161797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716875" y="3649837"/>
              <a:ext cx="1979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Imagen 34"/>
            <p:cNvPicPr>
              <a:picLocks noChangeAspect="1"/>
            </p:cNvPicPr>
            <p:nvPr/>
          </p:nvPicPr>
          <p:blipFill>
            <a:blip r:embed="rId3"/>
            <a:stretch>
              <a:fillRect/>
            </a:stretch>
          </p:blipFill>
          <p:spPr>
            <a:xfrm>
              <a:off x="6693541" y="2688937"/>
              <a:ext cx="207282" cy="12193"/>
            </a:xfrm>
            <a:prstGeom prst="rect">
              <a:avLst/>
            </a:prstGeom>
          </p:spPr>
        </p:pic>
        <p:cxnSp>
          <p:nvCxnSpPr>
            <p:cNvPr id="48" name="Conector recto de flecha 47"/>
            <p:cNvCxnSpPr/>
            <p:nvPr/>
          </p:nvCxnSpPr>
          <p:spPr>
            <a:xfrm>
              <a:off x="11576721" y="2275367"/>
              <a:ext cx="8943" cy="71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1408210" y="2282915"/>
              <a:ext cx="176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CuadroTexto 51"/>
            <p:cNvSpPr txBox="1"/>
            <p:nvPr/>
          </p:nvSpPr>
          <p:spPr>
            <a:xfrm>
              <a:off x="1787854" y="-106982"/>
              <a:ext cx="7750584" cy="400109"/>
            </a:xfrm>
            <a:prstGeom prst="rect">
              <a:avLst/>
            </a:prstGeom>
            <a:noFill/>
          </p:spPr>
          <p:txBody>
            <a:bodyPr wrap="none" rtlCol="0">
              <a:spAutoFit/>
            </a:bodyPr>
            <a:lstStyle/>
            <a:p>
              <a:r>
                <a:rPr lang="es-CO" sz="1350" b="1" dirty="0"/>
                <a:t>ZOOM DE ARQUITECTURA - INTERACCION CON ACTORES DEL MACROPROCESO</a:t>
              </a:r>
            </a:p>
          </p:txBody>
        </p:sp>
        <p:sp>
          <p:nvSpPr>
            <p:cNvPr id="110" name="Elipse 109"/>
            <p:cNvSpPr/>
            <p:nvPr/>
          </p:nvSpPr>
          <p:spPr>
            <a:xfrm>
              <a:off x="11934961" y="3523237"/>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schemeClr val="tx1"/>
                  </a:solidFill>
                </a:rPr>
                <a:t>E</a:t>
              </a:r>
            </a:p>
          </p:txBody>
        </p:sp>
      </p:grpSp>
      <p:cxnSp>
        <p:nvCxnSpPr>
          <p:cNvPr id="95" name="Conector recto de flecha 94"/>
          <p:cNvCxnSpPr>
            <a:endCxn id="29" idx="1"/>
          </p:cNvCxnSpPr>
          <p:nvPr/>
        </p:nvCxnSpPr>
        <p:spPr>
          <a:xfrm flipV="1">
            <a:off x="3280199" y="1342486"/>
            <a:ext cx="390954" cy="47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3" name="Conector recto 102"/>
          <p:cNvCxnSpPr/>
          <p:nvPr/>
        </p:nvCxnSpPr>
        <p:spPr>
          <a:xfrm>
            <a:off x="7443630" y="6176308"/>
            <a:ext cx="0" cy="246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5" name="Conector recto 104"/>
          <p:cNvCxnSpPr>
            <a:endCxn id="159" idx="1"/>
          </p:cNvCxnSpPr>
          <p:nvPr/>
        </p:nvCxnSpPr>
        <p:spPr>
          <a:xfrm>
            <a:off x="7443630" y="6190167"/>
            <a:ext cx="210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Conector recto 106"/>
          <p:cNvCxnSpPr/>
          <p:nvPr/>
        </p:nvCxnSpPr>
        <p:spPr>
          <a:xfrm>
            <a:off x="7443630" y="6422395"/>
            <a:ext cx="211762" cy="0"/>
          </a:xfrm>
          <a:prstGeom prst="line">
            <a:avLst/>
          </a:prstGeom>
        </p:spPr>
        <p:style>
          <a:lnRef idx="2">
            <a:schemeClr val="accent1"/>
          </a:lnRef>
          <a:fillRef idx="0">
            <a:schemeClr val="accent1"/>
          </a:fillRef>
          <a:effectRef idx="1">
            <a:schemeClr val="accent1"/>
          </a:effectRef>
          <a:fontRef idx="minor">
            <a:schemeClr val="tx1"/>
          </a:fontRef>
        </p:style>
      </p:cxnSp>
      <p:sp>
        <p:nvSpPr>
          <p:cNvPr id="98" name="CuadroTexto 97"/>
          <p:cNvSpPr txBox="1"/>
          <p:nvPr/>
        </p:nvSpPr>
        <p:spPr>
          <a:xfrm>
            <a:off x="1192279" y="1988405"/>
            <a:ext cx="1616975" cy="630942"/>
          </a:xfrm>
          <a:prstGeom prst="rect">
            <a:avLst/>
          </a:prstGeom>
          <a:noFill/>
        </p:spPr>
        <p:txBody>
          <a:bodyPr wrap="square" rtlCol="0">
            <a:spAutoFit/>
          </a:bodyPr>
          <a:lstStyle/>
          <a:p>
            <a:r>
              <a:rPr lang="es-ES" sz="3500" b="1" dirty="0">
                <a:solidFill>
                  <a:srgbClr val="FF0000"/>
                </a:solidFill>
              </a:rPr>
              <a:t>100%</a:t>
            </a:r>
            <a:r>
              <a:rPr lang="es-ES" sz="3500" dirty="0">
                <a:solidFill>
                  <a:srgbClr val="FF0000"/>
                </a:solidFill>
              </a:rPr>
              <a:t> </a:t>
            </a:r>
          </a:p>
        </p:txBody>
      </p:sp>
      <p:sp>
        <p:nvSpPr>
          <p:cNvPr id="99" name="CuadroTexto 98"/>
          <p:cNvSpPr txBox="1"/>
          <p:nvPr/>
        </p:nvSpPr>
        <p:spPr>
          <a:xfrm>
            <a:off x="2259079" y="3976810"/>
            <a:ext cx="1616975" cy="630942"/>
          </a:xfrm>
          <a:prstGeom prst="rect">
            <a:avLst/>
          </a:prstGeom>
          <a:noFill/>
        </p:spPr>
        <p:txBody>
          <a:bodyPr wrap="square" rtlCol="0">
            <a:spAutoFit/>
          </a:bodyPr>
          <a:lstStyle/>
          <a:p>
            <a:r>
              <a:rPr lang="es-ES" sz="3500" b="1" dirty="0">
                <a:solidFill>
                  <a:srgbClr val="FF0000"/>
                </a:solidFill>
              </a:rPr>
              <a:t>90%</a:t>
            </a:r>
            <a:r>
              <a:rPr lang="es-ES" sz="3500" dirty="0">
                <a:solidFill>
                  <a:srgbClr val="FF0000"/>
                </a:solidFill>
              </a:rPr>
              <a:t> </a:t>
            </a:r>
          </a:p>
        </p:txBody>
      </p:sp>
      <p:sp>
        <p:nvSpPr>
          <p:cNvPr id="100" name="CuadroTexto 99"/>
          <p:cNvSpPr txBox="1"/>
          <p:nvPr/>
        </p:nvSpPr>
        <p:spPr>
          <a:xfrm>
            <a:off x="3876054" y="1033196"/>
            <a:ext cx="1616975" cy="630942"/>
          </a:xfrm>
          <a:prstGeom prst="rect">
            <a:avLst/>
          </a:prstGeom>
          <a:noFill/>
        </p:spPr>
        <p:txBody>
          <a:bodyPr wrap="square" rtlCol="0">
            <a:spAutoFit/>
          </a:bodyPr>
          <a:lstStyle/>
          <a:p>
            <a:r>
              <a:rPr lang="es-ES" sz="3500" b="1" dirty="0">
                <a:solidFill>
                  <a:srgbClr val="FF0000"/>
                </a:solidFill>
              </a:rPr>
              <a:t>90%</a:t>
            </a:r>
            <a:r>
              <a:rPr lang="es-ES" sz="3500" dirty="0">
                <a:solidFill>
                  <a:srgbClr val="FF0000"/>
                </a:solidFill>
              </a:rPr>
              <a:t> </a:t>
            </a:r>
          </a:p>
        </p:txBody>
      </p:sp>
      <p:sp>
        <p:nvSpPr>
          <p:cNvPr id="101" name="CuadroTexto 100"/>
          <p:cNvSpPr txBox="1"/>
          <p:nvPr/>
        </p:nvSpPr>
        <p:spPr>
          <a:xfrm>
            <a:off x="5885389" y="1027188"/>
            <a:ext cx="1616975" cy="630942"/>
          </a:xfrm>
          <a:prstGeom prst="rect">
            <a:avLst/>
          </a:prstGeom>
          <a:noFill/>
        </p:spPr>
        <p:txBody>
          <a:bodyPr wrap="square" rtlCol="0">
            <a:spAutoFit/>
          </a:bodyPr>
          <a:lstStyle/>
          <a:p>
            <a:r>
              <a:rPr lang="es-ES" sz="3500" b="1" dirty="0">
                <a:solidFill>
                  <a:srgbClr val="FF0000"/>
                </a:solidFill>
              </a:rPr>
              <a:t>85%</a:t>
            </a:r>
            <a:r>
              <a:rPr lang="es-ES" sz="3500" dirty="0">
                <a:solidFill>
                  <a:srgbClr val="FF0000"/>
                </a:solidFill>
              </a:rPr>
              <a:t> </a:t>
            </a:r>
          </a:p>
        </p:txBody>
      </p:sp>
      <p:sp>
        <p:nvSpPr>
          <p:cNvPr id="102" name="CuadroTexto 101"/>
          <p:cNvSpPr txBox="1"/>
          <p:nvPr/>
        </p:nvSpPr>
        <p:spPr>
          <a:xfrm>
            <a:off x="6389481" y="2036106"/>
            <a:ext cx="1616975" cy="630942"/>
          </a:xfrm>
          <a:prstGeom prst="rect">
            <a:avLst/>
          </a:prstGeom>
          <a:noFill/>
        </p:spPr>
        <p:txBody>
          <a:bodyPr wrap="square" rtlCol="0">
            <a:spAutoFit/>
          </a:bodyPr>
          <a:lstStyle/>
          <a:p>
            <a:r>
              <a:rPr lang="es-ES" sz="3500" b="1" dirty="0">
                <a:solidFill>
                  <a:srgbClr val="FF0000"/>
                </a:solidFill>
              </a:rPr>
              <a:t>75%</a:t>
            </a:r>
            <a:r>
              <a:rPr lang="es-ES" sz="3500" dirty="0">
                <a:solidFill>
                  <a:srgbClr val="FF0000"/>
                </a:solidFill>
              </a:rPr>
              <a:t> </a:t>
            </a:r>
          </a:p>
        </p:txBody>
      </p:sp>
      <p:sp>
        <p:nvSpPr>
          <p:cNvPr id="104" name="CuadroTexto 103"/>
          <p:cNvSpPr txBox="1"/>
          <p:nvPr/>
        </p:nvSpPr>
        <p:spPr>
          <a:xfrm>
            <a:off x="6389481" y="2910256"/>
            <a:ext cx="1616975" cy="630942"/>
          </a:xfrm>
          <a:prstGeom prst="rect">
            <a:avLst/>
          </a:prstGeom>
          <a:noFill/>
        </p:spPr>
        <p:txBody>
          <a:bodyPr wrap="square" rtlCol="0">
            <a:spAutoFit/>
          </a:bodyPr>
          <a:lstStyle/>
          <a:p>
            <a:r>
              <a:rPr lang="es-ES" sz="3500" b="1" dirty="0">
                <a:solidFill>
                  <a:srgbClr val="FF0000"/>
                </a:solidFill>
              </a:rPr>
              <a:t>7,5%</a:t>
            </a:r>
            <a:r>
              <a:rPr lang="es-ES" sz="3500" dirty="0">
                <a:solidFill>
                  <a:srgbClr val="FF0000"/>
                </a:solidFill>
              </a:rPr>
              <a:t> </a:t>
            </a:r>
          </a:p>
        </p:txBody>
      </p:sp>
      <p:sp>
        <p:nvSpPr>
          <p:cNvPr id="106" name="CuadroTexto 105"/>
          <p:cNvSpPr txBox="1"/>
          <p:nvPr/>
        </p:nvSpPr>
        <p:spPr>
          <a:xfrm>
            <a:off x="6389481" y="3895387"/>
            <a:ext cx="1616975" cy="630942"/>
          </a:xfrm>
          <a:prstGeom prst="rect">
            <a:avLst/>
          </a:prstGeom>
          <a:noFill/>
        </p:spPr>
        <p:txBody>
          <a:bodyPr wrap="square" rtlCol="0">
            <a:spAutoFit/>
          </a:bodyPr>
          <a:lstStyle/>
          <a:p>
            <a:r>
              <a:rPr lang="es-ES" sz="3500" b="1" dirty="0">
                <a:solidFill>
                  <a:srgbClr val="FF0000"/>
                </a:solidFill>
              </a:rPr>
              <a:t>7,5%</a:t>
            </a:r>
            <a:r>
              <a:rPr lang="es-ES" sz="3500" dirty="0">
                <a:solidFill>
                  <a:srgbClr val="FF0000"/>
                </a:solidFill>
              </a:rPr>
              <a:t> </a:t>
            </a:r>
          </a:p>
        </p:txBody>
      </p:sp>
      <p:sp>
        <p:nvSpPr>
          <p:cNvPr id="109" name="CuadroTexto 108"/>
          <p:cNvSpPr txBox="1"/>
          <p:nvPr/>
        </p:nvSpPr>
        <p:spPr>
          <a:xfrm>
            <a:off x="7766741" y="2058428"/>
            <a:ext cx="1616975" cy="630942"/>
          </a:xfrm>
          <a:prstGeom prst="rect">
            <a:avLst/>
          </a:prstGeom>
          <a:noFill/>
        </p:spPr>
        <p:txBody>
          <a:bodyPr wrap="square" rtlCol="0">
            <a:spAutoFit/>
          </a:bodyPr>
          <a:lstStyle/>
          <a:p>
            <a:r>
              <a:rPr lang="es-ES" sz="3500" b="1" dirty="0">
                <a:solidFill>
                  <a:srgbClr val="FF0000"/>
                </a:solidFill>
              </a:rPr>
              <a:t>10%</a:t>
            </a:r>
            <a:r>
              <a:rPr lang="es-ES" sz="3500" dirty="0">
                <a:solidFill>
                  <a:srgbClr val="FF0000"/>
                </a:solidFill>
              </a:rPr>
              <a:t> </a:t>
            </a:r>
          </a:p>
        </p:txBody>
      </p:sp>
      <p:sp>
        <p:nvSpPr>
          <p:cNvPr id="111" name="CuadroTexto 110"/>
          <p:cNvSpPr txBox="1"/>
          <p:nvPr/>
        </p:nvSpPr>
        <p:spPr>
          <a:xfrm>
            <a:off x="7863275" y="3661339"/>
            <a:ext cx="1616975" cy="630942"/>
          </a:xfrm>
          <a:prstGeom prst="rect">
            <a:avLst/>
          </a:prstGeom>
          <a:noFill/>
        </p:spPr>
        <p:txBody>
          <a:bodyPr wrap="square" rtlCol="0">
            <a:spAutoFit/>
          </a:bodyPr>
          <a:lstStyle/>
          <a:p>
            <a:r>
              <a:rPr lang="es-ES" sz="3500" b="1" dirty="0">
                <a:solidFill>
                  <a:srgbClr val="FF0000"/>
                </a:solidFill>
              </a:rPr>
              <a:t>5%</a:t>
            </a:r>
            <a:r>
              <a:rPr lang="es-ES" sz="3500" dirty="0">
                <a:solidFill>
                  <a:srgbClr val="FF0000"/>
                </a:solidFill>
              </a:rPr>
              <a:t> </a:t>
            </a:r>
          </a:p>
        </p:txBody>
      </p:sp>
      <p:sp>
        <p:nvSpPr>
          <p:cNvPr id="112" name="CuadroTexto 111"/>
          <p:cNvSpPr txBox="1"/>
          <p:nvPr/>
        </p:nvSpPr>
        <p:spPr>
          <a:xfrm>
            <a:off x="7766740" y="5338103"/>
            <a:ext cx="1616975" cy="630942"/>
          </a:xfrm>
          <a:prstGeom prst="rect">
            <a:avLst/>
          </a:prstGeom>
          <a:noFill/>
        </p:spPr>
        <p:txBody>
          <a:bodyPr wrap="square" rtlCol="0">
            <a:spAutoFit/>
          </a:bodyPr>
          <a:lstStyle/>
          <a:p>
            <a:r>
              <a:rPr lang="es-ES" sz="3500" b="1" dirty="0">
                <a:solidFill>
                  <a:srgbClr val="FF0000"/>
                </a:solidFill>
              </a:rPr>
              <a:t>15%</a:t>
            </a:r>
            <a:endParaRPr lang="es-ES" sz="3500" dirty="0">
              <a:solidFill>
                <a:srgbClr val="FF0000"/>
              </a:solidFill>
            </a:endParaRPr>
          </a:p>
        </p:txBody>
      </p:sp>
    </p:spTree>
    <p:extLst>
      <p:ext uri="{BB962C8B-B14F-4D97-AF65-F5344CB8AC3E}">
        <p14:creationId xmlns:p14="http://schemas.microsoft.com/office/powerpoint/2010/main" val="1962945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p:cNvGrpSpPr/>
          <p:nvPr/>
        </p:nvGrpSpPr>
        <p:grpSpPr>
          <a:xfrm>
            <a:off x="8456" y="105339"/>
            <a:ext cx="9144000" cy="6858000"/>
            <a:chOff x="-609" y="-106982"/>
            <a:chExt cx="12113039" cy="6964982"/>
          </a:xfrm>
        </p:grpSpPr>
        <p:sp>
          <p:nvSpPr>
            <p:cNvPr id="2" name="Rectángulo 1"/>
            <p:cNvSpPr/>
            <p:nvPr/>
          </p:nvSpPr>
          <p:spPr>
            <a:xfrm>
              <a:off x="1" y="0"/>
              <a:ext cx="815354" cy="1511098"/>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GESTIÓN FGN</a:t>
              </a:r>
            </a:p>
          </p:txBody>
        </p:sp>
        <p:sp>
          <p:nvSpPr>
            <p:cNvPr id="6" name="Rectángulo 5"/>
            <p:cNvSpPr/>
            <p:nvPr/>
          </p:nvSpPr>
          <p:spPr>
            <a:xfrm>
              <a:off x="1" y="1511386"/>
              <a:ext cx="815354" cy="316154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GESTIÓN SAE</a:t>
              </a:r>
            </a:p>
          </p:txBody>
        </p:sp>
        <p:sp>
          <p:nvSpPr>
            <p:cNvPr id="181" name="Rectángulo 180"/>
            <p:cNvSpPr/>
            <p:nvPr/>
          </p:nvSpPr>
          <p:spPr>
            <a:xfrm>
              <a:off x="0" y="4670834"/>
              <a:ext cx="814136" cy="677954"/>
            </a:xfrm>
            <a:prstGeom prst="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MIN JUSTICIA </a:t>
              </a:r>
            </a:p>
          </p:txBody>
        </p:sp>
        <p:grpSp>
          <p:nvGrpSpPr>
            <p:cNvPr id="65" name="Grupo 64"/>
            <p:cNvGrpSpPr/>
            <p:nvPr/>
          </p:nvGrpSpPr>
          <p:grpSpPr>
            <a:xfrm>
              <a:off x="806993" y="1991207"/>
              <a:ext cx="10918282" cy="2705247"/>
              <a:chOff x="1001288" y="2216546"/>
              <a:chExt cx="11197607" cy="2705247"/>
            </a:xfrm>
          </p:grpSpPr>
          <p:cxnSp>
            <p:nvCxnSpPr>
              <p:cNvPr id="56" name="Conector recto 55"/>
              <p:cNvCxnSpPr/>
              <p:nvPr/>
            </p:nvCxnSpPr>
            <p:spPr>
              <a:xfrm>
                <a:off x="1009650" y="4026999"/>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001288" y="3092593"/>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001288" y="4912842"/>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016545" y="2225497"/>
                <a:ext cx="11182350" cy="8951"/>
              </a:xfrm>
              <a:prstGeom prst="line">
                <a:avLst/>
              </a:prstGeom>
              <a:solidFill>
                <a:srgbClr val="4BACC6"/>
              </a:solidFill>
              <a:ln/>
            </p:spPr>
            <p:style>
              <a:lnRef idx="0">
                <a:schemeClr val="accent1"/>
              </a:lnRef>
              <a:fillRef idx="3">
                <a:schemeClr val="accent1"/>
              </a:fillRef>
              <a:effectRef idx="3">
                <a:schemeClr val="accent1"/>
              </a:effectRef>
              <a:fontRef idx="minor">
                <a:schemeClr val="lt1"/>
              </a:fontRef>
            </p:style>
          </p:cxnSp>
          <p:cxnSp>
            <p:nvCxnSpPr>
              <p:cNvPr id="62" name="Conector recto 61"/>
              <p:cNvCxnSpPr/>
              <p:nvPr/>
            </p:nvCxnSpPr>
            <p:spPr>
              <a:xfrm>
                <a:off x="4617976"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7373372" y="2216546"/>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57010"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0" y="5349373"/>
              <a:ext cx="815354" cy="55565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RAMA JUDICIAL</a:t>
              </a:r>
            </a:p>
          </p:txBody>
        </p:sp>
        <p:sp>
          <p:nvSpPr>
            <p:cNvPr id="9" name="Rectángulo 8"/>
            <p:cNvSpPr/>
            <p:nvPr/>
          </p:nvSpPr>
          <p:spPr>
            <a:xfrm>
              <a:off x="2283133" y="2040191"/>
              <a:ext cx="682489"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50" b="1" dirty="0">
                  <a:solidFill>
                    <a:schemeClr val="tx1"/>
                  </a:solidFill>
                </a:rPr>
                <a:t>Registro en el sistema</a:t>
              </a:r>
            </a:p>
          </p:txBody>
        </p:sp>
        <p:sp>
          <p:nvSpPr>
            <p:cNvPr id="23" name="Rectángulo 22"/>
            <p:cNvSpPr/>
            <p:nvPr/>
          </p:nvSpPr>
          <p:spPr>
            <a:xfrm>
              <a:off x="1491459" y="2040192"/>
              <a:ext cx="716034"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13" b="1" dirty="0">
                  <a:solidFill>
                    <a:schemeClr val="tx1"/>
                  </a:solidFill>
                </a:rPr>
                <a:t>Recepción</a:t>
              </a:r>
            </a:p>
          </p:txBody>
        </p:sp>
        <p:sp>
          <p:nvSpPr>
            <p:cNvPr id="24" name="Rectángulo 23"/>
            <p:cNvSpPr/>
            <p:nvPr/>
          </p:nvSpPr>
          <p:spPr>
            <a:xfrm>
              <a:off x="3087327" y="2066703"/>
              <a:ext cx="1155160" cy="2553682"/>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88" b="1" dirty="0">
                  <a:solidFill>
                    <a:schemeClr val="tx1"/>
                  </a:solidFill>
                </a:rPr>
                <a:t>Registro y clasificación de  Depositarios y Liquidadores</a:t>
              </a:r>
            </a:p>
            <a:p>
              <a:pPr algn="ctr"/>
              <a:endParaRPr lang="es-CO" sz="788" b="1" dirty="0">
                <a:solidFill>
                  <a:schemeClr val="tx1"/>
                </a:solidFill>
              </a:endParaRPr>
            </a:p>
            <a:p>
              <a:pPr algn="ctr"/>
              <a:r>
                <a:rPr lang="es-CO" sz="788" b="1" dirty="0">
                  <a:solidFill>
                    <a:schemeClr val="tx1"/>
                  </a:solidFill>
                </a:rPr>
                <a:t>Asignación automática de Depositarios y Liquidadores, garantías y posesión</a:t>
              </a:r>
            </a:p>
            <a:p>
              <a:pPr algn="ctr"/>
              <a:endParaRPr lang="es-CO" sz="788" b="1" dirty="0">
                <a:solidFill>
                  <a:schemeClr val="tx1"/>
                </a:solidFill>
              </a:endParaRPr>
            </a:p>
          </p:txBody>
        </p:sp>
        <p:sp>
          <p:nvSpPr>
            <p:cNvPr id="26" name="Rectángulo 25"/>
            <p:cNvSpPr/>
            <p:nvPr/>
          </p:nvSpPr>
          <p:spPr>
            <a:xfrm>
              <a:off x="1214462" y="383517"/>
              <a:ext cx="9756882" cy="254859"/>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dirty="0">
                  <a:solidFill>
                    <a:schemeClr val="tx1"/>
                  </a:solidFill>
                </a:rPr>
                <a:t>Investigación proceso de Extinción de Dominio</a:t>
              </a:r>
            </a:p>
          </p:txBody>
        </p:sp>
        <p:sp>
          <p:nvSpPr>
            <p:cNvPr id="27" name="Rectángulo 26"/>
            <p:cNvSpPr/>
            <p:nvPr/>
          </p:nvSpPr>
          <p:spPr>
            <a:xfrm>
              <a:off x="937182" y="882585"/>
              <a:ext cx="1779150" cy="372408"/>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Puestas a disposición</a:t>
              </a:r>
            </a:p>
            <a:p>
              <a:pPr marL="128588" indent="-128588">
                <a:buFont typeface="Arial" panose="020B0604020202020204" pitchFamily="34" charset="0"/>
                <a:buChar char="•"/>
              </a:pPr>
              <a:r>
                <a:rPr lang="es-CO" sz="600" b="1" dirty="0">
                  <a:solidFill>
                    <a:schemeClr val="tx1"/>
                  </a:solidFill>
                </a:rPr>
                <a:t>Diligencia de Secuestro</a:t>
              </a:r>
            </a:p>
          </p:txBody>
        </p:sp>
        <p:sp>
          <p:nvSpPr>
            <p:cNvPr id="29" name="Rectángulo 28"/>
            <p:cNvSpPr/>
            <p:nvPr/>
          </p:nvSpPr>
          <p:spPr>
            <a:xfrm>
              <a:off x="4851359" y="924683"/>
              <a:ext cx="1513911" cy="449561"/>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Aprobaciones de Enajenación Temprana</a:t>
              </a:r>
            </a:p>
          </p:txBody>
        </p:sp>
        <p:sp>
          <p:nvSpPr>
            <p:cNvPr id="38" name="Rectángulo 37"/>
            <p:cNvSpPr/>
            <p:nvPr/>
          </p:nvSpPr>
          <p:spPr>
            <a:xfrm rot="16200000">
              <a:off x="752597" y="3950233"/>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SOC Y EST DE COMERCIO</a:t>
              </a:r>
            </a:p>
          </p:txBody>
        </p:sp>
        <p:sp>
          <p:nvSpPr>
            <p:cNvPr id="39" name="Rectángulo 38"/>
            <p:cNvSpPr/>
            <p:nvPr/>
          </p:nvSpPr>
          <p:spPr>
            <a:xfrm rot="16200000">
              <a:off x="752597" y="304926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788" b="1" dirty="0">
                  <a:solidFill>
                    <a:schemeClr val="tx1"/>
                  </a:solidFill>
                </a:rPr>
                <a:t>INMUEBLES</a:t>
              </a:r>
            </a:p>
          </p:txBody>
        </p:sp>
        <p:sp>
          <p:nvSpPr>
            <p:cNvPr id="40" name="Rectángulo 39"/>
            <p:cNvSpPr/>
            <p:nvPr/>
          </p:nvSpPr>
          <p:spPr>
            <a:xfrm rot="16200000">
              <a:off x="752597" y="214285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MUEBLES</a:t>
              </a:r>
            </a:p>
          </p:txBody>
        </p:sp>
        <p:sp>
          <p:nvSpPr>
            <p:cNvPr id="41" name="Rectángulo 40"/>
            <p:cNvSpPr/>
            <p:nvPr/>
          </p:nvSpPr>
          <p:spPr>
            <a:xfrm>
              <a:off x="1491458" y="1592128"/>
              <a:ext cx="2751029"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RR. RECEPCIÓN Y REGISTRO </a:t>
              </a:r>
            </a:p>
          </p:txBody>
        </p:sp>
        <p:sp>
          <p:nvSpPr>
            <p:cNvPr id="42" name="Rectángulo 41"/>
            <p:cNvSpPr/>
            <p:nvPr/>
          </p:nvSpPr>
          <p:spPr>
            <a:xfrm>
              <a:off x="4744929" y="1592127"/>
              <a:ext cx="1948117"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DP. DIAGNÓSTICO Y ALISTAMIENTO DE ACTIVOS </a:t>
              </a:r>
            </a:p>
          </p:txBody>
        </p:sp>
        <p:sp>
          <p:nvSpPr>
            <p:cNvPr id="43" name="Rectángulo 42"/>
            <p:cNvSpPr/>
            <p:nvPr/>
          </p:nvSpPr>
          <p:spPr>
            <a:xfrm>
              <a:off x="7291966" y="1592127"/>
              <a:ext cx="2097979" cy="350107"/>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DT. DISPOSICIÓN TEMPORAL DE ACTIVOS </a:t>
              </a:r>
            </a:p>
          </p:txBody>
        </p:sp>
        <p:sp>
          <p:nvSpPr>
            <p:cNvPr id="44" name="Rectángulo 43"/>
            <p:cNvSpPr/>
            <p:nvPr/>
          </p:nvSpPr>
          <p:spPr>
            <a:xfrm>
              <a:off x="9608155" y="1592126"/>
              <a:ext cx="1787970" cy="350107"/>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DF. DISPOSICIÓN FINAL DE ACTIVOS </a:t>
              </a:r>
            </a:p>
          </p:txBody>
        </p:sp>
        <p:sp>
          <p:nvSpPr>
            <p:cNvPr id="66" name="Rectángulo 65"/>
            <p:cNvSpPr/>
            <p:nvPr/>
          </p:nvSpPr>
          <p:spPr>
            <a:xfrm>
              <a:off x="4508912" y="5448723"/>
              <a:ext cx="2186088" cy="386809"/>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Aprobaciones de Enajenación Temprana*</a:t>
              </a:r>
            </a:p>
          </p:txBody>
        </p:sp>
        <p:sp>
          <p:nvSpPr>
            <p:cNvPr id="67" name="Rectángulo 66"/>
            <p:cNvSpPr/>
            <p:nvPr/>
          </p:nvSpPr>
          <p:spPr>
            <a:xfrm>
              <a:off x="8424694" y="5406765"/>
              <a:ext cx="1115266" cy="22957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Extinción de Dominio</a:t>
              </a:r>
            </a:p>
          </p:txBody>
        </p:sp>
        <p:sp>
          <p:nvSpPr>
            <p:cNvPr id="68" name="Rectángulo 67"/>
            <p:cNvSpPr/>
            <p:nvPr/>
          </p:nvSpPr>
          <p:spPr>
            <a:xfrm>
              <a:off x="8424694" y="5675029"/>
              <a:ext cx="1095168" cy="182847"/>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Devolución</a:t>
              </a:r>
            </a:p>
          </p:txBody>
        </p:sp>
        <p:sp>
          <p:nvSpPr>
            <p:cNvPr id="69" name="Rectángulo 68"/>
            <p:cNvSpPr/>
            <p:nvPr/>
          </p:nvSpPr>
          <p:spPr>
            <a:xfrm>
              <a:off x="7117501" y="5486510"/>
              <a:ext cx="995606" cy="312095"/>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Dicta  Sentencia</a:t>
              </a:r>
            </a:p>
          </p:txBody>
        </p:sp>
        <p:sp>
          <p:nvSpPr>
            <p:cNvPr id="158" name="Rectángulo 157"/>
            <p:cNvSpPr/>
            <p:nvPr/>
          </p:nvSpPr>
          <p:spPr>
            <a:xfrm>
              <a:off x="0" y="5910414"/>
              <a:ext cx="815354" cy="485775"/>
            </a:xfrm>
            <a:prstGeom prst="rect">
              <a:avLst/>
            </a:prstGeom>
            <a:solidFill>
              <a:schemeClr val="accent6">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CISA</a:t>
              </a:r>
            </a:p>
          </p:txBody>
        </p:sp>
        <p:sp>
          <p:nvSpPr>
            <p:cNvPr id="159" name="Rectángulo 158"/>
            <p:cNvSpPr/>
            <p:nvPr/>
          </p:nvSpPr>
          <p:spPr>
            <a:xfrm>
              <a:off x="10127475" y="5981779"/>
              <a:ext cx="1500879" cy="181974"/>
            </a:xfrm>
            <a:prstGeom prst="rect">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Promoción y Venta  Muebles</a:t>
              </a:r>
            </a:p>
          </p:txBody>
        </p:sp>
        <p:sp>
          <p:nvSpPr>
            <p:cNvPr id="160" name="Rectángulo 159"/>
            <p:cNvSpPr/>
            <p:nvPr/>
          </p:nvSpPr>
          <p:spPr>
            <a:xfrm>
              <a:off x="10129272" y="6196419"/>
              <a:ext cx="1500879" cy="236020"/>
            </a:xfrm>
            <a:prstGeom prst="rect">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 Promoción y venta Inmuebles </a:t>
              </a:r>
            </a:p>
          </p:txBody>
        </p:sp>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4210" y="60041"/>
              <a:ext cx="940811" cy="343675"/>
            </a:xfrm>
            <a:prstGeom prst="rect">
              <a:avLst/>
            </a:prstGeom>
            <a:noFill/>
            <a:extLst>
              <a:ext uri="{909E8E84-426E-40DD-AFC4-6F175D3DCCD1}">
                <a14:hiddenFill xmlns:a14="http://schemas.microsoft.com/office/drawing/2010/main">
                  <a:solidFill>
                    <a:srgbClr val="FFFFFF"/>
                  </a:solidFill>
                </a14:hiddenFill>
              </a:ext>
            </a:extLst>
          </p:spPr>
        </p:pic>
        <p:sp>
          <p:nvSpPr>
            <p:cNvPr id="170" name="Rectángulo 169"/>
            <p:cNvSpPr/>
            <p:nvPr/>
          </p:nvSpPr>
          <p:spPr>
            <a:xfrm>
              <a:off x="7291967" y="4071361"/>
              <a:ext cx="2105710" cy="396674"/>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Deposito Provisional.</a:t>
              </a:r>
            </a:p>
            <a:p>
              <a:pPr marL="128588" indent="-128588">
                <a:buFont typeface="Arial" panose="020B0604020202020204" pitchFamily="34" charset="0"/>
                <a:buChar char="•"/>
              </a:pPr>
              <a:r>
                <a:rPr lang="es-CO" sz="600" b="1" dirty="0">
                  <a:solidFill>
                    <a:schemeClr val="tx1"/>
                  </a:solidFill>
                </a:rPr>
                <a:t>Gestión depositarios</a:t>
              </a:r>
            </a:p>
          </p:txBody>
        </p:sp>
        <p:sp>
          <p:nvSpPr>
            <p:cNvPr id="179" name="Rectángulo 178"/>
            <p:cNvSpPr/>
            <p:nvPr/>
          </p:nvSpPr>
          <p:spPr>
            <a:xfrm>
              <a:off x="7291966" y="800432"/>
              <a:ext cx="2037509" cy="280835"/>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Improcedencia y ordena devolución </a:t>
              </a:r>
            </a:p>
          </p:txBody>
        </p:sp>
        <p:sp>
          <p:nvSpPr>
            <p:cNvPr id="190" name="Rectángulo 189"/>
            <p:cNvSpPr/>
            <p:nvPr/>
          </p:nvSpPr>
          <p:spPr>
            <a:xfrm>
              <a:off x="7294093" y="1154271"/>
              <a:ext cx="2034050" cy="236663"/>
            </a:xfrm>
            <a:prstGeom prst="rect">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Procedencia y  pasa a Juez  </a:t>
              </a:r>
            </a:p>
          </p:txBody>
        </p:sp>
        <p:sp>
          <p:nvSpPr>
            <p:cNvPr id="76" name="Rectángulo 75"/>
            <p:cNvSpPr/>
            <p:nvPr/>
          </p:nvSpPr>
          <p:spPr>
            <a:xfrm>
              <a:off x="4744929" y="2153215"/>
              <a:ext cx="1948117" cy="596189"/>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físico, jurídico, administrativo (Entrada y salida)</a:t>
              </a:r>
            </a:p>
            <a:p>
              <a:pPr marL="128588" indent="-128588">
                <a:buFont typeface="Arial" panose="020B0604020202020204" pitchFamily="34" charset="0"/>
                <a:buChar char="•"/>
              </a:pPr>
              <a:r>
                <a:rPr lang="es-CO" sz="600" b="1" dirty="0">
                  <a:solidFill>
                    <a:schemeClr val="tx1"/>
                  </a:solidFill>
                </a:rPr>
                <a:t>Decide Mecanismo de administración</a:t>
              </a:r>
            </a:p>
            <a:p>
              <a:pPr marL="128588" indent="-128588">
                <a:buFont typeface="Arial" panose="020B0604020202020204" pitchFamily="34" charset="0"/>
                <a:buChar char="•"/>
              </a:pPr>
              <a:r>
                <a:rPr lang="es-ES" sz="600" b="1" i="1" dirty="0">
                  <a:solidFill>
                    <a:schemeClr val="tx1"/>
                  </a:solidFill>
                </a:rPr>
                <a:t>Solicita Enajenación Temprana *</a:t>
              </a:r>
              <a:endParaRPr lang="es-CO" sz="600" b="1" i="1" dirty="0">
                <a:solidFill>
                  <a:schemeClr val="tx1"/>
                </a:solidFill>
              </a:endParaRPr>
            </a:p>
          </p:txBody>
        </p:sp>
        <p:sp>
          <p:nvSpPr>
            <p:cNvPr id="180" name="Rectángulo 179"/>
            <p:cNvSpPr/>
            <p:nvPr/>
          </p:nvSpPr>
          <p:spPr>
            <a:xfrm>
              <a:off x="3087327" y="4935646"/>
              <a:ext cx="6381909" cy="220216"/>
            </a:xfrm>
            <a:prstGeom prst="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solidFill>
                    <a:schemeClr val="tx1"/>
                  </a:solidFill>
                </a:rPr>
                <a:t>Representa intereses  de la Nación en Proceso de extinción de dominio.  *</a:t>
              </a:r>
            </a:p>
          </p:txBody>
        </p:sp>
        <p:sp>
          <p:nvSpPr>
            <p:cNvPr id="78" name="Rectángulo 77"/>
            <p:cNvSpPr/>
            <p:nvPr/>
          </p:nvSpPr>
          <p:spPr>
            <a:xfrm>
              <a:off x="4751107" y="3010936"/>
              <a:ext cx="1948117" cy="692760"/>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físico, jurídico, administrativo  (Entrada y salida)</a:t>
              </a:r>
            </a:p>
            <a:p>
              <a:pPr marL="128588" indent="-128588">
                <a:buFont typeface="Arial" panose="020B0604020202020204" pitchFamily="34" charset="0"/>
                <a:buChar char="•"/>
              </a:pPr>
              <a:r>
                <a:rPr lang="es-CO" sz="600" b="1" dirty="0">
                  <a:solidFill>
                    <a:schemeClr val="tx1"/>
                  </a:solidFill>
                </a:rPr>
                <a:t>Decide Mecanismo de administración </a:t>
              </a:r>
            </a:p>
            <a:p>
              <a:pPr marL="128588" indent="-128588">
                <a:buFont typeface="Arial" panose="020B0604020202020204" pitchFamily="34" charset="0"/>
                <a:buChar char="•"/>
              </a:pPr>
              <a:r>
                <a:rPr lang="es-CO" sz="600" b="1" dirty="0">
                  <a:solidFill>
                    <a:schemeClr val="tx1"/>
                  </a:solidFill>
                </a:rPr>
                <a:t>Ordena Desalojo</a:t>
              </a:r>
            </a:p>
            <a:p>
              <a:pPr marL="128588" indent="-128588">
                <a:buFont typeface="Arial" panose="020B0604020202020204" pitchFamily="34" charset="0"/>
                <a:buChar char="•"/>
              </a:pPr>
              <a:r>
                <a:rPr lang="es-ES" sz="600" b="1" i="1" dirty="0">
                  <a:solidFill>
                    <a:schemeClr val="tx1"/>
                  </a:solidFill>
                </a:rPr>
                <a:t>Solicita Enajenación Temprana *</a:t>
              </a:r>
            </a:p>
          </p:txBody>
        </p:sp>
        <p:sp>
          <p:nvSpPr>
            <p:cNvPr id="83" name="Rectángulo 82"/>
            <p:cNvSpPr/>
            <p:nvPr/>
          </p:nvSpPr>
          <p:spPr>
            <a:xfrm>
              <a:off x="4744941" y="3927625"/>
              <a:ext cx="1948117" cy="637286"/>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Saneamientos  contable, financiero y jurídico. (Entrada y salida)</a:t>
              </a:r>
            </a:p>
            <a:p>
              <a:pPr marL="128588" indent="-128588">
                <a:buFont typeface="Arial" panose="020B0604020202020204" pitchFamily="34" charset="0"/>
                <a:buChar char="•"/>
              </a:pPr>
              <a:r>
                <a:rPr lang="es-CO" sz="600" b="1" i="1" dirty="0">
                  <a:solidFill>
                    <a:schemeClr val="tx1"/>
                  </a:solidFill>
                </a:rPr>
                <a:t>Diagnóstico de Sociedades de Papel *</a:t>
              </a:r>
            </a:p>
          </p:txBody>
        </p:sp>
        <p:sp>
          <p:nvSpPr>
            <p:cNvPr id="85" name="Rectángulo 84"/>
            <p:cNvSpPr/>
            <p:nvPr/>
          </p:nvSpPr>
          <p:spPr>
            <a:xfrm>
              <a:off x="7317036" y="2072540"/>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Destinación Provisional.</a:t>
              </a:r>
            </a:p>
            <a:p>
              <a:pPr marL="128588" indent="-128588">
                <a:buFont typeface="Arial" panose="020B0604020202020204" pitchFamily="34" charset="0"/>
                <a:buChar char="•"/>
              </a:pPr>
              <a:r>
                <a:rPr lang="es-CO" sz="600" b="1" dirty="0">
                  <a:solidFill>
                    <a:schemeClr val="tx1"/>
                  </a:solidFill>
                </a:rPr>
                <a:t>Deposito Provisional </a:t>
              </a:r>
            </a:p>
            <a:p>
              <a:pPr marL="128588" indent="-128588">
                <a:buFont typeface="Arial" panose="020B0604020202020204" pitchFamily="34" charset="0"/>
                <a:buChar char="•"/>
              </a:pPr>
              <a:r>
                <a:rPr lang="es-CO" sz="600" b="1" dirty="0">
                  <a:solidFill>
                    <a:schemeClr val="tx1"/>
                  </a:solidFill>
                </a:rPr>
                <a:t>Gestión de depositarios</a:t>
              </a:r>
            </a:p>
            <a:p>
              <a:pPr marL="128588" indent="-128588">
                <a:buFont typeface="Arial" panose="020B0604020202020204" pitchFamily="34" charset="0"/>
                <a:buChar char="•"/>
              </a:pPr>
              <a:r>
                <a:rPr lang="es-CO" sz="600" b="1" dirty="0">
                  <a:solidFill>
                    <a:schemeClr val="tx1"/>
                  </a:solidFill>
                </a:rPr>
                <a:t>Administración Directa.</a:t>
              </a:r>
            </a:p>
          </p:txBody>
        </p:sp>
        <p:sp>
          <p:nvSpPr>
            <p:cNvPr id="86" name="Rectángulo 85"/>
            <p:cNvSpPr/>
            <p:nvPr/>
          </p:nvSpPr>
          <p:spPr>
            <a:xfrm>
              <a:off x="7306995" y="2957162"/>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Destinación Provisional.</a:t>
              </a:r>
            </a:p>
            <a:p>
              <a:pPr marL="128588" indent="-128588">
                <a:buFont typeface="Arial" panose="020B0604020202020204" pitchFamily="34" charset="0"/>
                <a:buChar char="•"/>
              </a:pPr>
              <a:r>
                <a:rPr lang="es-CO" sz="600" b="1" dirty="0">
                  <a:solidFill>
                    <a:schemeClr val="tx1"/>
                  </a:solidFill>
                </a:rPr>
                <a:t>Deposito Provisional </a:t>
              </a:r>
            </a:p>
            <a:p>
              <a:pPr marL="128588" indent="-128588">
                <a:buFont typeface="Arial" panose="020B0604020202020204" pitchFamily="34" charset="0"/>
                <a:buChar char="•"/>
              </a:pPr>
              <a:r>
                <a:rPr lang="es-CO" sz="600" b="1" dirty="0">
                  <a:solidFill>
                    <a:schemeClr val="tx1"/>
                  </a:solidFill>
                </a:rPr>
                <a:t>Gestión de depositarios</a:t>
              </a:r>
            </a:p>
            <a:p>
              <a:pPr marL="128588" indent="-128588">
                <a:buFont typeface="Arial" panose="020B0604020202020204" pitchFamily="34" charset="0"/>
                <a:buChar char="•"/>
              </a:pPr>
              <a:r>
                <a:rPr lang="es-CO" sz="600" b="1" dirty="0">
                  <a:solidFill>
                    <a:schemeClr val="tx1"/>
                  </a:solidFill>
                </a:rPr>
                <a:t>Administración Directa.</a:t>
              </a:r>
            </a:p>
          </p:txBody>
        </p:sp>
        <p:sp>
          <p:nvSpPr>
            <p:cNvPr id="88" name="Rectángulo 87"/>
            <p:cNvSpPr/>
            <p:nvPr/>
          </p:nvSpPr>
          <p:spPr>
            <a:xfrm>
              <a:off x="9663918" y="3892957"/>
              <a:ext cx="1737508" cy="705734"/>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800" b="1" dirty="0">
                  <a:solidFill>
                    <a:schemeClr val="tx1"/>
                  </a:solidFill>
                </a:rPr>
                <a:t> Liquidación sociedades</a:t>
              </a:r>
            </a:p>
            <a:p>
              <a:pPr marL="128588" indent="-128588">
                <a:buFont typeface="Arial" panose="020B0604020202020204" pitchFamily="34" charset="0"/>
                <a:buChar char="•"/>
              </a:pPr>
              <a:r>
                <a:rPr lang="es-CO" sz="800" b="1" dirty="0">
                  <a:solidFill>
                    <a:schemeClr val="tx1"/>
                  </a:solidFill>
                </a:rPr>
                <a:t>Comercialización Soc. Activas</a:t>
              </a:r>
            </a:p>
            <a:p>
              <a:pPr marL="128588" indent="-128588">
                <a:buFont typeface="Arial" panose="020B0604020202020204" pitchFamily="34" charset="0"/>
                <a:buChar char="•"/>
              </a:pPr>
              <a:r>
                <a:rPr lang="es-CO" sz="800" b="1" dirty="0">
                  <a:solidFill>
                    <a:schemeClr val="tx1"/>
                  </a:solidFill>
                </a:rPr>
                <a:t>Cancelación Matricula</a:t>
              </a:r>
            </a:p>
            <a:p>
              <a:pPr marL="128588" indent="-128588">
                <a:buFont typeface="Arial" panose="020B0604020202020204" pitchFamily="34" charset="0"/>
                <a:buChar char="•"/>
              </a:pPr>
              <a:r>
                <a:rPr lang="es-CO" sz="800" b="1" u="sng" dirty="0">
                  <a:solidFill>
                    <a:schemeClr val="tx1"/>
                  </a:solidFill>
                </a:rPr>
                <a:t>Devoluciones</a:t>
              </a:r>
            </a:p>
          </p:txBody>
        </p:sp>
        <p:sp>
          <p:nvSpPr>
            <p:cNvPr id="89" name="Rectángulo 88"/>
            <p:cNvSpPr/>
            <p:nvPr/>
          </p:nvSpPr>
          <p:spPr>
            <a:xfrm>
              <a:off x="9658617" y="2073244"/>
              <a:ext cx="1737508" cy="751911"/>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schemeClr val="tx1"/>
                  </a:solidFill>
                </a:rPr>
                <a:t>Chatarrización, destrucción</a:t>
              </a:r>
            </a:p>
            <a:p>
              <a:pPr marL="128588" indent="-128588">
                <a:buFont typeface="Arial" panose="020B0604020202020204" pitchFamily="34" charset="0"/>
                <a:buChar char="•"/>
              </a:pPr>
              <a:r>
                <a:rPr lang="es-CO" sz="600" b="1" dirty="0">
                  <a:solidFill>
                    <a:schemeClr val="tx1"/>
                  </a:solidFill>
                </a:rPr>
                <a:t>Comercialización Muebles</a:t>
              </a:r>
            </a:p>
            <a:p>
              <a:pPr marL="128588" indent="-128588">
                <a:buFont typeface="Arial" panose="020B0604020202020204" pitchFamily="34" charset="0"/>
                <a:buChar char="•"/>
              </a:pPr>
              <a:r>
                <a:rPr lang="es-CO" sz="600" b="1" dirty="0">
                  <a:solidFill>
                    <a:schemeClr val="tx1"/>
                  </a:solidFill>
                </a:rPr>
                <a:t>Monetización de divisas extintas</a:t>
              </a:r>
            </a:p>
            <a:p>
              <a:pPr marL="128588" indent="-128588">
                <a:buFont typeface="Arial" panose="020B0604020202020204" pitchFamily="34" charset="0"/>
                <a:buChar char="•"/>
              </a:pPr>
              <a:r>
                <a:rPr lang="es-CO" sz="600" b="1" dirty="0">
                  <a:solidFill>
                    <a:schemeClr val="tx1"/>
                  </a:solidFill>
                </a:rPr>
                <a:t>Destinaciones especificas</a:t>
              </a:r>
            </a:p>
            <a:p>
              <a:pPr marL="128588" indent="-128588">
                <a:buFont typeface="Arial" panose="020B0604020202020204" pitchFamily="34" charset="0"/>
                <a:buChar char="•"/>
              </a:pPr>
              <a:r>
                <a:rPr lang="es-CO" sz="600" b="1" dirty="0">
                  <a:solidFill>
                    <a:schemeClr val="tx1"/>
                  </a:solidFill>
                </a:rPr>
                <a:t>Destinaciones definitivas</a:t>
              </a:r>
            </a:p>
            <a:p>
              <a:pPr marL="128588" indent="-128588">
                <a:buFont typeface="Arial" panose="020B0604020202020204" pitchFamily="34" charset="0"/>
                <a:buChar char="•"/>
              </a:pPr>
              <a:r>
                <a:rPr lang="es-CO" sz="600" b="1" u="sng" dirty="0">
                  <a:solidFill>
                    <a:schemeClr val="tx1"/>
                  </a:solidFill>
                </a:rPr>
                <a:t>Devoluciones</a:t>
              </a:r>
            </a:p>
          </p:txBody>
        </p:sp>
        <p:sp>
          <p:nvSpPr>
            <p:cNvPr id="90" name="Rectángulo 89"/>
            <p:cNvSpPr/>
            <p:nvPr/>
          </p:nvSpPr>
          <p:spPr>
            <a:xfrm>
              <a:off x="9658617" y="2944089"/>
              <a:ext cx="1737508" cy="813952"/>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700" b="1" dirty="0">
                  <a:solidFill>
                    <a:schemeClr val="tx1"/>
                  </a:solidFill>
                </a:rPr>
                <a:t>Comercialización Inmuebles</a:t>
              </a:r>
            </a:p>
            <a:p>
              <a:pPr marL="128588" indent="-128588">
                <a:buFont typeface="Arial" panose="020B0604020202020204" pitchFamily="34" charset="0"/>
                <a:buChar char="•"/>
              </a:pPr>
              <a:r>
                <a:rPr lang="es-CO" sz="700" b="1" dirty="0">
                  <a:solidFill>
                    <a:schemeClr val="tx1"/>
                  </a:solidFill>
                </a:rPr>
                <a:t>Donación</a:t>
              </a:r>
            </a:p>
            <a:p>
              <a:pPr marL="128588" indent="-128588">
                <a:buFont typeface="Arial" panose="020B0604020202020204" pitchFamily="34" charset="0"/>
                <a:buChar char="•"/>
              </a:pPr>
              <a:r>
                <a:rPr lang="es-CO" sz="700" b="1" dirty="0">
                  <a:solidFill>
                    <a:schemeClr val="tx1"/>
                  </a:solidFill>
                </a:rPr>
                <a:t>Destinaciones  de Ley</a:t>
              </a:r>
            </a:p>
            <a:p>
              <a:pPr marL="128588" indent="-128588">
                <a:buFont typeface="Arial" panose="020B0604020202020204" pitchFamily="34" charset="0"/>
                <a:buChar char="•"/>
              </a:pPr>
              <a:r>
                <a:rPr lang="es-CO" sz="700" b="1" dirty="0">
                  <a:solidFill>
                    <a:schemeClr val="tx1"/>
                  </a:solidFill>
                </a:rPr>
                <a:t>Destinaciones especificas </a:t>
              </a:r>
            </a:p>
            <a:p>
              <a:pPr marL="128588" indent="-128588">
                <a:buFont typeface="Arial" panose="020B0604020202020204" pitchFamily="34" charset="0"/>
                <a:buChar char="•"/>
              </a:pPr>
              <a:r>
                <a:rPr lang="es-CO" sz="700" b="1" dirty="0">
                  <a:solidFill>
                    <a:schemeClr val="tx1"/>
                  </a:solidFill>
                </a:rPr>
                <a:t>Expropiación -  Demolición</a:t>
              </a:r>
            </a:p>
            <a:p>
              <a:pPr marL="128588" indent="-128588">
                <a:buFont typeface="Arial" panose="020B0604020202020204" pitchFamily="34" charset="0"/>
                <a:buChar char="•"/>
              </a:pPr>
              <a:r>
                <a:rPr lang="es-CO" sz="700" b="1" u="sng" dirty="0">
                  <a:solidFill>
                    <a:schemeClr val="tx1"/>
                  </a:solidFill>
                </a:rPr>
                <a:t>Devoluciones</a:t>
              </a:r>
            </a:p>
          </p:txBody>
        </p:sp>
        <p:cxnSp>
          <p:nvCxnSpPr>
            <p:cNvPr id="91" name="Conector recto 90"/>
            <p:cNvCxnSpPr/>
            <p:nvPr/>
          </p:nvCxnSpPr>
          <p:spPr>
            <a:xfrm>
              <a:off x="822249" y="5347975"/>
              <a:ext cx="11182350" cy="8951"/>
            </a:xfrm>
            <a:prstGeom prst="line">
              <a:avLst/>
            </a:prstGeom>
            <a:ln w="19050">
              <a:solidFill>
                <a:schemeClr val="accent4">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684561" y="5926659"/>
              <a:ext cx="11182350" cy="8951"/>
            </a:xfrm>
            <a:prstGeom prst="line">
              <a:avLst/>
            </a:prstGeom>
            <a:ln w="19050">
              <a:solidFill>
                <a:schemeClr val="accent2">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806992" y="1521356"/>
              <a:ext cx="11182350" cy="8951"/>
            </a:xfrm>
            <a:prstGeom prst="line">
              <a:avLst/>
            </a:prstGeom>
            <a:ln w="19050">
              <a:solidFill>
                <a:srgbClr val="C66156">
                  <a:alpha val="70000"/>
                </a:srgb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angular 50"/>
            <p:cNvCxnSpPr>
              <a:stCxn id="27" idx="2"/>
              <a:endCxn id="23" idx="0"/>
            </p:cNvCxnSpPr>
            <p:nvPr/>
          </p:nvCxnSpPr>
          <p:spPr>
            <a:xfrm rot="16200000" flipH="1">
              <a:off x="1445517" y="1636232"/>
              <a:ext cx="785199" cy="22719"/>
            </a:xfrm>
            <a:prstGeom prst="bentConnector3">
              <a:avLst>
                <a:gd name="adj1" fmla="val 50000"/>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stCxn id="26" idx="2"/>
              <a:endCxn id="27" idx="0"/>
            </p:cNvCxnSpPr>
            <p:nvPr/>
          </p:nvCxnSpPr>
          <p:spPr>
            <a:xfrm rot="5400000">
              <a:off x="3837727" y="-1372592"/>
              <a:ext cx="244209" cy="426614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ector angular 107"/>
            <p:cNvCxnSpPr>
              <a:endCxn id="1028" idx="0"/>
            </p:cNvCxnSpPr>
            <p:nvPr/>
          </p:nvCxnSpPr>
          <p:spPr>
            <a:xfrm rot="16200000" flipH="1">
              <a:off x="5879305" y="3705363"/>
              <a:ext cx="2030560" cy="187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Elipse 1027"/>
            <p:cNvSpPr/>
            <p:nvPr/>
          </p:nvSpPr>
          <p:spPr>
            <a:xfrm>
              <a:off x="6806787" y="4721580"/>
              <a:ext cx="177469" cy="170167"/>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schemeClr val="tx1"/>
                  </a:solidFill>
                </a:rPr>
                <a:t>A</a:t>
              </a:r>
            </a:p>
          </p:txBody>
        </p:sp>
        <p:sp>
          <p:nvSpPr>
            <p:cNvPr id="210" name="Elipse 209"/>
            <p:cNvSpPr/>
            <p:nvPr/>
          </p:nvSpPr>
          <p:spPr>
            <a:xfrm>
              <a:off x="3984501" y="1091914"/>
              <a:ext cx="346720" cy="208726"/>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i="1" dirty="0">
                  <a:solidFill>
                    <a:schemeClr val="tx1"/>
                  </a:solidFill>
                </a:rPr>
                <a:t>A</a:t>
              </a:r>
            </a:p>
          </p:txBody>
        </p:sp>
        <p:cxnSp>
          <p:nvCxnSpPr>
            <p:cNvPr id="1039" name="Conector angular 1038"/>
            <p:cNvCxnSpPr>
              <a:stCxn id="69" idx="3"/>
              <a:endCxn id="67" idx="1"/>
            </p:cNvCxnSpPr>
            <p:nvPr/>
          </p:nvCxnSpPr>
          <p:spPr>
            <a:xfrm flipV="1">
              <a:off x="8113107" y="5521553"/>
              <a:ext cx="311588" cy="12100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1" name="Conector angular 1040"/>
            <p:cNvCxnSpPr>
              <a:stCxn id="69" idx="3"/>
              <a:endCxn id="68" idx="1"/>
            </p:cNvCxnSpPr>
            <p:nvPr/>
          </p:nvCxnSpPr>
          <p:spPr>
            <a:xfrm>
              <a:off x="8113107" y="5642558"/>
              <a:ext cx="311588" cy="12389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Elipse 221"/>
            <p:cNvSpPr/>
            <p:nvPr/>
          </p:nvSpPr>
          <p:spPr>
            <a:xfrm>
              <a:off x="9467492" y="1201065"/>
              <a:ext cx="502390" cy="203277"/>
            </a:xfrm>
            <a:prstGeom prst="ellipse">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B</a:t>
              </a:r>
            </a:p>
          </p:txBody>
        </p:sp>
        <p:sp>
          <p:nvSpPr>
            <p:cNvPr id="223" name="Rectángulo 222"/>
            <p:cNvSpPr/>
            <p:nvPr/>
          </p:nvSpPr>
          <p:spPr>
            <a:xfrm>
              <a:off x="1214462" y="5534419"/>
              <a:ext cx="1215184" cy="271592"/>
            </a:xfrm>
            <a:prstGeom prst="rect">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chemeClr val="tx1"/>
                  </a:solidFill>
                </a:rPr>
                <a:t>Puestas a disposición</a:t>
              </a:r>
            </a:p>
          </p:txBody>
        </p:sp>
        <p:cxnSp>
          <p:nvCxnSpPr>
            <p:cNvPr id="1043" name="Conector recto de flecha 1042"/>
            <p:cNvCxnSpPr>
              <a:stCxn id="223" idx="0"/>
              <a:endCxn id="23" idx="2"/>
            </p:cNvCxnSpPr>
            <p:nvPr/>
          </p:nvCxnSpPr>
          <p:spPr>
            <a:xfrm flipV="1">
              <a:off x="1822055" y="4620384"/>
              <a:ext cx="27421" cy="914035"/>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5" name="Conector recto de flecha 1044"/>
            <p:cNvCxnSpPr>
              <a:stCxn id="190" idx="3"/>
              <a:endCxn id="222" idx="2"/>
            </p:cNvCxnSpPr>
            <p:nvPr/>
          </p:nvCxnSpPr>
          <p:spPr>
            <a:xfrm>
              <a:off x="9328143" y="1272602"/>
              <a:ext cx="139349" cy="30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8" name="Elipse 227"/>
            <p:cNvSpPr/>
            <p:nvPr/>
          </p:nvSpPr>
          <p:spPr>
            <a:xfrm>
              <a:off x="6806786" y="5534420"/>
              <a:ext cx="270991" cy="236017"/>
            </a:xfrm>
            <a:prstGeom prst="ellipse">
              <a:avLst/>
            </a:prstGeom>
            <a:solidFill>
              <a:srgbClr val="ED7D3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dirty="0">
                  <a:solidFill>
                    <a:schemeClr val="tx1"/>
                  </a:solidFill>
                </a:rPr>
                <a:t>B</a:t>
              </a:r>
            </a:p>
          </p:txBody>
        </p:sp>
        <p:sp>
          <p:nvSpPr>
            <p:cNvPr id="231" name="Elipse 230"/>
            <p:cNvSpPr/>
            <p:nvPr/>
          </p:nvSpPr>
          <p:spPr>
            <a:xfrm>
              <a:off x="9467492" y="812252"/>
              <a:ext cx="502390" cy="234875"/>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C</a:t>
              </a:r>
            </a:p>
          </p:txBody>
        </p:sp>
        <p:cxnSp>
          <p:nvCxnSpPr>
            <p:cNvPr id="1049" name="Conector recto de flecha 1048"/>
            <p:cNvCxnSpPr>
              <a:stCxn id="179" idx="3"/>
              <a:endCxn id="231" idx="2"/>
            </p:cNvCxnSpPr>
            <p:nvPr/>
          </p:nvCxnSpPr>
          <p:spPr>
            <a:xfrm flipV="1">
              <a:off x="9329475" y="929690"/>
              <a:ext cx="138016" cy="111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1" name="Elipse 240"/>
            <p:cNvSpPr/>
            <p:nvPr/>
          </p:nvSpPr>
          <p:spPr>
            <a:xfrm>
              <a:off x="10527372" y="5500800"/>
              <a:ext cx="177468"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C</a:t>
              </a:r>
            </a:p>
          </p:txBody>
        </p:sp>
        <p:cxnSp>
          <p:nvCxnSpPr>
            <p:cNvPr id="1062" name="Conector angular 1061"/>
            <p:cNvCxnSpPr>
              <a:stCxn id="67" idx="3"/>
              <a:endCxn id="241" idx="2"/>
            </p:cNvCxnSpPr>
            <p:nvPr/>
          </p:nvCxnSpPr>
          <p:spPr>
            <a:xfrm>
              <a:off x="9539960" y="5521553"/>
              <a:ext cx="987411" cy="64331"/>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4" name="Conector angular 1063"/>
            <p:cNvCxnSpPr>
              <a:stCxn id="68" idx="3"/>
              <a:endCxn id="241" idx="2"/>
            </p:cNvCxnSpPr>
            <p:nvPr/>
          </p:nvCxnSpPr>
          <p:spPr>
            <a:xfrm flipV="1">
              <a:off x="9519862" y="5585884"/>
              <a:ext cx="1007510" cy="18056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4" name="Elipse 263"/>
            <p:cNvSpPr/>
            <p:nvPr/>
          </p:nvSpPr>
          <p:spPr>
            <a:xfrm>
              <a:off x="4008594" y="5512397"/>
              <a:ext cx="308465" cy="269696"/>
            </a:xfrm>
            <a:prstGeom prst="ellipse">
              <a:avLst/>
            </a:prstGeom>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i="1" dirty="0">
                  <a:solidFill>
                    <a:schemeClr val="tx1"/>
                  </a:solidFill>
                </a:rPr>
                <a:t>A</a:t>
              </a:r>
            </a:p>
          </p:txBody>
        </p:sp>
        <p:cxnSp>
          <p:nvCxnSpPr>
            <p:cNvPr id="1079" name="Conector recto de flecha 1078"/>
            <p:cNvCxnSpPr>
              <a:stCxn id="264" idx="6"/>
              <a:endCxn id="66" idx="1"/>
            </p:cNvCxnSpPr>
            <p:nvPr/>
          </p:nvCxnSpPr>
          <p:spPr>
            <a:xfrm flipV="1">
              <a:off x="4317059" y="5642127"/>
              <a:ext cx="191853" cy="51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9" name="Elipse 268"/>
            <p:cNvSpPr/>
            <p:nvPr/>
          </p:nvSpPr>
          <p:spPr>
            <a:xfrm>
              <a:off x="11517146" y="2964421"/>
              <a:ext cx="177469" cy="170167"/>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D</a:t>
              </a:r>
            </a:p>
          </p:txBody>
        </p:sp>
        <p:cxnSp>
          <p:nvCxnSpPr>
            <p:cNvPr id="1083" name="Conector angular 1082"/>
            <p:cNvCxnSpPr/>
            <p:nvPr/>
          </p:nvCxnSpPr>
          <p:spPr>
            <a:xfrm flipV="1">
              <a:off x="11396125" y="3054823"/>
              <a:ext cx="121021" cy="38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rot="5400000">
              <a:off x="10327634" y="3034746"/>
              <a:ext cx="3104328" cy="219087"/>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tx1"/>
                  </a:solidFill>
                </a:rPr>
                <a:t>FRISCO</a:t>
              </a:r>
            </a:p>
          </p:txBody>
        </p:sp>
        <p:sp>
          <p:nvSpPr>
            <p:cNvPr id="283" name="Elipse 282"/>
            <p:cNvSpPr/>
            <p:nvPr/>
          </p:nvSpPr>
          <p:spPr>
            <a:xfrm>
              <a:off x="9469237" y="6058692"/>
              <a:ext cx="248193" cy="255738"/>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D</a:t>
              </a:r>
            </a:p>
          </p:txBody>
        </p:sp>
        <p:cxnSp>
          <p:nvCxnSpPr>
            <p:cNvPr id="295" name="Conector recto 294"/>
            <p:cNvCxnSpPr/>
            <p:nvPr/>
          </p:nvCxnSpPr>
          <p:spPr>
            <a:xfrm>
              <a:off x="806992" y="6409839"/>
              <a:ext cx="11182350" cy="8951"/>
            </a:xfrm>
            <a:prstGeom prst="line">
              <a:avLst/>
            </a:prstGeom>
            <a:ln w="19050">
              <a:solidFill>
                <a:schemeClr val="accent6">
                  <a:lumMod val="75000"/>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6" name="Rectángulo 295"/>
            <p:cNvSpPr/>
            <p:nvPr/>
          </p:nvSpPr>
          <p:spPr>
            <a:xfrm>
              <a:off x="-609" y="6396189"/>
              <a:ext cx="815354" cy="461811"/>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dirty="0">
                  <a:solidFill>
                    <a:schemeClr val="tx1"/>
                  </a:solidFill>
                </a:rPr>
                <a:t>AFECTADO</a:t>
              </a:r>
            </a:p>
          </p:txBody>
        </p:sp>
        <p:sp>
          <p:nvSpPr>
            <p:cNvPr id="297" name="Rectángulo 296"/>
            <p:cNvSpPr/>
            <p:nvPr/>
          </p:nvSpPr>
          <p:spPr>
            <a:xfrm>
              <a:off x="9969882" y="6495964"/>
              <a:ext cx="1816064" cy="273286"/>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00" b="1" u="sng" dirty="0">
                  <a:solidFill>
                    <a:schemeClr val="tx1"/>
                  </a:solidFill>
                </a:rPr>
                <a:t>Recepción de Activos Y Rendimientos</a:t>
              </a:r>
            </a:p>
          </p:txBody>
        </p:sp>
        <p:cxnSp>
          <p:nvCxnSpPr>
            <p:cNvPr id="220" name="Conector angular 219"/>
            <p:cNvCxnSpPr>
              <a:stCxn id="89" idx="3"/>
              <a:endCxn id="110" idx="0"/>
            </p:cNvCxnSpPr>
            <p:nvPr/>
          </p:nvCxnSpPr>
          <p:spPr>
            <a:xfrm>
              <a:off x="11396125" y="2449200"/>
              <a:ext cx="627571" cy="1074037"/>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6" name="Conector angular 225"/>
            <p:cNvCxnSpPr>
              <a:endCxn id="110" idx="2"/>
            </p:cNvCxnSpPr>
            <p:nvPr/>
          </p:nvCxnSpPr>
          <p:spPr>
            <a:xfrm flipV="1">
              <a:off x="11408210" y="3606281"/>
              <a:ext cx="526751" cy="1170"/>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2" name="Conector angular 231"/>
            <p:cNvCxnSpPr>
              <a:stCxn id="88" idx="3"/>
              <a:endCxn id="110" idx="4"/>
            </p:cNvCxnSpPr>
            <p:nvPr/>
          </p:nvCxnSpPr>
          <p:spPr>
            <a:xfrm flipV="1">
              <a:off x="11401426" y="3689324"/>
              <a:ext cx="622270" cy="556500"/>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9" name="Elipse 308"/>
            <p:cNvSpPr/>
            <p:nvPr/>
          </p:nvSpPr>
          <p:spPr>
            <a:xfrm>
              <a:off x="9538438" y="6548308"/>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schemeClr val="tx1"/>
                  </a:solidFill>
                </a:rPr>
                <a:t>E</a:t>
              </a:r>
            </a:p>
          </p:txBody>
        </p:sp>
        <p:cxnSp>
          <p:nvCxnSpPr>
            <p:cNvPr id="235" name="Conector angular 234"/>
            <p:cNvCxnSpPr>
              <a:stCxn id="309" idx="6"/>
              <a:endCxn id="297" idx="1"/>
            </p:cNvCxnSpPr>
            <p:nvPr/>
          </p:nvCxnSpPr>
          <p:spPr>
            <a:xfrm>
              <a:off x="9715907" y="6631352"/>
              <a:ext cx="253975" cy="1255"/>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2" name="Elipse 311"/>
            <p:cNvSpPr/>
            <p:nvPr/>
          </p:nvSpPr>
          <p:spPr>
            <a:xfrm>
              <a:off x="4420176" y="3272310"/>
              <a:ext cx="177469"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tx1"/>
                  </a:solidFill>
                </a:rPr>
                <a:t>C</a:t>
              </a:r>
            </a:p>
          </p:txBody>
        </p:sp>
        <p:cxnSp>
          <p:nvCxnSpPr>
            <p:cNvPr id="313" name="Conector angular 312"/>
            <p:cNvCxnSpPr>
              <a:stCxn id="312" idx="0"/>
              <a:endCxn id="76" idx="1"/>
            </p:cNvCxnSpPr>
            <p:nvPr/>
          </p:nvCxnSpPr>
          <p:spPr>
            <a:xfrm rot="5400000" flipH="1" flipV="1">
              <a:off x="4216420" y="2743801"/>
              <a:ext cx="821000" cy="2360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Conector angular 313"/>
            <p:cNvCxnSpPr>
              <a:stCxn id="312" idx="4"/>
              <a:endCxn id="83" idx="1"/>
            </p:cNvCxnSpPr>
            <p:nvPr/>
          </p:nvCxnSpPr>
          <p:spPr>
            <a:xfrm rot="16200000" flipH="1">
              <a:off x="4225031" y="3726357"/>
              <a:ext cx="803791" cy="23603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Conector angular 314"/>
            <p:cNvCxnSpPr>
              <a:stCxn id="312" idx="6"/>
              <a:endCxn id="78" idx="1"/>
            </p:cNvCxnSpPr>
            <p:nvPr/>
          </p:nvCxnSpPr>
          <p:spPr>
            <a:xfrm flipV="1">
              <a:off x="4597645" y="3357316"/>
              <a:ext cx="153462" cy="7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Conector angular 242"/>
            <p:cNvCxnSpPr>
              <a:stCxn id="159" idx="3"/>
              <a:endCxn id="282" idx="3"/>
            </p:cNvCxnSpPr>
            <p:nvPr/>
          </p:nvCxnSpPr>
          <p:spPr>
            <a:xfrm flipV="1">
              <a:off x="11628354" y="4696454"/>
              <a:ext cx="251445" cy="137631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angular 245"/>
            <p:cNvCxnSpPr>
              <a:stCxn id="160" idx="3"/>
              <a:endCxn id="282" idx="3"/>
            </p:cNvCxnSpPr>
            <p:nvPr/>
          </p:nvCxnSpPr>
          <p:spPr>
            <a:xfrm flipV="1">
              <a:off x="11630151" y="4696454"/>
              <a:ext cx="249647" cy="161797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716875" y="3649837"/>
              <a:ext cx="1979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Imagen 34"/>
            <p:cNvPicPr>
              <a:picLocks noChangeAspect="1"/>
            </p:cNvPicPr>
            <p:nvPr/>
          </p:nvPicPr>
          <p:blipFill>
            <a:blip r:embed="rId3"/>
            <a:stretch>
              <a:fillRect/>
            </a:stretch>
          </p:blipFill>
          <p:spPr>
            <a:xfrm>
              <a:off x="6693541" y="2688937"/>
              <a:ext cx="207282" cy="12193"/>
            </a:xfrm>
            <a:prstGeom prst="rect">
              <a:avLst/>
            </a:prstGeom>
          </p:spPr>
        </p:pic>
        <p:cxnSp>
          <p:nvCxnSpPr>
            <p:cNvPr id="48" name="Conector recto de flecha 47"/>
            <p:cNvCxnSpPr/>
            <p:nvPr/>
          </p:nvCxnSpPr>
          <p:spPr>
            <a:xfrm>
              <a:off x="11576721" y="2275367"/>
              <a:ext cx="8943" cy="71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1408210" y="2282915"/>
              <a:ext cx="176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CuadroTexto 51"/>
            <p:cNvSpPr txBox="1"/>
            <p:nvPr/>
          </p:nvSpPr>
          <p:spPr>
            <a:xfrm>
              <a:off x="1787854" y="-106982"/>
              <a:ext cx="7750584" cy="400109"/>
            </a:xfrm>
            <a:prstGeom prst="rect">
              <a:avLst/>
            </a:prstGeom>
            <a:noFill/>
          </p:spPr>
          <p:txBody>
            <a:bodyPr wrap="none" rtlCol="0">
              <a:spAutoFit/>
            </a:bodyPr>
            <a:lstStyle/>
            <a:p>
              <a:r>
                <a:rPr lang="es-CO" sz="1350" b="1" dirty="0"/>
                <a:t>ZOOM DE ARQUITECTURA - INTERACCION CON ACTORES DEL MACROPROCESO</a:t>
              </a:r>
            </a:p>
          </p:txBody>
        </p:sp>
        <p:sp>
          <p:nvSpPr>
            <p:cNvPr id="110" name="Elipse 109"/>
            <p:cNvSpPr/>
            <p:nvPr/>
          </p:nvSpPr>
          <p:spPr>
            <a:xfrm>
              <a:off x="11934961" y="3523237"/>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schemeClr val="tx1"/>
                  </a:solidFill>
                </a:rPr>
                <a:t>E</a:t>
              </a:r>
            </a:p>
          </p:txBody>
        </p:sp>
      </p:grpSp>
      <p:cxnSp>
        <p:nvCxnSpPr>
          <p:cNvPr id="95" name="Conector recto de flecha 94"/>
          <p:cNvCxnSpPr>
            <a:endCxn id="29" idx="1"/>
          </p:cNvCxnSpPr>
          <p:nvPr/>
        </p:nvCxnSpPr>
        <p:spPr>
          <a:xfrm flipV="1">
            <a:off x="3280199" y="1342486"/>
            <a:ext cx="390954" cy="47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3" name="Conector recto 102"/>
          <p:cNvCxnSpPr/>
          <p:nvPr/>
        </p:nvCxnSpPr>
        <p:spPr>
          <a:xfrm>
            <a:off x="7443630" y="6176308"/>
            <a:ext cx="0" cy="246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5" name="Conector recto 104"/>
          <p:cNvCxnSpPr>
            <a:endCxn id="159" idx="1"/>
          </p:cNvCxnSpPr>
          <p:nvPr/>
        </p:nvCxnSpPr>
        <p:spPr>
          <a:xfrm>
            <a:off x="7443630" y="6190167"/>
            <a:ext cx="210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Conector recto 106"/>
          <p:cNvCxnSpPr/>
          <p:nvPr/>
        </p:nvCxnSpPr>
        <p:spPr>
          <a:xfrm>
            <a:off x="7443630" y="6422395"/>
            <a:ext cx="211762" cy="0"/>
          </a:xfrm>
          <a:prstGeom prst="line">
            <a:avLst/>
          </a:prstGeom>
        </p:spPr>
        <p:style>
          <a:lnRef idx="2">
            <a:schemeClr val="accent1"/>
          </a:lnRef>
          <a:fillRef idx="0">
            <a:schemeClr val="accent1"/>
          </a:fillRef>
          <a:effectRef idx="1">
            <a:schemeClr val="accent1"/>
          </a:effectRef>
          <a:fontRef idx="minor">
            <a:schemeClr val="tx1"/>
          </a:fontRef>
        </p:style>
      </p:cxnSp>
      <p:sp>
        <p:nvSpPr>
          <p:cNvPr id="98" name="CuadroTexto 97"/>
          <p:cNvSpPr txBox="1"/>
          <p:nvPr/>
        </p:nvSpPr>
        <p:spPr>
          <a:xfrm>
            <a:off x="1192279" y="1988405"/>
            <a:ext cx="1616975" cy="630942"/>
          </a:xfrm>
          <a:prstGeom prst="rect">
            <a:avLst/>
          </a:prstGeom>
          <a:noFill/>
        </p:spPr>
        <p:txBody>
          <a:bodyPr wrap="square" rtlCol="0">
            <a:spAutoFit/>
          </a:bodyPr>
          <a:lstStyle/>
          <a:p>
            <a:r>
              <a:rPr lang="es-ES" sz="3500" b="1" dirty="0">
                <a:solidFill>
                  <a:srgbClr val="FF0000"/>
                </a:solidFill>
              </a:rPr>
              <a:t>100%</a:t>
            </a:r>
            <a:r>
              <a:rPr lang="es-ES" sz="3500" dirty="0">
                <a:solidFill>
                  <a:srgbClr val="FF0000"/>
                </a:solidFill>
              </a:rPr>
              <a:t> </a:t>
            </a:r>
          </a:p>
        </p:txBody>
      </p:sp>
      <p:sp>
        <p:nvSpPr>
          <p:cNvPr id="99" name="CuadroTexto 98"/>
          <p:cNvSpPr txBox="1"/>
          <p:nvPr/>
        </p:nvSpPr>
        <p:spPr>
          <a:xfrm>
            <a:off x="3876054" y="1033196"/>
            <a:ext cx="1616975" cy="630942"/>
          </a:xfrm>
          <a:prstGeom prst="rect">
            <a:avLst/>
          </a:prstGeom>
          <a:noFill/>
        </p:spPr>
        <p:txBody>
          <a:bodyPr wrap="square" rtlCol="0">
            <a:spAutoFit/>
          </a:bodyPr>
          <a:lstStyle/>
          <a:p>
            <a:r>
              <a:rPr lang="es-ES" sz="3500" b="1" dirty="0">
                <a:solidFill>
                  <a:srgbClr val="FF0000"/>
                </a:solidFill>
              </a:rPr>
              <a:t>90%</a:t>
            </a:r>
            <a:r>
              <a:rPr lang="es-ES" sz="3500" dirty="0">
                <a:solidFill>
                  <a:srgbClr val="FF0000"/>
                </a:solidFill>
              </a:rPr>
              <a:t> </a:t>
            </a:r>
          </a:p>
        </p:txBody>
      </p:sp>
      <p:sp>
        <p:nvSpPr>
          <p:cNvPr id="100" name="CuadroTexto 99"/>
          <p:cNvSpPr txBox="1"/>
          <p:nvPr/>
        </p:nvSpPr>
        <p:spPr>
          <a:xfrm>
            <a:off x="5885389" y="1027188"/>
            <a:ext cx="1616975" cy="630942"/>
          </a:xfrm>
          <a:prstGeom prst="rect">
            <a:avLst/>
          </a:prstGeom>
          <a:noFill/>
        </p:spPr>
        <p:txBody>
          <a:bodyPr wrap="square" rtlCol="0">
            <a:spAutoFit/>
          </a:bodyPr>
          <a:lstStyle/>
          <a:p>
            <a:r>
              <a:rPr lang="es-ES" sz="3500" b="1" dirty="0">
                <a:solidFill>
                  <a:srgbClr val="FF0000"/>
                </a:solidFill>
              </a:rPr>
              <a:t>30%</a:t>
            </a:r>
            <a:r>
              <a:rPr lang="es-ES" sz="3500" dirty="0">
                <a:solidFill>
                  <a:srgbClr val="FF0000"/>
                </a:solidFill>
              </a:rPr>
              <a:t> </a:t>
            </a:r>
          </a:p>
        </p:txBody>
      </p:sp>
      <p:sp>
        <p:nvSpPr>
          <p:cNvPr id="101" name="CuadroTexto 100"/>
          <p:cNvSpPr txBox="1"/>
          <p:nvPr/>
        </p:nvSpPr>
        <p:spPr>
          <a:xfrm>
            <a:off x="6389481" y="2036106"/>
            <a:ext cx="1616975" cy="630942"/>
          </a:xfrm>
          <a:prstGeom prst="rect">
            <a:avLst/>
          </a:prstGeom>
          <a:noFill/>
        </p:spPr>
        <p:txBody>
          <a:bodyPr wrap="square" rtlCol="0">
            <a:spAutoFit/>
          </a:bodyPr>
          <a:lstStyle/>
          <a:p>
            <a:r>
              <a:rPr lang="es-ES" sz="3500" b="1" dirty="0">
                <a:solidFill>
                  <a:srgbClr val="FF0000"/>
                </a:solidFill>
              </a:rPr>
              <a:t>20%</a:t>
            </a:r>
            <a:r>
              <a:rPr lang="es-ES" sz="3500" dirty="0">
                <a:solidFill>
                  <a:srgbClr val="FF0000"/>
                </a:solidFill>
              </a:rPr>
              <a:t> </a:t>
            </a:r>
          </a:p>
        </p:txBody>
      </p:sp>
      <p:sp>
        <p:nvSpPr>
          <p:cNvPr id="102" name="CuadroTexto 101"/>
          <p:cNvSpPr txBox="1"/>
          <p:nvPr/>
        </p:nvSpPr>
        <p:spPr>
          <a:xfrm>
            <a:off x="6389481" y="2910256"/>
            <a:ext cx="1616975" cy="630942"/>
          </a:xfrm>
          <a:prstGeom prst="rect">
            <a:avLst/>
          </a:prstGeom>
          <a:noFill/>
        </p:spPr>
        <p:txBody>
          <a:bodyPr wrap="square" rtlCol="0">
            <a:spAutoFit/>
          </a:bodyPr>
          <a:lstStyle/>
          <a:p>
            <a:r>
              <a:rPr lang="es-ES" sz="3500" b="1" dirty="0">
                <a:solidFill>
                  <a:srgbClr val="FF0000"/>
                </a:solidFill>
              </a:rPr>
              <a:t>5%</a:t>
            </a:r>
            <a:r>
              <a:rPr lang="es-ES" sz="3500" dirty="0">
                <a:solidFill>
                  <a:srgbClr val="FF0000"/>
                </a:solidFill>
              </a:rPr>
              <a:t> </a:t>
            </a:r>
          </a:p>
        </p:txBody>
      </p:sp>
      <p:sp>
        <p:nvSpPr>
          <p:cNvPr id="104" name="CuadroTexto 103"/>
          <p:cNvSpPr txBox="1"/>
          <p:nvPr/>
        </p:nvSpPr>
        <p:spPr>
          <a:xfrm>
            <a:off x="6389481" y="3895387"/>
            <a:ext cx="1616975" cy="630942"/>
          </a:xfrm>
          <a:prstGeom prst="rect">
            <a:avLst/>
          </a:prstGeom>
          <a:noFill/>
        </p:spPr>
        <p:txBody>
          <a:bodyPr wrap="square" rtlCol="0">
            <a:spAutoFit/>
          </a:bodyPr>
          <a:lstStyle/>
          <a:p>
            <a:r>
              <a:rPr lang="es-ES" sz="3500" b="1" dirty="0">
                <a:solidFill>
                  <a:srgbClr val="FF0000"/>
                </a:solidFill>
              </a:rPr>
              <a:t>5%</a:t>
            </a:r>
            <a:r>
              <a:rPr lang="es-ES" sz="3500" dirty="0">
                <a:solidFill>
                  <a:srgbClr val="FF0000"/>
                </a:solidFill>
              </a:rPr>
              <a:t> </a:t>
            </a:r>
          </a:p>
        </p:txBody>
      </p:sp>
      <p:sp>
        <p:nvSpPr>
          <p:cNvPr id="106" name="CuadroTexto 105"/>
          <p:cNvSpPr txBox="1"/>
          <p:nvPr/>
        </p:nvSpPr>
        <p:spPr>
          <a:xfrm>
            <a:off x="7766741" y="2058428"/>
            <a:ext cx="1616975" cy="630942"/>
          </a:xfrm>
          <a:prstGeom prst="rect">
            <a:avLst/>
          </a:prstGeom>
          <a:noFill/>
        </p:spPr>
        <p:txBody>
          <a:bodyPr wrap="square" rtlCol="0">
            <a:spAutoFit/>
          </a:bodyPr>
          <a:lstStyle/>
          <a:p>
            <a:r>
              <a:rPr lang="es-ES" sz="3500" b="1" dirty="0">
                <a:solidFill>
                  <a:srgbClr val="FF0000"/>
                </a:solidFill>
              </a:rPr>
              <a:t>70%</a:t>
            </a:r>
            <a:r>
              <a:rPr lang="es-ES" sz="3500" dirty="0">
                <a:solidFill>
                  <a:srgbClr val="FF0000"/>
                </a:solidFill>
              </a:rPr>
              <a:t> </a:t>
            </a:r>
          </a:p>
        </p:txBody>
      </p:sp>
      <p:sp>
        <p:nvSpPr>
          <p:cNvPr id="109" name="CuadroTexto 108"/>
          <p:cNvSpPr txBox="1"/>
          <p:nvPr/>
        </p:nvSpPr>
        <p:spPr>
          <a:xfrm>
            <a:off x="7863275" y="3661339"/>
            <a:ext cx="1616975" cy="630942"/>
          </a:xfrm>
          <a:prstGeom prst="rect">
            <a:avLst/>
          </a:prstGeom>
          <a:noFill/>
        </p:spPr>
        <p:txBody>
          <a:bodyPr wrap="square" rtlCol="0">
            <a:spAutoFit/>
          </a:bodyPr>
          <a:lstStyle/>
          <a:p>
            <a:r>
              <a:rPr lang="es-ES" sz="3500" b="1" dirty="0">
                <a:solidFill>
                  <a:srgbClr val="FF0000"/>
                </a:solidFill>
              </a:rPr>
              <a:t>5%</a:t>
            </a:r>
            <a:r>
              <a:rPr lang="es-ES" sz="3500" dirty="0">
                <a:solidFill>
                  <a:srgbClr val="FF0000"/>
                </a:solidFill>
              </a:rPr>
              <a:t> </a:t>
            </a:r>
          </a:p>
        </p:txBody>
      </p:sp>
      <p:sp>
        <p:nvSpPr>
          <p:cNvPr id="111" name="CuadroTexto 110"/>
          <p:cNvSpPr txBox="1"/>
          <p:nvPr/>
        </p:nvSpPr>
        <p:spPr>
          <a:xfrm>
            <a:off x="984738" y="5748769"/>
            <a:ext cx="9433235" cy="630942"/>
          </a:xfrm>
          <a:prstGeom prst="rect">
            <a:avLst/>
          </a:prstGeom>
          <a:noFill/>
        </p:spPr>
        <p:txBody>
          <a:bodyPr wrap="square" rtlCol="0">
            <a:spAutoFit/>
          </a:bodyPr>
          <a:lstStyle/>
          <a:p>
            <a:r>
              <a:rPr lang="es-ES" sz="3500" b="1" dirty="0">
                <a:solidFill>
                  <a:srgbClr val="FF0000"/>
                </a:solidFill>
              </a:rPr>
              <a:t>Operadores comerciales y de Destrucción </a:t>
            </a:r>
          </a:p>
        </p:txBody>
      </p:sp>
    </p:spTree>
    <p:extLst>
      <p:ext uri="{BB962C8B-B14F-4D97-AF65-F5344CB8AC3E}">
        <p14:creationId xmlns:p14="http://schemas.microsoft.com/office/powerpoint/2010/main" val="2578843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aesas.gov.co:81/pwsm/portals/_default/Graficos/SAE/EstructuraOrganizacional/Organigra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2742" y="983860"/>
            <a:ext cx="7067013" cy="5143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redondeado 5"/>
          <p:cNvSpPr/>
          <p:nvPr/>
        </p:nvSpPr>
        <p:spPr>
          <a:xfrm>
            <a:off x="81306" y="2887724"/>
            <a:ext cx="1474861" cy="451319"/>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t>Vicepresidencia Comercial – Atención al ciudadano</a:t>
            </a:r>
            <a:endParaRPr lang="es-CO" sz="900" dirty="0"/>
          </a:p>
        </p:txBody>
      </p:sp>
      <p:sp>
        <p:nvSpPr>
          <p:cNvPr id="16" name="Rectángulo 15"/>
          <p:cNvSpPr/>
          <p:nvPr/>
        </p:nvSpPr>
        <p:spPr>
          <a:xfrm>
            <a:off x="6657711" y="4290836"/>
            <a:ext cx="1737565" cy="5541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5" name="CuadroTexto 14"/>
          <p:cNvSpPr txBox="1"/>
          <p:nvPr/>
        </p:nvSpPr>
        <p:spPr>
          <a:xfrm>
            <a:off x="1439347" y="6145301"/>
            <a:ext cx="3235569" cy="415498"/>
          </a:xfrm>
          <a:prstGeom prst="rect">
            <a:avLst/>
          </a:prstGeom>
          <a:noFill/>
        </p:spPr>
        <p:txBody>
          <a:bodyPr wrap="square" rtlCol="0">
            <a:spAutoFit/>
          </a:bodyPr>
          <a:lstStyle/>
          <a:p>
            <a:pPr algn="ctr"/>
            <a:r>
              <a:rPr lang="es-ES" sz="1050" dirty="0"/>
              <a:t>Se incluye el componente comercial en Gerencias Regionales </a:t>
            </a:r>
            <a:endParaRPr lang="es-CO" sz="1050" dirty="0"/>
          </a:p>
        </p:txBody>
      </p:sp>
      <p:sp>
        <p:nvSpPr>
          <p:cNvPr id="18" name="Rectángulo 17"/>
          <p:cNvSpPr/>
          <p:nvPr/>
        </p:nvSpPr>
        <p:spPr>
          <a:xfrm>
            <a:off x="2920251" y="2469067"/>
            <a:ext cx="1778950" cy="418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7" name="Rectángulo redondeado 16"/>
          <p:cNvSpPr/>
          <p:nvPr/>
        </p:nvSpPr>
        <p:spPr>
          <a:xfrm>
            <a:off x="81308" y="3564581"/>
            <a:ext cx="1474861" cy="315829"/>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Gerencia de Negocios</a:t>
            </a:r>
            <a:endParaRPr lang="es-CO" sz="1050" b="1" dirty="0">
              <a:solidFill>
                <a:schemeClr val="accent5">
                  <a:lumMod val="75000"/>
                </a:schemeClr>
              </a:solidFill>
            </a:endParaRPr>
          </a:p>
        </p:txBody>
      </p:sp>
      <p:sp>
        <p:nvSpPr>
          <p:cNvPr id="34" name="Rectángulo redondeado 33"/>
          <p:cNvSpPr/>
          <p:nvPr/>
        </p:nvSpPr>
        <p:spPr>
          <a:xfrm>
            <a:off x="5299194" y="2114151"/>
            <a:ext cx="1609606" cy="354916"/>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Oficina de Comunicaciones</a:t>
            </a:r>
            <a:endParaRPr lang="es-CO" sz="1050" b="1" dirty="0">
              <a:solidFill>
                <a:schemeClr val="accent5">
                  <a:lumMod val="75000"/>
                </a:schemeClr>
              </a:solidFill>
            </a:endParaRPr>
          </a:p>
        </p:txBody>
      </p:sp>
      <p:sp>
        <p:nvSpPr>
          <p:cNvPr id="35" name="Rectángulo redondeado 34"/>
          <p:cNvSpPr/>
          <p:nvPr/>
        </p:nvSpPr>
        <p:spPr>
          <a:xfrm>
            <a:off x="3200055" y="2469066"/>
            <a:ext cx="1474861" cy="418657"/>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Gerencia de Apoyo Procesos Misionales</a:t>
            </a:r>
            <a:endParaRPr lang="es-CO" sz="1050" b="1" dirty="0">
              <a:solidFill>
                <a:schemeClr val="accent5">
                  <a:lumMod val="75000"/>
                </a:schemeClr>
              </a:solidFill>
            </a:endParaRPr>
          </a:p>
        </p:txBody>
      </p:sp>
      <p:sp>
        <p:nvSpPr>
          <p:cNvPr id="36" name="Rectángulo redondeado 35"/>
          <p:cNvSpPr/>
          <p:nvPr/>
        </p:nvSpPr>
        <p:spPr>
          <a:xfrm>
            <a:off x="1189769" y="1656028"/>
            <a:ext cx="1715565" cy="35491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GIT Seguridad de la info</a:t>
            </a:r>
            <a:endParaRPr lang="es-CO" sz="1050" b="1" dirty="0">
              <a:solidFill>
                <a:schemeClr val="accent5">
                  <a:lumMod val="75000"/>
                </a:schemeClr>
              </a:solidFill>
            </a:endParaRPr>
          </a:p>
        </p:txBody>
      </p:sp>
      <p:sp>
        <p:nvSpPr>
          <p:cNvPr id="37" name="Rectángulo redondeado 36"/>
          <p:cNvSpPr/>
          <p:nvPr/>
        </p:nvSpPr>
        <p:spPr>
          <a:xfrm>
            <a:off x="1189769" y="2051801"/>
            <a:ext cx="1691280" cy="31853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GIT Depositarios</a:t>
            </a:r>
            <a:endParaRPr lang="es-CO" sz="1050" b="1" dirty="0">
              <a:solidFill>
                <a:schemeClr val="accent5">
                  <a:lumMod val="75000"/>
                </a:schemeClr>
              </a:solidFill>
            </a:endParaRPr>
          </a:p>
        </p:txBody>
      </p:sp>
      <p:sp>
        <p:nvSpPr>
          <p:cNvPr id="38" name="Rectángulo redondeado 37"/>
          <p:cNvSpPr/>
          <p:nvPr/>
        </p:nvSpPr>
        <p:spPr>
          <a:xfrm>
            <a:off x="1204686" y="2370331"/>
            <a:ext cx="1700648" cy="31583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GIT Conceptos Técnicos</a:t>
            </a:r>
            <a:endParaRPr lang="es-CO" sz="1050" b="1" dirty="0">
              <a:solidFill>
                <a:schemeClr val="accent5">
                  <a:lumMod val="75000"/>
                </a:schemeClr>
              </a:solidFill>
            </a:endParaRPr>
          </a:p>
        </p:txBody>
      </p:sp>
      <p:cxnSp>
        <p:nvCxnSpPr>
          <p:cNvPr id="39" name="Conector recto 38"/>
          <p:cNvCxnSpPr>
            <a:endCxn id="35" idx="1"/>
          </p:cNvCxnSpPr>
          <p:nvPr/>
        </p:nvCxnSpPr>
        <p:spPr>
          <a:xfrm flipV="1">
            <a:off x="2881049" y="2678395"/>
            <a:ext cx="319006" cy="776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Conector recto 43"/>
          <p:cNvCxnSpPr/>
          <p:nvPr/>
        </p:nvCxnSpPr>
        <p:spPr>
          <a:xfrm>
            <a:off x="2881049" y="1698232"/>
            <a:ext cx="0" cy="1030133"/>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Conector recto 46"/>
          <p:cNvCxnSpPr/>
          <p:nvPr/>
        </p:nvCxnSpPr>
        <p:spPr>
          <a:xfrm flipH="1">
            <a:off x="2757268" y="1824844"/>
            <a:ext cx="1480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Conector recto 49"/>
          <p:cNvCxnSpPr/>
          <p:nvPr/>
        </p:nvCxnSpPr>
        <p:spPr>
          <a:xfrm flipH="1">
            <a:off x="2754920" y="2188256"/>
            <a:ext cx="1480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Conector recto 50"/>
          <p:cNvCxnSpPr/>
          <p:nvPr/>
        </p:nvCxnSpPr>
        <p:spPr>
          <a:xfrm flipH="1">
            <a:off x="2768988" y="2554024"/>
            <a:ext cx="1480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ector recto 53"/>
          <p:cNvCxnSpPr>
            <a:stCxn id="17" idx="0"/>
            <a:endCxn id="6" idx="2"/>
          </p:cNvCxnSpPr>
          <p:nvPr/>
        </p:nvCxnSpPr>
        <p:spPr>
          <a:xfrm flipH="1" flipV="1">
            <a:off x="818737" y="3339043"/>
            <a:ext cx="2" cy="225538"/>
          </a:xfrm>
          <a:prstGeom prst="line">
            <a:avLst/>
          </a:prstGeom>
        </p:spPr>
        <p:style>
          <a:lnRef idx="1">
            <a:schemeClr val="accent1"/>
          </a:lnRef>
          <a:fillRef idx="0">
            <a:schemeClr val="accent1"/>
          </a:fillRef>
          <a:effectRef idx="0">
            <a:schemeClr val="accent1"/>
          </a:effectRef>
          <a:fontRef idx="minor">
            <a:schemeClr val="tx1"/>
          </a:fontRef>
        </p:style>
      </p:cxnSp>
      <p:sp>
        <p:nvSpPr>
          <p:cNvPr id="57" name="Rectángulo redondeado 56"/>
          <p:cNvSpPr/>
          <p:nvPr/>
        </p:nvSpPr>
        <p:spPr>
          <a:xfrm>
            <a:off x="40654" y="4113378"/>
            <a:ext cx="1556169" cy="35491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GIT Sociedades</a:t>
            </a:r>
            <a:endParaRPr lang="es-CO" sz="1050" b="1" dirty="0">
              <a:solidFill>
                <a:schemeClr val="accent5">
                  <a:lumMod val="75000"/>
                </a:schemeClr>
              </a:solidFill>
            </a:endParaRPr>
          </a:p>
        </p:txBody>
      </p:sp>
      <p:sp>
        <p:nvSpPr>
          <p:cNvPr id="58" name="Rectángulo redondeado 57"/>
          <p:cNvSpPr/>
          <p:nvPr/>
        </p:nvSpPr>
        <p:spPr>
          <a:xfrm>
            <a:off x="40654" y="4654745"/>
            <a:ext cx="1595213" cy="35491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accent5">
                    <a:lumMod val="75000"/>
                  </a:schemeClr>
                </a:solidFill>
              </a:rPr>
              <a:t>GIT Muebles e Inmuebles</a:t>
            </a:r>
            <a:endParaRPr lang="es-CO" sz="1050" b="1" dirty="0">
              <a:solidFill>
                <a:schemeClr val="accent5">
                  <a:lumMod val="75000"/>
                </a:schemeClr>
              </a:solidFill>
            </a:endParaRPr>
          </a:p>
        </p:txBody>
      </p:sp>
      <p:cxnSp>
        <p:nvCxnSpPr>
          <p:cNvPr id="59" name="Conector recto 58"/>
          <p:cNvCxnSpPr/>
          <p:nvPr/>
        </p:nvCxnSpPr>
        <p:spPr>
          <a:xfrm>
            <a:off x="219911" y="3880410"/>
            <a:ext cx="0" cy="1030133"/>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ector recto 59"/>
          <p:cNvCxnSpPr/>
          <p:nvPr/>
        </p:nvCxnSpPr>
        <p:spPr>
          <a:xfrm flipH="1">
            <a:off x="206321" y="4282001"/>
            <a:ext cx="1480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Conector recto 60"/>
          <p:cNvCxnSpPr/>
          <p:nvPr/>
        </p:nvCxnSpPr>
        <p:spPr>
          <a:xfrm flipH="1">
            <a:off x="232109" y="4870500"/>
            <a:ext cx="148067" cy="0"/>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ángulo 61"/>
          <p:cNvSpPr/>
          <p:nvPr/>
        </p:nvSpPr>
        <p:spPr>
          <a:xfrm>
            <a:off x="1501397" y="4396327"/>
            <a:ext cx="1737565" cy="5541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572107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redondeado 9"/>
          <p:cNvSpPr/>
          <p:nvPr/>
        </p:nvSpPr>
        <p:spPr>
          <a:xfrm>
            <a:off x="4763069" y="4585644"/>
            <a:ext cx="4189862" cy="167539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5" name="CuadroTexto 4"/>
          <p:cNvSpPr txBox="1"/>
          <p:nvPr/>
        </p:nvSpPr>
        <p:spPr>
          <a:xfrm>
            <a:off x="2729552" y="606526"/>
            <a:ext cx="6049323"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Modificación Ley 1708 – V. Comercial</a:t>
            </a: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graphicFrame>
        <p:nvGraphicFramePr>
          <p:cNvPr id="7" name="Diagrama 6"/>
          <p:cNvGraphicFramePr/>
          <p:nvPr>
            <p:extLst>
              <p:ext uri="{D42A27DB-BD31-4B8C-83A1-F6EECF244321}">
                <p14:modId xmlns:p14="http://schemas.microsoft.com/office/powerpoint/2010/main" val="961636449"/>
              </p:ext>
            </p:extLst>
          </p:nvPr>
        </p:nvGraphicFramePr>
        <p:xfrm>
          <a:off x="0" y="1401253"/>
          <a:ext cx="8952931" cy="4590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p:cNvSpPr txBox="1"/>
          <p:nvPr/>
        </p:nvSpPr>
        <p:spPr>
          <a:xfrm>
            <a:off x="99377" y="1592326"/>
            <a:ext cx="3365500" cy="369332"/>
          </a:xfrm>
          <a:prstGeom prst="rect">
            <a:avLst/>
          </a:prstGeom>
          <a:noFill/>
        </p:spPr>
        <p:txBody>
          <a:bodyPr wrap="square" rtlCol="0">
            <a:spAutoFit/>
          </a:bodyPr>
          <a:lstStyle/>
          <a:p>
            <a:r>
              <a:rPr lang="es-ES" b="1" u="sng" dirty="0">
                <a:solidFill>
                  <a:schemeClr val="accent1">
                    <a:lumMod val="75000"/>
                  </a:schemeClr>
                </a:solidFill>
                <a:latin typeface="Lato Bold"/>
                <a:cs typeface="Lato Bold"/>
              </a:rPr>
              <a:t>Acciones Generales</a:t>
            </a:r>
          </a:p>
        </p:txBody>
      </p:sp>
      <p:sp>
        <p:nvSpPr>
          <p:cNvPr id="9" name="CuadroTexto 8"/>
          <p:cNvSpPr txBox="1"/>
          <p:nvPr/>
        </p:nvSpPr>
        <p:spPr>
          <a:xfrm>
            <a:off x="4872251" y="4837786"/>
            <a:ext cx="4080681" cy="1323439"/>
          </a:xfrm>
          <a:prstGeom prst="rect">
            <a:avLst/>
          </a:prstGeom>
          <a:noFill/>
        </p:spPr>
        <p:txBody>
          <a:bodyPr wrap="square" rtlCol="0">
            <a:spAutoFit/>
          </a:bodyPr>
          <a:lstStyle/>
          <a:p>
            <a:r>
              <a:rPr lang="es-CO" sz="1600" b="1" dirty="0"/>
              <a:t>Beneficios:</a:t>
            </a:r>
          </a:p>
          <a:p>
            <a:r>
              <a:rPr lang="es-CO" sz="1600" b="1" dirty="0"/>
              <a:t>Disminución gasto en la administración.</a:t>
            </a:r>
          </a:p>
          <a:p>
            <a:r>
              <a:rPr lang="es-CO" sz="1600" b="1" dirty="0"/>
              <a:t>Disminución tiempos generación avalúos.</a:t>
            </a:r>
          </a:p>
          <a:p>
            <a:r>
              <a:rPr lang="es-CO" sz="1600" b="1" dirty="0"/>
              <a:t>Dinamismo en el proceso de comercialización</a:t>
            </a:r>
          </a:p>
          <a:p>
            <a:r>
              <a:rPr lang="es-CO" sz="1600" b="1" dirty="0"/>
              <a:t>Mayor generación de recursos económicos.</a:t>
            </a:r>
          </a:p>
        </p:txBody>
      </p:sp>
    </p:spTree>
    <p:extLst>
      <p:ext uri="{BB962C8B-B14F-4D97-AF65-F5344CB8AC3E}">
        <p14:creationId xmlns:p14="http://schemas.microsoft.com/office/powerpoint/2010/main" val="1421192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redondeado 9"/>
          <p:cNvSpPr/>
          <p:nvPr/>
        </p:nvSpPr>
        <p:spPr>
          <a:xfrm>
            <a:off x="4763069" y="4585644"/>
            <a:ext cx="4189862" cy="167539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5" name="CuadroTexto 4"/>
          <p:cNvSpPr txBox="1"/>
          <p:nvPr/>
        </p:nvSpPr>
        <p:spPr>
          <a:xfrm>
            <a:off x="2729552" y="606526"/>
            <a:ext cx="6049323" cy="707886"/>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Modificación Ley 1708 –Área Conceptos Técnicos</a:t>
            </a: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graphicFrame>
        <p:nvGraphicFramePr>
          <p:cNvPr id="7" name="Diagrama 6"/>
          <p:cNvGraphicFramePr/>
          <p:nvPr>
            <p:extLst>
              <p:ext uri="{D42A27DB-BD31-4B8C-83A1-F6EECF244321}">
                <p14:modId xmlns:p14="http://schemas.microsoft.com/office/powerpoint/2010/main" val="1183960785"/>
              </p:ext>
            </p:extLst>
          </p:nvPr>
        </p:nvGraphicFramePr>
        <p:xfrm>
          <a:off x="0" y="1401253"/>
          <a:ext cx="8952931" cy="4590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p:cNvSpPr txBox="1"/>
          <p:nvPr/>
        </p:nvSpPr>
        <p:spPr>
          <a:xfrm>
            <a:off x="2598737" y="1511339"/>
            <a:ext cx="3365500" cy="369332"/>
          </a:xfrm>
          <a:prstGeom prst="rect">
            <a:avLst/>
          </a:prstGeom>
          <a:noFill/>
        </p:spPr>
        <p:txBody>
          <a:bodyPr wrap="square" rtlCol="0">
            <a:spAutoFit/>
          </a:bodyPr>
          <a:lstStyle/>
          <a:p>
            <a:r>
              <a:rPr lang="es-ES" b="1" u="sng" dirty="0">
                <a:solidFill>
                  <a:schemeClr val="accent1">
                    <a:lumMod val="75000"/>
                  </a:schemeClr>
                </a:solidFill>
                <a:latin typeface="Lato Bold"/>
                <a:cs typeface="Lato Bold"/>
              </a:rPr>
              <a:t>Acciones Generales</a:t>
            </a:r>
          </a:p>
        </p:txBody>
      </p:sp>
      <p:sp>
        <p:nvSpPr>
          <p:cNvPr id="9" name="CuadroTexto 8"/>
          <p:cNvSpPr txBox="1"/>
          <p:nvPr/>
        </p:nvSpPr>
        <p:spPr>
          <a:xfrm>
            <a:off x="4872251" y="4837786"/>
            <a:ext cx="4080681" cy="1323439"/>
          </a:xfrm>
          <a:prstGeom prst="rect">
            <a:avLst/>
          </a:prstGeom>
          <a:noFill/>
        </p:spPr>
        <p:txBody>
          <a:bodyPr wrap="square" rtlCol="0">
            <a:spAutoFit/>
          </a:bodyPr>
          <a:lstStyle/>
          <a:p>
            <a:r>
              <a:rPr lang="es-CO" sz="1600" b="1" dirty="0"/>
              <a:t>Beneficios:</a:t>
            </a:r>
          </a:p>
          <a:p>
            <a:r>
              <a:rPr lang="es-CO" sz="1600" b="1" dirty="0"/>
              <a:t>Disminución gasto en la administración.</a:t>
            </a:r>
          </a:p>
          <a:p>
            <a:r>
              <a:rPr lang="es-CO" sz="1600" b="1" dirty="0"/>
              <a:t>Disminución tiempos generación avalúos.</a:t>
            </a:r>
          </a:p>
          <a:p>
            <a:r>
              <a:rPr lang="es-CO" sz="1600" b="1" dirty="0"/>
              <a:t>Dinamismo en el proceso de comercialización</a:t>
            </a:r>
          </a:p>
          <a:p>
            <a:r>
              <a:rPr lang="es-CO" sz="1600" b="1" dirty="0"/>
              <a:t>Mayor generación de recursos económicos.</a:t>
            </a:r>
          </a:p>
        </p:txBody>
      </p:sp>
    </p:spTree>
    <p:extLst>
      <p:ext uri="{BB962C8B-B14F-4D97-AF65-F5344CB8AC3E}">
        <p14:creationId xmlns:p14="http://schemas.microsoft.com/office/powerpoint/2010/main" val="921190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redondeado 9"/>
          <p:cNvSpPr/>
          <p:nvPr/>
        </p:nvSpPr>
        <p:spPr>
          <a:xfrm>
            <a:off x="4763069" y="4585644"/>
            <a:ext cx="4189862" cy="167539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5" name="CuadroTexto 4"/>
          <p:cNvSpPr txBox="1"/>
          <p:nvPr/>
        </p:nvSpPr>
        <p:spPr>
          <a:xfrm>
            <a:off x="2729552" y="606526"/>
            <a:ext cx="6049323"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Modificación Ley 1708 – Gerencias Regionales</a:t>
            </a: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graphicFrame>
        <p:nvGraphicFramePr>
          <p:cNvPr id="7" name="Diagrama 6"/>
          <p:cNvGraphicFramePr/>
          <p:nvPr>
            <p:extLst>
              <p:ext uri="{D42A27DB-BD31-4B8C-83A1-F6EECF244321}">
                <p14:modId xmlns:p14="http://schemas.microsoft.com/office/powerpoint/2010/main" val="808272599"/>
              </p:ext>
            </p:extLst>
          </p:nvPr>
        </p:nvGraphicFramePr>
        <p:xfrm>
          <a:off x="0" y="1401253"/>
          <a:ext cx="8952931" cy="4590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p:cNvSpPr txBox="1"/>
          <p:nvPr/>
        </p:nvSpPr>
        <p:spPr>
          <a:xfrm>
            <a:off x="261937" y="1880671"/>
            <a:ext cx="3365500" cy="369332"/>
          </a:xfrm>
          <a:prstGeom prst="rect">
            <a:avLst/>
          </a:prstGeom>
          <a:noFill/>
        </p:spPr>
        <p:txBody>
          <a:bodyPr wrap="square" rtlCol="0">
            <a:spAutoFit/>
          </a:bodyPr>
          <a:lstStyle/>
          <a:p>
            <a:r>
              <a:rPr lang="es-ES" b="1" u="sng" dirty="0">
                <a:solidFill>
                  <a:schemeClr val="accent1">
                    <a:lumMod val="75000"/>
                  </a:schemeClr>
                </a:solidFill>
                <a:latin typeface="Lato Bold"/>
                <a:cs typeface="Lato Bold"/>
              </a:rPr>
              <a:t>Acciones Generales</a:t>
            </a:r>
          </a:p>
        </p:txBody>
      </p:sp>
      <p:sp>
        <p:nvSpPr>
          <p:cNvPr id="9" name="CuadroTexto 8"/>
          <p:cNvSpPr txBox="1"/>
          <p:nvPr/>
        </p:nvSpPr>
        <p:spPr>
          <a:xfrm>
            <a:off x="4872251" y="4837786"/>
            <a:ext cx="4080681" cy="1323439"/>
          </a:xfrm>
          <a:prstGeom prst="rect">
            <a:avLst/>
          </a:prstGeom>
          <a:noFill/>
        </p:spPr>
        <p:txBody>
          <a:bodyPr wrap="square" rtlCol="0">
            <a:spAutoFit/>
          </a:bodyPr>
          <a:lstStyle/>
          <a:p>
            <a:r>
              <a:rPr lang="es-CO" sz="1600" b="1" dirty="0"/>
              <a:t>Beneficios:</a:t>
            </a:r>
          </a:p>
          <a:p>
            <a:r>
              <a:rPr lang="es-CO" sz="1600" b="1" dirty="0"/>
              <a:t>Disminución gasto en la administración.</a:t>
            </a:r>
          </a:p>
          <a:p>
            <a:r>
              <a:rPr lang="es-CO" sz="1600" b="1" dirty="0"/>
              <a:t>Disminución tiempos generación avalúos.</a:t>
            </a:r>
          </a:p>
          <a:p>
            <a:r>
              <a:rPr lang="es-CO" sz="1600" b="1" dirty="0"/>
              <a:t>Dinamismo en el proceso de comercialización</a:t>
            </a:r>
          </a:p>
          <a:p>
            <a:r>
              <a:rPr lang="es-CO" sz="1600" b="1" dirty="0"/>
              <a:t>Mayor generación de recursos económicos.</a:t>
            </a:r>
          </a:p>
        </p:txBody>
      </p:sp>
    </p:spTree>
    <p:extLst>
      <p:ext uri="{BB962C8B-B14F-4D97-AF65-F5344CB8AC3E}">
        <p14:creationId xmlns:p14="http://schemas.microsoft.com/office/powerpoint/2010/main" val="1780793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5" name="CuadroTexto 4"/>
          <p:cNvSpPr txBox="1"/>
          <p:nvPr/>
        </p:nvSpPr>
        <p:spPr>
          <a:xfrm>
            <a:off x="2729552" y="606526"/>
            <a:ext cx="6049323"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VOLUMENES</a:t>
            </a:r>
          </a:p>
        </p:txBody>
      </p:sp>
      <p:graphicFrame>
        <p:nvGraphicFramePr>
          <p:cNvPr id="3" name="Tabla 2"/>
          <p:cNvGraphicFramePr>
            <a:graphicFrameLocks noGrp="1"/>
          </p:cNvGraphicFramePr>
          <p:nvPr>
            <p:extLst>
              <p:ext uri="{D42A27DB-BD31-4B8C-83A1-F6EECF244321}">
                <p14:modId xmlns:p14="http://schemas.microsoft.com/office/powerpoint/2010/main" val="925064228"/>
              </p:ext>
            </p:extLst>
          </p:nvPr>
        </p:nvGraphicFramePr>
        <p:xfrm>
          <a:off x="1125415" y="1877775"/>
          <a:ext cx="7153105" cy="1135380"/>
        </p:xfrm>
        <a:graphic>
          <a:graphicData uri="http://schemas.openxmlformats.org/drawingml/2006/table">
            <a:tbl>
              <a:tblPr>
                <a:tableStyleId>{ED083AE6-46FA-4A59-8FB0-9F97EB10719F}</a:tableStyleId>
              </a:tblPr>
              <a:tblGrid>
                <a:gridCol w="3049367">
                  <a:extLst>
                    <a:ext uri="{9D8B030D-6E8A-4147-A177-3AD203B41FA5}">
                      <a16:colId xmlns:a16="http://schemas.microsoft.com/office/drawing/2014/main" val="2637645909"/>
                    </a:ext>
                  </a:extLst>
                </a:gridCol>
                <a:gridCol w="1490801">
                  <a:extLst>
                    <a:ext uri="{9D8B030D-6E8A-4147-A177-3AD203B41FA5}">
                      <a16:colId xmlns:a16="http://schemas.microsoft.com/office/drawing/2014/main" val="1727662936"/>
                    </a:ext>
                  </a:extLst>
                </a:gridCol>
                <a:gridCol w="2612937">
                  <a:extLst>
                    <a:ext uri="{9D8B030D-6E8A-4147-A177-3AD203B41FA5}">
                      <a16:colId xmlns:a16="http://schemas.microsoft.com/office/drawing/2014/main" val="2750478669"/>
                    </a:ext>
                  </a:extLst>
                </a:gridCol>
              </a:tblGrid>
              <a:tr h="122506">
                <a:tc>
                  <a:txBody>
                    <a:bodyPr/>
                    <a:lstStyle/>
                    <a:p>
                      <a:pPr algn="ctr" fontAlgn="b"/>
                      <a:r>
                        <a:rPr lang="es-CO" sz="1800" u="none" strike="noStrike">
                          <a:effectLst/>
                        </a:rPr>
                        <a:t> </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ES" sz="1800" u="none" strike="noStrike" dirty="0">
                          <a:effectLst/>
                        </a:rPr>
                        <a:t>Cantidad</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Valor Catastral</a:t>
                      </a:r>
                      <a:endParaRPr lang="es-CO"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34422856"/>
                  </a:ext>
                </a:extLst>
              </a:tr>
              <a:tr h="190500">
                <a:tc>
                  <a:txBody>
                    <a:bodyPr/>
                    <a:lstStyle/>
                    <a:p>
                      <a:pPr algn="ctr" fontAlgn="b"/>
                      <a:r>
                        <a:rPr lang="es-CO" sz="1800" u="none" strike="noStrike" dirty="0">
                          <a:effectLst/>
                        </a:rPr>
                        <a:t>Improductivos Urbanos</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algn="ctr" defTabSz="457200" rtl="0" eaLnBrk="1" fontAlgn="b" latinLnBrk="0" hangingPunct="1"/>
                      <a:r>
                        <a:rPr lang="es-CO" sz="1800" u="none" strike="noStrike" kern="1200" dirty="0">
                          <a:solidFill>
                            <a:schemeClr val="tx1"/>
                          </a:solidFill>
                          <a:effectLst/>
                          <a:latin typeface="+mn-lt"/>
                          <a:ea typeface="+mn-ea"/>
                          <a:cs typeface="+mn-cs"/>
                        </a:rPr>
                        <a:t>6060</a:t>
                      </a:r>
                    </a:p>
                  </a:txBody>
                  <a:tcPr marL="9525" marR="9525" marT="9525" marB="0" anchor="b"/>
                </a:tc>
                <a:tc>
                  <a:txBody>
                    <a:bodyPr/>
                    <a:lstStyle/>
                    <a:p>
                      <a:pPr marL="0" algn="ctr" defTabSz="457200" rtl="0" eaLnBrk="1" fontAlgn="b" latinLnBrk="0" hangingPunct="1"/>
                      <a:r>
                        <a:rPr lang="es-CO" sz="1800" u="none" strike="noStrike" kern="1200" dirty="0">
                          <a:solidFill>
                            <a:schemeClr val="tx1"/>
                          </a:solidFill>
                          <a:effectLst/>
                          <a:latin typeface="+mn-lt"/>
                          <a:ea typeface="+mn-ea"/>
                          <a:cs typeface="+mn-cs"/>
                        </a:rPr>
                        <a:t> $ 575,685</a:t>
                      </a:r>
                    </a:p>
                  </a:txBody>
                  <a:tcPr marL="9525" marR="9525" marT="9525" marB="0" anchor="b"/>
                </a:tc>
                <a:extLst>
                  <a:ext uri="{0D108BD9-81ED-4DB2-BD59-A6C34878D82A}">
                    <a16:rowId xmlns:a16="http://schemas.microsoft.com/office/drawing/2014/main" val="1388102542"/>
                  </a:ext>
                </a:extLst>
              </a:tr>
              <a:tr h="103456">
                <a:tc>
                  <a:txBody>
                    <a:bodyPr/>
                    <a:lstStyle/>
                    <a:p>
                      <a:pPr algn="ctr" fontAlgn="b"/>
                      <a:r>
                        <a:rPr lang="es-CO" sz="1800" u="none" strike="noStrike" dirty="0">
                          <a:effectLst/>
                        </a:rPr>
                        <a:t>En Proceso de Desalojo Urbanos</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algn="ctr" defTabSz="457200" rtl="0" eaLnBrk="1" fontAlgn="b" latinLnBrk="0" hangingPunct="1"/>
                      <a:r>
                        <a:rPr lang="es-CO" sz="1800" u="none" strike="noStrike" kern="1200" dirty="0">
                          <a:solidFill>
                            <a:schemeClr val="tx1"/>
                          </a:solidFill>
                          <a:effectLst/>
                          <a:latin typeface="+mn-lt"/>
                          <a:ea typeface="+mn-ea"/>
                          <a:cs typeface="+mn-cs"/>
                        </a:rPr>
                        <a:t>2420</a:t>
                      </a:r>
                    </a:p>
                  </a:txBody>
                  <a:tcPr marL="9525" marR="9525" marT="9525" marB="0" anchor="b"/>
                </a:tc>
                <a:tc>
                  <a:txBody>
                    <a:bodyPr/>
                    <a:lstStyle/>
                    <a:p>
                      <a:pPr marL="0" algn="ctr" defTabSz="457200" rtl="0" eaLnBrk="1" fontAlgn="b" latinLnBrk="0" hangingPunct="1"/>
                      <a:r>
                        <a:rPr lang="es-CO" sz="1800" u="none" strike="noStrike" kern="1200" dirty="0">
                          <a:solidFill>
                            <a:schemeClr val="tx1"/>
                          </a:solidFill>
                          <a:effectLst/>
                          <a:latin typeface="+mn-lt"/>
                          <a:ea typeface="+mn-ea"/>
                          <a:cs typeface="+mn-cs"/>
                        </a:rPr>
                        <a:t> $ 724,547</a:t>
                      </a:r>
                    </a:p>
                  </a:txBody>
                  <a:tcPr marL="9525" marR="9525" marT="9525" marB="0" anchor="b"/>
                </a:tc>
                <a:extLst>
                  <a:ext uri="{0D108BD9-81ED-4DB2-BD59-A6C34878D82A}">
                    <a16:rowId xmlns:a16="http://schemas.microsoft.com/office/drawing/2014/main" val="3377435243"/>
                  </a:ext>
                </a:extLst>
              </a:tr>
              <a:tr h="113052">
                <a:tc>
                  <a:txBody>
                    <a:bodyPr/>
                    <a:lstStyle/>
                    <a:p>
                      <a:pPr algn="ctr" fontAlgn="b"/>
                      <a:r>
                        <a:rPr lang="es-CO" sz="1800" u="none" strike="noStrike" dirty="0">
                          <a:effectLst/>
                        </a:rPr>
                        <a:t>Total</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algn="ctr" defTabSz="457200" rtl="0" eaLnBrk="1" fontAlgn="b" latinLnBrk="0" hangingPunct="1"/>
                      <a:r>
                        <a:rPr lang="es-CO" sz="1800" u="none" strike="noStrike" kern="1200">
                          <a:solidFill>
                            <a:schemeClr val="tx1"/>
                          </a:solidFill>
                          <a:effectLst/>
                          <a:latin typeface="+mn-lt"/>
                          <a:ea typeface="+mn-ea"/>
                          <a:cs typeface="+mn-cs"/>
                        </a:rPr>
                        <a:t>8480</a:t>
                      </a:r>
                    </a:p>
                  </a:txBody>
                  <a:tcPr marL="9525" marR="9525" marT="9525" marB="0" anchor="b"/>
                </a:tc>
                <a:tc>
                  <a:txBody>
                    <a:bodyPr/>
                    <a:lstStyle/>
                    <a:p>
                      <a:pPr marL="0" algn="ctr" defTabSz="457200" rtl="0" eaLnBrk="1" fontAlgn="b" latinLnBrk="0" hangingPunct="1"/>
                      <a:r>
                        <a:rPr lang="es-CO" sz="1800" u="none" strike="noStrike" kern="1200" dirty="0">
                          <a:solidFill>
                            <a:schemeClr val="tx1"/>
                          </a:solidFill>
                          <a:effectLst/>
                          <a:latin typeface="+mn-lt"/>
                          <a:ea typeface="+mn-ea"/>
                          <a:cs typeface="+mn-cs"/>
                        </a:rPr>
                        <a:t> $ 1,300,232</a:t>
                      </a:r>
                    </a:p>
                  </a:txBody>
                  <a:tcPr marL="9525" marR="9525" marT="9525" marB="0" anchor="b"/>
                </a:tc>
                <a:extLst>
                  <a:ext uri="{0D108BD9-81ED-4DB2-BD59-A6C34878D82A}">
                    <a16:rowId xmlns:a16="http://schemas.microsoft.com/office/drawing/2014/main" val="3207157718"/>
                  </a:ext>
                </a:extLst>
              </a:tr>
            </a:tbl>
          </a:graphicData>
        </a:graphic>
      </p:graphicFrame>
      <p:sp>
        <p:nvSpPr>
          <p:cNvPr id="11" name="CuadroTexto 10"/>
          <p:cNvSpPr txBox="1"/>
          <p:nvPr/>
        </p:nvSpPr>
        <p:spPr>
          <a:xfrm>
            <a:off x="-2448189" y="1291605"/>
            <a:ext cx="6049323"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INMUEBLES NO SOCIALES</a:t>
            </a:r>
          </a:p>
        </p:txBody>
      </p:sp>
      <p:sp>
        <p:nvSpPr>
          <p:cNvPr id="12" name="CuadroTexto 11"/>
          <p:cNvSpPr txBox="1"/>
          <p:nvPr/>
        </p:nvSpPr>
        <p:spPr>
          <a:xfrm>
            <a:off x="-2574798" y="3375860"/>
            <a:ext cx="9538306"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MUEBLES NO SOCIALES- VEHICULOS ALMACENADOS</a:t>
            </a:r>
          </a:p>
        </p:txBody>
      </p:sp>
      <p:sp>
        <p:nvSpPr>
          <p:cNvPr id="13" name="CuadroTexto 12"/>
          <p:cNvSpPr txBox="1"/>
          <p:nvPr/>
        </p:nvSpPr>
        <p:spPr>
          <a:xfrm>
            <a:off x="1" y="6417443"/>
            <a:ext cx="8581292" cy="400110"/>
          </a:xfrm>
          <a:prstGeom prst="rect">
            <a:avLst/>
          </a:prstGeom>
          <a:noFill/>
        </p:spPr>
        <p:txBody>
          <a:bodyPr wrap="square" rtlCol="0">
            <a:spAutoFit/>
          </a:bodyPr>
          <a:lstStyle/>
          <a:p>
            <a:r>
              <a:rPr lang="es-ES" sz="1000" dirty="0"/>
              <a:t>Fuente: Gerencias  Regionales/Gerencia de Muebles/ Gerencia de Sociedades Activas y En Liquidación</a:t>
            </a:r>
          </a:p>
          <a:p>
            <a:r>
              <a:rPr lang="es-ES" sz="1000" dirty="0"/>
              <a:t>Aplicativo Matrix con corte a 30 de Diciembre</a:t>
            </a:r>
            <a:endParaRPr lang="es-CO" sz="1000" dirty="0"/>
          </a:p>
        </p:txBody>
      </p:sp>
      <p:graphicFrame>
        <p:nvGraphicFramePr>
          <p:cNvPr id="14" name="Tabla 13"/>
          <p:cNvGraphicFramePr>
            <a:graphicFrameLocks noGrp="1"/>
          </p:cNvGraphicFramePr>
          <p:nvPr>
            <p:extLst>
              <p:ext uri="{D42A27DB-BD31-4B8C-83A1-F6EECF244321}">
                <p14:modId xmlns:p14="http://schemas.microsoft.com/office/powerpoint/2010/main" val="1410389422"/>
              </p:ext>
            </p:extLst>
          </p:nvPr>
        </p:nvGraphicFramePr>
        <p:xfrm>
          <a:off x="1392702" y="3854524"/>
          <a:ext cx="7061982" cy="2034850"/>
        </p:xfrm>
        <a:graphic>
          <a:graphicData uri="http://schemas.openxmlformats.org/drawingml/2006/table">
            <a:tbl>
              <a:tblPr>
                <a:tableStyleId>{BC89EF96-8CEA-46FF-86C4-4CE0E7609802}</a:tableStyleId>
              </a:tblPr>
              <a:tblGrid>
                <a:gridCol w="1353779">
                  <a:extLst>
                    <a:ext uri="{9D8B030D-6E8A-4147-A177-3AD203B41FA5}">
                      <a16:colId xmlns:a16="http://schemas.microsoft.com/office/drawing/2014/main" val="3801827430"/>
                    </a:ext>
                  </a:extLst>
                </a:gridCol>
                <a:gridCol w="1144432">
                  <a:extLst>
                    <a:ext uri="{9D8B030D-6E8A-4147-A177-3AD203B41FA5}">
                      <a16:colId xmlns:a16="http://schemas.microsoft.com/office/drawing/2014/main" val="1480042087"/>
                    </a:ext>
                  </a:extLst>
                </a:gridCol>
                <a:gridCol w="1497013">
                  <a:extLst>
                    <a:ext uri="{9D8B030D-6E8A-4147-A177-3AD203B41FA5}">
                      <a16:colId xmlns:a16="http://schemas.microsoft.com/office/drawing/2014/main" val="1861743045"/>
                    </a:ext>
                  </a:extLst>
                </a:gridCol>
                <a:gridCol w="3066758">
                  <a:extLst>
                    <a:ext uri="{9D8B030D-6E8A-4147-A177-3AD203B41FA5}">
                      <a16:colId xmlns:a16="http://schemas.microsoft.com/office/drawing/2014/main" val="3670719833"/>
                    </a:ext>
                  </a:extLst>
                </a:gridCol>
              </a:tblGrid>
              <a:tr h="459260">
                <a:tc>
                  <a:txBody>
                    <a:bodyPr/>
                    <a:lstStyle/>
                    <a:p>
                      <a:pPr algn="ctr" fontAlgn="b"/>
                      <a:r>
                        <a:rPr lang="es-CO" sz="1800" u="none" strike="noStrike" dirty="0">
                          <a:effectLst/>
                        </a:rPr>
                        <a:t> </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Cantidades</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Valor </a:t>
                      </a:r>
                      <a:r>
                        <a:rPr lang="es-CO" sz="1800" u="none" strike="noStrike" dirty="0" err="1">
                          <a:effectLst/>
                        </a:rPr>
                        <a:t>Fasecolda</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Estimación del 20% del Valor Comercial</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11922367"/>
                  </a:ext>
                </a:extLst>
              </a:tr>
              <a:tr h="459260">
                <a:tc>
                  <a:txBody>
                    <a:bodyPr/>
                    <a:lstStyle/>
                    <a:p>
                      <a:pPr algn="ctr" fontAlgn="b"/>
                      <a:r>
                        <a:rPr lang="es-CO" sz="1800" u="none" strike="noStrike">
                          <a:effectLst/>
                        </a:rPr>
                        <a:t>Chatarrizar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1578</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 $  11,028 </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O" sz="1800" u="none" strike="noStrike" dirty="0">
                          <a:effectLst/>
                        </a:rPr>
                        <a:t> $ 2,205 </a:t>
                      </a:r>
                      <a:endParaRPr lang="es-CO"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13685838"/>
                  </a:ext>
                </a:extLst>
              </a:tr>
              <a:tr h="459260">
                <a:tc>
                  <a:txBody>
                    <a:bodyPr/>
                    <a:lstStyle/>
                    <a:p>
                      <a:pPr algn="ctr" fontAlgn="b"/>
                      <a:r>
                        <a:rPr lang="es-CO" sz="1800" u="none" strike="noStrike">
                          <a:effectLst/>
                        </a:rPr>
                        <a:t>Enajenacion Temprana</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967</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 $  18,530 </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O" sz="1800" u="none" strike="noStrike" dirty="0">
                          <a:effectLst/>
                        </a:rPr>
                        <a:t> $ 18,530</a:t>
                      </a:r>
                      <a:endParaRPr lang="es-CO"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85756221"/>
                  </a:ext>
                </a:extLst>
              </a:tr>
              <a:tr h="459260">
                <a:tc>
                  <a:txBody>
                    <a:bodyPr/>
                    <a:lstStyle/>
                    <a:p>
                      <a:pPr algn="ctr" fontAlgn="b"/>
                      <a:r>
                        <a:rPr lang="es-CO" sz="1800" u="none" strike="noStrike">
                          <a:effectLst/>
                        </a:rPr>
                        <a:t>Total</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2545</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 $  29,558</a:t>
                      </a:r>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O" sz="1800" u="none" strike="noStrike" dirty="0">
                          <a:effectLst/>
                        </a:rPr>
                        <a:t> $20,735</a:t>
                      </a:r>
                      <a:endParaRPr lang="es-CO"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3079545"/>
                  </a:ext>
                </a:extLst>
              </a:tr>
            </a:tbl>
          </a:graphicData>
        </a:graphic>
      </p:graphicFrame>
      <p:sp>
        <p:nvSpPr>
          <p:cNvPr id="15" name="CuadroTexto 14"/>
          <p:cNvSpPr txBox="1"/>
          <p:nvPr/>
        </p:nvSpPr>
        <p:spPr>
          <a:xfrm>
            <a:off x="6246055" y="1275009"/>
            <a:ext cx="2736711" cy="369332"/>
          </a:xfrm>
          <a:prstGeom prst="rect">
            <a:avLst/>
          </a:prstGeom>
          <a:noFill/>
        </p:spPr>
        <p:txBody>
          <a:bodyPr wrap="none" rtlCol="0">
            <a:spAutoFit/>
          </a:bodyPr>
          <a:lstStyle/>
          <a:p>
            <a:r>
              <a:rPr lang="es-ES" dirty="0"/>
              <a:t>Cifras en Millones de pesos</a:t>
            </a:r>
            <a:endParaRPr lang="es-CO" dirty="0"/>
          </a:p>
        </p:txBody>
      </p:sp>
    </p:spTree>
    <p:extLst>
      <p:ext uri="{BB962C8B-B14F-4D97-AF65-F5344CB8AC3E}">
        <p14:creationId xmlns:p14="http://schemas.microsoft.com/office/powerpoint/2010/main" val="3708724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5" name="CuadroTexto 4"/>
          <p:cNvSpPr txBox="1"/>
          <p:nvPr/>
        </p:nvSpPr>
        <p:spPr>
          <a:xfrm>
            <a:off x="2729552" y="606526"/>
            <a:ext cx="6049323"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VOLUMENES</a:t>
            </a:r>
          </a:p>
        </p:txBody>
      </p:sp>
      <p:sp>
        <p:nvSpPr>
          <p:cNvPr id="12" name="CuadroTexto 11"/>
          <p:cNvSpPr txBox="1"/>
          <p:nvPr/>
        </p:nvSpPr>
        <p:spPr>
          <a:xfrm>
            <a:off x="-2574798" y="1562454"/>
            <a:ext cx="8919327"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MUEBLES NO SOCIALES-  MUEBLES Y ENSERES</a:t>
            </a:r>
          </a:p>
        </p:txBody>
      </p:sp>
      <p:sp>
        <p:nvSpPr>
          <p:cNvPr id="13" name="CuadroTexto 12"/>
          <p:cNvSpPr txBox="1"/>
          <p:nvPr/>
        </p:nvSpPr>
        <p:spPr>
          <a:xfrm>
            <a:off x="1" y="6417443"/>
            <a:ext cx="8581292" cy="400110"/>
          </a:xfrm>
          <a:prstGeom prst="rect">
            <a:avLst/>
          </a:prstGeom>
          <a:noFill/>
        </p:spPr>
        <p:txBody>
          <a:bodyPr wrap="square" rtlCol="0">
            <a:spAutoFit/>
          </a:bodyPr>
          <a:lstStyle/>
          <a:p>
            <a:r>
              <a:rPr lang="es-ES" sz="1000" dirty="0"/>
              <a:t>Fuente: Gerencias Regionales /Gerencia de Muebles/ Gerencia de Sociedades Activas y En Liquidación</a:t>
            </a:r>
          </a:p>
          <a:p>
            <a:r>
              <a:rPr lang="es-ES" sz="1000" dirty="0"/>
              <a:t>Aplicativo Matrix con corte a 30 de Diciembre</a:t>
            </a:r>
            <a:endParaRPr lang="es-CO" sz="1000" dirty="0"/>
          </a:p>
        </p:txBody>
      </p:sp>
      <p:graphicFrame>
        <p:nvGraphicFramePr>
          <p:cNvPr id="2" name="Tabla 1"/>
          <p:cNvGraphicFramePr>
            <a:graphicFrameLocks noGrp="1"/>
          </p:cNvGraphicFramePr>
          <p:nvPr>
            <p:extLst>
              <p:ext uri="{D42A27DB-BD31-4B8C-83A1-F6EECF244321}">
                <p14:modId xmlns:p14="http://schemas.microsoft.com/office/powerpoint/2010/main" val="2641565535"/>
              </p:ext>
            </p:extLst>
          </p:nvPr>
        </p:nvGraphicFramePr>
        <p:xfrm>
          <a:off x="1111251" y="2209610"/>
          <a:ext cx="6749415" cy="628650"/>
        </p:xfrm>
        <a:graphic>
          <a:graphicData uri="http://schemas.openxmlformats.org/drawingml/2006/table">
            <a:tbl>
              <a:tblPr>
                <a:tableStyleId>{E8B1032C-EA38-4F05-BA0D-38AFFFC7BED3}</a:tableStyleId>
              </a:tblPr>
              <a:tblGrid>
                <a:gridCol w="2407435">
                  <a:extLst>
                    <a:ext uri="{9D8B030D-6E8A-4147-A177-3AD203B41FA5}">
                      <a16:colId xmlns:a16="http://schemas.microsoft.com/office/drawing/2014/main" val="977031908"/>
                    </a:ext>
                  </a:extLst>
                </a:gridCol>
                <a:gridCol w="2493415">
                  <a:extLst>
                    <a:ext uri="{9D8B030D-6E8A-4147-A177-3AD203B41FA5}">
                      <a16:colId xmlns:a16="http://schemas.microsoft.com/office/drawing/2014/main" val="600095694"/>
                    </a:ext>
                  </a:extLst>
                </a:gridCol>
                <a:gridCol w="1848565">
                  <a:extLst>
                    <a:ext uri="{9D8B030D-6E8A-4147-A177-3AD203B41FA5}">
                      <a16:colId xmlns:a16="http://schemas.microsoft.com/office/drawing/2014/main" val="1909680297"/>
                    </a:ext>
                  </a:extLst>
                </a:gridCol>
              </a:tblGrid>
              <a:tr h="190500">
                <a:tc>
                  <a:txBody>
                    <a:bodyPr/>
                    <a:lstStyle/>
                    <a:p>
                      <a:pPr algn="ctr" fontAlgn="b"/>
                      <a:r>
                        <a:rPr lang="es-CO" sz="2000" u="none" strike="noStrike">
                          <a:effectLst/>
                        </a:rPr>
                        <a:t> </a:t>
                      </a:r>
                      <a:endParaRPr lang="es-CO"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2000" u="none" strike="noStrike">
                          <a:effectLst/>
                        </a:rPr>
                        <a:t>Cantidades</a:t>
                      </a:r>
                      <a:endParaRPr lang="es-CO"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2000" u="none" strike="noStrike">
                          <a:effectLst/>
                        </a:rPr>
                        <a:t>Valor referencia</a:t>
                      </a:r>
                      <a:endParaRPr lang="es-CO"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87696845"/>
                  </a:ext>
                </a:extLst>
              </a:tr>
              <a:tr h="200025">
                <a:tc>
                  <a:txBody>
                    <a:bodyPr/>
                    <a:lstStyle/>
                    <a:p>
                      <a:pPr algn="ctr" fontAlgn="b"/>
                      <a:r>
                        <a:rPr lang="es-CO" sz="2000" u="none" strike="noStrike">
                          <a:effectLst/>
                        </a:rPr>
                        <a:t>Destruir</a:t>
                      </a:r>
                      <a:endParaRPr lang="es-CO"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2000" u="none" strike="noStrike" dirty="0">
                          <a:effectLst/>
                        </a:rPr>
                        <a:t>54488</a:t>
                      </a:r>
                      <a:endParaRPr lang="es-CO"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2000" u="none" strike="noStrike" dirty="0">
                          <a:effectLst/>
                        </a:rPr>
                        <a:t> $    4,032</a:t>
                      </a:r>
                      <a:endParaRPr lang="es-CO"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6075838"/>
                  </a:ext>
                </a:extLst>
              </a:tr>
            </a:tbl>
          </a:graphicData>
        </a:graphic>
      </p:graphicFrame>
      <p:sp>
        <p:nvSpPr>
          <p:cNvPr id="10" name="CuadroTexto 9"/>
          <p:cNvSpPr txBox="1"/>
          <p:nvPr/>
        </p:nvSpPr>
        <p:spPr>
          <a:xfrm>
            <a:off x="6246055" y="1275009"/>
            <a:ext cx="2736711" cy="369332"/>
          </a:xfrm>
          <a:prstGeom prst="rect">
            <a:avLst/>
          </a:prstGeom>
          <a:noFill/>
        </p:spPr>
        <p:txBody>
          <a:bodyPr wrap="none" rtlCol="0">
            <a:spAutoFit/>
          </a:bodyPr>
          <a:lstStyle/>
          <a:p>
            <a:r>
              <a:rPr lang="es-ES" dirty="0"/>
              <a:t>Cifras en Millones de pesos</a:t>
            </a:r>
            <a:endParaRPr lang="es-CO" dirty="0"/>
          </a:p>
        </p:txBody>
      </p:sp>
      <p:sp>
        <p:nvSpPr>
          <p:cNvPr id="15" name="CuadroTexto 14"/>
          <p:cNvSpPr txBox="1"/>
          <p:nvPr/>
        </p:nvSpPr>
        <p:spPr>
          <a:xfrm>
            <a:off x="-4741222" y="3094772"/>
            <a:ext cx="8919327" cy="400110"/>
          </a:xfrm>
          <a:prstGeom prst="rect">
            <a:avLst/>
          </a:prstGeom>
          <a:noFill/>
        </p:spPr>
        <p:txBody>
          <a:bodyPr wrap="square" rtlCol="0">
            <a:spAutoFit/>
          </a:bodyPr>
          <a:lstStyle/>
          <a:p>
            <a:pPr algn="r"/>
            <a:r>
              <a:rPr lang="es-ES" sz="2000" b="1" dirty="0">
                <a:solidFill>
                  <a:schemeClr val="accent1">
                    <a:lumMod val="75000"/>
                  </a:schemeClr>
                </a:solidFill>
                <a:latin typeface="Lato Regular"/>
                <a:cs typeface="Lato Regular"/>
              </a:rPr>
              <a:t>SOCIEDADES EN LIQUIDACIÓN</a:t>
            </a:r>
          </a:p>
        </p:txBody>
      </p:sp>
      <p:graphicFrame>
        <p:nvGraphicFramePr>
          <p:cNvPr id="16" name="Tabla 15"/>
          <p:cNvGraphicFramePr>
            <a:graphicFrameLocks noGrp="1"/>
          </p:cNvGraphicFramePr>
          <p:nvPr>
            <p:extLst>
              <p:ext uri="{D42A27DB-BD31-4B8C-83A1-F6EECF244321}">
                <p14:modId xmlns:p14="http://schemas.microsoft.com/office/powerpoint/2010/main" val="2228053750"/>
              </p:ext>
            </p:extLst>
          </p:nvPr>
        </p:nvGraphicFramePr>
        <p:xfrm>
          <a:off x="1111251" y="3685749"/>
          <a:ext cx="6749415" cy="933450"/>
        </p:xfrm>
        <a:graphic>
          <a:graphicData uri="http://schemas.openxmlformats.org/drawingml/2006/table">
            <a:tbl>
              <a:tblPr>
                <a:tableStyleId>{E8B1032C-EA38-4F05-BA0D-38AFFFC7BED3}</a:tableStyleId>
              </a:tblPr>
              <a:tblGrid>
                <a:gridCol w="2407435">
                  <a:extLst>
                    <a:ext uri="{9D8B030D-6E8A-4147-A177-3AD203B41FA5}">
                      <a16:colId xmlns:a16="http://schemas.microsoft.com/office/drawing/2014/main" val="977031908"/>
                    </a:ext>
                  </a:extLst>
                </a:gridCol>
                <a:gridCol w="2493415">
                  <a:extLst>
                    <a:ext uri="{9D8B030D-6E8A-4147-A177-3AD203B41FA5}">
                      <a16:colId xmlns:a16="http://schemas.microsoft.com/office/drawing/2014/main" val="600095694"/>
                    </a:ext>
                  </a:extLst>
                </a:gridCol>
                <a:gridCol w="1848565">
                  <a:extLst>
                    <a:ext uri="{9D8B030D-6E8A-4147-A177-3AD203B41FA5}">
                      <a16:colId xmlns:a16="http://schemas.microsoft.com/office/drawing/2014/main" val="1909680297"/>
                    </a:ext>
                  </a:extLst>
                </a:gridCol>
              </a:tblGrid>
              <a:tr h="190500">
                <a:tc>
                  <a:txBody>
                    <a:bodyPr/>
                    <a:lstStyle/>
                    <a:p>
                      <a:pPr algn="ctr" fontAlgn="b"/>
                      <a:r>
                        <a:rPr lang="es-CO" sz="2000" u="none" strike="noStrike" dirty="0">
                          <a:effectLst/>
                        </a:rPr>
                        <a:t> </a:t>
                      </a:r>
                      <a:endParaRPr lang="es-CO"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2000" b="0" i="0" u="none" strike="noStrike" dirty="0">
                          <a:solidFill>
                            <a:srgbClr val="000000"/>
                          </a:solidFill>
                          <a:effectLst/>
                          <a:latin typeface="Calibri" panose="020F0502020204030204" pitchFamily="34" charset="0"/>
                        </a:rPr>
                        <a:t>Cantidad de Activos Sociales</a:t>
                      </a:r>
                      <a:endParaRPr lang="es-CO"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2000" u="none" strike="noStrike" dirty="0">
                          <a:effectLst/>
                        </a:rPr>
                        <a:t>Valor Patrimonial</a:t>
                      </a:r>
                      <a:endParaRPr lang="es-CO" sz="20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987696845"/>
                  </a:ext>
                </a:extLst>
              </a:tr>
              <a:tr h="200025">
                <a:tc>
                  <a:txBody>
                    <a:bodyPr/>
                    <a:lstStyle/>
                    <a:p>
                      <a:pPr algn="ctr" fontAlgn="b"/>
                      <a:r>
                        <a:rPr lang="es-ES" sz="2000" b="0" i="0" u="none" strike="noStrike" dirty="0">
                          <a:solidFill>
                            <a:schemeClr val="tx1"/>
                          </a:solidFill>
                          <a:effectLst/>
                          <a:latin typeface="+mn-lt"/>
                        </a:rPr>
                        <a:t>Liquidar</a:t>
                      </a:r>
                      <a:endParaRPr lang="es-CO"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2000" u="none" strike="noStrike" dirty="0">
                          <a:effectLst/>
                        </a:rPr>
                        <a:t>330</a:t>
                      </a:r>
                      <a:endParaRPr lang="es-CO" sz="20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2000" u="none" strike="noStrike" dirty="0">
                          <a:effectLst/>
                        </a:rPr>
                        <a:t>$ </a:t>
                      </a:r>
                      <a:r>
                        <a:rPr lang="es-CO" sz="2000" u="none" strike="noStrike" kern="1200" dirty="0">
                          <a:solidFill>
                            <a:schemeClr val="tx1"/>
                          </a:solidFill>
                          <a:effectLst/>
                          <a:latin typeface="+mn-lt"/>
                          <a:ea typeface="+mn-ea"/>
                          <a:cs typeface="+mn-cs"/>
                        </a:rPr>
                        <a:t>106,201</a:t>
                      </a:r>
                    </a:p>
                  </a:txBody>
                  <a:tcPr marL="9525" marR="9525" marT="9525" marB="0"/>
                </a:tc>
                <a:extLst>
                  <a:ext uri="{0D108BD9-81ED-4DB2-BD59-A6C34878D82A}">
                    <a16:rowId xmlns:a16="http://schemas.microsoft.com/office/drawing/2014/main" val="526075838"/>
                  </a:ext>
                </a:extLst>
              </a:tr>
            </a:tbl>
          </a:graphicData>
        </a:graphic>
      </p:graphicFrame>
    </p:spTree>
    <p:extLst>
      <p:ext uri="{BB962C8B-B14F-4D97-AF65-F5344CB8AC3E}">
        <p14:creationId xmlns:p14="http://schemas.microsoft.com/office/powerpoint/2010/main" val="1755729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3419163"/>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26</a:t>
            </a:fld>
            <a:endParaRPr lang="es-ES" dirty="0"/>
          </a:p>
        </p:txBody>
      </p:sp>
    </p:spTree>
    <p:extLst>
      <p:ext uri="{BB962C8B-B14F-4D97-AF65-F5344CB8AC3E}">
        <p14:creationId xmlns:p14="http://schemas.microsoft.com/office/powerpoint/2010/main" val="2042435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9041" y="161054"/>
            <a:ext cx="1125140" cy="909788"/>
          </a:xfrm>
          <a:prstGeom prst="rect">
            <a:avLst/>
          </a:prstGeom>
        </p:spPr>
      </p:pic>
      <p:sp>
        <p:nvSpPr>
          <p:cNvPr id="6" name="Título 5"/>
          <p:cNvSpPr>
            <a:spLocks noGrp="1"/>
          </p:cNvSpPr>
          <p:nvPr>
            <p:ph type="title"/>
          </p:nvPr>
        </p:nvSpPr>
        <p:spPr>
          <a:xfrm>
            <a:off x="628650" y="362953"/>
            <a:ext cx="7886700" cy="588017"/>
          </a:xfrm>
        </p:spPr>
        <p:txBody>
          <a:bodyPr>
            <a:normAutofit/>
          </a:bodyPr>
          <a:lstStyle/>
          <a:p>
            <a:pPr algn="ctr"/>
            <a:r>
              <a:rPr lang="es-CO" sz="1350" b="1" dirty="0">
                <a:latin typeface="Arial Narrow" panose="020B0606020202030204" pitchFamily="34" charset="0"/>
              </a:rPr>
              <a:t>PRESENTACIÓN AVANCES SINERGIA CISA - SAE</a:t>
            </a:r>
            <a:endParaRPr lang="es-CO" sz="1350" dirty="0"/>
          </a:p>
        </p:txBody>
      </p:sp>
      <p:sp>
        <p:nvSpPr>
          <p:cNvPr id="2" name="Marcador de número de diapositiva 1"/>
          <p:cNvSpPr>
            <a:spLocks noGrp="1"/>
          </p:cNvSpPr>
          <p:nvPr>
            <p:ph type="sldNum" sz="quarter" idx="12"/>
          </p:nvPr>
        </p:nvSpPr>
        <p:spPr/>
        <p:txBody>
          <a:bodyPr/>
          <a:lstStyle/>
          <a:p>
            <a:fld id="{015B2B85-C11A-46BE-910A-7C2CECB29AE5}" type="slidenum">
              <a:rPr lang="es-ES" smtClean="0"/>
              <a:t>27</a:t>
            </a:fld>
            <a:endParaRPr lang="es-ES"/>
          </a:p>
        </p:txBody>
      </p:sp>
      <p:sp>
        <p:nvSpPr>
          <p:cNvPr id="7" name="Rectángulo 6"/>
          <p:cNvSpPr/>
          <p:nvPr/>
        </p:nvSpPr>
        <p:spPr>
          <a:xfrm>
            <a:off x="2971800" y="6602412"/>
            <a:ext cx="6172200" cy="238125"/>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028" dirty="0"/>
              <a:t> Junta directiva SAE SAS. Enero 2017</a:t>
            </a:r>
          </a:p>
        </p:txBody>
      </p:sp>
      <p:graphicFrame>
        <p:nvGraphicFramePr>
          <p:cNvPr id="3" name="Tabla 2"/>
          <p:cNvGraphicFramePr>
            <a:graphicFrameLocks noGrp="1"/>
          </p:cNvGraphicFramePr>
          <p:nvPr>
            <p:extLst>
              <p:ext uri="{D42A27DB-BD31-4B8C-83A1-F6EECF244321}">
                <p14:modId xmlns:p14="http://schemas.microsoft.com/office/powerpoint/2010/main" val="1267719857"/>
              </p:ext>
            </p:extLst>
          </p:nvPr>
        </p:nvGraphicFramePr>
        <p:xfrm>
          <a:off x="628650" y="1152870"/>
          <a:ext cx="8219928" cy="4896128"/>
        </p:xfrm>
        <a:graphic>
          <a:graphicData uri="http://schemas.openxmlformats.org/drawingml/2006/table">
            <a:tbl>
              <a:tblPr/>
              <a:tblGrid>
                <a:gridCol w="1879894">
                  <a:extLst>
                    <a:ext uri="{9D8B030D-6E8A-4147-A177-3AD203B41FA5}">
                      <a16:colId xmlns:a16="http://schemas.microsoft.com/office/drawing/2014/main" val="2210557689"/>
                    </a:ext>
                  </a:extLst>
                </a:gridCol>
                <a:gridCol w="1739823">
                  <a:extLst>
                    <a:ext uri="{9D8B030D-6E8A-4147-A177-3AD203B41FA5}">
                      <a16:colId xmlns:a16="http://schemas.microsoft.com/office/drawing/2014/main" val="3633717528"/>
                    </a:ext>
                  </a:extLst>
                </a:gridCol>
                <a:gridCol w="1857777">
                  <a:extLst>
                    <a:ext uri="{9D8B030D-6E8A-4147-A177-3AD203B41FA5}">
                      <a16:colId xmlns:a16="http://schemas.microsoft.com/office/drawing/2014/main" val="606987363"/>
                    </a:ext>
                  </a:extLst>
                </a:gridCol>
                <a:gridCol w="2742434">
                  <a:extLst>
                    <a:ext uri="{9D8B030D-6E8A-4147-A177-3AD203B41FA5}">
                      <a16:colId xmlns:a16="http://schemas.microsoft.com/office/drawing/2014/main" val="1174619512"/>
                    </a:ext>
                  </a:extLst>
                </a:gridCol>
              </a:tblGrid>
              <a:tr h="269784">
                <a:tc gridSpan="4">
                  <a:txBody>
                    <a:bodyPr/>
                    <a:lstStyle/>
                    <a:p>
                      <a:pPr algn="ctr" fontAlgn="b"/>
                      <a:r>
                        <a:rPr lang="es-CO" sz="1200" b="1" i="0" u="none" strike="noStrike">
                          <a:solidFill>
                            <a:srgbClr val="000000"/>
                          </a:solidFill>
                          <a:effectLst/>
                          <a:latin typeface="Arial Narrow" panose="020B0606020202030204" pitchFamily="34" charset="0"/>
                        </a:rPr>
                        <a:t>Reunión Vicepresidencia Administrativa CISA - SAE   Enero 19 de 2017</a:t>
                      </a:r>
                    </a:p>
                  </a:txBody>
                  <a:tcPr marL="6799" marR="6799" marT="6799" marB="0" anchor="b">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079556931"/>
                  </a:ext>
                </a:extLst>
              </a:tr>
              <a:tr h="191459">
                <a:tc>
                  <a:txBody>
                    <a:bodyPr/>
                    <a:lstStyle/>
                    <a:p>
                      <a:pPr algn="l" fontAlgn="b"/>
                      <a:endParaRPr lang="es-CO" sz="1200" b="0" i="0" u="none" strike="noStrike">
                        <a:solidFill>
                          <a:srgbClr val="000000"/>
                        </a:solidFill>
                        <a:effectLst/>
                        <a:latin typeface="Calibri" panose="020F0502020204030204" pitchFamily="34" charset="0"/>
                      </a:endParaRPr>
                    </a:p>
                  </a:txBody>
                  <a:tcPr marL="6799" marR="6799" marT="679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799" marR="6799" marT="679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799" marR="6799" marT="679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799" marR="6799" marT="6799"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1158426"/>
                  </a:ext>
                </a:extLst>
              </a:tr>
              <a:tr h="348107">
                <a:tc>
                  <a:txBody>
                    <a:bodyPr/>
                    <a:lstStyle/>
                    <a:p>
                      <a:pPr algn="ctr" rtl="0" fontAlgn="ctr"/>
                      <a:r>
                        <a:rPr lang="es-CO" sz="1200" b="1" i="0" u="none" strike="noStrike">
                          <a:solidFill>
                            <a:srgbClr val="000000"/>
                          </a:solidFill>
                          <a:effectLst/>
                          <a:latin typeface="Arial Narrow" panose="020B0606020202030204" pitchFamily="34" charset="0"/>
                        </a:rPr>
                        <a:t>OBJETO DEL CONTRATO </a:t>
                      </a:r>
                    </a:p>
                  </a:txBody>
                  <a:tcPr marL="6799" marR="6799" marT="67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rtl="0" fontAlgn="ctr"/>
                      <a:r>
                        <a:rPr lang="es-CO" sz="1200" b="1" i="0" u="none" strike="noStrike">
                          <a:solidFill>
                            <a:srgbClr val="000000"/>
                          </a:solidFill>
                          <a:effectLst/>
                          <a:latin typeface="Arial Narrow" panose="020B0606020202030204" pitchFamily="34" charset="0"/>
                        </a:rPr>
                        <a:t>CISA</a:t>
                      </a:r>
                    </a:p>
                  </a:txBody>
                  <a:tcPr marL="6799" marR="6799" marT="67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rtl="0" fontAlgn="ctr"/>
                      <a:r>
                        <a:rPr lang="es-CO" sz="1200" b="1" i="0" u="none" strike="noStrike">
                          <a:solidFill>
                            <a:srgbClr val="000000"/>
                          </a:solidFill>
                          <a:effectLst/>
                          <a:latin typeface="Arial Narrow" panose="020B0606020202030204" pitchFamily="34" charset="0"/>
                        </a:rPr>
                        <a:t>SAE</a:t>
                      </a:r>
                    </a:p>
                  </a:txBody>
                  <a:tcPr marL="6799" marR="6799" marT="67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rtl="0" fontAlgn="ctr"/>
                      <a:r>
                        <a:rPr lang="es-CO" sz="1200" b="1" i="0" u="none" strike="noStrike">
                          <a:solidFill>
                            <a:srgbClr val="000000"/>
                          </a:solidFill>
                          <a:effectLst/>
                          <a:latin typeface="Arial Narrow" panose="020B0606020202030204" pitchFamily="34" charset="0"/>
                        </a:rPr>
                        <a:t>ACUERDO</a:t>
                      </a:r>
                    </a:p>
                  </a:txBody>
                  <a:tcPr marL="6799" marR="6799" marT="67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000225988"/>
                  </a:ext>
                </a:extLst>
              </a:tr>
              <a:tr h="844162">
                <a:tc>
                  <a:txBody>
                    <a:bodyPr/>
                    <a:lstStyle/>
                    <a:p>
                      <a:pPr algn="l" rtl="0" fontAlgn="ctr"/>
                      <a:r>
                        <a:rPr lang="es-CO" sz="1200" b="0" i="0" u="none" strike="noStrike">
                          <a:solidFill>
                            <a:srgbClr val="000000"/>
                          </a:solidFill>
                          <a:effectLst/>
                          <a:latin typeface="Arial Narrow" panose="020B0606020202030204" pitchFamily="34" charset="0"/>
                        </a:rPr>
                        <a:t>Servicio integral de servicios generales de aseo, cafeteria, oficios varios y mantenimiento técnico con suministro de insumos de cafeteria productos de aseo y maquinaria.</a:t>
                      </a:r>
                    </a:p>
                  </a:txBody>
                  <a:tcPr marL="6799" marR="6799" marT="6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dirty="0">
                          <a:solidFill>
                            <a:srgbClr val="000000"/>
                          </a:solidFill>
                          <a:effectLst/>
                          <a:latin typeface="Arial Narrow" panose="020B0606020202030204" pitchFamily="34" charset="0"/>
                        </a:rPr>
                        <a:t>Contrato con Brilladora el  Diamante hasta el 15 de abril de 2017.</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dirty="0">
                          <a:solidFill>
                            <a:srgbClr val="000000"/>
                          </a:solidFill>
                          <a:effectLst/>
                          <a:latin typeface="Arial Narrow" panose="020B0606020202030204" pitchFamily="34" charset="0"/>
                        </a:rPr>
                        <a:t>Contrato </a:t>
                      </a:r>
                      <a:r>
                        <a:rPr lang="es-CO" sz="1200" b="0" i="0" u="none" strike="noStrike" dirty="0" err="1">
                          <a:solidFill>
                            <a:srgbClr val="000000"/>
                          </a:solidFill>
                          <a:effectLst/>
                          <a:latin typeface="Arial Narrow" panose="020B0606020202030204" pitchFamily="34" charset="0"/>
                        </a:rPr>
                        <a:t>Servilimpieza</a:t>
                      </a:r>
                      <a:r>
                        <a:rPr lang="es-CO" sz="1200" b="0" i="0" u="none" strike="noStrike" dirty="0">
                          <a:solidFill>
                            <a:srgbClr val="000000"/>
                          </a:solidFill>
                          <a:effectLst/>
                          <a:latin typeface="Arial Narrow" panose="020B0606020202030204" pitchFamily="34" charset="0"/>
                        </a:rPr>
                        <a:t> S.A. hasta el 15 de abril de 2017.</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Se determino compartir información e iniciar mesas de trabajo en el mes de febrero con el fin de iniciar el procesos de pliegos para dicho contrato. </a:t>
                      </a:r>
                    </a:p>
                  </a:txBody>
                  <a:tcPr marL="6799" marR="6799" marT="6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4222425"/>
                  </a:ext>
                </a:extLst>
              </a:tr>
              <a:tr h="948594">
                <a:tc>
                  <a:txBody>
                    <a:bodyPr/>
                    <a:lstStyle/>
                    <a:p>
                      <a:pPr algn="l" rtl="0" fontAlgn="ctr"/>
                      <a:r>
                        <a:rPr lang="es-CO" sz="1200" b="0" i="0" u="none" strike="noStrike" dirty="0">
                          <a:solidFill>
                            <a:srgbClr val="000000"/>
                          </a:solidFill>
                          <a:effectLst/>
                          <a:latin typeface="Arial Narrow" panose="020B0606020202030204" pitchFamily="34" charset="0"/>
                        </a:rPr>
                        <a:t>Servicio de </a:t>
                      </a:r>
                      <a:r>
                        <a:rPr lang="es-CO" sz="1200" b="0" i="0" u="none" strike="noStrike" dirty="0" err="1">
                          <a:solidFill>
                            <a:srgbClr val="000000"/>
                          </a:solidFill>
                          <a:effectLst/>
                          <a:latin typeface="Arial Narrow" panose="020B0606020202030204" pitchFamily="34" charset="0"/>
                        </a:rPr>
                        <a:t>Outsourcing</a:t>
                      </a:r>
                      <a:r>
                        <a:rPr lang="es-CO" sz="1200" b="0" i="0" u="none" strike="noStrike" dirty="0">
                          <a:solidFill>
                            <a:srgbClr val="000000"/>
                          </a:solidFill>
                          <a:effectLst/>
                          <a:latin typeface="Arial Narrow" panose="020B0606020202030204" pitchFamily="34" charset="0"/>
                        </a:rPr>
                        <a:t> de fotocopiado y reproducción de documentos en las instalaciones.</a:t>
                      </a:r>
                    </a:p>
                  </a:txBody>
                  <a:tcPr marL="6799" marR="6799" marT="6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rtl="0" fontAlgn="ctr"/>
                      <a:r>
                        <a:rPr lang="es-CO" sz="1200" b="0" i="0" u="none" strike="noStrike">
                          <a:solidFill>
                            <a:srgbClr val="000000"/>
                          </a:solidFill>
                          <a:effectLst/>
                          <a:latin typeface="Arial Narrow" panose="020B0606020202030204" pitchFamily="34" charset="0"/>
                        </a:rPr>
                        <a:t>Estudia la posibilidad de adherirse a este contrato.</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Contrato de outsourcing de fotocopiado con la empresa Solution Copy Ltda hasta el 30 de abril de 2017.</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CISA estudiara la posibilidad y determinara  si es favorable iniciar contrato con SAE de reproducción de fotocopiado teniendo claro que cuentan con este servicio por medio de maquinas propias, dicho ejercicio se estudiará en mesas de trabajo que se llevaran a cabo en el mes de febrero.</a:t>
                      </a:r>
                    </a:p>
                  </a:txBody>
                  <a:tcPr marL="6799" marR="6799" marT="6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0327505"/>
                  </a:ext>
                </a:extLst>
              </a:tr>
              <a:tr h="800648">
                <a:tc>
                  <a:txBody>
                    <a:bodyPr/>
                    <a:lstStyle/>
                    <a:p>
                      <a:pPr algn="l" rtl="0" fontAlgn="ctr"/>
                      <a:r>
                        <a:rPr lang="es-CO" sz="1200" b="0" i="0" u="none" strike="noStrike">
                          <a:solidFill>
                            <a:srgbClr val="000000"/>
                          </a:solidFill>
                          <a:effectLst/>
                          <a:latin typeface="Arial Narrow" panose="020B0606020202030204" pitchFamily="34" charset="0"/>
                        </a:rPr>
                        <a:t>Outsourcing por el sistema de precios unitarios para suministros de: papeleria,utiles de escritorio, equipos de oficina, aseo, cafeteria.</a:t>
                      </a:r>
                    </a:p>
                  </a:txBody>
                  <a:tcPr marL="6799" marR="6799" marT="6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Contrato de papelería con la empresa Ofixpres SAS hasta el 25 de abril de 2017. (Colombia Compra Eficiente)</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Contrato de papelería con SuministrosdeOficina.com hasta el 26 de mayo de 2017.</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Se determino compartir información e iniciar mesas de trabajo en el mes de febrero con el fin de iniciar el procesos de pliegos para dicho contrato. </a:t>
                      </a:r>
                    </a:p>
                  </a:txBody>
                  <a:tcPr marL="6799" marR="6799" marT="6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5836816"/>
                  </a:ext>
                </a:extLst>
              </a:tr>
              <a:tr h="774541">
                <a:tc>
                  <a:txBody>
                    <a:bodyPr/>
                    <a:lstStyle/>
                    <a:p>
                      <a:pPr algn="l" rtl="0" fontAlgn="ctr"/>
                      <a:r>
                        <a:rPr lang="es-CO" sz="1200" b="0" i="0" u="none" strike="noStrike">
                          <a:solidFill>
                            <a:srgbClr val="000000"/>
                          </a:solidFill>
                          <a:effectLst/>
                          <a:latin typeface="Arial Narrow" panose="020B0606020202030204" pitchFamily="34" charset="0"/>
                        </a:rPr>
                        <a:t>Servicio integral de vigilancia y seguridad privada.</a:t>
                      </a:r>
                    </a:p>
                  </a:txBody>
                  <a:tcPr marL="6799" marR="6799" marT="6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dirty="0">
                          <a:solidFill>
                            <a:srgbClr val="000000"/>
                          </a:solidFill>
                          <a:effectLst/>
                          <a:latin typeface="Arial Narrow" panose="020B0606020202030204" pitchFamily="34" charset="0"/>
                        </a:rPr>
                        <a:t>Contrato de vigilancia con la empresa Seguridad Superior  hasta el 30 de junio de 2017.</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a:solidFill>
                            <a:srgbClr val="000000"/>
                          </a:solidFill>
                          <a:effectLst/>
                          <a:latin typeface="Arial Narrow" panose="020B0606020202030204" pitchFamily="34" charset="0"/>
                        </a:rPr>
                        <a:t>Contrato de vigilancia con Unión Temporal AP Seguridad hasta el 30 de junio de 2017.</a:t>
                      </a:r>
                    </a:p>
                  </a:txBody>
                  <a:tcPr marL="6799" marR="6799" marT="6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es-CO" sz="1200" b="0" i="0" u="none" strike="noStrike" dirty="0">
                          <a:solidFill>
                            <a:srgbClr val="000000"/>
                          </a:solidFill>
                          <a:effectLst/>
                          <a:latin typeface="Arial Narrow" panose="020B0606020202030204" pitchFamily="34" charset="0"/>
                        </a:rPr>
                        <a:t>Se determino compartir información e iniciar mesas de trabajo en el mes de abril con el fin de iniciar el procesos de pliegos para dicho contrato. </a:t>
                      </a:r>
                    </a:p>
                  </a:txBody>
                  <a:tcPr marL="6799" marR="6799" marT="6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0633316"/>
                  </a:ext>
                </a:extLst>
              </a:tr>
            </a:tbl>
          </a:graphicData>
        </a:graphic>
      </p:graphicFrame>
    </p:spTree>
    <p:extLst>
      <p:ext uri="{BB962C8B-B14F-4D97-AF65-F5344CB8AC3E}">
        <p14:creationId xmlns:p14="http://schemas.microsoft.com/office/powerpoint/2010/main" val="1655815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Rectángulo 9"/>
          <p:cNvSpPr/>
          <p:nvPr/>
        </p:nvSpPr>
        <p:spPr>
          <a:xfrm>
            <a:off x="-3493" y="-7514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4" name="CuadroTexto 13"/>
          <p:cNvSpPr txBox="1"/>
          <p:nvPr/>
        </p:nvSpPr>
        <p:spPr>
          <a:xfrm>
            <a:off x="163730" y="1160108"/>
            <a:ext cx="7813594" cy="954107"/>
          </a:xfrm>
          <a:prstGeom prst="rect">
            <a:avLst/>
          </a:prstGeom>
          <a:noFill/>
        </p:spPr>
        <p:txBody>
          <a:bodyPr wrap="square" rtlCol="0">
            <a:spAutoFit/>
          </a:bodyPr>
          <a:lstStyle/>
          <a:p>
            <a:pPr algn="ctr"/>
            <a:r>
              <a:rPr lang="es-CO" sz="2800" b="1" dirty="0">
                <a:solidFill>
                  <a:schemeClr val="tx1">
                    <a:lumMod val="50000"/>
                    <a:lumOff val="50000"/>
                  </a:schemeClr>
                </a:solidFill>
              </a:rPr>
              <a:t>ANTECEDENTES Y ESTADO ACTUAL</a:t>
            </a:r>
          </a:p>
          <a:p>
            <a:pPr algn="ctr"/>
            <a:r>
              <a:rPr lang="es-CO" sz="2800" b="1" dirty="0">
                <a:solidFill>
                  <a:schemeClr val="tx1">
                    <a:lumMod val="50000"/>
                    <a:lumOff val="50000"/>
                  </a:schemeClr>
                </a:solidFill>
              </a:rPr>
              <a:t>Sinergia CISA-SAE</a:t>
            </a:r>
            <a:endParaRPr lang="es-CO" b="1" dirty="0">
              <a:solidFill>
                <a:schemeClr val="tx1">
                  <a:lumMod val="50000"/>
                  <a:lumOff val="50000"/>
                </a:schemeClr>
              </a:solidFill>
            </a:endParaRPr>
          </a:p>
        </p:txBody>
      </p:sp>
      <p:sp>
        <p:nvSpPr>
          <p:cNvPr id="11" name="CuadroTexto 10"/>
          <p:cNvSpPr txBox="1"/>
          <p:nvPr/>
        </p:nvSpPr>
        <p:spPr>
          <a:xfrm>
            <a:off x="2601381" y="244732"/>
            <a:ext cx="6255495" cy="954107"/>
          </a:xfrm>
          <a:prstGeom prst="rect">
            <a:avLst/>
          </a:prstGeom>
          <a:noFill/>
        </p:spPr>
        <p:txBody>
          <a:bodyPr wrap="square" rtlCol="0">
            <a:spAutoFit/>
          </a:bodyPr>
          <a:lstStyle/>
          <a:p>
            <a:pPr algn="r"/>
            <a:r>
              <a:rPr lang="es-CO" sz="2800" b="1" dirty="0">
                <a:solidFill>
                  <a:schemeClr val="bg1"/>
                </a:solidFill>
              </a:rPr>
              <a:t>	CONTRATO DE OUTSOURCING</a:t>
            </a:r>
          </a:p>
          <a:p>
            <a:pPr algn="r"/>
            <a:endParaRPr lang="es-CO" sz="2800" b="1" dirty="0">
              <a:solidFill>
                <a:schemeClr val="bg1"/>
              </a:solidFill>
            </a:endParaRPr>
          </a:p>
        </p:txBody>
      </p:sp>
      <p:pic>
        <p:nvPicPr>
          <p:cNvPr id="19" name="Picture 2" descr="http://www.eoi.es/blogs/pablojosuecedeno/files/2012/05/Apoyo-con-los-recursos-humano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9020" y="1152021"/>
            <a:ext cx="1916609" cy="12992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Diagrama 16"/>
          <p:cNvGraphicFramePr/>
          <p:nvPr>
            <p:extLst/>
          </p:nvPr>
        </p:nvGraphicFramePr>
        <p:xfrm>
          <a:off x="837882" y="2096812"/>
          <a:ext cx="7461250" cy="44678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CuadroTexto 12"/>
          <p:cNvSpPr txBox="1"/>
          <p:nvPr/>
        </p:nvSpPr>
        <p:spPr>
          <a:xfrm>
            <a:off x="4252404" y="6520418"/>
            <a:ext cx="452647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 – Enero 25 de 2017</a:t>
            </a:r>
          </a:p>
        </p:txBody>
      </p:sp>
    </p:spTree>
    <p:extLst>
      <p:ext uri="{BB962C8B-B14F-4D97-AF65-F5344CB8AC3E}">
        <p14:creationId xmlns:p14="http://schemas.microsoft.com/office/powerpoint/2010/main" val="2381189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Rectángulo 9"/>
          <p:cNvSpPr/>
          <p:nvPr/>
        </p:nvSpPr>
        <p:spPr>
          <a:xfrm>
            <a:off x="-3493" y="-7514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4" name="CuadroTexto 13"/>
          <p:cNvSpPr txBox="1"/>
          <p:nvPr/>
        </p:nvSpPr>
        <p:spPr>
          <a:xfrm>
            <a:off x="233907" y="1358080"/>
            <a:ext cx="7813594" cy="646331"/>
          </a:xfrm>
          <a:prstGeom prst="rect">
            <a:avLst/>
          </a:prstGeom>
          <a:noFill/>
        </p:spPr>
        <p:txBody>
          <a:bodyPr wrap="square" rtlCol="0">
            <a:spAutoFit/>
          </a:bodyPr>
          <a:lstStyle/>
          <a:p>
            <a:pPr algn="ctr"/>
            <a:r>
              <a:rPr lang="es-CO" sz="3600" b="1" dirty="0">
                <a:solidFill>
                  <a:schemeClr val="tx1">
                    <a:lumMod val="50000"/>
                    <a:lumOff val="50000"/>
                  </a:schemeClr>
                </a:solidFill>
              </a:rPr>
              <a:t>SOLICITUD</a:t>
            </a:r>
            <a:endParaRPr lang="es-CO" sz="2400" b="1" dirty="0">
              <a:solidFill>
                <a:schemeClr val="tx1">
                  <a:lumMod val="50000"/>
                  <a:lumOff val="50000"/>
                </a:schemeClr>
              </a:solidFill>
            </a:endParaRPr>
          </a:p>
        </p:txBody>
      </p:sp>
      <p:graphicFrame>
        <p:nvGraphicFramePr>
          <p:cNvPr id="17" name="Diagrama 16"/>
          <p:cNvGraphicFramePr/>
          <p:nvPr>
            <p:extLst/>
          </p:nvPr>
        </p:nvGraphicFramePr>
        <p:xfrm>
          <a:off x="700219" y="2308265"/>
          <a:ext cx="7881805" cy="30162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9" name="Picture 2" descr="http://www.eoi.es/blogs/pablojosuecedeno/files/2012/05/Apoyo-con-los-recursos-humanos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93957" y="1144066"/>
            <a:ext cx="1584918" cy="1074361"/>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p:cNvSpPr txBox="1"/>
          <p:nvPr/>
        </p:nvSpPr>
        <p:spPr>
          <a:xfrm>
            <a:off x="2601381" y="244732"/>
            <a:ext cx="6255495" cy="954107"/>
          </a:xfrm>
          <a:prstGeom prst="rect">
            <a:avLst/>
          </a:prstGeom>
          <a:noFill/>
        </p:spPr>
        <p:txBody>
          <a:bodyPr wrap="square" rtlCol="0">
            <a:spAutoFit/>
          </a:bodyPr>
          <a:lstStyle/>
          <a:p>
            <a:pPr algn="r"/>
            <a:r>
              <a:rPr lang="es-CO" sz="2800" b="1" dirty="0">
                <a:solidFill>
                  <a:schemeClr val="bg1"/>
                </a:solidFill>
              </a:rPr>
              <a:t>	CONTRATO DE OUTSOURCING</a:t>
            </a:r>
          </a:p>
          <a:p>
            <a:pPr algn="r"/>
            <a:endParaRPr lang="es-CO" sz="2800" b="1" dirty="0">
              <a:solidFill>
                <a:schemeClr val="bg1"/>
              </a:solidFill>
            </a:endParaRPr>
          </a:p>
        </p:txBody>
      </p:sp>
      <p:sp>
        <p:nvSpPr>
          <p:cNvPr id="11" name="CuadroTexto 10"/>
          <p:cNvSpPr txBox="1"/>
          <p:nvPr/>
        </p:nvSpPr>
        <p:spPr>
          <a:xfrm>
            <a:off x="4252404" y="6520418"/>
            <a:ext cx="452647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 – Enero 25 de 2017</a:t>
            </a:r>
          </a:p>
        </p:txBody>
      </p:sp>
    </p:spTree>
    <p:extLst>
      <p:ext uri="{BB962C8B-B14F-4D97-AF65-F5344CB8AC3E}">
        <p14:creationId xmlns:p14="http://schemas.microsoft.com/office/powerpoint/2010/main" val="1309336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Rectángulo 9"/>
          <p:cNvSpPr/>
          <p:nvPr/>
        </p:nvSpPr>
        <p:spPr>
          <a:xfrm>
            <a:off x="-3493" y="-7514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3" name="CuadroTexto 12"/>
          <p:cNvSpPr txBox="1"/>
          <p:nvPr/>
        </p:nvSpPr>
        <p:spPr>
          <a:xfrm>
            <a:off x="2601381" y="244732"/>
            <a:ext cx="6255495" cy="954107"/>
          </a:xfrm>
          <a:prstGeom prst="rect">
            <a:avLst/>
          </a:prstGeom>
          <a:noFill/>
        </p:spPr>
        <p:txBody>
          <a:bodyPr wrap="square" rtlCol="0">
            <a:spAutoFit/>
          </a:bodyPr>
          <a:lstStyle/>
          <a:p>
            <a:pPr algn="r"/>
            <a:r>
              <a:rPr lang="es-CO" sz="2800" b="1" dirty="0">
                <a:solidFill>
                  <a:schemeClr val="bg1"/>
                </a:solidFill>
              </a:rPr>
              <a:t>	CONTRATO DE OUTSOURCING</a:t>
            </a:r>
          </a:p>
          <a:p>
            <a:pPr algn="r"/>
            <a:endParaRPr lang="es-CO" sz="2800" b="1" dirty="0">
              <a:solidFill>
                <a:schemeClr val="bg1"/>
              </a:solidFill>
            </a:endParaRPr>
          </a:p>
        </p:txBody>
      </p:sp>
      <p:sp>
        <p:nvSpPr>
          <p:cNvPr id="11" name="CuadroTexto 10"/>
          <p:cNvSpPr txBox="1"/>
          <p:nvPr/>
        </p:nvSpPr>
        <p:spPr>
          <a:xfrm>
            <a:off x="4252404" y="6520418"/>
            <a:ext cx="452647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 – Enero 25 de 2017</a:t>
            </a:r>
          </a:p>
        </p:txBody>
      </p:sp>
      <p:graphicFrame>
        <p:nvGraphicFramePr>
          <p:cNvPr id="4" name="Tabla 3"/>
          <p:cNvGraphicFramePr>
            <a:graphicFrameLocks noGrp="1"/>
          </p:cNvGraphicFramePr>
          <p:nvPr>
            <p:extLst>
              <p:ext uri="{D42A27DB-BD31-4B8C-83A1-F6EECF244321}">
                <p14:modId xmlns:p14="http://schemas.microsoft.com/office/powerpoint/2010/main" val="1868676307"/>
              </p:ext>
            </p:extLst>
          </p:nvPr>
        </p:nvGraphicFramePr>
        <p:xfrm>
          <a:off x="1463042" y="1149592"/>
          <a:ext cx="6798667" cy="5341579"/>
        </p:xfrm>
        <a:graphic>
          <a:graphicData uri="http://schemas.openxmlformats.org/drawingml/2006/table">
            <a:tbl>
              <a:tblPr/>
              <a:tblGrid>
                <a:gridCol w="499899">
                  <a:extLst>
                    <a:ext uri="{9D8B030D-6E8A-4147-A177-3AD203B41FA5}">
                      <a16:colId xmlns:a16="http://schemas.microsoft.com/office/drawing/2014/main" val="20000"/>
                    </a:ext>
                  </a:extLst>
                </a:gridCol>
                <a:gridCol w="3665948">
                  <a:extLst>
                    <a:ext uri="{9D8B030D-6E8A-4147-A177-3AD203B41FA5}">
                      <a16:colId xmlns:a16="http://schemas.microsoft.com/office/drawing/2014/main" val="20001"/>
                    </a:ext>
                  </a:extLst>
                </a:gridCol>
                <a:gridCol w="1316410">
                  <a:extLst>
                    <a:ext uri="{9D8B030D-6E8A-4147-A177-3AD203B41FA5}">
                      <a16:colId xmlns:a16="http://schemas.microsoft.com/office/drawing/2014/main" val="20002"/>
                    </a:ext>
                  </a:extLst>
                </a:gridCol>
                <a:gridCol w="1316410">
                  <a:extLst>
                    <a:ext uri="{9D8B030D-6E8A-4147-A177-3AD203B41FA5}">
                      <a16:colId xmlns:a16="http://schemas.microsoft.com/office/drawing/2014/main" val="20003"/>
                    </a:ext>
                  </a:extLst>
                </a:gridCol>
              </a:tblGrid>
              <a:tr h="356854">
                <a:tc gridSpan="4">
                  <a:txBody>
                    <a:bodyPr/>
                    <a:lstStyle/>
                    <a:p>
                      <a:pPr algn="ctr" fontAlgn="b"/>
                      <a:r>
                        <a:rPr lang="es-CO" sz="1000" b="1" i="0" u="none" strike="noStrike" dirty="0">
                          <a:solidFill>
                            <a:srgbClr val="000000"/>
                          </a:solidFill>
                          <a:effectLst/>
                          <a:latin typeface="Century Gothic" panose="020B0502020202020204" pitchFamily="34" charset="0"/>
                        </a:rPr>
                        <a:t>Cronograma de</a:t>
                      </a:r>
                      <a:r>
                        <a:rPr lang="es-CO" sz="1000" b="1" i="0" u="none" strike="noStrike" baseline="0" dirty="0">
                          <a:solidFill>
                            <a:srgbClr val="000000"/>
                          </a:solidFill>
                          <a:effectLst/>
                          <a:latin typeface="Century Gothic" panose="020B0502020202020204" pitchFamily="34" charset="0"/>
                        </a:rPr>
                        <a:t> actividades</a:t>
                      </a:r>
                      <a:endParaRPr lang="es-CO" sz="1000" b="1" i="0" u="none" strike="noStrike" dirty="0">
                        <a:solidFill>
                          <a:srgbClr val="000000"/>
                        </a:solidFill>
                        <a:effectLst/>
                        <a:latin typeface="Century Gothic" panose="020B0502020202020204" pitchFamily="34" charset="0"/>
                      </a:endParaRPr>
                    </a:p>
                    <a:p>
                      <a:pPr algn="ctr" fontAlgn="b"/>
                      <a:r>
                        <a:rPr lang="es-CO" sz="1000" b="1" i="0" u="none" strike="noStrike" dirty="0">
                          <a:solidFill>
                            <a:srgbClr val="000000"/>
                          </a:solidFill>
                          <a:effectLst/>
                          <a:latin typeface="Century Gothic" panose="020B0502020202020204" pitchFamily="34" charset="0"/>
                        </a:rPr>
                        <a:t>Proceso precontractual de Outsourcing</a:t>
                      </a:r>
                    </a:p>
                  </a:txBody>
                  <a:tcPr marL="5097" marR="5097" marT="5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123830">
                <a:tc gridSpan="4">
                  <a:txBody>
                    <a:bodyPr/>
                    <a:lstStyle/>
                    <a:p>
                      <a:pPr algn="ctr" fontAlgn="b"/>
                      <a:endParaRPr lang="es-CO" sz="800" b="0" i="0" u="none" strike="noStrike" dirty="0">
                        <a:solidFill>
                          <a:srgbClr val="000000"/>
                        </a:solidFill>
                        <a:effectLst/>
                        <a:latin typeface="Century Gothic" panose="020B0502020202020204" pitchFamily="34" charset="0"/>
                      </a:endParaRPr>
                    </a:p>
                  </a:txBody>
                  <a:tcPr marL="5097" marR="5097" marT="5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1"/>
                  </a:ext>
                </a:extLst>
              </a:tr>
              <a:tr h="103897">
                <a:tc>
                  <a:txBody>
                    <a:bodyPr/>
                    <a:lstStyle/>
                    <a:p>
                      <a:pPr algn="ctr" fontAlgn="b"/>
                      <a:r>
                        <a:rPr lang="es-CO" sz="1000" b="1" i="0" u="none" strike="noStrike">
                          <a:solidFill>
                            <a:srgbClr val="000000"/>
                          </a:solidFill>
                          <a:effectLst/>
                          <a:latin typeface="Century Gothic" panose="020B0502020202020204" pitchFamily="34" charset="0"/>
                        </a:rPr>
                        <a:t>No.</a:t>
                      </a:r>
                    </a:p>
                  </a:txBody>
                  <a:tcPr marL="5097" marR="5097" marT="5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1" i="0" u="none" strike="noStrike" dirty="0">
                          <a:solidFill>
                            <a:srgbClr val="000000"/>
                          </a:solidFill>
                          <a:effectLst/>
                          <a:latin typeface="Century Gothic" panose="020B0502020202020204" pitchFamily="34" charset="0"/>
                        </a:rPr>
                        <a:t>Concepto</a:t>
                      </a:r>
                    </a:p>
                  </a:txBody>
                  <a:tcPr marL="5097" marR="5097" marT="5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1" i="0" u="none" strike="noStrike" dirty="0">
                          <a:solidFill>
                            <a:srgbClr val="000000"/>
                          </a:solidFill>
                          <a:effectLst/>
                          <a:latin typeface="Century Gothic" panose="020B0502020202020204" pitchFamily="34" charset="0"/>
                        </a:rPr>
                        <a:t>Inicia</a:t>
                      </a:r>
                    </a:p>
                  </a:txBody>
                  <a:tcPr marL="5097" marR="5097" marT="5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1" i="0" u="none" strike="noStrike">
                          <a:solidFill>
                            <a:srgbClr val="000000"/>
                          </a:solidFill>
                          <a:effectLst/>
                          <a:latin typeface="Century Gothic" panose="020B0502020202020204" pitchFamily="34" charset="0"/>
                        </a:rPr>
                        <a:t>Finaliza</a:t>
                      </a:r>
                    </a:p>
                  </a:txBody>
                  <a:tcPr marL="5097" marR="5097" marT="5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1</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ABF8F"/>
                    </a:solidFill>
                  </a:tcPr>
                </a:tc>
                <a:tc>
                  <a:txBody>
                    <a:bodyPr/>
                    <a:lstStyle/>
                    <a:p>
                      <a:pPr algn="l" fontAlgn="ctr"/>
                      <a:r>
                        <a:rPr lang="es-CO" sz="1000" b="0" i="0" u="none" strike="noStrike" dirty="0">
                          <a:solidFill>
                            <a:srgbClr val="000000"/>
                          </a:solidFill>
                          <a:effectLst/>
                          <a:latin typeface="Century Gothic" panose="020B0502020202020204" pitchFamily="34" charset="0"/>
                        </a:rPr>
                        <a:t>Elaboración Estudios previos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ABF8F"/>
                    </a:solidFill>
                  </a:tcPr>
                </a:tc>
                <a:tc>
                  <a:txBody>
                    <a:bodyPr/>
                    <a:lstStyle/>
                    <a:p>
                      <a:pPr algn="ctr" fontAlgn="ctr"/>
                      <a:r>
                        <a:rPr lang="es-CO" sz="1000" b="0" i="0" u="none" strike="noStrike" dirty="0">
                          <a:solidFill>
                            <a:srgbClr val="000000"/>
                          </a:solidFill>
                          <a:effectLst/>
                          <a:latin typeface="Century Gothic" panose="020B0502020202020204" pitchFamily="34" charset="0"/>
                        </a:rPr>
                        <a:t>28-nov-16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ABF8F"/>
                    </a:solidFill>
                  </a:tcPr>
                </a:tc>
                <a:tc>
                  <a:txBody>
                    <a:bodyPr/>
                    <a:lstStyle/>
                    <a:p>
                      <a:pPr algn="ctr" fontAlgn="ctr"/>
                      <a:r>
                        <a:rPr lang="es-CO" sz="1000" b="0" i="0" u="none" strike="noStrike">
                          <a:solidFill>
                            <a:srgbClr val="000000"/>
                          </a:solidFill>
                          <a:effectLst/>
                          <a:latin typeface="Century Gothic" panose="020B0502020202020204" pitchFamily="34" charset="0"/>
                        </a:rPr>
                        <a:t>05-dic-16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ABF8F"/>
                    </a:solidFill>
                  </a:tcPr>
                </a:tc>
                <a:extLst>
                  <a:ext uri="{0D108BD9-81ED-4DB2-BD59-A6C34878D82A}">
                    <a16:rowId xmlns:a16="http://schemas.microsoft.com/office/drawing/2014/main" val="10003"/>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1.1</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tc>
                  <a:txBody>
                    <a:bodyPr/>
                    <a:lstStyle/>
                    <a:p>
                      <a:pPr algn="l" fontAlgn="ctr"/>
                      <a:r>
                        <a:rPr lang="es-CO" sz="900" b="0" i="0" u="none" strike="noStrike">
                          <a:solidFill>
                            <a:srgbClr val="000000"/>
                          </a:solidFill>
                          <a:effectLst/>
                          <a:latin typeface="Century Gothic" panose="020B0502020202020204" pitchFamily="34" charset="0"/>
                        </a:rPr>
                        <a:t>Solicitud Disponibilidad Presupuestal</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28-nov-16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30-nov-16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extLst>
                  <a:ext uri="{0D108BD9-81ED-4DB2-BD59-A6C34878D82A}">
                    <a16:rowId xmlns:a16="http://schemas.microsoft.com/office/drawing/2014/main" val="10004"/>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1.2</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tc>
                  <a:txBody>
                    <a:bodyPr/>
                    <a:lstStyle/>
                    <a:p>
                      <a:pPr algn="l" fontAlgn="ctr"/>
                      <a:r>
                        <a:rPr lang="es-CO" sz="900" b="0" i="0" u="none" strike="noStrike" dirty="0">
                          <a:solidFill>
                            <a:srgbClr val="000000"/>
                          </a:solidFill>
                          <a:effectLst/>
                          <a:latin typeface="Century Gothic" panose="020B0502020202020204" pitchFamily="34" charset="0"/>
                        </a:rPr>
                        <a:t>Proyección estudios previos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28-nov-16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02-dic-16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extLst>
                  <a:ext uri="{0D108BD9-81ED-4DB2-BD59-A6C34878D82A}">
                    <a16:rowId xmlns:a16="http://schemas.microsoft.com/office/drawing/2014/main" val="10005"/>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1.3</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tc>
                  <a:txBody>
                    <a:bodyPr/>
                    <a:lstStyle/>
                    <a:p>
                      <a:pPr algn="l" fontAlgn="ctr"/>
                      <a:r>
                        <a:rPr lang="es-CO" sz="900" b="0" i="0" u="none" strike="noStrike">
                          <a:solidFill>
                            <a:srgbClr val="000000"/>
                          </a:solidFill>
                          <a:effectLst/>
                          <a:latin typeface="Century Gothic" panose="020B0502020202020204" pitchFamily="34" charset="0"/>
                        </a:rPr>
                        <a:t>Envió estudios a la Gerencia de Contratación</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05-dic-16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05-dic-16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DE9D9"/>
                    </a:solidFill>
                  </a:tcPr>
                </a:tc>
                <a:extLst>
                  <a:ext uri="{0D108BD9-81ED-4DB2-BD59-A6C34878D82A}">
                    <a16:rowId xmlns:a16="http://schemas.microsoft.com/office/drawing/2014/main" val="10006"/>
                  </a:ext>
                </a:extLst>
              </a:tr>
              <a:tr h="160185">
                <a:tc>
                  <a:txBody>
                    <a:bodyPr/>
                    <a:lstStyle/>
                    <a:p>
                      <a:pPr algn="ctr" fontAlgn="ctr"/>
                      <a:r>
                        <a:rPr lang="es-CO" sz="1000" b="0" i="0" u="none" strike="noStrike" dirty="0">
                          <a:solidFill>
                            <a:srgbClr val="000000"/>
                          </a:solidFill>
                          <a:effectLst/>
                          <a:latin typeface="Century Gothic" panose="020B0502020202020204" pitchFamily="34" charset="0"/>
                        </a:rPr>
                        <a:t>1.4</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ctr"/>
                      <a:r>
                        <a:rPr lang="es-CO" sz="900" b="0" i="0" u="none" strike="noStrike">
                          <a:solidFill>
                            <a:srgbClr val="000000"/>
                          </a:solidFill>
                          <a:effectLst/>
                          <a:latin typeface="Century Gothic" panose="020B0502020202020204" pitchFamily="34" charset="0"/>
                        </a:rPr>
                        <a:t>Observaciones de Contratos a los EP</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06-dic-16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s-CO" sz="1000" b="0" i="0" u="none" strike="noStrike">
                          <a:solidFill>
                            <a:srgbClr val="000000"/>
                          </a:solidFill>
                          <a:effectLst/>
                          <a:latin typeface="Century Gothic" panose="020B0502020202020204" pitchFamily="34" charset="0"/>
                        </a:rPr>
                        <a:t>12-dic-16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0007"/>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2</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5B3D7"/>
                    </a:solidFill>
                  </a:tcPr>
                </a:tc>
                <a:tc>
                  <a:txBody>
                    <a:bodyPr/>
                    <a:lstStyle/>
                    <a:p>
                      <a:pPr algn="l" fontAlgn="ctr"/>
                      <a:r>
                        <a:rPr lang="es-CO" sz="1000" b="0" i="0" u="none" strike="noStrike">
                          <a:solidFill>
                            <a:srgbClr val="000000"/>
                          </a:solidFill>
                          <a:effectLst/>
                          <a:latin typeface="Century Gothic" panose="020B0502020202020204" pitchFamily="34" charset="0"/>
                        </a:rPr>
                        <a:t>Revisión CISA - SAE</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5B3D7"/>
                    </a:solidFill>
                  </a:tcPr>
                </a:tc>
                <a:tc>
                  <a:txBody>
                    <a:bodyPr/>
                    <a:lstStyle/>
                    <a:p>
                      <a:pPr algn="ctr" fontAlgn="ctr"/>
                      <a:r>
                        <a:rPr lang="es-CO" sz="1000" b="0" i="0" u="none" strike="noStrike">
                          <a:solidFill>
                            <a:srgbClr val="000000"/>
                          </a:solidFill>
                          <a:effectLst/>
                          <a:latin typeface="Century Gothic" panose="020B0502020202020204" pitchFamily="34" charset="0"/>
                        </a:rPr>
                        <a:t>12-dic-16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5B3D7"/>
                    </a:solidFill>
                  </a:tcPr>
                </a:tc>
                <a:tc>
                  <a:txBody>
                    <a:bodyPr/>
                    <a:lstStyle/>
                    <a:p>
                      <a:pPr algn="ctr" fontAlgn="ctr"/>
                      <a:r>
                        <a:rPr lang="es-CO" sz="1000" b="0" i="0" u="none" strike="noStrike">
                          <a:solidFill>
                            <a:srgbClr val="000000"/>
                          </a:solidFill>
                          <a:effectLst/>
                          <a:latin typeface="Century Gothic" panose="020B0502020202020204" pitchFamily="34" charset="0"/>
                        </a:rPr>
                        <a:t>24-ene-17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5B3D7"/>
                    </a:solidFill>
                  </a:tcPr>
                </a:tc>
                <a:extLst>
                  <a:ext uri="{0D108BD9-81ED-4DB2-BD59-A6C34878D82A}">
                    <a16:rowId xmlns:a16="http://schemas.microsoft.com/office/drawing/2014/main" val="10008"/>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2.1</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CE6F1"/>
                    </a:solidFill>
                  </a:tcPr>
                </a:tc>
                <a:tc>
                  <a:txBody>
                    <a:bodyPr/>
                    <a:lstStyle/>
                    <a:p>
                      <a:pPr algn="l" fontAlgn="ctr"/>
                      <a:r>
                        <a:rPr lang="es-CO" sz="900" b="0" i="0" u="none" strike="noStrike">
                          <a:solidFill>
                            <a:srgbClr val="000000"/>
                          </a:solidFill>
                          <a:effectLst/>
                          <a:latin typeface="Century Gothic" panose="020B0502020202020204" pitchFamily="34" charset="0"/>
                        </a:rPr>
                        <a:t>Revisión conjunta con CISA</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solidFill>
                      <a:srgbClr val="DCE6F1"/>
                    </a:solidFill>
                  </a:tcPr>
                </a:tc>
                <a:tc>
                  <a:txBody>
                    <a:bodyPr/>
                    <a:lstStyle/>
                    <a:p>
                      <a:pPr algn="ctr" fontAlgn="ctr"/>
                      <a:r>
                        <a:rPr lang="es-CO" sz="1000" b="0" i="0" u="none" strike="noStrike">
                          <a:solidFill>
                            <a:srgbClr val="000000"/>
                          </a:solidFill>
                          <a:effectLst/>
                          <a:latin typeface="Century Gothic" panose="020B0502020202020204" pitchFamily="34" charset="0"/>
                        </a:rPr>
                        <a:t>12-dic-16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CE6F1"/>
                    </a:solidFill>
                  </a:tcPr>
                </a:tc>
                <a:tc>
                  <a:txBody>
                    <a:bodyPr/>
                    <a:lstStyle/>
                    <a:p>
                      <a:pPr algn="ctr" fontAlgn="ctr"/>
                      <a:r>
                        <a:rPr lang="es-CO" sz="1000" b="0" i="0" u="none" strike="noStrike">
                          <a:solidFill>
                            <a:srgbClr val="000000"/>
                          </a:solidFill>
                          <a:effectLst/>
                          <a:latin typeface="Century Gothic" panose="020B0502020202020204" pitchFamily="34" charset="0"/>
                        </a:rPr>
                        <a:t>12-dic-16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CE6F1"/>
                    </a:solidFill>
                  </a:tcPr>
                </a:tc>
                <a:extLst>
                  <a:ext uri="{0D108BD9-81ED-4DB2-BD59-A6C34878D82A}">
                    <a16:rowId xmlns:a16="http://schemas.microsoft.com/office/drawing/2014/main" val="10009"/>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2.2</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CE6F1"/>
                    </a:solidFill>
                  </a:tcPr>
                </a:tc>
                <a:tc>
                  <a:txBody>
                    <a:bodyPr/>
                    <a:lstStyle/>
                    <a:p>
                      <a:pPr algn="l" fontAlgn="ctr"/>
                      <a:r>
                        <a:rPr lang="es-CO" sz="900" b="0" i="0" u="none" strike="noStrike">
                          <a:solidFill>
                            <a:srgbClr val="000000"/>
                          </a:solidFill>
                          <a:effectLst/>
                          <a:latin typeface="Century Gothic" panose="020B0502020202020204" pitchFamily="34" charset="0"/>
                        </a:rPr>
                        <a:t>Ajustes y documento final de Estudios Previos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DCE6F1"/>
                    </a:solidFill>
                  </a:tcPr>
                </a:tc>
                <a:tc>
                  <a:txBody>
                    <a:bodyPr/>
                    <a:lstStyle/>
                    <a:p>
                      <a:pPr algn="ctr" fontAlgn="ctr"/>
                      <a:r>
                        <a:rPr lang="es-CO" sz="1000" b="0" i="0" u="none" strike="noStrike">
                          <a:solidFill>
                            <a:srgbClr val="000000"/>
                          </a:solidFill>
                          <a:effectLst/>
                          <a:latin typeface="Century Gothic" panose="020B0502020202020204" pitchFamily="34" charset="0"/>
                        </a:rPr>
                        <a:t>12-dic-16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CE6F1"/>
                    </a:solidFill>
                  </a:tcPr>
                </a:tc>
                <a:tc>
                  <a:txBody>
                    <a:bodyPr/>
                    <a:lstStyle/>
                    <a:p>
                      <a:pPr algn="ctr" fontAlgn="ctr"/>
                      <a:r>
                        <a:rPr lang="es-CO" sz="1000" b="0" i="0" u="none" strike="noStrike">
                          <a:solidFill>
                            <a:srgbClr val="000000"/>
                          </a:solidFill>
                          <a:effectLst/>
                          <a:latin typeface="Century Gothic" panose="020B0502020202020204" pitchFamily="34" charset="0"/>
                        </a:rPr>
                        <a:t>12-dic-16</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CE6F1"/>
                    </a:solidFill>
                  </a:tcPr>
                </a:tc>
                <a:extLst>
                  <a:ext uri="{0D108BD9-81ED-4DB2-BD59-A6C34878D82A}">
                    <a16:rowId xmlns:a16="http://schemas.microsoft.com/office/drawing/2014/main" val="10010"/>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2.3</a:t>
                      </a:r>
                    </a:p>
                  </a:txBody>
                  <a:tcPr marL="5097" marR="5097" marT="5097" marB="0" anchor="ctr">
                    <a:lnL w="6350" cap="flat" cmpd="sng" algn="ctr">
                      <a:solidFill>
                        <a:srgbClr val="000000"/>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r>
                        <a:rPr lang="es-CO" sz="900" b="0" i="0" u="none" strike="noStrike">
                          <a:solidFill>
                            <a:srgbClr val="000000"/>
                          </a:solidFill>
                          <a:effectLst/>
                          <a:latin typeface="Century Gothic" panose="020B0502020202020204" pitchFamily="34" charset="0"/>
                        </a:rPr>
                        <a:t>Remisión versión final convenio de asociación a CISA</a:t>
                      </a:r>
                    </a:p>
                  </a:txBody>
                  <a:tcPr marL="5097" marR="5097" marT="5097" marB="0" anchor="ctr">
                    <a:lnL>
                      <a:noFill/>
                    </a:lnL>
                    <a:lnR w="6350" cap="flat" cmpd="sng" algn="ctr">
                      <a:solidFill>
                        <a:srgbClr val="D9D9D9"/>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0" i="0" u="none" strike="noStrike">
                          <a:solidFill>
                            <a:srgbClr val="000000"/>
                          </a:solidFill>
                          <a:effectLst/>
                          <a:latin typeface="Century Gothic" panose="020B0502020202020204" pitchFamily="34" charset="0"/>
                        </a:rPr>
                        <a:t>24-ene-17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0" i="0" u="none" strike="noStrike">
                          <a:solidFill>
                            <a:srgbClr val="000000"/>
                          </a:solidFill>
                          <a:effectLst/>
                          <a:latin typeface="Century Gothic" panose="020B0502020202020204" pitchFamily="34" charset="0"/>
                        </a:rPr>
                        <a:t>24-ene-17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0011"/>
                  </a:ext>
                </a:extLst>
              </a:tr>
              <a:tr h="164293">
                <a:tc>
                  <a:txBody>
                    <a:bodyPr/>
                    <a:lstStyle/>
                    <a:p>
                      <a:pPr algn="ctr" fontAlgn="ctr"/>
                      <a:r>
                        <a:rPr lang="es-CO" sz="1000" b="0" i="0" u="none" strike="noStrike" dirty="0">
                          <a:solidFill>
                            <a:srgbClr val="000000"/>
                          </a:solidFill>
                          <a:effectLst/>
                          <a:latin typeface="Century Gothic" panose="020B0502020202020204" pitchFamily="34" charset="0"/>
                        </a:rPr>
                        <a:t>3</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2CDDC"/>
                    </a:solidFill>
                  </a:tcPr>
                </a:tc>
                <a:tc>
                  <a:txBody>
                    <a:bodyPr/>
                    <a:lstStyle/>
                    <a:p>
                      <a:pPr algn="l" fontAlgn="ctr"/>
                      <a:r>
                        <a:rPr lang="es-CO" sz="1000" b="0" i="0" u="none" strike="noStrike">
                          <a:solidFill>
                            <a:srgbClr val="000000"/>
                          </a:solidFill>
                          <a:effectLst/>
                          <a:latin typeface="Century Gothic" panose="020B0502020202020204" pitchFamily="34" charset="0"/>
                        </a:rPr>
                        <a:t>Terminos de referencia</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2CDDC"/>
                    </a:solidFill>
                  </a:tcPr>
                </a:tc>
                <a:tc>
                  <a:txBody>
                    <a:bodyPr/>
                    <a:lstStyle/>
                    <a:p>
                      <a:pPr algn="ctr" fontAlgn="ctr"/>
                      <a:r>
                        <a:rPr lang="es-CO" sz="1000" b="0" i="0" u="none" strike="noStrike">
                          <a:solidFill>
                            <a:srgbClr val="000000"/>
                          </a:solidFill>
                          <a:effectLst/>
                          <a:latin typeface="Century Gothic" panose="020B0502020202020204" pitchFamily="34" charset="0"/>
                        </a:rPr>
                        <a:t>01-feb-17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2CDDC"/>
                    </a:solidFill>
                  </a:tcPr>
                </a:tc>
                <a:tc>
                  <a:txBody>
                    <a:bodyPr/>
                    <a:lstStyle/>
                    <a:p>
                      <a:pPr algn="ctr" fontAlgn="ctr"/>
                      <a:r>
                        <a:rPr lang="es-CO" sz="1000" b="0" i="0" u="none" strike="noStrike" dirty="0">
                          <a:solidFill>
                            <a:srgbClr val="000000"/>
                          </a:solidFill>
                          <a:effectLst/>
                          <a:latin typeface="Century Gothic" panose="020B0502020202020204" pitchFamily="34" charset="0"/>
                        </a:rPr>
                        <a:t>07-mar-17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92CDDC"/>
                    </a:solidFill>
                  </a:tcPr>
                </a:tc>
                <a:extLst>
                  <a:ext uri="{0D108BD9-81ED-4DB2-BD59-A6C34878D82A}">
                    <a16:rowId xmlns:a16="http://schemas.microsoft.com/office/drawing/2014/main" val="10012"/>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3.1</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l" fontAlgn="ctr"/>
                      <a:r>
                        <a:rPr lang="es-CO" sz="900" b="0" i="0" u="none" strike="noStrike">
                          <a:solidFill>
                            <a:srgbClr val="000000"/>
                          </a:solidFill>
                          <a:effectLst/>
                          <a:latin typeface="Century Gothic" panose="020B0502020202020204" pitchFamily="34" charset="0"/>
                        </a:rPr>
                        <a:t>Elaboración terminos de referencia</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01-feb-17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04-feb-17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extLst>
                  <a:ext uri="{0D108BD9-81ED-4DB2-BD59-A6C34878D82A}">
                    <a16:rowId xmlns:a16="http://schemas.microsoft.com/office/drawing/2014/main" val="10013"/>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3.2</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l" fontAlgn="ctr"/>
                      <a:r>
                        <a:rPr lang="es-CO" sz="900" b="0" i="0" u="none" strike="noStrike">
                          <a:solidFill>
                            <a:srgbClr val="000000"/>
                          </a:solidFill>
                          <a:effectLst/>
                          <a:latin typeface="Century Gothic" panose="020B0502020202020204" pitchFamily="34" charset="0"/>
                        </a:rPr>
                        <a:t>Publicación terminos de referencia</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06-feb-17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dirty="0">
                          <a:solidFill>
                            <a:srgbClr val="000000"/>
                          </a:solidFill>
                          <a:effectLst/>
                          <a:latin typeface="Century Gothic" panose="020B0502020202020204" pitchFamily="34" charset="0"/>
                        </a:rPr>
                        <a:t>06-feb-17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extLst>
                  <a:ext uri="{0D108BD9-81ED-4DB2-BD59-A6C34878D82A}">
                    <a16:rowId xmlns:a16="http://schemas.microsoft.com/office/drawing/2014/main" val="10014"/>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3.3</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l" fontAlgn="ctr"/>
                      <a:r>
                        <a:rPr lang="es-CO" sz="900" b="0" i="0" u="none" strike="noStrike">
                          <a:solidFill>
                            <a:srgbClr val="000000"/>
                          </a:solidFill>
                          <a:effectLst/>
                          <a:latin typeface="Century Gothic" panose="020B0502020202020204" pitchFamily="34" charset="0"/>
                        </a:rPr>
                        <a:t>Formulación de observaciones y/o aclaraciones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07-feb-17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dirty="0">
                          <a:solidFill>
                            <a:srgbClr val="000000"/>
                          </a:solidFill>
                          <a:effectLst/>
                          <a:latin typeface="Century Gothic" panose="020B0502020202020204" pitchFamily="34" charset="0"/>
                        </a:rPr>
                        <a:t>10-feb-17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extLst>
                  <a:ext uri="{0D108BD9-81ED-4DB2-BD59-A6C34878D82A}">
                    <a16:rowId xmlns:a16="http://schemas.microsoft.com/office/drawing/2014/main" val="10015"/>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3.4</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l" fontAlgn="ctr"/>
                      <a:r>
                        <a:rPr lang="es-CO" sz="900" b="0" i="0" u="none" strike="noStrike" dirty="0">
                          <a:solidFill>
                            <a:srgbClr val="000000"/>
                          </a:solidFill>
                          <a:effectLst/>
                          <a:latin typeface="Century Gothic" panose="020B0502020202020204" pitchFamily="34" charset="0"/>
                        </a:rPr>
                        <a:t>Publicación de las observaciones y adendas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17-feb-17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17-feb-17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extLst>
                  <a:ext uri="{0D108BD9-81ED-4DB2-BD59-A6C34878D82A}">
                    <a16:rowId xmlns:a16="http://schemas.microsoft.com/office/drawing/2014/main" val="10016"/>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3.5</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l" fontAlgn="ctr"/>
                      <a:r>
                        <a:rPr lang="es-CO" sz="900" b="0" i="0" u="none" strike="noStrike">
                          <a:solidFill>
                            <a:srgbClr val="000000"/>
                          </a:solidFill>
                          <a:effectLst/>
                          <a:latin typeface="Century Gothic" panose="020B0502020202020204" pitchFamily="34" charset="0"/>
                        </a:rPr>
                        <a:t>Presentación de propuestas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20-feb-17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24-feb-17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extLst>
                  <a:ext uri="{0D108BD9-81ED-4DB2-BD59-A6C34878D82A}">
                    <a16:rowId xmlns:a16="http://schemas.microsoft.com/office/drawing/2014/main" val="10017"/>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3.6</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l" fontAlgn="ctr"/>
                      <a:r>
                        <a:rPr lang="es-CO" sz="900" b="0" i="0" u="none" strike="noStrike">
                          <a:solidFill>
                            <a:srgbClr val="000000"/>
                          </a:solidFill>
                          <a:effectLst/>
                          <a:latin typeface="Century Gothic" panose="020B0502020202020204" pitchFamily="34" charset="0"/>
                        </a:rPr>
                        <a:t>Evaluación de ofertas, subsanabilidad y ponderación.</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27-feb-17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06-mar-17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DAEEF3"/>
                    </a:solidFill>
                  </a:tcPr>
                </a:tc>
                <a:extLst>
                  <a:ext uri="{0D108BD9-81ED-4DB2-BD59-A6C34878D82A}">
                    <a16:rowId xmlns:a16="http://schemas.microsoft.com/office/drawing/2014/main" val="10018"/>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3.7</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ctr"/>
                      <a:r>
                        <a:rPr lang="es-CO" sz="900" b="0" i="0" u="none" strike="noStrike">
                          <a:solidFill>
                            <a:srgbClr val="000000"/>
                          </a:solidFill>
                          <a:effectLst/>
                          <a:latin typeface="Century Gothic" panose="020B0502020202020204" pitchFamily="34" charset="0"/>
                        </a:rPr>
                        <a:t>Publicación informe de evaluación </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es-CO" sz="1000" b="0" i="0" u="none" strike="noStrike">
                          <a:solidFill>
                            <a:srgbClr val="000000"/>
                          </a:solidFill>
                          <a:effectLst/>
                          <a:latin typeface="Century Gothic" panose="020B0502020202020204" pitchFamily="34" charset="0"/>
                        </a:rPr>
                        <a:t>07-mar-17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0019"/>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4</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4D79B"/>
                    </a:solidFill>
                  </a:tcPr>
                </a:tc>
                <a:tc>
                  <a:txBody>
                    <a:bodyPr/>
                    <a:lstStyle/>
                    <a:p>
                      <a:pPr algn="l" fontAlgn="ctr"/>
                      <a:r>
                        <a:rPr lang="es-CO" sz="1000" b="0" i="0" u="none" strike="noStrike">
                          <a:solidFill>
                            <a:srgbClr val="000000"/>
                          </a:solidFill>
                          <a:effectLst/>
                          <a:latin typeface="Century Gothic" panose="020B0502020202020204" pitchFamily="34" charset="0"/>
                        </a:rPr>
                        <a:t>Legalización del contrato</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4D79B"/>
                    </a:solidFill>
                  </a:tcPr>
                </a:tc>
                <a:tc>
                  <a:txBody>
                    <a:bodyPr/>
                    <a:lstStyle/>
                    <a:p>
                      <a:pPr algn="ctr" fontAlgn="ctr"/>
                      <a:r>
                        <a:rPr lang="es-CO" sz="1000" b="0" i="0" u="none" strike="noStrike">
                          <a:solidFill>
                            <a:srgbClr val="000000"/>
                          </a:solidFill>
                          <a:effectLst/>
                          <a:latin typeface="Century Gothic" panose="020B0502020202020204" pitchFamily="34" charset="0"/>
                        </a:rPr>
                        <a:t>08-mar-17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4D79B"/>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4D79B"/>
                    </a:solidFill>
                  </a:tcPr>
                </a:tc>
                <a:extLst>
                  <a:ext uri="{0D108BD9-81ED-4DB2-BD59-A6C34878D82A}">
                    <a16:rowId xmlns:a16="http://schemas.microsoft.com/office/drawing/2014/main" val="10020"/>
                  </a:ext>
                </a:extLst>
              </a:tr>
              <a:tr h="236220">
                <a:tc>
                  <a:txBody>
                    <a:bodyPr/>
                    <a:lstStyle/>
                    <a:p>
                      <a:pPr algn="ctr" fontAlgn="ctr"/>
                      <a:r>
                        <a:rPr lang="es-CO" sz="1000" b="0" i="0" u="none" strike="noStrike" dirty="0">
                          <a:solidFill>
                            <a:srgbClr val="000000"/>
                          </a:solidFill>
                          <a:effectLst/>
                          <a:latin typeface="Century Gothic" panose="020B0502020202020204" pitchFamily="34" charset="0"/>
                        </a:rPr>
                        <a:t>4.1</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tc>
                  <a:txBody>
                    <a:bodyPr/>
                    <a:lstStyle/>
                    <a:p>
                      <a:pPr algn="l" fontAlgn="ctr"/>
                      <a:r>
                        <a:rPr lang="es-CO" sz="900" b="0" i="0" u="none" strike="noStrike">
                          <a:solidFill>
                            <a:srgbClr val="000000"/>
                          </a:solidFill>
                          <a:effectLst/>
                          <a:latin typeface="Century Gothic" panose="020B0502020202020204" pitchFamily="34" charset="0"/>
                        </a:rPr>
                        <a:t>Publicación de la adjudicación o declaratoria de desierto</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tc>
                  <a:txBody>
                    <a:bodyPr/>
                    <a:lstStyle/>
                    <a:p>
                      <a:pPr algn="ctr" fontAlgn="ctr"/>
                      <a:r>
                        <a:rPr lang="es-CO" sz="1000" b="0" i="0" u="none" strike="noStrike">
                          <a:solidFill>
                            <a:srgbClr val="000000"/>
                          </a:solidFill>
                          <a:effectLst/>
                          <a:latin typeface="Century Gothic" panose="020B0502020202020204" pitchFamily="34" charset="0"/>
                        </a:rPr>
                        <a:t>08-mar-17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tc>
                  <a:txBody>
                    <a:bodyPr/>
                    <a:lstStyle/>
                    <a:p>
                      <a:pPr algn="ctr" fontAlgn="ctr"/>
                      <a:r>
                        <a:rPr lang="es-CO" sz="1000" b="0" i="0" u="none" strike="noStrike">
                          <a:solidFill>
                            <a:srgbClr val="000000"/>
                          </a:solidFill>
                          <a:effectLst/>
                          <a:latin typeface="Century Gothic" panose="020B0502020202020204" pitchFamily="34" charset="0"/>
                        </a:rPr>
                        <a:t>08-mar-17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extLst>
                  <a:ext uri="{0D108BD9-81ED-4DB2-BD59-A6C34878D82A}">
                    <a16:rowId xmlns:a16="http://schemas.microsoft.com/office/drawing/2014/main" val="10021"/>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4.2</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tc>
                  <a:txBody>
                    <a:bodyPr/>
                    <a:lstStyle/>
                    <a:p>
                      <a:pPr algn="l" fontAlgn="ctr"/>
                      <a:r>
                        <a:rPr lang="es-CO" sz="900" b="0" i="0" u="none" strike="noStrike">
                          <a:solidFill>
                            <a:srgbClr val="000000"/>
                          </a:solidFill>
                          <a:effectLst/>
                          <a:latin typeface="Century Gothic" panose="020B0502020202020204" pitchFamily="34" charset="0"/>
                        </a:rPr>
                        <a:t>Suscribir contrato</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tc>
                  <a:txBody>
                    <a:bodyPr/>
                    <a:lstStyle/>
                    <a:p>
                      <a:pPr algn="ctr" fontAlgn="ctr"/>
                      <a:r>
                        <a:rPr lang="es-CO" sz="1000" b="0" i="0" u="none" strike="noStrike">
                          <a:solidFill>
                            <a:srgbClr val="000000"/>
                          </a:solidFill>
                          <a:effectLst/>
                          <a:latin typeface="Century Gothic" panose="020B0502020202020204" pitchFamily="34" charset="0"/>
                        </a:rPr>
                        <a:t>09-mar-17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tc>
                  <a:txBody>
                    <a:bodyPr/>
                    <a:lstStyle/>
                    <a:p>
                      <a:pPr algn="ctr" fontAlgn="ctr"/>
                      <a:r>
                        <a:rPr lang="es-CO" sz="1000" b="0" i="0" u="none" strike="noStrike">
                          <a:solidFill>
                            <a:srgbClr val="000000"/>
                          </a:solidFill>
                          <a:effectLst/>
                          <a:latin typeface="Century Gothic" panose="020B0502020202020204" pitchFamily="34" charset="0"/>
                        </a:rPr>
                        <a:t>13-mar-17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BF1DE"/>
                    </a:solidFill>
                  </a:tcPr>
                </a:tc>
                <a:extLst>
                  <a:ext uri="{0D108BD9-81ED-4DB2-BD59-A6C34878D82A}">
                    <a16:rowId xmlns:a16="http://schemas.microsoft.com/office/drawing/2014/main" val="10022"/>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4.3</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fontAlgn="ctr"/>
                      <a:r>
                        <a:rPr lang="es-CO" sz="900" b="0" i="0" u="none" strike="noStrike">
                          <a:solidFill>
                            <a:srgbClr val="000000"/>
                          </a:solidFill>
                          <a:effectLst/>
                          <a:latin typeface="Century Gothic" panose="020B0502020202020204" pitchFamily="34" charset="0"/>
                        </a:rPr>
                        <a:t>Legalización del contrato</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s-CO" sz="1000" b="0" i="0" u="none" strike="noStrike">
                          <a:solidFill>
                            <a:srgbClr val="000000"/>
                          </a:solidFill>
                          <a:effectLst/>
                          <a:latin typeface="Century Gothic" panose="020B0502020202020204" pitchFamily="34" charset="0"/>
                        </a:rPr>
                        <a:t>13-mar-17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extLst>
                  <a:ext uri="{0D108BD9-81ED-4DB2-BD59-A6C34878D82A}">
                    <a16:rowId xmlns:a16="http://schemas.microsoft.com/office/drawing/2014/main" val="10023"/>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5</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B1A0C7"/>
                    </a:solidFill>
                  </a:tcPr>
                </a:tc>
                <a:tc>
                  <a:txBody>
                    <a:bodyPr/>
                    <a:lstStyle/>
                    <a:p>
                      <a:pPr algn="l" fontAlgn="ctr"/>
                      <a:r>
                        <a:rPr lang="es-CO" sz="1000" b="0" i="0" u="none" strike="noStrike">
                          <a:solidFill>
                            <a:srgbClr val="000000"/>
                          </a:solidFill>
                          <a:effectLst/>
                          <a:latin typeface="Century Gothic" panose="020B0502020202020204" pitchFamily="34" charset="0"/>
                        </a:rPr>
                        <a:t>Migración del personal</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B1A0C7"/>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B1A0C7"/>
                    </a:solidFill>
                  </a:tcPr>
                </a:tc>
                <a:tc>
                  <a:txBody>
                    <a:bodyPr/>
                    <a:lstStyle/>
                    <a:p>
                      <a:pPr algn="ctr" fontAlgn="ctr"/>
                      <a:r>
                        <a:rPr lang="es-CO" sz="1000" b="0" i="0" u="none" strike="noStrike">
                          <a:solidFill>
                            <a:srgbClr val="000000"/>
                          </a:solidFill>
                          <a:effectLst/>
                          <a:latin typeface="Century Gothic" panose="020B0502020202020204" pitchFamily="34" charset="0"/>
                        </a:rPr>
                        <a:t>03-abr-17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B1A0C7"/>
                    </a:solidFill>
                  </a:tcPr>
                </a:tc>
                <a:extLst>
                  <a:ext uri="{0D108BD9-81ED-4DB2-BD59-A6C34878D82A}">
                    <a16:rowId xmlns:a16="http://schemas.microsoft.com/office/drawing/2014/main" val="10024"/>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5.1</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l" fontAlgn="ctr"/>
                      <a:r>
                        <a:rPr lang="es-CO" sz="900" b="0" i="0" u="none" strike="noStrike">
                          <a:solidFill>
                            <a:srgbClr val="000000"/>
                          </a:solidFill>
                          <a:effectLst/>
                          <a:latin typeface="Century Gothic" panose="020B0502020202020204" pitchFamily="34" charset="0"/>
                        </a:rPr>
                        <a:t>Reunión inicial contratista - SAE</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extLst>
                  <a:ext uri="{0D108BD9-81ED-4DB2-BD59-A6C34878D82A}">
                    <a16:rowId xmlns:a16="http://schemas.microsoft.com/office/drawing/2014/main" val="10025"/>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5.2</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l" fontAlgn="ctr"/>
                      <a:r>
                        <a:rPr lang="es-CO" sz="900" b="0" i="0" u="none" strike="noStrike">
                          <a:solidFill>
                            <a:srgbClr val="000000"/>
                          </a:solidFill>
                          <a:effectLst/>
                          <a:latin typeface="Century Gothic" panose="020B0502020202020204" pitchFamily="34" charset="0"/>
                        </a:rPr>
                        <a:t>Envió listados del personal al contratista</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ctr" fontAlgn="ctr"/>
                      <a:r>
                        <a:rPr lang="es-CO" sz="1000" b="0" i="0" u="none" strike="noStrike">
                          <a:solidFill>
                            <a:srgbClr val="000000"/>
                          </a:solidFill>
                          <a:effectLst/>
                          <a:latin typeface="Century Gothic" panose="020B0502020202020204" pitchFamily="34" charset="0"/>
                        </a:rPr>
                        <a:t>17-mar-17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extLst>
                  <a:ext uri="{0D108BD9-81ED-4DB2-BD59-A6C34878D82A}">
                    <a16:rowId xmlns:a16="http://schemas.microsoft.com/office/drawing/2014/main" val="10026"/>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5.3</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l" fontAlgn="ctr"/>
                      <a:r>
                        <a:rPr lang="es-CO" sz="900" b="0" i="0" u="none" strike="noStrike">
                          <a:solidFill>
                            <a:srgbClr val="000000"/>
                          </a:solidFill>
                          <a:effectLst/>
                          <a:latin typeface="Century Gothic" panose="020B0502020202020204" pitchFamily="34" charset="0"/>
                        </a:rPr>
                        <a:t>Contrataciones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ctr" fontAlgn="ctr"/>
                      <a:r>
                        <a:rPr lang="es-CO" sz="1000" b="0" i="0" u="none" strike="noStrike">
                          <a:solidFill>
                            <a:srgbClr val="000000"/>
                          </a:solidFill>
                          <a:effectLst/>
                          <a:latin typeface="Century Gothic" panose="020B0502020202020204" pitchFamily="34" charset="0"/>
                        </a:rPr>
                        <a:t>21-mar-17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tc>
                  <a:txBody>
                    <a:bodyPr/>
                    <a:lstStyle/>
                    <a:p>
                      <a:pPr algn="ctr" fontAlgn="ctr"/>
                      <a:r>
                        <a:rPr lang="es-CO" sz="1000" b="0" i="0" u="none" strike="noStrike">
                          <a:solidFill>
                            <a:srgbClr val="000000"/>
                          </a:solidFill>
                          <a:effectLst/>
                          <a:latin typeface="Century Gothic" panose="020B0502020202020204" pitchFamily="34" charset="0"/>
                        </a:rPr>
                        <a:t>31-mar-17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4DFEC"/>
                    </a:solidFill>
                  </a:tcPr>
                </a:tc>
                <a:extLst>
                  <a:ext uri="{0D108BD9-81ED-4DB2-BD59-A6C34878D82A}">
                    <a16:rowId xmlns:a16="http://schemas.microsoft.com/office/drawing/2014/main" val="10027"/>
                  </a:ext>
                </a:extLst>
              </a:tr>
              <a:tr h="160129">
                <a:tc>
                  <a:txBody>
                    <a:bodyPr/>
                    <a:lstStyle/>
                    <a:p>
                      <a:pPr algn="ctr" fontAlgn="ctr"/>
                      <a:r>
                        <a:rPr lang="es-CO" sz="1000" b="0" i="0" u="none" strike="noStrike" dirty="0">
                          <a:solidFill>
                            <a:srgbClr val="000000"/>
                          </a:solidFill>
                          <a:effectLst/>
                          <a:latin typeface="Century Gothic" panose="020B0502020202020204" pitchFamily="34" charset="0"/>
                        </a:rPr>
                        <a:t>5.4</a:t>
                      </a:r>
                    </a:p>
                  </a:txBody>
                  <a:tcPr marL="5097" marR="5097" marT="5097" marB="0" anchor="ctr">
                    <a:lnL w="6350" cap="flat" cmpd="sng" algn="ctr">
                      <a:solidFill>
                        <a:srgbClr val="000000"/>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l" fontAlgn="ctr"/>
                      <a:r>
                        <a:rPr lang="es-CO" sz="900" b="0" i="0" u="none" strike="noStrike" dirty="0">
                          <a:solidFill>
                            <a:srgbClr val="000000"/>
                          </a:solidFill>
                          <a:effectLst/>
                          <a:latin typeface="Century Gothic" panose="020B0502020202020204" pitchFamily="34" charset="0"/>
                        </a:rPr>
                        <a:t>Ingreso de los trabajadores</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s-CO" sz="1000" b="0" i="0" u="none" strike="noStrike" dirty="0">
                          <a:solidFill>
                            <a:srgbClr val="000000"/>
                          </a:solidFill>
                          <a:effectLst/>
                          <a:latin typeface="Century Gothic" panose="020B0502020202020204" pitchFamily="34" charset="0"/>
                        </a:rPr>
                        <a:t>03-abr-17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s-CO" sz="1000" b="0" i="0" u="none" strike="noStrike" dirty="0">
                          <a:solidFill>
                            <a:srgbClr val="000000"/>
                          </a:solidFill>
                          <a:effectLst/>
                          <a:latin typeface="Century Gothic" panose="020B0502020202020204" pitchFamily="34" charset="0"/>
                        </a:rPr>
                        <a:t>03-abr-17</a:t>
                      </a:r>
                    </a:p>
                  </a:txBody>
                  <a:tcPr marL="5097" marR="5097" marT="5097" marB="0" anchor="ctr">
                    <a:lnL w="6350" cap="flat" cmpd="sng" algn="ctr">
                      <a:solidFill>
                        <a:srgbClr val="D9D9D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extLst>
                  <a:ext uri="{0D108BD9-81ED-4DB2-BD59-A6C34878D82A}">
                    <a16:rowId xmlns:a16="http://schemas.microsoft.com/office/drawing/2014/main" val="10028"/>
                  </a:ext>
                </a:extLst>
              </a:tr>
            </a:tbl>
          </a:graphicData>
        </a:graphic>
      </p:graphicFrame>
    </p:spTree>
    <p:extLst>
      <p:ext uri="{BB962C8B-B14F-4D97-AF65-F5344CB8AC3E}">
        <p14:creationId xmlns:p14="http://schemas.microsoft.com/office/powerpoint/2010/main" val="3517903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Rectángulo 9"/>
          <p:cNvSpPr/>
          <p:nvPr/>
        </p:nvSpPr>
        <p:spPr>
          <a:xfrm>
            <a:off x="-3493" y="-7514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252404" y="6520418"/>
            <a:ext cx="452647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 – Enero 25 de 2017</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5" name="CuadroTexto 14"/>
          <p:cNvSpPr txBox="1"/>
          <p:nvPr/>
        </p:nvSpPr>
        <p:spPr>
          <a:xfrm>
            <a:off x="777772" y="1923523"/>
            <a:ext cx="6561047" cy="1169551"/>
          </a:xfrm>
          <a:prstGeom prst="rect">
            <a:avLst/>
          </a:prstGeom>
          <a:noFill/>
        </p:spPr>
        <p:txBody>
          <a:bodyPr wrap="square" rtlCol="0">
            <a:spAutoFit/>
          </a:bodyPr>
          <a:lstStyle/>
          <a:p>
            <a:pPr algn="just"/>
            <a:r>
              <a:rPr lang="es-CO" sz="1400" dirty="0">
                <a:latin typeface="+mj-lt"/>
                <a:ea typeface="Lato Regular" panose="020F0502020204030203" pitchFamily="34" charset="0"/>
                <a:cs typeface="Lato Regular" panose="020F0502020204030203" pitchFamily="34" charset="0"/>
              </a:rPr>
              <a:t>Fecha de suscripción: 1 de febrero de 2013</a:t>
            </a:r>
          </a:p>
          <a:p>
            <a:pPr algn="just"/>
            <a:r>
              <a:rPr lang="es-CO" sz="1400" dirty="0">
                <a:latin typeface="+mj-lt"/>
                <a:ea typeface="Lato Regular" panose="020F0502020204030203" pitchFamily="34" charset="0"/>
                <a:cs typeface="Lato Regular" panose="020F0502020204030203" pitchFamily="34" charset="0"/>
              </a:rPr>
              <a:t>Vigencia inicial: Doce (12) meses</a:t>
            </a:r>
          </a:p>
          <a:p>
            <a:pPr algn="just"/>
            <a:r>
              <a:rPr lang="es-CO" sz="1400" dirty="0">
                <a:latin typeface="+mj-lt"/>
                <a:ea typeface="Lato Regular" panose="020F0502020204030203" pitchFamily="34" charset="0"/>
                <a:cs typeface="Lato Regular" panose="020F0502020204030203" pitchFamily="34" charset="0"/>
              </a:rPr>
              <a:t>Valor inicial: $ 3.200.000.000°°. </a:t>
            </a:r>
          </a:p>
          <a:p>
            <a:pPr algn="just"/>
            <a:endParaRPr lang="es-CO" sz="1400" dirty="0">
              <a:latin typeface="+mj-lt"/>
              <a:ea typeface="Lato Regular" panose="020F0502020204030203" pitchFamily="34" charset="0"/>
              <a:cs typeface="Lato Regular" panose="020F0502020204030203" pitchFamily="34" charset="0"/>
            </a:endParaRPr>
          </a:p>
          <a:p>
            <a:pPr algn="just"/>
            <a:r>
              <a:rPr lang="es-CO" sz="1400" dirty="0">
                <a:latin typeface="+mj-lt"/>
                <a:ea typeface="Lato Regular" panose="020F0502020204030203" pitchFamily="34" charset="0"/>
                <a:cs typeface="Lato Regular" panose="020F0502020204030203" pitchFamily="34" charset="0"/>
              </a:rPr>
              <a:t>Modificaciones:</a:t>
            </a:r>
          </a:p>
        </p:txBody>
      </p:sp>
      <p:sp>
        <p:nvSpPr>
          <p:cNvPr id="16" name="2 Marcador de contenido"/>
          <p:cNvSpPr txBox="1">
            <a:spLocks/>
          </p:cNvSpPr>
          <p:nvPr/>
        </p:nvSpPr>
        <p:spPr>
          <a:xfrm>
            <a:off x="1514150" y="1055020"/>
            <a:ext cx="6336220" cy="1218538"/>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spcBef>
                <a:spcPts val="0"/>
              </a:spcBef>
            </a:pPr>
            <a:r>
              <a:rPr lang="es-CO" sz="2800" b="1" dirty="0"/>
              <a:t>Histórico Contrato No. 04 – 2013</a:t>
            </a:r>
          </a:p>
          <a:p>
            <a:pPr>
              <a:spcBef>
                <a:spcPts val="0"/>
              </a:spcBef>
            </a:pPr>
            <a:r>
              <a:rPr lang="es-CO" sz="2000" b="1" dirty="0"/>
              <a:t>(Serví Industriales y Mercadeo SAS)</a:t>
            </a:r>
            <a:endParaRPr lang="es-CO" sz="2000" dirty="0"/>
          </a:p>
        </p:txBody>
      </p:sp>
      <p:sp>
        <p:nvSpPr>
          <p:cNvPr id="11" name="CuadroTexto 10"/>
          <p:cNvSpPr txBox="1"/>
          <p:nvPr/>
        </p:nvSpPr>
        <p:spPr>
          <a:xfrm>
            <a:off x="4252404" y="358281"/>
            <a:ext cx="4763708" cy="523220"/>
          </a:xfrm>
          <a:prstGeom prst="rect">
            <a:avLst/>
          </a:prstGeom>
          <a:noFill/>
        </p:spPr>
        <p:txBody>
          <a:bodyPr wrap="square" rtlCol="0">
            <a:spAutoFit/>
          </a:bodyPr>
          <a:lstStyle/>
          <a:p>
            <a:pPr algn="r"/>
            <a:r>
              <a:rPr lang="es-CO" sz="2800" b="1" dirty="0">
                <a:solidFill>
                  <a:schemeClr val="bg1"/>
                </a:solidFill>
              </a:rPr>
              <a:t>CONTRATO DE OUTSOURCING</a:t>
            </a:r>
          </a:p>
        </p:txBody>
      </p:sp>
      <p:sp>
        <p:nvSpPr>
          <p:cNvPr id="3" name="Rectángulo 2"/>
          <p:cNvSpPr/>
          <p:nvPr/>
        </p:nvSpPr>
        <p:spPr>
          <a:xfrm>
            <a:off x="777772" y="6236007"/>
            <a:ext cx="7758818" cy="274370"/>
          </a:xfrm>
          <a:prstGeom prst="rect">
            <a:avLst/>
          </a:prstGeom>
        </p:spPr>
        <p:txBody>
          <a:bodyPr wrap="square">
            <a:spAutoFit/>
          </a:bodyPr>
          <a:lstStyle/>
          <a:p>
            <a:pPr>
              <a:lnSpc>
                <a:spcPct val="115000"/>
              </a:lnSpc>
              <a:spcAft>
                <a:spcPts val="1000"/>
              </a:spcAft>
            </a:pPr>
            <a:r>
              <a:rPr lang="es-CO" sz="1100" i="1" dirty="0">
                <a:latin typeface="Arial Narrow" panose="020B0606020202030204" pitchFamily="34" charset="0"/>
                <a:ea typeface="Calibri" panose="020F0502020204030204" pitchFamily="34" charset="0"/>
                <a:cs typeface="Times New Roman" panose="02020603050405020304" pitchFamily="18" charset="0"/>
              </a:rPr>
              <a:t>(*) Las modificaciones 3 y 4 del contrato, corresponden a cambio de Cuenta bancaria para pago y Cambio supervisor del contrato, respectivamente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a 4"/>
          <p:cNvGraphicFramePr>
            <a:graphicFrameLocks noGrp="1"/>
          </p:cNvGraphicFramePr>
          <p:nvPr>
            <p:extLst/>
          </p:nvPr>
        </p:nvGraphicFramePr>
        <p:xfrm>
          <a:off x="1206500" y="3073620"/>
          <a:ext cx="6553200" cy="3157266"/>
        </p:xfrm>
        <a:graphic>
          <a:graphicData uri="http://schemas.openxmlformats.org/drawingml/2006/table">
            <a:tbl>
              <a:tblPr/>
              <a:tblGrid>
                <a:gridCol w="13843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596900">
                  <a:extLst>
                    <a:ext uri="{9D8B030D-6E8A-4147-A177-3AD203B41FA5}">
                      <a16:colId xmlns:a16="http://schemas.microsoft.com/office/drawing/2014/main" val="20006"/>
                    </a:ext>
                  </a:extLst>
                </a:gridCol>
              </a:tblGrid>
              <a:tr h="180684">
                <a:tc rowSpan="2">
                  <a:txBody>
                    <a:bodyPr/>
                    <a:lstStyle/>
                    <a:p>
                      <a:pPr algn="ctr" rtl="0" fontAlgn="ctr"/>
                      <a:r>
                        <a:rPr lang="es-CO" sz="1100" b="1" i="0" u="none" strike="noStrike" dirty="0">
                          <a:solidFill>
                            <a:srgbClr val="000000"/>
                          </a:solidFill>
                          <a:effectLst/>
                          <a:latin typeface="Arial Narrow" panose="020B0606020202030204" pitchFamily="34" charset="0"/>
                        </a:rPr>
                        <a:t>No. Contrato / Otrosíes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rowSpan="2">
                  <a:txBody>
                    <a:bodyPr/>
                    <a:lstStyle/>
                    <a:p>
                      <a:pPr algn="ctr" rtl="0" fontAlgn="ctr"/>
                      <a:r>
                        <a:rPr lang="es-CO" sz="1100" b="1" i="0" u="none" strike="noStrike">
                          <a:solidFill>
                            <a:srgbClr val="000000"/>
                          </a:solidFill>
                          <a:effectLst/>
                          <a:latin typeface="Arial Narrow" panose="020B0606020202030204" pitchFamily="34" charset="0"/>
                        </a:rPr>
                        <a:t>Fecha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rtl="0" fontAlgn="ctr"/>
                      <a:r>
                        <a:rPr lang="es-CO" sz="1100" b="1" i="0" u="none" strike="noStrike" dirty="0">
                          <a:solidFill>
                            <a:srgbClr val="000000"/>
                          </a:solidFill>
                          <a:effectLst/>
                          <a:latin typeface="Arial Narrow" panose="020B0606020202030204" pitchFamily="34" charset="0"/>
                        </a:rPr>
                        <a:t>Vigencia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DB4E2"/>
                    </a:solidFill>
                  </a:tcPr>
                </a:tc>
                <a:tc rowSpan="2">
                  <a:txBody>
                    <a:bodyPr/>
                    <a:lstStyle/>
                    <a:p>
                      <a:pPr algn="ctr" rtl="0" fontAlgn="ctr"/>
                      <a:r>
                        <a:rPr lang="es-CO" sz="1100" b="1" i="0" u="none" strike="noStrike" dirty="0">
                          <a:solidFill>
                            <a:srgbClr val="000000"/>
                          </a:solidFill>
                          <a:effectLst/>
                          <a:latin typeface="Arial Narrow" panose="020B0606020202030204" pitchFamily="34" charset="0"/>
                        </a:rPr>
                        <a:t>Desde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rowSpan="2">
                  <a:txBody>
                    <a:bodyPr/>
                    <a:lstStyle/>
                    <a:p>
                      <a:pPr algn="ctr" rtl="0" fontAlgn="ctr"/>
                      <a:r>
                        <a:rPr lang="es-CO" sz="1100" b="1" i="0" u="none" strike="noStrike">
                          <a:solidFill>
                            <a:srgbClr val="000000"/>
                          </a:solidFill>
                          <a:effectLst/>
                          <a:latin typeface="Arial Narrow" panose="020B0606020202030204" pitchFamily="34" charset="0"/>
                        </a:rPr>
                        <a:t>Hasta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rowSpan="2">
                  <a:txBody>
                    <a:bodyPr/>
                    <a:lstStyle/>
                    <a:p>
                      <a:pPr algn="ctr" rtl="0" fontAlgn="ctr"/>
                      <a:r>
                        <a:rPr lang="es-CO" sz="1100" b="1" i="0" u="none" strike="noStrike" dirty="0">
                          <a:solidFill>
                            <a:srgbClr val="000000"/>
                          </a:solidFill>
                          <a:effectLst/>
                          <a:latin typeface="Arial Narrow" panose="020B0606020202030204" pitchFamily="34" charset="0"/>
                        </a:rPr>
                        <a:t>Valor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rowSpan="2">
                  <a:txBody>
                    <a:bodyPr/>
                    <a:lstStyle/>
                    <a:p>
                      <a:pPr algn="ctr" rtl="0" fontAlgn="ctr"/>
                      <a:r>
                        <a:rPr lang="es-CO" sz="1100" b="1" i="0" u="none" strike="noStrike">
                          <a:solidFill>
                            <a:srgbClr val="000000"/>
                          </a:solidFill>
                          <a:effectLst/>
                          <a:latin typeface="Arial Narrow" panose="020B0606020202030204" pitchFamily="34" charset="0"/>
                        </a:rPr>
                        <a:t>AIU</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000"/>
                  </a:ext>
                </a:extLst>
              </a:tr>
              <a:tr h="188897">
                <a:tc vMerge="1">
                  <a:txBody>
                    <a:bodyPr/>
                    <a:lstStyle/>
                    <a:p>
                      <a:endParaRPr lang="es-CO"/>
                    </a:p>
                  </a:txBody>
                  <a:tcPr/>
                </a:tc>
                <a:tc vMerge="1">
                  <a:txBody>
                    <a:bodyPr/>
                    <a:lstStyle/>
                    <a:p>
                      <a:endParaRPr lang="es-CO"/>
                    </a:p>
                  </a:txBody>
                  <a:tcPr/>
                </a:tc>
                <a:tc>
                  <a:txBody>
                    <a:bodyPr/>
                    <a:lstStyle/>
                    <a:p>
                      <a:pPr algn="ctr" rtl="0" fontAlgn="ctr"/>
                      <a:r>
                        <a:rPr lang="es-CO" sz="1100" b="1" i="0" u="none" strike="noStrike">
                          <a:solidFill>
                            <a:srgbClr val="000000"/>
                          </a:solidFill>
                          <a:effectLst/>
                          <a:latin typeface="Arial Narrow" panose="020B0606020202030204" pitchFamily="34" charset="0"/>
                        </a:rPr>
                        <a:t>meses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8DB4E2"/>
                    </a:solidFill>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10001"/>
                  </a:ext>
                </a:extLst>
              </a:tr>
              <a:tr h="188897">
                <a:tc>
                  <a:txBody>
                    <a:bodyPr/>
                    <a:lstStyle/>
                    <a:p>
                      <a:pPr algn="ctr" rtl="0" fontAlgn="ctr"/>
                      <a:r>
                        <a:rPr lang="es-CO" sz="1100" b="0" i="0" u="none" strike="noStrike">
                          <a:solidFill>
                            <a:srgbClr val="000000"/>
                          </a:solidFill>
                          <a:effectLst/>
                          <a:latin typeface="Arial Narrow" panose="020B0606020202030204" pitchFamily="34" charset="0"/>
                        </a:rPr>
                        <a:t>004-2013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01/02/2013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01/02/2013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31/01/2014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$3,200,000,000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9581">
                <a:tc>
                  <a:txBody>
                    <a:bodyPr/>
                    <a:lstStyle/>
                    <a:p>
                      <a:pPr algn="ctr" rtl="0" fontAlgn="ctr"/>
                      <a:r>
                        <a:rPr lang="es-CO" sz="1100" b="0" i="0" u="none" strike="noStrike">
                          <a:solidFill>
                            <a:srgbClr val="000000"/>
                          </a:solidFill>
                          <a:effectLst/>
                          <a:latin typeface="Arial Narrow" panose="020B0606020202030204" pitchFamily="34" charset="0"/>
                        </a:rPr>
                        <a:t>Otrosí 1 - Adición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01/02/2014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01/02/2014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31/07/2014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$1,600,000,000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9581">
                <a:tc>
                  <a:txBody>
                    <a:bodyPr/>
                    <a:lstStyle/>
                    <a:p>
                      <a:pPr algn="ctr" rtl="0" fontAlgn="ctr"/>
                      <a:r>
                        <a:rPr lang="es-CO" sz="1100" b="0" i="0" u="none" strike="noStrike">
                          <a:solidFill>
                            <a:srgbClr val="000000"/>
                          </a:solidFill>
                          <a:effectLst/>
                          <a:latin typeface="Arial Narrow" panose="020B0606020202030204" pitchFamily="34" charset="0"/>
                        </a:rPr>
                        <a:t>Otrosí 2 - Adición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28/07/2014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01/08/2014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31/07/2015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$12,970,263,543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9581">
                <a:tc>
                  <a:txBody>
                    <a:bodyPr/>
                    <a:lstStyle/>
                    <a:p>
                      <a:pPr algn="ctr" rtl="0" fontAlgn="ctr"/>
                      <a:r>
                        <a:rPr lang="es-CO" sz="1100" b="0" i="0" u="none" strike="noStrike">
                          <a:solidFill>
                            <a:srgbClr val="000000"/>
                          </a:solidFill>
                          <a:effectLst/>
                          <a:latin typeface="Arial Narrow" panose="020B0606020202030204" pitchFamily="34" charset="0"/>
                        </a:rPr>
                        <a:t>Modificación No. 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31/07/2015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01/08/2015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31/12/2015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$6,000,000,000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9581">
                <a:tc>
                  <a:txBody>
                    <a:bodyPr/>
                    <a:lstStyle/>
                    <a:p>
                      <a:pPr algn="ctr" rtl="0" fontAlgn="ctr"/>
                      <a:r>
                        <a:rPr lang="es-CO" sz="1100" b="0" i="0" u="none" strike="noStrike">
                          <a:solidFill>
                            <a:srgbClr val="000000"/>
                          </a:solidFill>
                          <a:effectLst/>
                          <a:latin typeface="Arial Narrow" panose="020B0606020202030204" pitchFamily="34" charset="0"/>
                        </a:rPr>
                        <a:t>Modificación No. 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16/12/2015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01/01/2016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31/03/2016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$4,200,000,000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9581">
                <a:tc>
                  <a:txBody>
                    <a:bodyPr/>
                    <a:lstStyle/>
                    <a:p>
                      <a:pPr algn="ctr" rtl="0" fontAlgn="ctr"/>
                      <a:r>
                        <a:rPr lang="es-CO" sz="1100" b="0" i="0" u="none" strike="noStrike">
                          <a:solidFill>
                            <a:srgbClr val="000000"/>
                          </a:solidFill>
                          <a:effectLst/>
                          <a:latin typeface="Arial Narrow" panose="020B0606020202030204" pitchFamily="34" charset="0"/>
                        </a:rPr>
                        <a:t>Modificación No. 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19/03/2016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01/04/2016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31/07/2016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$5,000,000,000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9581">
                <a:tc>
                  <a:txBody>
                    <a:bodyPr/>
                    <a:lstStyle/>
                    <a:p>
                      <a:pPr algn="ctr" rtl="0" fontAlgn="ctr"/>
                      <a:r>
                        <a:rPr lang="es-CO" sz="1100" b="0" i="0" u="none" strike="noStrike">
                          <a:solidFill>
                            <a:srgbClr val="000000"/>
                          </a:solidFill>
                          <a:effectLst/>
                          <a:latin typeface="Arial Narrow" panose="020B0606020202030204" pitchFamily="34" charset="0"/>
                        </a:rPr>
                        <a:t>Modificación No. 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29/07/2016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01/08/2016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15/01/2017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$7,360,965,030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8897">
                <a:tc>
                  <a:txBody>
                    <a:bodyPr/>
                    <a:lstStyle/>
                    <a:p>
                      <a:pPr algn="ctr" rtl="0" fontAlgn="ctr"/>
                      <a:r>
                        <a:rPr lang="es-CO" sz="1100" b="0" i="0" u="none" strike="noStrike">
                          <a:solidFill>
                            <a:srgbClr val="000000"/>
                          </a:solidFill>
                          <a:effectLst/>
                          <a:latin typeface="Arial Narrow" panose="020B0606020202030204" pitchFamily="34" charset="0"/>
                        </a:rPr>
                        <a:t>Modificación No. 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06/12/2016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16/01/2017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30/01/2017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a:solidFill>
                            <a:srgbClr val="000000"/>
                          </a:solidFill>
                          <a:effectLst/>
                          <a:latin typeface="Arial Narrow" panose="020B0606020202030204" pitchFamily="34" charset="0"/>
                        </a:rPr>
                        <a:t>7.00%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8897">
                <a:tc gridSpan="2">
                  <a:txBody>
                    <a:bodyPr/>
                    <a:lstStyle/>
                    <a:p>
                      <a:pPr algn="r" rtl="0" fontAlgn="ctr"/>
                      <a:r>
                        <a:rPr lang="es-CO" sz="1100" b="0" i="0" u="none" strike="noStrike" dirty="0">
                          <a:solidFill>
                            <a:srgbClr val="000000"/>
                          </a:solidFill>
                          <a:effectLst/>
                          <a:latin typeface="Arial Narrow" panose="020B0606020202030204" pitchFamily="34" charset="0"/>
                        </a:rPr>
                        <a:t>Total meses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rtl="0" fontAlgn="ctr"/>
                      <a:r>
                        <a:rPr lang="es-CO" sz="1100" b="1" i="0" u="none" strike="noStrike">
                          <a:solidFill>
                            <a:srgbClr val="000000"/>
                          </a:solidFill>
                          <a:effectLst/>
                          <a:latin typeface="Arial Narrow" panose="020B0606020202030204" pitchFamily="34" charset="0"/>
                        </a:rPr>
                        <a:t>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s-CO" sz="1100" b="1" i="0" u="none" strike="noStrike" dirty="0">
                          <a:solidFill>
                            <a:srgbClr val="000000"/>
                          </a:solidFill>
                          <a:effectLst/>
                          <a:latin typeface="Arial Narrow" panose="020B0606020202030204" pitchFamily="34" charset="0"/>
                        </a:rPr>
                        <a:t>Valor Total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hMerge="1">
                  <a:txBody>
                    <a:bodyPr/>
                    <a:lstStyle/>
                    <a:p>
                      <a:endParaRPr lang="es-CO"/>
                    </a:p>
                  </a:txBody>
                  <a:tcPr/>
                </a:tc>
                <a:tc>
                  <a:txBody>
                    <a:bodyPr/>
                    <a:lstStyle/>
                    <a:p>
                      <a:pPr algn="ctr" rtl="0" fontAlgn="ctr"/>
                      <a:r>
                        <a:rPr lang="es-CO" sz="1100" b="1" i="0" u="none" strike="noStrike">
                          <a:solidFill>
                            <a:srgbClr val="000000"/>
                          </a:solidFill>
                          <a:effectLst/>
                          <a:latin typeface="Arial Narrow" panose="020B0606020202030204" pitchFamily="34" charset="0"/>
                        </a:rPr>
                        <a:t>$40,331,228,573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s-CO" sz="1200" b="1" i="0" u="none" strike="noStrike" dirty="0">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214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3903902"/>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32</a:t>
            </a:fld>
            <a:endParaRPr lang="es-ES" dirty="0"/>
          </a:p>
        </p:txBody>
      </p:sp>
    </p:spTree>
    <p:extLst>
      <p:ext uri="{BB962C8B-B14F-4D97-AF65-F5344CB8AC3E}">
        <p14:creationId xmlns:p14="http://schemas.microsoft.com/office/powerpoint/2010/main" val="3010440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334666" y="307856"/>
            <a:ext cx="2644996" cy="992306"/>
          </a:xfrm>
          <a:prstGeom prst="rect">
            <a:avLst/>
          </a:prstGeom>
        </p:spPr>
      </p:pic>
      <p:sp>
        <p:nvSpPr>
          <p:cNvPr id="2" name="Título 1"/>
          <p:cNvSpPr>
            <a:spLocks noGrp="1"/>
          </p:cNvSpPr>
          <p:nvPr>
            <p:ph type="title"/>
          </p:nvPr>
        </p:nvSpPr>
        <p:spPr>
          <a:xfrm>
            <a:off x="963930" y="98187"/>
            <a:ext cx="7886700" cy="1325563"/>
          </a:xfrm>
        </p:spPr>
        <p:txBody>
          <a:bodyPr>
            <a:normAutofit/>
          </a:bodyPr>
          <a:lstStyle/>
          <a:p>
            <a:r>
              <a:rPr lang="es-CO" sz="2700" b="1" dirty="0"/>
              <a:t>          </a:t>
            </a:r>
            <a:r>
              <a:rPr lang="es-CO" sz="2700" b="1" dirty="0">
                <a:latin typeface="+mn-lt"/>
              </a:rPr>
              <a:t>Oficio Directora Ext. Dominio a </a:t>
            </a:r>
            <a:br>
              <a:rPr lang="es-CO" sz="2700" b="1" dirty="0">
                <a:latin typeface="+mn-lt"/>
              </a:rPr>
            </a:br>
            <a:r>
              <a:rPr lang="es-CO" sz="2700" b="1" dirty="0">
                <a:latin typeface="+mn-lt"/>
              </a:rPr>
              <a:t>          SAE- SAS</a:t>
            </a:r>
          </a:p>
        </p:txBody>
      </p:sp>
      <p:pic>
        <p:nvPicPr>
          <p:cNvPr id="4" name="Marcador de contenido 3"/>
          <p:cNvPicPr>
            <a:picLocks noGrp="1" noChangeAspect="1"/>
          </p:cNvPicPr>
          <p:nvPr>
            <p:ph idx="1"/>
          </p:nvPr>
        </p:nvPicPr>
        <p:blipFill>
          <a:blip r:embed="rId3"/>
          <a:stretch>
            <a:fillRect/>
          </a:stretch>
        </p:blipFill>
        <p:spPr>
          <a:xfrm>
            <a:off x="792956" y="2347912"/>
            <a:ext cx="7902225" cy="3263504"/>
          </a:xfrm>
          <a:prstGeom prst="rect">
            <a:avLst/>
          </a:prstGeom>
          <a:solidFill>
            <a:srgbClr val="FFC000"/>
          </a:solidFill>
        </p:spPr>
      </p:pic>
      <p:cxnSp>
        <p:nvCxnSpPr>
          <p:cNvPr id="6" name="Conector recto 5"/>
          <p:cNvCxnSpPr/>
          <p:nvPr/>
        </p:nvCxnSpPr>
        <p:spPr>
          <a:xfrm flipV="1">
            <a:off x="1421606" y="4386263"/>
            <a:ext cx="6443663" cy="5000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flipV="1">
            <a:off x="1443037" y="4557713"/>
            <a:ext cx="6443663" cy="5000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V="1">
            <a:off x="1443037" y="4936332"/>
            <a:ext cx="6443663" cy="5000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flipV="1">
            <a:off x="1421606" y="5129213"/>
            <a:ext cx="6443663" cy="5000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flipV="1">
            <a:off x="1421606" y="5300663"/>
            <a:ext cx="6443663" cy="5000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flipV="1">
            <a:off x="1407319" y="4193382"/>
            <a:ext cx="6443663" cy="5000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5"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731" y="362552"/>
            <a:ext cx="1700398" cy="928085"/>
          </a:xfrm>
          <a:prstGeom prst="rect">
            <a:avLst/>
          </a:prstGeom>
        </p:spPr>
      </p:pic>
    </p:spTree>
    <p:extLst>
      <p:ext uri="{BB962C8B-B14F-4D97-AF65-F5344CB8AC3E}">
        <p14:creationId xmlns:p14="http://schemas.microsoft.com/office/powerpoint/2010/main" val="677629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628650" y="2227201"/>
            <a:ext cx="7886700" cy="2861990"/>
          </a:xfrm>
          <a:prstGeom prst="rect">
            <a:avLst/>
          </a:prstGeom>
          <a:solidFill>
            <a:srgbClr val="FFC000"/>
          </a:solidFill>
        </p:spPr>
      </p:pic>
      <p:sp>
        <p:nvSpPr>
          <p:cNvPr id="5" name="Título 1"/>
          <p:cNvSpPr>
            <a:spLocks noGrp="1"/>
          </p:cNvSpPr>
          <p:nvPr>
            <p:ph type="title"/>
          </p:nvPr>
        </p:nvSpPr>
        <p:spPr>
          <a:xfrm>
            <a:off x="1257300" y="177340"/>
            <a:ext cx="7886700" cy="1325563"/>
          </a:xfrm>
        </p:spPr>
        <p:txBody>
          <a:bodyPr>
            <a:normAutofit/>
          </a:bodyPr>
          <a:lstStyle/>
          <a:p>
            <a:r>
              <a:rPr lang="es-CO" sz="2700" b="1" dirty="0"/>
              <a:t>          </a:t>
            </a:r>
            <a:r>
              <a:rPr lang="es-CO" sz="2700" b="1" dirty="0">
                <a:latin typeface="+mn-lt"/>
              </a:rPr>
              <a:t>Oficio Directora Ext. Dominio a </a:t>
            </a:r>
            <a:br>
              <a:rPr lang="es-CO" sz="2700" b="1" dirty="0">
                <a:latin typeface="+mn-lt"/>
              </a:rPr>
            </a:br>
            <a:r>
              <a:rPr lang="es-CO" sz="2700" b="1" dirty="0">
                <a:latin typeface="+mn-lt"/>
              </a:rPr>
              <a:t>          SAE- SAS</a:t>
            </a:r>
          </a:p>
        </p:txBody>
      </p:sp>
      <p:pic>
        <p:nvPicPr>
          <p:cNvPr id="6" name="Imagen 5"/>
          <p:cNvPicPr>
            <a:picLocks noChangeAspect="1"/>
          </p:cNvPicPr>
          <p:nvPr/>
        </p:nvPicPr>
        <p:blipFill>
          <a:blip r:embed="rId3"/>
          <a:stretch>
            <a:fillRect/>
          </a:stretch>
        </p:blipFill>
        <p:spPr>
          <a:xfrm>
            <a:off x="6273706" y="156879"/>
            <a:ext cx="2644996" cy="992306"/>
          </a:xfrm>
          <a:prstGeom prst="rect">
            <a:avLst/>
          </a:prstGeom>
        </p:spPr>
      </p:pic>
      <p:cxnSp>
        <p:nvCxnSpPr>
          <p:cNvPr id="9" name="Conector recto 8"/>
          <p:cNvCxnSpPr/>
          <p:nvPr/>
        </p:nvCxnSpPr>
        <p:spPr>
          <a:xfrm flipV="1">
            <a:off x="3657600" y="4157663"/>
            <a:ext cx="4293394" cy="2143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flipV="1">
            <a:off x="1207294" y="4407694"/>
            <a:ext cx="6636544" cy="3572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flipV="1">
            <a:off x="1228725" y="4593431"/>
            <a:ext cx="6636544" cy="3572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flipV="1">
            <a:off x="1207294" y="4829175"/>
            <a:ext cx="6636544" cy="3572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V="1">
            <a:off x="1207294" y="5043489"/>
            <a:ext cx="5493544" cy="35719"/>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04" y="303656"/>
            <a:ext cx="1700398" cy="928085"/>
          </a:xfrm>
          <a:prstGeom prst="rect">
            <a:avLst/>
          </a:prstGeom>
        </p:spPr>
      </p:pic>
    </p:spTree>
    <p:extLst>
      <p:ext uri="{BB962C8B-B14F-4D97-AF65-F5344CB8AC3E}">
        <p14:creationId xmlns:p14="http://schemas.microsoft.com/office/powerpoint/2010/main" val="4114460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504750" y="297404"/>
            <a:ext cx="2639250" cy="975800"/>
          </a:xfrm>
          <a:prstGeom prst="rect">
            <a:avLst/>
          </a:prstGeom>
        </p:spPr>
      </p:pic>
      <p:sp>
        <p:nvSpPr>
          <p:cNvPr id="2" name="Título 1"/>
          <p:cNvSpPr>
            <a:spLocks noGrp="1"/>
          </p:cNvSpPr>
          <p:nvPr>
            <p:ph type="title"/>
          </p:nvPr>
        </p:nvSpPr>
        <p:spPr>
          <a:xfrm>
            <a:off x="924003" y="68718"/>
            <a:ext cx="7886700" cy="994172"/>
          </a:xfrm>
        </p:spPr>
        <p:txBody>
          <a:bodyPr>
            <a:normAutofit/>
          </a:bodyPr>
          <a:lstStyle/>
          <a:p>
            <a:r>
              <a:rPr lang="es-CO" sz="2700" b="1" dirty="0">
                <a:latin typeface="+mn-lt"/>
              </a:rPr>
              <a:t>            Oficio Fiscal General Nación a</a:t>
            </a:r>
            <a:br>
              <a:rPr lang="es-CO" sz="2700" b="1" dirty="0">
                <a:latin typeface="+mn-lt"/>
              </a:rPr>
            </a:br>
            <a:r>
              <a:rPr lang="es-CO" sz="2700" b="1" dirty="0">
                <a:latin typeface="+mn-lt"/>
              </a:rPr>
              <a:t>            Ministro de Hacienda</a:t>
            </a:r>
          </a:p>
        </p:txBody>
      </p:sp>
      <p:sp>
        <p:nvSpPr>
          <p:cNvPr id="3" name="Marcador de contenido 2"/>
          <p:cNvSpPr>
            <a:spLocks noGrp="1"/>
          </p:cNvSpPr>
          <p:nvPr>
            <p:ph idx="1"/>
          </p:nvPr>
        </p:nvSpPr>
        <p:spPr>
          <a:xfrm>
            <a:off x="628650" y="2226469"/>
            <a:ext cx="7808119" cy="2638425"/>
          </a:xfrm>
        </p:spPr>
        <p:txBody>
          <a:bodyPr/>
          <a:lstStyle/>
          <a:p>
            <a:endParaRPr lang="es-CO" dirty="0"/>
          </a:p>
        </p:txBody>
      </p:sp>
      <p:pic>
        <p:nvPicPr>
          <p:cNvPr id="4" name="Imagen 3"/>
          <p:cNvPicPr>
            <a:picLocks noChangeAspect="1"/>
          </p:cNvPicPr>
          <p:nvPr/>
        </p:nvPicPr>
        <p:blipFill>
          <a:blip r:embed="rId3"/>
          <a:stretch>
            <a:fillRect/>
          </a:stretch>
        </p:blipFill>
        <p:spPr>
          <a:xfrm>
            <a:off x="682228" y="2544532"/>
            <a:ext cx="7700963" cy="1645956"/>
          </a:xfrm>
          <a:prstGeom prst="rect">
            <a:avLst/>
          </a:prstGeom>
        </p:spPr>
      </p:pic>
      <p:cxnSp>
        <p:nvCxnSpPr>
          <p:cNvPr id="6" name="Conector recto 5"/>
          <p:cNvCxnSpPr/>
          <p:nvPr/>
        </p:nvCxnSpPr>
        <p:spPr>
          <a:xfrm flipV="1">
            <a:off x="850107" y="2757488"/>
            <a:ext cx="7308056" cy="2143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V="1">
            <a:off x="4764882" y="3021807"/>
            <a:ext cx="3421856" cy="15644"/>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4071938" y="3280339"/>
            <a:ext cx="4207669" cy="1148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flipV="1">
            <a:off x="833850" y="3577572"/>
            <a:ext cx="5124038" cy="7147"/>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04" y="26063"/>
            <a:ext cx="1700398" cy="1111857"/>
          </a:xfrm>
          <a:prstGeom prst="rect">
            <a:avLst/>
          </a:prstGeom>
        </p:spPr>
      </p:pic>
    </p:spTree>
    <p:extLst>
      <p:ext uri="{BB962C8B-B14F-4D97-AF65-F5344CB8AC3E}">
        <p14:creationId xmlns:p14="http://schemas.microsoft.com/office/powerpoint/2010/main" val="2783292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1075690" y="-10794"/>
            <a:ext cx="7886700" cy="1325563"/>
          </a:xfrm>
        </p:spPr>
        <p:txBody>
          <a:bodyPr>
            <a:normAutofit/>
          </a:bodyPr>
          <a:lstStyle/>
          <a:p>
            <a:r>
              <a:rPr lang="es-CO" sz="2700" b="1" dirty="0"/>
              <a:t>          </a:t>
            </a:r>
            <a:r>
              <a:rPr lang="es-CO" sz="2700" b="1" dirty="0">
                <a:latin typeface="+mn-lt"/>
              </a:rPr>
              <a:t>Oficio  SAE- SAS a Min Hacienda</a:t>
            </a:r>
          </a:p>
        </p:txBody>
      </p:sp>
      <p:sp>
        <p:nvSpPr>
          <p:cNvPr id="2" name="Marcador de contenido 1"/>
          <p:cNvSpPr>
            <a:spLocks noGrp="1"/>
          </p:cNvSpPr>
          <p:nvPr>
            <p:ph idx="1"/>
          </p:nvPr>
        </p:nvSpPr>
        <p:spPr>
          <a:xfrm>
            <a:off x="628650" y="2226469"/>
            <a:ext cx="7993856" cy="3263504"/>
          </a:xfrm>
        </p:spPr>
        <p:txBody>
          <a:bodyPr>
            <a:normAutofit lnSpcReduction="10000"/>
          </a:bodyPr>
          <a:lstStyle/>
          <a:p>
            <a:pPr lvl="0" algn="just"/>
            <a:r>
              <a:rPr lang="es-CO" sz="1500" dirty="0"/>
              <a:t>La información a la que hace referencia en el escrito fue divulgada por SAE en el marco de la rendición de cuentas realizada el día 5 de diciembre de 2016, en la que expresamente se indicó que dichos datos correspondían a los bienes inmuebles recibidos por esta Sociedad durante la vigencia 2016 con corte a 30 de septiembre del 2016. </a:t>
            </a:r>
          </a:p>
          <a:p>
            <a:pPr algn="just"/>
            <a:r>
              <a:rPr lang="es-CO" sz="1500" dirty="0"/>
              <a:t>La rendición de cuentas se efectuó en cumplimiento de lo establecido en el documento </a:t>
            </a:r>
            <a:r>
              <a:rPr lang="es-CO" sz="1500" dirty="0" err="1"/>
              <a:t>Conpes</a:t>
            </a:r>
            <a:r>
              <a:rPr lang="es-CO" sz="1500" dirty="0"/>
              <a:t> 3654 del 12 de abril de 2010 y de la Ley 1757 de 2015, observando los principios básicos que rigen la rendición de cuentas de las entidades públicas nacionales establecidos en el artículo 49 de la citada Ley 1757, entre ellos </a:t>
            </a:r>
            <a:r>
              <a:rPr lang="es-CO" sz="1500" u="sng" dirty="0"/>
              <a:t> “</a:t>
            </a:r>
            <a:r>
              <a:rPr lang="es-CO" sz="1500" i="1" u="sng" dirty="0"/>
              <a:t>amplia difusión y visibilidad</a:t>
            </a:r>
            <a:r>
              <a:rPr lang="es-CO" sz="1500" u="sng" dirty="0"/>
              <a:t>”</a:t>
            </a:r>
            <a:r>
              <a:rPr lang="es-CO" sz="1500" dirty="0"/>
              <a:t>.   </a:t>
            </a:r>
          </a:p>
          <a:p>
            <a:pPr algn="just"/>
            <a:r>
              <a:rPr lang="es-CO" sz="1500" dirty="0"/>
              <a:t>La estrategia de Rendición de Cuentas 2016, fue diseñada por la SAE –SAS en el mes de marzo de 2016, en el Marco del Plan Anticorrupción y Atención al Ciudadano,  que contempla la divulgación de la Información, partiendo de la Ley de Transparencia, ley 1712 de 2014 y la generación de espacios de participación ciudadana vinculando a nuestros grupos de interés. </a:t>
            </a:r>
          </a:p>
          <a:p>
            <a:pPr algn="just"/>
            <a:r>
              <a:rPr lang="es-CO" sz="1500" i="1" dirty="0"/>
              <a:t>El Decreto 124 de 2016, estableció la metodología y términos para la construcción del plan anticorrupción y atención al ciudadano, que incluye la estrategia de rendición de cuentas.</a:t>
            </a:r>
            <a:endParaRPr lang="es-CO" sz="1500" dirty="0"/>
          </a:p>
          <a:p>
            <a:pPr algn="just"/>
            <a:endParaRPr lang="es-CO" sz="1500" dirty="0"/>
          </a:p>
        </p:txBody>
      </p:sp>
      <p:pic>
        <p:nvPicPr>
          <p:cNvPr id="3" name="Imagen 2"/>
          <p:cNvPicPr>
            <a:picLocks noChangeAspect="1"/>
          </p:cNvPicPr>
          <p:nvPr/>
        </p:nvPicPr>
        <p:blipFill>
          <a:blip r:embed="rId2"/>
          <a:stretch>
            <a:fillRect/>
          </a:stretch>
        </p:blipFill>
        <p:spPr>
          <a:xfrm>
            <a:off x="6637149" y="266527"/>
            <a:ext cx="2580194" cy="935149"/>
          </a:xfrm>
          <a:prstGeom prst="rect">
            <a:avLst/>
          </a:prstGeom>
        </p:spPr>
      </p:pic>
      <p:pic>
        <p:nvPicPr>
          <p:cNvPr id="6"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Tree>
    <p:extLst>
      <p:ext uri="{BB962C8B-B14F-4D97-AF65-F5344CB8AC3E}">
        <p14:creationId xmlns:p14="http://schemas.microsoft.com/office/powerpoint/2010/main" val="859888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1370" y="95437"/>
            <a:ext cx="7886700" cy="994172"/>
          </a:xfrm>
        </p:spPr>
        <p:txBody>
          <a:bodyPr>
            <a:normAutofit/>
          </a:bodyPr>
          <a:lstStyle/>
          <a:p>
            <a:pPr algn="ctr"/>
            <a:r>
              <a:rPr lang="es-CO" sz="2700" b="1" dirty="0">
                <a:latin typeface="+mn-lt"/>
              </a:rPr>
              <a:t>Motivos concretos de queja: </a:t>
            </a:r>
          </a:p>
        </p:txBody>
      </p:sp>
      <p:sp>
        <p:nvSpPr>
          <p:cNvPr id="3" name="Marcador de contenido 2"/>
          <p:cNvSpPr>
            <a:spLocks noGrp="1"/>
          </p:cNvSpPr>
          <p:nvPr>
            <p:ph idx="1"/>
          </p:nvPr>
        </p:nvSpPr>
        <p:spPr>
          <a:xfrm>
            <a:off x="721519" y="2733675"/>
            <a:ext cx="7408069" cy="2066925"/>
          </a:xfrm>
        </p:spPr>
        <p:txBody>
          <a:bodyPr>
            <a:normAutofit/>
          </a:bodyPr>
          <a:lstStyle/>
          <a:p>
            <a:pPr marL="0" indent="0">
              <a:buNone/>
            </a:pPr>
            <a:endParaRPr lang="es-ES" sz="1500" dirty="0"/>
          </a:p>
          <a:p>
            <a:pPr marL="0" indent="0">
              <a:buNone/>
            </a:pPr>
            <a:r>
              <a:rPr lang="es-ES" sz="1500" dirty="0"/>
              <a:t>1. La base de datos que administra la SAE-SAS no contiene cifras exactas sobre el número de bienes entregados por la FGN. </a:t>
            </a:r>
          </a:p>
          <a:p>
            <a:pPr marL="0" indent="0">
              <a:buNone/>
            </a:pPr>
            <a:r>
              <a:rPr lang="es-ES" sz="1500" dirty="0"/>
              <a:t>2. La base de datos que administra la SAE-SAS no contiene el valor de los  bienes que la FGN le ha entregado y </a:t>
            </a:r>
          </a:p>
          <a:p>
            <a:pPr marL="0" indent="0">
              <a:buNone/>
            </a:pPr>
            <a:r>
              <a:rPr lang="es-ES" sz="1500" dirty="0"/>
              <a:t>3. Las sentencias en firme proferidas por los Jueces de Extinción de Dominio no coinciden con las informadas por la SAE-SAS.</a:t>
            </a:r>
            <a:endParaRPr lang="es-CO" sz="1500" dirty="0"/>
          </a:p>
        </p:txBody>
      </p:sp>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Tree>
    <p:extLst>
      <p:ext uri="{BB962C8B-B14F-4D97-AF65-F5344CB8AC3E}">
        <p14:creationId xmlns:p14="http://schemas.microsoft.com/office/powerpoint/2010/main" val="909829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4910" y="87023"/>
            <a:ext cx="7886700" cy="1325563"/>
          </a:xfrm>
        </p:spPr>
        <p:txBody>
          <a:bodyPr>
            <a:normAutofit/>
          </a:bodyPr>
          <a:lstStyle/>
          <a:p>
            <a:pPr algn="ctr"/>
            <a:r>
              <a:rPr lang="es-ES" sz="2400" b="1" dirty="0">
                <a:latin typeface="+mn-lt"/>
              </a:rPr>
              <a:t>1</a:t>
            </a:r>
            <a:r>
              <a:rPr lang="es-ES" sz="2700" b="1" dirty="0">
                <a:latin typeface="+mn-lt"/>
              </a:rPr>
              <a:t>. La base de datos que administra la SAE-SAS no contiene cifras exactas sobre el número de bienes entregados por la FGN:</a:t>
            </a:r>
            <a:endParaRPr lang="es-CO" sz="2700" b="1" dirty="0">
              <a:latin typeface="+mn-lt"/>
            </a:endParaRPr>
          </a:p>
        </p:txBody>
      </p:sp>
      <p:sp>
        <p:nvSpPr>
          <p:cNvPr id="3" name="Marcador de contenido 2"/>
          <p:cNvSpPr>
            <a:spLocks noGrp="1"/>
          </p:cNvSpPr>
          <p:nvPr>
            <p:ph idx="1"/>
          </p:nvPr>
        </p:nvSpPr>
        <p:spPr>
          <a:xfrm>
            <a:off x="628650" y="2226469"/>
            <a:ext cx="7658100" cy="2924175"/>
          </a:xfrm>
        </p:spPr>
        <p:txBody>
          <a:bodyPr>
            <a:normAutofit/>
          </a:bodyPr>
          <a:lstStyle/>
          <a:p>
            <a:pPr marL="342900" lvl="1" indent="0">
              <a:buNone/>
            </a:pPr>
            <a:r>
              <a:rPr lang="es-CO" b="1" u="sng" dirty="0"/>
              <a:t>1.1. Inventarios recibidos de la DNE en Liquidación </a:t>
            </a:r>
            <a:endParaRPr lang="es-CO" dirty="0"/>
          </a:p>
          <a:p>
            <a:pPr marL="0" indent="0">
              <a:buNone/>
            </a:pPr>
            <a:endParaRPr lang="es-CO" sz="1800" dirty="0"/>
          </a:p>
          <a:p>
            <a:pPr algn="just"/>
            <a:r>
              <a:rPr lang="es-CO" sz="1500" dirty="0"/>
              <a:t>El 30 de septiembre de 2014 se recibió de la DNE L,  el inventario de activos sin verificación física del mismo, dejándose las respectivas constancias en las actas de recibo y la advertencia que se levantarían actas de hallazgo frente a  las inconsistencias que sobre la información recibida se fueran encontrando. </a:t>
            </a:r>
          </a:p>
          <a:p>
            <a:pPr algn="just"/>
            <a:r>
              <a:rPr lang="es-CO" sz="1500" dirty="0"/>
              <a:t>A la fecha se han levantado 56 actas de hallazgo, con novedades respecto de 4731 activos.</a:t>
            </a:r>
          </a:p>
          <a:p>
            <a:pPr algn="just"/>
            <a:r>
              <a:rPr lang="es-CO" sz="1500" dirty="0"/>
              <a:t>El estado de verificación del inventario relacionado en las actas se encuentra, respecto de los inmuebles, en un 53%; respecto de los muebles, sustancias, sociedades y establecimientos de comercio en un 100% y, respecto de los vehículos, teniendo en cuenta que de los 11.436 recibidos la DNE reporto sin ubicación 7443, en un 40%</a:t>
            </a:r>
          </a:p>
          <a:p>
            <a:pPr marL="0" indent="0">
              <a:buNone/>
            </a:pPr>
            <a:endParaRPr lang="es-CO" dirty="0"/>
          </a:p>
        </p:txBody>
      </p:sp>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4" y="87023"/>
            <a:ext cx="1124976" cy="614017"/>
          </a:xfrm>
          <a:prstGeom prst="rect">
            <a:avLst/>
          </a:prstGeom>
        </p:spPr>
      </p:pic>
    </p:spTree>
    <p:extLst>
      <p:ext uri="{BB962C8B-B14F-4D97-AF65-F5344CB8AC3E}">
        <p14:creationId xmlns:p14="http://schemas.microsoft.com/office/powerpoint/2010/main" val="1750588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40006"/>
            <a:ext cx="7886700" cy="1325563"/>
          </a:xfrm>
        </p:spPr>
        <p:txBody>
          <a:bodyPr>
            <a:normAutofit/>
          </a:bodyPr>
          <a:lstStyle/>
          <a:p>
            <a:pPr algn="ctr"/>
            <a:r>
              <a:rPr lang="es-ES" sz="2400" b="1" dirty="0">
                <a:latin typeface="+mn-lt"/>
              </a:rPr>
              <a:t>1</a:t>
            </a:r>
            <a:r>
              <a:rPr lang="es-ES" sz="2700" b="1" dirty="0">
                <a:latin typeface="+mn-lt"/>
              </a:rPr>
              <a:t>. La base de datos que administra la SAE-SAS no contiene cifras exactas sobre el número de bienes entregados por la FGN:</a:t>
            </a:r>
            <a:endParaRPr lang="es-CO" sz="2700" b="1" dirty="0">
              <a:latin typeface="+mn-lt"/>
            </a:endParaRPr>
          </a:p>
        </p:txBody>
      </p:sp>
      <p:sp>
        <p:nvSpPr>
          <p:cNvPr id="3" name="Marcador de contenido 2"/>
          <p:cNvSpPr>
            <a:spLocks noGrp="1"/>
          </p:cNvSpPr>
          <p:nvPr>
            <p:ph idx="1"/>
          </p:nvPr>
        </p:nvSpPr>
        <p:spPr>
          <a:xfrm>
            <a:off x="628650" y="2226469"/>
            <a:ext cx="7658100" cy="2924175"/>
          </a:xfrm>
        </p:spPr>
        <p:txBody>
          <a:bodyPr>
            <a:normAutofit/>
          </a:bodyPr>
          <a:lstStyle/>
          <a:p>
            <a:pPr marL="342900" lvl="1" indent="0">
              <a:buNone/>
            </a:pPr>
            <a:r>
              <a:rPr lang="es-CO" b="1" u="sng" dirty="0"/>
              <a:t> </a:t>
            </a:r>
            <a:endParaRPr lang="es-CO" sz="1500" dirty="0"/>
          </a:p>
          <a:p>
            <a:pPr marL="0" indent="0">
              <a:buNone/>
            </a:pPr>
            <a:endParaRPr lang="es-CO" dirty="0"/>
          </a:p>
        </p:txBody>
      </p:sp>
      <p:sp>
        <p:nvSpPr>
          <p:cNvPr id="4" name="Rectángulo 3"/>
          <p:cNvSpPr/>
          <p:nvPr/>
        </p:nvSpPr>
        <p:spPr>
          <a:xfrm>
            <a:off x="385762" y="2226469"/>
            <a:ext cx="7900988" cy="3125471"/>
          </a:xfrm>
          <a:prstGeom prst="rect">
            <a:avLst/>
          </a:prstGeom>
        </p:spPr>
        <p:txBody>
          <a:bodyPr wrap="square">
            <a:spAutoFit/>
          </a:bodyPr>
          <a:lstStyle/>
          <a:p>
            <a:pPr lvl="1" algn="just" defTabSz="685800">
              <a:lnSpc>
                <a:spcPct val="107000"/>
              </a:lnSpc>
            </a:pPr>
            <a:r>
              <a:rPr lang="es-CO" sz="1500" b="1" u="sng" dirty="0">
                <a:solidFill>
                  <a:prstClr val="black"/>
                </a:solidFill>
                <a:ea typeface="Calibri" panose="020F0502020204030204" pitchFamily="34" charset="0"/>
                <a:cs typeface="Times New Roman" panose="02020603050405020304" pitchFamily="18" charset="0"/>
              </a:rPr>
              <a:t>1.2. Inventario de activos recibidos por SAE a partir de la entrada en vigencia de la Ley 1708</a:t>
            </a:r>
          </a:p>
          <a:p>
            <a:pPr lvl="1" algn="just" defTabSz="685800">
              <a:lnSpc>
                <a:spcPct val="107000"/>
              </a:lnSpc>
            </a:pPr>
            <a:r>
              <a:rPr lang="es-CO" sz="1500" dirty="0">
                <a:solidFill>
                  <a:prstClr val="black"/>
                </a:solidFill>
                <a:ea typeface="Calibri" panose="020F0502020204030204" pitchFamily="34" charset="0"/>
                <a:cs typeface="Times New Roman" panose="02020603050405020304" pitchFamily="18" charset="0"/>
              </a:rPr>
              <a:t> </a:t>
            </a:r>
          </a:p>
          <a:p>
            <a:pPr marL="535781" indent="-200025" defTabSz="685800">
              <a:buFont typeface="Arial" panose="020B0604020202020204" pitchFamily="34" charset="0"/>
              <a:buChar char="•"/>
            </a:pPr>
            <a:r>
              <a:rPr lang="es-CO" sz="1500" dirty="0">
                <a:solidFill>
                  <a:prstClr val="black"/>
                </a:solidFill>
              </a:rPr>
              <a:t>SAE-SAS solo administra y por tanto ingresa en el Sistema los activos que efectivamente recibe en la diligencia en que se materializa la orden de secuestro. Art  2.5.5.2.1.1.  Decreto 2136/15</a:t>
            </a:r>
          </a:p>
          <a:p>
            <a:pPr marL="335756" defTabSz="685800"/>
            <a:endParaRPr lang="es-CO" sz="1500" dirty="0">
              <a:solidFill>
                <a:prstClr val="black"/>
              </a:solidFill>
            </a:endParaRPr>
          </a:p>
          <a:p>
            <a:pPr marL="535781" indent="-200025" defTabSz="685800">
              <a:buFont typeface="Arial" panose="020B0604020202020204" pitchFamily="34" charset="0"/>
              <a:buChar char="•"/>
            </a:pPr>
            <a:r>
              <a:rPr lang="es-CO" sz="1500" dirty="0">
                <a:solidFill>
                  <a:prstClr val="black"/>
                </a:solidFill>
              </a:rPr>
              <a:t>La información producida por SAE –SAS, corresponde al periodo de la rendición de cuentas, es decir 2016, y tiene corte al 30 de septiembre de 2016. </a:t>
            </a:r>
          </a:p>
          <a:p>
            <a:pPr marL="335756" defTabSz="685800"/>
            <a:endParaRPr lang="es-CO" sz="1500" dirty="0">
              <a:solidFill>
                <a:prstClr val="black"/>
              </a:solidFill>
            </a:endParaRPr>
          </a:p>
          <a:p>
            <a:pPr marL="535781" indent="-200025" defTabSz="685800">
              <a:buFont typeface="Arial" panose="020B0604020202020204" pitchFamily="34" charset="0"/>
              <a:buChar char="•"/>
            </a:pPr>
            <a:r>
              <a:rPr lang="es-CO" sz="1500" dirty="0">
                <a:solidFill>
                  <a:prstClr val="black"/>
                </a:solidFill>
              </a:rPr>
              <a:t>En la  </a:t>
            </a:r>
            <a:r>
              <a:rPr lang="es-CO" sz="1500" b="1" i="1" dirty="0">
                <a:solidFill>
                  <a:prstClr val="black"/>
                </a:solidFill>
              </a:rPr>
              <a:t>Orden de Fijación Provisional de la Pretensión </a:t>
            </a:r>
            <a:r>
              <a:rPr lang="es-CO" sz="1500" dirty="0">
                <a:solidFill>
                  <a:prstClr val="black"/>
                </a:solidFill>
              </a:rPr>
              <a:t>proferida por la FGN se dictan medidas de embargo de activos que no necesariamente se secuestran (materializan), ya sea porque no se encuentran durante la diligencia los bienes o porque no se decreta el secuestro de los mismos.</a:t>
            </a:r>
          </a:p>
        </p:txBody>
      </p:sp>
      <p:pic>
        <p:nvPicPr>
          <p:cNvPr id="5" name="Imagen 4"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324" y="394031"/>
            <a:ext cx="1124976" cy="614017"/>
          </a:xfrm>
          <a:prstGeom prst="rect">
            <a:avLst/>
          </a:prstGeom>
        </p:spPr>
      </p:pic>
    </p:spTree>
    <p:extLst>
      <p:ext uri="{BB962C8B-B14F-4D97-AF65-F5344CB8AC3E}">
        <p14:creationId xmlns:p14="http://schemas.microsoft.com/office/powerpoint/2010/main" val="2051181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151766"/>
            <a:ext cx="7886700" cy="1325563"/>
          </a:xfrm>
        </p:spPr>
        <p:txBody>
          <a:bodyPr>
            <a:normAutofit fontScale="90000"/>
          </a:bodyPr>
          <a:lstStyle/>
          <a:p>
            <a:pPr algn="ctr"/>
            <a:br>
              <a:rPr lang="es-ES" sz="3000" dirty="0"/>
            </a:br>
            <a:r>
              <a:rPr lang="es-ES" sz="3100" b="1" dirty="0">
                <a:latin typeface="+mn-lt"/>
              </a:rPr>
              <a:t>2. La base de datos que administra la SAE-SAS no contiene el valor de los  bienes que la FGN le ha entregado  </a:t>
            </a:r>
            <a:br>
              <a:rPr lang="es-ES" sz="3100" b="1" dirty="0">
                <a:latin typeface="+mn-lt"/>
              </a:rPr>
            </a:br>
            <a:endParaRPr lang="es-CO" sz="3100" b="1" dirty="0">
              <a:latin typeface="+mn-lt"/>
            </a:endParaRPr>
          </a:p>
        </p:txBody>
      </p:sp>
      <p:sp>
        <p:nvSpPr>
          <p:cNvPr id="3" name="Marcador de contenido 2"/>
          <p:cNvSpPr>
            <a:spLocks noGrp="1"/>
          </p:cNvSpPr>
          <p:nvPr>
            <p:ph idx="1"/>
          </p:nvPr>
        </p:nvSpPr>
        <p:spPr>
          <a:xfrm>
            <a:off x="707232" y="2125266"/>
            <a:ext cx="7693819" cy="3263504"/>
          </a:xfrm>
        </p:spPr>
        <p:txBody>
          <a:bodyPr>
            <a:noAutofit/>
          </a:bodyPr>
          <a:lstStyle/>
          <a:p>
            <a:pPr algn="just"/>
            <a:r>
              <a:rPr lang="es-CO" sz="1500" dirty="0"/>
              <a:t>El administrador (SAE) solo obtiene valores comerciales una vez extintos los bienes y estos deben acogerse, en el caso de los inmuebles, a las metodologías oficiales establecidas por el IGAC en la Resolución 620 de 2008, en sociedades activas a través de bancas de inversión y en el caso de muebles por valoraciones de peritos expertos en la respectiva tipología.</a:t>
            </a:r>
          </a:p>
          <a:p>
            <a:pPr algn="just"/>
            <a:r>
              <a:rPr lang="es-CO" sz="1500" dirty="0"/>
              <a:t>Los referentes técnicos de valor de los bienes usados por SAE difieren según la tipología del activo; para los inmuebles son los valores catastrales y en el caso de vehículos, las tablas de FASECOLDA.  </a:t>
            </a:r>
          </a:p>
          <a:p>
            <a:pPr algn="just"/>
            <a:r>
              <a:rPr lang="es-CO" sz="1500" dirty="0"/>
              <a:t> </a:t>
            </a:r>
            <a:r>
              <a:rPr lang="es-ES" sz="1500" dirty="0"/>
              <a:t>La contabilización de forma separada los bienes muebles e inmuebles de propiedad de las sociedades con medidas cautelares que efectúa la DFNEXT,  incide  en el inventario general  y en el valor. El valor de los bienes de propiedad de la sociedad es parte del patrimonio de la misma. No puede entenderse que el valor de las sociedades es uno y el de sus activos es otro.  </a:t>
            </a:r>
            <a:endParaRPr lang="es-CO" sz="1500" dirty="0"/>
          </a:p>
          <a:p>
            <a:pPr algn="just"/>
            <a:r>
              <a:rPr lang="es-CO" sz="1500" dirty="0"/>
              <a:t> </a:t>
            </a:r>
            <a:r>
              <a:rPr lang="es-ES" sz="1500" dirty="0"/>
              <a:t>SAE, si bien lleva el control de bienes sociales, cada sociedad es 1 activo, sin importar el número de bienes de su propiedad. </a:t>
            </a:r>
            <a:r>
              <a:rPr lang="es-CO" sz="1500" dirty="0"/>
              <a:t> </a:t>
            </a:r>
          </a:p>
          <a:p>
            <a:pPr algn="just"/>
            <a:endParaRPr lang="es-CO" sz="1500" dirty="0"/>
          </a:p>
        </p:txBody>
      </p:sp>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71" y="396240"/>
            <a:ext cx="1328891" cy="725315"/>
          </a:xfrm>
          <a:prstGeom prst="rect">
            <a:avLst/>
          </a:prstGeom>
        </p:spPr>
      </p:pic>
    </p:spTree>
    <p:extLst>
      <p:ext uri="{BB962C8B-B14F-4D97-AF65-F5344CB8AC3E}">
        <p14:creationId xmlns:p14="http://schemas.microsoft.com/office/powerpoint/2010/main" val="640191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r"/>
            <a:r>
              <a:rPr lang="es-CO" sz="2800" b="1" dirty="0">
                <a:latin typeface="+mn-lt"/>
              </a:rPr>
              <a:t>Diferencias sustanciales de datos </a:t>
            </a:r>
          </a:p>
        </p:txBody>
      </p:sp>
      <p:sp>
        <p:nvSpPr>
          <p:cNvPr id="3" name="Marcador de contenido 2"/>
          <p:cNvSpPr>
            <a:spLocks noGrp="1"/>
          </p:cNvSpPr>
          <p:nvPr>
            <p:ph idx="1"/>
          </p:nvPr>
        </p:nvSpPr>
        <p:spPr/>
        <p:txBody>
          <a:bodyPr>
            <a:noAutofit/>
          </a:bodyPr>
          <a:lstStyle/>
          <a:p>
            <a:pPr algn="just"/>
            <a:r>
              <a:rPr lang="es-ES" sz="1500" dirty="0"/>
              <a:t> Al comparar los datos con los activos materializados, se encuentra una diferencia de 3,810 activos</a:t>
            </a:r>
            <a:r>
              <a:rPr lang="es-CO" sz="1500" dirty="0"/>
              <a:t>. La diferencia se encuentra contrastando la Orden de Fijación Provisional con el Acta de Materialización. </a:t>
            </a:r>
          </a:p>
          <a:p>
            <a:pPr algn="just"/>
            <a:r>
              <a:rPr lang="es-CO" sz="1500" dirty="0"/>
              <a:t>De la información contenida en el cuadro anexo a la comunicación de la Directora de la DFNEXT.  se evidencia que los procesos 12462, 12769, 11323, 12046, 13515 y 7210 no fueron informados a la Sociedad de Activos Especiales, motivo por el cual SAE no participó en las diligencias de secuestro, ni tampoco administra los 26 activos cuyo valor al parecer se fijó en  $ 1,508,244,419.00</a:t>
            </a:r>
          </a:p>
          <a:p>
            <a:r>
              <a:rPr lang="es-ES" sz="1500" dirty="0"/>
              <a:t>De los 365 Medios de Transporte que reporta la DFNEXT en el año  2016 como activos entregados a la SAE para administración, solo se han materializado y entregado 100.</a:t>
            </a:r>
          </a:p>
          <a:p>
            <a:r>
              <a:rPr lang="es-CO" sz="1500" dirty="0"/>
              <a:t>Al verificar en el sistema </a:t>
            </a:r>
            <a:r>
              <a:rPr lang="es-CO" sz="1500" dirty="0" err="1"/>
              <a:t>Matrix</a:t>
            </a:r>
            <a:r>
              <a:rPr lang="es-CO" sz="1500" dirty="0"/>
              <a:t> además de los datos de los 117 procesos enviados por la DFNEXT, aparecen 303 activos </a:t>
            </a:r>
            <a:r>
              <a:rPr lang="es-ES" sz="1500" dirty="0"/>
              <a:t>materializados en el año 2016, </a:t>
            </a:r>
            <a:r>
              <a:rPr lang="es-ES" sz="1500" b="1" dirty="0"/>
              <a:t>que no se encuentran</a:t>
            </a:r>
            <a:r>
              <a:rPr lang="es-ES" sz="1500" dirty="0"/>
              <a:t> relacionados dentro del informe remitido por la </a:t>
            </a:r>
            <a:r>
              <a:rPr lang="es-CO" sz="1500" dirty="0"/>
              <a:t>DFNEXT.</a:t>
            </a:r>
          </a:p>
          <a:p>
            <a:endParaRPr lang="es-ES" sz="1500" dirty="0"/>
          </a:p>
          <a:p>
            <a:endParaRPr lang="es-CO" sz="1500" dirty="0"/>
          </a:p>
          <a:p>
            <a:endParaRPr lang="es-CO" sz="1500" dirty="0"/>
          </a:p>
        </p:txBody>
      </p:sp>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124" y="365126"/>
            <a:ext cx="1657872" cy="904874"/>
          </a:xfrm>
          <a:prstGeom prst="rect">
            <a:avLst/>
          </a:prstGeom>
        </p:spPr>
      </p:pic>
    </p:spTree>
    <p:extLst>
      <p:ext uri="{BB962C8B-B14F-4D97-AF65-F5344CB8AC3E}">
        <p14:creationId xmlns:p14="http://schemas.microsoft.com/office/powerpoint/2010/main" val="3293230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0"/>
            <a:ext cx="7886700" cy="1325563"/>
          </a:xfrm>
        </p:spPr>
        <p:txBody>
          <a:bodyPr>
            <a:noAutofit/>
          </a:bodyPr>
          <a:lstStyle/>
          <a:p>
            <a:br>
              <a:rPr lang="es-ES" sz="2400" b="1" dirty="0">
                <a:latin typeface="+mn-lt"/>
              </a:rPr>
            </a:br>
            <a:r>
              <a:rPr lang="es-ES" sz="2400" b="1" dirty="0">
                <a:latin typeface="+mn-lt"/>
              </a:rPr>
              <a:t>3</a:t>
            </a:r>
            <a:r>
              <a:rPr lang="es-ES" sz="2800" b="1" dirty="0">
                <a:latin typeface="+mn-lt"/>
              </a:rPr>
              <a:t>. Las sentencias en firme proferidas por los Jueces de Extinción de Dominio no coinciden con las informadas por la SAE-SAS.</a:t>
            </a:r>
            <a:br>
              <a:rPr lang="es-CO" sz="2800" b="1" dirty="0">
                <a:latin typeface="+mn-lt"/>
              </a:rPr>
            </a:br>
            <a:endParaRPr lang="es-CO" sz="2800" b="1" dirty="0">
              <a:latin typeface="+mn-lt"/>
            </a:endParaRPr>
          </a:p>
        </p:txBody>
      </p:sp>
      <p:sp>
        <p:nvSpPr>
          <p:cNvPr id="3" name="Marcador de contenido 2"/>
          <p:cNvSpPr>
            <a:spLocks noGrp="1"/>
          </p:cNvSpPr>
          <p:nvPr>
            <p:ph idx="1"/>
          </p:nvPr>
        </p:nvSpPr>
        <p:spPr/>
        <p:txBody>
          <a:bodyPr>
            <a:noAutofit/>
          </a:bodyPr>
          <a:lstStyle/>
          <a:p>
            <a:r>
              <a:rPr lang="es-CO" sz="1500" dirty="0"/>
              <a:t>Del listado de sentencias remitido por el Señor Fiscal, esto es 56 sentencias, a la fecha se han comunicado 17 sentencias a SAE, sobre las 39 restantes se desconoce su situación, pues no se ha recibido información ni de los juzgados ni del Ministerio de Justicia y del Derecho </a:t>
            </a:r>
          </a:p>
          <a:p>
            <a:r>
              <a:rPr lang="es-CO" sz="1500" dirty="0"/>
              <a:t>Respecto de las 17 filas que identifican sentencia de extinción de dominio, se encuentra que 11 de estas sentencias han sido tramitadas bajo el imperio de la Ley 1708 de 2014 y las 6 restantes corresponden a procesos de extinción adelantados bajo la normatividad contenida en la Ley 793 de 2002.</a:t>
            </a:r>
          </a:p>
          <a:p>
            <a:r>
              <a:rPr lang="es-CO" sz="1500" dirty="0"/>
              <a:t>Las diferencias en los datos que suministra la FGN, posiblemente tienen fundamento en los siguientes hechos:</a:t>
            </a:r>
          </a:p>
          <a:p>
            <a:pPr marL="407194" indent="-207169">
              <a:tabLst>
                <a:tab pos="671513" algn="l"/>
              </a:tabLst>
            </a:pPr>
            <a:r>
              <a:rPr lang="es-CO" sz="1500" dirty="0"/>
              <a:t>SAE no es sujeto procesal dentro de los procesos de Extinción de dominio, luego cualquier actuación procesal ocurre con mediación del Ministerio de Justicia y del Derecho. </a:t>
            </a:r>
          </a:p>
          <a:p>
            <a:pPr marL="407194" indent="-207169">
              <a:tabLst>
                <a:tab pos="671513" algn="l"/>
              </a:tabLst>
            </a:pPr>
            <a:r>
              <a:rPr lang="es-CO" sz="1500" dirty="0"/>
              <a:t>Las notificaciones, en consecuencia, generalmente llegan por conducto del citado Ministerio.</a:t>
            </a:r>
          </a:p>
          <a:p>
            <a:pPr marL="407194" indent="-207169">
              <a:tabLst>
                <a:tab pos="671513" algn="l"/>
              </a:tabLst>
            </a:pPr>
            <a:r>
              <a:rPr lang="es-CO" sz="1500" dirty="0"/>
              <a:t>Este asunto se corrige con en el Proyecto de Ley de modificación de la Ley 1708.</a:t>
            </a:r>
          </a:p>
          <a:p>
            <a:endParaRPr lang="es-CO" sz="1500" dirty="0"/>
          </a:p>
        </p:txBody>
      </p:sp>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324" y="244012"/>
            <a:ext cx="1124976" cy="614017"/>
          </a:xfrm>
          <a:prstGeom prst="rect">
            <a:avLst/>
          </a:prstGeom>
        </p:spPr>
      </p:pic>
    </p:spTree>
    <p:extLst>
      <p:ext uri="{BB962C8B-B14F-4D97-AF65-F5344CB8AC3E}">
        <p14:creationId xmlns:p14="http://schemas.microsoft.com/office/powerpoint/2010/main" val="2399453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97829" y="1750219"/>
            <a:ext cx="7553190" cy="3571874"/>
          </a:xfrm>
          <a:prstGeom prst="rect">
            <a:avLst/>
          </a:prstGeom>
        </p:spPr>
      </p:pic>
      <p:sp>
        <p:nvSpPr>
          <p:cNvPr id="7" name="Elipse 6"/>
          <p:cNvSpPr/>
          <p:nvPr/>
        </p:nvSpPr>
        <p:spPr>
          <a:xfrm>
            <a:off x="5879307" y="1921669"/>
            <a:ext cx="764381" cy="2500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s-CO" sz="1350">
              <a:solidFill>
                <a:prstClr val="white"/>
              </a:solidFill>
            </a:endParaRPr>
          </a:p>
        </p:txBody>
      </p:sp>
      <p:sp>
        <p:nvSpPr>
          <p:cNvPr id="8" name="CuadroTexto 7"/>
          <p:cNvSpPr txBox="1"/>
          <p:nvPr/>
        </p:nvSpPr>
        <p:spPr>
          <a:xfrm>
            <a:off x="1515230" y="412095"/>
            <a:ext cx="7073871" cy="523220"/>
          </a:xfrm>
          <a:prstGeom prst="rect">
            <a:avLst/>
          </a:prstGeom>
          <a:noFill/>
        </p:spPr>
        <p:txBody>
          <a:bodyPr wrap="square" rtlCol="0">
            <a:spAutoFit/>
          </a:bodyPr>
          <a:lstStyle/>
          <a:p>
            <a:pPr algn="ctr" defTabSz="685800"/>
            <a:r>
              <a:rPr lang="es-CO" sz="2800" b="1" dirty="0">
                <a:ea typeface="+mj-ea"/>
                <a:cs typeface="+mj-cs"/>
              </a:rPr>
              <a:t>Detalle de los activos recibidos  2014 a 2016.   </a:t>
            </a:r>
          </a:p>
        </p:txBody>
      </p:sp>
      <p:pic>
        <p:nvPicPr>
          <p:cNvPr id="5" name="Imagen 4"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441426" cy="786737"/>
          </a:xfrm>
          <a:prstGeom prst="rect">
            <a:avLst/>
          </a:prstGeom>
        </p:spPr>
      </p:pic>
    </p:spTree>
    <p:extLst>
      <p:ext uri="{BB962C8B-B14F-4D97-AF65-F5344CB8AC3E}">
        <p14:creationId xmlns:p14="http://schemas.microsoft.com/office/powerpoint/2010/main" val="4181613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42878004"/>
              </p:ext>
            </p:extLst>
          </p:nvPr>
        </p:nvGraphicFramePr>
        <p:xfrm>
          <a:off x="365760" y="1778794"/>
          <a:ext cx="8696960" cy="3439812"/>
        </p:xfrm>
        <a:graphic>
          <a:graphicData uri="http://schemas.openxmlformats.org/drawingml/2006/table">
            <a:tbl>
              <a:tblPr firstRow="1" firstCol="1" bandRow="1">
                <a:tableStyleId>{5C22544A-7EE6-4342-B048-85BDC9FD1C3A}</a:tableStyleId>
              </a:tblPr>
              <a:tblGrid>
                <a:gridCol w="731142">
                  <a:extLst>
                    <a:ext uri="{9D8B030D-6E8A-4147-A177-3AD203B41FA5}">
                      <a16:colId xmlns:a16="http://schemas.microsoft.com/office/drawing/2014/main" val="20000"/>
                    </a:ext>
                  </a:extLst>
                </a:gridCol>
                <a:gridCol w="499484">
                  <a:extLst>
                    <a:ext uri="{9D8B030D-6E8A-4147-A177-3AD203B41FA5}">
                      <a16:colId xmlns:a16="http://schemas.microsoft.com/office/drawing/2014/main" val="20001"/>
                    </a:ext>
                  </a:extLst>
                </a:gridCol>
                <a:gridCol w="446091">
                  <a:extLst>
                    <a:ext uri="{9D8B030D-6E8A-4147-A177-3AD203B41FA5}">
                      <a16:colId xmlns:a16="http://schemas.microsoft.com/office/drawing/2014/main" val="20002"/>
                    </a:ext>
                  </a:extLst>
                </a:gridCol>
                <a:gridCol w="560628">
                  <a:extLst>
                    <a:ext uri="{9D8B030D-6E8A-4147-A177-3AD203B41FA5}">
                      <a16:colId xmlns:a16="http://schemas.microsoft.com/office/drawing/2014/main" val="20003"/>
                    </a:ext>
                  </a:extLst>
                </a:gridCol>
                <a:gridCol w="670858">
                  <a:extLst>
                    <a:ext uri="{9D8B030D-6E8A-4147-A177-3AD203B41FA5}">
                      <a16:colId xmlns:a16="http://schemas.microsoft.com/office/drawing/2014/main" val="20004"/>
                    </a:ext>
                  </a:extLst>
                </a:gridCol>
                <a:gridCol w="446091">
                  <a:extLst>
                    <a:ext uri="{9D8B030D-6E8A-4147-A177-3AD203B41FA5}">
                      <a16:colId xmlns:a16="http://schemas.microsoft.com/office/drawing/2014/main" val="20005"/>
                    </a:ext>
                  </a:extLst>
                </a:gridCol>
                <a:gridCol w="436618">
                  <a:extLst>
                    <a:ext uri="{9D8B030D-6E8A-4147-A177-3AD203B41FA5}">
                      <a16:colId xmlns:a16="http://schemas.microsoft.com/office/drawing/2014/main" val="20006"/>
                    </a:ext>
                  </a:extLst>
                </a:gridCol>
                <a:gridCol w="436618">
                  <a:extLst>
                    <a:ext uri="{9D8B030D-6E8A-4147-A177-3AD203B41FA5}">
                      <a16:colId xmlns:a16="http://schemas.microsoft.com/office/drawing/2014/main" val="20007"/>
                    </a:ext>
                  </a:extLst>
                </a:gridCol>
                <a:gridCol w="409922">
                  <a:extLst>
                    <a:ext uri="{9D8B030D-6E8A-4147-A177-3AD203B41FA5}">
                      <a16:colId xmlns:a16="http://schemas.microsoft.com/office/drawing/2014/main" val="20008"/>
                    </a:ext>
                  </a:extLst>
                </a:gridCol>
                <a:gridCol w="446953">
                  <a:extLst>
                    <a:ext uri="{9D8B030D-6E8A-4147-A177-3AD203B41FA5}">
                      <a16:colId xmlns:a16="http://schemas.microsoft.com/office/drawing/2014/main" val="20009"/>
                    </a:ext>
                  </a:extLst>
                </a:gridCol>
                <a:gridCol w="446953">
                  <a:extLst>
                    <a:ext uri="{9D8B030D-6E8A-4147-A177-3AD203B41FA5}">
                      <a16:colId xmlns:a16="http://schemas.microsoft.com/office/drawing/2014/main" val="20010"/>
                    </a:ext>
                  </a:extLst>
                </a:gridCol>
                <a:gridCol w="409922">
                  <a:extLst>
                    <a:ext uri="{9D8B030D-6E8A-4147-A177-3AD203B41FA5}">
                      <a16:colId xmlns:a16="http://schemas.microsoft.com/office/drawing/2014/main" val="20011"/>
                    </a:ext>
                  </a:extLst>
                </a:gridCol>
                <a:gridCol w="433174">
                  <a:extLst>
                    <a:ext uri="{9D8B030D-6E8A-4147-A177-3AD203B41FA5}">
                      <a16:colId xmlns:a16="http://schemas.microsoft.com/office/drawing/2014/main" val="20012"/>
                    </a:ext>
                  </a:extLst>
                </a:gridCol>
                <a:gridCol w="433174">
                  <a:extLst>
                    <a:ext uri="{9D8B030D-6E8A-4147-A177-3AD203B41FA5}">
                      <a16:colId xmlns:a16="http://schemas.microsoft.com/office/drawing/2014/main" val="20013"/>
                    </a:ext>
                  </a:extLst>
                </a:gridCol>
                <a:gridCol w="409922">
                  <a:extLst>
                    <a:ext uri="{9D8B030D-6E8A-4147-A177-3AD203B41FA5}">
                      <a16:colId xmlns:a16="http://schemas.microsoft.com/office/drawing/2014/main" val="20014"/>
                    </a:ext>
                  </a:extLst>
                </a:gridCol>
                <a:gridCol w="390114">
                  <a:extLst>
                    <a:ext uri="{9D8B030D-6E8A-4147-A177-3AD203B41FA5}">
                      <a16:colId xmlns:a16="http://schemas.microsoft.com/office/drawing/2014/main" val="20015"/>
                    </a:ext>
                  </a:extLst>
                </a:gridCol>
                <a:gridCol w="445231">
                  <a:extLst>
                    <a:ext uri="{9D8B030D-6E8A-4147-A177-3AD203B41FA5}">
                      <a16:colId xmlns:a16="http://schemas.microsoft.com/office/drawing/2014/main" val="20016"/>
                    </a:ext>
                  </a:extLst>
                </a:gridCol>
                <a:gridCol w="644065">
                  <a:extLst>
                    <a:ext uri="{9D8B030D-6E8A-4147-A177-3AD203B41FA5}">
                      <a16:colId xmlns:a16="http://schemas.microsoft.com/office/drawing/2014/main" val="20017"/>
                    </a:ext>
                  </a:extLst>
                </a:gridCol>
              </a:tblGrid>
              <a:tr h="715516">
                <a:tc>
                  <a:txBody>
                    <a:bodyPr/>
                    <a:lstStyle/>
                    <a:p>
                      <a:pPr algn="ctr">
                        <a:spcAft>
                          <a:spcPts val="0"/>
                        </a:spcAft>
                      </a:pPr>
                      <a:r>
                        <a:rPr lang="es-CO" sz="1100" b="1" dirty="0">
                          <a:solidFill>
                            <a:schemeClr val="tx1"/>
                          </a:solidFill>
                          <a:effectLst/>
                        </a:rPr>
                        <a:t>Entidad</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tc>
                <a:tc gridSpan="2">
                  <a:txBody>
                    <a:bodyPr/>
                    <a:lstStyle/>
                    <a:p>
                      <a:pPr algn="ctr">
                        <a:spcAft>
                          <a:spcPts val="0"/>
                        </a:spcAft>
                      </a:pPr>
                      <a:r>
                        <a:rPr lang="es-CO" sz="1100" b="1" dirty="0">
                          <a:solidFill>
                            <a:schemeClr val="tx1"/>
                          </a:solidFill>
                          <a:effectLst/>
                        </a:rPr>
                        <a:t> Inmuebles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100" b="1" dirty="0">
                          <a:solidFill>
                            <a:schemeClr val="tx1"/>
                          </a:solidFill>
                          <a:effectLst/>
                        </a:rPr>
                        <a:t>Sociedad</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CO" sz="1100" b="1" dirty="0" err="1">
                          <a:solidFill>
                            <a:schemeClr val="tx1"/>
                          </a:solidFill>
                          <a:effectLst/>
                        </a:rPr>
                        <a:t>Establecim</a:t>
                      </a:r>
                      <a:r>
                        <a:rPr lang="es-CO" sz="1100" b="1" dirty="0">
                          <a:solidFill>
                            <a:schemeClr val="tx1"/>
                          </a:solidFill>
                          <a:effectLst/>
                        </a:rPr>
                        <a:t>. de Comercio</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es-CO" sz="1100" b="1" dirty="0">
                          <a:solidFill>
                            <a:schemeClr val="tx1"/>
                          </a:solidFill>
                          <a:effectLst/>
                        </a:rPr>
                        <a:t>Automotor</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100" b="1" dirty="0">
                          <a:solidFill>
                            <a:schemeClr val="tx1"/>
                          </a:solidFill>
                          <a:effectLst/>
                        </a:rPr>
                        <a:t>Aeronave</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100" b="1" dirty="0">
                          <a:solidFill>
                            <a:schemeClr val="tx1"/>
                          </a:solidFill>
                          <a:effectLst/>
                        </a:rPr>
                        <a:t>Embarcaciones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100" b="1" dirty="0">
                          <a:solidFill>
                            <a:schemeClr val="tx1"/>
                          </a:solidFill>
                          <a:effectLst/>
                        </a:rPr>
                        <a:t>Divisas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100" b="1" dirty="0">
                          <a:solidFill>
                            <a:schemeClr val="tx1"/>
                          </a:solidFill>
                          <a:effectLst/>
                        </a:rPr>
                        <a:t>Semovientes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100" b="1" dirty="0">
                          <a:solidFill>
                            <a:schemeClr val="tx1"/>
                          </a:solidFill>
                          <a:effectLst/>
                        </a:rPr>
                        <a:t>Otros Bienes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100" b="1" dirty="0">
                          <a:solidFill>
                            <a:schemeClr val="tx1"/>
                          </a:solidFill>
                          <a:effectLst/>
                        </a:rPr>
                        <a:t>Total No. Bienes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9273">
                <a:tc>
                  <a:txBody>
                    <a:bodyPr/>
                    <a:lstStyle/>
                    <a:p>
                      <a:pPr algn="ctr">
                        <a:spcAft>
                          <a:spcPts val="0"/>
                        </a:spcAft>
                      </a:pPr>
                      <a:r>
                        <a:rPr lang="es-CO" sz="1100" b="1" dirty="0">
                          <a:solidFill>
                            <a:schemeClr val="tx1"/>
                          </a:solidFill>
                          <a:effectLst/>
                        </a:rPr>
                        <a:t>FGN</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R w="12700" cap="flat" cmpd="sng" algn="ctr">
                      <a:solidFill>
                        <a:schemeClr val="tx1"/>
                      </a:solidFill>
                      <a:prstDash val="solid"/>
                      <a:round/>
                      <a:headEnd type="none" w="med" len="med"/>
                      <a:tailEnd type="none" w="med" len="med"/>
                    </a:lnR>
                    <a:solidFill>
                      <a:schemeClr val="accent2">
                        <a:lumMod val="20000"/>
                        <a:lumOff val="80000"/>
                      </a:schemeClr>
                    </a:solidFill>
                  </a:tcPr>
                </a:tc>
                <a:tc gridSpan="2">
                  <a:txBody>
                    <a:bodyPr/>
                    <a:lstStyle/>
                    <a:p>
                      <a:pPr algn="ctr">
                        <a:spcAft>
                          <a:spcPts val="0"/>
                        </a:spcAft>
                      </a:pPr>
                      <a:r>
                        <a:rPr lang="es-CO" sz="1400" b="1" dirty="0">
                          <a:solidFill>
                            <a:schemeClr val="tx1"/>
                          </a:solidFill>
                          <a:effectLst/>
                        </a:rPr>
                        <a:t>1,303</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a:txBody>
                    <a:bodyPr/>
                    <a:lstStyle/>
                    <a:p>
                      <a:pPr algn="ctr">
                        <a:spcAft>
                          <a:spcPts val="0"/>
                        </a:spcAft>
                      </a:pPr>
                      <a:r>
                        <a:rPr lang="es-CO" sz="1400" b="1" dirty="0">
                          <a:solidFill>
                            <a:schemeClr val="tx1"/>
                          </a:solidFill>
                          <a:effectLst/>
                        </a:rPr>
                        <a:t>47</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spcAft>
                          <a:spcPts val="0"/>
                        </a:spcAft>
                      </a:pPr>
                      <a:r>
                        <a:rPr lang="es-CO" sz="1400" b="1" dirty="0">
                          <a:solidFill>
                            <a:schemeClr val="tx1"/>
                          </a:solidFill>
                          <a:effectLst/>
                        </a:rPr>
                        <a:t>107</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ctr">
                        <a:spcAft>
                          <a:spcPts val="0"/>
                        </a:spcAft>
                      </a:pPr>
                      <a:r>
                        <a:rPr lang="es-CO" sz="1400" b="1" dirty="0">
                          <a:solidFill>
                            <a:schemeClr val="tx1"/>
                          </a:solidFill>
                          <a:effectLst/>
                        </a:rPr>
                        <a:t>365</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gridSpan="2">
                  <a:txBody>
                    <a:bodyPr/>
                    <a:lstStyle/>
                    <a:p>
                      <a:pPr algn="ctr">
                        <a:spcAft>
                          <a:spcPts val="0"/>
                        </a:spcAft>
                      </a:pPr>
                      <a:r>
                        <a:rPr lang="es-CO" sz="1400" b="1" dirty="0">
                          <a:solidFill>
                            <a:schemeClr val="tx1"/>
                          </a:solidFill>
                          <a:effectLst/>
                        </a:rPr>
                        <a:t>1</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gridSpan="2">
                  <a:txBody>
                    <a:bodyPr/>
                    <a:lstStyle/>
                    <a:p>
                      <a:pPr algn="ctr">
                        <a:spcAft>
                          <a:spcPts val="0"/>
                        </a:spcAft>
                      </a:pPr>
                      <a:r>
                        <a:rPr lang="es-CO" sz="1400" b="1" dirty="0">
                          <a:solidFill>
                            <a:schemeClr val="tx1"/>
                          </a:solidFill>
                          <a:effectLst/>
                        </a:rPr>
                        <a:t>6 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gridSpan="2">
                  <a:txBody>
                    <a:bodyPr/>
                    <a:lstStyle/>
                    <a:p>
                      <a:pPr algn="ctr">
                        <a:spcAft>
                          <a:spcPts val="0"/>
                        </a:spcAft>
                      </a:pPr>
                      <a:r>
                        <a:rPr lang="es-CO" sz="1400" b="1" dirty="0">
                          <a:solidFill>
                            <a:schemeClr val="tx1"/>
                          </a:solidFill>
                          <a:effectLst/>
                        </a:rPr>
                        <a:t>8 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gridSpan="2">
                  <a:txBody>
                    <a:bodyPr/>
                    <a:lstStyle/>
                    <a:p>
                      <a:pPr algn="ctr">
                        <a:spcAft>
                          <a:spcPts val="0"/>
                        </a:spcAft>
                      </a:pPr>
                      <a:r>
                        <a:rPr lang="es-CO" sz="1400" b="1" dirty="0">
                          <a:solidFill>
                            <a:schemeClr val="tx1"/>
                          </a:solidFill>
                          <a:effectLst/>
                        </a:rPr>
                        <a:t>4,481 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gridSpan="2">
                  <a:txBody>
                    <a:bodyPr/>
                    <a:lstStyle/>
                    <a:p>
                      <a:pPr algn="ctr">
                        <a:spcAft>
                          <a:spcPts val="0"/>
                        </a:spcAft>
                      </a:pPr>
                      <a:r>
                        <a:rPr lang="es-CO" sz="1400" b="1" dirty="0">
                          <a:solidFill>
                            <a:schemeClr val="tx1"/>
                          </a:solidFill>
                          <a:effectLst/>
                        </a:rPr>
                        <a:t>31</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s-CO"/>
                    </a:p>
                  </a:txBody>
                  <a:tcPr/>
                </a:tc>
                <a:tc>
                  <a:txBody>
                    <a:bodyPr/>
                    <a:lstStyle/>
                    <a:p>
                      <a:pPr algn="ctr">
                        <a:spcAft>
                          <a:spcPts val="0"/>
                        </a:spcAft>
                      </a:pPr>
                      <a:r>
                        <a:rPr lang="es-CO" sz="1400" b="1" dirty="0">
                          <a:solidFill>
                            <a:schemeClr val="tx1"/>
                          </a:solidFill>
                          <a:effectLst/>
                        </a:rPr>
                        <a:t>6,349</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171724">
                <a:tc rowSpan="3">
                  <a:txBody>
                    <a:bodyPr/>
                    <a:lstStyle/>
                    <a:p>
                      <a:pPr algn="ctr">
                        <a:spcAft>
                          <a:spcPts val="0"/>
                        </a:spcAft>
                      </a:pPr>
                      <a:r>
                        <a:rPr lang="es-CO" sz="1100" b="1" dirty="0">
                          <a:solidFill>
                            <a:schemeClr val="tx1"/>
                          </a:solidFill>
                          <a:effectLst/>
                        </a:rPr>
                        <a:t>SAE</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R w="12700" cap="flat" cmpd="sng" algn="ctr">
                      <a:solidFill>
                        <a:schemeClr val="tx1"/>
                      </a:solidFill>
                      <a:prstDash val="solid"/>
                      <a:round/>
                      <a:headEnd type="none" w="med" len="med"/>
                      <a:tailEnd type="none" w="med" len="med"/>
                    </a:lnR>
                  </a:tcPr>
                </a:tc>
                <a:tc gridSpan="2">
                  <a:txBody>
                    <a:bodyPr/>
                    <a:lstStyle/>
                    <a:p>
                      <a:pPr algn="ctr">
                        <a:spcAft>
                          <a:spcPts val="0"/>
                        </a:spcAft>
                      </a:pPr>
                      <a:r>
                        <a:rPr lang="es-CO" sz="1400" b="1" dirty="0">
                          <a:solidFill>
                            <a:schemeClr val="tx1"/>
                          </a:solidFill>
                          <a:effectLst/>
                        </a:rPr>
                        <a:t>834</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rowSpan="3">
                  <a:txBody>
                    <a:bodyPr/>
                    <a:lstStyle/>
                    <a:p>
                      <a:pPr algn="ctr">
                        <a:spcAft>
                          <a:spcPts val="0"/>
                        </a:spcAft>
                      </a:pPr>
                      <a:r>
                        <a:rPr lang="es-CO" sz="1400" b="1" dirty="0">
                          <a:solidFill>
                            <a:schemeClr val="tx1"/>
                          </a:solidFill>
                          <a:effectLst/>
                        </a:rPr>
                        <a:t>26</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spcAft>
                          <a:spcPts val="0"/>
                        </a:spcAft>
                      </a:pPr>
                      <a:r>
                        <a:rPr lang="es-CO" sz="1400" b="1" dirty="0">
                          <a:solidFill>
                            <a:schemeClr val="tx1"/>
                          </a:solidFill>
                          <a:effectLst/>
                        </a:rPr>
                        <a:t>44</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es-CO" sz="1400" b="1" dirty="0">
                          <a:solidFill>
                            <a:schemeClr val="tx1"/>
                          </a:solidFill>
                          <a:effectLst/>
                        </a:rPr>
                        <a:t>100</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400" b="1" dirty="0">
                          <a:solidFill>
                            <a:schemeClr val="tx1"/>
                          </a:solidFill>
                          <a:effectLst/>
                        </a:rPr>
                        <a:t>1 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400" b="1" dirty="0">
                          <a:solidFill>
                            <a:schemeClr val="tx1"/>
                          </a:solidFill>
                          <a:effectLst/>
                        </a:rPr>
                        <a:t>6</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400" b="1" dirty="0">
                          <a:solidFill>
                            <a:schemeClr val="tx1"/>
                          </a:solidFill>
                          <a:effectLst/>
                        </a:rPr>
                        <a:t>2 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400" b="1" dirty="0">
                          <a:solidFill>
                            <a:schemeClr val="tx1"/>
                          </a:solidFill>
                          <a:effectLst/>
                        </a:rPr>
                        <a:t>1,526 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400" b="1" dirty="0">
                          <a:solidFill>
                            <a:schemeClr val="tx1"/>
                          </a:solidFill>
                          <a:effectLst/>
                        </a:rPr>
                        <a:t>0 </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400" b="1" dirty="0">
                          <a:solidFill>
                            <a:schemeClr val="tx1"/>
                          </a:solidFill>
                          <a:effectLst/>
                        </a:rPr>
                        <a:t>2539</a:t>
                      </a:r>
                      <a:endParaRPr lang="es-CO" sz="14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15171">
                <a:tc vMerge="1">
                  <a:txBody>
                    <a:bodyPr/>
                    <a:lstStyle/>
                    <a:p>
                      <a:endParaRPr lang="es-CO"/>
                    </a:p>
                  </a:txBody>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vMerge="1">
                  <a:txBody>
                    <a:bodyPr/>
                    <a:lstStyle/>
                    <a:p>
                      <a:endParaRPr lang="es-CO"/>
                    </a:p>
                  </a:txBody>
                  <a:tcPr/>
                </a:tc>
                <a:tc vMerge="1">
                  <a:txBody>
                    <a:bodyPr/>
                    <a:lstStyle/>
                    <a:p>
                      <a:endParaRPr lang="es-CO"/>
                    </a:p>
                  </a:txBody>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No 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Social</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2388">
                <a:tc vMerge="1">
                  <a:txBody>
                    <a:bodyPr/>
                    <a:lstStyle/>
                    <a:p>
                      <a:endParaRPr lang="es-CO"/>
                    </a:p>
                  </a:txBody>
                  <a:tcPr/>
                </a:tc>
                <a:tc>
                  <a:txBody>
                    <a:bodyPr/>
                    <a:lstStyle/>
                    <a:p>
                      <a:pPr algn="ctr">
                        <a:spcAft>
                          <a:spcPts val="0"/>
                        </a:spcAft>
                      </a:pPr>
                      <a:r>
                        <a:rPr lang="es-CO" sz="1200" b="1" dirty="0">
                          <a:solidFill>
                            <a:schemeClr val="tx1"/>
                          </a:solidFill>
                          <a:effectLst/>
                        </a:rPr>
                        <a:t>781</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53</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tc>
                  <a:txBody>
                    <a:bodyPr/>
                    <a:lstStyle/>
                    <a:p>
                      <a:pPr algn="ctr">
                        <a:spcAft>
                          <a:spcPts val="0"/>
                        </a:spcAft>
                      </a:pPr>
                      <a:r>
                        <a:rPr lang="es-CO" sz="1200" b="1">
                          <a:solidFill>
                            <a:schemeClr val="tx1"/>
                          </a:solidFill>
                          <a:effectLst/>
                        </a:rPr>
                        <a:t>92</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8</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1</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6</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2</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1,526</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 </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86895">
                <a:tc>
                  <a:txBody>
                    <a:bodyPr/>
                    <a:lstStyle/>
                    <a:p>
                      <a:pPr algn="ctr">
                        <a:spcAft>
                          <a:spcPts val="0"/>
                        </a:spcAft>
                      </a:pPr>
                      <a:r>
                        <a:rPr lang="es-CO" sz="1100" b="1" dirty="0">
                          <a:solidFill>
                            <a:schemeClr val="tx1"/>
                          </a:solidFill>
                          <a:effectLst/>
                        </a:rPr>
                        <a:t>No relacionados por la DFNEXT</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 </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a:solidFill>
                            <a:schemeClr val="tx1"/>
                          </a:solidFill>
                          <a:effectLst/>
                        </a:rPr>
                        <a:t>303</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5985">
                <a:tc>
                  <a:txBody>
                    <a:bodyPr/>
                    <a:lstStyle/>
                    <a:p>
                      <a:pPr algn="ctr">
                        <a:spcAft>
                          <a:spcPts val="0"/>
                        </a:spcAft>
                      </a:pPr>
                      <a:r>
                        <a:rPr lang="es-CO" sz="1100" b="1" dirty="0">
                          <a:solidFill>
                            <a:schemeClr val="tx1"/>
                          </a:solidFill>
                          <a:effectLst/>
                        </a:rPr>
                        <a:t>Diferencias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R w="12700" cap="flat" cmpd="sng" algn="ctr">
                      <a:solidFill>
                        <a:schemeClr val="tx1"/>
                      </a:solidFill>
                      <a:prstDash val="solid"/>
                      <a:round/>
                      <a:headEnd type="none" w="med" len="med"/>
                      <a:tailEnd type="none" w="med" len="med"/>
                    </a:lnR>
                  </a:tcPr>
                </a:tc>
                <a:tc gridSpan="2">
                  <a:txBody>
                    <a:bodyPr/>
                    <a:lstStyle/>
                    <a:p>
                      <a:pPr algn="ctr">
                        <a:spcAft>
                          <a:spcPts val="0"/>
                        </a:spcAft>
                      </a:pPr>
                      <a:r>
                        <a:rPr lang="es-CO" sz="1200" b="1" dirty="0">
                          <a:solidFill>
                            <a:schemeClr val="tx1"/>
                          </a:solidFill>
                          <a:effectLst/>
                        </a:rPr>
                        <a:t>469</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200" b="1" dirty="0">
                          <a:solidFill>
                            <a:schemeClr val="tx1"/>
                          </a:solidFill>
                          <a:effectLst/>
                        </a:rPr>
                        <a:t>21</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63</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es-CO" sz="1200" b="1" dirty="0">
                          <a:solidFill>
                            <a:schemeClr val="tx1"/>
                          </a:solidFill>
                          <a:effectLst/>
                        </a:rPr>
                        <a:t>265</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0</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0</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a:solidFill>
                            <a:schemeClr val="tx1"/>
                          </a:solidFill>
                          <a:effectLst/>
                        </a:rPr>
                        <a:t>6 </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a:solidFill>
                            <a:schemeClr val="tx1"/>
                          </a:solidFill>
                          <a:effectLst/>
                        </a:rPr>
                        <a:t>2,955 </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31 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200" b="1">
                          <a:solidFill>
                            <a:schemeClr val="tx1"/>
                          </a:solidFill>
                          <a:effectLst/>
                        </a:rPr>
                        <a:t>3,810</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507755">
                <a:tc>
                  <a:txBody>
                    <a:bodyPr/>
                    <a:lstStyle/>
                    <a:p>
                      <a:pPr algn="ctr">
                        <a:spcAft>
                          <a:spcPts val="0"/>
                        </a:spcAft>
                      </a:pPr>
                      <a:r>
                        <a:rPr lang="es-CO" sz="1100" b="1" dirty="0">
                          <a:solidFill>
                            <a:schemeClr val="tx1"/>
                          </a:solidFill>
                          <a:effectLst/>
                        </a:rPr>
                        <a:t>Efectividad diligencias</a:t>
                      </a:r>
                      <a:endParaRPr lang="es-CO" sz="11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R w="12700" cap="flat" cmpd="sng" algn="ctr">
                      <a:solidFill>
                        <a:schemeClr val="tx1"/>
                      </a:solidFill>
                      <a:prstDash val="solid"/>
                      <a:round/>
                      <a:headEnd type="none" w="med" len="med"/>
                      <a:tailEnd type="none" w="med" len="med"/>
                    </a:lnR>
                  </a:tcPr>
                </a:tc>
                <a:tc gridSpan="2">
                  <a:txBody>
                    <a:bodyPr/>
                    <a:lstStyle/>
                    <a:p>
                      <a:pPr algn="ctr">
                        <a:spcAft>
                          <a:spcPts val="0"/>
                        </a:spcAft>
                      </a:pPr>
                      <a:r>
                        <a:rPr lang="es-CO" sz="1200" b="1">
                          <a:solidFill>
                            <a:schemeClr val="tx1"/>
                          </a:solidFill>
                          <a:effectLst/>
                        </a:rPr>
                        <a:t>64%</a:t>
                      </a:r>
                      <a:endParaRPr lang="es-CO" sz="1200" b="1">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200" b="1" dirty="0">
                          <a:solidFill>
                            <a:schemeClr val="tx1"/>
                          </a:solidFill>
                          <a:effectLst/>
                        </a:rPr>
                        <a:t>55%</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1200" b="1" dirty="0">
                          <a:solidFill>
                            <a:schemeClr val="tx1"/>
                          </a:solidFill>
                          <a:effectLst/>
                        </a:rPr>
                        <a:t>41%</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es-CO" sz="1200" b="1" dirty="0">
                          <a:solidFill>
                            <a:schemeClr val="tx1"/>
                          </a:solidFill>
                          <a:effectLst/>
                        </a:rPr>
                        <a:t>27%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100%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100%</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25%</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34%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a:spcAft>
                          <a:spcPts val="0"/>
                        </a:spcAft>
                      </a:pPr>
                      <a:r>
                        <a:rPr lang="es-CO" sz="1200" b="1" dirty="0">
                          <a:solidFill>
                            <a:schemeClr val="tx1"/>
                          </a:solidFill>
                          <a:effectLst/>
                        </a:rPr>
                        <a:t>0% </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a:spcAft>
                          <a:spcPts val="0"/>
                        </a:spcAft>
                      </a:pPr>
                      <a:r>
                        <a:rPr lang="es-CO" sz="1200" b="1" dirty="0">
                          <a:solidFill>
                            <a:schemeClr val="tx1"/>
                          </a:solidFill>
                          <a:effectLst/>
                        </a:rPr>
                        <a:t>40%</a:t>
                      </a:r>
                      <a:endParaRPr lang="es-CO" sz="1200" b="1" dirty="0">
                        <a:solidFill>
                          <a:schemeClr val="tx1"/>
                        </a:solidFill>
                        <a:effectLst/>
                        <a:latin typeface="Times New Roman" panose="02020603050405020304" pitchFamily="18" charset="0"/>
                        <a:ea typeface="MS Mincho" panose="02020609040205080304" pitchFamily="49" charset="-128"/>
                      </a:endParaRPr>
                    </a:p>
                  </a:txBody>
                  <a:tcPr marL="33338" marR="3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3" name="CuadroTexto 2"/>
          <p:cNvSpPr txBox="1"/>
          <p:nvPr/>
        </p:nvSpPr>
        <p:spPr>
          <a:xfrm>
            <a:off x="1963854" y="412582"/>
            <a:ext cx="7011792" cy="954107"/>
          </a:xfrm>
          <a:prstGeom prst="rect">
            <a:avLst/>
          </a:prstGeom>
          <a:noFill/>
        </p:spPr>
        <p:txBody>
          <a:bodyPr wrap="none" rtlCol="0">
            <a:spAutoFit/>
          </a:bodyPr>
          <a:lstStyle/>
          <a:p>
            <a:pPr algn="ctr" defTabSz="685800"/>
            <a:r>
              <a:rPr lang="es-CO" sz="2800" b="1" dirty="0">
                <a:ea typeface="+mj-ea"/>
                <a:cs typeface="+mj-cs"/>
              </a:rPr>
              <a:t>Detalle de los activos recibidos durante 2016. </a:t>
            </a:r>
          </a:p>
          <a:p>
            <a:pPr algn="ctr" defTabSz="685800"/>
            <a:r>
              <a:rPr lang="es-CO" sz="2800" b="1" dirty="0">
                <a:ea typeface="+mj-ea"/>
                <a:cs typeface="+mj-cs"/>
              </a:rPr>
              <a:t> </a:t>
            </a:r>
            <a:r>
              <a:rPr lang="es-CO" sz="1200" b="1" dirty="0">
                <a:ea typeface="+mj-ea"/>
                <a:cs typeface="+mj-cs"/>
              </a:rPr>
              <a:t>( a Diciembre 9 de 2016)</a:t>
            </a:r>
          </a:p>
        </p:txBody>
      </p:sp>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30" y="142240"/>
            <a:ext cx="1488344" cy="812345"/>
          </a:xfrm>
          <a:prstGeom prst="rect">
            <a:avLst/>
          </a:prstGeom>
        </p:spPr>
      </p:pic>
    </p:spTree>
    <p:extLst>
      <p:ext uri="{BB962C8B-B14F-4D97-AF65-F5344CB8AC3E}">
        <p14:creationId xmlns:p14="http://schemas.microsoft.com/office/powerpoint/2010/main" val="2195585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4332049"/>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45</a:t>
            </a:fld>
            <a:endParaRPr lang="es-ES" dirty="0"/>
          </a:p>
        </p:txBody>
      </p:sp>
    </p:spTree>
    <p:extLst>
      <p:ext uri="{BB962C8B-B14F-4D97-AF65-F5344CB8AC3E}">
        <p14:creationId xmlns:p14="http://schemas.microsoft.com/office/powerpoint/2010/main" val="2947979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46</a:t>
            </a:fld>
            <a:endParaRPr lang="es-ES"/>
          </a:p>
        </p:txBody>
      </p:sp>
      <p:pic>
        <p:nvPicPr>
          <p:cNvPr id="8" name="Imagen 7"/>
          <p:cNvPicPr>
            <a:picLocks noChangeAspect="1"/>
          </p:cNvPicPr>
          <p:nvPr/>
        </p:nvPicPr>
        <p:blipFill>
          <a:blip r:embed="rId2"/>
          <a:stretch>
            <a:fillRect/>
          </a:stretch>
        </p:blipFill>
        <p:spPr>
          <a:xfrm>
            <a:off x="1041009" y="229754"/>
            <a:ext cx="6963508" cy="6126595"/>
          </a:xfrm>
          <a:prstGeom prst="rect">
            <a:avLst/>
          </a:prstGeom>
        </p:spPr>
      </p:pic>
    </p:spTree>
    <p:extLst>
      <p:ext uri="{BB962C8B-B14F-4D97-AF65-F5344CB8AC3E}">
        <p14:creationId xmlns:p14="http://schemas.microsoft.com/office/powerpoint/2010/main" val="4215783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331639" cy="1076762"/>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47</a:t>
            </a:fld>
            <a:endParaRPr lang="es-ES"/>
          </a:p>
        </p:txBody>
      </p:sp>
      <p:pic>
        <p:nvPicPr>
          <p:cNvPr id="8" name="Imagen 7"/>
          <p:cNvPicPr>
            <a:picLocks noChangeAspect="1"/>
          </p:cNvPicPr>
          <p:nvPr/>
        </p:nvPicPr>
        <p:blipFill>
          <a:blip r:embed="rId3"/>
          <a:stretch>
            <a:fillRect/>
          </a:stretch>
        </p:blipFill>
        <p:spPr>
          <a:xfrm>
            <a:off x="1868203" y="1076763"/>
            <a:ext cx="6645690" cy="4347672"/>
          </a:xfrm>
          <a:prstGeom prst="rect">
            <a:avLst/>
          </a:prstGeom>
        </p:spPr>
      </p:pic>
      <p:sp>
        <p:nvSpPr>
          <p:cNvPr id="3" name="CuadroTexto 2"/>
          <p:cNvSpPr txBox="1"/>
          <p:nvPr/>
        </p:nvSpPr>
        <p:spPr>
          <a:xfrm>
            <a:off x="3376246" y="3209358"/>
            <a:ext cx="5479366" cy="1366555"/>
          </a:xfrm>
          <a:prstGeom prst="rect">
            <a:avLst/>
          </a:prstGeom>
          <a:solidFill>
            <a:schemeClr val="bg1"/>
          </a:solidFill>
        </p:spPr>
        <p:txBody>
          <a:bodyPr wrap="square" rtlCol="0">
            <a:spAutoFit/>
          </a:bodyPr>
          <a:lstStyle/>
          <a:p>
            <a:endParaRPr lang="es-CO" dirty="0"/>
          </a:p>
        </p:txBody>
      </p:sp>
    </p:spTree>
    <p:extLst>
      <p:ext uri="{BB962C8B-B14F-4D97-AF65-F5344CB8AC3E}">
        <p14:creationId xmlns:p14="http://schemas.microsoft.com/office/powerpoint/2010/main" val="2528300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384552" cy="1119547"/>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48</a:t>
            </a:fld>
            <a:endParaRPr lang="es-ES"/>
          </a:p>
        </p:txBody>
      </p:sp>
      <p:pic>
        <p:nvPicPr>
          <p:cNvPr id="3" name="Imagen 2"/>
          <p:cNvPicPr>
            <a:picLocks noChangeAspect="1"/>
          </p:cNvPicPr>
          <p:nvPr/>
        </p:nvPicPr>
        <p:blipFill>
          <a:blip r:embed="rId3"/>
          <a:stretch>
            <a:fillRect/>
          </a:stretch>
        </p:blipFill>
        <p:spPr>
          <a:xfrm>
            <a:off x="2221702" y="970069"/>
            <a:ext cx="6193733" cy="4947350"/>
          </a:xfrm>
          <a:prstGeom prst="rect">
            <a:avLst/>
          </a:prstGeom>
        </p:spPr>
      </p:pic>
    </p:spTree>
    <p:extLst>
      <p:ext uri="{BB962C8B-B14F-4D97-AF65-F5344CB8AC3E}">
        <p14:creationId xmlns:p14="http://schemas.microsoft.com/office/powerpoint/2010/main" val="1599975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234632" cy="998322"/>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49</a:t>
            </a:fld>
            <a:endParaRPr lang="es-ES"/>
          </a:p>
        </p:txBody>
      </p:sp>
      <p:pic>
        <p:nvPicPr>
          <p:cNvPr id="6" name="Imagen 5"/>
          <p:cNvPicPr>
            <a:picLocks noChangeAspect="1"/>
          </p:cNvPicPr>
          <p:nvPr/>
        </p:nvPicPr>
        <p:blipFill>
          <a:blip r:embed="rId3"/>
          <a:stretch>
            <a:fillRect/>
          </a:stretch>
        </p:blipFill>
        <p:spPr>
          <a:xfrm>
            <a:off x="1215617" y="890700"/>
            <a:ext cx="7075390" cy="5146471"/>
          </a:xfrm>
          <a:prstGeom prst="rect">
            <a:avLst/>
          </a:prstGeom>
        </p:spPr>
      </p:pic>
    </p:spTree>
    <p:extLst>
      <p:ext uri="{BB962C8B-B14F-4D97-AF65-F5344CB8AC3E}">
        <p14:creationId xmlns:p14="http://schemas.microsoft.com/office/powerpoint/2010/main" val="27794032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2"/>
            <a:ext cx="1393371" cy="1126678"/>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50</a:t>
            </a:fld>
            <a:endParaRPr lang="es-ES"/>
          </a:p>
        </p:txBody>
      </p:sp>
      <p:pic>
        <p:nvPicPr>
          <p:cNvPr id="6" name="Imagen 5"/>
          <p:cNvPicPr>
            <a:picLocks noChangeAspect="1"/>
          </p:cNvPicPr>
          <p:nvPr/>
        </p:nvPicPr>
        <p:blipFill>
          <a:blip r:embed="rId3"/>
          <a:stretch>
            <a:fillRect/>
          </a:stretch>
        </p:blipFill>
        <p:spPr>
          <a:xfrm>
            <a:off x="761028" y="1525390"/>
            <a:ext cx="7621945" cy="2351386"/>
          </a:xfrm>
          <a:prstGeom prst="rect">
            <a:avLst/>
          </a:prstGeom>
        </p:spPr>
      </p:pic>
    </p:spTree>
    <p:extLst>
      <p:ext uri="{BB962C8B-B14F-4D97-AF65-F5344CB8AC3E}">
        <p14:creationId xmlns:p14="http://schemas.microsoft.com/office/powerpoint/2010/main" val="3685653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04" y="118752"/>
            <a:ext cx="1500187" cy="667127"/>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51</a:t>
            </a:fld>
            <a:endParaRPr lang="es-ES"/>
          </a:p>
        </p:txBody>
      </p:sp>
      <p:sp>
        <p:nvSpPr>
          <p:cNvPr id="15" name="CuadroTexto 14"/>
          <p:cNvSpPr txBox="1"/>
          <p:nvPr/>
        </p:nvSpPr>
        <p:spPr>
          <a:xfrm>
            <a:off x="2669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Total de Gasto Diciembre 31 de 2016 - SAE</a:t>
            </a:r>
          </a:p>
        </p:txBody>
      </p:sp>
      <p:pic>
        <p:nvPicPr>
          <p:cNvPr id="2" name="Imagen 1"/>
          <p:cNvPicPr>
            <a:picLocks noChangeAspect="1"/>
          </p:cNvPicPr>
          <p:nvPr/>
        </p:nvPicPr>
        <p:blipFill>
          <a:blip r:embed="rId4"/>
          <a:stretch>
            <a:fillRect/>
          </a:stretch>
        </p:blipFill>
        <p:spPr>
          <a:xfrm>
            <a:off x="679730" y="970027"/>
            <a:ext cx="7898213" cy="1371034"/>
          </a:xfrm>
          <a:prstGeom prst="rect">
            <a:avLst/>
          </a:prstGeom>
        </p:spPr>
      </p:pic>
      <p:pic>
        <p:nvPicPr>
          <p:cNvPr id="10" name="Imagen 9"/>
          <p:cNvPicPr>
            <a:picLocks noChangeAspect="1"/>
          </p:cNvPicPr>
          <p:nvPr/>
        </p:nvPicPr>
        <p:blipFill>
          <a:blip r:embed="rId5"/>
          <a:stretch>
            <a:fillRect/>
          </a:stretch>
        </p:blipFill>
        <p:spPr>
          <a:xfrm>
            <a:off x="2117271" y="3010510"/>
            <a:ext cx="4909458" cy="2944008"/>
          </a:xfrm>
          <a:prstGeom prst="rect">
            <a:avLst/>
          </a:prstGeom>
        </p:spPr>
      </p:pic>
      <p:sp>
        <p:nvSpPr>
          <p:cNvPr id="8" name="CuadroTexto 7"/>
          <p:cNvSpPr txBox="1"/>
          <p:nvPr/>
        </p:nvSpPr>
        <p:spPr>
          <a:xfrm>
            <a:off x="3801822" y="2686074"/>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Tree>
    <p:extLst>
      <p:ext uri="{BB962C8B-B14F-4D97-AF65-F5344CB8AC3E}">
        <p14:creationId xmlns:p14="http://schemas.microsoft.com/office/powerpoint/2010/main" val="10123379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449" y="200026"/>
            <a:ext cx="1240869" cy="1003365"/>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52</a:t>
            </a:fld>
            <a:endParaRPr lang="es-ES"/>
          </a:p>
        </p:txBody>
      </p:sp>
      <p:sp>
        <p:nvSpPr>
          <p:cNvPr id="6" name="CuadroTexto 5"/>
          <p:cNvSpPr txBox="1"/>
          <p:nvPr/>
        </p:nvSpPr>
        <p:spPr>
          <a:xfrm>
            <a:off x="1233246"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pic>
        <p:nvPicPr>
          <p:cNvPr id="2" name="Imagen 1"/>
          <p:cNvPicPr>
            <a:picLocks noChangeAspect="1"/>
          </p:cNvPicPr>
          <p:nvPr/>
        </p:nvPicPr>
        <p:blipFill>
          <a:blip r:embed="rId4"/>
          <a:stretch>
            <a:fillRect/>
          </a:stretch>
        </p:blipFill>
        <p:spPr>
          <a:xfrm>
            <a:off x="868937" y="983980"/>
            <a:ext cx="7406127" cy="1599086"/>
          </a:xfrm>
          <a:prstGeom prst="rect">
            <a:avLst/>
          </a:prstGeom>
        </p:spPr>
      </p:pic>
      <p:sp>
        <p:nvSpPr>
          <p:cNvPr id="7" name="CuadroTexto 6"/>
          <p:cNvSpPr txBox="1"/>
          <p:nvPr/>
        </p:nvSpPr>
        <p:spPr>
          <a:xfrm>
            <a:off x="2656114" y="311617"/>
            <a:ext cx="573836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de Personal-  Diciembre 31 de 2016 - SAE</a:t>
            </a:r>
          </a:p>
        </p:txBody>
      </p:sp>
      <p:pic>
        <p:nvPicPr>
          <p:cNvPr id="8" name="Imagen 7"/>
          <p:cNvPicPr>
            <a:picLocks noChangeAspect="1"/>
          </p:cNvPicPr>
          <p:nvPr/>
        </p:nvPicPr>
        <p:blipFill>
          <a:blip r:embed="rId5"/>
          <a:stretch>
            <a:fillRect/>
          </a:stretch>
        </p:blipFill>
        <p:spPr>
          <a:xfrm>
            <a:off x="2112318" y="3115474"/>
            <a:ext cx="4919854" cy="2471003"/>
          </a:xfrm>
          <a:prstGeom prst="rect">
            <a:avLst/>
          </a:prstGeom>
        </p:spPr>
      </p:pic>
    </p:spTree>
    <p:extLst>
      <p:ext uri="{BB962C8B-B14F-4D97-AF65-F5344CB8AC3E}">
        <p14:creationId xmlns:p14="http://schemas.microsoft.com/office/powerpoint/2010/main" val="5323842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420" y="191066"/>
            <a:ext cx="1240869" cy="1003365"/>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53</a:t>
            </a:fld>
            <a:endParaRPr lang="es-ES"/>
          </a:p>
        </p:txBody>
      </p:sp>
      <p:sp>
        <p:nvSpPr>
          <p:cNvPr id="6" name="CuadroTexto 5"/>
          <p:cNvSpPr txBox="1"/>
          <p:nvPr/>
        </p:nvSpPr>
        <p:spPr>
          <a:xfrm>
            <a:off x="1233246"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pic>
        <p:nvPicPr>
          <p:cNvPr id="10" name="Imagen 9"/>
          <p:cNvPicPr>
            <a:picLocks noChangeAspect="1"/>
          </p:cNvPicPr>
          <p:nvPr/>
        </p:nvPicPr>
        <p:blipFill>
          <a:blip r:embed="rId4"/>
          <a:stretch>
            <a:fillRect/>
          </a:stretch>
        </p:blipFill>
        <p:spPr>
          <a:xfrm>
            <a:off x="2096990" y="3576886"/>
            <a:ext cx="4913429" cy="2764142"/>
          </a:xfrm>
          <a:prstGeom prst="rect">
            <a:avLst/>
          </a:prstGeom>
        </p:spPr>
      </p:pic>
      <p:sp>
        <p:nvSpPr>
          <p:cNvPr id="11" name="CuadroTexto 10"/>
          <p:cNvSpPr txBox="1"/>
          <p:nvPr/>
        </p:nvSpPr>
        <p:spPr>
          <a:xfrm>
            <a:off x="2229289" y="311617"/>
            <a:ext cx="616518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Generales-  Diciembre 31 de 2016 - SAE</a:t>
            </a:r>
          </a:p>
        </p:txBody>
      </p:sp>
      <p:pic>
        <p:nvPicPr>
          <p:cNvPr id="12" name="Imagen 11"/>
          <p:cNvPicPr>
            <a:picLocks noChangeAspect="1"/>
          </p:cNvPicPr>
          <p:nvPr/>
        </p:nvPicPr>
        <p:blipFill>
          <a:blip r:embed="rId5"/>
          <a:stretch>
            <a:fillRect/>
          </a:stretch>
        </p:blipFill>
        <p:spPr>
          <a:xfrm>
            <a:off x="1474383" y="792485"/>
            <a:ext cx="6537504" cy="2605843"/>
          </a:xfrm>
          <a:prstGeom prst="rect">
            <a:avLst/>
          </a:prstGeom>
        </p:spPr>
      </p:pic>
    </p:spTree>
    <p:extLst>
      <p:ext uri="{BB962C8B-B14F-4D97-AF65-F5344CB8AC3E}">
        <p14:creationId xmlns:p14="http://schemas.microsoft.com/office/powerpoint/2010/main" val="3794017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04" y="118752"/>
            <a:ext cx="1500187" cy="667127"/>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54</a:t>
            </a:fld>
            <a:endParaRPr lang="es-ES"/>
          </a:p>
        </p:txBody>
      </p:sp>
      <p:pic>
        <p:nvPicPr>
          <p:cNvPr id="3" name="Imagen 2"/>
          <p:cNvPicPr>
            <a:picLocks noChangeAspect="1"/>
          </p:cNvPicPr>
          <p:nvPr/>
        </p:nvPicPr>
        <p:blipFill>
          <a:blip r:embed="rId4"/>
          <a:stretch>
            <a:fillRect/>
          </a:stretch>
        </p:blipFill>
        <p:spPr>
          <a:xfrm>
            <a:off x="1250666" y="1051935"/>
            <a:ext cx="6870349" cy="1413966"/>
          </a:xfrm>
          <a:prstGeom prst="rect">
            <a:avLst/>
          </a:prstGeom>
        </p:spPr>
      </p:pic>
      <p:sp>
        <p:nvSpPr>
          <p:cNvPr id="15" name="CuadroTexto 14"/>
          <p:cNvSpPr txBox="1"/>
          <p:nvPr/>
        </p:nvSpPr>
        <p:spPr>
          <a:xfrm>
            <a:off x="2669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Total de Gasto Diciembre 31 de 2016 - FRISCO</a:t>
            </a:r>
          </a:p>
        </p:txBody>
      </p:sp>
      <p:pic>
        <p:nvPicPr>
          <p:cNvPr id="9" name="Imagen 8"/>
          <p:cNvPicPr>
            <a:picLocks noChangeAspect="1"/>
          </p:cNvPicPr>
          <p:nvPr/>
        </p:nvPicPr>
        <p:blipFill>
          <a:blip r:embed="rId5"/>
          <a:stretch>
            <a:fillRect/>
          </a:stretch>
        </p:blipFill>
        <p:spPr>
          <a:xfrm>
            <a:off x="2306942" y="3102584"/>
            <a:ext cx="4757797" cy="2801235"/>
          </a:xfrm>
          <a:prstGeom prst="rect">
            <a:avLst/>
          </a:prstGeom>
        </p:spPr>
      </p:pic>
      <p:sp>
        <p:nvSpPr>
          <p:cNvPr id="8" name="CuadroTexto 7"/>
          <p:cNvSpPr txBox="1"/>
          <p:nvPr/>
        </p:nvSpPr>
        <p:spPr>
          <a:xfrm>
            <a:off x="3855511" y="2729113"/>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Tree>
    <p:extLst>
      <p:ext uri="{BB962C8B-B14F-4D97-AF65-F5344CB8AC3E}">
        <p14:creationId xmlns:p14="http://schemas.microsoft.com/office/powerpoint/2010/main" val="27423239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500187" cy="1213050"/>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55</a:t>
            </a:fld>
            <a:endParaRPr lang="es-ES"/>
          </a:p>
        </p:txBody>
      </p:sp>
      <p:pic>
        <p:nvPicPr>
          <p:cNvPr id="7" name="Imagen 6"/>
          <p:cNvPicPr>
            <a:picLocks noChangeAspect="1"/>
          </p:cNvPicPr>
          <p:nvPr/>
        </p:nvPicPr>
        <p:blipFill>
          <a:blip r:embed="rId3"/>
          <a:stretch>
            <a:fillRect/>
          </a:stretch>
        </p:blipFill>
        <p:spPr>
          <a:xfrm>
            <a:off x="1081560" y="1285258"/>
            <a:ext cx="7039455" cy="1307042"/>
          </a:xfrm>
          <a:prstGeom prst="rect">
            <a:avLst/>
          </a:prstGeom>
        </p:spPr>
      </p:pic>
      <p:sp>
        <p:nvSpPr>
          <p:cNvPr id="9" name="CuadroTexto 8"/>
          <p:cNvSpPr txBox="1"/>
          <p:nvPr/>
        </p:nvSpPr>
        <p:spPr>
          <a:xfrm>
            <a:off x="2229289" y="311617"/>
            <a:ext cx="616518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sin Transferencias -  Diciembre 31 de 2016 - FRISCO</a:t>
            </a:r>
          </a:p>
        </p:txBody>
      </p:sp>
      <p:pic>
        <p:nvPicPr>
          <p:cNvPr id="10" name="Imagen 9"/>
          <p:cNvPicPr>
            <a:picLocks noChangeAspect="1"/>
          </p:cNvPicPr>
          <p:nvPr/>
        </p:nvPicPr>
        <p:blipFill>
          <a:blip r:embed="rId4"/>
          <a:stretch>
            <a:fillRect/>
          </a:stretch>
        </p:blipFill>
        <p:spPr>
          <a:xfrm>
            <a:off x="1957388" y="3337895"/>
            <a:ext cx="5081659" cy="2810296"/>
          </a:xfrm>
          <a:prstGeom prst="rect">
            <a:avLst/>
          </a:prstGeom>
        </p:spPr>
      </p:pic>
      <p:sp>
        <p:nvSpPr>
          <p:cNvPr id="8" name="CuadroTexto 7"/>
          <p:cNvSpPr txBox="1"/>
          <p:nvPr/>
        </p:nvSpPr>
        <p:spPr>
          <a:xfrm>
            <a:off x="2810932" y="3003149"/>
            <a:ext cx="3374571"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 sin Transferencias</a:t>
            </a:r>
          </a:p>
        </p:txBody>
      </p:sp>
    </p:spTree>
    <p:extLst>
      <p:ext uri="{BB962C8B-B14F-4D97-AF65-F5344CB8AC3E}">
        <p14:creationId xmlns:p14="http://schemas.microsoft.com/office/powerpoint/2010/main" val="3780055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500187" cy="1213050"/>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56</a:t>
            </a:fld>
            <a:endParaRPr lang="es-ES"/>
          </a:p>
        </p:txBody>
      </p:sp>
      <p:sp>
        <p:nvSpPr>
          <p:cNvPr id="10" name="CuadroTexto 9"/>
          <p:cNvSpPr txBox="1"/>
          <p:nvPr/>
        </p:nvSpPr>
        <p:spPr>
          <a:xfrm>
            <a:off x="2229289" y="311617"/>
            <a:ext cx="616518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de Personal-  Diciembre 31 de 2016 - FRISCO</a:t>
            </a:r>
          </a:p>
        </p:txBody>
      </p:sp>
      <p:pic>
        <p:nvPicPr>
          <p:cNvPr id="11" name="Imagen 10"/>
          <p:cNvPicPr>
            <a:picLocks noChangeAspect="1"/>
          </p:cNvPicPr>
          <p:nvPr/>
        </p:nvPicPr>
        <p:blipFill>
          <a:blip r:embed="rId3"/>
          <a:stretch>
            <a:fillRect/>
          </a:stretch>
        </p:blipFill>
        <p:spPr>
          <a:xfrm>
            <a:off x="2229289" y="2893258"/>
            <a:ext cx="4745589" cy="2486077"/>
          </a:xfrm>
          <a:prstGeom prst="rect">
            <a:avLst/>
          </a:prstGeom>
        </p:spPr>
      </p:pic>
      <p:pic>
        <p:nvPicPr>
          <p:cNvPr id="3" name="Imagen 2"/>
          <p:cNvPicPr>
            <a:picLocks noChangeAspect="1"/>
          </p:cNvPicPr>
          <p:nvPr/>
        </p:nvPicPr>
        <p:blipFill>
          <a:blip r:embed="rId4"/>
          <a:stretch>
            <a:fillRect/>
          </a:stretch>
        </p:blipFill>
        <p:spPr>
          <a:xfrm>
            <a:off x="933377" y="1093874"/>
            <a:ext cx="7601024" cy="1399521"/>
          </a:xfrm>
          <a:prstGeom prst="rect">
            <a:avLst/>
          </a:prstGeom>
        </p:spPr>
      </p:pic>
    </p:spTree>
    <p:extLst>
      <p:ext uri="{BB962C8B-B14F-4D97-AF65-F5344CB8AC3E}">
        <p14:creationId xmlns:p14="http://schemas.microsoft.com/office/powerpoint/2010/main" val="238556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500187" cy="1213050"/>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57</a:t>
            </a:fld>
            <a:endParaRPr lang="es-ES"/>
          </a:p>
        </p:txBody>
      </p:sp>
      <p:sp>
        <p:nvSpPr>
          <p:cNvPr id="10" name="CuadroTexto 9"/>
          <p:cNvSpPr txBox="1"/>
          <p:nvPr/>
        </p:nvSpPr>
        <p:spPr>
          <a:xfrm>
            <a:off x="2229289" y="311617"/>
            <a:ext cx="616518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Generales-  Diciembre 31 de 2016 - FRISCO</a:t>
            </a:r>
          </a:p>
        </p:txBody>
      </p:sp>
      <p:pic>
        <p:nvPicPr>
          <p:cNvPr id="11" name="Imagen 10"/>
          <p:cNvPicPr>
            <a:picLocks noChangeAspect="1"/>
          </p:cNvPicPr>
          <p:nvPr/>
        </p:nvPicPr>
        <p:blipFill>
          <a:blip r:embed="rId3"/>
          <a:stretch>
            <a:fillRect/>
          </a:stretch>
        </p:blipFill>
        <p:spPr>
          <a:xfrm>
            <a:off x="1725751" y="3658845"/>
            <a:ext cx="5669705" cy="2880070"/>
          </a:xfrm>
          <a:prstGeom prst="rect">
            <a:avLst/>
          </a:prstGeom>
        </p:spPr>
      </p:pic>
      <p:pic>
        <p:nvPicPr>
          <p:cNvPr id="3" name="Imagen 2"/>
          <p:cNvPicPr>
            <a:picLocks noChangeAspect="1"/>
          </p:cNvPicPr>
          <p:nvPr/>
        </p:nvPicPr>
        <p:blipFill>
          <a:blip r:embed="rId4"/>
          <a:stretch>
            <a:fillRect/>
          </a:stretch>
        </p:blipFill>
        <p:spPr>
          <a:xfrm>
            <a:off x="815408" y="729861"/>
            <a:ext cx="7490392" cy="2836896"/>
          </a:xfrm>
          <a:prstGeom prst="rect">
            <a:avLst/>
          </a:prstGeom>
        </p:spPr>
      </p:pic>
    </p:spTree>
    <p:extLst>
      <p:ext uri="{BB962C8B-B14F-4D97-AF65-F5344CB8AC3E}">
        <p14:creationId xmlns:p14="http://schemas.microsoft.com/office/powerpoint/2010/main" val="2007110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500187" cy="1213050"/>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58</a:t>
            </a:fld>
            <a:endParaRPr lang="es-ES"/>
          </a:p>
        </p:txBody>
      </p:sp>
      <p:sp>
        <p:nvSpPr>
          <p:cNvPr id="7" name="CuadroTexto 6"/>
          <p:cNvSpPr txBox="1"/>
          <p:nvPr/>
        </p:nvSpPr>
        <p:spPr>
          <a:xfrm>
            <a:off x="2229289" y="311617"/>
            <a:ext cx="616518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de Operación-  Diciembre 31 de 2016 - FRISCO</a:t>
            </a:r>
          </a:p>
        </p:txBody>
      </p:sp>
      <p:pic>
        <p:nvPicPr>
          <p:cNvPr id="6" name="Imagen 5"/>
          <p:cNvPicPr>
            <a:picLocks noChangeAspect="1"/>
          </p:cNvPicPr>
          <p:nvPr/>
        </p:nvPicPr>
        <p:blipFill>
          <a:blip r:embed="rId3"/>
          <a:stretch>
            <a:fillRect/>
          </a:stretch>
        </p:blipFill>
        <p:spPr>
          <a:xfrm>
            <a:off x="1887840" y="3634955"/>
            <a:ext cx="5763496" cy="2905546"/>
          </a:xfrm>
          <a:prstGeom prst="rect">
            <a:avLst/>
          </a:prstGeom>
        </p:spPr>
      </p:pic>
      <p:pic>
        <p:nvPicPr>
          <p:cNvPr id="8" name="Imagen 7"/>
          <p:cNvPicPr>
            <a:picLocks noChangeAspect="1"/>
          </p:cNvPicPr>
          <p:nvPr/>
        </p:nvPicPr>
        <p:blipFill>
          <a:blip r:embed="rId4"/>
          <a:stretch>
            <a:fillRect/>
          </a:stretch>
        </p:blipFill>
        <p:spPr>
          <a:xfrm>
            <a:off x="842320" y="672975"/>
            <a:ext cx="7671897" cy="2917531"/>
          </a:xfrm>
          <a:prstGeom prst="rect">
            <a:avLst/>
          </a:prstGeom>
        </p:spPr>
      </p:pic>
    </p:spTree>
    <p:extLst>
      <p:ext uri="{BB962C8B-B14F-4D97-AF65-F5344CB8AC3E}">
        <p14:creationId xmlns:p14="http://schemas.microsoft.com/office/powerpoint/2010/main" val="8892987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500187" cy="1213050"/>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59</a:t>
            </a:fld>
            <a:endParaRPr lang="es-ES"/>
          </a:p>
        </p:txBody>
      </p:sp>
      <p:sp>
        <p:nvSpPr>
          <p:cNvPr id="7" name="CuadroTexto 6"/>
          <p:cNvSpPr txBox="1"/>
          <p:nvPr/>
        </p:nvSpPr>
        <p:spPr>
          <a:xfrm>
            <a:off x="2229289" y="311617"/>
            <a:ext cx="616518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Transferencias  Diciembre 31 de 2016 - FRISCO</a:t>
            </a:r>
          </a:p>
        </p:txBody>
      </p:sp>
      <p:pic>
        <p:nvPicPr>
          <p:cNvPr id="10" name="Imagen 9"/>
          <p:cNvPicPr>
            <a:picLocks noChangeAspect="1"/>
          </p:cNvPicPr>
          <p:nvPr/>
        </p:nvPicPr>
        <p:blipFill>
          <a:blip r:embed="rId3"/>
          <a:stretch>
            <a:fillRect/>
          </a:stretch>
        </p:blipFill>
        <p:spPr>
          <a:xfrm>
            <a:off x="2369648" y="3570647"/>
            <a:ext cx="4088445" cy="2453606"/>
          </a:xfrm>
          <a:prstGeom prst="rect">
            <a:avLst/>
          </a:prstGeom>
        </p:spPr>
      </p:pic>
      <p:pic>
        <p:nvPicPr>
          <p:cNvPr id="3" name="Imagen 2"/>
          <p:cNvPicPr>
            <a:picLocks noChangeAspect="1"/>
          </p:cNvPicPr>
          <p:nvPr/>
        </p:nvPicPr>
        <p:blipFill>
          <a:blip r:embed="rId4"/>
          <a:stretch>
            <a:fillRect/>
          </a:stretch>
        </p:blipFill>
        <p:spPr>
          <a:xfrm>
            <a:off x="846290" y="1213051"/>
            <a:ext cx="7548184" cy="2161723"/>
          </a:xfrm>
          <a:prstGeom prst="rect">
            <a:avLst/>
          </a:prstGeom>
        </p:spPr>
      </p:pic>
    </p:spTree>
    <p:extLst>
      <p:ext uri="{BB962C8B-B14F-4D97-AF65-F5344CB8AC3E}">
        <p14:creationId xmlns:p14="http://schemas.microsoft.com/office/powerpoint/2010/main" val="6179087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
            <a:ext cx="1500187" cy="1213050"/>
          </a:xfrm>
          <a:prstGeom prst="rect">
            <a:avLst/>
          </a:prstGeom>
        </p:spPr>
      </p:pic>
      <p:sp>
        <p:nvSpPr>
          <p:cNvPr id="5" name="Rectángulo 4"/>
          <p:cNvSpPr/>
          <p:nvPr/>
        </p:nvSpPr>
        <p:spPr>
          <a:xfrm>
            <a:off x="457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60</a:t>
            </a:fld>
            <a:endParaRPr lang="es-ES"/>
          </a:p>
        </p:txBody>
      </p:sp>
      <p:pic>
        <p:nvPicPr>
          <p:cNvPr id="6" name="Imagen 5"/>
          <p:cNvPicPr>
            <a:picLocks noChangeAspect="1"/>
          </p:cNvPicPr>
          <p:nvPr/>
        </p:nvPicPr>
        <p:blipFill>
          <a:blip r:embed="rId3"/>
          <a:stretch>
            <a:fillRect/>
          </a:stretch>
        </p:blipFill>
        <p:spPr>
          <a:xfrm>
            <a:off x="778308" y="1397200"/>
            <a:ext cx="7644943" cy="3370189"/>
          </a:xfrm>
          <a:prstGeom prst="rect">
            <a:avLst/>
          </a:prstGeom>
        </p:spPr>
      </p:pic>
    </p:spTree>
    <p:extLst>
      <p:ext uri="{BB962C8B-B14F-4D97-AF65-F5344CB8AC3E}">
        <p14:creationId xmlns:p14="http://schemas.microsoft.com/office/powerpoint/2010/main" val="12728684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319319" y="4613875"/>
            <a:ext cx="6167332" cy="428147"/>
            <a:chOff x="1571658" y="2599133"/>
            <a:chExt cx="5143482" cy="600075"/>
          </a:xfrm>
        </p:grpSpPr>
        <p:sp>
          <p:nvSpPr>
            <p:cNvPr id="17" name="Rectangle 3"/>
            <p:cNvSpPr>
              <a:spLocks noChangeArrowheads="1"/>
            </p:cNvSpPr>
            <p:nvPr/>
          </p:nvSpPr>
          <p:spPr bwMode="ltGray">
            <a:xfrm>
              <a:off x="2255870" y="2599133"/>
              <a:ext cx="4459270" cy="600075"/>
            </a:xfrm>
            <a:prstGeom prst="rect">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solidFill>
              <a:srgbClr val="99CCFF">
                <a:alpha val="56000"/>
              </a:srgbClr>
            </a:solid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a:p>
          </p:txBody>
        </p:sp>
      </p:grpSp>
      <p:sp>
        <p:nvSpPr>
          <p:cNvPr id="19" name="18 CuadroTexto"/>
          <p:cNvSpPr txBox="1"/>
          <p:nvPr/>
        </p:nvSpPr>
        <p:spPr>
          <a:xfrm>
            <a:off x="2113270" y="910122"/>
            <a:ext cx="6405067" cy="8263801"/>
          </a:xfrm>
          <a:prstGeom prst="rect">
            <a:avLst/>
          </a:prstGeom>
          <a:noFill/>
        </p:spPr>
        <p:txBody>
          <a:bodyPr wrap="square" rtlCol="0">
            <a:spAutoFit/>
          </a:bodyPr>
          <a:lstStyle/>
          <a:p>
            <a:pPr marL="342900" indent="-342900">
              <a:lnSpc>
                <a:spcPct val="150000"/>
              </a:lnSpc>
              <a:buFont typeface="+mj-lt"/>
              <a:buAutoNum type="arabicPeriod"/>
            </a:pPr>
            <a:r>
              <a:rPr lang="es-CO" dirty="0"/>
              <a:t>Verificación del quorum.</a:t>
            </a:r>
          </a:p>
          <a:p>
            <a:pPr marL="342900" indent="-342900">
              <a:lnSpc>
                <a:spcPct val="150000"/>
              </a:lnSpc>
              <a:buFont typeface="+mj-lt"/>
              <a:buAutoNum type="arabicPeriod"/>
            </a:pPr>
            <a:r>
              <a:rPr lang="es-CO" dirty="0"/>
              <a:t>Informe Cartera, Ventas y Arriendos.</a:t>
            </a:r>
          </a:p>
          <a:p>
            <a:pPr marL="800100" lvl="1" indent="-342900">
              <a:lnSpc>
                <a:spcPct val="150000"/>
              </a:lnSpc>
              <a:buFont typeface="+mj-lt"/>
              <a:buAutoNum type="arabicPeriod"/>
            </a:pPr>
            <a:r>
              <a:rPr lang="es-CO" dirty="0"/>
              <a:t> Ventas.</a:t>
            </a:r>
          </a:p>
          <a:p>
            <a:pPr marL="800100" lvl="1" indent="-342900">
              <a:lnSpc>
                <a:spcPct val="150000"/>
              </a:lnSpc>
              <a:buFont typeface="+mj-lt"/>
              <a:buAutoNum type="arabicPeriod"/>
            </a:pPr>
            <a:r>
              <a:rPr lang="es-ES" dirty="0"/>
              <a:t>Arriendos</a:t>
            </a:r>
          </a:p>
          <a:p>
            <a:pPr marL="800100" lvl="1" indent="-342900">
              <a:lnSpc>
                <a:spcPct val="150000"/>
              </a:lnSpc>
              <a:buFont typeface="+mj-lt"/>
              <a:buAutoNum type="arabicPeriod"/>
            </a:pPr>
            <a:r>
              <a:rPr lang="es-ES" dirty="0"/>
              <a:t>Cartera.</a:t>
            </a:r>
            <a:endParaRPr lang="es-CO" dirty="0"/>
          </a:p>
          <a:p>
            <a:pPr marL="342900" indent="-342900">
              <a:lnSpc>
                <a:spcPct val="150000"/>
              </a:lnSpc>
              <a:buFont typeface="+mj-lt"/>
              <a:buAutoNum type="arabicPeriod"/>
            </a:pPr>
            <a:r>
              <a:rPr lang="es-ES" dirty="0"/>
              <a:t>Adaptación SAE a Modificación LEY 1708.</a:t>
            </a:r>
            <a:endParaRPr lang="es-CO" dirty="0"/>
          </a:p>
          <a:p>
            <a:pPr marL="342900" indent="-342900">
              <a:lnSpc>
                <a:spcPct val="150000"/>
              </a:lnSpc>
              <a:buFont typeface="+mj-lt"/>
              <a:buAutoNum type="arabicPeriod"/>
            </a:pPr>
            <a:r>
              <a:rPr lang="es-ES" dirty="0"/>
              <a:t>Sinergias SAE – CISA.</a:t>
            </a:r>
          </a:p>
          <a:p>
            <a:pPr marL="342900" indent="-342900">
              <a:lnSpc>
                <a:spcPct val="150000"/>
              </a:lnSpc>
              <a:buFont typeface="+mj-lt"/>
              <a:buAutoNum type="arabicPeriod"/>
            </a:pPr>
            <a:r>
              <a:rPr lang="es-ES" dirty="0"/>
              <a:t>Diferencias Información FGN y SAE.</a:t>
            </a:r>
            <a:endParaRPr lang="es-CO" dirty="0"/>
          </a:p>
          <a:p>
            <a:pPr marL="342900" indent="-342900">
              <a:lnSpc>
                <a:spcPct val="150000"/>
              </a:lnSpc>
              <a:buFont typeface="+mj-lt"/>
              <a:buAutoNum type="arabicPeriod"/>
            </a:pPr>
            <a:r>
              <a:rPr lang="es-CO" dirty="0"/>
              <a:t>Informe Comité Financiero.</a:t>
            </a:r>
          </a:p>
          <a:p>
            <a:pPr marL="342900" indent="-342900">
              <a:lnSpc>
                <a:spcPct val="150000"/>
              </a:lnSpc>
              <a:buFont typeface="+mj-lt"/>
              <a:buAutoNum type="arabicPeriod"/>
            </a:pPr>
            <a:r>
              <a:rPr lang="es-ES" dirty="0"/>
              <a:t>Informe Banco Hojas de Vida</a:t>
            </a:r>
            <a:endParaRPr lang="es-CO" dirty="0"/>
          </a:p>
          <a:p>
            <a:pPr marL="342900" indent="-342900">
              <a:lnSpc>
                <a:spcPct val="150000"/>
              </a:lnSpc>
              <a:buFont typeface="+mj-lt"/>
              <a:buAutoNum type="arabicPeriod"/>
            </a:pPr>
            <a:r>
              <a:rPr lang="es-ES" dirty="0"/>
              <a:t>Proposiciones y Varios</a:t>
            </a:r>
            <a:endParaRPr lang="es-CO" dirty="0"/>
          </a:p>
          <a:p>
            <a:pPr marL="342900" indent="-342900">
              <a:buAutoNum type="arabicPeriod" startAt="4"/>
            </a:pPr>
            <a:endParaRPr lang="es-CO" b="1" dirty="0"/>
          </a:p>
          <a:p>
            <a:pPr marL="342900" indent="-342900">
              <a:buAutoNum type="arabicPeriod" startAt="4"/>
            </a:pPr>
            <a:endParaRPr lang="es-CO" b="1" dirty="0"/>
          </a:p>
          <a:p>
            <a:pPr lvl="0"/>
            <a:endParaRPr lang="es-CO" b="1" dirty="0"/>
          </a:p>
          <a:p>
            <a:pPr marL="342900" indent="-342900">
              <a:buFontTx/>
              <a:buAutoNum type="arabicPeriod" startAt="4"/>
            </a:pPr>
            <a:endParaRPr lang="es-CO" b="1" dirty="0"/>
          </a:p>
          <a:p>
            <a:pPr marL="342900" indent="-342900">
              <a:buFontTx/>
              <a:buAutoNum type="arabicPeriod" startAt="4"/>
            </a:pPr>
            <a:endParaRPr lang="es-CO" b="1" dirty="0"/>
          </a:p>
          <a:p>
            <a:pPr lvl="0"/>
            <a:endParaRPr lang="es-CO" b="1" dirty="0"/>
          </a:p>
          <a:p>
            <a:pPr lvl="0"/>
            <a:endParaRPr lang="es-CO" b="1" dirty="0"/>
          </a:p>
          <a:p>
            <a:pPr marL="342900" indent="-342900">
              <a:buAutoNum type="arabicPeriod" startAt="4"/>
            </a:pPr>
            <a:endParaRPr lang="es-ES" b="1" dirty="0"/>
          </a:p>
          <a:p>
            <a:pPr lvl="0"/>
            <a:endParaRPr lang="es-ES" b="1" dirty="0"/>
          </a:p>
          <a:p>
            <a:pPr lvl="0"/>
            <a:endParaRPr lang="es-ES" b="1" dirty="0"/>
          </a:p>
          <a:p>
            <a:pPr lvl="0"/>
            <a:endParaRPr lang="es-CO" b="1" dirty="0"/>
          </a:p>
          <a:p>
            <a:pPr lvl="0"/>
            <a:r>
              <a:rPr lang="es-CO" dirty="0"/>
              <a:t> </a:t>
            </a:r>
            <a:endParaRPr lang="es-ES" dirty="0"/>
          </a:p>
          <a:p>
            <a:r>
              <a:rPr lang="es-CO" b="1" dirty="0"/>
              <a:t> </a:t>
            </a:r>
          </a:p>
        </p:txBody>
      </p:sp>
      <p:sp>
        <p:nvSpPr>
          <p:cNvPr id="8" name="1 Título"/>
          <p:cNvSpPr txBox="1">
            <a:spLocks/>
          </p:cNvSpPr>
          <p:nvPr/>
        </p:nvSpPr>
        <p:spPr>
          <a:xfrm>
            <a:off x="1727090" y="551065"/>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 y="87023"/>
            <a:ext cx="1700398" cy="928085"/>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61</a:t>
            </a:fld>
            <a:endParaRPr lang="es-ES" dirty="0"/>
          </a:p>
        </p:txBody>
      </p:sp>
    </p:spTree>
    <p:extLst>
      <p:ext uri="{BB962C8B-B14F-4D97-AF65-F5344CB8AC3E}">
        <p14:creationId xmlns:p14="http://schemas.microsoft.com/office/powerpoint/2010/main" val="1185881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1413667" y="303103"/>
            <a:ext cx="6858000" cy="438818"/>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000" b="1" dirty="0">
                <a:solidFill>
                  <a:srgbClr val="000090"/>
                </a:solidFill>
              </a:rPr>
              <a:t>Primera Etapa</a:t>
            </a:r>
          </a:p>
        </p:txBody>
      </p:sp>
      <p:sp>
        <p:nvSpPr>
          <p:cNvPr id="10" name="Rectángulo 9"/>
          <p:cNvSpPr/>
          <p:nvPr/>
        </p:nvSpPr>
        <p:spPr>
          <a:xfrm>
            <a:off x="239150" y="1867336"/>
            <a:ext cx="3812060" cy="1015663"/>
          </a:xfrm>
          <a:prstGeom prst="rect">
            <a:avLst/>
          </a:prstGeom>
        </p:spPr>
        <p:txBody>
          <a:bodyPr wrap="square">
            <a:spAutoFit/>
          </a:bodyPr>
          <a:lstStyle/>
          <a:p>
            <a:pPr marL="342900" indent="-342900" algn="just">
              <a:buFont typeface="Wingdings" panose="05000000000000000000" pitchFamily="2" charset="2"/>
              <a:buChar char="ü"/>
            </a:pPr>
            <a:r>
              <a:rPr lang="es-ES" sz="2000" dirty="0">
                <a:ln w="0"/>
                <a:effectLst>
                  <a:outerShdw blurRad="38100" dist="19050" dir="2700000" algn="tl" rotWithShape="0">
                    <a:schemeClr val="dk1">
                      <a:alpha val="40000"/>
                    </a:schemeClr>
                  </a:outerShdw>
                </a:effectLst>
              </a:rPr>
              <a:t>Colaboradores del Outsourcing en los procesos misionales y estratégicos.</a:t>
            </a:r>
          </a:p>
        </p:txBody>
      </p:sp>
      <p:graphicFrame>
        <p:nvGraphicFramePr>
          <p:cNvPr id="11" name="Tabla 10"/>
          <p:cNvGraphicFramePr>
            <a:graphicFrameLocks noGrp="1"/>
          </p:cNvGraphicFramePr>
          <p:nvPr>
            <p:extLst>
              <p:ext uri="{D42A27DB-BD31-4B8C-83A1-F6EECF244321}">
                <p14:modId xmlns:p14="http://schemas.microsoft.com/office/powerpoint/2010/main" val="150310972"/>
              </p:ext>
            </p:extLst>
          </p:nvPr>
        </p:nvGraphicFramePr>
        <p:xfrm>
          <a:off x="407962" y="4472859"/>
          <a:ext cx="8201466" cy="1871664"/>
        </p:xfrm>
        <a:graphic>
          <a:graphicData uri="http://schemas.openxmlformats.org/drawingml/2006/table">
            <a:tbl>
              <a:tblPr/>
              <a:tblGrid>
                <a:gridCol w="2246489">
                  <a:extLst>
                    <a:ext uri="{9D8B030D-6E8A-4147-A177-3AD203B41FA5}">
                      <a16:colId xmlns:a16="http://schemas.microsoft.com/office/drawing/2014/main" val="20000"/>
                    </a:ext>
                  </a:extLst>
                </a:gridCol>
                <a:gridCol w="1414529">
                  <a:extLst>
                    <a:ext uri="{9D8B030D-6E8A-4147-A177-3AD203B41FA5}">
                      <a16:colId xmlns:a16="http://schemas.microsoft.com/office/drawing/2014/main" val="20001"/>
                    </a:ext>
                  </a:extLst>
                </a:gridCol>
                <a:gridCol w="1758300">
                  <a:extLst>
                    <a:ext uri="{9D8B030D-6E8A-4147-A177-3AD203B41FA5}">
                      <a16:colId xmlns:a16="http://schemas.microsoft.com/office/drawing/2014/main" val="20002"/>
                    </a:ext>
                  </a:extLst>
                </a:gridCol>
                <a:gridCol w="1391074">
                  <a:extLst>
                    <a:ext uri="{9D8B030D-6E8A-4147-A177-3AD203B41FA5}">
                      <a16:colId xmlns:a16="http://schemas.microsoft.com/office/drawing/2014/main" val="20003"/>
                    </a:ext>
                  </a:extLst>
                </a:gridCol>
                <a:gridCol w="1391074">
                  <a:extLst>
                    <a:ext uri="{9D8B030D-6E8A-4147-A177-3AD203B41FA5}">
                      <a16:colId xmlns:a16="http://schemas.microsoft.com/office/drawing/2014/main" val="20004"/>
                    </a:ext>
                  </a:extLst>
                </a:gridCol>
              </a:tblGrid>
              <a:tr h="189445">
                <a:tc>
                  <a:txBody>
                    <a:bodyPr/>
                    <a:lstStyle/>
                    <a:p>
                      <a:pPr algn="ctr" fontAlgn="b"/>
                      <a:r>
                        <a:rPr lang="es-CO" sz="2000" b="1" i="0" u="none" strike="noStrike">
                          <a:solidFill>
                            <a:srgbClr val="000000"/>
                          </a:solidFill>
                          <a:effectLst/>
                          <a:latin typeface="Calibri" panose="020F0502020204030204" pitchFamily="34" charset="0"/>
                        </a:rPr>
                        <a:t>NIVEL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INSCRITOS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SUPERARON</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NO SUP.</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EN CURSO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189445">
                <a:tc>
                  <a:txBody>
                    <a:bodyPr/>
                    <a:lstStyle/>
                    <a:p>
                      <a:pPr algn="l" fontAlgn="b"/>
                      <a:r>
                        <a:rPr lang="es-CO" sz="2000" b="0" i="0" u="none" strike="noStrike">
                          <a:solidFill>
                            <a:srgbClr val="000000"/>
                          </a:solidFill>
                          <a:effectLst/>
                          <a:latin typeface="Calibri" panose="020F0502020204030204" pitchFamily="34" charset="0"/>
                        </a:rPr>
                        <a:t>ESPECIALIZADOS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28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dirty="0">
                          <a:solidFill>
                            <a:srgbClr val="000000"/>
                          </a:solidFill>
                          <a:effectLst/>
                          <a:latin typeface="Calibri" panose="020F0502020204030204" pitchFamily="34" charset="0"/>
                        </a:rPr>
                        <a:t>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9445">
                <a:tc>
                  <a:txBody>
                    <a:bodyPr/>
                    <a:lstStyle/>
                    <a:p>
                      <a:pPr algn="l" fontAlgn="b"/>
                      <a:r>
                        <a:rPr lang="es-CO" sz="2000" b="0" i="0" u="none" strike="noStrike">
                          <a:solidFill>
                            <a:srgbClr val="000000"/>
                          </a:solidFill>
                          <a:effectLst/>
                          <a:latin typeface="Calibri" panose="020F0502020204030204" pitchFamily="34" charset="0"/>
                        </a:rPr>
                        <a:t>PROFESIONALES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66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9445">
                <a:tc>
                  <a:txBody>
                    <a:bodyPr/>
                    <a:lstStyle/>
                    <a:p>
                      <a:pPr algn="l" fontAlgn="b"/>
                      <a:r>
                        <a:rPr lang="es-CO" sz="2000" b="0" i="0" u="none" strike="noStrike">
                          <a:solidFill>
                            <a:srgbClr val="000000"/>
                          </a:solidFill>
                          <a:effectLst/>
                          <a:latin typeface="Calibri" panose="020F0502020204030204" pitchFamily="34" charset="0"/>
                        </a:rPr>
                        <a:t>TECNICOS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46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9445">
                <a:tc>
                  <a:txBody>
                    <a:bodyPr/>
                    <a:lstStyle/>
                    <a:p>
                      <a:pPr algn="l" fontAlgn="b"/>
                      <a:r>
                        <a:rPr lang="es-CO" sz="2000" b="0" i="0" u="none" strike="noStrike">
                          <a:solidFill>
                            <a:srgbClr val="000000"/>
                          </a:solidFill>
                          <a:effectLst/>
                          <a:latin typeface="Calibri" panose="020F0502020204030204" pitchFamily="34" charset="0"/>
                        </a:rPr>
                        <a:t>ASISTENCIALES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18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2000" b="0" i="0" u="none" strike="noStrike" dirty="0">
                          <a:solidFill>
                            <a:srgbClr val="000000"/>
                          </a:solidFill>
                          <a:effectLst/>
                          <a:latin typeface="Calibri" panose="020F0502020204030204" pitchFamily="34" charset="0"/>
                        </a:rPr>
                        <a:t>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9445">
                <a:tc>
                  <a:txBody>
                    <a:bodyPr/>
                    <a:lstStyle/>
                    <a:p>
                      <a:pPr algn="ctr" fontAlgn="b"/>
                      <a:r>
                        <a:rPr lang="es-CO" sz="2000" b="1" i="0" u="none" strike="noStrike">
                          <a:solidFill>
                            <a:srgbClr val="000000"/>
                          </a:solidFill>
                          <a:effectLst/>
                          <a:latin typeface="Calibri" panose="020F0502020204030204" pitchFamily="34" charset="0"/>
                        </a:rPr>
                        <a:t>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204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144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a:solidFill>
                            <a:srgbClr val="000000"/>
                          </a:solidFill>
                          <a:effectLst/>
                          <a:latin typeface="Calibri" panose="020F0502020204030204" pitchFamily="34" charset="0"/>
                        </a:rPr>
                        <a:t>46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2000" b="1" i="0" u="none" strike="noStrike" dirty="0">
                          <a:solidFill>
                            <a:srgbClr val="000000"/>
                          </a:solidFill>
                          <a:effectLst/>
                          <a:latin typeface="Calibri" panose="020F0502020204030204" pitchFamily="34" charset="0"/>
                        </a:rPr>
                        <a:t>14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5"/>
                  </a:ext>
                </a:extLst>
              </a:tr>
            </a:tbl>
          </a:graphicData>
        </a:graphic>
      </p:graphicFrame>
      <p:graphicFrame>
        <p:nvGraphicFramePr>
          <p:cNvPr id="13" name="Gráfico 12"/>
          <p:cNvGraphicFramePr>
            <a:graphicFrameLocks/>
          </p:cNvGraphicFramePr>
          <p:nvPr>
            <p:extLst>
              <p:ext uri="{D42A27DB-BD31-4B8C-83A1-F6EECF244321}">
                <p14:modId xmlns:p14="http://schemas.microsoft.com/office/powerpoint/2010/main" val="3835786445"/>
              </p:ext>
            </p:extLst>
          </p:nvPr>
        </p:nvGraphicFramePr>
        <p:xfrm>
          <a:off x="4476856" y="1220739"/>
          <a:ext cx="4804490" cy="30326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14208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1182543" y="354154"/>
            <a:ext cx="6858000" cy="438818"/>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000" b="1" dirty="0">
                <a:solidFill>
                  <a:srgbClr val="000090"/>
                </a:solidFill>
              </a:rPr>
              <a:t>Segunda Etapa</a:t>
            </a:r>
          </a:p>
        </p:txBody>
      </p:sp>
      <p:sp>
        <p:nvSpPr>
          <p:cNvPr id="10" name="Rectángulo 9"/>
          <p:cNvSpPr/>
          <p:nvPr/>
        </p:nvSpPr>
        <p:spPr>
          <a:xfrm>
            <a:off x="405587" y="1423136"/>
            <a:ext cx="3812060" cy="707886"/>
          </a:xfrm>
          <a:prstGeom prst="rect">
            <a:avLst/>
          </a:prstGeom>
        </p:spPr>
        <p:txBody>
          <a:bodyPr wrap="square">
            <a:spAutoFit/>
          </a:bodyPr>
          <a:lstStyle/>
          <a:p>
            <a:pPr marL="342900" indent="-342900" algn="just">
              <a:buFont typeface="Wingdings" panose="05000000000000000000" pitchFamily="2" charset="2"/>
              <a:buChar char="ü"/>
            </a:pPr>
            <a:r>
              <a:rPr lang="es-ES" sz="2000" dirty="0">
                <a:ln w="0"/>
                <a:effectLst>
                  <a:outerShdw blurRad="38100" dist="19050" dir="2700000" algn="tl" rotWithShape="0">
                    <a:schemeClr val="dk1">
                      <a:alpha val="40000"/>
                    </a:schemeClr>
                  </a:outerShdw>
                </a:effectLst>
              </a:rPr>
              <a:t>Colaboradores del Outsourcing en los procesos transversales.</a:t>
            </a:r>
          </a:p>
        </p:txBody>
      </p:sp>
      <p:sp>
        <p:nvSpPr>
          <p:cNvPr id="8" name="CuadroTexto 7"/>
          <p:cNvSpPr txBox="1"/>
          <p:nvPr/>
        </p:nvSpPr>
        <p:spPr>
          <a:xfrm>
            <a:off x="5115791" y="1540993"/>
            <a:ext cx="3045129" cy="400110"/>
          </a:xfrm>
          <a:prstGeom prst="rect">
            <a:avLst/>
          </a:prstGeom>
          <a:noFill/>
        </p:spPr>
        <p:txBody>
          <a:bodyPr wrap="none" rtlCol="0">
            <a:spAutoFit/>
          </a:bodyPr>
          <a:lstStyle/>
          <a:p>
            <a:r>
              <a:rPr lang="es-CO" sz="2000" dirty="0"/>
              <a:t>VICEPRESIDENCIA JURIDICA</a:t>
            </a:r>
          </a:p>
        </p:txBody>
      </p:sp>
      <p:graphicFrame>
        <p:nvGraphicFramePr>
          <p:cNvPr id="14" name="Tabla 13"/>
          <p:cNvGraphicFramePr>
            <a:graphicFrameLocks noGrp="1"/>
          </p:cNvGraphicFramePr>
          <p:nvPr>
            <p:extLst>
              <p:ext uri="{D42A27DB-BD31-4B8C-83A1-F6EECF244321}">
                <p14:modId xmlns:p14="http://schemas.microsoft.com/office/powerpoint/2010/main" val="2643380382"/>
              </p:ext>
            </p:extLst>
          </p:nvPr>
        </p:nvGraphicFramePr>
        <p:xfrm>
          <a:off x="1042796" y="4924075"/>
          <a:ext cx="6997747" cy="1643064"/>
        </p:xfrm>
        <a:graphic>
          <a:graphicData uri="http://schemas.openxmlformats.org/drawingml/2006/table">
            <a:tbl>
              <a:tblPr/>
              <a:tblGrid>
                <a:gridCol w="1445678">
                  <a:extLst>
                    <a:ext uri="{9D8B030D-6E8A-4147-A177-3AD203B41FA5}">
                      <a16:colId xmlns:a16="http://schemas.microsoft.com/office/drawing/2014/main" val="20000"/>
                    </a:ext>
                  </a:extLst>
                </a:gridCol>
                <a:gridCol w="972253">
                  <a:extLst>
                    <a:ext uri="{9D8B030D-6E8A-4147-A177-3AD203B41FA5}">
                      <a16:colId xmlns:a16="http://schemas.microsoft.com/office/drawing/2014/main" val="20001"/>
                    </a:ext>
                  </a:extLst>
                </a:gridCol>
                <a:gridCol w="1144954">
                  <a:extLst>
                    <a:ext uri="{9D8B030D-6E8A-4147-A177-3AD203B41FA5}">
                      <a16:colId xmlns:a16="http://schemas.microsoft.com/office/drawing/2014/main" val="20002"/>
                    </a:ext>
                  </a:extLst>
                </a:gridCol>
                <a:gridCol w="1144954">
                  <a:extLst>
                    <a:ext uri="{9D8B030D-6E8A-4147-A177-3AD203B41FA5}">
                      <a16:colId xmlns:a16="http://schemas.microsoft.com/office/drawing/2014/main" val="20003"/>
                    </a:ext>
                  </a:extLst>
                </a:gridCol>
                <a:gridCol w="1144954">
                  <a:extLst>
                    <a:ext uri="{9D8B030D-6E8A-4147-A177-3AD203B41FA5}">
                      <a16:colId xmlns:a16="http://schemas.microsoft.com/office/drawing/2014/main" val="20004"/>
                    </a:ext>
                  </a:extLst>
                </a:gridCol>
                <a:gridCol w="1144954">
                  <a:extLst>
                    <a:ext uri="{9D8B030D-6E8A-4147-A177-3AD203B41FA5}">
                      <a16:colId xmlns:a16="http://schemas.microsoft.com/office/drawing/2014/main" val="20005"/>
                    </a:ext>
                  </a:extLst>
                </a:gridCol>
              </a:tblGrid>
              <a:tr h="318320">
                <a:tc>
                  <a:txBody>
                    <a:bodyPr/>
                    <a:lstStyle/>
                    <a:p>
                      <a:pPr algn="ctr" fontAlgn="ctr"/>
                      <a:r>
                        <a:rPr lang="es-CO" sz="1500" b="1" i="0" u="none" strike="noStrike" dirty="0">
                          <a:solidFill>
                            <a:srgbClr val="000000"/>
                          </a:solidFill>
                          <a:effectLst/>
                          <a:latin typeface="Calibri" panose="020F0502020204030204" pitchFamily="34" charset="0"/>
                        </a:rPr>
                        <a:t>NIVEL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INSCRITOS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EVALUADOS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SUPERARON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NO SUP. / RETIRADOS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EN CURSO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159160">
                <a:tc>
                  <a:txBody>
                    <a:bodyPr/>
                    <a:lstStyle/>
                    <a:p>
                      <a:pPr algn="l" fontAlgn="b"/>
                      <a:r>
                        <a:rPr lang="es-CO" sz="1500" b="0" i="0" u="none" strike="noStrike">
                          <a:solidFill>
                            <a:srgbClr val="000000"/>
                          </a:solidFill>
                          <a:effectLst/>
                          <a:latin typeface="Calibri" panose="020F0502020204030204" pitchFamily="34" charset="0"/>
                        </a:rPr>
                        <a:t>ESPECIALIZADOS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9160">
                <a:tc>
                  <a:txBody>
                    <a:bodyPr/>
                    <a:lstStyle/>
                    <a:p>
                      <a:pPr algn="l" fontAlgn="b"/>
                      <a:r>
                        <a:rPr lang="es-CO" sz="1500" b="0" i="0" u="none" strike="noStrike">
                          <a:solidFill>
                            <a:srgbClr val="000000"/>
                          </a:solidFill>
                          <a:effectLst/>
                          <a:latin typeface="Calibri" panose="020F0502020204030204" pitchFamily="34" charset="0"/>
                        </a:rPr>
                        <a:t>PROFESIONALES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9160">
                <a:tc>
                  <a:txBody>
                    <a:bodyPr/>
                    <a:lstStyle/>
                    <a:p>
                      <a:pPr algn="l" fontAlgn="b"/>
                      <a:r>
                        <a:rPr lang="es-CO" sz="1500" b="0" i="0" u="none" strike="noStrike">
                          <a:solidFill>
                            <a:srgbClr val="000000"/>
                          </a:solidFill>
                          <a:effectLst/>
                          <a:latin typeface="Calibri" panose="020F0502020204030204" pitchFamily="34" charset="0"/>
                        </a:rPr>
                        <a:t>TECNICOS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9160">
                <a:tc>
                  <a:txBody>
                    <a:bodyPr/>
                    <a:lstStyle/>
                    <a:p>
                      <a:pPr algn="l" fontAlgn="b"/>
                      <a:r>
                        <a:rPr lang="es-CO" sz="1500" b="0" i="0" u="none" strike="noStrike">
                          <a:solidFill>
                            <a:srgbClr val="000000"/>
                          </a:solidFill>
                          <a:effectLst/>
                          <a:latin typeface="Calibri" panose="020F0502020204030204" pitchFamily="34" charset="0"/>
                        </a:rPr>
                        <a:t>ASISTENCIALES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500" b="0"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9160">
                <a:tc>
                  <a:txBody>
                    <a:bodyPr/>
                    <a:lstStyle/>
                    <a:p>
                      <a:pPr algn="ctr" fontAlgn="b"/>
                      <a:r>
                        <a:rPr lang="es-CO" sz="1500" b="1" i="0" u="none" strike="noStrike">
                          <a:solidFill>
                            <a:srgbClr val="000000"/>
                          </a:solidFill>
                          <a:effectLst/>
                          <a:latin typeface="Calibri" panose="020F0502020204030204" pitchFamily="34" charset="0"/>
                        </a:rPr>
                        <a:t>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dirty="0">
                          <a:solidFill>
                            <a:srgbClr val="000000"/>
                          </a:solidFill>
                          <a:effectLst/>
                          <a:latin typeface="Calibri" panose="020F0502020204030204" pitchFamily="34" charset="0"/>
                        </a:rPr>
                        <a:t>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dirty="0">
                          <a:solidFill>
                            <a:srgbClr val="000000"/>
                          </a:solidFill>
                          <a:effectLst/>
                          <a:latin typeface="Calibri" panose="020F0502020204030204" pitchFamily="34" charset="0"/>
                        </a:rPr>
                        <a:t>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5"/>
                  </a:ext>
                </a:extLst>
              </a:tr>
            </a:tbl>
          </a:graphicData>
        </a:graphic>
      </p:graphicFrame>
      <p:graphicFrame>
        <p:nvGraphicFramePr>
          <p:cNvPr id="15" name="Gráfico 14"/>
          <p:cNvGraphicFramePr>
            <a:graphicFrameLocks/>
          </p:cNvGraphicFramePr>
          <p:nvPr>
            <p:extLst>
              <p:ext uri="{D42A27DB-BD31-4B8C-83A1-F6EECF244321}">
                <p14:modId xmlns:p14="http://schemas.microsoft.com/office/powerpoint/2010/main" val="3208613081"/>
              </p:ext>
            </p:extLst>
          </p:nvPr>
        </p:nvGraphicFramePr>
        <p:xfrm>
          <a:off x="1182543" y="2271699"/>
          <a:ext cx="6842600" cy="2661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56477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1161761" y="419733"/>
            <a:ext cx="6858000" cy="438818"/>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000" b="1" dirty="0">
                <a:solidFill>
                  <a:srgbClr val="000090"/>
                </a:solidFill>
              </a:rPr>
              <a:t>Segunda Etapa</a:t>
            </a:r>
          </a:p>
        </p:txBody>
      </p:sp>
      <p:sp>
        <p:nvSpPr>
          <p:cNvPr id="10" name="Rectángulo 9"/>
          <p:cNvSpPr/>
          <p:nvPr/>
        </p:nvSpPr>
        <p:spPr>
          <a:xfrm>
            <a:off x="244129" y="1295683"/>
            <a:ext cx="3812060" cy="707886"/>
          </a:xfrm>
          <a:prstGeom prst="rect">
            <a:avLst/>
          </a:prstGeom>
        </p:spPr>
        <p:txBody>
          <a:bodyPr wrap="square">
            <a:spAutoFit/>
          </a:bodyPr>
          <a:lstStyle/>
          <a:p>
            <a:pPr marL="342900" indent="-342900" algn="just">
              <a:buFont typeface="Wingdings" panose="05000000000000000000" pitchFamily="2" charset="2"/>
              <a:buChar char="ü"/>
            </a:pPr>
            <a:r>
              <a:rPr lang="es-ES" sz="2000" dirty="0">
                <a:ln w="0"/>
                <a:effectLst>
                  <a:outerShdw blurRad="38100" dist="19050" dir="2700000" algn="tl" rotWithShape="0">
                    <a:schemeClr val="dk1">
                      <a:alpha val="40000"/>
                    </a:schemeClr>
                  </a:outerShdw>
                </a:effectLst>
              </a:rPr>
              <a:t>Colaboradores del Outsourcing en los procesos transversales.</a:t>
            </a:r>
          </a:p>
        </p:txBody>
      </p:sp>
      <p:graphicFrame>
        <p:nvGraphicFramePr>
          <p:cNvPr id="5" name="Tabla 4"/>
          <p:cNvGraphicFramePr>
            <a:graphicFrameLocks noGrp="1"/>
          </p:cNvGraphicFramePr>
          <p:nvPr>
            <p:extLst>
              <p:ext uri="{D42A27DB-BD31-4B8C-83A1-F6EECF244321}">
                <p14:modId xmlns:p14="http://schemas.microsoft.com/office/powerpoint/2010/main" val="3439685500"/>
              </p:ext>
            </p:extLst>
          </p:nvPr>
        </p:nvGraphicFramePr>
        <p:xfrm>
          <a:off x="1468871" y="5060836"/>
          <a:ext cx="6338698" cy="1414464"/>
        </p:xfrm>
        <a:graphic>
          <a:graphicData uri="http://schemas.openxmlformats.org/drawingml/2006/table">
            <a:tbl>
              <a:tblPr/>
              <a:tblGrid>
                <a:gridCol w="1361143">
                  <a:extLst>
                    <a:ext uri="{9D8B030D-6E8A-4147-A177-3AD203B41FA5}">
                      <a16:colId xmlns:a16="http://schemas.microsoft.com/office/drawing/2014/main" val="20000"/>
                    </a:ext>
                  </a:extLst>
                </a:gridCol>
                <a:gridCol w="1082316">
                  <a:extLst>
                    <a:ext uri="{9D8B030D-6E8A-4147-A177-3AD203B41FA5}">
                      <a16:colId xmlns:a16="http://schemas.microsoft.com/office/drawing/2014/main" val="20001"/>
                    </a:ext>
                  </a:extLst>
                </a:gridCol>
                <a:gridCol w="1077969">
                  <a:extLst>
                    <a:ext uri="{9D8B030D-6E8A-4147-A177-3AD203B41FA5}">
                      <a16:colId xmlns:a16="http://schemas.microsoft.com/office/drawing/2014/main" val="20002"/>
                    </a:ext>
                  </a:extLst>
                </a:gridCol>
                <a:gridCol w="1077969">
                  <a:extLst>
                    <a:ext uri="{9D8B030D-6E8A-4147-A177-3AD203B41FA5}">
                      <a16:colId xmlns:a16="http://schemas.microsoft.com/office/drawing/2014/main" val="20003"/>
                    </a:ext>
                  </a:extLst>
                </a:gridCol>
                <a:gridCol w="776134">
                  <a:extLst>
                    <a:ext uri="{9D8B030D-6E8A-4147-A177-3AD203B41FA5}">
                      <a16:colId xmlns:a16="http://schemas.microsoft.com/office/drawing/2014/main" val="20004"/>
                    </a:ext>
                  </a:extLst>
                </a:gridCol>
                <a:gridCol w="963167">
                  <a:extLst>
                    <a:ext uri="{9D8B030D-6E8A-4147-A177-3AD203B41FA5}">
                      <a16:colId xmlns:a16="http://schemas.microsoft.com/office/drawing/2014/main" val="20005"/>
                    </a:ext>
                  </a:extLst>
                </a:gridCol>
              </a:tblGrid>
              <a:tr h="168564">
                <a:tc>
                  <a:txBody>
                    <a:bodyPr/>
                    <a:lstStyle/>
                    <a:p>
                      <a:pPr algn="ctr" fontAlgn="b"/>
                      <a:r>
                        <a:rPr lang="es-CO" sz="1500" b="1" i="0" u="none" strike="noStrike" dirty="0">
                          <a:solidFill>
                            <a:srgbClr val="000000"/>
                          </a:solidFill>
                          <a:effectLst/>
                          <a:latin typeface="Calibri" panose="020F0502020204030204" pitchFamily="34" charset="0"/>
                        </a:rPr>
                        <a:t>NIVEL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INSCRITOS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EVALUADOS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SUPERARON</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NO SUP.</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EN CURSO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168564">
                <a:tc>
                  <a:txBody>
                    <a:bodyPr/>
                    <a:lstStyle/>
                    <a:p>
                      <a:pPr algn="l" fontAlgn="b"/>
                      <a:r>
                        <a:rPr lang="es-CO" sz="1500" b="0" i="0" u="none" strike="noStrike">
                          <a:solidFill>
                            <a:srgbClr val="000000"/>
                          </a:solidFill>
                          <a:effectLst/>
                          <a:latin typeface="Calibri" panose="020F0502020204030204" pitchFamily="34" charset="0"/>
                        </a:rPr>
                        <a:t>ESPECIALIZADOS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8564">
                <a:tc>
                  <a:txBody>
                    <a:bodyPr/>
                    <a:lstStyle/>
                    <a:p>
                      <a:pPr algn="l" fontAlgn="b"/>
                      <a:r>
                        <a:rPr lang="es-CO" sz="1500" b="0" i="0" u="none" strike="noStrike" dirty="0">
                          <a:solidFill>
                            <a:srgbClr val="000000"/>
                          </a:solidFill>
                          <a:effectLst/>
                          <a:latin typeface="Calibri" panose="020F0502020204030204" pitchFamily="34" charset="0"/>
                        </a:rPr>
                        <a:t>PROFESIONALES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dirty="0">
                          <a:solidFill>
                            <a:srgbClr val="000000"/>
                          </a:solidFill>
                          <a:effectLst/>
                          <a:latin typeface="Calibri" panose="020F0502020204030204" pitchFamily="34" charset="0"/>
                        </a:rPr>
                        <a:t>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dirty="0">
                          <a:solidFill>
                            <a:srgbClr val="000000"/>
                          </a:solidFill>
                          <a:effectLst/>
                          <a:latin typeface="Calibri" panose="020F0502020204030204" pitchFamily="34" charset="0"/>
                        </a:rPr>
                        <a:t>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dirty="0">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8564">
                <a:tc>
                  <a:txBody>
                    <a:bodyPr/>
                    <a:lstStyle/>
                    <a:p>
                      <a:pPr algn="l" fontAlgn="b"/>
                      <a:r>
                        <a:rPr lang="es-CO" sz="1500" b="0" i="0" u="none" strike="noStrike">
                          <a:solidFill>
                            <a:srgbClr val="000000"/>
                          </a:solidFill>
                          <a:effectLst/>
                          <a:latin typeface="Calibri" panose="020F0502020204030204" pitchFamily="34" charset="0"/>
                        </a:rPr>
                        <a:t>TECNICOS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564">
                <a:tc>
                  <a:txBody>
                    <a:bodyPr/>
                    <a:lstStyle/>
                    <a:p>
                      <a:pPr algn="l" fontAlgn="b"/>
                      <a:r>
                        <a:rPr lang="es-CO" sz="1500" b="0" i="0" u="none" strike="noStrike">
                          <a:solidFill>
                            <a:srgbClr val="000000"/>
                          </a:solidFill>
                          <a:effectLst/>
                          <a:latin typeface="Calibri" panose="020F0502020204030204" pitchFamily="34" charset="0"/>
                        </a:rPr>
                        <a:t>ASISTENCIALES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8564">
                <a:tc>
                  <a:txBody>
                    <a:bodyPr/>
                    <a:lstStyle/>
                    <a:p>
                      <a:pPr algn="ctr" fontAlgn="b"/>
                      <a:r>
                        <a:rPr lang="es-CO" sz="1500" b="1" i="0" u="none" strike="noStrike" dirty="0">
                          <a:solidFill>
                            <a:srgbClr val="000000"/>
                          </a:solidFill>
                          <a:effectLst/>
                          <a:latin typeface="Calibri" panose="020F0502020204030204" pitchFamily="34" charset="0"/>
                        </a:rPr>
                        <a:t>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500" b="1" i="0" u="none" strike="noStrike" dirty="0">
                          <a:solidFill>
                            <a:srgbClr val="000000"/>
                          </a:solidFill>
                          <a:effectLst/>
                          <a:latin typeface="Calibri" panose="020F0502020204030204" pitchFamily="34" charset="0"/>
                        </a:rPr>
                        <a:t>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5"/>
                  </a:ext>
                </a:extLst>
              </a:tr>
            </a:tbl>
          </a:graphicData>
        </a:graphic>
      </p:graphicFrame>
      <p:graphicFrame>
        <p:nvGraphicFramePr>
          <p:cNvPr id="7" name="Gráfico 6"/>
          <p:cNvGraphicFramePr>
            <a:graphicFrameLocks/>
          </p:cNvGraphicFramePr>
          <p:nvPr>
            <p:extLst>
              <p:ext uri="{D42A27DB-BD31-4B8C-83A1-F6EECF244321}">
                <p14:modId xmlns:p14="http://schemas.microsoft.com/office/powerpoint/2010/main" val="4124269522"/>
              </p:ext>
            </p:extLst>
          </p:nvPr>
        </p:nvGraphicFramePr>
        <p:xfrm>
          <a:off x="1266092" y="2208628"/>
          <a:ext cx="7382608" cy="2469775"/>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p:cNvSpPr txBox="1"/>
          <p:nvPr/>
        </p:nvSpPr>
        <p:spPr>
          <a:xfrm>
            <a:off x="4575593" y="1385834"/>
            <a:ext cx="4568407" cy="707886"/>
          </a:xfrm>
          <a:prstGeom prst="rect">
            <a:avLst/>
          </a:prstGeom>
          <a:noFill/>
        </p:spPr>
        <p:txBody>
          <a:bodyPr wrap="square" rtlCol="0">
            <a:spAutoFit/>
          </a:bodyPr>
          <a:lstStyle/>
          <a:p>
            <a:r>
              <a:rPr lang="es-CO" sz="2000" dirty="0"/>
              <a:t>VICEPRESIDENCIA ADMINISTRATIVA Y FINANCIERA</a:t>
            </a:r>
          </a:p>
        </p:txBody>
      </p:sp>
    </p:spTree>
    <p:extLst>
      <p:ext uri="{BB962C8B-B14F-4D97-AF65-F5344CB8AC3E}">
        <p14:creationId xmlns:p14="http://schemas.microsoft.com/office/powerpoint/2010/main" val="866831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1"/>
          <p:cNvSpPr txBox="1">
            <a:spLocks/>
          </p:cNvSpPr>
          <p:nvPr/>
        </p:nvSpPr>
        <p:spPr>
          <a:xfrm>
            <a:off x="1240526" y="509753"/>
            <a:ext cx="6858000" cy="85800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000" dirty="0">
                <a:solidFill>
                  <a:srgbClr val="000090"/>
                </a:solidFill>
              </a:rPr>
              <a:t>Dimensionados VS Banco Hojas de Vida</a:t>
            </a:r>
          </a:p>
          <a:p>
            <a:r>
              <a:rPr lang="es-CO" sz="1500" dirty="0">
                <a:solidFill>
                  <a:srgbClr val="000090"/>
                </a:solidFill>
              </a:rPr>
              <a:t>MISIONALES, ESTRATEGICOS Y TRANSVERSALES (VIC. JURIDICA)</a:t>
            </a:r>
          </a:p>
        </p:txBody>
      </p:sp>
      <p:sp>
        <p:nvSpPr>
          <p:cNvPr id="3" name="CuadroTexto 2"/>
          <p:cNvSpPr txBox="1"/>
          <p:nvPr/>
        </p:nvSpPr>
        <p:spPr>
          <a:xfrm>
            <a:off x="2192979" y="5468072"/>
            <a:ext cx="5550366" cy="300082"/>
          </a:xfrm>
          <a:prstGeom prst="rect">
            <a:avLst/>
          </a:prstGeom>
          <a:noFill/>
        </p:spPr>
        <p:txBody>
          <a:bodyPr wrap="none" rtlCol="0">
            <a:spAutoFit/>
          </a:bodyPr>
          <a:lstStyle/>
          <a:p>
            <a:pPr marL="214313" indent="-214313">
              <a:buFont typeface="Arial" panose="020B0604020202020204" pitchFamily="34" charset="0"/>
              <a:buChar char="•"/>
            </a:pPr>
            <a:r>
              <a:rPr lang="es-CO" sz="1350" dirty="0"/>
              <a:t>La provisión se realizará gradualmente a partir del 15 de febrero de 2017.</a:t>
            </a:r>
          </a:p>
        </p:txBody>
      </p:sp>
      <p:graphicFrame>
        <p:nvGraphicFramePr>
          <p:cNvPr id="8" name="Tabla 7"/>
          <p:cNvGraphicFramePr>
            <a:graphicFrameLocks noGrp="1"/>
          </p:cNvGraphicFramePr>
          <p:nvPr>
            <p:extLst>
              <p:ext uri="{D42A27DB-BD31-4B8C-83A1-F6EECF244321}">
                <p14:modId xmlns:p14="http://schemas.microsoft.com/office/powerpoint/2010/main" val="3934711963"/>
              </p:ext>
            </p:extLst>
          </p:nvPr>
        </p:nvGraphicFramePr>
        <p:xfrm>
          <a:off x="675250" y="1979494"/>
          <a:ext cx="8285871" cy="2786064"/>
        </p:xfrm>
        <a:graphic>
          <a:graphicData uri="http://schemas.openxmlformats.org/drawingml/2006/table">
            <a:tbl>
              <a:tblPr/>
              <a:tblGrid>
                <a:gridCol w="2124221">
                  <a:extLst>
                    <a:ext uri="{9D8B030D-6E8A-4147-A177-3AD203B41FA5}">
                      <a16:colId xmlns:a16="http://schemas.microsoft.com/office/drawing/2014/main" val="20000"/>
                    </a:ext>
                  </a:extLst>
                </a:gridCol>
                <a:gridCol w="1814732">
                  <a:extLst>
                    <a:ext uri="{9D8B030D-6E8A-4147-A177-3AD203B41FA5}">
                      <a16:colId xmlns:a16="http://schemas.microsoft.com/office/drawing/2014/main" val="20001"/>
                    </a:ext>
                  </a:extLst>
                </a:gridCol>
                <a:gridCol w="1597074">
                  <a:extLst>
                    <a:ext uri="{9D8B030D-6E8A-4147-A177-3AD203B41FA5}">
                      <a16:colId xmlns:a16="http://schemas.microsoft.com/office/drawing/2014/main" val="20002"/>
                    </a:ext>
                  </a:extLst>
                </a:gridCol>
                <a:gridCol w="1344637">
                  <a:extLst>
                    <a:ext uri="{9D8B030D-6E8A-4147-A177-3AD203B41FA5}">
                      <a16:colId xmlns:a16="http://schemas.microsoft.com/office/drawing/2014/main" val="20003"/>
                    </a:ext>
                  </a:extLst>
                </a:gridCol>
                <a:gridCol w="1405207">
                  <a:extLst>
                    <a:ext uri="{9D8B030D-6E8A-4147-A177-3AD203B41FA5}">
                      <a16:colId xmlns:a16="http://schemas.microsoft.com/office/drawing/2014/main" val="20004"/>
                    </a:ext>
                  </a:extLst>
                </a:gridCol>
              </a:tblGrid>
              <a:tr h="497627">
                <a:tc>
                  <a:txBody>
                    <a:bodyPr/>
                    <a:lstStyle/>
                    <a:p>
                      <a:pPr algn="ctr" rtl="0" fontAlgn="ctr"/>
                      <a:r>
                        <a:rPr lang="es-CO" sz="2000" b="1" i="0" u="none" strike="noStrike">
                          <a:solidFill>
                            <a:srgbClr val="000000"/>
                          </a:solidFill>
                          <a:effectLst/>
                          <a:latin typeface="Calibri" panose="020F0502020204030204" pitchFamily="34" charset="0"/>
                        </a:rPr>
                        <a:t>NIVEL</a:t>
                      </a:r>
                    </a:p>
                  </a:txBody>
                  <a:tcPr marL="7144" marR="7144" marT="7144"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ctr"/>
                      <a:r>
                        <a:rPr lang="es-CO" sz="2000" b="1" i="0" u="none" strike="noStrike" dirty="0">
                          <a:solidFill>
                            <a:srgbClr val="000000"/>
                          </a:solidFill>
                          <a:effectLst/>
                          <a:latin typeface="Calibri" panose="020F0502020204030204" pitchFamily="34" charset="0"/>
                        </a:rPr>
                        <a:t>DIMENSIONADOS</a:t>
                      </a:r>
                    </a:p>
                  </a:txBody>
                  <a:tcPr marL="7144" marR="7144" marT="7144"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ctr"/>
                      <a:r>
                        <a:rPr lang="es-CO" sz="2000" b="1" i="0" u="none" strike="noStrike">
                          <a:solidFill>
                            <a:srgbClr val="000000"/>
                          </a:solidFill>
                          <a:effectLst/>
                          <a:latin typeface="Calibri" panose="020F0502020204030204" pitchFamily="34" charset="0"/>
                        </a:rPr>
                        <a:t>REGISTRADOS EN  BHV </a:t>
                      </a:r>
                    </a:p>
                  </a:txBody>
                  <a:tcPr marL="7144" marR="7144" marT="7144"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ctr"/>
                      <a:r>
                        <a:rPr lang="es-CO" sz="2000" b="1" i="0" u="none" strike="noStrike">
                          <a:solidFill>
                            <a:srgbClr val="000000"/>
                          </a:solidFill>
                          <a:effectLst/>
                          <a:latin typeface="Calibri" panose="020F0502020204030204" pitchFamily="34" charset="0"/>
                        </a:rPr>
                        <a:t>EN CURSO</a:t>
                      </a:r>
                    </a:p>
                  </a:txBody>
                  <a:tcPr marL="7144" marR="7144" marT="7144"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ctr"/>
                      <a:r>
                        <a:rPr lang="es-CO" sz="2000" b="1" i="0" u="none" strike="noStrike">
                          <a:solidFill>
                            <a:srgbClr val="000000"/>
                          </a:solidFill>
                          <a:effectLst/>
                          <a:latin typeface="Calibri" panose="020F0502020204030204" pitchFamily="34" charset="0"/>
                        </a:rPr>
                        <a:t>DIFERENCIA</a:t>
                      </a:r>
                    </a:p>
                  </a:txBody>
                  <a:tcPr marL="7144" marR="7144" marT="7144"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extLst>
                  <a:ext uri="{0D108BD9-81ED-4DB2-BD59-A6C34878D82A}">
                    <a16:rowId xmlns:a16="http://schemas.microsoft.com/office/drawing/2014/main" val="10000"/>
                  </a:ext>
                </a:extLst>
              </a:tr>
              <a:tr h="207169">
                <a:tc>
                  <a:txBody>
                    <a:bodyPr/>
                    <a:lstStyle/>
                    <a:p>
                      <a:pPr algn="l" rtl="0" fontAlgn="b"/>
                      <a:r>
                        <a:rPr lang="es-CO" sz="2000" b="0" i="0" u="none" strike="noStrike">
                          <a:solidFill>
                            <a:srgbClr val="000000"/>
                          </a:solidFill>
                          <a:effectLst/>
                          <a:latin typeface="Calibri" panose="020F0502020204030204" pitchFamily="34" charset="0"/>
                        </a:rPr>
                        <a:t>PROFESIONAL ESPECIALIZADO</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dirty="0">
                          <a:solidFill>
                            <a:srgbClr val="000000"/>
                          </a:solidFill>
                          <a:effectLst/>
                          <a:latin typeface="Calibri" panose="020F0502020204030204" pitchFamily="34" charset="0"/>
                        </a:rPr>
                        <a:t>62</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27</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3</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32</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extLst>
                  <a:ext uri="{0D108BD9-81ED-4DB2-BD59-A6C34878D82A}">
                    <a16:rowId xmlns:a16="http://schemas.microsoft.com/office/drawing/2014/main" val="10001"/>
                  </a:ext>
                </a:extLst>
              </a:tr>
              <a:tr h="207169">
                <a:tc>
                  <a:txBody>
                    <a:bodyPr/>
                    <a:lstStyle/>
                    <a:p>
                      <a:pPr algn="l" rtl="0" fontAlgn="b"/>
                      <a:r>
                        <a:rPr lang="es-CO" sz="2000" b="0" i="0" u="none" strike="noStrike">
                          <a:solidFill>
                            <a:srgbClr val="000000"/>
                          </a:solidFill>
                          <a:effectLst/>
                          <a:latin typeface="Calibri" panose="020F0502020204030204" pitchFamily="34" charset="0"/>
                        </a:rPr>
                        <a:t>PROFESIONAL UNIVERSITARIO</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111</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69</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13</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29</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extLst>
                  <a:ext uri="{0D108BD9-81ED-4DB2-BD59-A6C34878D82A}">
                    <a16:rowId xmlns:a16="http://schemas.microsoft.com/office/drawing/2014/main" val="10002"/>
                  </a:ext>
                </a:extLst>
              </a:tr>
              <a:tr h="207169">
                <a:tc>
                  <a:txBody>
                    <a:bodyPr/>
                    <a:lstStyle/>
                    <a:p>
                      <a:pPr algn="l" rtl="0" fontAlgn="b"/>
                      <a:r>
                        <a:rPr lang="es-CO" sz="2000" b="0" i="0" u="none" strike="noStrike">
                          <a:solidFill>
                            <a:srgbClr val="000000"/>
                          </a:solidFill>
                          <a:effectLst/>
                          <a:latin typeface="Calibri" panose="020F0502020204030204" pitchFamily="34" charset="0"/>
                        </a:rPr>
                        <a:t>TECNICOS</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82</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48</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5</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29</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extLst>
                  <a:ext uri="{0D108BD9-81ED-4DB2-BD59-A6C34878D82A}">
                    <a16:rowId xmlns:a16="http://schemas.microsoft.com/office/drawing/2014/main" val="10003"/>
                  </a:ext>
                </a:extLst>
              </a:tr>
              <a:tr h="207169">
                <a:tc>
                  <a:txBody>
                    <a:bodyPr/>
                    <a:lstStyle/>
                    <a:p>
                      <a:pPr algn="l" rtl="0" fontAlgn="b"/>
                      <a:r>
                        <a:rPr lang="es-CO" sz="2000" b="0" i="0" u="none" strike="noStrike">
                          <a:solidFill>
                            <a:srgbClr val="000000"/>
                          </a:solidFill>
                          <a:effectLst/>
                          <a:latin typeface="Calibri" panose="020F0502020204030204" pitchFamily="34" charset="0"/>
                        </a:rPr>
                        <a:t>ASISTENCIALES</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34</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11</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6</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0" i="0" u="none" strike="noStrike">
                          <a:solidFill>
                            <a:srgbClr val="000000"/>
                          </a:solidFill>
                          <a:effectLst/>
                          <a:latin typeface="Calibri" panose="020F0502020204030204" pitchFamily="34" charset="0"/>
                        </a:rPr>
                        <a:t>17</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extLst>
                  <a:ext uri="{0D108BD9-81ED-4DB2-BD59-A6C34878D82A}">
                    <a16:rowId xmlns:a16="http://schemas.microsoft.com/office/drawing/2014/main" val="10004"/>
                  </a:ext>
                </a:extLst>
              </a:tr>
              <a:tr h="207169">
                <a:tc>
                  <a:txBody>
                    <a:bodyPr/>
                    <a:lstStyle/>
                    <a:p>
                      <a:pPr algn="l" fontAlgn="b"/>
                      <a:endParaRPr lang="es-CO" sz="2000" b="0" i="0" u="none" strike="noStrike">
                        <a:solidFill>
                          <a:srgbClr val="000000"/>
                        </a:solidFill>
                        <a:effectLst/>
                        <a:latin typeface="Calibri" panose="020F0502020204030204" pitchFamily="34" charset="0"/>
                      </a:endParaRPr>
                    </a:p>
                  </a:txBody>
                  <a:tcPr marL="7144" marR="7144" marT="7144" marB="0" anchor="b">
                    <a:lnL>
                      <a:noFill/>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a:noFill/>
                    </a:lnB>
                  </a:tcPr>
                </a:tc>
                <a:tc>
                  <a:txBody>
                    <a:bodyPr/>
                    <a:lstStyle/>
                    <a:p>
                      <a:pPr algn="ctr" rtl="0" fontAlgn="b"/>
                      <a:r>
                        <a:rPr lang="es-CO" sz="2000" b="1" i="0" u="none" strike="noStrike">
                          <a:solidFill>
                            <a:srgbClr val="000000"/>
                          </a:solidFill>
                          <a:effectLst/>
                          <a:latin typeface="Calibri" panose="020F0502020204030204" pitchFamily="34" charset="0"/>
                        </a:rPr>
                        <a:t>289</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1" i="0" u="none" strike="noStrike">
                          <a:solidFill>
                            <a:srgbClr val="000000"/>
                          </a:solidFill>
                          <a:effectLst/>
                          <a:latin typeface="Calibri" panose="020F0502020204030204" pitchFamily="34" charset="0"/>
                        </a:rPr>
                        <a:t>155</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1" i="0" u="none" strike="noStrike">
                          <a:solidFill>
                            <a:srgbClr val="000000"/>
                          </a:solidFill>
                          <a:effectLst/>
                          <a:latin typeface="Calibri" panose="020F0502020204030204" pitchFamily="34" charset="0"/>
                        </a:rPr>
                        <a:t>27</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tc>
                  <a:txBody>
                    <a:bodyPr/>
                    <a:lstStyle/>
                    <a:p>
                      <a:pPr algn="ctr" rtl="0" fontAlgn="b"/>
                      <a:r>
                        <a:rPr lang="es-CO" sz="2000" b="1" i="0" u="none" strike="noStrike" dirty="0">
                          <a:solidFill>
                            <a:srgbClr val="000000"/>
                          </a:solidFill>
                          <a:effectLst/>
                          <a:latin typeface="Calibri" panose="020F0502020204030204" pitchFamily="34" charset="0"/>
                        </a:rPr>
                        <a:t>107</a:t>
                      </a:r>
                    </a:p>
                  </a:txBody>
                  <a:tcPr marL="7144" marR="7144" marT="7144" marB="0" anchor="b">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EBF1E9"/>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278491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1"/>
          <p:cNvSpPr txBox="1">
            <a:spLocks/>
          </p:cNvSpPr>
          <p:nvPr/>
        </p:nvSpPr>
        <p:spPr>
          <a:xfrm>
            <a:off x="1342215" y="622294"/>
            <a:ext cx="6858000" cy="85800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000" dirty="0">
                <a:solidFill>
                  <a:srgbClr val="000090"/>
                </a:solidFill>
              </a:rPr>
              <a:t>Registrados VS Banco Hojas de Vida</a:t>
            </a:r>
          </a:p>
          <a:p>
            <a:r>
              <a:rPr lang="es-CO" sz="1500" dirty="0">
                <a:solidFill>
                  <a:srgbClr val="000090"/>
                </a:solidFill>
              </a:rPr>
              <a:t>MISIONALES, ESTRATEGICOS Y TRANSVERSALES (VIC. JURIDICA)</a:t>
            </a:r>
          </a:p>
        </p:txBody>
      </p:sp>
      <p:sp>
        <p:nvSpPr>
          <p:cNvPr id="3" name="CuadroTexto 2"/>
          <p:cNvSpPr txBox="1"/>
          <p:nvPr/>
        </p:nvSpPr>
        <p:spPr>
          <a:xfrm>
            <a:off x="2205260" y="6233747"/>
            <a:ext cx="5550366" cy="300082"/>
          </a:xfrm>
          <a:prstGeom prst="rect">
            <a:avLst/>
          </a:prstGeom>
          <a:noFill/>
        </p:spPr>
        <p:txBody>
          <a:bodyPr wrap="none" rtlCol="0">
            <a:spAutoFit/>
          </a:bodyPr>
          <a:lstStyle/>
          <a:p>
            <a:pPr marL="214313" indent="-214313">
              <a:buFont typeface="Arial" panose="020B0604020202020204" pitchFamily="34" charset="0"/>
              <a:buChar char="•"/>
            </a:pPr>
            <a:r>
              <a:rPr lang="es-CO" sz="1350" dirty="0"/>
              <a:t>La provisión se realizará gradualmente a partir del 15 de febrero de 2017.</a:t>
            </a:r>
          </a:p>
        </p:txBody>
      </p:sp>
      <p:graphicFrame>
        <p:nvGraphicFramePr>
          <p:cNvPr id="2" name="Tabla 1"/>
          <p:cNvGraphicFramePr>
            <a:graphicFrameLocks noGrp="1"/>
          </p:cNvGraphicFramePr>
          <p:nvPr>
            <p:extLst>
              <p:ext uri="{D42A27DB-BD31-4B8C-83A1-F6EECF244321}">
                <p14:modId xmlns:p14="http://schemas.microsoft.com/office/powerpoint/2010/main" val="1111277591"/>
              </p:ext>
            </p:extLst>
          </p:nvPr>
        </p:nvGraphicFramePr>
        <p:xfrm>
          <a:off x="1513665" y="2398467"/>
          <a:ext cx="6515100" cy="2100264"/>
        </p:xfrm>
        <a:graphic>
          <a:graphicData uri="http://schemas.openxmlformats.org/drawingml/2006/table">
            <a:tbl>
              <a:tblPr>
                <a:tableStyleId>{8A107856-5554-42FB-B03E-39F5DBC370BA}</a:tableStyleId>
              </a:tblPr>
              <a:tblGrid>
                <a:gridCol w="2105025">
                  <a:extLst>
                    <a:ext uri="{9D8B030D-6E8A-4147-A177-3AD203B41FA5}">
                      <a16:colId xmlns:a16="http://schemas.microsoft.com/office/drawing/2014/main" val="20000"/>
                    </a:ext>
                  </a:extLst>
                </a:gridCol>
                <a:gridCol w="1238250">
                  <a:extLst>
                    <a:ext uri="{9D8B030D-6E8A-4147-A177-3AD203B41FA5}">
                      <a16:colId xmlns:a16="http://schemas.microsoft.com/office/drawing/2014/main" val="20001"/>
                    </a:ext>
                  </a:extLst>
                </a:gridCol>
                <a:gridCol w="1009650">
                  <a:extLst>
                    <a:ext uri="{9D8B030D-6E8A-4147-A177-3AD203B41FA5}">
                      <a16:colId xmlns:a16="http://schemas.microsoft.com/office/drawing/2014/main" val="20002"/>
                    </a:ext>
                  </a:extLst>
                </a:gridCol>
                <a:gridCol w="1057275">
                  <a:extLst>
                    <a:ext uri="{9D8B030D-6E8A-4147-A177-3AD203B41FA5}">
                      <a16:colId xmlns:a16="http://schemas.microsoft.com/office/drawing/2014/main" val="20003"/>
                    </a:ext>
                  </a:extLst>
                </a:gridCol>
                <a:gridCol w="1104900">
                  <a:extLst>
                    <a:ext uri="{9D8B030D-6E8A-4147-A177-3AD203B41FA5}">
                      <a16:colId xmlns:a16="http://schemas.microsoft.com/office/drawing/2014/main" val="20004"/>
                    </a:ext>
                  </a:extLst>
                </a:gridCol>
              </a:tblGrid>
              <a:tr h="407194">
                <a:tc>
                  <a:txBody>
                    <a:bodyPr/>
                    <a:lstStyle/>
                    <a:p>
                      <a:pPr algn="ctr" rtl="0" fontAlgn="ctr"/>
                      <a:r>
                        <a:rPr lang="es-CO" sz="1500" b="1" u="none" strike="noStrike" dirty="0">
                          <a:effectLst/>
                        </a:rPr>
                        <a:t>NIVEL</a:t>
                      </a:r>
                      <a:endParaRPr lang="es-CO" sz="15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500" b="1" u="none" strike="noStrike">
                          <a:effectLst/>
                        </a:rPr>
                        <a:t>REGISTRADOS</a:t>
                      </a:r>
                      <a:endParaRPr lang="es-CO" sz="1500" b="1" i="0" u="none" strike="noStrike">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500" b="1" u="none" strike="noStrike">
                          <a:effectLst/>
                        </a:rPr>
                        <a:t>INGRESAN BHV</a:t>
                      </a:r>
                      <a:endParaRPr lang="es-CO" sz="1500" b="1" i="0" u="none" strike="noStrike">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500" b="1" u="none" strike="noStrike">
                          <a:effectLst/>
                        </a:rPr>
                        <a:t>EN CURSO</a:t>
                      </a:r>
                      <a:endParaRPr lang="es-CO" sz="1500" b="1" i="0" u="none" strike="noStrike">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500" b="1" u="none" strike="noStrike" dirty="0">
                          <a:effectLst/>
                        </a:rPr>
                        <a:t>DIFERENCIA</a:t>
                      </a:r>
                      <a:endParaRPr lang="es-CO" sz="15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10000"/>
                  </a:ext>
                </a:extLst>
              </a:tr>
              <a:tr h="207169">
                <a:tc>
                  <a:txBody>
                    <a:bodyPr/>
                    <a:lstStyle/>
                    <a:p>
                      <a:pPr algn="l" rtl="0" fontAlgn="b"/>
                      <a:r>
                        <a:rPr lang="es-CO" sz="1500" u="none" strike="noStrike">
                          <a:effectLst/>
                        </a:rPr>
                        <a:t>PROFESIONAL ESPECIALIZADO</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37</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27</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3</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dirty="0">
                          <a:effectLst/>
                        </a:rPr>
                        <a:t>7</a:t>
                      </a:r>
                      <a:endParaRPr lang="es-CO" sz="15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001"/>
                  </a:ext>
                </a:extLst>
              </a:tr>
              <a:tr h="207169">
                <a:tc>
                  <a:txBody>
                    <a:bodyPr/>
                    <a:lstStyle/>
                    <a:p>
                      <a:pPr algn="l" rtl="0" fontAlgn="b"/>
                      <a:r>
                        <a:rPr lang="es-CO" sz="1500" u="none" strike="noStrike">
                          <a:effectLst/>
                        </a:rPr>
                        <a:t>PROFESIONAL UNIVERSITARIO</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106</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69</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13</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24</a:t>
                      </a:r>
                      <a:endParaRPr lang="es-CO" sz="15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002"/>
                  </a:ext>
                </a:extLst>
              </a:tr>
              <a:tr h="207169">
                <a:tc>
                  <a:txBody>
                    <a:bodyPr/>
                    <a:lstStyle/>
                    <a:p>
                      <a:pPr algn="l" rtl="0" fontAlgn="b"/>
                      <a:r>
                        <a:rPr lang="es-CO" sz="1500" u="none" strike="noStrike">
                          <a:effectLst/>
                        </a:rPr>
                        <a:t>TECNICOS</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68</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48</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5</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15</a:t>
                      </a:r>
                      <a:endParaRPr lang="es-CO" sz="15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003"/>
                  </a:ext>
                </a:extLst>
              </a:tr>
              <a:tr h="207169">
                <a:tc>
                  <a:txBody>
                    <a:bodyPr/>
                    <a:lstStyle/>
                    <a:p>
                      <a:pPr algn="l" rtl="0" fontAlgn="b"/>
                      <a:r>
                        <a:rPr lang="es-CO" sz="1500" u="none" strike="noStrike">
                          <a:effectLst/>
                        </a:rPr>
                        <a:t>ASISTENCIALES</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dirty="0">
                          <a:effectLst/>
                        </a:rPr>
                        <a:t>20</a:t>
                      </a:r>
                      <a:endParaRPr lang="es-CO"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11</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6</a:t>
                      </a:r>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u="none" strike="noStrike">
                          <a:effectLst/>
                        </a:rPr>
                        <a:t>3</a:t>
                      </a:r>
                      <a:endParaRPr lang="es-CO" sz="15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004"/>
                  </a:ext>
                </a:extLst>
              </a:tr>
              <a:tr h="207169">
                <a:tc>
                  <a:txBody>
                    <a:bodyPr/>
                    <a:lstStyle/>
                    <a:p>
                      <a:pPr algn="l" fontAlgn="b"/>
                      <a:endParaRPr lang="es-CO" sz="1500" b="0"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b="1" u="none" strike="noStrike" dirty="0">
                          <a:effectLst/>
                        </a:rPr>
                        <a:t>231</a:t>
                      </a:r>
                      <a:endParaRPr lang="es-CO" sz="15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b="1" u="none" strike="noStrike">
                          <a:effectLst/>
                        </a:rPr>
                        <a:t>155</a:t>
                      </a:r>
                      <a:endParaRPr lang="es-CO" sz="1500" b="1"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b="1" u="none" strike="noStrike">
                          <a:effectLst/>
                        </a:rPr>
                        <a:t>27</a:t>
                      </a:r>
                      <a:endParaRPr lang="es-CO" sz="1500" b="1" i="0" u="none" strike="noStrike">
                        <a:solidFill>
                          <a:srgbClr val="000000"/>
                        </a:solidFill>
                        <a:effectLst/>
                        <a:latin typeface="Calibri" panose="020F0502020204030204" pitchFamily="34" charset="0"/>
                      </a:endParaRPr>
                    </a:p>
                  </a:txBody>
                  <a:tcPr marL="7144" marR="7144" marT="7144" marB="0" anchor="b"/>
                </a:tc>
                <a:tc>
                  <a:txBody>
                    <a:bodyPr/>
                    <a:lstStyle/>
                    <a:p>
                      <a:pPr algn="ctr" rtl="0" fontAlgn="b"/>
                      <a:r>
                        <a:rPr lang="es-CO" sz="1500" b="1" u="none" strike="noStrike" dirty="0">
                          <a:effectLst/>
                        </a:rPr>
                        <a:t>49</a:t>
                      </a:r>
                      <a:endParaRPr lang="es-CO" sz="1500" b="1"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228343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1045434" y="685650"/>
            <a:ext cx="6858000" cy="438818"/>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000" b="1" dirty="0">
                <a:solidFill>
                  <a:srgbClr val="000090"/>
                </a:solidFill>
              </a:rPr>
              <a:t>Tercera Etapa</a:t>
            </a:r>
          </a:p>
        </p:txBody>
      </p:sp>
      <p:sp>
        <p:nvSpPr>
          <p:cNvPr id="10" name="Rectángulo 9"/>
          <p:cNvSpPr/>
          <p:nvPr/>
        </p:nvSpPr>
        <p:spPr>
          <a:xfrm>
            <a:off x="522071" y="1411753"/>
            <a:ext cx="7951457" cy="707886"/>
          </a:xfrm>
          <a:prstGeom prst="rect">
            <a:avLst/>
          </a:prstGeom>
        </p:spPr>
        <p:txBody>
          <a:bodyPr wrap="square">
            <a:spAutoFit/>
          </a:bodyPr>
          <a:lstStyle/>
          <a:p>
            <a:pPr marL="342900" indent="-342900" algn="just">
              <a:buFont typeface="Wingdings" panose="05000000000000000000" pitchFamily="2" charset="2"/>
              <a:buChar char="ü"/>
            </a:pPr>
            <a:r>
              <a:rPr lang="es-ES" sz="2000" dirty="0">
                <a:ln w="0"/>
                <a:effectLst>
                  <a:outerShdw blurRad="38100" dist="19050" dir="2700000" algn="tl" rotWithShape="0">
                    <a:schemeClr val="dk1">
                      <a:alpha val="40000"/>
                    </a:schemeClr>
                  </a:outerShdw>
                </a:effectLst>
              </a:rPr>
              <a:t>Hojas de vida reclutadas a través del empleo publico del SENA y universidades.</a:t>
            </a:r>
          </a:p>
        </p:txBody>
      </p:sp>
      <p:graphicFrame>
        <p:nvGraphicFramePr>
          <p:cNvPr id="11" name="Tabla 10"/>
          <p:cNvGraphicFramePr>
            <a:graphicFrameLocks noGrp="1"/>
          </p:cNvGraphicFramePr>
          <p:nvPr>
            <p:extLst>
              <p:ext uri="{D42A27DB-BD31-4B8C-83A1-F6EECF244321}">
                <p14:modId xmlns:p14="http://schemas.microsoft.com/office/powerpoint/2010/main" val="1772409246"/>
              </p:ext>
            </p:extLst>
          </p:nvPr>
        </p:nvGraphicFramePr>
        <p:xfrm>
          <a:off x="820670" y="5161054"/>
          <a:ext cx="7354258" cy="1496472"/>
        </p:xfrm>
        <a:graphic>
          <a:graphicData uri="http://schemas.openxmlformats.org/drawingml/2006/table">
            <a:tbl>
              <a:tblPr/>
              <a:tblGrid>
                <a:gridCol w="2274016">
                  <a:extLst>
                    <a:ext uri="{9D8B030D-6E8A-4147-A177-3AD203B41FA5}">
                      <a16:colId xmlns:a16="http://schemas.microsoft.com/office/drawing/2014/main" val="20000"/>
                    </a:ext>
                  </a:extLst>
                </a:gridCol>
                <a:gridCol w="1708632">
                  <a:extLst>
                    <a:ext uri="{9D8B030D-6E8A-4147-A177-3AD203B41FA5}">
                      <a16:colId xmlns:a16="http://schemas.microsoft.com/office/drawing/2014/main" val="20001"/>
                    </a:ext>
                  </a:extLst>
                </a:gridCol>
                <a:gridCol w="1636704">
                  <a:extLst>
                    <a:ext uri="{9D8B030D-6E8A-4147-A177-3AD203B41FA5}">
                      <a16:colId xmlns:a16="http://schemas.microsoft.com/office/drawing/2014/main" val="20002"/>
                    </a:ext>
                  </a:extLst>
                </a:gridCol>
                <a:gridCol w="1734906">
                  <a:extLst>
                    <a:ext uri="{9D8B030D-6E8A-4147-A177-3AD203B41FA5}">
                      <a16:colId xmlns:a16="http://schemas.microsoft.com/office/drawing/2014/main" val="20003"/>
                    </a:ext>
                  </a:extLst>
                </a:gridCol>
              </a:tblGrid>
              <a:tr h="249412">
                <a:tc>
                  <a:txBody>
                    <a:bodyPr/>
                    <a:lstStyle/>
                    <a:p>
                      <a:pPr algn="ctr" fontAlgn="ctr"/>
                      <a:r>
                        <a:rPr lang="es-CO" sz="1500" b="1" i="0" u="none" strike="noStrike" dirty="0">
                          <a:solidFill>
                            <a:srgbClr val="000000"/>
                          </a:solidFill>
                          <a:effectLst/>
                          <a:latin typeface="Calibri" panose="020F0502020204030204" pitchFamily="34" charset="0"/>
                        </a:rPr>
                        <a:t>NIVEL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dirty="0">
                          <a:solidFill>
                            <a:srgbClr val="000000"/>
                          </a:solidFill>
                          <a:effectLst/>
                          <a:latin typeface="Calibri" panose="020F0502020204030204" pitchFamily="34" charset="0"/>
                        </a:rPr>
                        <a:t>RECLUTADAS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EN CURSO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500" b="1" i="0" u="none" strike="noStrike">
                          <a:solidFill>
                            <a:srgbClr val="000000"/>
                          </a:solidFill>
                          <a:effectLst/>
                          <a:latin typeface="Calibri" panose="020F0502020204030204" pitchFamily="34" charset="0"/>
                        </a:rPr>
                        <a:t>NO SUPERAN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249412">
                <a:tc>
                  <a:txBody>
                    <a:bodyPr/>
                    <a:lstStyle/>
                    <a:p>
                      <a:pPr algn="l" fontAlgn="b"/>
                      <a:r>
                        <a:rPr lang="es-CO" sz="1500" b="0" i="0" u="none" strike="noStrike">
                          <a:solidFill>
                            <a:srgbClr val="000000"/>
                          </a:solidFill>
                          <a:effectLst/>
                          <a:latin typeface="Calibri" panose="020F0502020204030204" pitchFamily="34" charset="0"/>
                        </a:rPr>
                        <a:t>ESPECIALIZADO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63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53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9412">
                <a:tc>
                  <a:txBody>
                    <a:bodyPr/>
                    <a:lstStyle/>
                    <a:p>
                      <a:pPr algn="l" fontAlgn="b"/>
                      <a:r>
                        <a:rPr lang="es-CO" sz="1500" b="0" i="0" u="none" strike="noStrike">
                          <a:solidFill>
                            <a:srgbClr val="000000"/>
                          </a:solidFill>
                          <a:effectLst/>
                          <a:latin typeface="Calibri" panose="020F0502020204030204" pitchFamily="34" charset="0"/>
                        </a:rPr>
                        <a:t>PROFESIONAL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96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9412">
                <a:tc>
                  <a:txBody>
                    <a:bodyPr/>
                    <a:lstStyle/>
                    <a:p>
                      <a:pPr algn="l" fontAlgn="b"/>
                      <a:r>
                        <a:rPr lang="es-CO" sz="1500" b="0" i="0" u="none" strike="noStrike">
                          <a:solidFill>
                            <a:srgbClr val="000000"/>
                          </a:solidFill>
                          <a:effectLst/>
                          <a:latin typeface="Calibri" panose="020F0502020204030204" pitchFamily="34" charset="0"/>
                        </a:rPr>
                        <a:t>TECNICO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9412">
                <a:tc>
                  <a:txBody>
                    <a:bodyPr/>
                    <a:lstStyle/>
                    <a:p>
                      <a:pPr algn="l" fontAlgn="b"/>
                      <a:r>
                        <a:rPr lang="es-CO" sz="1500" b="0" i="0" u="none" strike="noStrike">
                          <a:solidFill>
                            <a:srgbClr val="000000"/>
                          </a:solidFill>
                          <a:effectLst/>
                          <a:latin typeface="Calibri" panose="020F0502020204030204" pitchFamily="34" charset="0"/>
                        </a:rPr>
                        <a:t>ASISTENCIAL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a:solidFill>
                            <a:srgbClr val="000000"/>
                          </a:solidFill>
                          <a:effectLst/>
                          <a:latin typeface="Calibri" panose="020F050202020403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5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9412">
                <a:tc>
                  <a:txBody>
                    <a:bodyPr/>
                    <a:lstStyle/>
                    <a:p>
                      <a:pPr algn="r" fontAlgn="b"/>
                      <a:r>
                        <a:rPr lang="es-CO" sz="1500" b="1" i="0" u="none" strike="noStrike" dirty="0">
                          <a:solidFill>
                            <a:srgbClr val="000000"/>
                          </a:solidFill>
                          <a:effectLst/>
                          <a:latin typeface="Calibri" panose="020F0502020204030204" pitchFamily="34" charset="0"/>
                        </a:rPr>
                        <a:t>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500" b="1" i="0" u="none" strike="noStrike" dirty="0">
                          <a:solidFill>
                            <a:srgbClr val="000000"/>
                          </a:solidFill>
                          <a:effectLst/>
                          <a:latin typeface="Calibri" panose="020F0502020204030204" pitchFamily="34" charset="0"/>
                        </a:rPr>
                        <a:t>177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500" b="1" i="0" u="none" strike="noStrike" dirty="0">
                          <a:solidFill>
                            <a:srgbClr val="000000"/>
                          </a:solidFill>
                          <a:effectLst/>
                          <a:latin typeface="Calibri" panose="020F0502020204030204" pitchFamily="34" charset="0"/>
                        </a:rPr>
                        <a:t>131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500" b="1" i="0" u="none" strike="noStrike" dirty="0">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5"/>
                  </a:ext>
                </a:extLst>
              </a:tr>
            </a:tbl>
          </a:graphicData>
        </a:graphic>
      </p:graphicFrame>
      <p:graphicFrame>
        <p:nvGraphicFramePr>
          <p:cNvPr id="13" name="Gráfico 12"/>
          <p:cNvGraphicFramePr>
            <a:graphicFrameLocks/>
          </p:cNvGraphicFramePr>
          <p:nvPr>
            <p:extLst>
              <p:ext uri="{D42A27DB-BD31-4B8C-83A1-F6EECF244321}">
                <p14:modId xmlns:p14="http://schemas.microsoft.com/office/powerpoint/2010/main" val="1538068339"/>
              </p:ext>
            </p:extLst>
          </p:nvPr>
        </p:nvGraphicFramePr>
        <p:xfrm>
          <a:off x="522072" y="2208628"/>
          <a:ext cx="7951457" cy="283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54604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ags/tag7.xml><?xml version="1.0" encoding="utf-8"?>
<p:tagLst xmlns:a="http://schemas.openxmlformats.org/drawingml/2006/main" xmlns:r="http://schemas.openxmlformats.org/officeDocument/2006/relationships" xmlns:p="http://schemas.openxmlformats.org/presentationml/2006/main">
  <p:tag name="NAME" val="Arrow"/>
</p:tagLst>
</file>

<file path=ppt/tags/tag8.xml><?xml version="1.0" encoding="utf-8"?>
<p:tagLst xmlns:a="http://schemas.openxmlformats.org/drawingml/2006/main" xmlns:r="http://schemas.openxmlformats.org/officeDocument/2006/relationships" xmlns:p="http://schemas.openxmlformats.org/presentationml/2006/main">
  <p:tag name="NAME" val="Arrow"/>
</p:tagLst>
</file>

<file path=ppt/tags/tag9.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8880</TotalTime>
  <Words>5132</Words>
  <Application>Microsoft Office PowerPoint</Application>
  <PresentationFormat>Presentación en pantalla (4:3)</PresentationFormat>
  <Paragraphs>1347</Paragraphs>
  <Slides>67</Slides>
  <Notes>18</Notes>
  <HiddenSlides>0</HiddenSlides>
  <MMClips>0</MMClips>
  <ScaleCrop>false</ScaleCrop>
  <HeadingPairs>
    <vt:vector size="8" baseType="variant">
      <vt:variant>
        <vt:lpstr>Fuentes usadas</vt:lpstr>
      </vt:variant>
      <vt:variant>
        <vt:i4>10</vt:i4>
      </vt:variant>
      <vt:variant>
        <vt:lpstr>Tema</vt:lpstr>
      </vt:variant>
      <vt:variant>
        <vt:i4>4</vt:i4>
      </vt:variant>
      <vt:variant>
        <vt:lpstr>Servidores OLE incrustados</vt:lpstr>
      </vt:variant>
      <vt:variant>
        <vt:i4>1</vt:i4>
      </vt:variant>
      <vt:variant>
        <vt:lpstr>Títulos de diapositiva</vt:lpstr>
      </vt:variant>
      <vt:variant>
        <vt:i4>67</vt:i4>
      </vt:variant>
    </vt:vector>
  </HeadingPairs>
  <TitlesOfParts>
    <vt:vector size="82" baseType="lpstr">
      <vt:lpstr>MS Mincho</vt:lpstr>
      <vt:lpstr>Arial</vt:lpstr>
      <vt:lpstr>Arial Narrow</vt:lpstr>
      <vt:lpstr>Calibri</vt:lpstr>
      <vt:lpstr>Calibri Light</vt:lpstr>
      <vt:lpstr>Century Gothic</vt:lpstr>
      <vt:lpstr>Lato Bold</vt:lpstr>
      <vt:lpstr>Lato Regular</vt:lpstr>
      <vt:lpstr>Times New Roman</vt:lpstr>
      <vt:lpstr>Wingdings</vt:lpstr>
      <vt:lpstr>Tema de Office</vt:lpstr>
      <vt:lpstr>1_Tema1</vt:lpstr>
      <vt:lpstr>Tema1</vt:lpstr>
      <vt:lpstr>1_Tema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AVANCES SINERGIA CISA - SAE</vt:lpstr>
      <vt:lpstr>Presentación de PowerPoint</vt:lpstr>
      <vt:lpstr>Presentación de PowerPoint</vt:lpstr>
      <vt:lpstr>Presentación de PowerPoint</vt:lpstr>
      <vt:lpstr>Presentación de PowerPoint</vt:lpstr>
      <vt:lpstr>Presentación de PowerPoint</vt:lpstr>
      <vt:lpstr>          Oficio Directora Ext. Dominio a            SAE- SAS</vt:lpstr>
      <vt:lpstr>          Oficio Directora Ext. Dominio a            SAE- SAS</vt:lpstr>
      <vt:lpstr>            Oficio Fiscal General Nación a             Ministro de Hacienda</vt:lpstr>
      <vt:lpstr>          Oficio  SAE- SAS a Min Hacienda</vt:lpstr>
      <vt:lpstr>Motivos concretos de queja: </vt:lpstr>
      <vt:lpstr>1. La base de datos que administra la SAE-SAS no contiene cifras exactas sobre el número de bienes entregados por la FGN:</vt:lpstr>
      <vt:lpstr>1. La base de datos que administra la SAE-SAS no contiene cifras exactas sobre el número de bienes entregados por la FGN:</vt:lpstr>
      <vt:lpstr> 2. La base de datos que administra la SAE-SAS no contiene el valor de los  bienes que la FGN le ha entregado   </vt:lpstr>
      <vt:lpstr>Diferencias sustanciales de datos </vt:lpstr>
      <vt:lpstr> 3. Las sentencias en firme proferidas por los Jueces de Extinción de Dominio no coinciden con las informadas por la SAE-SAS.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Andres Camilo Gonzalez Galvis</cp:lastModifiedBy>
  <cp:revision>363</cp:revision>
  <cp:lastPrinted>2016-11-29T23:35:04Z</cp:lastPrinted>
  <dcterms:created xsi:type="dcterms:W3CDTF">2015-02-19T23:51:59Z</dcterms:created>
  <dcterms:modified xsi:type="dcterms:W3CDTF">2017-01-25T11:58:54Z</dcterms:modified>
</cp:coreProperties>
</file>