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5" r:id="rId3"/>
  </p:sldMasterIdLst>
  <p:notesMasterIdLst>
    <p:notesMasterId r:id="rId53"/>
  </p:notesMasterIdLst>
  <p:sldIdLst>
    <p:sldId id="347" r:id="rId4"/>
    <p:sldId id="348" r:id="rId5"/>
    <p:sldId id="407" r:id="rId6"/>
    <p:sldId id="349" r:id="rId7"/>
    <p:sldId id="350" r:id="rId8"/>
    <p:sldId id="351" r:id="rId9"/>
    <p:sldId id="352" r:id="rId10"/>
    <p:sldId id="353" r:id="rId11"/>
    <p:sldId id="408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409" r:id="rId22"/>
    <p:sldId id="397" r:id="rId23"/>
    <p:sldId id="398" r:id="rId24"/>
    <p:sldId id="399" r:id="rId25"/>
    <p:sldId id="410" r:id="rId26"/>
    <p:sldId id="402" r:id="rId27"/>
    <p:sldId id="403" r:id="rId28"/>
    <p:sldId id="404" r:id="rId29"/>
    <p:sldId id="405" r:id="rId30"/>
    <p:sldId id="411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412" r:id="rId40"/>
    <p:sldId id="384" r:id="rId41"/>
    <p:sldId id="385" r:id="rId42"/>
    <p:sldId id="386" r:id="rId43"/>
    <p:sldId id="413" r:id="rId44"/>
    <p:sldId id="414" r:id="rId45"/>
    <p:sldId id="415" r:id="rId46"/>
    <p:sldId id="420" r:id="rId47"/>
    <p:sldId id="421" r:id="rId48"/>
    <p:sldId id="416" r:id="rId49"/>
    <p:sldId id="417" r:id="rId50"/>
    <p:sldId id="418" r:id="rId51"/>
    <p:sldId id="419" r:id="rId5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us Alberto Mateus Bravo" initials="JAMB" lastIdx="2" clrIdx="0">
    <p:extLst>
      <p:ext uri="{19B8F6BF-5375-455C-9EA6-DF929625EA0E}">
        <p15:presenceInfo xmlns:p15="http://schemas.microsoft.com/office/powerpoint/2012/main" userId="Jesus Alberto Mateus Bra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96065" autoAdjust="0"/>
  </p:normalViewPr>
  <p:slideViewPr>
    <p:cSldViewPr snapToGrid="0" snapToObjects="1">
      <p:cViewPr varScale="1">
        <p:scale>
          <a:sx n="68" d="100"/>
          <a:sy n="68" d="100"/>
        </p:scale>
        <p:origin x="148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martinez\Documents\GESTION%20HUMANA\Convocatoria\Resultados\Copia%20de%20PARA%20REGISTRO%20%20AL%20BHV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martinez\Documents\GESTION%20HUMANA\Convocatoria\Resultados\Copia%20de%20PARA%20REGISTRO%20%20AL%20BHV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martinez\Documents\GESTION%20HUMANA\Convocatoria\Resultados\Copia%20de%20PARA%20REGISTRO%20%20AL%20BHV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Hoja1!$A$7</c:f>
              <c:strCache>
                <c:ptCount val="1"/>
                <c:pt idx="0">
                  <c:v>ESPECIALIZADOS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Hoja1!$B$6:$F$6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Hoja1!$B$7:$F$7</c:f>
              <c:numCache>
                <c:formatCode>General</c:formatCode>
                <c:ptCount val="5"/>
                <c:pt idx="0">
                  <c:v>28</c:v>
                </c:pt>
                <c:pt idx="1">
                  <c:v>21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3-4E67-AB0A-8062B78E754D}"/>
            </c:ext>
          </c:extLst>
        </c:ser>
        <c:ser>
          <c:idx val="1"/>
          <c:order val="1"/>
          <c:tx>
            <c:strRef>
              <c:f>Hoja1!$A$8</c:f>
              <c:strCache>
                <c:ptCount val="1"/>
                <c:pt idx="0">
                  <c:v>PROFESIONALES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Hoja1!$B$6:$F$6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Hoja1!$B$8:$F$8</c:f>
              <c:numCache>
                <c:formatCode>General</c:formatCode>
                <c:ptCount val="5"/>
                <c:pt idx="0">
                  <c:v>94</c:v>
                </c:pt>
                <c:pt idx="1">
                  <c:v>66</c:v>
                </c:pt>
                <c:pt idx="2">
                  <c:v>23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93-4E67-AB0A-8062B78E754D}"/>
            </c:ext>
          </c:extLst>
        </c:ser>
        <c:ser>
          <c:idx val="2"/>
          <c:order val="2"/>
          <c:tx>
            <c:strRef>
              <c:f>Hoja1!$A$9</c:f>
              <c:strCache>
                <c:ptCount val="1"/>
                <c:pt idx="0">
                  <c:v>TECNICOS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Hoja1!$B$6:$F$6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Hoja1!$B$9:$F$9</c:f>
              <c:numCache>
                <c:formatCode>General</c:formatCode>
                <c:ptCount val="5"/>
                <c:pt idx="0">
                  <c:v>64</c:v>
                </c:pt>
                <c:pt idx="1">
                  <c:v>45</c:v>
                </c:pt>
                <c:pt idx="2">
                  <c:v>18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93-4E67-AB0A-8062B78E754D}"/>
            </c:ext>
          </c:extLst>
        </c:ser>
        <c:ser>
          <c:idx val="3"/>
          <c:order val="3"/>
          <c:tx>
            <c:strRef>
              <c:f>Hoja1!$A$10</c:f>
              <c:strCache>
                <c:ptCount val="1"/>
                <c:pt idx="0">
                  <c:v>ASISTENCIALES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Hoja1!$B$6:$F$6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Hoja1!$B$10:$F$10</c:f>
              <c:numCache>
                <c:formatCode>General</c:formatCode>
                <c:ptCount val="5"/>
                <c:pt idx="0">
                  <c:v>18</c:v>
                </c:pt>
                <c:pt idx="1">
                  <c:v>13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93-4E67-AB0A-8062B78E7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122496"/>
        <c:axId val="2037126304"/>
      </c:barChart>
      <c:catAx>
        <c:axId val="20371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26304"/>
        <c:crosses val="autoZero"/>
        <c:auto val="1"/>
        <c:lblAlgn val="ctr"/>
        <c:lblOffset val="100"/>
        <c:noMultiLvlLbl val="0"/>
      </c:catAx>
      <c:valAx>
        <c:axId val="203712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224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Hoja1!$A$21</c:f>
              <c:strCache>
                <c:ptCount val="1"/>
                <c:pt idx="0">
                  <c:v>ESPECIALIZADOS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Hoja1!$B$20:$F$20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Hoja1!$B$21:$F$21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4-4B3E-AC0C-8925ED6504B7}"/>
            </c:ext>
          </c:extLst>
        </c:ser>
        <c:ser>
          <c:idx val="1"/>
          <c:order val="1"/>
          <c:tx>
            <c:strRef>
              <c:f>Hoja1!$A$22</c:f>
              <c:strCache>
                <c:ptCount val="1"/>
                <c:pt idx="0">
                  <c:v>PROFESIONALES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Hoja1!$B$20:$F$20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Hoja1!$B$22:$F$22</c:f>
              <c:numCache>
                <c:formatCode>General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E4-4B3E-AC0C-8925ED6504B7}"/>
            </c:ext>
          </c:extLst>
        </c:ser>
        <c:ser>
          <c:idx val="2"/>
          <c:order val="2"/>
          <c:tx>
            <c:strRef>
              <c:f>Hoja1!$A$23</c:f>
              <c:strCache>
                <c:ptCount val="1"/>
                <c:pt idx="0">
                  <c:v>TECNICOS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Hoja1!$B$20:$F$20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Hoja1!$B$23:$F$23</c:f>
              <c:numCache>
                <c:formatCode>General</c:formatCode>
                <c:ptCount val="5"/>
                <c:pt idx="0">
                  <c:v>6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E4-4B3E-AC0C-8925ED6504B7}"/>
            </c:ext>
          </c:extLst>
        </c:ser>
        <c:ser>
          <c:idx val="3"/>
          <c:order val="3"/>
          <c:tx>
            <c:strRef>
              <c:f>Hoja1!$A$24</c:f>
              <c:strCache>
                <c:ptCount val="1"/>
                <c:pt idx="0">
                  <c:v>ASISTENCIALES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Hoja1!$B$20:$F$20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Hoja1!$B$24:$F$24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E4-4B3E-AC0C-8925ED650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127392"/>
        <c:axId val="2037129024"/>
      </c:barChart>
      <c:catAx>
        <c:axId val="20371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29024"/>
        <c:crosses val="autoZero"/>
        <c:auto val="1"/>
        <c:lblAlgn val="ctr"/>
        <c:lblOffset val="100"/>
        <c:noMultiLvlLbl val="0"/>
      </c:catAx>
      <c:valAx>
        <c:axId val="203712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2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Hoja1!$A$36</c:f>
              <c:strCache>
                <c:ptCount val="1"/>
                <c:pt idx="0">
                  <c:v>ESPECIALIZADOS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Hoja1!$B$35:$F$35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Hoja1!$B$36:$F$36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F-4331-B8D8-661B551FA509}"/>
            </c:ext>
          </c:extLst>
        </c:ser>
        <c:ser>
          <c:idx val="1"/>
          <c:order val="1"/>
          <c:tx>
            <c:strRef>
              <c:f>Hoja1!$A$37</c:f>
              <c:strCache>
                <c:ptCount val="1"/>
                <c:pt idx="0">
                  <c:v>PROFESIONALES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Hoja1!$B$35:$F$35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Hoja1!$B$37:$F$37</c:f>
              <c:numCache>
                <c:formatCode>General</c:formatCode>
                <c:ptCount val="5"/>
                <c:pt idx="0">
                  <c:v>13</c:v>
                </c:pt>
                <c:pt idx="1">
                  <c:v>7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AF-4331-B8D8-661B551FA509}"/>
            </c:ext>
          </c:extLst>
        </c:ser>
        <c:ser>
          <c:idx val="2"/>
          <c:order val="2"/>
          <c:tx>
            <c:strRef>
              <c:f>Hoja1!$A$38</c:f>
              <c:strCache>
                <c:ptCount val="1"/>
                <c:pt idx="0">
                  <c:v>TECNICOS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Hoja1!$B$35:$F$35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Hoja1!$B$38:$F$38</c:f>
              <c:numCache>
                <c:formatCode>General</c:formatCode>
                <c:ptCount val="5"/>
                <c:pt idx="0">
                  <c:v>13</c:v>
                </c:pt>
                <c:pt idx="1">
                  <c:v>4</c:v>
                </c:pt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AF-4331-B8D8-661B551FA509}"/>
            </c:ext>
          </c:extLst>
        </c:ser>
        <c:ser>
          <c:idx val="3"/>
          <c:order val="3"/>
          <c:tx>
            <c:strRef>
              <c:f>Hoja1!$A$39</c:f>
              <c:strCache>
                <c:ptCount val="1"/>
                <c:pt idx="0">
                  <c:v>ASISTENCIALES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Hoja1!$B$35:$F$35</c:f>
              <c:strCache>
                <c:ptCount val="5"/>
                <c:pt idx="0">
                  <c:v>INSCRITOS</c:v>
                </c:pt>
                <c:pt idx="1">
                  <c:v>SUPERARON</c:v>
                </c:pt>
                <c:pt idx="2">
                  <c:v>NO SUP.</c:v>
                </c:pt>
                <c:pt idx="3">
                  <c:v>EN CURSO</c:v>
                </c:pt>
                <c:pt idx="4">
                  <c:v>RETIRADOS</c:v>
                </c:pt>
              </c:strCache>
            </c:strRef>
          </c:cat>
          <c:val>
            <c:numRef>
              <c:f>Hoja1!$B$39:$F$39</c:f>
              <c:numCache>
                <c:formatCode>General</c:formatCode>
                <c:ptCount val="5"/>
                <c:pt idx="0">
                  <c:v>17</c:v>
                </c:pt>
                <c:pt idx="1">
                  <c:v>4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AF-4331-B8D8-661B551FA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117056"/>
        <c:axId val="2037119776"/>
      </c:barChart>
      <c:catAx>
        <c:axId val="203711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19776"/>
        <c:crosses val="autoZero"/>
        <c:auto val="1"/>
        <c:lblAlgn val="ctr"/>
        <c:lblOffset val="100"/>
        <c:noMultiLvlLbl val="0"/>
      </c:catAx>
      <c:valAx>
        <c:axId val="203711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1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Hoja4!$B$18</c:f>
              <c:strCache>
                <c:ptCount val="1"/>
                <c:pt idx="0">
                  <c:v>RECLUTADOS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Hoja4!$A$19:$A$22</c:f>
              <c:strCache>
                <c:ptCount val="4"/>
                <c:pt idx="0">
                  <c:v>ESPECIALIZADO</c:v>
                </c:pt>
                <c:pt idx="1">
                  <c:v>PROFESIONAL</c:v>
                </c:pt>
                <c:pt idx="2">
                  <c:v>TECNICO</c:v>
                </c:pt>
                <c:pt idx="3">
                  <c:v>ASISTENCIAL</c:v>
                </c:pt>
              </c:strCache>
            </c:strRef>
          </c:cat>
          <c:val>
            <c:numRef>
              <c:f>Hoja4!$B$19:$B$22</c:f>
              <c:numCache>
                <c:formatCode>General</c:formatCode>
                <c:ptCount val="4"/>
                <c:pt idx="0">
                  <c:v>123</c:v>
                </c:pt>
                <c:pt idx="1">
                  <c:v>246</c:v>
                </c:pt>
                <c:pt idx="2">
                  <c:v>46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C-4E5D-A34D-6EB6FB3F7C30}"/>
            </c:ext>
          </c:extLst>
        </c:ser>
        <c:ser>
          <c:idx val="1"/>
          <c:order val="1"/>
          <c:tx>
            <c:strRef>
              <c:f>Hoja4!$C$18</c:f>
              <c:strCache>
                <c:ptCount val="1"/>
                <c:pt idx="0">
                  <c:v>EN CURSO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Hoja4!$A$19:$A$22</c:f>
              <c:strCache>
                <c:ptCount val="4"/>
                <c:pt idx="0">
                  <c:v>ESPECIALIZADO</c:v>
                </c:pt>
                <c:pt idx="1">
                  <c:v>PROFESIONAL</c:v>
                </c:pt>
                <c:pt idx="2">
                  <c:v>TECNICO</c:v>
                </c:pt>
                <c:pt idx="3">
                  <c:v>ASISTENCIAL</c:v>
                </c:pt>
              </c:strCache>
            </c:strRef>
          </c:cat>
          <c:val>
            <c:numRef>
              <c:f>Hoja4!$C$19:$C$22</c:f>
              <c:numCache>
                <c:formatCode>General</c:formatCode>
                <c:ptCount val="4"/>
                <c:pt idx="0">
                  <c:v>84</c:v>
                </c:pt>
                <c:pt idx="1">
                  <c:v>174</c:v>
                </c:pt>
                <c:pt idx="2">
                  <c:v>27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1C-4E5D-A34D-6EB6FB3F7C30}"/>
            </c:ext>
          </c:extLst>
        </c:ser>
        <c:ser>
          <c:idx val="2"/>
          <c:order val="2"/>
          <c:tx>
            <c:strRef>
              <c:f>Hoja4!$D$18</c:f>
              <c:strCache>
                <c:ptCount val="1"/>
                <c:pt idx="0">
                  <c:v>NO SUPERAN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Hoja4!$A$19:$A$22</c:f>
              <c:strCache>
                <c:ptCount val="4"/>
                <c:pt idx="0">
                  <c:v>ESPECIALIZADO</c:v>
                </c:pt>
                <c:pt idx="1">
                  <c:v>PROFESIONAL</c:v>
                </c:pt>
                <c:pt idx="2">
                  <c:v>TECNICO</c:v>
                </c:pt>
                <c:pt idx="3">
                  <c:v>ASISTENCIAL</c:v>
                </c:pt>
              </c:strCache>
            </c:strRef>
          </c:cat>
          <c:val>
            <c:numRef>
              <c:f>Hoja4!$D$19:$D$22</c:f>
              <c:numCache>
                <c:formatCode>General</c:formatCode>
                <c:ptCount val="4"/>
                <c:pt idx="0">
                  <c:v>22</c:v>
                </c:pt>
                <c:pt idx="1">
                  <c:v>50</c:v>
                </c:pt>
                <c:pt idx="2">
                  <c:v>15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1C-4E5D-A34D-6EB6FB3F7C30}"/>
            </c:ext>
          </c:extLst>
        </c:ser>
        <c:ser>
          <c:idx val="3"/>
          <c:order val="3"/>
          <c:tx>
            <c:strRef>
              <c:f>Hoja4!$E$18</c:f>
              <c:strCache>
                <c:ptCount val="1"/>
                <c:pt idx="0">
                  <c:v>INGRESADOS EN BHV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Hoja4!$A$19:$A$22</c:f>
              <c:strCache>
                <c:ptCount val="4"/>
                <c:pt idx="0">
                  <c:v>ESPECIALIZADO</c:v>
                </c:pt>
                <c:pt idx="1">
                  <c:v>PROFESIONAL</c:v>
                </c:pt>
                <c:pt idx="2">
                  <c:v>TECNICO</c:v>
                </c:pt>
                <c:pt idx="3">
                  <c:v>ASISTENCIAL</c:v>
                </c:pt>
              </c:strCache>
            </c:strRef>
          </c:cat>
          <c:val>
            <c:numRef>
              <c:f>Hoja4!$E$19:$E$22</c:f>
              <c:numCache>
                <c:formatCode>General</c:formatCode>
                <c:ptCount val="4"/>
                <c:pt idx="0">
                  <c:v>17</c:v>
                </c:pt>
                <c:pt idx="1">
                  <c:v>22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1C-4E5D-A34D-6EB6FB3F7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120864"/>
        <c:axId val="2037114336"/>
      </c:barChart>
      <c:catAx>
        <c:axId val="203712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14336"/>
        <c:crosses val="autoZero"/>
        <c:auto val="1"/>
        <c:lblAlgn val="ctr"/>
        <c:lblOffset val="100"/>
        <c:noMultiLvlLbl val="0"/>
      </c:catAx>
      <c:valAx>
        <c:axId val="203711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371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07EC2-8F21-45DF-9067-E0B3A6230CD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433E2C6-854C-44F9-A00F-3FA19DFF80D0}">
      <dgm:prSet phldrT="[Texto]" custT="1"/>
      <dgm:spPr/>
      <dgm:t>
        <a:bodyPr/>
        <a:lstStyle/>
        <a:p>
          <a:r>
            <a:rPr lang="es-CO" sz="1000" dirty="0"/>
            <a:t>PRESIDENCIA</a:t>
          </a:r>
        </a:p>
      </dgm:t>
    </dgm:pt>
    <dgm:pt modelId="{128FD598-DF6A-4F4A-BFCF-EB893CDEC1F8}" type="parTrans" cxnId="{9D19A5D8-6BBB-4194-8A78-46BBF80BB822}">
      <dgm:prSet/>
      <dgm:spPr/>
      <dgm:t>
        <a:bodyPr/>
        <a:lstStyle/>
        <a:p>
          <a:endParaRPr lang="es-CO" sz="1000"/>
        </a:p>
      </dgm:t>
    </dgm:pt>
    <dgm:pt modelId="{4E0D5ACE-55D7-4F47-89AC-7DC0DC1A9DCE}" type="sibTrans" cxnId="{9D19A5D8-6BBB-4194-8A78-46BBF80BB822}">
      <dgm:prSet/>
      <dgm:spPr/>
      <dgm:t>
        <a:bodyPr/>
        <a:lstStyle/>
        <a:p>
          <a:endParaRPr lang="es-CO" sz="1000"/>
        </a:p>
      </dgm:t>
    </dgm:pt>
    <dgm:pt modelId="{090AA181-50E8-4F48-B9F2-26D66D928462}" type="asst">
      <dgm:prSet phldrT="[Texto]" custT="1"/>
      <dgm:spPr/>
      <dgm:t>
        <a:bodyPr/>
        <a:lstStyle/>
        <a:p>
          <a:r>
            <a:rPr lang="es-CO" sz="1000" dirty="0"/>
            <a:t>OFICINA DE CONTROL INTERNO</a:t>
          </a:r>
        </a:p>
      </dgm:t>
    </dgm:pt>
    <dgm:pt modelId="{D62973F1-A3E9-4BCC-B994-90473B425CF0}" type="parTrans" cxnId="{B0C9067A-D7E0-4ED1-A369-78CCA04EC13C}">
      <dgm:prSet/>
      <dgm:spPr/>
      <dgm:t>
        <a:bodyPr/>
        <a:lstStyle/>
        <a:p>
          <a:endParaRPr lang="es-CO" sz="1000"/>
        </a:p>
      </dgm:t>
    </dgm:pt>
    <dgm:pt modelId="{15BF900B-9FFB-417A-8922-628D5CA2FE7E}" type="sibTrans" cxnId="{B0C9067A-D7E0-4ED1-A369-78CCA04EC13C}">
      <dgm:prSet/>
      <dgm:spPr/>
      <dgm:t>
        <a:bodyPr/>
        <a:lstStyle/>
        <a:p>
          <a:endParaRPr lang="es-CO" sz="1000"/>
        </a:p>
      </dgm:t>
    </dgm:pt>
    <dgm:pt modelId="{FA83C89A-D022-4BB2-A85F-98311C7E431A}">
      <dgm:prSet phldrT="[Texto]" custT="1"/>
      <dgm:spPr/>
      <dgm:t>
        <a:bodyPr/>
        <a:lstStyle/>
        <a:p>
          <a:r>
            <a:rPr lang="es-CO" sz="1000" dirty="0"/>
            <a:t>OFICINA DE GESTIÓN DE LA INFORMACIÓN</a:t>
          </a:r>
        </a:p>
      </dgm:t>
    </dgm:pt>
    <dgm:pt modelId="{0592CE2D-81BB-4CB3-8933-82C7733B2D70}" type="parTrans" cxnId="{E2CD778B-BAD0-4C88-AB0C-3F4BAB5AE081}">
      <dgm:prSet/>
      <dgm:spPr/>
      <dgm:t>
        <a:bodyPr/>
        <a:lstStyle/>
        <a:p>
          <a:endParaRPr lang="es-CO" sz="1000"/>
        </a:p>
      </dgm:t>
    </dgm:pt>
    <dgm:pt modelId="{8F2E24C6-6B7B-45E5-B8AC-F3A8440C02B9}" type="sibTrans" cxnId="{E2CD778B-BAD0-4C88-AB0C-3F4BAB5AE081}">
      <dgm:prSet/>
      <dgm:spPr/>
      <dgm:t>
        <a:bodyPr/>
        <a:lstStyle/>
        <a:p>
          <a:endParaRPr lang="es-CO" sz="1000"/>
        </a:p>
      </dgm:t>
    </dgm:pt>
    <dgm:pt modelId="{2A8D72C1-47AE-4CB8-A3E9-A79E4FB9BA6D}">
      <dgm:prSet phldrT="[Texto]" custT="1"/>
      <dgm:spPr/>
      <dgm:t>
        <a:bodyPr/>
        <a:lstStyle/>
        <a:p>
          <a:r>
            <a:rPr lang="es-CO" sz="1000" dirty="0"/>
            <a:t>OFICINA DE COMUNICACIONES Y ATENCIÓN AL CIUDADANO</a:t>
          </a:r>
        </a:p>
      </dgm:t>
    </dgm:pt>
    <dgm:pt modelId="{7C317483-969C-47CB-AE87-780068D147BE}" type="parTrans" cxnId="{AE83D20E-9707-4204-850B-904F30B95528}">
      <dgm:prSet/>
      <dgm:spPr/>
      <dgm:t>
        <a:bodyPr/>
        <a:lstStyle/>
        <a:p>
          <a:endParaRPr lang="es-CO" sz="1000"/>
        </a:p>
      </dgm:t>
    </dgm:pt>
    <dgm:pt modelId="{200056DA-A502-4332-9504-84AA3031969E}" type="sibTrans" cxnId="{AE83D20E-9707-4204-850B-904F30B95528}">
      <dgm:prSet/>
      <dgm:spPr/>
      <dgm:t>
        <a:bodyPr/>
        <a:lstStyle/>
        <a:p>
          <a:endParaRPr lang="es-CO" sz="1000"/>
        </a:p>
      </dgm:t>
    </dgm:pt>
    <dgm:pt modelId="{4AD0C7BF-F38A-4E46-A50A-77D251A4246C}">
      <dgm:prSet phldrT="[Texto]" custT="1"/>
      <dgm:spPr/>
      <dgm:t>
        <a:bodyPr/>
        <a:lstStyle/>
        <a:p>
          <a:r>
            <a:rPr lang="es-CO" sz="1000" dirty="0"/>
            <a:t>GERENCIA COMERCIAL</a:t>
          </a:r>
        </a:p>
      </dgm:t>
    </dgm:pt>
    <dgm:pt modelId="{CE7FB40D-AB42-4B04-826B-6DAED2D9FF11}" type="parTrans" cxnId="{51AE3063-B471-4053-9341-3A08A067674E}">
      <dgm:prSet/>
      <dgm:spPr/>
      <dgm:t>
        <a:bodyPr/>
        <a:lstStyle/>
        <a:p>
          <a:endParaRPr lang="es-CO" sz="1000"/>
        </a:p>
      </dgm:t>
    </dgm:pt>
    <dgm:pt modelId="{A9B7701D-63F2-40E8-8D10-2E8C196BF614}" type="sibTrans" cxnId="{51AE3063-B471-4053-9341-3A08A067674E}">
      <dgm:prSet/>
      <dgm:spPr/>
      <dgm:t>
        <a:bodyPr/>
        <a:lstStyle/>
        <a:p>
          <a:endParaRPr lang="es-CO" sz="1000"/>
        </a:p>
      </dgm:t>
    </dgm:pt>
    <dgm:pt modelId="{5C5177C9-055D-4BB5-A928-E5743B05B96C}">
      <dgm:prSet phldrT="[Texto]" custT="1"/>
      <dgm:spPr/>
      <dgm:t>
        <a:bodyPr/>
        <a:lstStyle/>
        <a:p>
          <a:r>
            <a:rPr lang="es-CO" sz="1000" dirty="0"/>
            <a:t>OFICINA ASESORA DE PLANEACIÓN</a:t>
          </a:r>
        </a:p>
      </dgm:t>
    </dgm:pt>
    <dgm:pt modelId="{FBAD718C-501D-4217-9E36-4382617023B2}" type="parTrans" cxnId="{F1ACA075-12B1-4F5C-86E6-8B7842C75918}">
      <dgm:prSet/>
      <dgm:spPr/>
      <dgm:t>
        <a:bodyPr/>
        <a:lstStyle/>
        <a:p>
          <a:endParaRPr lang="es-CO" sz="1000"/>
        </a:p>
      </dgm:t>
    </dgm:pt>
    <dgm:pt modelId="{222DBCB8-D253-47F0-9E45-9AC8FF5E2F4A}" type="sibTrans" cxnId="{F1ACA075-12B1-4F5C-86E6-8B7842C75918}">
      <dgm:prSet/>
      <dgm:spPr/>
      <dgm:t>
        <a:bodyPr/>
        <a:lstStyle/>
        <a:p>
          <a:endParaRPr lang="es-CO" sz="1000"/>
        </a:p>
      </dgm:t>
    </dgm:pt>
    <dgm:pt modelId="{4C78AD87-F4B7-476E-884C-26A02AC69B42}" type="pres">
      <dgm:prSet presAssocID="{A8A07EC2-8F21-45DF-9067-E0B3A6230CD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0E12809-6B75-46B5-BC71-54E529C0F85B}" type="pres">
      <dgm:prSet presAssocID="{9433E2C6-854C-44F9-A00F-3FA19DFF80D0}" presName="hierRoot1" presStyleCnt="0">
        <dgm:presLayoutVars>
          <dgm:hierBranch val="init"/>
        </dgm:presLayoutVars>
      </dgm:prSet>
      <dgm:spPr/>
    </dgm:pt>
    <dgm:pt modelId="{55D2AA9A-FBB0-4DC6-B60F-549FB0F54F36}" type="pres">
      <dgm:prSet presAssocID="{9433E2C6-854C-44F9-A00F-3FA19DFF80D0}" presName="rootComposite1" presStyleCnt="0"/>
      <dgm:spPr/>
    </dgm:pt>
    <dgm:pt modelId="{A5D30A71-E1C9-4977-8475-11E6B7238909}" type="pres">
      <dgm:prSet presAssocID="{9433E2C6-854C-44F9-A00F-3FA19DFF80D0}" presName="rootText1" presStyleLbl="node0" presStyleIdx="0" presStyleCnt="1">
        <dgm:presLayoutVars>
          <dgm:chPref val="3"/>
        </dgm:presLayoutVars>
      </dgm:prSet>
      <dgm:spPr/>
    </dgm:pt>
    <dgm:pt modelId="{43EA39B2-F2B7-4630-8830-6BC66613713F}" type="pres">
      <dgm:prSet presAssocID="{9433E2C6-854C-44F9-A00F-3FA19DFF80D0}" presName="rootConnector1" presStyleLbl="node1" presStyleIdx="0" presStyleCnt="0"/>
      <dgm:spPr/>
    </dgm:pt>
    <dgm:pt modelId="{E6773E8A-D788-48AD-85D9-B3D4BED872C9}" type="pres">
      <dgm:prSet presAssocID="{9433E2C6-854C-44F9-A00F-3FA19DFF80D0}" presName="hierChild2" presStyleCnt="0"/>
      <dgm:spPr/>
    </dgm:pt>
    <dgm:pt modelId="{1BDF5E40-5D43-4A40-BA06-ABD03E9DFBA3}" type="pres">
      <dgm:prSet presAssocID="{0592CE2D-81BB-4CB3-8933-82C7733B2D70}" presName="Name37" presStyleLbl="parChTrans1D2" presStyleIdx="0" presStyleCnt="5"/>
      <dgm:spPr/>
    </dgm:pt>
    <dgm:pt modelId="{F0541B88-CC3C-41A0-81F3-35F61CBEA59D}" type="pres">
      <dgm:prSet presAssocID="{FA83C89A-D022-4BB2-A85F-98311C7E431A}" presName="hierRoot2" presStyleCnt="0">
        <dgm:presLayoutVars>
          <dgm:hierBranch val="init"/>
        </dgm:presLayoutVars>
      </dgm:prSet>
      <dgm:spPr/>
    </dgm:pt>
    <dgm:pt modelId="{8B75C82E-C5B6-4230-98BA-DFFA9CE28E58}" type="pres">
      <dgm:prSet presAssocID="{FA83C89A-D022-4BB2-A85F-98311C7E431A}" presName="rootComposite" presStyleCnt="0"/>
      <dgm:spPr/>
    </dgm:pt>
    <dgm:pt modelId="{45B7F2DC-3ECC-47FB-8EB3-61581BFE0D89}" type="pres">
      <dgm:prSet presAssocID="{FA83C89A-D022-4BB2-A85F-98311C7E431A}" presName="rootText" presStyleLbl="node2" presStyleIdx="0" presStyleCnt="4">
        <dgm:presLayoutVars>
          <dgm:chPref val="3"/>
        </dgm:presLayoutVars>
      </dgm:prSet>
      <dgm:spPr/>
    </dgm:pt>
    <dgm:pt modelId="{95AA228D-CA1B-46D0-89BE-FD26B63B6CEE}" type="pres">
      <dgm:prSet presAssocID="{FA83C89A-D022-4BB2-A85F-98311C7E431A}" presName="rootConnector" presStyleLbl="node2" presStyleIdx="0" presStyleCnt="4"/>
      <dgm:spPr/>
    </dgm:pt>
    <dgm:pt modelId="{09938425-729E-4B39-89F0-42F27ECD72C5}" type="pres">
      <dgm:prSet presAssocID="{FA83C89A-D022-4BB2-A85F-98311C7E431A}" presName="hierChild4" presStyleCnt="0"/>
      <dgm:spPr/>
    </dgm:pt>
    <dgm:pt modelId="{D7B0C86E-85D8-406A-BDD6-19E9DF8C67B2}" type="pres">
      <dgm:prSet presAssocID="{FA83C89A-D022-4BB2-A85F-98311C7E431A}" presName="hierChild5" presStyleCnt="0"/>
      <dgm:spPr/>
    </dgm:pt>
    <dgm:pt modelId="{E9974EA0-215E-40C1-B5FD-CC0DDD6A45C0}" type="pres">
      <dgm:prSet presAssocID="{7C317483-969C-47CB-AE87-780068D147BE}" presName="Name37" presStyleLbl="parChTrans1D2" presStyleIdx="1" presStyleCnt="5"/>
      <dgm:spPr/>
    </dgm:pt>
    <dgm:pt modelId="{41DAC660-43B7-4415-9200-A8BF87BC1A47}" type="pres">
      <dgm:prSet presAssocID="{2A8D72C1-47AE-4CB8-A3E9-A79E4FB9BA6D}" presName="hierRoot2" presStyleCnt="0">
        <dgm:presLayoutVars>
          <dgm:hierBranch val="init"/>
        </dgm:presLayoutVars>
      </dgm:prSet>
      <dgm:spPr/>
    </dgm:pt>
    <dgm:pt modelId="{60235CFA-481A-483D-ACDD-CFE8333F32E5}" type="pres">
      <dgm:prSet presAssocID="{2A8D72C1-47AE-4CB8-A3E9-A79E4FB9BA6D}" presName="rootComposite" presStyleCnt="0"/>
      <dgm:spPr/>
    </dgm:pt>
    <dgm:pt modelId="{04275CE1-8E1A-4485-87B5-7359BE2881B6}" type="pres">
      <dgm:prSet presAssocID="{2A8D72C1-47AE-4CB8-A3E9-A79E4FB9BA6D}" presName="rootText" presStyleLbl="node2" presStyleIdx="1" presStyleCnt="4">
        <dgm:presLayoutVars>
          <dgm:chPref val="3"/>
        </dgm:presLayoutVars>
      </dgm:prSet>
      <dgm:spPr/>
    </dgm:pt>
    <dgm:pt modelId="{8486ACAD-B38D-41BD-8D2E-E9388547A6AD}" type="pres">
      <dgm:prSet presAssocID="{2A8D72C1-47AE-4CB8-A3E9-A79E4FB9BA6D}" presName="rootConnector" presStyleLbl="node2" presStyleIdx="1" presStyleCnt="4"/>
      <dgm:spPr/>
    </dgm:pt>
    <dgm:pt modelId="{37518A98-1F7D-4344-8552-48874295C401}" type="pres">
      <dgm:prSet presAssocID="{2A8D72C1-47AE-4CB8-A3E9-A79E4FB9BA6D}" presName="hierChild4" presStyleCnt="0"/>
      <dgm:spPr/>
    </dgm:pt>
    <dgm:pt modelId="{E35E7232-CDE7-4449-BE59-A2B392895311}" type="pres">
      <dgm:prSet presAssocID="{2A8D72C1-47AE-4CB8-A3E9-A79E4FB9BA6D}" presName="hierChild5" presStyleCnt="0"/>
      <dgm:spPr/>
    </dgm:pt>
    <dgm:pt modelId="{5AF58450-5E03-4F3C-A57A-80C87095E496}" type="pres">
      <dgm:prSet presAssocID="{CE7FB40D-AB42-4B04-826B-6DAED2D9FF11}" presName="Name37" presStyleLbl="parChTrans1D2" presStyleIdx="2" presStyleCnt="5"/>
      <dgm:spPr/>
    </dgm:pt>
    <dgm:pt modelId="{03A9D6AB-D116-4122-8D93-354338A8AE97}" type="pres">
      <dgm:prSet presAssocID="{4AD0C7BF-F38A-4E46-A50A-77D251A4246C}" presName="hierRoot2" presStyleCnt="0">
        <dgm:presLayoutVars>
          <dgm:hierBranch val="init"/>
        </dgm:presLayoutVars>
      </dgm:prSet>
      <dgm:spPr/>
    </dgm:pt>
    <dgm:pt modelId="{557FFDAB-408E-4974-AC61-7B2DE34C0A18}" type="pres">
      <dgm:prSet presAssocID="{4AD0C7BF-F38A-4E46-A50A-77D251A4246C}" presName="rootComposite" presStyleCnt="0"/>
      <dgm:spPr/>
    </dgm:pt>
    <dgm:pt modelId="{FE5674F2-B124-4B50-AFA2-6D16A4F85001}" type="pres">
      <dgm:prSet presAssocID="{4AD0C7BF-F38A-4E46-A50A-77D251A4246C}" presName="rootText" presStyleLbl="node2" presStyleIdx="2" presStyleCnt="4">
        <dgm:presLayoutVars>
          <dgm:chPref val="3"/>
        </dgm:presLayoutVars>
      </dgm:prSet>
      <dgm:spPr/>
    </dgm:pt>
    <dgm:pt modelId="{32835AD9-F88F-48B4-8AF4-F4F540283383}" type="pres">
      <dgm:prSet presAssocID="{4AD0C7BF-F38A-4E46-A50A-77D251A4246C}" presName="rootConnector" presStyleLbl="node2" presStyleIdx="2" presStyleCnt="4"/>
      <dgm:spPr/>
    </dgm:pt>
    <dgm:pt modelId="{5282B5DE-C5F1-4E1D-BC1A-2E416AA739CB}" type="pres">
      <dgm:prSet presAssocID="{4AD0C7BF-F38A-4E46-A50A-77D251A4246C}" presName="hierChild4" presStyleCnt="0"/>
      <dgm:spPr/>
    </dgm:pt>
    <dgm:pt modelId="{C14B9213-DC01-425B-9D53-C79A88493AA9}" type="pres">
      <dgm:prSet presAssocID="{4AD0C7BF-F38A-4E46-A50A-77D251A4246C}" presName="hierChild5" presStyleCnt="0"/>
      <dgm:spPr/>
    </dgm:pt>
    <dgm:pt modelId="{345224A8-164E-4292-8BCE-48811EE28DC9}" type="pres">
      <dgm:prSet presAssocID="{FBAD718C-501D-4217-9E36-4382617023B2}" presName="Name37" presStyleLbl="parChTrans1D2" presStyleIdx="3" presStyleCnt="5"/>
      <dgm:spPr/>
    </dgm:pt>
    <dgm:pt modelId="{B3040BD9-9B16-4F8A-9729-4B361B24C48B}" type="pres">
      <dgm:prSet presAssocID="{5C5177C9-055D-4BB5-A928-E5743B05B96C}" presName="hierRoot2" presStyleCnt="0">
        <dgm:presLayoutVars>
          <dgm:hierBranch val="init"/>
        </dgm:presLayoutVars>
      </dgm:prSet>
      <dgm:spPr/>
    </dgm:pt>
    <dgm:pt modelId="{0E87E470-A540-44FB-B9B5-6A80862AF01A}" type="pres">
      <dgm:prSet presAssocID="{5C5177C9-055D-4BB5-A928-E5743B05B96C}" presName="rootComposite" presStyleCnt="0"/>
      <dgm:spPr/>
    </dgm:pt>
    <dgm:pt modelId="{7C41351F-1463-4B98-AEDB-50822DE28A17}" type="pres">
      <dgm:prSet presAssocID="{5C5177C9-055D-4BB5-A928-E5743B05B96C}" presName="rootText" presStyleLbl="node2" presStyleIdx="3" presStyleCnt="4">
        <dgm:presLayoutVars>
          <dgm:chPref val="3"/>
        </dgm:presLayoutVars>
      </dgm:prSet>
      <dgm:spPr/>
    </dgm:pt>
    <dgm:pt modelId="{CBC8C1F7-B626-497A-B37D-CC7BAD058E11}" type="pres">
      <dgm:prSet presAssocID="{5C5177C9-055D-4BB5-A928-E5743B05B96C}" presName="rootConnector" presStyleLbl="node2" presStyleIdx="3" presStyleCnt="4"/>
      <dgm:spPr/>
    </dgm:pt>
    <dgm:pt modelId="{FA7FC68D-7082-4325-AB70-7864F1AC0FA4}" type="pres">
      <dgm:prSet presAssocID="{5C5177C9-055D-4BB5-A928-E5743B05B96C}" presName="hierChild4" presStyleCnt="0"/>
      <dgm:spPr/>
    </dgm:pt>
    <dgm:pt modelId="{9A0A5D29-8E8D-4D03-BD27-8F90B023D0B1}" type="pres">
      <dgm:prSet presAssocID="{5C5177C9-055D-4BB5-A928-E5743B05B96C}" presName="hierChild5" presStyleCnt="0"/>
      <dgm:spPr/>
    </dgm:pt>
    <dgm:pt modelId="{01EE2C92-C4E3-4BCE-A1FF-BFA862AFEF73}" type="pres">
      <dgm:prSet presAssocID="{9433E2C6-854C-44F9-A00F-3FA19DFF80D0}" presName="hierChild3" presStyleCnt="0"/>
      <dgm:spPr/>
    </dgm:pt>
    <dgm:pt modelId="{3E092228-5FCA-4945-BEFF-9BF052430F17}" type="pres">
      <dgm:prSet presAssocID="{D62973F1-A3E9-4BCC-B994-90473B425CF0}" presName="Name111" presStyleLbl="parChTrans1D2" presStyleIdx="4" presStyleCnt="5"/>
      <dgm:spPr/>
    </dgm:pt>
    <dgm:pt modelId="{9926481B-6F72-4332-8859-DFE0B68B3533}" type="pres">
      <dgm:prSet presAssocID="{090AA181-50E8-4F48-B9F2-26D66D928462}" presName="hierRoot3" presStyleCnt="0">
        <dgm:presLayoutVars>
          <dgm:hierBranch val="init"/>
        </dgm:presLayoutVars>
      </dgm:prSet>
      <dgm:spPr/>
    </dgm:pt>
    <dgm:pt modelId="{E283A06B-577C-4C40-918E-9A12BD218814}" type="pres">
      <dgm:prSet presAssocID="{090AA181-50E8-4F48-B9F2-26D66D928462}" presName="rootComposite3" presStyleCnt="0"/>
      <dgm:spPr/>
    </dgm:pt>
    <dgm:pt modelId="{BF15B3A9-D0F2-4F0B-B7C6-EC43A5BA8AA0}" type="pres">
      <dgm:prSet presAssocID="{090AA181-50E8-4F48-B9F2-26D66D928462}" presName="rootText3" presStyleLbl="asst1" presStyleIdx="0" presStyleCnt="1">
        <dgm:presLayoutVars>
          <dgm:chPref val="3"/>
        </dgm:presLayoutVars>
      </dgm:prSet>
      <dgm:spPr/>
    </dgm:pt>
    <dgm:pt modelId="{9E563989-09B5-468A-8B6C-2D1B74B6A5D8}" type="pres">
      <dgm:prSet presAssocID="{090AA181-50E8-4F48-B9F2-26D66D928462}" presName="rootConnector3" presStyleLbl="asst1" presStyleIdx="0" presStyleCnt="1"/>
      <dgm:spPr/>
    </dgm:pt>
    <dgm:pt modelId="{6AACB336-CEB1-424D-AEBA-B517CDC2E17E}" type="pres">
      <dgm:prSet presAssocID="{090AA181-50E8-4F48-B9F2-26D66D928462}" presName="hierChild6" presStyleCnt="0"/>
      <dgm:spPr/>
    </dgm:pt>
    <dgm:pt modelId="{852DF1B5-8BC1-44FE-906C-A3EC6D49E315}" type="pres">
      <dgm:prSet presAssocID="{090AA181-50E8-4F48-B9F2-26D66D928462}" presName="hierChild7" presStyleCnt="0"/>
      <dgm:spPr/>
    </dgm:pt>
  </dgm:ptLst>
  <dgm:cxnLst>
    <dgm:cxn modelId="{AE83D20E-9707-4204-850B-904F30B95528}" srcId="{9433E2C6-854C-44F9-A00F-3FA19DFF80D0}" destId="{2A8D72C1-47AE-4CB8-A3E9-A79E4FB9BA6D}" srcOrd="2" destOrd="0" parTransId="{7C317483-969C-47CB-AE87-780068D147BE}" sibTransId="{200056DA-A502-4332-9504-84AA3031969E}"/>
    <dgm:cxn modelId="{9CC2A0B5-1647-4AB0-A35B-8A9BEA8B11BD}" type="presOf" srcId="{090AA181-50E8-4F48-B9F2-26D66D928462}" destId="{BF15B3A9-D0F2-4F0B-B7C6-EC43A5BA8AA0}" srcOrd="0" destOrd="0" presId="urn:microsoft.com/office/officeart/2005/8/layout/orgChart1"/>
    <dgm:cxn modelId="{917CD2A0-1659-4FE9-9B04-DE04EF6EDCA7}" type="presOf" srcId="{FBAD718C-501D-4217-9E36-4382617023B2}" destId="{345224A8-164E-4292-8BCE-48811EE28DC9}" srcOrd="0" destOrd="0" presId="urn:microsoft.com/office/officeart/2005/8/layout/orgChart1"/>
    <dgm:cxn modelId="{06605C6B-2BD8-40D5-BCE0-C59CEE170C5B}" type="presOf" srcId="{5C5177C9-055D-4BB5-A928-E5743B05B96C}" destId="{CBC8C1F7-B626-497A-B37D-CC7BAD058E11}" srcOrd="1" destOrd="0" presId="urn:microsoft.com/office/officeart/2005/8/layout/orgChart1"/>
    <dgm:cxn modelId="{07BC4B96-EFEA-461F-9C56-CA93C968F74F}" type="presOf" srcId="{9433E2C6-854C-44F9-A00F-3FA19DFF80D0}" destId="{A5D30A71-E1C9-4977-8475-11E6B7238909}" srcOrd="0" destOrd="0" presId="urn:microsoft.com/office/officeart/2005/8/layout/orgChart1"/>
    <dgm:cxn modelId="{F1B95A06-EEFF-42B1-BC06-1DF33AADD792}" type="presOf" srcId="{0592CE2D-81BB-4CB3-8933-82C7733B2D70}" destId="{1BDF5E40-5D43-4A40-BA06-ABD03E9DFBA3}" srcOrd="0" destOrd="0" presId="urn:microsoft.com/office/officeart/2005/8/layout/orgChart1"/>
    <dgm:cxn modelId="{9D19A5D8-6BBB-4194-8A78-46BBF80BB822}" srcId="{A8A07EC2-8F21-45DF-9067-E0B3A6230CD5}" destId="{9433E2C6-854C-44F9-A00F-3FA19DFF80D0}" srcOrd="0" destOrd="0" parTransId="{128FD598-DF6A-4F4A-BFCF-EB893CDEC1F8}" sibTransId="{4E0D5ACE-55D7-4F47-89AC-7DC0DC1A9DCE}"/>
    <dgm:cxn modelId="{E2CD778B-BAD0-4C88-AB0C-3F4BAB5AE081}" srcId="{9433E2C6-854C-44F9-A00F-3FA19DFF80D0}" destId="{FA83C89A-D022-4BB2-A85F-98311C7E431A}" srcOrd="1" destOrd="0" parTransId="{0592CE2D-81BB-4CB3-8933-82C7733B2D70}" sibTransId="{8F2E24C6-6B7B-45E5-B8AC-F3A8440C02B9}"/>
    <dgm:cxn modelId="{682FD406-1514-446C-99DC-3AB2D8DE0ED1}" type="presOf" srcId="{CE7FB40D-AB42-4B04-826B-6DAED2D9FF11}" destId="{5AF58450-5E03-4F3C-A57A-80C87095E496}" srcOrd="0" destOrd="0" presId="urn:microsoft.com/office/officeart/2005/8/layout/orgChart1"/>
    <dgm:cxn modelId="{D3EB32CB-6F77-44E8-94D5-39E9EBD93FE3}" type="presOf" srcId="{FA83C89A-D022-4BB2-A85F-98311C7E431A}" destId="{95AA228D-CA1B-46D0-89BE-FD26B63B6CEE}" srcOrd="1" destOrd="0" presId="urn:microsoft.com/office/officeart/2005/8/layout/orgChart1"/>
    <dgm:cxn modelId="{111A9B77-66A2-4BF4-A459-1D6126172A3B}" type="presOf" srcId="{2A8D72C1-47AE-4CB8-A3E9-A79E4FB9BA6D}" destId="{04275CE1-8E1A-4485-87B5-7359BE2881B6}" srcOrd="0" destOrd="0" presId="urn:microsoft.com/office/officeart/2005/8/layout/orgChart1"/>
    <dgm:cxn modelId="{B0C9067A-D7E0-4ED1-A369-78CCA04EC13C}" srcId="{9433E2C6-854C-44F9-A00F-3FA19DFF80D0}" destId="{090AA181-50E8-4F48-B9F2-26D66D928462}" srcOrd="0" destOrd="0" parTransId="{D62973F1-A3E9-4BCC-B994-90473B425CF0}" sibTransId="{15BF900B-9FFB-417A-8922-628D5CA2FE7E}"/>
    <dgm:cxn modelId="{4425C50E-3B8A-4281-9EA0-713B92A1FB54}" type="presOf" srcId="{2A8D72C1-47AE-4CB8-A3E9-A79E4FB9BA6D}" destId="{8486ACAD-B38D-41BD-8D2E-E9388547A6AD}" srcOrd="1" destOrd="0" presId="urn:microsoft.com/office/officeart/2005/8/layout/orgChart1"/>
    <dgm:cxn modelId="{F1ACA075-12B1-4F5C-86E6-8B7842C75918}" srcId="{9433E2C6-854C-44F9-A00F-3FA19DFF80D0}" destId="{5C5177C9-055D-4BB5-A928-E5743B05B96C}" srcOrd="4" destOrd="0" parTransId="{FBAD718C-501D-4217-9E36-4382617023B2}" sibTransId="{222DBCB8-D253-47F0-9E45-9AC8FF5E2F4A}"/>
    <dgm:cxn modelId="{928CC5E3-DB8F-4671-9DF4-7E232BF176E0}" type="presOf" srcId="{D62973F1-A3E9-4BCC-B994-90473B425CF0}" destId="{3E092228-5FCA-4945-BEFF-9BF052430F17}" srcOrd="0" destOrd="0" presId="urn:microsoft.com/office/officeart/2005/8/layout/orgChart1"/>
    <dgm:cxn modelId="{899E3003-14CF-4A60-B0F4-2A1C4294B870}" type="presOf" srcId="{090AA181-50E8-4F48-B9F2-26D66D928462}" destId="{9E563989-09B5-468A-8B6C-2D1B74B6A5D8}" srcOrd="1" destOrd="0" presId="urn:microsoft.com/office/officeart/2005/8/layout/orgChart1"/>
    <dgm:cxn modelId="{44D005ED-FC08-4551-8055-D5680C794950}" type="presOf" srcId="{7C317483-969C-47CB-AE87-780068D147BE}" destId="{E9974EA0-215E-40C1-B5FD-CC0DDD6A45C0}" srcOrd="0" destOrd="0" presId="urn:microsoft.com/office/officeart/2005/8/layout/orgChart1"/>
    <dgm:cxn modelId="{ED58BD00-AB7F-403A-8F6E-CAD7D69F88EC}" type="presOf" srcId="{FA83C89A-D022-4BB2-A85F-98311C7E431A}" destId="{45B7F2DC-3ECC-47FB-8EB3-61581BFE0D89}" srcOrd="0" destOrd="0" presId="urn:microsoft.com/office/officeart/2005/8/layout/orgChart1"/>
    <dgm:cxn modelId="{595E3284-920F-45B6-AFCB-BE80DDC66E74}" type="presOf" srcId="{4AD0C7BF-F38A-4E46-A50A-77D251A4246C}" destId="{FE5674F2-B124-4B50-AFA2-6D16A4F85001}" srcOrd="0" destOrd="0" presId="urn:microsoft.com/office/officeart/2005/8/layout/orgChart1"/>
    <dgm:cxn modelId="{5730026B-6904-4DB0-89B4-5DBCC424DE50}" type="presOf" srcId="{A8A07EC2-8F21-45DF-9067-E0B3A6230CD5}" destId="{4C78AD87-F4B7-476E-884C-26A02AC69B42}" srcOrd="0" destOrd="0" presId="urn:microsoft.com/office/officeart/2005/8/layout/orgChart1"/>
    <dgm:cxn modelId="{3336DDE1-4657-4583-AF0B-D8ECCA07E565}" type="presOf" srcId="{5C5177C9-055D-4BB5-A928-E5743B05B96C}" destId="{7C41351F-1463-4B98-AEDB-50822DE28A17}" srcOrd="0" destOrd="0" presId="urn:microsoft.com/office/officeart/2005/8/layout/orgChart1"/>
    <dgm:cxn modelId="{61CCEAF0-E7FD-4EBB-A615-CE31439BADCC}" type="presOf" srcId="{9433E2C6-854C-44F9-A00F-3FA19DFF80D0}" destId="{43EA39B2-F2B7-4630-8830-6BC66613713F}" srcOrd="1" destOrd="0" presId="urn:microsoft.com/office/officeart/2005/8/layout/orgChart1"/>
    <dgm:cxn modelId="{B63F4B57-87CA-4F64-8F25-6B1E53BECF32}" type="presOf" srcId="{4AD0C7BF-F38A-4E46-A50A-77D251A4246C}" destId="{32835AD9-F88F-48B4-8AF4-F4F540283383}" srcOrd="1" destOrd="0" presId="urn:microsoft.com/office/officeart/2005/8/layout/orgChart1"/>
    <dgm:cxn modelId="{51AE3063-B471-4053-9341-3A08A067674E}" srcId="{9433E2C6-854C-44F9-A00F-3FA19DFF80D0}" destId="{4AD0C7BF-F38A-4E46-A50A-77D251A4246C}" srcOrd="3" destOrd="0" parTransId="{CE7FB40D-AB42-4B04-826B-6DAED2D9FF11}" sibTransId="{A9B7701D-63F2-40E8-8D10-2E8C196BF614}"/>
    <dgm:cxn modelId="{D5907867-4F4C-440F-BB2C-23AF83FA0C04}" type="presParOf" srcId="{4C78AD87-F4B7-476E-884C-26A02AC69B42}" destId="{90E12809-6B75-46B5-BC71-54E529C0F85B}" srcOrd="0" destOrd="0" presId="urn:microsoft.com/office/officeart/2005/8/layout/orgChart1"/>
    <dgm:cxn modelId="{47E27A23-4E00-4C2D-BEDA-9BFB7DDEE597}" type="presParOf" srcId="{90E12809-6B75-46B5-BC71-54E529C0F85B}" destId="{55D2AA9A-FBB0-4DC6-B60F-549FB0F54F36}" srcOrd="0" destOrd="0" presId="urn:microsoft.com/office/officeart/2005/8/layout/orgChart1"/>
    <dgm:cxn modelId="{C75B0E8D-CE31-47FF-A480-D57208F9DC8C}" type="presParOf" srcId="{55D2AA9A-FBB0-4DC6-B60F-549FB0F54F36}" destId="{A5D30A71-E1C9-4977-8475-11E6B7238909}" srcOrd="0" destOrd="0" presId="urn:microsoft.com/office/officeart/2005/8/layout/orgChart1"/>
    <dgm:cxn modelId="{E5CFF4FC-78AA-45C2-B3EA-F5BB922AA56E}" type="presParOf" srcId="{55D2AA9A-FBB0-4DC6-B60F-549FB0F54F36}" destId="{43EA39B2-F2B7-4630-8830-6BC66613713F}" srcOrd="1" destOrd="0" presId="urn:microsoft.com/office/officeart/2005/8/layout/orgChart1"/>
    <dgm:cxn modelId="{37755876-AE65-4B77-BB90-2CDDFF3CED0C}" type="presParOf" srcId="{90E12809-6B75-46B5-BC71-54E529C0F85B}" destId="{E6773E8A-D788-48AD-85D9-B3D4BED872C9}" srcOrd="1" destOrd="0" presId="urn:microsoft.com/office/officeart/2005/8/layout/orgChart1"/>
    <dgm:cxn modelId="{8A8101D4-84DA-4C56-80FA-A49AE98FD407}" type="presParOf" srcId="{E6773E8A-D788-48AD-85D9-B3D4BED872C9}" destId="{1BDF5E40-5D43-4A40-BA06-ABD03E9DFBA3}" srcOrd="0" destOrd="0" presId="urn:microsoft.com/office/officeart/2005/8/layout/orgChart1"/>
    <dgm:cxn modelId="{EB868D7D-FEBF-44E9-AF35-AC727F7AAE51}" type="presParOf" srcId="{E6773E8A-D788-48AD-85D9-B3D4BED872C9}" destId="{F0541B88-CC3C-41A0-81F3-35F61CBEA59D}" srcOrd="1" destOrd="0" presId="urn:microsoft.com/office/officeart/2005/8/layout/orgChart1"/>
    <dgm:cxn modelId="{242E51EC-2992-4F2D-9761-4DBCD74224A4}" type="presParOf" srcId="{F0541B88-CC3C-41A0-81F3-35F61CBEA59D}" destId="{8B75C82E-C5B6-4230-98BA-DFFA9CE28E58}" srcOrd="0" destOrd="0" presId="urn:microsoft.com/office/officeart/2005/8/layout/orgChart1"/>
    <dgm:cxn modelId="{82075217-6B01-4BA6-8C37-C3F3F709B1F1}" type="presParOf" srcId="{8B75C82E-C5B6-4230-98BA-DFFA9CE28E58}" destId="{45B7F2DC-3ECC-47FB-8EB3-61581BFE0D89}" srcOrd="0" destOrd="0" presId="urn:microsoft.com/office/officeart/2005/8/layout/orgChart1"/>
    <dgm:cxn modelId="{E1DF824B-409D-4726-9F1D-66924E60F3F9}" type="presParOf" srcId="{8B75C82E-C5B6-4230-98BA-DFFA9CE28E58}" destId="{95AA228D-CA1B-46D0-89BE-FD26B63B6CEE}" srcOrd="1" destOrd="0" presId="urn:microsoft.com/office/officeart/2005/8/layout/orgChart1"/>
    <dgm:cxn modelId="{1B6BAE71-2F66-4639-A09A-DACBAC942445}" type="presParOf" srcId="{F0541B88-CC3C-41A0-81F3-35F61CBEA59D}" destId="{09938425-729E-4B39-89F0-42F27ECD72C5}" srcOrd="1" destOrd="0" presId="urn:microsoft.com/office/officeart/2005/8/layout/orgChart1"/>
    <dgm:cxn modelId="{29A91B8E-942D-452D-9BEA-D9BF703E90E0}" type="presParOf" srcId="{F0541B88-CC3C-41A0-81F3-35F61CBEA59D}" destId="{D7B0C86E-85D8-406A-BDD6-19E9DF8C67B2}" srcOrd="2" destOrd="0" presId="urn:microsoft.com/office/officeart/2005/8/layout/orgChart1"/>
    <dgm:cxn modelId="{2C430E56-B5EA-47B4-A86A-5BD44CF27489}" type="presParOf" srcId="{E6773E8A-D788-48AD-85D9-B3D4BED872C9}" destId="{E9974EA0-215E-40C1-B5FD-CC0DDD6A45C0}" srcOrd="2" destOrd="0" presId="urn:microsoft.com/office/officeart/2005/8/layout/orgChart1"/>
    <dgm:cxn modelId="{FDE54805-0B45-4110-B0FB-B7B7B3725A38}" type="presParOf" srcId="{E6773E8A-D788-48AD-85D9-B3D4BED872C9}" destId="{41DAC660-43B7-4415-9200-A8BF87BC1A47}" srcOrd="3" destOrd="0" presId="urn:microsoft.com/office/officeart/2005/8/layout/orgChart1"/>
    <dgm:cxn modelId="{DED50D3B-9388-4FF7-8FCD-F0E88C44EB0E}" type="presParOf" srcId="{41DAC660-43B7-4415-9200-A8BF87BC1A47}" destId="{60235CFA-481A-483D-ACDD-CFE8333F32E5}" srcOrd="0" destOrd="0" presId="urn:microsoft.com/office/officeart/2005/8/layout/orgChart1"/>
    <dgm:cxn modelId="{79020996-D014-494E-992B-04EE48F8A869}" type="presParOf" srcId="{60235CFA-481A-483D-ACDD-CFE8333F32E5}" destId="{04275CE1-8E1A-4485-87B5-7359BE2881B6}" srcOrd="0" destOrd="0" presId="urn:microsoft.com/office/officeart/2005/8/layout/orgChart1"/>
    <dgm:cxn modelId="{B4533FDD-6E6E-49AB-956D-394262EB042C}" type="presParOf" srcId="{60235CFA-481A-483D-ACDD-CFE8333F32E5}" destId="{8486ACAD-B38D-41BD-8D2E-E9388547A6AD}" srcOrd="1" destOrd="0" presId="urn:microsoft.com/office/officeart/2005/8/layout/orgChart1"/>
    <dgm:cxn modelId="{41A92113-7B69-4899-B7DD-6067C565D7BD}" type="presParOf" srcId="{41DAC660-43B7-4415-9200-A8BF87BC1A47}" destId="{37518A98-1F7D-4344-8552-48874295C401}" srcOrd="1" destOrd="0" presId="urn:microsoft.com/office/officeart/2005/8/layout/orgChart1"/>
    <dgm:cxn modelId="{1D278279-994F-4EB9-8066-AD1125308D81}" type="presParOf" srcId="{41DAC660-43B7-4415-9200-A8BF87BC1A47}" destId="{E35E7232-CDE7-4449-BE59-A2B392895311}" srcOrd="2" destOrd="0" presId="urn:microsoft.com/office/officeart/2005/8/layout/orgChart1"/>
    <dgm:cxn modelId="{07015431-1CC1-465C-B745-57E2C6476DBF}" type="presParOf" srcId="{E6773E8A-D788-48AD-85D9-B3D4BED872C9}" destId="{5AF58450-5E03-4F3C-A57A-80C87095E496}" srcOrd="4" destOrd="0" presId="urn:microsoft.com/office/officeart/2005/8/layout/orgChart1"/>
    <dgm:cxn modelId="{55A832F1-A551-455E-AEE6-B8204980CF4C}" type="presParOf" srcId="{E6773E8A-D788-48AD-85D9-B3D4BED872C9}" destId="{03A9D6AB-D116-4122-8D93-354338A8AE97}" srcOrd="5" destOrd="0" presId="urn:microsoft.com/office/officeart/2005/8/layout/orgChart1"/>
    <dgm:cxn modelId="{15D29703-1202-4B91-A9E5-895E0D55F62A}" type="presParOf" srcId="{03A9D6AB-D116-4122-8D93-354338A8AE97}" destId="{557FFDAB-408E-4974-AC61-7B2DE34C0A18}" srcOrd="0" destOrd="0" presId="urn:microsoft.com/office/officeart/2005/8/layout/orgChart1"/>
    <dgm:cxn modelId="{15A47ECD-7D8C-40B3-B0E1-03D1C5A22068}" type="presParOf" srcId="{557FFDAB-408E-4974-AC61-7B2DE34C0A18}" destId="{FE5674F2-B124-4B50-AFA2-6D16A4F85001}" srcOrd="0" destOrd="0" presId="urn:microsoft.com/office/officeart/2005/8/layout/orgChart1"/>
    <dgm:cxn modelId="{37F22477-D3F2-4233-ABBE-52C5A3B101B1}" type="presParOf" srcId="{557FFDAB-408E-4974-AC61-7B2DE34C0A18}" destId="{32835AD9-F88F-48B4-8AF4-F4F540283383}" srcOrd="1" destOrd="0" presId="urn:microsoft.com/office/officeart/2005/8/layout/orgChart1"/>
    <dgm:cxn modelId="{81D1176B-5816-4708-B96E-686393C01AEF}" type="presParOf" srcId="{03A9D6AB-D116-4122-8D93-354338A8AE97}" destId="{5282B5DE-C5F1-4E1D-BC1A-2E416AA739CB}" srcOrd="1" destOrd="0" presId="urn:microsoft.com/office/officeart/2005/8/layout/orgChart1"/>
    <dgm:cxn modelId="{CFB84415-A85F-49F7-90B2-22DB9BAF23D5}" type="presParOf" srcId="{03A9D6AB-D116-4122-8D93-354338A8AE97}" destId="{C14B9213-DC01-425B-9D53-C79A88493AA9}" srcOrd="2" destOrd="0" presId="urn:microsoft.com/office/officeart/2005/8/layout/orgChart1"/>
    <dgm:cxn modelId="{C9EEEA73-5542-4731-A83B-A38AF25DF4A0}" type="presParOf" srcId="{E6773E8A-D788-48AD-85D9-B3D4BED872C9}" destId="{345224A8-164E-4292-8BCE-48811EE28DC9}" srcOrd="6" destOrd="0" presId="urn:microsoft.com/office/officeart/2005/8/layout/orgChart1"/>
    <dgm:cxn modelId="{6A263496-E8C0-4165-83F6-8E87B595FE14}" type="presParOf" srcId="{E6773E8A-D788-48AD-85D9-B3D4BED872C9}" destId="{B3040BD9-9B16-4F8A-9729-4B361B24C48B}" srcOrd="7" destOrd="0" presId="urn:microsoft.com/office/officeart/2005/8/layout/orgChart1"/>
    <dgm:cxn modelId="{EDD512AE-99EE-41BE-8F4A-96708234A6E9}" type="presParOf" srcId="{B3040BD9-9B16-4F8A-9729-4B361B24C48B}" destId="{0E87E470-A540-44FB-B9B5-6A80862AF01A}" srcOrd="0" destOrd="0" presId="urn:microsoft.com/office/officeart/2005/8/layout/orgChart1"/>
    <dgm:cxn modelId="{164F3887-260A-405E-9A0B-6817D68A6139}" type="presParOf" srcId="{0E87E470-A540-44FB-B9B5-6A80862AF01A}" destId="{7C41351F-1463-4B98-AEDB-50822DE28A17}" srcOrd="0" destOrd="0" presId="urn:microsoft.com/office/officeart/2005/8/layout/orgChart1"/>
    <dgm:cxn modelId="{534BF730-3266-439A-9EBE-5B33BE98FE4D}" type="presParOf" srcId="{0E87E470-A540-44FB-B9B5-6A80862AF01A}" destId="{CBC8C1F7-B626-497A-B37D-CC7BAD058E11}" srcOrd="1" destOrd="0" presId="urn:microsoft.com/office/officeart/2005/8/layout/orgChart1"/>
    <dgm:cxn modelId="{6F2AC7D5-7474-4D5C-BB1A-0E88740DFE1C}" type="presParOf" srcId="{B3040BD9-9B16-4F8A-9729-4B361B24C48B}" destId="{FA7FC68D-7082-4325-AB70-7864F1AC0FA4}" srcOrd="1" destOrd="0" presId="urn:microsoft.com/office/officeart/2005/8/layout/orgChart1"/>
    <dgm:cxn modelId="{E2FEA6FF-BE42-4D9F-975A-74560BDA46A4}" type="presParOf" srcId="{B3040BD9-9B16-4F8A-9729-4B361B24C48B}" destId="{9A0A5D29-8E8D-4D03-BD27-8F90B023D0B1}" srcOrd="2" destOrd="0" presId="urn:microsoft.com/office/officeart/2005/8/layout/orgChart1"/>
    <dgm:cxn modelId="{C4453D32-C267-461D-AE7F-9D3577A4468C}" type="presParOf" srcId="{90E12809-6B75-46B5-BC71-54E529C0F85B}" destId="{01EE2C92-C4E3-4BCE-A1FF-BFA862AFEF73}" srcOrd="2" destOrd="0" presId="urn:microsoft.com/office/officeart/2005/8/layout/orgChart1"/>
    <dgm:cxn modelId="{7B0394DC-7F1B-482A-A3CE-5A9A6C7A028A}" type="presParOf" srcId="{01EE2C92-C4E3-4BCE-A1FF-BFA862AFEF73}" destId="{3E092228-5FCA-4945-BEFF-9BF052430F17}" srcOrd="0" destOrd="0" presId="urn:microsoft.com/office/officeart/2005/8/layout/orgChart1"/>
    <dgm:cxn modelId="{62A2512E-69B0-4656-A409-E33A4A1485DE}" type="presParOf" srcId="{01EE2C92-C4E3-4BCE-A1FF-BFA862AFEF73}" destId="{9926481B-6F72-4332-8859-DFE0B68B3533}" srcOrd="1" destOrd="0" presId="urn:microsoft.com/office/officeart/2005/8/layout/orgChart1"/>
    <dgm:cxn modelId="{1245C856-590B-4F57-B3DD-80A63A6165CC}" type="presParOf" srcId="{9926481B-6F72-4332-8859-DFE0B68B3533}" destId="{E283A06B-577C-4C40-918E-9A12BD218814}" srcOrd="0" destOrd="0" presId="urn:microsoft.com/office/officeart/2005/8/layout/orgChart1"/>
    <dgm:cxn modelId="{4E86D3D9-DC4A-4E3C-9797-44209C32EEDB}" type="presParOf" srcId="{E283A06B-577C-4C40-918E-9A12BD218814}" destId="{BF15B3A9-D0F2-4F0B-B7C6-EC43A5BA8AA0}" srcOrd="0" destOrd="0" presId="urn:microsoft.com/office/officeart/2005/8/layout/orgChart1"/>
    <dgm:cxn modelId="{5B14A27F-326F-4AC5-B65C-4F438A05F0C9}" type="presParOf" srcId="{E283A06B-577C-4C40-918E-9A12BD218814}" destId="{9E563989-09B5-468A-8B6C-2D1B74B6A5D8}" srcOrd="1" destOrd="0" presId="urn:microsoft.com/office/officeart/2005/8/layout/orgChart1"/>
    <dgm:cxn modelId="{055C3CC4-B782-4DBA-B3A4-963EAB00A3B0}" type="presParOf" srcId="{9926481B-6F72-4332-8859-DFE0B68B3533}" destId="{6AACB336-CEB1-424D-AEBA-B517CDC2E17E}" srcOrd="1" destOrd="0" presId="urn:microsoft.com/office/officeart/2005/8/layout/orgChart1"/>
    <dgm:cxn modelId="{E24E02A2-51D7-4FF7-AC5F-21AC37BDCD4D}" type="presParOf" srcId="{9926481B-6F72-4332-8859-DFE0B68B3533}" destId="{852DF1B5-8BC1-44FE-906C-A3EC6D49E31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6E65A0-9AFC-4558-BC83-B2BA13144FD5}" type="doc">
      <dgm:prSet loTypeId="urn:microsoft.com/office/officeart/2005/8/layout/arrow2" loCatId="process" qsTypeId="urn:microsoft.com/office/officeart/2005/8/quickstyle/simple1" qsCatId="simple" csTypeId="urn:microsoft.com/office/officeart/2005/8/colors/colorful5" csCatId="colorful" phldr="1"/>
      <dgm:spPr/>
    </dgm:pt>
    <dgm:pt modelId="{4FCAC6EF-A9D6-4BC2-8049-EFE6895104F8}">
      <dgm:prSet phldrT="[Texto]" custT="1"/>
      <dgm:spPr/>
      <dgm:t>
        <a:bodyPr/>
        <a:lstStyle/>
        <a:p>
          <a:r>
            <a:rPr lang="es-CO" sz="1400" b="1" dirty="0"/>
            <a:t>10 MARZO DE 2017</a:t>
          </a:r>
        </a:p>
        <a:p>
          <a:r>
            <a:rPr lang="es-CO" sz="1400" dirty="0"/>
            <a:t>VICEPRESIDENCIA JURIDICA</a:t>
          </a:r>
        </a:p>
        <a:p>
          <a:r>
            <a:rPr lang="es-CO" sz="1400" dirty="0"/>
            <a:t>GERENCIA REGIONAL NORTE</a:t>
          </a:r>
        </a:p>
        <a:p>
          <a:r>
            <a:rPr lang="es-CO" sz="1400" dirty="0"/>
            <a:t>GERENCIA REGIONAL CENTRO ORIENTE</a:t>
          </a:r>
        </a:p>
        <a:p>
          <a:r>
            <a:rPr lang="es-CO" sz="1400" dirty="0"/>
            <a:t>GERENCIA REGIONAL OCCIDENTE</a:t>
          </a:r>
        </a:p>
        <a:p>
          <a:endParaRPr lang="es-CO" sz="1400" dirty="0"/>
        </a:p>
      </dgm:t>
    </dgm:pt>
    <dgm:pt modelId="{A05EF085-7857-47EB-A674-E94942D4744C}" type="parTrans" cxnId="{81DB77FB-71BA-4CC8-A476-56CDD9B245FF}">
      <dgm:prSet/>
      <dgm:spPr/>
      <dgm:t>
        <a:bodyPr/>
        <a:lstStyle/>
        <a:p>
          <a:endParaRPr lang="es-CO" sz="1400"/>
        </a:p>
      </dgm:t>
    </dgm:pt>
    <dgm:pt modelId="{4DB182C2-BAE9-43F7-91AF-A812CDEA7A58}" type="sibTrans" cxnId="{81DB77FB-71BA-4CC8-A476-56CDD9B245FF}">
      <dgm:prSet/>
      <dgm:spPr/>
      <dgm:t>
        <a:bodyPr/>
        <a:lstStyle/>
        <a:p>
          <a:endParaRPr lang="es-CO" sz="1400"/>
        </a:p>
      </dgm:t>
    </dgm:pt>
    <dgm:pt modelId="{34C236BA-AF08-4F61-ABD7-215EC832FCC9}">
      <dgm:prSet phldrT="[Texto]" custT="1"/>
      <dgm:spPr/>
      <dgm:t>
        <a:bodyPr/>
        <a:lstStyle/>
        <a:p>
          <a:r>
            <a:rPr lang="es-CO" sz="1400" b="1" dirty="0"/>
            <a:t>17 MARZO DE 2017</a:t>
          </a:r>
        </a:p>
        <a:p>
          <a:r>
            <a:rPr lang="es-CO" sz="1400" b="0" dirty="0"/>
            <a:t>GERENCIA REGIONAL SUR OCCIDENTE</a:t>
          </a:r>
        </a:p>
        <a:p>
          <a:r>
            <a:rPr lang="es-CO" sz="1400" b="0" dirty="0"/>
            <a:t>VICEPRESIDENCIA DE SOCIEDADES</a:t>
          </a:r>
        </a:p>
      </dgm:t>
    </dgm:pt>
    <dgm:pt modelId="{2B5C21EB-6AAB-471B-9A4D-7FE7ACA14C7D}" type="parTrans" cxnId="{062E5C60-2341-4D46-8524-E1894011425C}">
      <dgm:prSet/>
      <dgm:spPr/>
      <dgm:t>
        <a:bodyPr/>
        <a:lstStyle/>
        <a:p>
          <a:endParaRPr lang="es-CO" sz="1400"/>
        </a:p>
      </dgm:t>
    </dgm:pt>
    <dgm:pt modelId="{45F7DECF-5251-4211-AE5E-86782D11AE19}" type="sibTrans" cxnId="{062E5C60-2341-4D46-8524-E1894011425C}">
      <dgm:prSet/>
      <dgm:spPr/>
      <dgm:t>
        <a:bodyPr/>
        <a:lstStyle/>
        <a:p>
          <a:endParaRPr lang="es-CO" sz="1400"/>
        </a:p>
      </dgm:t>
    </dgm:pt>
    <dgm:pt modelId="{0CE32956-48DD-4FA6-98E0-86AF0D07D061}">
      <dgm:prSet phldrT="[Texto]" custT="1"/>
      <dgm:spPr/>
      <dgm:t>
        <a:bodyPr/>
        <a:lstStyle/>
        <a:p>
          <a:r>
            <a:rPr lang="es-CO" sz="1400" b="1" dirty="0"/>
            <a:t>24 MARZO DE 2017</a:t>
          </a:r>
        </a:p>
        <a:p>
          <a:r>
            <a:rPr lang="es-CO" sz="1400" b="0" dirty="0"/>
            <a:t>VICEPRESIDENCIA DE BIENES INMUEBLES Y MUEBLES</a:t>
          </a:r>
          <a:endParaRPr lang="es-CO" sz="1400" dirty="0"/>
        </a:p>
      </dgm:t>
    </dgm:pt>
    <dgm:pt modelId="{2E705052-CC18-4ED9-9193-1FDD67784BEA}" type="parTrans" cxnId="{02099D77-2B69-426E-84A9-C44E06A6394C}">
      <dgm:prSet/>
      <dgm:spPr/>
      <dgm:t>
        <a:bodyPr/>
        <a:lstStyle/>
        <a:p>
          <a:endParaRPr lang="es-CO" sz="1400"/>
        </a:p>
      </dgm:t>
    </dgm:pt>
    <dgm:pt modelId="{0AA065CB-DF20-4E26-B689-A231EDFDF9D4}" type="sibTrans" cxnId="{02099D77-2B69-426E-84A9-C44E06A6394C}">
      <dgm:prSet/>
      <dgm:spPr/>
      <dgm:t>
        <a:bodyPr/>
        <a:lstStyle/>
        <a:p>
          <a:endParaRPr lang="es-CO" sz="1400"/>
        </a:p>
      </dgm:t>
    </dgm:pt>
    <dgm:pt modelId="{827E965B-0710-4846-8FB8-A28C72BDDE21}" type="pres">
      <dgm:prSet presAssocID="{946E65A0-9AFC-4558-BC83-B2BA13144FD5}" presName="arrowDiagram" presStyleCnt="0">
        <dgm:presLayoutVars>
          <dgm:chMax val="5"/>
          <dgm:dir/>
          <dgm:resizeHandles val="exact"/>
        </dgm:presLayoutVars>
      </dgm:prSet>
      <dgm:spPr/>
    </dgm:pt>
    <dgm:pt modelId="{2E7D906C-E50A-4902-AAB6-221DCED6F7B4}" type="pres">
      <dgm:prSet presAssocID="{946E65A0-9AFC-4558-BC83-B2BA13144FD5}" presName="arrow" presStyleLbl="bgShp" presStyleIdx="0" presStyleCnt="1" custScaleX="100000" custScaleY="67870"/>
      <dgm:spPr/>
    </dgm:pt>
    <dgm:pt modelId="{2CDCC555-623C-42D8-815C-DE324DF3CD3C}" type="pres">
      <dgm:prSet presAssocID="{946E65A0-9AFC-4558-BC83-B2BA13144FD5}" presName="arrowDiagram3" presStyleCnt="0"/>
      <dgm:spPr/>
    </dgm:pt>
    <dgm:pt modelId="{DB01463D-12A3-47CB-A64D-7D1C4A8074C1}" type="pres">
      <dgm:prSet presAssocID="{4FCAC6EF-A9D6-4BC2-8049-EFE6895104F8}" presName="bullet3a" presStyleLbl="node1" presStyleIdx="0" presStyleCnt="3" custLinFactX="-80764" custLinFactNeighborX="-100000" custLinFactNeighborY="-79749"/>
      <dgm:spPr/>
    </dgm:pt>
    <dgm:pt modelId="{CCDB5AB1-0DD3-429D-896C-90E8F9D61E91}" type="pres">
      <dgm:prSet presAssocID="{4FCAC6EF-A9D6-4BC2-8049-EFE6895104F8}" presName="textBox3a" presStyleLbl="revTx" presStyleIdx="0" presStyleCnt="3" custScaleX="191319" custLinFactNeighborX="32750" custLinFactNeighborY="-7653">
        <dgm:presLayoutVars>
          <dgm:bulletEnabled val="1"/>
        </dgm:presLayoutVars>
      </dgm:prSet>
      <dgm:spPr/>
    </dgm:pt>
    <dgm:pt modelId="{77262B69-6C4A-41D6-9711-F2E726035F40}" type="pres">
      <dgm:prSet presAssocID="{34C236BA-AF08-4F61-ABD7-215EC832FCC9}" presName="bullet3b" presStyleLbl="node1" presStyleIdx="1" presStyleCnt="3"/>
      <dgm:spPr/>
    </dgm:pt>
    <dgm:pt modelId="{B66A7E9E-BB53-4A42-8B25-FAE98C7DD9EC}" type="pres">
      <dgm:prSet presAssocID="{34C236BA-AF08-4F61-ABD7-215EC832FCC9}" presName="textBox3b" presStyleLbl="revTx" presStyleIdx="1" presStyleCnt="3">
        <dgm:presLayoutVars>
          <dgm:bulletEnabled val="1"/>
        </dgm:presLayoutVars>
      </dgm:prSet>
      <dgm:spPr/>
    </dgm:pt>
    <dgm:pt modelId="{C07C9201-FB0B-4EF7-9554-FC85B33C8944}" type="pres">
      <dgm:prSet presAssocID="{0CE32956-48DD-4FA6-98E0-86AF0D07D061}" presName="bullet3c" presStyleLbl="node1" presStyleIdx="2" presStyleCnt="3"/>
      <dgm:spPr/>
    </dgm:pt>
    <dgm:pt modelId="{6FD6562C-45C7-44AF-A372-8E1FC7861F65}" type="pres">
      <dgm:prSet presAssocID="{0CE32956-48DD-4FA6-98E0-86AF0D07D061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02099D77-2B69-426E-84A9-C44E06A6394C}" srcId="{946E65A0-9AFC-4558-BC83-B2BA13144FD5}" destId="{0CE32956-48DD-4FA6-98E0-86AF0D07D061}" srcOrd="2" destOrd="0" parTransId="{2E705052-CC18-4ED9-9193-1FDD67784BEA}" sibTransId="{0AA065CB-DF20-4E26-B689-A231EDFDF9D4}"/>
    <dgm:cxn modelId="{062E5C60-2341-4D46-8524-E1894011425C}" srcId="{946E65A0-9AFC-4558-BC83-B2BA13144FD5}" destId="{34C236BA-AF08-4F61-ABD7-215EC832FCC9}" srcOrd="1" destOrd="0" parTransId="{2B5C21EB-6AAB-471B-9A4D-7FE7ACA14C7D}" sibTransId="{45F7DECF-5251-4211-AE5E-86782D11AE19}"/>
    <dgm:cxn modelId="{39E9352B-2FF0-4F74-82A7-0983EB55A5D4}" type="presOf" srcId="{4FCAC6EF-A9D6-4BC2-8049-EFE6895104F8}" destId="{CCDB5AB1-0DD3-429D-896C-90E8F9D61E91}" srcOrd="0" destOrd="0" presId="urn:microsoft.com/office/officeart/2005/8/layout/arrow2"/>
    <dgm:cxn modelId="{1FD4B1EB-61C0-48B6-A763-5134B6E65C4E}" type="presOf" srcId="{946E65A0-9AFC-4558-BC83-B2BA13144FD5}" destId="{827E965B-0710-4846-8FB8-A28C72BDDE21}" srcOrd="0" destOrd="0" presId="urn:microsoft.com/office/officeart/2005/8/layout/arrow2"/>
    <dgm:cxn modelId="{5E971B65-AA6F-44CF-A8B6-E9EC7054503E}" type="presOf" srcId="{0CE32956-48DD-4FA6-98E0-86AF0D07D061}" destId="{6FD6562C-45C7-44AF-A372-8E1FC7861F65}" srcOrd="0" destOrd="0" presId="urn:microsoft.com/office/officeart/2005/8/layout/arrow2"/>
    <dgm:cxn modelId="{C832B950-2483-43A4-9608-EA08DAEBBD98}" type="presOf" srcId="{34C236BA-AF08-4F61-ABD7-215EC832FCC9}" destId="{B66A7E9E-BB53-4A42-8B25-FAE98C7DD9EC}" srcOrd="0" destOrd="0" presId="urn:microsoft.com/office/officeart/2005/8/layout/arrow2"/>
    <dgm:cxn modelId="{81DB77FB-71BA-4CC8-A476-56CDD9B245FF}" srcId="{946E65A0-9AFC-4558-BC83-B2BA13144FD5}" destId="{4FCAC6EF-A9D6-4BC2-8049-EFE6895104F8}" srcOrd="0" destOrd="0" parTransId="{A05EF085-7857-47EB-A674-E94942D4744C}" sibTransId="{4DB182C2-BAE9-43F7-91AF-A812CDEA7A58}"/>
    <dgm:cxn modelId="{72A136D5-1E33-4B90-B8A8-3BA031324D89}" type="presParOf" srcId="{827E965B-0710-4846-8FB8-A28C72BDDE21}" destId="{2E7D906C-E50A-4902-AAB6-221DCED6F7B4}" srcOrd="0" destOrd="0" presId="urn:microsoft.com/office/officeart/2005/8/layout/arrow2"/>
    <dgm:cxn modelId="{F19A2F67-3C3A-4F1D-89E0-51F908F54689}" type="presParOf" srcId="{827E965B-0710-4846-8FB8-A28C72BDDE21}" destId="{2CDCC555-623C-42D8-815C-DE324DF3CD3C}" srcOrd="1" destOrd="0" presId="urn:microsoft.com/office/officeart/2005/8/layout/arrow2"/>
    <dgm:cxn modelId="{C939262A-2754-436C-B34B-06F412838161}" type="presParOf" srcId="{2CDCC555-623C-42D8-815C-DE324DF3CD3C}" destId="{DB01463D-12A3-47CB-A64D-7D1C4A8074C1}" srcOrd="0" destOrd="0" presId="urn:microsoft.com/office/officeart/2005/8/layout/arrow2"/>
    <dgm:cxn modelId="{EEB791F9-09FE-4EF8-8191-108F4D2C4DC6}" type="presParOf" srcId="{2CDCC555-623C-42D8-815C-DE324DF3CD3C}" destId="{CCDB5AB1-0DD3-429D-896C-90E8F9D61E91}" srcOrd="1" destOrd="0" presId="urn:microsoft.com/office/officeart/2005/8/layout/arrow2"/>
    <dgm:cxn modelId="{F70AC924-D1AE-45AB-8D4E-8FC9A5B2CFB2}" type="presParOf" srcId="{2CDCC555-623C-42D8-815C-DE324DF3CD3C}" destId="{77262B69-6C4A-41D6-9711-F2E726035F40}" srcOrd="2" destOrd="0" presId="urn:microsoft.com/office/officeart/2005/8/layout/arrow2"/>
    <dgm:cxn modelId="{45149E09-9BC9-465D-97E8-D36FE133AA05}" type="presParOf" srcId="{2CDCC555-623C-42D8-815C-DE324DF3CD3C}" destId="{B66A7E9E-BB53-4A42-8B25-FAE98C7DD9EC}" srcOrd="3" destOrd="0" presId="urn:microsoft.com/office/officeart/2005/8/layout/arrow2"/>
    <dgm:cxn modelId="{00F564E7-AD1D-40E9-93D9-B745D578DA7F}" type="presParOf" srcId="{2CDCC555-623C-42D8-815C-DE324DF3CD3C}" destId="{C07C9201-FB0B-4EF7-9554-FC85B33C8944}" srcOrd="4" destOrd="0" presId="urn:microsoft.com/office/officeart/2005/8/layout/arrow2"/>
    <dgm:cxn modelId="{BB8E54E2-C920-40AB-9ACC-74A17309765F}" type="presParOf" srcId="{2CDCC555-623C-42D8-815C-DE324DF3CD3C}" destId="{6FD6562C-45C7-44AF-A372-8E1FC7861F6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F18DE4-AFB6-4011-8FF9-DD68DC64B8B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989B15F-9AE3-4CB1-9133-E91E30EBC3AC}">
      <dgm:prSet phldrT="[Texto]"/>
      <dgm:spPr/>
      <dgm:t>
        <a:bodyPr/>
        <a:lstStyle/>
        <a:p>
          <a:r>
            <a:rPr lang="es-CO" dirty="0"/>
            <a:t>CARGOS DIMENSIONADOS</a:t>
          </a:r>
        </a:p>
        <a:p>
          <a:r>
            <a:rPr lang="es-CO" b="1" dirty="0"/>
            <a:t>72</a:t>
          </a:r>
        </a:p>
      </dgm:t>
    </dgm:pt>
    <dgm:pt modelId="{36D35594-6EDF-4B12-AFAC-1A52D4CD0A34}" type="parTrans" cxnId="{6AEFB583-59ED-4071-B286-71EFB56EE9D8}">
      <dgm:prSet/>
      <dgm:spPr/>
      <dgm:t>
        <a:bodyPr/>
        <a:lstStyle/>
        <a:p>
          <a:endParaRPr lang="es-CO"/>
        </a:p>
      </dgm:t>
    </dgm:pt>
    <dgm:pt modelId="{73B521D1-0B71-4D69-B6FA-07295E5BEF5D}" type="sibTrans" cxnId="{6AEFB583-59ED-4071-B286-71EFB56EE9D8}">
      <dgm:prSet/>
      <dgm:spPr/>
      <dgm:t>
        <a:bodyPr/>
        <a:lstStyle/>
        <a:p>
          <a:endParaRPr lang="es-CO"/>
        </a:p>
      </dgm:t>
    </dgm:pt>
    <dgm:pt modelId="{8BD0E1B4-CE36-4949-96DF-BCB6822C023C}">
      <dgm:prSet phldrT="[Texto]"/>
      <dgm:spPr/>
      <dgm:t>
        <a:bodyPr/>
        <a:lstStyle/>
        <a:p>
          <a:r>
            <a:rPr lang="es-CO" dirty="0"/>
            <a:t>COSTO ANUAL PLANTA DIRECTA</a:t>
          </a:r>
        </a:p>
        <a:p>
          <a:r>
            <a:rPr lang="es-CO" dirty="0"/>
            <a:t>$ 3.500.000.000</a:t>
          </a:r>
        </a:p>
      </dgm:t>
    </dgm:pt>
    <dgm:pt modelId="{CEFF8CC6-3FF1-47B4-A9F5-78BF20DC0CA7}" type="parTrans" cxnId="{BB42D24A-831A-475B-8D50-8BA23C851DF3}">
      <dgm:prSet/>
      <dgm:spPr/>
      <dgm:t>
        <a:bodyPr/>
        <a:lstStyle/>
        <a:p>
          <a:endParaRPr lang="es-CO"/>
        </a:p>
      </dgm:t>
    </dgm:pt>
    <dgm:pt modelId="{231F2E49-05F1-4D9C-A10F-86084D1002D5}" type="sibTrans" cxnId="{BB42D24A-831A-475B-8D50-8BA23C851DF3}">
      <dgm:prSet/>
      <dgm:spPr/>
      <dgm:t>
        <a:bodyPr/>
        <a:lstStyle/>
        <a:p>
          <a:endParaRPr lang="es-CO"/>
        </a:p>
      </dgm:t>
    </dgm:pt>
    <dgm:pt modelId="{EC220716-AF94-4539-9956-CF8F8635DBA6}">
      <dgm:prSet phldrT="[Texto]"/>
      <dgm:spPr/>
      <dgm:t>
        <a:bodyPr/>
        <a:lstStyle/>
        <a:p>
          <a:r>
            <a:rPr lang="es-CO" dirty="0"/>
            <a:t>COSTO ANUAL PLANTA OUTSOURCING</a:t>
          </a:r>
        </a:p>
        <a:p>
          <a:r>
            <a:rPr lang="es-CO" dirty="0"/>
            <a:t>$ 4.300.000.000</a:t>
          </a:r>
        </a:p>
      </dgm:t>
    </dgm:pt>
    <dgm:pt modelId="{FD1A27FA-7653-46A9-9030-A8517C1641D3}" type="parTrans" cxnId="{67800DE7-86AF-408B-8D18-776323347806}">
      <dgm:prSet/>
      <dgm:spPr/>
      <dgm:t>
        <a:bodyPr/>
        <a:lstStyle/>
        <a:p>
          <a:endParaRPr lang="es-CO"/>
        </a:p>
      </dgm:t>
    </dgm:pt>
    <dgm:pt modelId="{52395069-6792-4A6D-A7B2-4F3EACE888F7}" type="sibTrans" cxnId="{67800DE7-86AF-408B-8D18-776323347806}">
      <dgm:prSet/>
      <dgm:spPr/>
      <dgm:t>
        <a:bodyPr/>
        <a:lstStyle/>
        <a:p>
          <a:endParaRPr lang="es-CO"/>
        </a:p>
      </dgm:t>
    </dgm:pt>
    <dgm:pt modelId="{8B32C308-B5AE-4017-9C4A-13BA7244CC3B}" type="pres">
      <dgm:prSet presAssocID="{14F18DE4-AFB6-4011-8FF9-DD68DC64B8BD}" presName="Name0" presStyleCnt="0">
        <dgm:presLayoutVars>
          <dgm:dir/>
          <dgm:resizeHandles val="exact"/>
        </dgm:presLayoutVars>
      </dgm:prSet>
      <dgm:spPr/>
    </dgm:pt>
    <dgm:pt modelId="{CE1ADA8A-CF04-4CD1-A8DA-323B610CB998}" type="pres">
      <dgm:prSet presAssocID="{B989B15F-9AE3-4CB1-9133-E91E30EBC3AC}" presName="node" presStyleLbl="node1" presStyleIdx="0" presStyleCnt="3">
        <dgm:presLayoutVars>
          <dgm:bulletEnabled val="1"/>
        </dgm:presLayoutVars>
      </dgm:prSet>
      <dgm:spPr/>
    </dgm:pt>
    <dgm:pt modelId="{23834920-175F-457E-AFB4-9536871A1624}" type="pres">
      <dgm:prSet presAssocID="{73B521D1-0B71-4D69-B6FA-07295E5BEF5D}" presName="sibTrans" presStyleLbl="sibTrans2D1" presStyleIdx="0" presStyleCnt="2"/>
      <dgm:spPr/>
    </dgm:pt>
    <dgm:pt modelId="{26D5F914-188F-449B-B96B-8EAC7C40F2F9}" type="pres">
      <dgm:prSet presAssocID="{73B521D1-0B71-4D69-B6FA-07295E5BEF5D}" presName="connectorText" presStyleLbl="sibTrans2D1" presStyleIdx="0" presStyleCnt="2"/>
      <dgm:spPr/>
    </dgm:pt>
    <dgm:pt modelId="{D53756BB-0B85-4939-A7FE-CADAC07DA8CD}" type="pres">
      <dgm:prSet presAssocID="{8BD0E1B4-CE36-4949-96DF-BCB6822C023C}" presName="node" presStyleLbl="node1" presStyleIdx="1" presStyleCnt="3">
        <dgm:presLayoutVars>
          <dgm:bulletEnabled val="1"/>
        </dgm:presLayoutVars>
      </dgm:prSet>
      <dgm:spPr/>
    </dgm:pt>
    <dgm:pt modelId="{52284914-7BEC-4BA1-BA01-D7046B0063CE}" type="pres">
      <dgm:prSet presAssocID="{231F2E49-05F1-4D9C-A10F-86084D1002D5}" presName="sibTrans" presStyleLbl="sibTrans2D1" presStyleIdx="1" presStyleCnt="2"/>
      <dgm:spPr/>
    </dgm:pt>
    <dgm:pt modelId="{704A3336-33B6-41D4-917A-D5488150340C}" type="pres">
      <dgm:prSet presAssocID="{231F2E49-05F1-4D9C-A10F-86084D1002D5}" presName="connectorText" presStyleLbl="sibTrans2D1" presStyleIdx="1" presStyleCnt="2"/>
      <dgm:spPr/>
    </dgm:pt>
    <dgm:pt modelId="{C46C1F10-5B1A-4155-BF6C-088CFBBF6240}" type="pres">
      <dgm:prSet presAssocID="{EC220716-AF94-4539-9956-CF8F8635DBA6}" presName="node" presStyleLbl="node1" presStyleIdx="2" presStyleCnt="3">
        <dgm:presLayoutVars>
          <dgm:bulletEnabled val="1"/>
        </dgm:presLayoutVars>
      </dgm:prSet>
      <dgm:spPr/>
    </dgm:pt>
  </dgm:ptLst>
  <dgm:cxnLst>
    <dgm:cxn modelId="{6AEFB583-59ED-4071-B286-71EFB56EE9D8}" srcId="{14F18DE4-AFB6-4011-8FF9-DD68DC64B8BD}" destId="{B989B15F-9AE3-4CB1-9133-E91E30EBC3AC}" srcOrd="0" destOrd="0" parTransId="{36D35594-6EDF-4B12-AFAC-1A52D4CD0A34}" sibTransId="{73B521D1-0B71-4D69-B6FA-07295E5BEF5D}"/>
    <dgm:cxn modelId="{C180797B-B117-4C84-87DE-BB005F17DBF3}" type="presOf" srcId="{231F2E49-05F1-4D9C-A10F-86084D1002D5}" destId="{704A3336-33B6-41D4-917A-D5488150340C}" srcOrd="1" destOrd="0" presId="urn:microsoft.com/office/officeart/2005/8/layout/process1"/>
    <dgm:cxn modelId="{6FA0504C-5005-461B-994E-A42592669335}" type="presOf" srcId="{B989B15F-9AE3-4CB1-9133-E91E30EBC3AC}" destId="{CE1ADA8A-CF04-4CD1-A8DA-323B610CB998}" srcOrd="0" destOrd="0" presId="urn:microsoft.com/office/officeart/2005/8/layout/process1"/>
    <dgm:cxn modelId="{BB42D24A-831A-475B-8D50-8BA23C851DF3}" srcId="{14F18DE4-AFB6-4011-8FF9-DD68DC64B8BD}" destId="{8BD0E1B4-CE36-4949-96DF-BCB6822C023C}" srcOrd="1" destOrd="0" parTransId="{CEFF8CC6-3FF1-47B4-A9F5-78BF20DC0CA7}" sibTransId="{231F2E49-05F1-4D9C-A10F-86084D1002D5}"/>
    <dgm:cxn modelId="{F5F5CB47-FE91-4CEE-8F13-F38C3A4B1322}" type="presOf" srcId="{73B521D1-0B71-4D69-B6FA-07295E5BEF5D}" destId="{23834920-175F-457E-AFB4-9536871A1624}" srcOrd="0" destOrd="0" presId="urn:microsoft.com/office/officeart/2005/8/layout/process1"/>
    <dgm:cxn modelId="{87A76851-422A-4095-9C11-54BBBF3F5E74}" type="presOf" srcId="{231F2E49-05F1-4D9C-A10F-86084D1002D5}" destId="{52284914-7BEC-4BA1-BA01-D7046B0063CE}" srcOrd="0" destOrd="0" presId="urn:microsoft.com/office/officeart/2005/8/layout/process1"/>
    <dgm:cxn modelId="{67800DE7-86AF-408B-8D18-776323347806}" srcId="{14F18DE4-AFB6-4011-8FF9-DD68DC64B8BD}" destId="{EC220716-AF94-4539-9956-CF8F8635DBA6}" srcOrd="2" destOrd="0" parTransId="{FD1A27FA-7653-46A9-9030-A8517C1641D3}" sibTransId="{52395069-6792-4A6D-A7B2-4F3EACE888F7}"/>
    <dgm:cxn modelId="{8D90E7DF-3CE5-4C70-A8BF-9A0BD9AB8FAC}" type="presOf" srcId="{14F18DE4-AFB6-4011-8FF9-DD68DC64B8BD}" destId="{8B32C308-B5AE-4017-9C4A-13BA7244CC3B}" srcOrd="0" destOrd="0" presId="urn:microsoft.com/office/officeart/2005/8/layout/process1"/>
    <dgm:cxn modelId="{78DE8DAB-9CF6-4208-9EAA-304594DE9C40}" type="presOf" srcId="{8BD0E1B4-CE36-4949-96DF-BCB6822C023C}" destId="{D53756BB-0B85-4939-A7FE-CADAC07DA8CD}" srcOrd="0" destOrd="0" presId="urn:microsoft.com/office/officeart/2005/8/layout/process1"/>
    <dgm:cxn modelId="{02729B7A-83AE-4C63-BC36-091D9B22F331}" type="presOf" srcId="{EC220716-AF94-4539-9956-CF8F8635DBA6}" destId="{C46C1F10-5B1A-4155-BF6C-088CFBBF6240}" srcOrd="0" destOrd="0" presId="urn:microsoft.com/office/officeart/2005/8/layout/process1"/>
    <dgm:cxn modelId="{0842FF08-8B49-4AA2-B5CF-925422892FEB}" type="presOf" srcId="{73B521D1-0B71-4D69-B6FA-07295E5BEF5D}" destId="{26D5F914-188F-449B-B96B-8EAC7C40F2F9}" srcOrd="1" destOrd="0" presId="urn:microsoft.com/office/officeart/2005/8/layout/process1"/>
    <dgm:cxn modelId="{E66176C2-6192-4D57-9D9D-84E2AA7205D7}" type="presParOf" srcId="{8B32C308-B5AE-4017-9C4A-13BA7244CC3B}" destId="{CE1ADA8A-CF04-4CD1-A8DA-323B610CB998}" srcOrd="0" destOrd="0" presId="urn:microsoft.com/office/officeart/2005/8/layout/process1"/>
    <dgm:cxn modelId="{90AAF83F-8A4A-4963-9C39-D6807F8DEE97}" type="presParOf" srcId="{8B32C308-B5AE-4017-9C4A-13BA7244CC3B}" destId="{23834920-175F-457E-AFB4-9536871A1624}" srcOrd="1" destOrd="0" presId="urn:microsoft.com/office/officeart/2005/8/layout/process1"/>
    <dgm:cxn modelId="{C4E116D6-B164-40CC-B298-ECEC09EA49D3}" type="presParOf" srcId="{23834920-175F-457E-AFB4-9536871A1624}" destId="{26D5F914-188F-449B-B96B-8EAC7C40F2F9}" srcOrd="0" destOrd="0" presId="urn:microsoft.com/office/officeart/2005/8/layout/process1"/>
    <dgm:cxn modelId="{CF890A20-9F6A-4EEA-8026-B500C9886300}" type="presParOf" srcId="{8B32C308-B5AE-4017-9C4A-13BA7244CC3B}" destId="{D53756BB-0B85-4939-A7FE-CADAC07DA8CD}" srcOrd="2" destOrd="0" presId="urn:microsoft.com/office/officeart/2005/8/layout/process1"/>
    <dgm:cxn modelId="{96F2C782-4DF8-46CB-8FD3-8D2F7CBE1FC5}" type="presParOf" srcId="{8B32C308-B5AE-4017-9C4A-13BA7244CC3B}" destId="{52284914-7BEC-4BA1-BA01-D7046B0063CE}" srcOrd="3" destOrd="0" presId="urn:microsoft.com/office/officeart/2005/8/layout/process1"/>
    <dgm:cxn modelId="{03D688FA-17BC-4FEE-BD27-A8B7DCFF94E3}" type="presParOf" srcId="{52284914-7BEC-4BA1-BA01-D7046B0063CE}" destId="{704A3336-33B6-41D4-917A-D5488150340C}" srcOrd="0" destOrd="0" presId="urn:microsoft.com/office/officeart/2005/8/layout/process1"/>
    <dgm:cxn modelId="{FC527729-282A-47E1-9B0A-17EE22D04B58}" type="presParOf" srcId="{8B32C308-B5AE-4017-9C4A-13BA7244CC3B}" destId="{C46C1F10-5B1A-4155-BF6C-088CFBBF624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92228-5FCA-4945-BEFF-9BF052430F17}">
      <dsp:nvSpPr>
        <dsp:cNvPr id="0" name=""/>
        <dsp:cNvSpPr/>
      </dsp:nvSpPr>
      <dsp:spPr>
        <a:xfrm>
          <a:off x="2672628" y="1241329"/>
          <a:ext cx="126842" cy="555690"/>
        </a:xfrm>
        <a:custGeom>
          <a:avLst/>
          <a:gdLst/>
          <a:ahLst/>
          <a:cxnLst/>
          <a:rect l="0" t="0" r="0" b="0"/>
          <a:pathLst>
            <a:path>
              <a:moveTo>
                <a:pt x="126842" y="0"/>
              </a:moveTo>
              <a:lnTo>
                <a:pt x="126842" y="555690"/>
              </a:lnTo>
              <a:lnTo>
                <a:pt x="0" y="5556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224A8-164E-4292-8BCE-48811EE28DC9}">
      <dsp:nvSpPr>
        <dsp:cNvPr id="0" name=""/>
        <dsp:cNvSpPr/>
      </dsp:nvSpPr>
      <dsp:spPr>
        <a:xfrm>
          <a:off x="2799470" y="1241329"/>
          <a:ext cx="2192562" cy="1111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539"/>
              </a:lnTo>
              <a:lnTo>
                <a:pt x="2192562" y="984539"/>
              </a:lnTo>
              <a:lnTo>
                <a:pt x="2192562" y="11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58450-5E03-4F3C-A57A-80C87095E496}">
      <dsp:nvSpPr>
        <dsp:cNvPr id="0" name=""/>
        <dsp:cNvSpPr/>
      </dsp:nvSpPr>
      <dsp:spPr>
        <a:xfrm>
          <a:off x="2799470" y="1241329"/>
          <a:ext cx="730854" cy="1111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539"/>
              </a:lnTo>
              <a:lnTo>
                <a:pt x="730854" y="984539"/>
              </a:lnTo>
              <a:lnTo>
                <a:pt x="730854" y="11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974EA0-215E-40C1-B5FD-CC0DDD6A45C0}">
      <dsp:nvSpPr>
        <dsp:cNvPr id="0" name=""/>
        <dsp:cNvSpPr/>
      </dsp:nvSpPr>
      <dsp:spPr>
        <a:xfrm>
          <a:off x="2068616" y="1241329"/>
          <a:ext cx="730854" cy="1111381"/>
        </a:xfrm>
        <a:custGeom>
          <a:avLst/>
          <a:gdLst/>
          <a:ahLst/>
          <a:cxnLst/>
          <a:rect l="0" t="0" r="0" b="0"/>
          <a:pathLst>
            <a:path>
              <a:moveTo>
                <a:pt x="730854" y="0"/>
              </a:moveTo>
              <a:lnTo>
                <a:pt x="730854" y="984539"/>
              </a:lnTo>
              <a:lnTo>
                <a:pt x="0" y="984539"/>
              </a:lnTo>
              <a:lnTo>
                <a:pt x="0" y="11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F5E40-5D43-4A40-BA06-ABD03E9DFBA3}">
      <dsp:nvSpPr>
        <dsp:cNvPr id="0" name=""/>
        <dsp:cNvSpPr/>
      </dsp:nvSpPr>
      <dsp:spPr>
        <a:xfrm>
          <a:off x="606908" y="1241329"/>
          <a:ext cx="2192562" cy="1111381"/>
        </a:xfrm>
        <a:custGeom>
          <a:avLst/>
          <a:gdLst/>
          <a:ahLst/>
          <a:cxnLst/>
          <a:rect l="0" t="0" r="0" b="0"/>
          <a:pathLst>
            <a:path>
              <a:moveTo>
                <a:pt x="2192562" y="0"/>
              </a:moveTo>
              <a:lnTo>
                <a:pt x="2192562" y="984539"/>
              </a:lnTo>
              <a:lnTo>
                <a:pt x="0" y="984539"/>
              </a:lnTo>
              <a:lnTo>
                <a:pt x="0" y="11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30A71-E1C9-4977-8475-11E6B7238909}">
      <dsp:nvSpPr>
        <dsp:cNvPr id="0" name=""/>
        <dsp:cNvSpPr/>
      </dsp:nvSpPr>
      <dsp:spPr>
        <a:xfrm>
          <a:off x="2195459" y="637317"/>
          <a:ext cx="1208023" cy="604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PRESIDENCIA</a:t>
          </a:r>
        </a:p>
      </dsp:txBody>
      <dsp:txXfrm>
        <a:off x="2195459" y="637317"/>
        <a:ext cx="1208023" cy="604011"/>
      </dsp:txXfrm>
    </dsp:sp>
    <dsp:sp modelId="{45B7F2DC-3ECC-47FB-8EB3-61581BFE0D89}">
      <dsp:nvSpPr>
        <dsp:cNvPr id="0" name=""/>
        <dsp:cNvSpPr/>
      </dsp:nvSpPr>
      <dsp:spPr>
        <a:xfrm>
          <a:off x="2896" y="2352710"/>
          <a:ext cx="1208023" cy="604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OFICINA DE GESTIÓN DE LA INFORMACIÓN</a:t>
          </a:r>
        </a:p>
      </dsp:txBody>
      <dsp:txXfrm>
        <a:off x="2896" y="2352710"/>
        <a:ext cx="1208023" cy="604011"/>
      </dsp:txXfrm>
    </dsp:sp>
    <dsp:sp modelId="{04275CE1-8E1A-4485-87B5-7359BE2881B6}">
      <dsp:nvSpPr>
        <dsp:cNvPr id="0" name=""/>
        <dsp:cNvSpPr/>
      </dsp:nvSpPr>
      <dsp:spPr>
        <a:xfrm>
          <a:off x="1464604" y="2352710"/>
          <a:ext cx="1208023" cy="604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OFICINA DE COMUNICACIONES Y ATENCIÓN AL CIUDADANO</a:t>
          </a:r>
        </a:p>
      </dsp:txBody>
      <dsp:txXfrm>
        <a:off x="1464604" y="2352710"/>
        <a:ext cx="1208023" cy="604011"/>
      </dsp:txXfrm>
    </dsp:sp>
    <dsp:sp modelId="{FE5674F2-B124-4B50-AFA2-6D16A4F85001}">
      <dsp:nvSpPr>
        <dsp:cNvPr id="0" name=""/>
        <dsp:cNvSpPr/>
      </dsp:nvSpPr>
      <dsp:spPr>
        <a:xfrm>
          <a:off x="2926313" y="2352710"/>
          <a:ext cx="1208023" cy="604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GERENCIA COMERCIAL</a:t>
          </a:r>
        </a:p>
      </dsp:txBody>
      <dsp:txXfrm>
        <a:off x="2926313" y="2352710"/>
        <a:ext cx="1208023" cy="604011"/>
      </dsp:txXfrm>
    </dsp:sp>
    <dsp:sp modelId="{7C41351F-1463-4B98-AEDB-50822DE28A17}">
      <dsp:nvSpPr>
        <dsp:cNvPr id="0" name=""/>
        <dsp:cNvSpPr/>
      </dsp:nvSpPr>
      <dsp:spPr>
        <a:xfrm>
          <a:off x="4388022" y="2352710"/>
          <a:ext cx="1208023" cy="604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OFICINA ASESORA DE PLANEACIÓN</a:t>
          </a:r>
        </a:p>
      </dsp:txBody>
      <dsp:txXfrm>
        <a:off x="4388022" y="2352710"/>
        <a:ext cx="1208023" cy="604011"/>
      </dsp:txXfrm>
    </dsp:sp>
    <dsp:sp modelId="{BF15B3A9-D0F2-4F0B-B7C6-EC43A5BA8AA0}">
      <dsp:nvSpPr>
        <dsp:cNvPr id="0" name=""/>
        <dsp:cNvSpPr/>
      </dsp:nvSpPr>
      <dsp:spPr>
        <a:xfrm>
          <a:off x="1464604" y="1495014"/>
          <a:ext cx="1208023" cy="604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OFICINA DE CONTROL INTERNO</a:t>
          </a:r>
        </a:p>
      </dsp:txBody>
      <dsp:txXfrm>
        <a:off x="1464604" y="1495014"/>
        <a:ext cx="1208023" cy="604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D906C-E50A-4902-AAB6-221DCED6F7B4}">
      <dsp:nvSpPr>
        <dsp:cNvPr id="0" name=""/>
        <dsp:cNvSpPr/>
      </dsp:nvSpPr>
      <dsp:spPr>
        <a:xfrm>
          <a:off x="0" y="591801"/>
          <a:ext cx="7826720" cy="331999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01463D-12A3-47CB-A64D-7D1C4A8074C1}">
      <dsp:nvSpPr>
        <dsp:cNvPr id="0" name=""/>
        <dsp:cNvSpPr/>
      </dsp:nvSpPr>
      <dsp:spPr>
        <a:xfrm>
          <a:off x="626148" y="3019916"/>
          <a:ext cx="203494" cy="20349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B5AB1-0DD3-429D-896C-90E8F9D61E91}">
      <dsp:nvSpPr>
        <dsp:cNvPr id="0" name=""/>
        <dsp:cNvSpPr/>
      </dsp:nvSpPr>
      <dsp:spPr>
        <a:xfrm>
          <a:off x="860319" y="3175757"/>
          <a:ext cx="3488942" cy="1413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828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10 MARZO DE 2017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VICEPRESIDENCIA JURIDICA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GERENCIA REGIONAL NORTE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GERENCIA REGIONAL CENTRO ORIENTE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GERENCIA REGIONAL OCCIDENTE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860319" y="3175757"/>
        <a:ext cx="3488942" cy="1413701"/>
      </dsp:txXfrm>
    </dsp:sp>
    <dsp:sp modelId="{77262B69-6C4A-41D6-9711-F2E726035F40}">
      <dsp:nvSpPr>
        <dsp:cNvPr id="0" name=""/>
        <dsp:cNvSpPr/>
      </dsp:nvSpPr>
      <dsp:spPr>
        <a:xfrm>
          <a:off x="2790225" y="1852636"/>
          <a:ext cx="367855" cy="367855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A7E9E-BB53-4A42-8B25-FAE98C7DD9EC}">
      <dsp:nvSpPr>
        <dsp:cNvPr id="0" name=""/>
        <dsp:cNvSpPr/>
      </dsp:nvSpPr>
      <dsp:spPr>
        <a:xfrm>
          <a:off x="2974153" y="2036564"/>
          <a:ext cx="1878412" cy="2661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919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17 MARZO DE 2017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0" kern="1200" dirty="0"/>
            <a:t>GERENCIA REGIONAL SUR OCCIDENTE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0" kern="1200" dirty="0"/>
            <a:t>VICEPRESIDENCIA DE SOCIEDADES</a:t>
          </a:r>
        </a:p>
      </dsp:txBody>
      <dsp:txXfrm>
        <a:off x="2974153" y="2036564"/>
        <a:ext cx="1878412" cy="2661084"/>
      </dsp:txXfrm>
    </dsp:sp>
    <dsp:sp modelId="{C07C9201-FB0B-4EF7-9554-FC85B33C8944}">
      <dsp:nvSpPr>
        <dsp:cNvPr id="0" name=""/>
        <dsp:cNvSpPr/>
      </dsp:nvSpPr>
      <dsp:spPr>
        <a:xfrm>
          <a:off x="4950400" y="1043549"/>
          <a:ext cx="508736" cy="508736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6562C-45C7-44AF-A372-8E1FC7861F65}">
      <dsp:nvSpPr>
        <dsp:cNvPr id="0" name=""/>
        <dsp:cNvSpPr/>
      </dsp:nvSpPr>
      <dsp:spPr>
        <a:xfrm>
          <a:off x="5204768" y="1297918"/>
          <a:ext cx="1878412" cy="3399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569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24 MARZO DE 2017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0" kern="1200" dirty="0"/>
            <a:t>VICEPRESIDENCIA DE BIENES INMUEBLES Y MUEBLES</a:t>
          </a:r>
          <a:endParaRPr lang="es-CO" sz="1400" kern="1200" dirty="0"/>
        </a:p>
      </dsp:txBody>
      <dsp:txXfrm>
        <a:off x="5204768" y="1297918"/>
        <a:ext cx="1878412" cy="33997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ADA8A-CF04-4CD1-A8DA-323B610CB998}">
      <dsp:nvSpPr>
        <dsp:cNvPr id="0" name=""/>
        <dsp:cNvSpPr/>
      </dsp:nvSpPr>
      <dsp:spPr>
        <a:xfrm>
          <a:off x="6697" y="918748"/>
          <a:ext cx="2001738" cy="1369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CARGOS DIMENSIONADOS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72</a:t>
          </a:r>
        </a:p>
      </dsp:txBody>
      <dsp:txXfrm>
        <a:off x="46821" y="958872"/>
        <a:ext cx="1921490" cy="1289691"/>
      </dsp:txXfrm>
    </dsp:sp>
    <dsp:sp modelId="{23834920-175F-457E-AFB4-9536871A1624}">
      <dsp:nvSpPr>
        <dsp:cNvPr id="0" name=""/>
        <dsp:cNvSpPr/>
      </dsp:nvSpPr>
      <dsp:spPr>
        <a:xfrm>
          <a:off x="2208609" y="1355502"/>
          <a:ext cx="424368" cy="4964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>
        <a:off x="2208609" y="1454788"/>
        <a:ext cx="297058" cy="297859"/>
      </dsp:txXfrm>
    </dsp:sp>
    <dsp:sp modelId="{D53756BB-0B85-4939-A7FE-CADAC07DA8CD}">
      <dsp:nvSpPr>
        <dsp:cNvPr id="0" name=""/>
        <dsp:cNvSpPr/>
      </dsp:nvSpPr>
      <dsp:spPr>
        <a:xfrm>
          <a:off x="2809130" y="918748"/>
          <a:ext cx="2001738" cy="1369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COSTO ANUAL PLANTA DIRECTA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$ 3.500.000.000</a:t>
          </a:r>
        </a:p>
      </dsp:txBody>
      <dsp:txXfrm>
        <a:off x="2849254" y="958872"/>
        <a:ext cx="1921490" cy="1289691"/>
      </dsp:txXfrm>
    </dsp:sp>
    <dsp:sp modelId="{52284914-7BEC-4BA1-BA01-D7046B0063CE}">
      <dsp:nvSpPr>
        <dsp:cNvPr id="0" name=""/>
        <dsp:cNvSpPr/>
      </dsp:nvSpPr>
      <dsp:spPr>
        <a:xfrm>
          <a:off x="5011042" y="1355502"/>
          <a:ext cx="424368" cy="4964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>
        <a:off x="5011042" y="1454788"/>
        <a:ext cx="297058" cy="297859"/>
      </dsp:txXfrm>
    </dsp:sp>
    <dsp:sp modelId="{C46C1F10-5B1A-4155-BF6C-088CFBBF6240}">
      <dsp:nvSpPr>
        <dsp:cNvPr id="0" name=""/>
        <dsp:cNvSpPr/>
      </dsp:nvSpPr>
      <dsp:spPr>
        <a:xfrm>
          <a:off x="5611564" y="918748"/>
          <a:ext cx="2001738" cy="1369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COSTO ANUAL PLANTA OUTSOURCING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$ 4.300.000.000</a:t>
          </a:r>
        </a:p>
      </dsp:txBody>
      <dsp:txXfrm>
        <a:off x="5651688" y="958872"/>
        <a:ext cx="1921490" cy="1289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06975-7C1A-45E7-B21F-7773B537FD77}" type="datetimeFigureOut">
              <a:rPr lang="es-CO" smtClean="0"/>
              <a:t>28/02/2017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D0F50-6CB3-46E1-B0B1-0841C1D975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458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A5C90-BED1-42EF-B689-03839305455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697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785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38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9219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39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045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40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4440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44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6175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45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8242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47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4854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48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6873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49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966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2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51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56351"/>
            <a:ext cx="2133600" cy="365125"/>
          </a:xfrm>
        </p:spPr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76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89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15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04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8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64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18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04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83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14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224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4009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56351"/>
            <a:ext cx="2133600" cy="365125"/>
          </a:xfrm>
        </p:spPr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0026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335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4519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2963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3441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642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844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470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4241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3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28/02/2017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7668344" y="6252822"/>
            <a:ext cx="1296144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7668344" y="6252822"/>
            <a:ext cx="1296144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3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package" Target="../embeddings/Microsoft_Excel_Worksheet1.xlsx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4.emf"/><Relationship Id="rId9" Type="http://schemas.microsoft.com/office/2007/relationships/diagramDrawing" Target="../diagrams/drawing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iscalia.gov.co/colombia/noticias/fiscalia-ocupo-bienes-con-fines-de-extincion-de-dominio-por-valor-de-6-mil-millones-de-pesos/" TargetMode="External"/><Relationship Id="rId4" Type="http://schemas.openxmlformats.org/officeDocument/2006/relationships/image" Target="../media/image28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noticias.caracoltv.com/el-acuerdo-final-paz-en-colombia/extincion-de-dominio-24-propiedades-que-pertenecian-las-farc" TargetMode="External"/><Relationship Id="rId4" Type="http://schemas.openxmlformats.org/officeDocument/2006/relationships/image" Target="../media/image29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hyperlink" Target="http://www.eltiempo.com/politica/justicia/extincion-de-dominio-a-otto-bula-por-caso-odebrecht/168264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4006" cy="6858000"/>
          </a:xfrm>
          <a:prstGeom prst="rect">
            <a:avLst/>
          </a:prstGeom>
        </p:spPr>
      </p:pic>
      <p:sp>
        <p:nvSpPr>
          <p:cNvPr id="3" name="CuadroTexto 4"/>
          <p:cNvSpPr txBox="1"/>
          <p:nvPr/>
        </p:nvSpPr>
        <p:spPr>
          <a:xfrm>
            <a:off x="1143002" y="4978484"/>
            <a:ext cx="6857999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s-ES"/>
            </a:defPPr>
            <a:lvl1pPr algn="ctr">
              <a:defRPr sz="3200" b="1" u="sng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s-ES" sz="2100" dirty="0">
                <a:solidFill>
                  <a:schemeClr val="bg1"/>
                </a:solidFill>
              </a:rPr>
              <a:t>JUNTA DIRECTIVA 129</a:t>
            </a:r>
          </a:p>
        </p:txBody>
      </p:sp>
      <p:sp>
        <p:nvSpPr>
          <p:cNvPr id="5" name="CuadroTexto 5"/>
          <p:cNvSpPr txBox="1"/>
          <p:nvPr/>
        </p:nvSpPr>
        <p:spPr>
          <a:xfrm>
            <a:off x="1639505" y="5713583"/>
            <a:ext cx="60438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 b="1" dirty="0">
                <a:solidFill>
                  <a:schemeClr val="bg1">
                    <a:lumMod val="85000"/>
                  </a:schemeClr>
                </a:solidFill>
                <a:latin typeface="Lato Bold"/>
                <a:cs typeface="Lato Bold"/>
              </a:rPr>
              <a:t>Marzo 1 de 2017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99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1011084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768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1559724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114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" y="2427606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  <a:latin typeface="Arial Narrow" panose="020B0606020202030204" pitchFamily="34" charset="0"/>
              </a:rPr>
              <a:t>SOLICITUD PARA JUNTA DIRECTIVA SOCIEDAD DE ACTIVOS ESPECIALES</a:t>
            </a:r>
          </a:p>
        </p:txBody>
      </p:sp>
    </p:spTree>
    <p:extLst>
      <p:ext uri="{BB962C8B-B14F-4D97-AF65-F5344CB8AC3E}">
        <p14:creationId xmlns:p14="http://schemas.microsoft.com/office/powerpoint/2010/main" val="2143809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68312" y="1433554"/>
            <a:ext cx="820737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r>
              <a:rPr lang="es-CO" sz="2600" dirty="0">
                <a:latin typeface="Arial Narrow" panose="020B0606020202030204" pitchFamily="34" charset="0"/>
              </a:rPr>
              <a:t> </a:t>
            </a:r>
          </a:p>
          <a:p>
            <a:pPr algn="just"/>
            <a:endParaRPr lang="es-ES" sz="2700" dirty="0">
              <a:solidFill>
                <a:srgbClr val="A9A8A9"/>
              </a:solidFill>
              <a:latin typeface="Lato Regular"/>
              <a:cs typeface="Lato Regular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8811" y="6520418"/>
            <a:ext cx="431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831850" y="1648757"/>
          <a:ext cx="7480300" cy="3771900"/>
        </p:xfrm>
        <a:graphic>
          <a:graphicData uri="http://schemas.openxmlformats.org/drawingml/2006/table">
            <a:tbl>
              <a:tblPr/>
              <a:tblGrid>
                <a:gridCol w="1931935">
                  <a:extLst>
                    <a:ext uri="{9D8B030D-6E8A-4147-A177-3AD203B41FA5}">
                      <a16:colId xmlns:a16="http://schemas.microsoft.com/office/drawing/2014/main" val="252380807"/>
                    </a:ext>
                  </a:extLst>
                </a:gridCol>
                <a:gridCol w="1627394">
                  <a:extLst>
                    <a:ext uri="{9D8B030D-6E8A-4147-A177-3AD203B41FA5}">
                      <a16:colId xmlns:a16="http://schemas.microsoft.com/office/drawing/2014/main" val="2230190040"/>
                    </a:ext>
                  </a:extLst>
                </a:gridCol>
                <a:gridCol w="1446572">
                  <a:extLst>
                    <a:ext uri="{9D8B030D-6E8A-4147-A177-3AD203B41FA5}">
                      <a16:colId xmlns:a16="http://schemas.microsoft.com/office/drawing/2014/main" val="3003445806"/>
                    </a:ext>
                  </a:extLst>
                </a:gridCol>
                <a:gridCol w="2474399">
                  <a:extLst>
                    <a:ext uri="{9D8B030D-6E8A-4147-A177-3AD203B41FA5}">
                      <a16:colId xmlns:a16="http://schemas.microsoft.com/office/drawing/2014/main" val="2593886898"/>
                    </a:ext>
                  </a:extLst>
                </a:gridCol>
              </a:tblGrid>
              <a:tr h="29527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MESAS DE TRABAJO CISA - SAE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296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73668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OBJETO DEL CONTRATO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CISA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OBSERVACIONES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008051"/>
                  </a:ext>
                </a:extLst>
              </a:tr>
              <a:tr h="14001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Servicio integral de servicios generales de aseo, cafeteria, oficios varios y mantenimiento técnico con suministro de insumos de cafeteria productos de aseo y maquinaria.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Contrato con Brilladora el  Diamante hasta el 15 de abril de 2017.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Contrato Servilimpieza S.A. hasta el 15 de abril de 2017.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En mesas de trabajo llevadas a cabo en fechas 19 de octubre de 2016, 26 de febrero de 2017 y 09 de febrero de 2017. En las cuales se compartio información entre CISA y SAE se analizaron precios, cantidades y caracteristicas de los servicios; asi como tambien la impresión de documentos por cantidades y una vez realizados los estudios de mercado se determino que las necesidades de estas sociedades son distintas y por lo tanto no se llevaran a cabo las sinergias.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08008"/>
                  </a:ext>
                </a:extLst>
              </a:tr>
              <a:tr h="14859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Servicio de Outsourcing de fotocopiado y reproducción de documentos en las instalaciones.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Estudia la posibilidad de adherirse a este contrato.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Contrato de outsourcing de fotocopiado con la empresa Solution Copy Ltda hasta el 30 de abril de 2017.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905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907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39750" y="1228314"/>
            <a:ext cx="79075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>
                <a:latin typeface="Arial Narrow" panose="020B0606020202030204" pitchFamily="34" charset="0"/>
              </a:rPr>
              <a:t>Adicionar y prorrogar el contrato No. 09 de 2015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65124" y="1920685"/>
            <a:ext cx="8207375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600" b="1" dirty="0">
                <a:latin typeface="Arial Narrow" panose="020B0606020202030204" pitchFamily="34" charset="0"/>
              </a:rPr>
              <a:t>Objeto del contrato: </a:t>
            </a:r>
            <a:r>
              <a:rPr lang="es-ES" sz="2600" dirty="0">
                <a:latin typeface="Arial Narrow" panose="020B0606020202030204" pitchFamily="34" charset="0"/>
              </a:rPr>
              <a:t>Contratar el servicio integral de servicios generales de aseo, cafetería, oficios varios y mantenimiento técnico, con suministro de insumos de cafetería, productos de aseo y maquinaria para la SAE SAS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r>
              <a:rPr lang="es-CO" sz="2600" b="1" dirty="0">
                <a:latin typeface="Arial Narrow" panose="020B0606020202030204" pitchFamily="34" charset="0"/>
              </a:rPr>
              <a:t>Alcance</a:t>
            </a:r>
            <a:r>
              <a:rPr lang="es-CO" sz="2600" dirty="0">
                <a:latin typeface="Arial Narrow" panose="020B0606020202030204" pitchFamily="34" charset="0"/>
              </a:rPr>
              <a:t>: Servicio integral de aseo, cafetería y mantenimiento,  con personal que realizará labores de aseo, cafetería y oficios varios en las diferentes oficinas e instalaciones, tanto en la sede central ubicada en la ciudad de Bogotá DC, como en las regionales, ubicadas en las ciudades de Medellín, Barranquilla y Cali. </a:t>
            </a:r>
          </a:p>
          <a:p>
            <a:pPr algn="just"/>
            <a:endParaRPr lang="es-ES" sz="2700" dirty="0">
              <a:solidFill>
                <a:srgbClr val="A9A8A9"/>
              </a:solidFill>
              <a:latin typeface="Lato Regular"/>
              <a:cs typeface="Lato Regular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8811" y="6520418"/>
            <a:ext cx="431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</a:t>
            </a:r>
          </a:p>
        </p:txBody>
      </p:sp>
    </p:spTree>
    <p:extLst>
      <p:ext uri="{BB962C8B-B14F-4D97-AF65-F5344CB8AC3E}">
        <p14:creationId xmlns:p14="http://schemas.microsoft.com/office/powerpoint/2010/main" val="212282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" y="174173"/>
            <a:ext cx="2222500" cy="12130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41235" y="1361096"/>
            <a:ext cx="76551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600" b="1" dirty="0">
                <a:latin typeface="Arial Narrow" panose="020B0606020202030204" pitchFamily="34" charset="0"/>
              </a:rPr>
              <a:t>Valor y plazos iniciales:</a:t>
            </a:r>
          </a:p>
          <a:p>
            <a:pPr algn="just"/>
            <a:endParaRPr lang="es-CO" sz="2600" b="1" dirty="0">
              <a:latin typeface="Arial Narrow" panose="020B0606020202030204" pitchFamily="34" charset="0"/>
            </a:endParaRPr>
          </a:p>
          <a:p>
            <a:pPr algn="just"/>
            <a:r>
              <a:rPr lang="es-CO" sz="2600" dirty="0">
                <a:latin typeface="Arial Narrow" panose="020B0606020202030204" pitchFamily="34" charset="0"/>
              </a:rPr>
              <a:t>El valor inicial del contrato es de $300.240.225, con un plazo de ejecución de nueve (9) meses, con fecha de terminación el 15 de enero de 2016.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r>
              <a:rPr lang="es-CO" sz="2600" dirty="0">
                <a:latin typeface="Arial Narrow" panose="020B0606020202030204" pitchFamily="34" charset="0"/>
              </a:rPr>
              <a:t>Adiciones por valor de $575.000.000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r>
              <a:rPr lang="es-CO" sz="2600" dirty="0">
                <a:latin typeface="Arial Narrow" panose="020B0606020202030204" pitchFamily="34" charset="0"/>
              </a:rPr>
              <a:t>Valor Total Contrato con Adiciones $875.240.225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r>
              <a:rPr lang="es-CO" sz="2600" dirty="0">
                <a:latin typeface="Arial Narrow" panose="020B0606020202030204" pitchFamily="34" charset="0"/>
              </a:rPr>
              <a:t>Termino de Ejecución contrato 15 de abril de 2017 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8811" y="6520418"/>
            <a:ext cx="431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</a:t>
            </a:r>
          </a:p>
        </p:txBody>
      </p:sp>
    </p:spTree>
    <p:extLst>
      <p:ext uri="{BB962C8B-B14F-4D97-AF65-F5344CB8AC3E}">
        <p14:creationId xmlns:p14="http://schemas.microsoft.com/office/powerpoint/2010/main" val="280853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8811" y="6520418"/>
            <a:ext cx="431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23828" y="1213051"/>
            <a:ext cx="75329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b="1" dirty="0">
                <a:latin typeface="Arial Narrow" panose="020B0606020202030204" pitchFamily="34" charset="0"/>
              </a:rPr>
              <a:t>Adición: </a:t>
            </a:r>
            <a:r>
              <a:rPr lang="es-CO" sz="2600" dirty="0">
                <a:latin typeface="Arial Narrow" panose="020B0606020202030204" pitchFamily="34" charset="0"/>
              </a:rPr>
              <a:t>El valor de la adición solicitada es de $75.500.000 valor que incluye IVA y todos los impuestos, tasas y contribuciones a que haya lugar.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r>
              <a:rPr lang="es-CO" sz="2600" b="1" dirty="0">
                <a:latin typeface="Arial Narrow" panose="020B0606020202030204" pitchFamily="34" charset="0"/>
              </a:rPr>
              <a:t>Prorroga</a:t>
            </a:r>
            <a:r>
              <a:rPr lang="es-CO" sz="2600" dirty="0">
                <a:latin typeface="Arial Narrow" panose="020B0606020202030204" pitchFamily="34" charset="0"/>
              </a:rPr>
              <a:t>: La prorroga solicitada será, hasta el próximo 15 de mayo de 2017.</a:t>
            </a:r>
          </a:p>
          <a:p>
            <a:pPr algn="just"/>
            <a:endParaRPr lang="es-CO" sz="2600" b="1" dirty="0">
              <a:latin typeface="Arial Narrow" panose="020B0606020202030204" pitchFamily="34" charset="0"/>
            </a:endParaRPr>
          </a:p>
          <a:p>
            <a:pPr algn="just"/>
            <a:r>
              <a:rPr lang="es-CO" sz="2600" b="1" dirty="0">
                <a:latin typeface="Arial Narrow" panose="020B0606020202030204" pitchFamily="34" charset="0"/>
              </a:rPr>
              <a:t>Solicitud</a:t>
            </a:r>
            <a:r>
              <a:rPr lang="es-CO" sz="2600" dirty="0">
                <a:latin typeface="Arial Narrow" panose="020B0606020202030204" pitchFamily="34" charset="0"/>
              </a:rPr>
              <a:t>: Aprobación por parte de la Junta Directiva de la SAE SAS, de la adición y prorroga del contrato 09 de 2015 por un monto de $75.500.000.</a:t>
            </a: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  <a:p>
            <a:pPr algn="just"/>
            <a:endParaRPr lang="es-CO" sz="2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039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2080229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2641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DE INGRESOS VIGENCIA 2018</a:t>
            </a:r>
            <a:endParaRPr lang="es-CO" sz="1524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  <a:p>
            <a:endParaRPr lang="es-CO" sz="1067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31" y="1499197"/>
            <a:ext cx="7012760" cy="39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DE GASTOS VIGENCIA 2018</a:t>
            </a:r>
            <a:endParaRPr lang="es-CO" sz="1524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  <a:p>
            <a:endParaRPr lang="es-CO" sz="1067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85" y="1062385"/>
            <a:ext cx="6952322" cy="481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4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FRISCO VIGENCIA 2018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540199" y="3083172"/>
            <a:ext cx="2637157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524" b="1" dirty="0">
                <a:solidFill>
                  <a:srgbClr val="0070C0"/>
                </a:solidFill>
                <a:latin typeface="Lato Regular"/>
                <a:cs typeface="+mj-cs"/>
              </a:rPr>
              <a:t>PARTICIPACION 2018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675" y="3388019"/>
            <a:ext cx="4067853" cy="24412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21" y="1260126"/>
            <a:ext cx="7325358" cy="144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20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FRISCO VIGENCIA 2018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898141" y="2944365"/>
            <a:ext cx="7442160" cy="283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371" b="1" dirty="0"/>
              <a:t>Honorarios Asesoría Administrativa: </a:t>
            </a:r>
            <a:r>
              <a:rPr lang="es-CO" sz="1371" dirty="0"/>
              <a:t>Honorarios por Levantamientos Topográficos $212 Millones, Honorarios por diagnostico inicial sociedades Activas $150 Millones, Asesoría en NIIF Sociedades $145 Millones, Destrucción de muebles $95 Millones, Asesorías derecho societario y comercial contables y tributarias para Sociedades $273 Millones, estudios de seguridad Aspirantes depositarios $25 Millones </a:t>
            </a:r>
          </a:p>
          <a:p>
            <a:pPr algn="just"/>
            <a:endParaRPr lang="es-CO" sz="1371" b="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371" b="1" dirty="0"/>
              <a:t>Honorarios Asesorías Jurídicas: </a:t>
            </a:r>
            <a:r>
              <a:rPr lang="es-CO" sz="1371" dirty="0"/>
              <a:t>Honorarios Defensa Judicial, Cartera, Peritos Especiales, Procesos Especiales $1.800 Millones y Vigilancia Judicial $150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endParaRPr lang="es-CO" sz="137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371" b="1" dirty="0"/>
              <a:t>Honorarios Avalúos: </a:t>
            </a:r>
            <a:r>
              <a:rPr lang="es-CO" sz="1371" dirty="0"/>
              <a:t>Honorarios firmas Avaluadoras $423 Millones y Avaluó de Intangibles $40 Millones.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endParaRPr lang="es-CO" sz="137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endParaRPr lang="es-CO" sz="1371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42" y="1022022"/>
            <a:ext cx="7325358" cy="143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93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261089" cy="101971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43957" y="-84370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FRISCO VIGENCIA 2018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51280" y="3841859"/>
            <a:ext cx="7641436" cy="2682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Impuestos y Multas: </a:t>
            </a:r>
            <a:r>
              <a:rPr lang="es-CO" sz="990" dirty="0"/>
              <a:t>En el 2016 se efectuó el cruce de cuentas de Boulevard por $6.000 Millones, En 2018</a:t>
            </a:r>
            <a:r>
              <a:rPr lang="es-CO" sz="990" b="1" dirty="0"/>
              <a:t> </a:t>
            </a:r>
            <a:r>
              <a:rPr lang="es-CO" sz="990" dirty="0"/>
              <a:t>Impuestos Prediales y Valorizaciones adeudados de los Bienes Inmuebles $2.975 Millones y GMF $859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Compra de Equipo: </a:t>
            </a:r>
            <a:r>
              <a:rPr lang="es-CO" sz="990" dirty="0"/>
              <a:t>Compra de Estantería para Archivo FRISCO $71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Materiales y Suministros: </a:t>
            </a:r>
            <a:r>
              <a:rPr lang="es-CO" sz="990" dirty="0"/>
              <a:t>Compra de Chequera e inclusión rubros de cajas menores.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Mantenimiento: </a:t>
            </a:r>
            <a:r>
              <a:rPr lang="es-CO" sz="990" dirty="0"/>
              <a:t>Cuotas de Administración $2.636 Millones, Vigilancia $1.476 Millones, Mantenimientos Software $80 Millones y ROM $317 Millones. 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Comunicación y Transporte:</a:t>
            </a:r>
            <a:r>
              <a:rPr lang="es-CO" sz="990" dirty="0"/>
              <a:t> Desalojos $250 Millones y Convenio Banco la Republica $300 Millones, caja menor $525 Millones (Transporte desalojos).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Impresos y Publicaciones: </a:t>
            </a:r>
            <a:r>
              <a:rPr lang="es-CO" sz="990" dirty="0"/>
              <a:t>Publicaciones de Ley $100 Millones y de Ventas $253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Servicios Públicos: </a:t>
            </a:r>
            <a:r>
              <a:rPr lang="es-CO" sz="990" dirty="0"/>
              <a:t>Servicios Adeudados por el FRISCO $348 Millones y Servicio servidores en la Nube (Claro) FRISCO $170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Seguros: </a:t>
            </a:r>
            <a:r>
              <a:rPr lang="es-CO" sz="990" dirty="0"/>
              <a:t>Seguro todo riesgo daño material $2.587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Viáticos: </a:t>
            </a:r>
            <a:r>
              <a:rPr lang="es-CO" sz="990" dirty="0"/>
              <a:t>En el 2016 se dividía el presupuesto entre Ext. e Inc. y para el 2017 y 2018 se deja todo por Ext, aumenta a razón de que se proyecta gran cantidad de desalojos, visitas, incautaciones y entregas.</a:t>
            </a:r>
            <a:endParaRPr lang="es-CO" sz="990" b="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Saneamiento: </a:t>
            </a:r>
            <a:r>
              <a:rPr lang="es-CO" sz="990" dirty="0"/>
              <a:t>Sociedades en Liquidación $10.000 Millones y Comisión Depositarios $1.179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Otros Gastos: </a:t>
            </a:r>
            <a:r>
              <a:rPr lang="es-CO" sz="990" dirty="0"/>
              <a:t>Desalojos $250 Millones, Comisión SAE $1.100 millones, Comisión CISA venta de muebles, inmuebles y Recuperación cartera $4.643 Millones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990" b="1" dirty="0"/>
              <a:t>Sentencias: </a:t>
            </a:r>
            <a:r>
              <a:rPr lang="pt-BR" sz="990" dirty="0"/>
              <a:t>Sentencias Condenatórias - Defensa Judicial FRISCO $5.000 Millones.</a:t>
            </a:r>
            <a:endParaRPr lang="es-CO" sz="99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55" y="506575"/>
            <a:ext cx="7427886" cy="32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53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43958" y="96686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FRISCO VIGENCIA 2018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09522" y="3994369"/>
            <a:ext cx="7536601" cy="2156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Servicios Públicos: </a:t>
            </a:r>
            <a:r>
              <a:rPr lang="es-CO" sz="1219" dirty="0"/>
              <a:t>En el 2016 la cifra aumenta por acuerdo de pago de Energía-EMCALI del edifico la Ermita por valor de $879 Millones para el 2018 se incrementa por IPC.</a:t>
            </a:r>
            <a:endParaRPr lang="es-CO" sz="1219" b="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Saneamiento: </a:t>
            </a:r>
            <a:r>
              <a:rPr lang="es-CO" sz="1219" dirty="0"/>
              <a:t>Sociedades en Liquidación $1.436 Millones y Comisión Depositarios $3.771 Millones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Servicios Personales: </a:t>
            </a:r>
            <a:r>
              <a:rPr lang="es-CO" sz="1219" dirty="0"/>
              <a:t>Honorarios Avalúos $106 Millones, Diagnostico Soc. Activas $150 Millones y Destrucción bienes Muebles $105 Millones.</a:t>
            </a:r>
            <a:endParaRPr lang="es-CO" sz="1219" b="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Impuestos y Multas: </a:t>
            </a:r>
            <a:r>
              <a:rPr lang="es-CO" sz="1219" dirty="0"/>
              <a:t>Impuestos Prediales y Valorizaciones adeudados de los Bienes Inmuebles $4.694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Arrendamiento: </a:t>
            </a:r>
            <a:r>
              <a:rPr lang="es-CO" sz="1219" dirty="0"/>
              <a:t>Contrato Bodegaje se deja todo por operación ya que el 90% de los vehículos son incautados.</a:t>
            </a:r>
            <a:endParaRPr lang="es-CO" sz="1219" b="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Mantenimiento: </a:t>
            </a:r>
            <a:r>
              <a:rPr lang="es-CO" sz="1219" dirty="0"/>
              <a:t>Cuotas de Administración $910 Millones, y ROM $1.586 Millones. 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Otros Gastos: </a:t>
            </a:r>
            <a:r>
              <a:rPr lang="es-CO" sz="1219" dirty="0"/>
              <a:t>Desalojos $250 Millones y Bovinos $290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Sentencias: </a:t>
            </a:r>
            <a:r>
              <a:rPr lang="pt-BR" sz="1219" dirty="0"/>
              <a:t>Devoluciones de Productividad $4.000 Millones.</a:t>
            </a:r>
            <a:endParaRPr lang="es-CO" sz="1219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Comunicación y Transporte:</a:t>
            </a:r>
            <a:r>
              <a:rPr lang="es-CO" sz="1219" dirty="0"/>
              <a:t> Desalojos $250 Millones.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023258" y="760598"/>
          <a:ext cx="7097485" cy="2913155"/>
        </p:xfrm>
        <a:graphic>
          <a:graphicData uri="http://schemas.openxmlformats.org/drawingml/2006/table">
            <a:tbl>
              <a:tblPr/>
              <a:tblGrid>
                <a:gridCol w="2057147">
                  <a:extLst>
                    <a:ext uri="{9D8B030D-6E8A-4147-A177-3AD203B41FA5}">
                      <a16:colId xmlns:a16="http://schemas.microsoft.com/office/drawing/2014/main" val="1200631546"/>
                    </a:ext>
                  </a:extLst>
                </a:gridCol>
                <a:gridCol w="972349">
                  <a:extLst>
                    <a:ext uri="{9D8B030D-6E8A-4147-A177-3AD203B41FA5}">
                      <a16:colId xmlns:a16="http://schemas.microsoft.com/office/drawing/2014/main" val="2772819306"/>
                    </a:ext>
                  </a:extLst>
                </a:gridCol>
                <a:gridCol w="1025266">
                  <a:extLst>
                    <a:ext uri="{9D8B030D-6E8A-4147-A177-3AD203B41FA5}">
                      <a16:colId xmlns:a16="http://schemas.microsoft.com/office/drawing/2014/main" val="2816609629"/>
                    </a:ext>
                  </a:extLst>
                </a:gridCol>
                <a:gridCol w="926046">
                  <a:extLst>
                    <a:ext uri="{9D8B030D-6E8A-4147-A177-3AD203B41FA5}">
                      <a16:colId xmlns:a16="http://schemas.microsoft.com/office/drawing/2014/main" val="1019038033"/>
                    </a:ext>
                  </a:extLst>
                </a:gridCol>
                <a:gridCol w="608545">
                  <a:extLst>
                    <a:ext uri="{9D8B030D-6E8A-4147-A177-3AD203B41FA5}">
                      <a16:colId xmlns:a16="http://schemas.microsoft.com/office/drawing/2014/main" val="1662783058"/>
                    </a:ext>
                  </a:extLst>
                </a:gridCol>
                <a:gridCol w="952505">
                  <a:extLst>
                    <a:ext uri="{9D8B030D-6E8A-4147-A177-3AD203B41FA5}">
                      <a16:colId xmlns:a16="http://schemas.microsoft.com/office/drawing/2014/main" val="396685334"/>
                    </a:ext>
                  </a:extLst>
                </a:gridCol>
                <a:gridCol w="555627">
                  <a:extLst>
                    <a:ext uri="{9D8B030D-6E8A-4147-A177-3AD203B41FA5}">
                      <a16:colId xmlns:a16="http://schemas.microsoft.com/office/drawing/2014/main" val="1726225211"/>
                    </a:ext>
                  </a:extLst>
                </a:gridCol>
              </a:tblGrid>
              <a:tr h="139037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CO" sz="8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GASTOS DE OPERACIÓN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514602"/>
                  </a:ext>
                </a:extLst>
              </a:tr>
              <a:tr h="132416"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507434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CONCEPTO</a:t>
                      </a:r>
                    </a:p>
                  </a:txBody>
                  <a:tcPr marL="6621" marR="6621" marT="66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PROYECCION 2016</a:t>
                      </a:r>
                    </a:p>
                  </a:txBody>
                  <a:tcPr marL="6621" marR="6621" marT="66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COMPROMISOS 2016</a:t>
                      </a:r>
                    </a:p>
                  </a:txBody>
                  <a:tcPr marL="6621" marR="6621" marT="66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PROYECCIÓN 2017</a:t>
                      </a:r>
                    </a:p>
                  </a:txBody>
                  <a:tcPr marL="6621" marR="6621" marT="66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Var. 2017 vs 2016</a:t>
                      </a:r>
                    </a:p>
                  </a:txBody>
                  <a:tcPr marL="6621" marR="6621" marT="66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PROYECCIÓN 2018</a:t>
                      </a:r>
                    </a:p>
                  </a:txBody>
                  <a:tcPr marL="6621" marR="6621" marT="66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Var. 2018 vs 2017</a:t>
                      </a:r>
                    </a:p>
                  </a:txBody>
                  <a:tcPr marL="6621" marR="6621" marT="662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9025286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945815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Servicios Públicos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1,014,532,564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971,877,355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78,270,000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-91.95%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128,236,000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63.84%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545310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Saneamiento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4,243,948,506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2,962,707,629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3,244,000,000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9.49%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5,208,320,000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60.55%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45320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Servicios Personales Indirectos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212,500,000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278,680,000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883,197,750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216.92%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737,263,000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-16.52%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057910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Viáticos y Gastos de Viaje 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318,000,000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324,230,892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-100.00%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-  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756123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Arrendamientos y Bodegaje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75,319,798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2,528,835,093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6,185,796,250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144.61%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12,274,000,000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98.42%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8166089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Impuestos y Multas 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2,608,242,989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2,067,202,919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2,827,000,000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36.75%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4,694,120,000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66.05%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58574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Mantenimiento 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3,240,729,139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2,192,852,885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1,932,000,000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-11.90%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2,497,065,000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29.25%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236907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Otros Gastos Por Adquisición de Servicios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702,296,000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135,578,921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307,600,000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126.88%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590,000,000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91.81%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264660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Sentencias y Conciliaciones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4,834,666,065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4,194,682,487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1,638,000,000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-60.95%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4,000,000,000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144.20%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94860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Seguros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635,564,939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138,068,900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561,136,000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306.42%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561,136,000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079293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Comunicaciones y Transporte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427,200,000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84,187,346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747,000,000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787.31%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277,665,000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-62.83%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492881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Impresos y Publicaciones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-  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3,087,591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67,000,000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2069.98%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50,000,000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-25.37%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231687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Compra de Equipo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-  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40,000,000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-100.00%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49961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Materiales y Suministros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-  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5,000,000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-100.00%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487479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51880"/>
                  </a:ext>
                </a:extLst>
              </a:tr>
              <a:tr h="139037"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TOTALES</a:t>
                      </a:r>
                    </a:p>
                  </a:txBody>
                  <a:tcPr marL="6621" marR="6621" marT="66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18,313,000,000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15,881,992,019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18,516,000,000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16.58%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31,017,805,000 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67.52%</a:t>
                      </a:r>
                    </a:p>
                  </a:txBody>
                  <a:tcPr marL="6621" marR="6621" marT="662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320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746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043958" y="96686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SAE VIGENCIA 2018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338" y="3643844"/>
            <a:ext cx="4080382" cy="244420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443729" y="3338999"/>
            <a:ext cx="2348617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524" b="1" dirty="0">
                <a:solidFill>
                  <a:srgbClr val="0070C0"/>
                </a:solidFill>
                <a:latin typeface="Lato Regular"/>
                <a:cs typeface="+mj-cs"/>
              </a:rPr>
              <a:t>PARTICIPACION 2018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06" y="1760153"/>
            <a:ext cx="7735189" cy="108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3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043958" y="96686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SAE VIGENCIA 2018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938651" y="3077455"/>
            <a:ext cx="7266696" cy="309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Honorarios Asesoría Administrativa: </a:t>
            </a:r>
            <a:r>
              <a:rPr lang="es-CO" sz="1219" dirty="0"/>
              <a:t>Operador Logístico $426 Millones, Revisoría Fiscal $205 Millones, Servicios de selección de personal (Estudios de seguridad, Aplicación de pruebas psicotécnicas y de competencias) y mantenimiento del aplicativo de nómina $182 Millones, Servicios profesionales para análisis de vulnerabilidad y personal OGI, consultor Plan de Recuperación ante Desastres (DRP) + Continuidad del Negocio (BCP) $410 millones</a:t>
            </a:r>
          </a:p>
          <a:p>
            <a:pPr algn="just"/>
            <a:endParaRPr lang="es-CO" sz="1219" b="1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Honorarios Asesorías Jurídicas: </a:t>
            </a:r>
            <a:r>
              <a:rPr lang="es-CO" sz="1219" dirty="0"/>
              <a:t>Junta Directiva y Comité Financiero $516 Millones y Consultor Laboral $34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endParaRPr lang="es-CO" sz="1219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Otros Servicios Personales Indirectos: </a:t>
            </a:r>
            <a:r>
              <a:rPr lang="es-CO" sz="1219" dirty="0"/>
              <a:t>Se proyectan 50 servicios temporales del nivel profesional I y II a través de Empresa de Servicios Temporales - EST para cubrir labores ocasionales, remplazos o planes de choque, incluyendo AIU del 10%, IVA 1.9% e incremento del 8% del SMMLV $2.800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endParaRPr lang="es-CO" sz="1219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219" b="1" dirty="0"/>
              <a:t>Sueldos: </a:t>
            </a:r>
            <a:r>
              <a:rPr lang="es-CO" sz="1219" dirty="0"/>
              <a:t>Planta dimensionada de 384 cargos, 20 Aprendices Sena reglamentarios y 10 Practicantes o Auxiliares Jurídicos. Se proyecta aumento salarial del 8%, sobre el SMMLV con incremento en el 2017. $25.215 Millones.</a:t>
            </a:r>
            <a:endParaRPr lang="es-CO" sz="1219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19" y="1323004"/>
            <a:ext cx="7884562" cy="131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67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043958" y="96686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</a:rPr>
              <a:t>PRESUPUESTO SAE VIGENCIA 2018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812448" y="3622095"/>
            <a:ext cx="7641436" cy="271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Arrendamientos: </a:t>
            </a:r>
            <a:r>
              <a:rPr lang="es-CO" sz="1067" dirty="0"/>
              <a:t>Arrendamiento sede principal y regionales $3.330 Millones, Bodegaje Cintas y Alquiler de servicio ITIL $663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Capacitación, Bienestar Social y Estímulos: </a:t>
            </a:r>
            <a:r>
              <a:rPr lang="es-CO" sz="1067" dirty="0"/>
              <a:t>Capacitación Externa, según las necesidades detectadas en el año en curso y el aumento en la planta de personal $400 Millones, Contratación de Actividades del plan: Vacaciones recreativas, Seguros de vida, póliza exequial $286 Millones y Virtualización de procesos $230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Compra de Equipo - Software: </a:t>
            </a:r>
            <a:r>
              <a:rPr lang="es-CO" sz="1067" dirty="0" err="1"/>
              <a:t>Telerik</a:t>
            </a:r>
            <a:r>
              <a:rPr lang="es-CO" sz="1067" dirty="0"/>
              <a:t>, Visual Studio Professional, Antivirus, SQL Server 2016 </a:t>
            </a:r>
            <a:r>
              <a:rPr lang="es-CO" sz="1067" dirty="0" err="1"/>
              <a:t>enterprise</a:t>
            </a:r>
            <a:r>
              <a:rPr lang="es-CO" sz="1067" dirty="0"/>
              <a:t>, </a:t>
            </a:r>
            <a:r>
              <a:rPr lang="es-CO" sz="1067" dirty="0" err="1"/>
              <a:t>Backup</a:t>
            </a:r>
            <a:r>
              <a:rPr lang="es-CO" sz="1067" dirty="0"/>
              <a:t> </a:t>
            </a:r>
            <a:r>
              <a:rPr lang="es-CO" sz="1067" dirty="0" err="1"/>
              <a:t>Exec</a:t>
            </a:r>
            <a:r>
              <a:rPr lang="es-CO" sz="1067" dirty="0"/>
              <a:t>, Georreferenciación, Adobe, Firmas digitales, Bus interoperabilidad, ERP (Gestión Humana), https, Gobierno en Línea - GEL, </a:t>
            </a:r>
            <a:r>
              <a:rPr lang="es-CO" sz="1067" dirty="0" err="1"/>
              <a:t>Fortianalizer</a:t>
            </a:r>
            <a:r>
              <a:rPr lang="es-CO" sz="1067" dirty="0"/>
              <a:t>, </a:t>
            </a:r>
            <a:r>
              <a:rPr lang="es-CO" sz="1067" dirty="0" err="1"/>
              <a:t>PQRs</a:t>
            </a:r>
            <a:r>
              <a:rPr lang="es-CO" sz="1067" dirty="0"/>
              <a:t> por voz $1.280 Millones y Herramienta tecnológica planeación $120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Compra de Equipo - Hardware:</a:t>
            </a:r>
            <a:r>
              <a:rPr lang="es-CO" sz="1067" dirty="0"/>
              <a:t>  </a:t>
            </a:r>
            <a:r>
              <a:rPr lang="es-CO" sz="1067" dirty="0" err="1"/>
              <a:t>Tablets</a:t>
            </a:r>
            <a:r>
              <a:rPr lang="es-CO" sz="1067" dirty="0"/>
              <a:t>, Cintas, Salas virtuales, Compra Equipo audiovisual, Televisores para reemplazar </a:t>
            </a:r>
            <a:r>
              <a:rPr lang="es-CO" sz="1067" dirty="0" err="1"/>
              <a:t>videobeams</a:t>
            </a:r>
            <a:r>
              <a:rPr lang="es-CO" sz="1067" dirty="0"/>
              <a:t>,  </a:t>
            </a:r>
            <a:r>
              <a:rPr lang="es-CO" sz="1067" dirty="0" err="1"/>
              <a:t>Escaners</a:t>
            </a:r>
            <a:r>
              <a:rPr lang="es-CO" sz="1067" dirty="0"/>
              <a:t> $246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Comunicación y Transporte: </a:t>
            </a:r>
            <a:r>
              <a:rPr lang="es-CO" sz="1067" dirty="0"/>
              <a:t>Contrato Correo 4/72 $165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Impresos y Publicaciones: </a:t>
            </a:r>
            <a:r>
              <a:rPr lang="es-CO" sz="1067" dirty="0" err="1"/>
              <a:t>Outsourcing</a:t>
            </a:r>
            <a:r>
              <a:rPr lang="es-CO" sz="1067" dirty="0"/>
              <a:t> Fotocopiado $125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Mantenimiento: </a:t>
            </a:r>
            <a:r>
              <a:rPr lang="es-CO" sz="1067" dirty="0"/>
              <a:t>Mantenimiento de Software tales como: </a:t>
            </a:r>
            <a:r>
              <a:rPr lang="es-CO" sz="1067" dirty="0" err="1"/>
              <a:t>Heinsson</a:t>
            </a:r>
            <a:r>
              <a:rPr lang="es-CO" sz="1067" dirty="0"/>
              <a:t>, ERP, Carteleras Digitales, Licencias CISA, Mesa de ayuda GLPI, Soporte </a:t>
            </a:r>
            <a:r>
              <a:rPr lang="es-CO" sz="1067" dirty="0" err="1"/>
              <a:t>Pentaho</a:t>
            </a:r>
            <a:r>
              <a:rPr lang="es-CO" sz="1067" dirty="0"/>
              <a:t> $460 Millones, Vigilancia $530 Millones, Servicio Aseo $563 Millones y Administraciones $122 Millones.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Servicios Públicos: </a:t>
            </a:r>
            <a:r>
              <a:rPr lang="es-ES" sz="1067" dirty="0"/>
              <a:t>Canales MPLS, Internet, Office 365 $482 Millones, energía sede principal $161 Millones.</a:t>
            </a:r>
            <a:endParaRPr lang="es-CO" sz="1067" dirty="0"/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067" b="1" dirty="0"/>
              <a:t>Viáticos: </a:t>
            </a:r>
            <a:r>
              <a:rPr lang="es-CO" sz="1067" dirty="0"/>
              <a:t>Aumento en auditorias de control interno, arqueos de cajas menores, Visitas Administrativas.</a:t>
            </a:r>
            <a:endParaRPr lang="es-CO" sz="1067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15" y="865529"/>
            <a:ext cx="7519102" cy="238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55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2664864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96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495384" y="216113"/>
            <a:ext cx="6172200" cy="486194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ESCENARIOS TRANSFERENCIAS 2017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226" y="1158418"/>
            <a:ext cx="6362686" cy="454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01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495384" y="216113"/>
            <a:ext cx="6172200" cy="486194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ESCENARIOS TRANSFERENCIAS 2017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062" y="1230422"/>
            <a:ext cx="6403064" cy="457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44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495384" y="216113"/>
            <a:ext cx="6172200" cy="486194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352" dirty="0"/>
              <a:t> </a:t>
            </a:r>
            <a:r>
              <a:rPr lang="es-CO" sz="1524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ESCENARIOS TRANSFERENCIAS 2017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394" y="1204238"/>
            <a:ext cx="6298518" cy="449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96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3187233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6889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77" y="224620"/>
            <a:ext cx="1500188" cy="81880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0136" y="1676059"/>
            <a:ext cx="866372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/>
              <a:t>Presentación Estados Financieros a Diciembre 2016: </a:t>
            </a:r>
          </a:p>
          <a:p>
            <a:pPr algn="just"/>
            <a:r>
              <a:rPr lang="es-CO" sz="1400" b="1" dirty="0"/>
              <a:t>Activo: </a:t>
            </a:r>
          </a:p>
          <a:p>
            <a:pPr algn="just"/>
            <a:r>
              <a:rPr lang="es-CO" sz="1400" dirty="0"/>
              <a:t>El activo total de la sociedad tiene un crecimiento del 2 % comparando los cierres del año 2015 ( $ 19.983 millones) y el año 2016 ( $ 20.391 millones), donde el principal aspecto a destacar es el aumento de inversiones de administración de liquidez y  la consecuente reducción del efectivo en bancos. Otro aspecto importante es el crecimiento de las cuentas por cobrar donde se destaca la cuenta de saldos a favor de impuestos ( $ 7.566 millones), por ultimo se presento un aumento en la cuenta de propiedad, planta y equipo de un 14,7%.</a:t>
            </a:r>
          </a:p>
          <a:p>
            <a:pPr algn="just"/>
            <a:r>
              <a:rPr lang="es-CO" sz="1400" b="1" dirty="0"/>
              <a:t>Pasivo: </a:t>
            </a:r>
          </a:p>
          <a:p>
            <a:pPr algn="just"/>
            <a:r>
              <a:rPr lang="es-CO" sz="1400" dirty="0"/>
              <a:t>El pasivo total de la sociedad al cierre de 2016 disminuyo en el 8,6% comparado con el cierre del mismo periodo del año anterior, donde se destaca la disminución de las cuentas por pagar en el 8.2% ( $ 1.232 millones), la disminución mas importante se dio en la cuenta de recaudo de terceros ( 94%), además se presenta una disminución de provisiones en el 35.9% ( $ 294 millones).</a:t>
            </a:r>
          </a:p>
          <a:p>
            <a:pPr algn="just"/>
            <a:r>
              <a:rPr lang="es-CO" sz="1400" b="1" dirty="0"/>
              <a:t>Ingresos:</a:t>
            </a:r>
          </a:p>
          <a:p>
            <a:pPr algn="just"/>
            <a:r>
              <a:rPr lang="es-CO" sz="1400" dirty="0"/>
              <a:t>Se presento un aumento de los ingresos del 15.31% comparando los cierres de los años 2016 y 2015, se destaca el aumento de los ingresos financieros de $ 444.311 millones ( 497%) los ingresos diversos ( 617%) y el aumento de los ingresos por prestación de servicios ( 13.25%) en razón al aumento de los gastos de la sociedad.</a:t>
            </a:r>
          </a:p>
          <a:p>
            <a:pPr algn="just"/>
            <a:r>
              <a:rPr lang="es-CO" sz="1400" b="1" dirty="0"/>
              <a:t>Gastos:</a:t>
            </a:r>
          </a:p>
          <a:p>
            <a:pPr algn="just"/>
            <a:r>
              <a:rPr lang="es-CO" sz="1400" dirty="0"/>
              <a:t>Los gastos de la sociedad crecieron el 13.23%, donde se destaca el aumento de gastos generales ( 33.31%) donde aumentan los arrendamientos oficinas y bodegas, vigilancia y seguridad, mantenimiento y honorarios en temas como la Revisoría Fiscal.</a:t>
            </a:r>
          </a:p>
          <a:p>
            <a:pPr algn="just"/>
            <a:endParaRPr lang="es-CO" sz="1400" dirty="0">
              <a:latin typeface="Arial Narrow" panose="020B0606020202030204" pitchFamily="34" charset="0"/>
            </a:endParaRPr>
          </a:p>
          <a:p>
            <a:pPr algn="just"/>
            <a:endParaRPr lang="es-CO" sz="1400" dirty="0">
              <a:latin typeface="Arial Narrow" panose="020B0606020202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6586612"/>
            <a:ext cx="9144000" cy="238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028" dirty="0"/>
              <a:t>Vicepresidencia Administrativa y Financiera - Gerencia Financiera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844317" y="241107"/>
            <a:ext cx="2267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b="1" dirty="0"/>
              <a:t>Resumen Comité Financiero</a:t>
            </a:r>
          </a:p>
          <a:p>
            <a:r>
              <a:rPr lang="es-CO" sz="1400" b="1" dirty="0"/>
              <a:t>Presentados en normas NIIF</a:t>
            </a:r>
          </a:p>
        </p:txBody>
      </p:sp>
    </p:spTree>
    <p:extLst>
      <p:ext uri="{BB962C8B-B14F-4D97-AF65-F5344CB8AC3E}">
        <p14:creationId xmlns:p14="http://schemas.microsoft.com/office/powerpoint/2010/main" val="1828860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" y="245235"/>
            <a:ext cx="811044" cy="65581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619875"/>
            <a:ext cx="9144000" cy="238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028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25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240589" y="403110"/>
            <a:ext cx="4982131" cy="975523"/>
          </a:xfrm>
          <a:prstGeom prst="rect">
            <a:avLst/>
          </a:prstGeom>
        </p:spPr>
        <p:txBody>
          <a:bodyPr vert="horz" lIns="52252" tIns="26126" rIns="52252" bIns="2612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514" b="1" dirty="0"/>
              <a:t> </a:t>
            </a:r>
            <a:r>
              <a:rPr lang="es-CO" sz="1143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ESTADO DE SITUACION FINANCIERA INDIVIDUAL</a:t>
            </a:r>
          </a:p>
          <a:p>
            <a:r>
              <a:rPr lang="es-CO" sz="800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PERIODOS CONTABLES TERMINADOS EL 31 DE DICIEMBRE DE 2016 Y  31 DE DICIEMBRE 2015</a:t>
            </a:r>
          </a:p>
          <a:p>
            <a:endParaRPr lang="es-CO" sz="800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898072"/>
              </p:ext>
            </p:extLst>
          </p:nvPr>
        </p:nvGraphicFramePr>
        <p:xfrm>
          <a:off x="829996" y="1810833"/>
          <a:ext cx="7695027" cy="3998412"/>
        </p:xfrm>
        <a:graphic>
          <a:graphicData uri="http://schemas.openxmlformats.org/drawingml/2006/table">
            <a:tbl>
              <a:tblPr/>
              <a:tblGrid>
                <a:gridCol w="2614717">
                  <a:extLst>
                    <a:ext uri="{9D8B030D-6E8A-4147-A177-3AD203B41FA5}">
                      <a16:colId xmlns:a16="http://schemas.microsoft.com/office/drawing/2014/main" val="1981229456"/>
                    </a:ext>
                  </a:extLst>
                </a:gridCol>
                <a:gridCol w="159071">
                  <a:extLst>
                    <a:ext uri="{9D8B030D-6E8A-4147-A177-3AD203B41FA5}">
                      <a16:colId xmlns:a16="http://schemas.microsoft.com/office/drawing/2014/main" val="446444751"/>
                    </a:ext>
                  </a:extLst>
                </a:gridCol>
                <a:gridCol w="1219539">
                  <a:extLst>
                    <a:ext uri="{9D8B030D-6E8A-4147-A177-3AD203B41FA5}">
                      <a16:colId xmlns:a16="http://schemas.microsoft.com/office/drawing/2014/main" val="1691392245"/>
                    </a:ext>
                  </a:extLst>
                </a:gridCol>
                <a:gridCol w="185583">
                  <a:extLst>
                    <a:ext uri="{9D8B030D-6E8A-4147-A177-3AD203B41FA5}">
                      <a16:colId xmlns:a16="http://schemas.microsoft.com/office/drawing/2014/main" val="3871727314"/>
                    </a:ext>
                  </a:extLst>
                </a:gridCol>
                <a:gridCol w="1219539">
                  <a:extLst>
                    <a:ext uri="{9D8B030D-6E8A-4147-A177-3AD203B41FA5}">
                      <a16:colId xmlns:a16="http://schemas.microsoft.com/office/drawing/2014/main" val="2051986486"/>
                    </a:ext>
                  </a:extLst>
                </a:gridCol>
                <a:gridCol w="291539">
                  <a:extLst>
                    <a:ext uri="{9D8B030D-6E8A-4147-A177-3AD203B41FA5}">
                      <a16:colId xmlns:a16="http://schemas.microsoft.com/office/drawing/2014/main" val="4002681828"/>
                    </a:ext>
                  </a:extLst>
                </a:gridCol>
                <a:gridCol w="984338">
                  <a:extLst>
                    <a:ext uri="{9D8B030D-6E8A-4147-A177-3AD203B41FA5}">
                      <a16:colId xmlns:a16="http://schemas.microsoft.com/office/drawing/2014/main" val="2053908512"/>
                    </a:ext>
                  </a:extLst>
                </a:gridCol>
                <a:gridCol w="344652">
                  <a:extLst>
                    <a:ext uri="{9D8B030D-6E8A-4147-A177-3AD203B41FA5}">
                      <a16:colId xmlns:a16="http://schemas.microsoft.com/office/drawing/2014/main" val="4090445695"/>
                    </a:ext>
                  </a:extLst>
                </a:gridCol>
                <a:gridCol w="676049">
                  <a:extLst>
                    <a:ext uri="{9D8B030D-6E8A-4147-A177-3AD203B41FA5}">
                      <a16:colId xmlns:a16="http://schemas.microsoft.com/office/drawing/2014/main" val="92196186"/>
                    </a:ext>
                  </a:extLst>
                </a:gridCol>
              </a:tblGrid>
              <a:tr h="39287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Del 1°Enero al 31 Dic_2016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Del 1°Enero al 31 Dic_2015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effectLst/>
                          <a:latin typeface="Arial Narrow" panose="020B0606020202030204" pitchFamily="34" charset="0"/>
                        </a:rPr>
                        <a:t>VARIACION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07873"/>
                  </a:ext>
                </a:extLst>
              </a:tr>
              <a:tr h="196439"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079668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411525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Efectivo y equivalente al efectivo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545,522,443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12,245,817,480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-11,700,295,037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-95.5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844919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8,149,643,478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8,149,643,478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977911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Cuentas por Cobrar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10,984,185,592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7,033,296,521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3,950,889,071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56.2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398976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19,679,351,513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19,279,114,001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400,237,512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999974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718420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431211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461,637,013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402,596,091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59,040,922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209579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Activos no corrientes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250,317,610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302,131,752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-51,814,142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-17.1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976926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711,954,623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704,727,843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7,226,780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92723"/>
                  </a:ext>
                </a:extLst>
              </a:tr>
              <a:tr h="196439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540171"/>
                  </a:ext>
                </a:extLst>
              </a:tr>
              <a:tr h="2309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20,391,306,136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19,983,841,844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407,464,292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48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179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502929"/>
              </p:ext>
            </p:extLst>
          </p:nvPr>
        </p:nvGraphicFramePr>
        <p:xfrm>
          <a:off x="823840" y="1246195"/>
          <a:ext cx="7413674" cy="4693920"/>
        </p:xfrm>
        <a:graphic>
          <a:graphicData uri="http://schemas.openxmlformats.org/drawingml/2006/table">
            <a:tbl>
              <a:tblPr/>
              <a:tblGrid>
                <a:gridCol w="2465204">
                  <a:extLst>
                    <a:ext uri="{9D8B030D-6E8A-4147-A177-3AD203B41FA5}">
                      <a16:colId xmlns:a16="http://schemas.microsoft.com/office/drawing/2014/main" val="3253996778"/>
                    </a:ext>
                  </a:extLst>
                </a:gridCol>
                <a:gridCol w="207166">
                  <a:extLst>
                    <a:ext uri="{9D8B030D-6E8A-4147-A177-3AD203B41FA5}">
                      <a16:colId xmlns:a16="http://schemas.microsoft.com/office/drawing/2014/main" val="1272084932"/>
                    </a:ext>
                  </a:extLst>
                </a:gridCol>
                <a:gridCol w="1174949">
                  <a:extLst>
                    <a:ext uri="{9D8B030D-6E8A-4147-A177-3AD203B41FA5}">
                      <a16:colId xmlns:a16="http://schemas.microsoft.com/office/drawing/2014/main" val="3138062431"/>
                    </a:ext>
                  </a:extLst>
                </a:gridCol>
                <a:gridCol w="178797">
                  <a:extLst>
                    <a:ext uri="{9D8B030D-6E8A-4147-A177-3AD203B41FA5}">
                      <a16:colId xmlns:a16="http://schemas.microsoft.com/office/drawing/2014/main" val="1053794659"/>
                    </a:ext>
                  </a:extLst>
                </a:gridCol>
                <a:gridCol w="1174949">
                  <a:extLst>
                    <a:ext uri="{9D8B030D-6E8A-4147-A177-3AD203B41FA5}">
                      <a16:colId xmlns:a16="http://schemas.microsoft.com/office/drawing/2014/main" val="1020606240"/>
                    </a:ext>
                  </a:extLst>
                </a:gridCol>
                <a:gridCol w="166027">
                  <a:extLst>
                    <a:ext uri="{9D8B030D-6E8A-4147-A177-3AD203B41FA5}">
                      <a16:colId xmlns:a16="http://schemas.microsoft.com/office/drawing/2014/main" val="3988599788"/>
                    </a:ext>
                  </a:extLst>
                </a:gridCol>
                <a:gridCol w="1063200">
                  <a:extLst>
                    <a:ext uri="{9D8B030D-6E8A-4147-A177-3AD203B41FA5}">
                      <a16:colId xmlns:a16="http://schemas.microsoft.com/office/drawing/2014/main" val="2933308896"/>
                    </a:ext>
                  </a:extLst>
                </a:gridCol>
                <a:gridCol w="332051">
                  <a:extLst>
                    <a:ext uri="{9D8B030D-6E8A-4147-A177-3AD203B41FA5}">
                      <a16:colId xmlns:a16="http://schemas.microsoft.com/office/drawing/2014/main" val="2043206222"/>
                    </a:ext>
                  </a:extLst>
                </a:gridCol>
                <a:gridCol w="651331">
                  <a:extLst>
                    <a:ext uri="{9D8B030D-6E8A-4147-A177-3AD203B41FA5}">
                      <a16:colId xmlns:a16="http://schemas.microsoft.com/office/drawing/2014/main" val="3705882824"/>
                    </a:ext>
                  </a:extLst>
                </a:gridCol>
              </a:tblGrid>
              <a:tr h="27176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effectLst/>
                          <a:latin typeface="Arial Narrow" panose="020B0606020202030204" pitchFamily="34" charset="0"/>
                        </a:rPr>
                        <a:t>VARIACION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9318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03373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00221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1,131,184,934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1,232,135,158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-100,950,224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581002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466,389,037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399,203,767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67,185,270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08312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188,978,519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294,702,686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-105,724,167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-35.9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417123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250,317,612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302,131,752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-51,814,140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-17.1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15691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2,036,870,102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2,228,173,363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-191,303,261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206690"/>
                  </a:ext>
                </a:extLst>
              </a:tr>
              <a:tr h="166582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7232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2,036,870,102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2,228,173,363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-191,303,261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282991"/>
                  </a:ext>
                </a:extLst>
              </a:tr>
              <a:tr h="153062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95871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PATRIMONIO DE LA EMPRESA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48490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17,430,271,448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17,430,271,448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19556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437,477,607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433,669,802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3,807,805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139202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Resultados de ejercicios Anteriores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14,391,222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14,391,222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07504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598,767,554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18,199,027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580,568,527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3,190.1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83199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-126,471,797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-126,471,797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64944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18,354,436,034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17,755,668,480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598,767,554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888171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97640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20,391,306,136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19,983,841,844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407,464,292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826509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70" y="109547"/>
            <a:ext cx="1125140" cy="9097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640119"/>
            <a:ext cx="9144000" cy="238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028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26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637869" y="324550"/>
            <a:ext cx="4982131" cy="497934"/>
          </a:xfrm>
          <a:prstGeom prst="rect">
            <a:avLst/>
          </a:prstGeom>
        </p:spPr>
        <p:txBody>
          <a:bodyPr vert="horz" lIns="52252" tIns="26126" rIns="52252" bIns="2612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514" b="1" dirty="0"/>
              <a:t> </a:t>
            </a:r>
            <a:r>
              <a:rPr lang="es-CO" sz="1143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ESTADO DE SITUACION FINANCIERA INDIVIDUAL</a:t>
            </a:r>
          </a:p>
          <a:p>
            <a:r>
              <a:rPr lang="es-CO" sz="800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PERIODOS CONTABLES TERMINADOS EL 31 DE DICIEMBRE DE 2016 Y  31 DE DICIEMBRE 2015</a:t>
            </a:r>
          </a:p>
          <a:p>
            <a:pPr algn="ctr"/>
            <a:r>
              <a:rPr lang="es-CO" sz="800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Cifra en pesos colombianos</a:t>
            </a:r>
          </a:p>
          <a:p>
            <a:endParaRPr lang="es-CO" sz="800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8113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188338"/>
              </p:ext>
            </p:extLst>
          </p:nvPr>
        </p:nvGraphicFramePr>
        <p:xfrm>
          <a:off x="942533" y="3052862"/>
          <a:ext cx="7254244" cy="1688104"/>
        </p:xfrm>
        <a:graphic>
          <a:graphicData uri="http://schemas.openxmlformats.org/drawingml/2006/table">
            <a:tbl>
              <a:tblPr/>
              <a:tblGrid>
                <a:gridCol w="3289851">
                  <a:extLst>
                    <a:ext uri="{9D8B030D-6E8A-4147-A177-3AD203B41FA5}">
                      <a16:colId xmlns:a16="http://schemas.microsoft.com/office/drawing/2014/main" val="1177070799"/>
                    </a:ext>
                  </a:extLst>
                </a:gridCol>
                <a:gridCol w="85607">
                  <a:extLst>
                    <a:ext uri="{9D8B030D-6E8A-4147-A177-3AD203B41FA5}">
                      <a16:colId xmlns:a16="http://schemas.microsoft.com/office/drawing/2014/main" val="2791908402"/>
                    </a:ext>
                  </a:extLst>
                </a:gridCol>
                <a:gridCol w="933113">
                  <a:extLst>
                    <a:ext uri="{9D8B030D-6E8A-4147-A177-3AD203B41FA5}">
                      <a16:colId xmlns:a16="http://schemas.microsoft.com/office/drawing/2014/main" val="2286585218"/>
                    </a:ext>
                  </a:extLst>
                </a:gridCol>
                <a:gridCol w="162652">
                  <a:extLst>
                    <a:ext uri="{9D8B030D-6E8A-4147-A177-3AD203B41FA5}">
                      <a16:colId xmlns:a16="http://schemas.microsoft.com/office/drawing/2014/main" val="626571907"/>
                    </a:ext>
                  </a:extLst>
                </a:gridCol>
                <a:gridCol w="973885">
                  <a:extLst>
                    <a:ext uri="{9D8B030D-6E8A-4147-A177-3AD203B41FA5}">
                      <a16:colId xmlns:a16="http://schemas.microsoft.com/office/drawing/2014/main" val="2069474902"/>
                    </a:ext>
                  </a:extLst>
                </a:gridCol>
                <a:gridCol w="271518">
                  <a:extLst>
                    <a:ext uri="{9D8B030D-6E8A-4147-A177-3AD203B41FA5}">
                      <a16:colId xmlns:a16="http://schemas.microsoft.com/office/drawing/2014/main" val="2195828116"/>
                    </a:ext>
                  </a:extLst>
                </a:gridCol>
                <a:gridCol w="861773">
                  <a:extLst>
                    <a:ext uri="{9D8B030D-6E8A-4147-A177-3AD203B41FA5}">
                      <a16:colId xmlns:a16="http://schemas.microsoft.com/office/drawing/2014/main" val="3967152060"/>
                    </a:ext>
                  </a:extLst>
                </a:gridCol>
                <a:gridCol w="61979">
                  <a:extLst>
                    <a:ext uri="{9D8B030D-6E8A-4147-A177-3AD203B41FA5}">
                      <a16:colId xmlns:a16="http://schemas.microsoft.com/office/drawing/2014/main" val="2853832569"/>
                    </a:ext>
                  </a:extLst>
                </a:gridCol>
                <a:gridCol w="613866">
                  <a:extLst>
                    <a:ext uri="{9D8B030D-6E8A-4147-A177-3AD203B41FA5}">
                      <a16:colId xmlns:a16="http://schemas.microsoft.com/office/drawing/2014/main" val="473757994"/>
                    </a:ext>
                  </a:extLst>
                </a:gridCol>
              </a:tblGrid>
              <a:tr h="21101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765568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PERSONAL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5,109,178,975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5,003,923,858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105,255,116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114772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GENERALES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6,914,032,769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5,186,285,627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1,727,747,142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33.31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761380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IMPUESTOS, CONTRIBUCIONES Y TASAS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377,238,562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543,556,618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( 166,318,056)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-30.60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638519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VENTA GENERALES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14,056,116,174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12,956,863,177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1,099,252,997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656030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DETERIORO, DEPRECIACIONES, AMORTIZACIONES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103,308,038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540,446,340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( 437,138,302)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-80.88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047728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GASTOS OPERACIONALES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3,211,040,674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2,062,473,369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1,148,567,305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55.69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823571"/>
                  </a:ext>
                </a:extLst>
              </a:tr>
              <a:tr h="21101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Lucida Bright" panose="020406020505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29,770,915,192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26,293,548,990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3,477,366,203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13.23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58813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9" y="82364"/>
            <a:ext cx="1125140" cy="9097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619875"/>
            <a:ext cx="9144000" cy="2381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028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27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637869" y="288291"/>
            <a:ext cx="4982131" cy="497934"/>
          </a:xfrm>
          <a:prstGeom prst="rect">
            <a:avLst/>
          </a:prstGeom>
        </p:spPr>
        <p:txBody>
          <a:bodyPr vert="horz" lIns="52252" tIns="26126" rIns="52252" bIns="2612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514" b="1" dirty="0"/>
              <a:t> </a:t>
            </a:r>
            <a:r>
              <a:rPr lang="es-CO" sz="1143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ESTADO DE RESULTADO INTEGRAL INDIVIDUAL</a:t>
            </a:r>
          </a:p>
          <a:p>
            <a:r>
              <a:rPr lang="es-CO" sz="800" b="1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PERIODOS CONTABLES TERMINADOS EL 31 DE DICIEMBRE DE 2016 Y  31 DE DICIEMBRE 2015</a:t>
            </a:r>
          </a:p>
          <a:p>
            <a:endParaRPr lang="es-CO" sz="800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498747"/>
              </p:ext>
            </p:extLst>
          </p:nvPr>
        </p:nvGraphicFramePr>
        <p:xfrm>
          <a:off x="1181687" y="1374807"/>
          <a:ext cx="7015089" cy="1645920"/>
        </p:xfrm>
        <a:graphic>
          <a:graphicData uri="http://schemas.openxmlformats.org/drawingml/2006/table">
            <a:tbl>
              <a:tblPr/>
              <a:tblGrid>
                <a:gridCol w="3038818">
                  <a:extLst>
                    <a:ext uri="{9D8B030D-6E8A-4147-A177-3AD203B41FA5}">
                      <a16:colId xmlns:a16="http://schemas.microsoft.com/office/drawing/2014/main" val="3144578602"/>
                    </a:ext>
                  </a:extLst>
                </a:gridCol>
                <a:gridCol w="43023">
                  <a:extLst>
                    <a:ext uri="{9D8B030D-6E8A-4147-A177-3AD203B41FA5}">
                      <a16:colId xmlns:a16="http://schemas.microsoft.com/office/drawing/2014/main" val="2763953122"/>
                    </a:ext>
                  </a:extLst>
                </a:gridCol>
                <a:gridCol w="1050239">
                  <a:extLst>
                    <a:ext uri="{9D8B030D-6E8A-4147-A177-3AD203B41FA5}">
                      <a16:colId xmlns:a16="http://schemas.microsoft.com/office/drawing/2014/main" val="46560392"/>
                    </a:ext>
                  </a:extLst>
                </a:gridCol>
                <a:gridCol w="240187">
                  <a:extLst>
                    <a:ext uri="{9D8B030D-6E8A-4147-A177-3AD203B41FA5}">
                      <a16:colId xmlns:a16="http://schemas.microsoft.com/office/drawing/2014/main" val="2155810388"/>
                    </a:ext>
                  </a:extLst>
                </a:gridCol>
                <a:gridCol w="893331">
                  <a:extLst>
                    <a:ext uri="{9D8B030D-6E8A-4147-A177-3AD203B41FA5}">
                      <a16:colId xmlns:a16="http://schemas.microsoft.com/office/drawing/2014/main" val="3866803296"/>
                    </a:ext>
                  </a:extLst>
                </a:gridCol>
                <a:gridCol w="262567">
                  <a:extLst>
                    <a:ext uri="{9D8B030D-6E8A-4147-A177-3AD203B41FA5}">
                      <a16:colId xmlns:a16="http://schemas.microsoft.com/office/drawing/2014/main" val="173053604"/>
                    </a:ext>
                  </a:extLst>
                </a:gridCol>
                <a:gridCol w="833363">
                  <a:extLst>
                    <a:ext uri="{9D8B030D-6E8A-4147-A177-3AD203B41FA5}">
                      <a16:colId xmlns:a16="http://schemas.microsoft.com/office/drawing/2014/main" val="2734260949"/>
                    </a:ext>
                  </a:extLst>
                </a:gridCol>
                <a:gridCol w="59933">
                  <a:extLst>
                    <a:ext uri="{9D8B030D-6E8A-4147-A177-3AD203B41FA5}">
                      <a16:colId xmlns:a16="http://schemas.microsoft.com/office/drawing/2014/main" val="1579901515"/>
                    </a:ext>
                  </a:extLst>
                </a:gridCol>
                <a:gridCol w="593628">
                  <a:extLst>
                    <a:ext uri="{9D8B030D-6E8A-4147-A177-3AD203B41FA5}">
                      <a16:colId xmlns:a16="http://schemas.microsoft.com/office/drawing/2014/main" val="588337049"/>
                    </a:ext>
                  </a:extLst>
                </a:gridCol>
              </a:tblGrid>
              <a:tr h="218616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749876"/>
                  </a:ext>
                </a:extLst>
              </a:tr>
              <a:tr h="174290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3179810"/>
                  </a:ext>
                </a:extLst>
              </a:tr>
              <a:tr h="15899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29,890,727,696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26,393,500,213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3,497,227,483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608134"/>
                  </a:ext>
                </a:extLst>
              </a:tr>
              <a:tr h="15899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533,694,167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89,382,940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444,311,226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497.09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410496"/>
                  </a:ext>
                </a:extLst>
              </a:tr>
              <a:tr h="158993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135,772,067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18,910,256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116,861,811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617.98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114505"/>
                  </a:ext>
                </a:extLst>
              </a:tr>
              <a:tr h="15899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30,560,193,930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26,501,793,409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4,058,400,520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180113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599473"/>
              </p:ext>
            </p:extLst>
          </p:nvPr>
        </p:nvGraphicFramePr>
        <p:xfrm>
          <a:off x="1181685" y="4842193"/>
          <a:ext cx="7015090" cy="1097280"/>
        </p:xfrm>
        <a:graphic>
          <a:graphicData uri="http://schemas.openxmlformats.org/drawingml/2006/table">
            <a:tbl>
              <a:tblPr/>
              <a:tblGrid>
                <a:gridCol w="3235192">
                  <a:extLst>
                    <a:ext uri="{9D8B030D-6E8A-4147-A177-3AD203B41FA5}">
                      <a16:colId xmlns:a16="http://schemas.microsoft.com/office/drawing/2014/main" val="1749189611"/>
                    </a:ext>
                  </a:extLst>
                </a:gridCol>
                <a:gridCol w="121045">
                  <a:extLst>
                    <a:ext uri="{9D8B030D-6E8A-4147-A177-3AD203B41FA5}">
                      <a16:colId xmlns:a16="http://schemas.microsoft.com/office/drawing/2014/main" val="2587861630"/>
                    </a:ext>
                  </a:extLst>
                </a:gridCol>
                <a:gridCol w="803296">
                  <a:extLst>
                    <a:ext uri="{9D8B030D-6E8A-4147-A177-3AD203B41FA5}">
                      <a16:colId xmlns:a16="http://schemas.microsoft.com/office/drawing/2014/main" val="2143735709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898168864"/>
                    </a:ext>
                  </a:extLst>
                </a:gridCol>
                <a:gridCol w="934586">
                  <a:extLst>
                    <a:ext uri="{9D8B030D-6E8A-4147-A177-3AD203B41FA5}">
                      <a16:colId xmlns:a16="http://schemas.microsoft.com/office/drawing/2014/main" val="304936504"/>
                    </a:ext>
                  </a:extLst>
                </a:gridCol>
                <a:gridCol w="102547">
                  <a:extLst>
                    <a:ext uri="{9D8B030D-6E8A-4147-A177-3AD203B41FA5}">
                      <a16:colId xmlns:a16="http://schemas.microsoft.com/office/drawing/2014/main" val="1834324531"/>
                    </a:ext>
                  </a:extLst>
                </a:gridCol>
                <a:gridCol w="932259">
                  <a:extLst>
                    <a:ext uri="{9D8B030D-6E8A-4147-A177-3AD203B41FA5}">
                      <a16:colId xmlns:a16="http://schemas.microsoft.com/office/drawing/2014/main" val="4128256986"/>
                    </a:ext>
                  </a:extLst>
                </a:gridCol>
                <a:gridCol w="132455">
                  <a:extLst>
                    <a:ext uri="{9D8B030D-6E8A-4147-A177-3AD203B41FA5}">
                      <a16:colId xmlns:a16="http://schemas.microsoft.com/office/drawing/2014/main" val="1517868440"/>
                    </a:ext>
                  </a:extLst>
                </a:gridCol>
                <a:gridCol w="621661">
                  <a:extLst>
                    <a:ext uri="{9D8B030D-6E8A-4147-A177-3AD203B41FA5}">
                      <a16:colId xmlns:a16="http://schemas.microsoft.com/office/drawing/2014/main" val="2067764920"/>
                    </a:ext>
                  </a:extLst>
                </a:gridCol>
              </a:tblGrid>
              <a:tr h="27867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PERIODO ANTES DE IMPUESTOS</a:t>
                      </a:r>
                    </a:p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789,278,738</a:t>
                      </a:r>
                    </a:p>
                    <a:p>
                      <a:pPr algn="r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208,244,420</a:t>
                      </a:r>
                    </a:p>
                    <a:p>
                      <a:pPr algn="r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581,034,318</a:t>
                      </a:r>
                    </a:p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279.02</a:t>
                      </a:r>
                    </a:p>
                    <a:p>
                      <a:pPr algn="r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38240"/>
                  </a:ext>
                </a:extLst>
              </a:tr>
              <a:tr h="17485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 SOBRE LA RENTA Y COMPLEMENTARIOS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140,081,748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139,739,256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342,492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672628"/>
                  </a:ext>
                </a:extLst>
              </a:tr>
              <a:tr h="17485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 SOBRE LA RENTA PARA EQUIDAD CREE</a:t>
                      </a:r>
                    </a:p>
                  </a:txBody>
                  <a:tcPr marL="6531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50,429,436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50,306,136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123,300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504961"/>
                  </a:ext>
                </a:extLst>
              </a:tr>
              <a:tr h="17485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598,767,554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18,199,027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580,568,526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3,190.11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015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909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3792144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1698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1"/>
          <p:cNvSpPr txBox="1">
            <a:spLocks/>
          </p:cNvSpPr>
          <p:nvPr/>
        </p:nvSpPr>
        <p:spPr>
          <a:xfrm>
            <a:off x="1504758" y="2737708"/>
            <a:ext cx="6435422" cy="230984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3300" b="1" dirty="0">
                <a:solidFill>
                  <a:srgbClr val="000090"/>
                </a:solidFill>
              </a:rPr>
              <a:t>PROCESO DE CONFORMACIÓN DEL BANCO DE HOJAS DE VIDA</a:t>
            </a:r>
          </a:p>
          <a:p>
            <a:endParaRPr lang="es-CO" sz="2700" b="1" dirty="0">
              <a:solidFill>
                <a:srgbClr val="000090"/>
              </a:solidFill>
            </a:endParaRPr>
          </a:p>
          <a:p>
            <a:r>
              <a:rPr lang="es-CO" sz="2700" b="1" dirty="0">
                <a:solidFill>
                  <a:srgbClr val="000090"/>
                </a:solidFill>
              </a:rPr>
              <a:t>Estado a 1 de marzo de 2017</a:t>
            </a:r>
          </a:p>
        </p:txBody>
      </p:sp>
    </p:spTree>
    <p:extLst>
      <p:ext uri="{BB962C8B-B14F-4D97-AF65-F5344CB8AC3E}">
        <p14:creationId xmlns:p14="http://schemas.microsoft.com/office/powerpoint/2010/main" val="1833611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1"/>
          <p:cNvSpPr txBox="1">
            <a:spLocks/>
          </p:cNvSpPr>
          <p:nvPr/>
        </p:nvSpPr>
        <p:spPr>
          <a:xfrm>
            <a:off x="1130517" y="446499"/>
            <a:ext cx="6858000" cy="43881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700" b="1" dirty="0">
                <a:solidFill>
                  <a:srgbClr val="000090"/>
                </a:solidFill>
              </a:rPr>
              <a:t>Primera Etapa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96001" y="1048781"/>
            <a:ext cx="726173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Colaboradores del Outsourcing en los procesos misionales y estratégicos.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4225796"/>
              </p:ext>
            </p:extLst>
          </p:nvPr>
        </p:nvGraphicFramePr>
        <p:xfrm>
          <a:off x="1130517" y="3739090"/>
          <a:ext cx="6992516" cy="252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240984"/>
              </p:ext>
            </p:extLst>
          </p:nvPr>
        </p:nvGraphicFramePr>
        <p:xfrm>
          <a:off x="1130517" y="1901944"/>
          <a:ext cx="6857999" cy="1329877"/>
        </p:xfrm>
        <a:graphic>
          <a:graphicData uri="http://schemas.openxmlformats.org/drawingml/2006/table">
            <a:tbl>
              <a:tblPr/>
              <a:tblGrid>
                <a:gridCol w="1835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3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15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735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INSCRITOS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SUPERARON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SUP.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RETIRADOS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18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ESPECIALIZADOS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18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PROFESIONALES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18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18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186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319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1"/>
          <p:cNvSpPr txBox="1">
            <a:spLocks/>
          </p:cNvSpPr>
          <p:nvPr/>
        </p:nvSpPr>
        <p:spPr>
          <a:xfrm>
            <a:off x="1182543" y="424492"/>
            <a:ext cx="6858000" cy="43881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700" b="1" dirty="0">
                <a:solidFill>
                  <a:srgbClr val="000090"/>
                </a:solidFill>
              </a:rPr>
              <a:t>Segunda Etapa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23175" y="976729"/>
            <a:ext cx="780473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Colaboradores del Outsourcing en los procesos transversales.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347538" y="1491805"/>
            <a:ext cx="23292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500" dirty="0"/>
              <a:t>VICEPRESIDENCIA JURIDICA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017910"/>
              </p:ext>
            </p:extLst>
          </p:nvPr>
        </p:nvGraphicFramePr>
        <p:xfrm>
          <a:off x="1347538" y="1893682"/>
          <a:ext cx="6036833" cy="1414464"/>
        </p:xfrm>
        <a:graphic>
          <a:graphicData uri="http://schemas.openxmlformats.org/drawingml/2006/table">
            <a:tbl>
              <a:tblPr/>
              <a:tblGrid>
                <a:gridCol w="1414417">
                  <a:extLst>
                    <a:ext uri="{9D8B030D-6E8A-4147-A177-3AD203B41FA5}">
                      <a16:colId xmlns:a16="http://schemas.microsoft.com/office/drawing/2014/main" val="3105954246"/>
                    </a:ext>
                  </a:extLst>
                </a:gridCol>
                <a:gridCol w="920223">
                  <a:extLst>
                    <a:ext uri="{9D8B030D-6E8A-4147-A177-3AD203B41FA5}">
                      <a16:colId xmlns:a16="http://schemas.microsoft.com/office/drawing/2014/main" val="2561946793"/>
                    </a:ext>
                  </a:extLst>
                </a:gridCol>
                <a:gridCol w="1073593">
                  <a:extLst>
                    <a:ext uri="{9D8B030D-6E8A-4147-A177-3AD203B41FA5}">
                      <a16:colId xmlns:a16="http://schemas.microsoft.com/office/drawing/2014/main" val="2955876878"/>
                    </a:ext>
                  </a:extLst>
                </a:gridCol>
                <a:gridCol w="754072">
                  <a:extLst>
                    <a:ext uri="{9D8B030D-6E8A-4147-A177-3AD203B41FA5}">
                      <a16:colId xmlns:a16="http://schemas.microsoft.com/office/drawing/2014/main" val="1447580594"/>
                    </a:ext>
                  </a:extLst>
                </a:gridCol>
                <a:gridCol w="903181">
                  <a:extLst>
                    <a:ext uri="{9D8B030D-6E8A-4147-A177-3AD203B41FA5}">
                      <a16:colId xmlns:a16="http://schemas.microsoft.com/office/drawing/2014/main" val="635137172"/>
                    </a:ext>
                  </a:extLst>
                </a:gridCol>
                <a:gridCol w="971347">
                  <a:extLst>
                    <a:ext uri="{9D8B030D-6E8A-4147-A177-3AD203B41FA5}">
                      <a16:colId xmlns:a16="http://schemas.microsoft.com/office/drawing/2014/main" val="2436114730"/>
                    </a:ext>
                  </a:extLst>
                </a:gridCol>
              </a:tblGrid>
              <a:tr h="150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INSCRITOS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SUPERARON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SUP.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CURSO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RETIRADOS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271289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ESPECIALIZADOS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573979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PROFESIONALES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69879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636988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08810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90010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39254"/>
              </p:ext>
            </p:extLst>
          </p:nvPr>
        </p:nvGraphicFramePr>
        <p:xfrm>
          <a:off x="1182543" y="3530991"/>
          <a:ext cx="6512485" cy="2574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5419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1"/>
          <p:cNvSpPr txBox="1">
            <a:spLocks/>
          </p:cNvSpPr>
          <p:nvPr/>
        </p:nvSpPr>
        <p:spPr>
          <a:xfrm>
            <a:off x="1127952" y="574479"/>
            <a:ext cx="6858000" cy="43881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700" b="1" dirty="0">
                <a:solidFill>
                  <a:srgbClr val="000090"/>
                </a:solidFill>
              </a:rPr>
              <a:t>Segunda Etapa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98034" y="1128180"/>
            <a:ext cx="62186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Colaboradores del Outsourcing en los procesos transversales.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998034" y="1478464"/>
            <a:ext cx="384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VICEPRESIDENCIA ADMINISTRATIVA Y FINANCIERA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15267"/>
              </p:ext>
            </p:extLst>
          </p:nvPr>
        </p:nvGraphicFramePr>
        <p:xfrm>
          <a:off x="1246661" y="2227058"/>
          <a:ext cx="6223285" cy="1323024"/>
        </p:xfrm>
        <a:graphic>
          <a:graphicData uri="http://schemas.openxmlformats.org/drawingml/2006/table">
            <a:tbl>
              <a:tblPr/>
              <a:tblGrid>
                <a:gridCol w="1458102">
                  <a:extLst>
                    <a:ext uri="{9D8B030D-6E8A-4147-A177-3AD203B41FA5}">
                      <a16:colId xmlns:a16="http://schemas.microsoft.com/office/drawing/2014/main" val="3345089329"/>
                    </a:ext>
                  </a:extLst>
                </a:gridCol>
                <a:gridCol w="948645">
                  <a:extLst>
                    <a:ext uri="{9D8B030D-6E8A-4147-A177-3AD203B41FA5}">
                      <a16:colId xmlns:a16="http://schemas.microsoft.com/office/drawing/2014/main" val="3449581981"/>
                    </a:ext>
                  </a:extLst>
                </a:gridCol>
                <a:gridCol w="1106751">
                  <a:extLst>
                    <a:ext uri="{9D8B030D-6E8A-4147-A177-3AD203B41FA5}">
                      <a16:colId xmlns:a16="http://schemas.microsoft.com/office/drawing/2014/main" val="1029525003"/>
                    </a:ext>
                  </a:extLst>
                </a:gridCol>
                <a:gridCol w="777362">
                  <a:extLst>
                    <a:ext uri="{9D8B030D-6E8A-4147-A177-3AD203B41FA5}">
                      <a16:colId xmlns:a16="http://schemas.microsoft.com/office/drawing/2014/main" val="684699949"/>
                    </a:ext>
                  </a:extLst>
                </a:gridCol>
                <a:gridCol w="931078">
                  <a:extLst>
                    <a:ext uri="{9D8B030D-6E8A-4147-A177-3AD203B41FA5}">
                      <a16:colId xmlns:a16="http://schemas.microsoft.com/office/drawing/2014/main" val="3860794222"/>
                    </a:ext>
                  </a:extLst>
                </a:gridCol>
                <a:gridCol w="1001347">
                  <a:extLst>
                    <a:ext uri="{9D8B030D-6E8A-4147-A177-3AD203B41FA5}">
                      <a16:colId xmlns:a16="http://schemas.microsoft.com/office/drawing/2014/main" val="3371028486"/>
                    </a:ext>
                  </a:extLst>
                </a:gridCol>
              </a:tblGrid>
              <a:tr h="150019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INSCRITOS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SUPERARON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SUP.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CURSO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RETIRADOS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942167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ESPECIALIZADOS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300282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PROFESIONALES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914279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473631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665038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252036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05400"/>
              </p:ext>
            </p:extLst>
          </p:nvPr>
        </p:nvGraphicFramePr>
        <p:xfrm>
          <a:off x="998034" y="3990900"/>
          <a:ext cx="6753263" cy="260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3209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1"/>
          <p:cNvSpPr txBox="1">
            <a:spLocks/>
          </p:cNvSpPr>
          <p:nvPr/>
        </p:nvSpPr>
        <p:spPr>
          <a:xfrm>
            <a:off x="1270932" y="629379"/>
            <a:ext cx="6858000" cy="43881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700" b="1" dirty="0">
                <a:solidFill>
                  <a:srgbClr val="000090"/>
                </a:solidFill>
              </a:rPr>
              <a:t>Tercera Etapa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17580" y="1192756"/>
            <a:ext cx="7511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Hojas de vida reclutadas a través del empleo publico del SENA y universidades.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4250959"/>
              </p:ext>
            </p:extLst>
          </p:nvPr>
        </p:nvGraphicFramePr>
        <p:xfrm>
          <a:off x="1125415" y="3589866"/>
          <a:ext cx="6591231" cy="3078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821185"/>
              </p:ext>
            </p:extLst>
          </p:nvPr>
        </p:nvGraphicFramePr>
        <p:xfrm>
          <a:off x="1270932" y="1798440"/>
          <a:ext cx="6445714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8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3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6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NIVEL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RECLUTADOS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INICIARON PROCESO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INGRESADOS EN BHV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NO SUPERAN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EN CURSO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ESPECIALIZADO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123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60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17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22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21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PROFESIONAL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246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121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22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50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49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TECNICO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46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39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4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15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20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ASISTENCIAL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14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14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2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10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Total general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429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234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45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89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100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735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1"/>
          <p:cNvSpPr txBox="1">
            <a:spLocks/>
          </p:cNvSpPr>
          <p:nvPr/>
        </p:nvSpPr>
        <p:spPr>
          <a:xfrm>
            <a:off x="1207871" y="147966"/>
            <a:ext cx="6858000" cy="49550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700" dirty="0">
                <a:solidFill>
                  <a:srgbClr val="000090"/>
                </a:solidFill>
              </a:rPr>
              <a:t>AREAS PROVISTAS A 1 DE MARZO DE 2017</a:t>
            </a:r>
            <a:endParaRPr lang="es-CO" sz="1350" dirty="0">
              <a:solidFill>
                <a:srgbClr val="000090"/>
              </a:solidFill>
            </a:endParaRPr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292224"/>
              </p:ext>
            </p:extLst>
          </p:nvPr>
        </p:nvGraphicFramePr>
        <p:xfrm>
          <a:off x="2381266" y="3500929"/>
          <a:ext cx="4511210" cy="3070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Worksheet" r:id="rId3" imgW="4533990" imgH="3086100" progId="Excel.Sheet.12">
                  <p:embed/>
                </p:oleObj>
              </mc:Choice>
              <mc:Fallback>
                <p:oleObj name="Worksheet" r:id="rId3" imgW="4533990" imgH="3086100" progId="Excel.Sheet.12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1266" y="3500929"/>
                        <a:ext cx="4511210" cy="3070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117252599"/>
              </p:ext>
            </p:extLst>
          </p:nvPr>
        </p:nvGraphicFramePr>
        <p:xfrm>
          <a:off x="1997612" y="147966"/>
          <a:ext cx="5598942" cy="359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17261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1"/>
          <p:cNvSpPr txBox="1">
            <a:spLocks/>
          </p:cNvSpPr>
          <p:nvPr/>
        </p:nvSpPr>
        <p:spPr>
          <a:xfrm>
            <a:off x="1207871" y="269156"/>
            <a:ext cx="6858000" cy="49550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700" dirty="0">
                <a:solidFill>
                  <a:srgbClr val="000090"/>
                </a:solidFill>
              </a:rPr>
              <a:t>AREAS POR PROVEER</a:t>
            </a:r>
            <a:endParaRPr lang="es-CO" sz="1350" dirty="0">
              <a:solidFill>
                <a:srgbClr val="000090"/>
              </a:solidFill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868685423"/>
              </p:ext>
            </p:extLst>
          </p:nvPr>
        </p:nvGraphicFramePr>
        <p:xfrm>
          <a:off x="723511" y="900333"/>
          <a:ext cx="782672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357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1"/>
          <p:cNvSpPr txBox="1">
            <a:spLocks/>
          </p:cNvSpPr>
          <p:nvPr/>
        </p:nvSpPr>
        <p:spPr>
          <a:xfrm>
            <a:off x="1207871" y="395765"/>
            <a:ext cx="6858000" cy="49550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rgbClr val="000090"/>
                </a:solidFill>
              </a:rPr>
              <a:t>SOLICITUD AUTORIZACIÓN PARA PROVEER LA PLANTA DE LA VICEPRESIDENCIA ADMINISTRATIVA Y FINANCIERA</a:t>
            </a:r>
            <a:endParaRPr lang="es-CO" sz="1200" dirty="0">
              <a:solidFill>
                <a:srgbClr val="000090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45990542"/>
              </p:ext>
            </p:extLst>
          </p:nvPr>
        </p:nvGraphicFramePr>
        <p:xfrm>
          <a:off x="826871" y="1717088"/>
          <a:ext cx="7620000" cy="320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5907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4354852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0405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0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 dirty="0"/>
              <a:t>Comité Conjunto CISA - SAE</a:t>
            </a:r>
            <a:endParaRPr lang="es-ES" sz="1350" b="1" dirty="0"/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90979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638122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4014926" y="6581001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Vicepresidencia Jurídica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6129547" y="4333488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/>
              <a:t>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77077" y="1375372"/>
            <a:ext cx="41527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ctr">
              <a:buAutoNum type="arabicPeriod"/>
            </a:pPr>
            <a:r>
              <a:rPr lang="es-CO" sz="1350" b="1" dirty="0"/>
              <a:t>Resultados Proceso de Comercialización año 2016.</a:t>
            </a:r>
            <a:endParaRPr lang="es-ES" sz="1350" dirty="0"/>
          </a:p>
          <a:p>
            <a:pPr algn="ctr"/>
            <a:endParaRPr lang="es-CO" sz="1350" b="1" dirty="0"/>
          </a:p>
          <a:p>
            <a:pPr algn="just"/>
            <a:r>
              <a:rPr lang="es-ES" sz="1350" dirty="0"/>
              <a:t>- Identificación de los activos entregados para la comercialización.</a:t>
            </a:r>
          </a:p>
          <a:p>
            <a:pPr algn="just"/>
            <a:r>
              <a:rPr lang="es-ES" sz="1350" dirty="0"/>
              <a:t>- Progresión en la entrega de estos (alistamiento para venta) </a:t>
            </a:r>
          </a:p>
          <a:p>
            <a:pPr algn="just"/>
            <a:r>
              <a:rPr lang="es-ES" sz="1350" dirty="0"/>
              <a:t>- Comparativo entre el insumo dado por SAE frente a la venta de los bienes por CISA. </a:t>
            </a:r>
            <a:endParaRPr lang="es-CO" sz="1350" b="1" dirty="0"/>
          </a:p>
        </p:txBody>
      </p:sp>
      <p:sp>
        <p:nvSpPr>
          <p:cNvPr id="26" name="CuadroTexto 25"/>
          <p:cNvSpPr txBox="1"/>
          <p:nvPr/>
        </p:nvSpPr>
        <p:spPr>
          <a:xfrm>
            <a:off x="5049307" y="1573596"/>
            <a:ext cx="362516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350" b="1" dirty="0"/>
              <a:t>2. Resultados esperados vigencia 2017.</a:t>
            </a:r>
          </a:p>
          <a:p>
            <a:pPr algn="just"/>
            <a:endParaRPr lang="es-CO" sz="1350" b="1" dirty="0"/>
          </a:p>
          <a:p>
            <a:pPr marL="214313" indent="-214313" algn="just">
              <a:buFontTx/>
              <a:buChar char="-"/>
            </a:pPr>
            <a:r>
              <a:rPr lang="es-ES" sz="1350" dirty="0"/>
              <a:t>Segmentación del estado del inventario para venta, prioridad bienes representativos.</a:t>
            </a:r>
          </a:p>
          <a:p>
            <a:pPr marL="214313" indent="-214313" algn="just">
              <a:buFontTx/>
              <a:buChar char="-"/>
            </a:pPr>
            <a:r>
              <a:rPr lang="es-ES" sz="1350" dirty="0"/>
              <a:t>Proyección de lo que se planea entregar como nuevo insumo del año 2017. </a:t>
            </a:r>
            <a:endParaRPr lang="es-CO" sz="1350" b="1" dirty="0"/>
          </a:p>
          <a:p>
            <a:pPr algn="just"/>
            <a:endParaRPr lang="es-ES" sz="135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99" y="3291097"/>
            <a:ext cx="4347489" cy="26631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305" y="2989631"/>
            <a:ext cx="4219407" cy="28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11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-14378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/>
              <a:t>Comité Conjunto CISA - SAE</a:t>
            </a:r>
            <a:endParaRPr lang="es-ES" sz="1350" b="1" dirty="0"/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53680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704194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3950400" y="6689230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Vicepresidencia Jurídica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6166512" y="4256520"/>
            <a:ext cx="2135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000" dirty="0"/>
              <a:t> 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1437542" y="1341481"/>
            <a:ext cx="5747198" cy="45287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00"/>
          </a:p>
        </p:txBody>
      </p:sp>
      <p:sp>
        <p:nvSpPr>
          <p:cNvPr id="10" name="Rectángulo 9"/>
          <p:cNvSpPr/>
          <p:nvPr/>
        </p:nvSpPr>
        <p:spPr>
          <a:xfrm>
            <a:off x="2971126" y="2653687"/>
            <a:ext cx="66096" cy="80412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00"/>
          </a:p>
        </p:txBody>
      </p:sp>
      <p:sp>
        <p:nvSpPr>
          <p:cNvPr id="11" name="Rectángulo 10"/>
          <p:cNvSpPr/>
          <p:nvPr/>
        </p:nvSpPr>
        <p:spPr>
          <a:xfrm>
            <a:off x="4295636" y="2623903"/>
            <a:ext cx="69173" cy="16740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00"/>
          </a:p>
        </p:txBody>
      </p:sp>
      <p:sp>
        <p:nvSpPr>
          <p:cNvPr id="12" name="Rectángulo 11"/>
          <p:cNvSpPr/>
          <p:nvPr/>
        </p:nvSpPr>
        <p:spPr>
          <a:xfrm>
            <a:off x="5644862" y="2797487"/>
            <a:ext cx="69173" cy="5670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00"/>
          </a:p>
        </p:txBody>
      </p:sp>
      <p:sp>
        <p:nvSpPr>
          <p:cNvPr id="13" name="Rectángulo 12"/>
          <p:cNvSpPr/>
          <p:nvPr/>
        </p:nvSpPr>
        <p:spPr>
          <a:xfrm>
            <a:off x="6993402" y="2661266"/>
            <a:ext cx="69173" cy="13500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00"/>
          </a:p>
        </p:txBody>
      </p:sp>
      <p:sp>
        <p:nvSpPr>
          <p:cNvPr id="14" name="Rectángulo 13"/>
          <p:cNvSpPr/>
          <p:nvPr/>
        </p:nvSpPr>
        <p:spPr>
          <a:xfrm>
            <a:off x="1679022" y="2761962"/>
            <a:ext cx="69173" cy="25110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00"/>
          </a:p>
        </p:txBody>
      </p:sp>
      <p:sp>
        <p:nvSpPr>
          <p:cNvPr id="15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7047267" y="1516355"/>
            <a:ext cx="554040" cy="5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s-CO" sz="10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1095185" y="1696257"/>
            <a:ext cx="1188000" cy="37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accent1">
                    <a:lumMod val="75000"/>
                  </a:schemeClr>
                </a:solidFill>
              </a:rPr>
              <a:t>ALISTAMIENTO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426432" y="1730698"/>
            <a:ext cx="1188000" cy="37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accent1">
                    <a:lumMod val="75000"/>
                  </a:schemeClr>
                </a:solidFill>
              </a:rPr>
              <a:t>PRE - VENTA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3754830" y="1763150"/>
            <a:ext cx="1188000" cy="37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accent1">
                    <a:lumMod val="75000"/>
                  </a:schemeClr>
                </a:solidFill>
              </a:rPr>
              <a:t>PROMOCIÓN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5100715" y="1771092"/>
            <a:ext cx="1188000" cy="37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accent1">
                    <a:lumMod val="75000"/>
                  </a:schemeClr>
                </a:solidFill>
              </a:rPr>
              <a:t>VENTA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6417325" y="1832788"/>
            <a:ext cx="1188000" cy="37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>
                <a:solidFill>
                  <a:schemeClr val="accent1">
                    <a:lumMod val="75000"/>
                  </a:schemeClr>
                </a:solidFill>
              </a:rPr>
              <a:t>FORMALIZACIÓN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1077589" y="2064663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CO" sz="1000" dirty="0"/>
              <a:t>EXCLUIR CERTIFICACIÓN BIENES CULTURALES PARA P.H. Y LOTES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079997" y="2971199"/>
            <a:ext cx="1188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/>
              <a:t>VISITA DE VALIDACIÓN A CARGO EXCLUSIVO DE CISA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086289" y="3491969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/>
              <a:t>TRANSMISIÓN DE DATOS POR CORREO EN CASOS DE FALLA EN SISTEMA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1086289" y="4368472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CARGUE DE DATOS POR CISA CON DOCUMENTOS ENTREGADOS POR SAE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2425384" y="2096518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/>
              <a:t>AMPLIAR PORTALES DE PUBLICACIÓN (EJ. METRO CUADRADO)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2433827" y="2958292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/>
              <a:t>ANALISIS DE MERCADO Y ESTRATEGIA DE VENTA POR INMUEBLE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754830" y="2103608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CO" sz="1000" dirty="0"/>
              <a:t>VISITAS DE ATENCIÓN A CLIENTES A CARGO EXCLUSIVO DE CISA </a:t>
            </a:r>
            <a:r>
              <a:rPr lang="es-CO" sz="10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X</a:t>
            </a:r>
            <a:endParaRPr lang="es-CO" sz="1000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3764578" y="3005216"/>
            <a:ext cx="1188000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/>
              <a:t>PERFIL DE PERSONAL QUE ATIENDE CLIENTES DEBE SER COMERCIAL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3764578" y="3930170"/>
            <a:ext cx="1188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/>
              <a:t>ENCUESTAS DE SATISFACCIÓN DEL CLIENTE POR VISITA.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769135" y="4690989"/>
            <a:ext cx="1177646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s-CO" sz="1000" dirty="0"/>
              <a:t>SEPARAR BIENES DE SAE EN PAGINA WEB DE CISA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5100715" y="2194443"/>
            <a:ext cx="118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</a:lstStyle>
          <a:p>
            <a:r>
              <a:rPr lang="es-CO" dirty="0">
                <a:solidFill>
                  <a:schemeClr val="tx1"/>
                </a:solidFill>
              </a:rPr>
              <a:t>INFORMAR FLUJOS DE PAGO DE PROMESAS A SAE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5104171" y="2896869"/>
            <a:ext cx="1188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ELABORACIÓN DE TERMINOS DE VENTA A CARGO DE CISA SIN REVISIONES ADICIONALES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6454545" y="2243465"/>
            <a:ext cx="1188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PROMESAS A CARGO DE CISA CON PODER PARA FIRMA </a:t>
            </a:r>
            <a:r>
              <a:rPr lang="es-CO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X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34" name="CuadroTexto 33"/>
          <p:cNvSpPr txBox="1">
            <a:spLocks/>
          </p:cNvSpPr>
          <p:nvPr/>
        </p:nvSpPr>
        <p:spPr>
          <a:xfrm>
            <a:off x="6464293" y="3100151"/>
            <a:ext cx="1188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ESCRITURACIÓN TRAMITE TOTAL DE CISA CON FIRMA DE SAE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6450483" y="3991909"/>
            <a:ext cx="1188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ENTREGA INMUEBLE AL COMPRADOR A CARGO DE CISA</a:t>
            </a:r>
          </a:p>
        </p:txBody>
      </p:sp>
      <p:sp>
        <p:nvSpPr>
          <p:cNvPr id="36" name="Rectángulo redondeado 35"/>
          <p:cNvSpPr/>
          <p:nvPr/>
        </p:nvSpPr>
        <p:spPr>
          <a:xfrm>
            <a:off x="2086965" y="946162"/>
            <a:ext cx="5200357" cy="2773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3. Ajuste al Protocolo – Comercialización </a:t>
            </a:r>
            <a:r>
              <a:rPr lang="es-CO" sz="1350" b="1" dirty="0">
                <a:solidFill>
                  <a:schemeClr val="bg1"/>
                </a:solidFill>
              </a:rPr>
              <a:t>de inmuebles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1076921" y="5244987"/>
            <a:ext cx="118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>
            <a:defPPr>
              <a:defRPr lang="es-ES"/>
            </a:defPPr>
            <a:lvl1pPr algn="ctr">
              <a:defRPr sz="1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ENTREGA DE LLAVES DE LOS INMUEBLES A CISA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1079997" y="5798985"/>
            <a:ext cx="1188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SERVICIO ASEO A LOS INMUEBLES COORDINADO POR CISA</a:t>
            </a:r>
          </a:p>
        </p:txBody>
      </p:sp>
    </p:spTree>
    <p:extLst>
      <p:ext uri="{BB962C8B-B14F-4D97-AF65-F5344CB8AC3E}">
        <p14:creationId xmlns:p14="http://schemas.microsoft.com/office/powerpoint/2010/main" val="1919291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-23130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 dirty="0"/>
              <a:t>Comité Conjunto CISA - SAE</a:t>
            </a:r>
            <a:endParaRPr lang="es-ES" sz="1350" b="1" dirty="0"/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-23130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659703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3983648" y="6628154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Vicepresidencia Jurídica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6129547" y="4333488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/>
              <a:t>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12862" y="1596862"/>
            <a:ext cx="38695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100" b="1" dirty="0"/>
              <a:t>CONCLUSIONES:</a:t>
            </a:r>
          </a:p>
          <a:p>
            <a:pPr algn="just"/>
            <a:endParaRPr lang="es-CO" sz="2100" b="1" dirty="0"/>
          </a:p>
          <a:p>
            <a:pPr algn="just"/>
            <a:r>
              <a:rPr lang="es-ES" sz="2100" dirty="0"/>
              <a:t>1. Poner en marcha los aspectos a mejorar en el protocolo de venta CISA- SAE.</a:t>
            </a:r>
          </a:p>
          <a:p>
            <a:pPr algn="just"/>
            <a:endParaRPr lang="es-ES" sz="2100" dirty="0"/>
          </a:p>
          <a:p>
            <a:pPr algn="just"/>
            <a:r>
              <a:rPr lang="es-ES" sz="2100" dirty="0"/>
              <a:t>2. Reuniones de seguimiento a la progresión de la gestión comercial. </a:t>
            </a:r>
          </a:p>
          <a:p>
            <a:pPr algn="just"/>
            <a:endParaRPr lang="es-CO" sz="2100" dirty="0"/>
          </a:p>
          <a:p>
            <a:pPr algn="just"/>
            <a:r>
              <a:rPr lang="es-ES" sz="2100" dirty="0"/>
              <a:t>3. Venta masiva de bienes. </a:t>
            </a:r>
          </a:p>
          <a:p>
            <a:pPr algn="just"/>
            <a:endParaRPr lang="es-CO" sz="2100" b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051738" y="1623004"/>
            <a:ext cx="39505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100" b="1" dirty="0"/>
              <a:t>INSTRUMENTALIZACION:</a:t>
            </a:r>
          </a:p>
          <a:p>
            <a:pPr algn="just"/>
            <a:endParaRPr lang="es-CO" sz="2100" b="1" dirty="0"/>
          </a:p>
          <a:p>
            <a:pPr algn="just"/>
            <a:r>
              <a:rPr lang="es-ES" sz="2100" dirty="0"/>
              <a:t>1. Modificación a los contratos interadministrativos.  </a:t>
            </a:r>
          </a:p>
          <a:p>
            <a:pPr algn="just"/>
            <a:endParaRPr lang="es-CO" sz="2100" dirty="0"/>
          </a:p>
          <a:p>
            <a:pPr algn="just"/>
            <a:r>
              <a:rPr lang="es-CO" sz="2100" dirty="0"/>
              <a:t>2. Presentación de informes mensuales a las Juntas Directivas CISA- SAE. </a:t>
            </a:r>
          </a:p>
          <a:p>
            <a:pPr algn="just"/>
            <a:endParaRPr lang="es-ES" sz="2100" dirty="0"/>
          </a:p>
          <a:p>
            <a:pPr algn="just"/>
            <a:r>
              <a:rPr lang="es-ES" sz="2100" dirty="0"/>
              <a:t>3. Construir el modelo de comercialización masiva. </a:t>
            </a:r>
          </a:p>
          <a:p>
            <a:pPr algn="just"/>
            <a:endParaRPr lang="es-CO" sz="2100" b="1" dirty="0"/>
          </a:p>
        </p:txBody>
      </p:sp>
      <p:sp>
        <p:nvSpPr>
          <p:cNvPr id="7" name="Flecha derecha 6"/>
          <p:cNvSpPr/>
          <p:nvPr/>
        </p:nvSpPr>
        <p:spPr>
          <a:xfrm>
            <a:off x="4298324" y="2499307"/>
            <a:ext cx="492617" cy="222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5" name="Flecha derecha 14"/>
          <p:cNvSpPr/>
          <p:nvPr/>
        </p:nvSpPr>
        <p:spPr>
          <a:xfrm>
            <a:off x="4269346" y="3695509"/>
            <a:ext cx="492617" cy="222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7" name="Flecha derecha 16"/>
          <p:cNvSpPr/>
          <p:nvPr/>
        </p:nvSpPr>
        <p:spPr>
          <a:xfrm>
            <a:off x="4225880" y="4729234"/>
            <a:ext cx="492617" cy="222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</p:spTree>
    <p:extLst>
      <p:ext uri="{BB962C8B-B14F-4D97-AF65-F5344CB8AC3E}">
        <p14:creationId xmlns:p14="http://schemas.microsoft.com/office/powerpoint/2010/main" val="1059730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4782999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6527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5373842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24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5928203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390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21115" y="-602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50" b="1" dirty="0"/>
              <a:t>PROCESO EJECUTIIVO  2015-00463</a:t>
            </a:r>
          </a:p>
          <a:p>
            <a:pPr algn="r"/>
            <a:r>
              <a:rPr lang="es-ES" sz="1350" b="1" dirty="0"/>
              <a:t>DEMANDADO: SAE – FRISCO / DEMANDANTE: JUAN MANUEL GONZALEZ PEÑA</a:t>
            </a:r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125800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758603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3983648" y="6720177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Vicepresidencia Jurídica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82309" y="1598542"/>
            <a:ext cx="8737436" cy="5078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OBJETO DEL PROCESO: </a:t>
            </a:r>
            <a:r>
              <a:rPr lang="es-CO" sz="1350" dirty="0">
                <a:solidFill>
                  <a:schemeClr val="tx1"/>
                </a:solidFill>
              </a:rPr>
              <a:t>el pago de </a:t>
            </a:r>
            <a:r>
              <a:rPr lang="es-CO" sz="1350" b="1" dirty="0">
                <a:solidFill>
                  <a:schemeClr val="tx1"/>
                </a:solidFill>
              </a:rPr>
              <a:t>$1.733.491.786</a:t>
            </a:r>
            <a:r>
              <a:rPr lang="es-CO" sz="1350" dirty="0">
                <a:solidFill>
                  <a:schemeClr val="tx1"/>
                </a:solidFill>
              </a:rPr>
              <a:t>, por concepto de obligación de derechos de fiducia reconocidos en la </a:t>
            </a:r>
            <a:r>
              <a:rPr lang="es-CO" sz="1350" b="1" dirty="0">
                <a:solidFill>
                  <a:schemeClr val="tx1"/>
                </a:solidFill>
              </a:rPr>
              <a:t>sentencia E.D</a:t>
            </a:r>
            <a:r>
              <a:rPr lang="es-CO" sz="135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3486257" y="2199852"/>
            <a:ext cx="2733297" cy="5539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AUTOS DE MEDIDAS CAUTELARES</a:t>
            </a:r>
            <a:endParaRPr lang="es-CO" sz="1500" b="1" dirty="0"/>
          </a:p>
        </p:txBody>
      </p:sp>
      <p:sp>
        <p:nvSpPr>
          <p:cNvPr id="23" name="CuadroTexto 22"/>
          <p:cNvSpPr txBox="1"/>
          <p:nvPr/>
        </p:nvSpPr>
        <p:spPr>
          <a:xfrm>
            <a:off x="348711" y="3399142"/>
            <a:ext cx="4126424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Auto del </a:t>
            </a:r>
            <a:r>
              <a:rPr lang="es-CO" sz="1350" b="1" dirty="0"/>
              <a:t>26-ago-2016: </a:t>
            </a:r>
            <a:r>
              <a:rPr lang="es-CO" sz="1350" dirty="0"/>
              <a:t>decretó embargo y retención de dineros en cuentas. 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348711" y="4076420"/>
            <a:ext cx="4126425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s-CO" sz="1350" dirty="0"/>
              <a:t>Auto del </a:t>
            </a:r>
            <a:r>
              <a:rPr lang="es-CO" sz="1350" b="1" dirty="0"/>
              <a:t>2-dic-2016</a:t>
            </a:r>
            <a:r>
              <a:rPr lang="es-CO" sz="1350" dirty="0"/>
              <a:t>: decretó embargo y retención de las utilidades generadas por SAE.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5230678" y="3399991"/>
            <a:ext cx="3731669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SAE repuso el </a:t>
            </a:r>
            <a:r>
              <a:rPr lang="es-CO" sz="1350" b="1" dirty="0"/>
              <a:t>30-ago-2016</a:t>
            </a:r>
            <a:r>
              <a:rPr lang="es-CO" sz="1350" dirty="0"/>
              <a:t>, recurso despachado desfavorablemente el </a:t>
            </a:r>
            <a:r>
              <a:rPr lang="es-CO" sz="1350" b="1" dirty="0"/>
              <a:t>20-oct-2016.</a:t>
            </a:r>
            <a:endParaRPr lang="es-CO" sz="135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5230678" y="4070708"/>
            <a:ext cx="3731669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SAE presentó revocatoria </a:t>
            </a:r>
            <a:r>
              <a:rPr lang="es-CO" sz="1350" b="1" dirty="0"/>
              <a:t>20-ene-2017</a:t>
            </a:r>
            <a:r>
              <a:rPr lang="es-CO" sz="1350" dirty="0"/>
              <a:t>, solicitud rechazada por el Juzgado el </a:t>
            </a:r>
            <a:r>
              <a:rPr lang="es-CO" sz="1350" b="1" dirty="0"/>
              <a:t>24-ene-2017</a:t>
            </a:r>
            <a:r>
              <a:rPr lang="es-CO" sz="1350" dirty="0"/>
              <a:t>.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348712" y="4836771"/>
            <a:ext cx="4126424" cy="7155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s-CO" sz="1350" dirty="0"/>
              <a:t>Oficio </a:t>
            </a:r>
            <a:r>
              <a:rPr lang="es-CO" sz="1350" b="1" dirty="0"/>
              <a:t>13-dic-2016</a:t>
            </a:r>
            <a:r>
              <a:rPr lang="es-CO" sz="1350" dirty="0"/>
              <a:t>, se ordenó a la SAE dar cumplimiento auto del 2-dic-2016. </a:t>
            </a:r>
          </a:p>
          <a:p>
            <a:pPr lvl="0" algn="just"/>
            <a:endParaRPr lang="es-CO" sz="1350" dirty="0"/>
          </a:p>
        </p:txBody>
      </p:sp>
      <p:sp>
        <p:nvSpPr>
          <p:cNvPr id="41" name="CuadroTexto 40"/>
          <p:cNvSpPr txBox="1"/>
          <p:nvPr/>
        </p:nvSpPr>
        <p:spPr>
          <a:xfrm>
            <a:off x="519058" y="2900649"/>
            <a:ext cx="3785729" cy="3231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ACTUACIÓN JUZGADO 25 CIVIL DEL CIRCUITO</a:t>
            </a:r>
            <a:endParaRPr lang="es-CO" sz="1500" dirty="0">
              <a:solidFill>
                <a:schemeClr val="tx1"/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5760063" y="2869352"/>
            <a:ext cx="2672898" cy="3231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ACTUACIÓN SAE</a:t>
            </a:r>
            <a:endParaRPr lang="es-CO" sz="1500" dirty="0">
              <a:solidFill>
                <a:schemeClr val="tx1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6129547" y="4333488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/>
              <a:t> </a:t>
            </a:r>
          </a:p>
        </p:txBody>
      </p:sp>
      <p:sp>
        <p:nvSpPr>
          <p:cNvPr id="44" name="CuadroTexto 43"/>
          <p:cNvSpPr txBox="1"/>
          <p:nvPr/>
        </p:nvSpPr>
        <p:spPr>
          <a:xfrm>
            <a:off x="5230678" y="4836772"/>
            <a:ext cx="3731669" cy="7155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350" dirty="0"/>
              <a:t>El </a:t>
            </a:r>
            <a:r>
              <a:rPr lang="es-CO" sz="1350" b="1" dirty="0"/>
              <a:t>19-dic-2017</a:t>
            </a:r>
            <a:r>
              <a:rPr lang="es-CO" sz="1350" dirty="0"/>
              <a:t> SAE informó al Juzgado sobre la oportunidad para dar aplicación al embargo de los dividendos y utilidades . 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4593115" y="3514043"/>
            <a:ext cx="519581" cy="2036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8" name="Flecha derecha 17"/>
          <p:cNvSpPr/>
          <p:nvPr/>
        </p:nvSpPr>
        <p:spPr>
          <a:xfrm>
            <a:off x="4572001" y="4216966"/>
            <a:ext cx="519581" cy="2036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9" name="Flecha derecha 18"/>
          <p:cNvSpPr/>
          <p:nvPr/>
        </p:nvSpPr>
        <p:spPr>
          <a:xfrm>
            <a:off x="4572001" y="5118970"/>
            <a:ext cx="519581" cy="2036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3042681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-8541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50" b="1" dirty="0"/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59517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672458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3983648" y="6634032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Vicepresidencia Jurídica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82309" y="2395810"/>
            <a:ext cx="8737436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350" dirty="0">
                <a:solidFill>
                  <a:schemeClr val="tx1"/>
                </a:solidFill>
              </a:rPr>
              <a:t>Comunicación del </a:t>
            </a:r>
            <a:r>
              <a:rPr lang="es-MX" sz="1350" dirty="0">
                <a:solidFill>
                  <a:schemeClr val="tx1"/>
                </a:solidFill>
              </a:rPr>
              <a:t>Banco Agrario con el cual notificó el congelamiento de recursos, el día 09 de febrero de 2017, atendiendo a la orden de embargo emitida por el Juzgado 25 del Circuito de Bogotá. </a:t>
            </a:r>
            <a:endParaRPr lang="es-CO" sz="135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3209" y="3890368"/>
            <a:ext cx="6975634" cy="11310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57175" indent="-257175" algn="l">
              <a:buAutoNum type="arabicPeriod"/>
            </a:pPr>
            <a:r>
              <a:rPr lang="es-CO" sz="1350" dirty="0"/>
              <a:t>CAUCIÓN DEL EJECUTANTE: </a:t>
            </a:r>
            <a:r>
              <a:rPr lang="es-CO" sz="1350" b="0" dirty="0"/>
              <a:t>art. 599 del CGP.</a:t>
            </a:r>
          </a:p>
          <a:p>
            <a:pPr marL="257175" indent="-257175" algn="l">
              <a:buAutoNum type="arabicPeriod"/>
            </a:pPr>
            <a:r>
              <a:rPr lang="es-MX" sz="1350" dirty="0"/>
              <a:t>CAUCIÓN DEL EJECUTADO: </a:t>
            </a:r>
            <a:r>
              <a:rPr lang="es-CO" sz="1350" dirty="0"/>
              <a:t>  </a:t>
            </a:r>
            <a:r>
              <a:rPr lang="es-CO" sz="1350" b="0" dirty="0"/>
              <a:t>art. 602 CGP.</a:t>
            </a:r>
          </a:p>
          <a:p>
            <a:pPr marL="257175" indent="-257175" algn="l">
              <a:buFontTx/>
              <a:buAutoNum type="arabicPeriod"/>
            </a:pPr>
            <a:r>
              <a:rPr lang="es-CO" sz="1350" dirty="0"/>
              <a:t>REDUCCIÓN DE EMBARGOS: </a:t>
            </a:r>
            <a:r>
              <a:rPr lang="es-CO" sz="1350" b="0" dirty="0"/>
              <a:t>art. 600 CGP.</a:t>
            </a:r>
          </a:p>
          <a:p>
            <a:pPr marL="257175" indent="-257175" algn="l">
              <a:buFontTx/>
              <a:buAutoNum type="arabicPeriod"/>
            </a:pPr>
            <a:r>
              <a:rPr lang="es-CO" sz="1350" dirty="0"/>
              <a:t>VIGILANCIA ESPECIAL: </a:t>
            </a:r>
            <a:r>
              <a:rPr lang="es-CO" sz="1350" b="0" dirty="0"/>
              <a:t>Consejo Superior de Judicatura y la Procuraduría General de la Nación.</a:t>
            </a:r>
          </a:p>
          <a:p>
            <a:pPr marL="257175" indent="-257175" algn="l">
              <a:buFontTx/>
              <a:buAutoNum type="arabicPeriod"/>
            </a:pPr>
            <a:r>
              <a:rPr lang="es-CO" sz="1350" dirty="0"/>
              <a:t>ACCION DE TUTELA: </a:t>
            </a:r>
            <a:r>
              <a:rPr lang="es-CO" sz="1350" b="0" dirty="0"/>
              <a:t>Violación derechos fundamentales CISA. </a:t>
            </a:r>
            <a:endParaRPr lang="es-CO" sz="135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3205350" y="1613157"/>
            <a:ext cx="2733297" cy="5539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ESTADO ACTUAL DEL</a:t>
            </a:r>
          </a:p>
          <a:p>
            <a:pPr algn="ctr"/>
            <a:r>
              <a:rPr lang="es-CO" sz="1500" b="1" dirty="0">
                <a:solidFill>
                  <a:schemeClr val="tx1"/>
                </a:solidFill>
              </a:rPr>
              <a:t> PROCESO</a:t>
            </a:r>
            <a:endParaRPr lang="es-CO" sz="1500" b="1" dirty="0"/>
          </a:p>
        </p:txBody>
      </p:sp>
      <p:sp>
        <p:nvSpPr>
          <p:cNvPr id="24" name="CuadroTexto 23"/>
          <p:cNvSpPr txBox="1"/>
          <p:nvPr/>
        </p:nvSpPr>
        <p:spPr>
          <a:xfrm>
            <a:off x="3358396" y="3179190"/>
            <a:ext cx="2733297" cy="5539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tx1"/>
                </a:solidFill>
              </a:rPr>
              <a:t>ESTRATEGIA JURIDICA DISEÑADA</a:t>
            </a:r>
            <a:endParaRPr lang="es-CO" sz="1500" b="1" dirty="0"/>
          </a:p>
        </p:txBody>
      </p:sp>
    </p:spTree>
    <p:extLst>
      <p:ext uri="{BB962C8B-B14F-4D97-AF65-F5344CB8AC3E}">
        <p14:creationId xmlns:p14="http://schemas.microsoft.com/office/powerpoint/2010/main" val="19279249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6429853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s-ES" sz="2400" dirty="0"/>
              <a:t>Aprobación Actas Junta Directiva 126,127,128.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Autorizaciones.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Presupuesto 2018.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Transferencias 2017.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Comité Financiero.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Banco de Hojas de Vida.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Comité Conjunto.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Informe de Gestión.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Cemex.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Embargo Proceso Ejecutivo.</a:t>
            </a:r>
            <a:endParaRPr lang="es-CO" sz="2400" dirty="0"/>
          </a:p>
          <a:p>
            <a:pPr lvl="0">
              <a:lnSpc>
                <a:spcPct val="150000"/>
              </a:lnSpc>
            </a:pPr>
            <a:r>
              <a:rPr lang="es-ES" sz="2400" dirty="0"/>
              <a:t>Proposiciones y varios. </a:t>
            </a: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47712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0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50" b="1" dirty="0"/>
              <a:t>CASO José Ricardo Pedraza Díaz y Carlos Manuel Medina Acosta.</a:t>
            </a:r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90979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638122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4014926" y="6581001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Aseguramiento de la Información 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6129547" y="4333488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/>
              <a:t>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09" y="1002551"/>
            <a:ext cx="8821014" cy="3907073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43133" y="5116588"/>
            <a:ext cx="8560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hlinkClick r:id="rId5"/>
              </a:rPr>
              <a:t>http://www.fiscalia.gov.co/colombia/noticias/fiscalia-ocupo-bienes-con-fines-de-extincion-de-dominio-por-valor-de-6-mil-millones-de-pesos/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507787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0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50" b="1" dirty="0"/>
              <a:t>CASO BIENES FARC.</a:t>
            </a:r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90979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638122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4014926" y="6581001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Aseguramiento de la Información 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6129547" y="4333488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09" y="859781"/>
            <a:ext cx="8508135" cy="504467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88387" y="5949930"/>
            <a:ext cx="87008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hlinkClick r:id="rId5"/>
              </a:rPr>
              <a:t>http://noticias.caracoltv.com/el-acuerdo-final-paz-en-colombia/extincion-de-dominio-24-propiedades-que-pertenecian-las-farc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681409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0" y="0"/>
            <a:ext cx="9144000" cy="6720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50" b="1" dirty="0"/>
              <a:t>CASO OTTO BULA.</a:t>
            </a:r>
          </a:p>
        </p:txBody>
      </p:sp>
      <p:pic>
        <p:nvPicPr>
          <p:cNvPr id="46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9" y="90979"/>
            <a:ext cx="1250157" cy="60049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638122"/>
            <a:ext cx="9144000" cy="19879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47"/>
          </a:p>
        </p:txBody>
      </p:sp>
      <p:sp>
        <p:nvSpPr>
          <p:cNvPr id="9" name="CuadroTexto 8"/>
          <p:cNvSpPr txBox="1"/>
          <p:nvPr/>
        </p:nvSpPr>
        <p:spPr>
          <a:xfrm>
            <a:off x="4014926" y="6581001"/>
            <a:ext cx="467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bg1"/>
                </a:solidFill>
                <a:cs typeface="Lato Regular"/>
              </a:rPr>
              <a:t>Aseguramiento de la Información 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6129547" y="4333488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/>
              <a:t>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99403" y="5640065"/>
            <a:ext cx="77583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hlinkClick r:id="rId4"/>
              </a:rPr>
              <a:t>http://www.eltiempo.com/politica/justicia/extincion-de-dominio-a-otto-bula-por-caso-odebrecht/16826428</a:t>
            </a:r>
            <a:endParaRPr lang="es-CO" dirty="0"/>
          </a:p>
          <a:p>
            <a:endParaRPr lang="es-CO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309" y="1206234"/>
            <a:ext cx="8644597" cy="419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339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3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8155</TotalTime>
  <Words>4066</Words>
  <Application>Microsoft Office PowerPoint</Application>
  <PresentationFormat>Presentación en pantalla (4:3)</PresentationFormat>
  <Paragraphs>1029</Paragraphs>
  <Slides>49</Slides>
  <Notes>10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62" baseType="lpstr">
      <vt:lpstr>Adobe Gothic Std B</vt:lpstr>
      <vt:lpstr>Arial</vt:lpstr>
      <vt:lpstr>Arial Narrow</vt:lpstr>
      <vt:lpstr>Calibri</vt:lpstr>
      <vt:lpstr>Lato Bold</vt:lpstr>
      <vt:lpstr>Lato Regular</vt:lpstr>
      <vt:lpstr>Lucida Bright</vt:lpstr>
      <vt:lpstr>Times New Roman</vt:lpstr>
      <vt:lpstr>Wingdings</vt:lpstr>
      <vt:lpstr>Tema de Office</vt:lpstr>
      <vt:lpstr>1_Tema1</vt:lpstr>
      <vt:lpstr>Tema1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Andres Camilo Gonzalez Galvis</cp:lastModifiedBy>
  <cp:revision>258</cp:revision>
  <dcterms:created xsi:type="dcterms:W3CDTF">2015-02-19T23:51:59Z</dcterms:created>
  <dcterms:modified xsi:type="dcterms:W3CDTF">2017-02-28T23:48:38Z</dcterms:modified>
</cp:coreProperties>
</file>