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5" r:id="rId3"/>
  </p:sldMasterIdLst>
  <p:notesMasterIdLst>
    <p:notesMasterId r:id="rId46"/>
  </p:notesMasterIdLst>
  <p:sldIdLst>
    <p:sldId id="347" r:id="rId4"/>
    <p:sldId id="348" r:id="rId5"/>
    <p:sldId id="349" r:id="rId6"/>
    <p:sldId id="350" r:id="rId7"/>
    <p:sldId id="351" r:id="rId8"/>
    <p:sldId id="352" r:id="rId9"/>
    <p:sldId id="353" r:id="rId10"/>
    <p:sldId id="355" r:id="rId11"/>
    <p:sldId id="356" r:id="rId12"/>
    <p:sldId id="357" r:id="rId13"/>
    <p:sldId id="359" r:id="rId14"/>
    <p:sldId id="358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8" r:id="rId28"/>
    <p:sldId id="373" r:id="rId29"/>
    <p:sldId id="374" r:id="rId30"/>
    <p:sldId id="375" r:id="rId31"/>
    <p:sldId id="376" r:id="rId32"/>
    <p:sldId id="377" r:id="rId33"/>
    <p:sldId id="379" r:id="rId34"/>
    <p:sldId id="380" r:id="rId35"/>
    <p:sldId id="381" r:id="rId36"/>
    <p:sldId id="382" r:id="rId37"/>
    <p:sldId id="383" r:id="rId38"/>
    <p:sldId id="384" r:id="rId39"/>
    <p:sldId id="385" r:id="rId40"/>
    <p:sldId id="386" r:id="rId41"/>
    <p:sldId id="387" r:id="rId42"/>
    <p:sldId id="388" r:id="rId43"/>
    <p:sldId id="389" r:id="rId44"/>
    <p:sldId id="390" r:id="rId4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us Alberto Mateus Bravo" initials="JAMB" lastIdx="2" clrIdx="0">
    <p:extLst>
      <p:ext uri="{19B8F6BF-5375-455C-9EA6-DF929625EA0E}">
        <p15:presenceInfo xmlns:p15="http://schemas.microsoft.com/office/powerpoint/2012/main" userId="Jesus Alberto Mateus Bra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96065" autoAdjust="0"/>
  </p:normalViewPr>
  <p:slideViewPr>
    <p:cSldViewPr snapToGrid="0" snapToObjects="1">
      <p:cViewPr>
        <p:scale>
          <a:sx n="70" d="100"/>
          <a:sy n="70" d="100"/>
        </p:scale>
        <p:origin x="14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F1A9F-3B9D-4058-AEBE-86592134F15B}" type="doc">
      <dgm:prSet loTypeId="urn:microsoft.com/office/officeart/2005/8/layout/arrow5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C295DF9-9581-43D8-9A74-A60B55E24803}">
      <dgm:prSet phldrT="[Texto]"/>
      <dgm:spPr/>
      <dgm:t>
        <a:bodyPr/>
        <a:lstStyle/>
        <a:p>
          <a:r>
            <a:rPr lang="es-ES" dirty="0"/>
            <a:t>Obligaciones</a:t>
          </a:r>
        </a:p>
      </dgm:t>
    </dgm:pt>
    <dgm:pt modelId="{F4A19155-A81A-4003-B85D-1A13F0EB5E29}" type="parTrans" cxnId="{B50F729F-6525-4994-AC9E-8BCB3F1622CD}">
      <dgm:prSet/>
      <dgm:spPr/>
      <dgm:t>
        <a:bodyPr/>
        <a:lstStyle/>
        <a:p>
          <a:endParaRPr lang="es-ES"/>
        </a:p>
      </dgm:t>
    </dgm:pt>
    <dgm:pt modelId="{B39F514D-4F08-4BAE-AD35-CFE2DF9682CD}" type="sibTrans" cxnId="{B50F729F-6525-4994-AC9E-8BCB3F1622CD}">
      <dgm:prSet/>
      <dgm:spPr/>
      <dgm:t>
        <a:bodyPr/>
        <a:lstStyle/>
        <a:p>
          <a:endParaRPr lang="es-ES"/>
        </a:p>
      </dgm:t>
    </dgm:pt>
    <dgm:pt modelId="{FC63096B-1934-446A-82B3-968A3669DCAB}">
      <dgm:prSet phldrT="[Texto]"/>
      <dgm:spPr/>
      <dgm:t>
        <a:bodyPr/>
        <a:lstStyle/>
        <a:p>
          <a:r>
            <a:rPr lang="es-ES" dirty="0"/>
            <a:t>Indicadores</a:t>
          </a:r>
        </a:p>
      </dgm:t>
    </dgm:pt>
    <dgm:pt modelId="{75DBC463-2CA7-4709-8908-F2FE8A450123}" type="parTrans" cxnId="{A51F15BE-EFA8-4F7E-8CB5-940B7C99D4E8}">
      <dgm:prSet/>
      <dgm:spPr/>
      <dgm:t>
        <a:bodyPr/>
        <a:lstStyle/>
        <a:p>
          <a:endParaRPr lang="es-ES"/>
        </a:p>
      </dgm:t>
    </dgm:pt>
    <dgm:pt modelId="{0C703386-18DF-414D-A121-F0190668C4DD}" type="sibTrans" cxnId="{A51F15BE-EFA8-4F7E-8CB5-940B7C99D4E8}">
      <dgm:prSet/>
      <dgm:spPr/>
      <dgm:t>
        <a:bodyPr/>
        <a:lstStyle/>
        <a:p>
          <a:endParaRPr lang="es-ES"/>
        </a:p>
      </dgm:t>
    </dgm:pt>
    <dgm:pt modelId="{030A6695-5317-4DB9-92E1-DE59C12F6C1B}" type="pres">
      <dgm:prSet presAssocID="{1E3F1A9F-3B9D-4058-AEBE-86592134F15B}" presName="diagram" presStyleCnt="0">
        <dgm:presLayoutVars>
          <dgm:dir/>
          <dgm:resizeHandles val="exact"/>
        </dgm:presLayoutVars>
      </dgm:prSet>
      <dgm:spPr/>
    </dgm:pt>
    <dgm:pt modelId="{15823298-CBEB-45DA-8C8E-61BA7107F099}" type="pres">
      <dgm:prSet presAssocID="{BC295DF9-9581-43D8-9A74-A60B55E24803}" presName="arrow" presStyleLbl="node1" presStyleIdx="0" presStyleCnt="2">
        <dgm:presLayoutVars>
          <dgm:bulletEnabled val="1"/>
        </dgm:presLayoutVars>
      </dgm:prSet>
      <dgm:spPr/>
    </dgm:pt>
    <dgm:pt modelId="{0E7FE854-B7DC-4A64-90B3-FD5DD696E521}" type="pres">
      <dgm:prSet presAssocID="{FC63096B-1934-446A-82B3-968A3669DCAB}" presName="arrow" presStyleLbl="node1" presStyleIdx="1" presStyleCnt="2">
        <dgm:presLayoutVars>
          <dgm:bulletEnabled val="1"/>
        </dgm:presLayoutVars>
      </dgm:prSet>
      <dgm:spPr/>
    </dgm:pt>
  </dgm:ptLst>
  <dgm:cxnLst>
    <dgm:cxn modelId="{B50F729F-6525-4994-AC9E-8BCB3F1622CD}" srcId="{1E3F1A9F-3B9D-4058-AEBE-86592134F15B}" destId="{BC295DF9-9581-43D8-9A74-A60B55E24803}" srcOrd="0" destOrd="0" parTransId="{F4A19155-A81A-4003-B85D-1A13F0EB5E29}" sibTransId="{B39F514D-4F08-4BAE-AD35-CFE2DF9682CD}"/>
    <dgm:cxn modelId="{38598FC6-AD94-471D-B0D5-175CE788EE46}" type="presOf" srcId="{1E3F1A9F-3B9D-4058-AEBE-86592134F15B}" destId="{030A6695-5317-4DB9-92E1-DE59C12F6C1B}" srcOrd="0" destOrd="0" presId="urn:microsoft.com/office/officeart/2005/8/layout/arrow5"/>
    <dgm:cxn modelId="{A51F15BE-EFA8-4F7E-8CB5-940B7C99D4E8}" srcId="{1E3F1A9F-3B9D-4058-AEBE-86592134F15B}" destId="{FC63096B-1934-446A-82B3-968A3669DCAB}" srcOrd="1" destOrd="0" parTransId="{75DBC463-2CA7-4709-8908-F2FE8A450123}" sibTransId="{0C703386-18DF-414D-A121-F0190668C4DD}"/>
    <dgm:cxn modelId="{CD2DA04E-1A6C-4884-AB1D-D5DB9931F7A7}" type="presOf" srcId="{FC63096B-1934-446A-82B3-968A3669DCAB}" destId="{0E7FE854-B7DC-4A64-90B3-FD5DD696E521}" srcOrd="0" destOrd="0" presId="urn:microsoft.com/office/officeart/2005/8/layout/arrow5"/>
    <dgm:cxn modelId="{37D94956-0BC0-4236-9BA1-2F29366C65BE}" type="presOf" srcId="{BC295DF9-9581-43D8-9A74-A60B55E24803}" destId="{15823298-CBEB-45DA-8C8E-61BA7107F099}" srcOrd="0" destOrd="0" presId="urn:microsoft.com/office/officeart/2005/8/layout/arrow5"/>
    <dgm:cxn modelId="{877860F4-BF97-4B96-A08E-6E96A727DBD5}" type="presParOf" srcId="{030A6695-5317-4DB9-92E1-DE59C12F6C1B}" destId="{15823298-CBEB-45DA-8C8E-61BA7107F099}" srcOrd="0" destOrd="0" presId="urn:microsoft.com/office/officeart/2005/8/layout/arrow5"/>
    <dgm:cxn modelId="{F3B965CE-9724-47AC-9980-D764A7E7A32F}" type="presParOf" srcId="{030A6695-5317-4DB9-92E1-DE59C12F6C1B}" destId="{0E7FE854-B7DC-4A64-90B3-FD5DD696E521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E20C06-4F7E-429B-8AC9-5436B3A9A998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2A2D9CE9-42E8-478F-A1DD-405F6A0DB528}">
      <dgm:prSet phldrT="[Texto]" custT="1"/>
      <dgm:spPr/>
      <dgm:t>
        <a:bodyPr/>
        <a:lstStyle/>
        <a:p>
          <a:r>
            <a:rPr lang="es-ES" sz="2000" dirty="0"/>
            <a:t>Puntuación </a:t>
          </a:r>
          <a:r>
            <a:rPr lang="es-ES" sz="2000" dirty="0" err="1"/>
            <a:t>Scoring</a:t>
          </a:r>
          <a:endParaRPr lang="es-ES" sz="2000" dirty="0"/>
        </a:p>
      </dgm:t>
    </dgm:pt>
    <dgm:pt modelId="{623B8331-1910-48F8-911D-A2EB0144938A}" type="parTrans" cxnId="{92055A5F-EF2D-4637-93EB-92410FDE5253}">
      <dgm:prSet/>
      <dgm:spPr/>
      <dgm:t>
        <a:bodyPr/>
        <a:lstStyle/>
        <a:p>
          <a:endParaRPr lang="es-ES" sz="3200"/>
        </a:p>
      </dgm:t>
    </dgm:pt>
    <dgm:pt modelId="{D2F54C1F-3008-40DE-B0A6-308793D06357}" type="sibTrans" cxnId="{92055A5F-EF2D-4637-93EB-92410FDE5253}">
      <dgm:prSet/>
      <dgm:spPr/>
      <dgm:t>
        <a:bodyPr/>
        <a:lstStyle/>
        <a:p>
          <a:endParaRPr lang="es-ES" sz="3200"/>
        </a:p>
      </dgm:t>
    </dgm:pt>
    <dgm:pt modelId="{0A601F4B-D1FC-446D-B0D1-BA157ED7F926}">
      <dgm:prSet phldrT="[Texto]" custT="1"/>
      <dgm:spPr/>
      <dgm:t>
        <a:bodyPr/>
        <a:lstStyle/>
        <a:p>
          <a:r>
            <a:rPr lang="es-ES" sz="2000" dirty="0"/>
            <a:t>Obligaciones</a:t>
          </a:r>
        </a:p>
      </dgm:t>
    </dgm:pt>
    <dgm:pt modelId="{84410E8F-A089-4FF6-A1F8-1396051E1C38}" type="parTrans" cxnId="{51D69AC6-ED5F-404D-A702-D73B23B09A47}">
      <dgm:prSet custT="1"/>
      <dgm:spPr/>
      <dgm:t>
        <a:bodyPr/>
        <a:lstStyle/>
        <a:p>
          <a:endParaRPr lang="es-ES" sz="900"/>
        </a:p>
      </dgm:t>
    </dgm:pt>
    <dgm:pt modelId="{C27D7FC3-4391-4148-8D8A-61DEBED0BFA3}" type="sibTrans" cxnId="{51D69AC6-ED5F-404D-A702-D73B23B09A47}">
      <dgm:prSet/>
      <dgm:spPr/>
      <dgm:t>
        <a:bodyPr/>
        <a:lstStyle/>
        <a:p>
          <a:endParaRPr lang="es-ES" sz="3200"/>
        </a:p>
      </dgm:t>
    </dgm:pt>
    <dgm:pt modelId="{C765F52E-9791-4A7A-A03B-0BED674F5849}">
      <dgm:prSet phldrT="[Texto]" custT="1"/>
      <dgm:spPr/>
      <dgm:t>
        <a:bodyPr/>
        <a:lstStyle/>
        <a:p>
          <a:r>
            <a:rPr lang="es-ES" sz="1800" dirty="0"/>
            <a:t>Gestión de Desalojos / Legalización </a:t>
          </a:r>
        </a:p>
      </dgm:t>
    </dgm:pt>
    <dgm:pt modelId="{D50E4D78-81E9-4C47-B990-162685BFC428}" type="parTrans" cxnId="{8318E5C3-5208-4596-BC4C-8C612EEC0EF4}">
      <dgm:prSet custT="1"/>
      <dgm:spPr/>
      <dgm:t>
        <a:bodyPr/>
        <a:lstStyle/>
        <a:p>
          <a:endParaRPr lang="es-ES" sz="900"/>
        </a:p>
      </dgm:t>
    </dgm:pt>
    <dgm:pt modelId="{16604995-E9D8-4DB6-8003-831CA1D8D139}" type="sibTrans" cxnId="{8318E5C3-5208-4596-BC4C-8C612EEC0EF4}">
      <dgm:prSet/>
      <dgm:spPr/>
      <dgm:t>
        <a:bodyPr/>
        <a:lstStyle/>
        <a:p>
          <a:endParaRPr lang="es-ES" sz="3200"/>
        </a:p>
      </dgm:t>
    </dgm:pt>
    <dgm:pt modelId="{BA7D6B97-D95A-4B15-BE72-063298E57B7B}">
      <dgm:prSet phldrT="[Texto]" custT="1"/>
      <dgm:spPr/>
      <dgm:t>
        <a:bodyPr/>
        <a:lstStyle/>
        <a:p>
          <a:r>
            <a:rPr lang="es-ES" sz="2000" dirty="0"/>
            <a:t>Indicadores</a:t>
          </a:r>
        </a:p>
      </dgm:t>
    </dgm:pt>
    <dgm:pt modelId="{7A92330B-752B-4B77-97E2-CFFAC8AAA60F}" type="parTrans" cxnId="{1A1972DB-2123-4088-A53A-78BA6858E4CC}">
      <dgm:prSet custT="1"/>
      <dgm:spPr/>
      <dgm:t>
        <a:bodyPr/>
        <a:lstStyle/>
        <a:p>
          <a:endParaRPr lang="es-ES" sz="900"/>
        </a:p>
      </dgm:t>
    </dgm:pt>
    <dgm:pt modelId="{3D1B3FAA-ECD5-48B4-B39A-EAEFD7A726A1}" type="sibTrans" cxnId="{1A1972DB-2123-4088-A53A-78BA6858E4CC}">
      <dgm:prSet/>
      <dgm:spPr/>
      <dgm:t>
        <a:bodyPr/>
        <a:lstStyle/>
        <a:p>
          <a:endParaRPr lang="es-ES" sz="3200"/>
        </a:p>
      </dgm:t>
    </dgm:pt>
    <dgm:pt modelId="{74EF6659-996B-4CAB-AAE3-5F32E5D6277D}">
      <dgm:prSet phldrT="[Texto]" custT="1"/>
      <dgm:spPr/>
      <dgm:t>
        <a:bodyPr/>
        <a:lstStyle/>
        <a:p>
          <a:r>
            <a:rPr lang="es-ES" sz="2000" dirty="0"/>
            <a:t>90%</a:t>
          </a:r>
        </a:p>
      </dgm:t>
    </dgm:pt>
    <dgm:pt modelId="{D36B4088-7414-4620-9515-849C5CF7222D}" type="parTrans" cxnId="{EAF0F500-5569-41E1-B632-A8B81D66F8CB}">
      <dgm:prSet custT="1"/>
      <dgm:spPr/>
      <dgm:t>
        <a:bodyPr/>
        <a:lstStyle/>
        <a:p>
          <a:endParaRPr lang="es-ES" sz="900"/>
        </a:p>
      </dgm:t>
    </dgm:pt>
    <dgm:pt modelId="{262BB4A1-BF0E-41A4-A596-5BA31B5B1D30}" type="sibTrans" cxnId="{EAF0F500-5569-41E1-B632-A8B81D66F8CB}">
      <dgm:prSet/>
      <dgm:spPr/>
      <dgm:t>
        <a:bodyPr/>
        <a:lstStyle/>
        <a:p>
          <a:endParaRPr lang="es-ES" sz="3200"/>
        </a:p>
      </dgm:t>
    </dgm:pt>
    <dgm:pt modelId="{68761DE3-892A-4F70-AF2F-DB0E153C5993}">
      <dgm:prSet phldrT="[Texto]" custT="1"/>
      <dgm:spPr/>
      <dgm:t>
        <a:bodyPr/>
        <a:lstStyle/>
        <a:p>
          <a:r>
            <a:rPr lang="es-ES" sz="2000" dirty="0"/>
            <a:t>10%</a:t>
          </a:r>
        </a:p>
      </dgm:t>
    </dgm:pt>
    <dgm:pt modelId="{334C7E82-C56F-46ED-8212-2E0D765A807C}" type="parTrans" cxnId="{F3C74183-58A7-415E-86FE-11EF40AA94EC}">
      <dgm:prSet custT="1"/>
      <dgm:spPr/>
      <dgm:t>
        <a:bodyPr/>
        <a:lstStyle/>
        <a:p>
          <a:endParaRPr lang="es-ES" sz="900"/>
        </a:p>
      </dgm:t>
    </dgm:pt>
    <dgm:pt modelId="{DAC883B2-A9DC-4090-8A2E-ADCCC907C0ED}" type="sibTrans" cxnId="{F3C74183-58A7-415E-86FE-11EF40AA94EC}">
      <dgm:prSet/>
      <dgm:spPr/>
      <dgm:t>
        <a:bodyPr/>
        <a:lstStyle/>
        <a:p>
          <a:endParaRPr lang="es-ES" sz="3200"/>
        </a:p>
      </dgm:t>
    </dgm:pt>
    <dgm:pt modelId="{0E265A0D-ED51-45BE-A652-0729857F0C46}">
      <dgm:prSet phldrT="[Texto]" custT="1"/>
      <dgm:spPr/>
      <dgm:t>
        <a:bodyPr/>
        <a:lstStyle/>
        <a:p>
          <a:r>
            <a:rPr lang="es-ES" sz="2000" dirty="0"/>
            <a:t>Productividad</a:t>
          </a:r>
        </a:p>
      </dgm:t>
    </dgm:pt>
    <dgm:pt modelId="{C251FC55-CD14-4F01-AAA4-155D594579BA}" type="parTrans" cxnId="{DFA49BD6-110D-4AB6-BB46-EF7AE694CDBB}">
      <dgm:prSet custT="1"/>
      <dgm:spPr/>
      <dgm:t>
        <a:bodyPr/>
        <a:lstStyle/>
        <a:p>
          <a:endParaRPr lang="es-ES" sz="900"/>
        </a:p>
      </dgm:t>
    </dgm:pt>
    <dgm:pt modelId="{D49ED571-DC95-4F78-A0C3-AF504692D1F8}" type="sibTrans" cxnId="{DFA49BD6-110D-4AB6-BB46-EF7AE694CDBB}">
      <dgm:prSet/>
      <dgm:spPr/>
      <dgm:t>
        <a:bodyPr/>
        <a:lstStyle/>
        <a:p>
          <a:endParaRPr lang="es-ES" sz="3200"/>
        </a:p>
      </dgm:t>
    </dgm:pt>
    <dgm:pt modelId="{6309F5F8-0053-43DC-96FB-F6F65730C04B}">
      <dgm:prSet phldrT="[Texto]" custT="1"/>
      <dgm:spPr/>
      <dgm:t>
        <a:bodyPr/>
        <a:lstStyle/>
        <a:p>
          <a:r>
            <a:rPr lang="es-ES" sz="2000" dirty="0"/>
            <a:t>Rentabilidad</a:t>
          </a:r>
        </a:p>
      </dgm:t>
    </dgm:pt>
    <dgm:pt modelId="{5BAF7AA9-541D-46F7-B48D-B4824008B675}" type="parTrans" cxnId="{7ADEE2ED-5348-4353-B3B5-8FDD56127B14}">
      <dgm:prSet custT="1"/>
      <dgm:spPr/>
      <dgm:t>
        <a:bodyPr/>
        <a:lstStyle/>
        <a:p>
          <a:endParaRPr lang="es-ES" sz="900"/>
        </a:p>
      </dgm:t>
    </dgm:pt>
    <dgm:pt modelId="{B07B329E-66F8-4CFE-88A0-E0FD403A2722}" type="sibTrans" cxnId="{7ADEE2ED-5348-4353-B3B5-8FDD56127B14}">
      <dgm:prSet/>
      <dgm:spPr/>
      <dgm:t>
        <a:bodyPr/>
        <a:lstStyle/>
        <a:p>
          <a:endParaRPr lang="es-ES" sz="3200"/>
        </a:p>
      </dgm:t>
    </dgm:pt>
    <dgm:pt modelId="{289625D6-6375-4C09-AD04-22DE9CAD4B0A}">
      <dgm:prSet phldrT="[Texto]" custT="1"/>
      <dgm:spPr/>
      <dgm:t>
        <a:bodyPr/>
        <a:lstStyle/>
        <a:p>
          <a:r>
            <a:rPr lang="es-ES" sz="2000" dirty="0"/>
            <a:t>Cartera</a:t>
          </a:r>
        </a:p>
      </dgm:t>
    </dgm:pt>
    <dgm:pt modelId="{40C997DA-A1C2-4FBE-A90F-427D5B7DD029}" type="parTrans" cxnId="{DD546F3D-20AF-4C0E-9C09-5A32B3EDE18C}">
      <dgm:prSet custT="1"/>
      <dgm:spPr/>
      <dgm:t>
        <a:bodyPr/>
        <a:lstStyle/>
        <a:p>
          <a:endParaRPr lang="es-ES" sz="900"/>
        </a:p>
      </dgm:t>
    </dgm:pt>
    <dgm:pt modelId="{297B79A6-A568-4043-AAE2-073AF1CE5E8B}" type="sibTrans" cxnId="{DD546F3D-20AF-4C0E-9C09-5A32B3EDE18C}">
      <dgm:prSet/>
      <dgm:spPr/>
      <dgm:t>
        <a:bodyPr/>
        <a:lstStyle/>
        <a:p>
          <a:endParaRPr lang="es-ES" sz="3200"/>
        </a:p>
      </dgm:t>
    </dgm:pt>
    <dgm:pt modelId="{94CF7810-40E5-4C65-9FB9-316301F78808}">
      <dgm:prSet phldrT="[Texto]" custT="1"/>
      <dgm:spPr/>
      <dgm:t>
        <a:bodyPr/>
        <a:lstStyle/>
        <a:p>
          <a:r>
            <a:rPr lang="es-ES" sz="2000" dirty="0"/>
            <a:t>35%</a:t>
          </a:r>
        </a:p>
      </dgm:t>
    </dgm:pt>
    <dgm:pt modelId="{9B7E6D13-77B9-457F-8DB8-26FB26E001F6}" type="parTrans" cxnId="{FD445025-ABC0-474B-B58C-FD9538919EF6}">
      <dgm:prSet custT="1"/>
      <dgm:spPr/>
      <dgm:t>
        <a:bodyPr/>
        <a:lstStyle/>
        <a:p>
          <a:endParaRPr lang="es-ES" sz="900"/>
        </a:p>
      </dgm:t>
    </dgm:pt>
    <dgm:pt modelId="{631F39C2-CF5A-41F6-882C-1BF210C08FC4}" type="sibTrans" cxnId="{FD445025-ABC0-474B-B58C-FD9538919EF6}">
      <dgm:prSet/>
      <dgm:spPr/>
      <dgm:t>
        <a:bodyPr/>
        <a:lstStyle/>
        <a:p>
          <a:endParaRPr lang="es-ES" sz="3200"/>
        </a:p>
      </dgm:t>
    </dgm:pt>
    <dgm:pt modelId="{60CF7060-22C0-4503-ACF7-93554E772AE2}">
      <dgm:prSet phldrT="[Texto]" custT="1"/>
      <dgm:spPr/>
      <dgm:t>
        <a:bodyPr/>
        <a:lstStyle/>
        <a:p>
          <a:r>
            <a:rPr lang="es-ES" sz="2000" dirty="0"/>
            <a:t>35%</a:t>
          </a:r>
        </a:p>
      </dgm:t>
    </dgm:pt>
    <dgm:pt modelId="{A490A1E2-2658-456C-A7CD-909999C57072}" type="parTrans" cxnId="{D1F1025F-E9B0-462C-A227-509186BE5D24}">
      <dgm:prSet custT="1"/>
      <dgm:spPr/>
      <dgm:t>
        <a:bodyPr/>
        <a:lstStyle/>
        <a:p>
          <a:endParaRPr lang="es-ES" sz="900"/>
        </a:p>
      </dgm:t>
    </dgm:pt>
    <dgm:pt modelId="{0EC51282-6623-4378-96F6-26FFE19B1149}" type="sibTrans" cxnId="{D1F1025F-E9B0-462C-A227-509186BE5D24}">
      <dgm:prSet/>
      <dgm:spPr/>
      <dgm:t>
        <a:bodyPr/>
        <a:lstStyle/>
        <a:p>
          <a:endParaRPr lang="es-ES" sz="3200"/>
        </a:p>
      </dgm:t>
    </dgm:pt>
    <dgm:pt modelId="{32BDC9F7-4A3B-438C-9569-F167F9B2C6C5}">
      <dgm:prSet phldrT="[Texto]" custT="1"/>
      <dgm:spPr/>
      <dgm:t>
        <a:bodyPr/>
        <a:lstStyle/>
        <a:p>
          <a:r>
            <a:rPr lang="es-ES" sz="2000" dirty="0"/>
            <a:t>30%</a:t>
          </a:r>
        </a:p>
      </dgm:t>
    </dgm:pt>
    <dgm:pt modelId="{5B60C1AC-E5E3-41A1-B4BB-A1C2AB508773}" type="parTrans" cxnId="{E11B9366-6B23-4B55-8411-7B151CB2EF50}">
      <dgm:prSet custT="1"/>
      <dgm:spPr/>
      <dgm:t>
        <a:bodyPr/>
        <a:lstStyle/>
        <a:p>
          <a:endParaRPr lang="es-ES" sz="900"/>
        </a:p>
      </dgm:t>
    </dgm:pt>
    <dgm:pt modelId="{9526E61D-93F2-4C8F-A404-B8F814287857}" type="sibTrans" cxnId="{E11B9366-6B23-4B55-8411-7B151CB2EF50}">
      <dgm:prSet/>
      <dgm:spPr/>
      <dgm:t>
        <a:bodyPr/>
        <a:lstStyle/>
        <a:p>
          <a:endParaRPr lang="es-ES" sz="3200"/>
        </a:p>
      </dgm:t>
    </dgm:pt>
    <dgm:pt modelId="{D3C950BB-56CA-4796-94ED-EA12783E3F8A}">
      <dgm:prSet phldrT="[Texto]" custT="1"/>
      <dgm:spPr/>
      <dgm:t>
        <a:bodyPr/>
        <a:lstStyle/>
        <a:p>
          <a:r>
            <a:rPr lang="es-ES" sz="2000" dirty="0"/>
            <a:t>Visitas</a:t>
          </a:r>
        </a:p>
      </dgm:t>
    </dgm:pt>
    <dgm:pt modelId="{DEBBB3EC-D445-4198-883B-FD5FD46BDF7C}" type="parTrans" cxnId="{D2DFD4CA-77CF-41BD-89C6-2371AACE7341}">
      <dgm:prSet custT="1"/>
      <dgm:spPr/>
      <dgm:t>
        <a:bodyPr/>
        <a:lstStyle/>
        <a:p>
          <a:endParaRPr lang="es-ES" sz="900"/>
        </a:p>
      </dgm:t>
    </dgm:pt>
    <dgm:pt modelId="{49957462-B7A6-4A2E-80CC-D5B26EF8D6C4}" type="sibTrans" cxnId="{D2DFD4CA-77CF-41BD-89C6-2371AACE7341}">
      <dgm:prSet/>
      <dgm:spPr/>
      <dgm:t>
        <a:bodyPr/>
        <a:lstStyle/>
        <a:p>
          <a:endParaRPr lang="es-ES" sz="3200"/>
        </a:p>
      </dgm:t>
    </dgm:pt>
    <dgm:pt modelId="{07BCDE4A-2FD6-4D72-98E8-B0F0FE0A91C1}">
      <dgm:prSet phldrT="[Texto]" custT="1"/>
      <dgm:spPr/>
      <dgm:t>
        <a:bodyPr/>
        <a:lstStyle/>
        <a:p>
          <a:r>
            <a:rPr lang="es-ES" sz="2000" dirty="0"/>
            <a:t>ROM</a:t>
          </a:r>
        </a:p>
      </dgm:t>
    </dgm:pt>
    <dgm:pt modelId="{FD0C7D95-214F-4063-BF49-0CAFA125AB8F}" type="parTrans" cxnId="{30F93229-87D4-4B06-8EE9-140633449B33}">
      <dgm:prSet custT="1"/>
      <dgm:spPr/>
      <dgm:t>
        <a:bodyPr/>
        <a:lstStyle/>
        <a:p>
          <a:endParaRPr lang="es-ES" sz="900"/>
        </a:p>
      </dgm:t>
    </dgm:pt>
    <dgm:pt modelId="{F2E5C346-273C-44E4-BDDC-459CDF8D5961}" type="sibTrans" cxnId="{30F93229-87D4-4B06-8EE9-140633449B33}">
      <dgm:prSet/>
      <dgm:spPr/>
      <dgm:t>
        <a:bodyPr/>
        <a:lstStyle/>
        <a:p>
          <a:endParaRPr lang="es-ES" sz="3200"/>
        </a:p>
      </dgm:t>
    </dgm:pt>
    <dgm:pt modelId="{94674C0A-48DE-47D4-9B62-6D0218A26A48}">
      <dgm:prSet phldrT="[Texto]" custT="1"/>
      <dgm:spPr/>
      <dgm:t>
        <a:bodyPr/>
        <a:lstStyle/>
        <a:p>
          <a:r>
            <a:rPr lang="es-ES" sz="2000" dirty="0"/>
            <a:t>Promoción</a:t>
          </a:r>
        </a:p>
      </dgm:t>
    </dgm:pt>
    <dgm:pt modelId="{9A10D1A0-D53B-4CCB-817B-14D491347458}" type="parTrans" cxnId="{F001D27C-F4C9-4839-9095-3F2A64D9BFD7}">
      <dgm:prSet custT="1"/>
      <dgm:spPr/>
      <dgm:t>
        <a:bodyPr/>
        <a:lstStyle/>
        <a:p>
          <a:endParaRPr lang="es-ES" sz="900"/>
        </a:p>
      </dgm:t>
    </dgm:pt>
    <dgm:pt modelId="{2ED1AC60-40F4-4E2D-B8FC-1DCC9E80C7D0}" type="sibTrans" cxnId="{F001D27C-F4C9-4839-9095-3F2A64D9BFD7}">
      <dgm:prSet/>
      <dgm:spPr/>
      <dgm:t>
        <a:bodyPr/>
        <a:lstStyle/>
        <a:p>
          <a:endParaRPr lang="es-ES" sz="3200"/>
        </a:p>
      </dgm:t>
    </dgm:pt>
    <dgm:pt modelId="{5BCC51B8-1996-4FC5-9EC8-8D105BAD88C7}">
      <dgm:prSet phldrT="[Texto]" custT="1"/>
      <dgm:spPr/>
      <dgm:t>
        <a:bodyPr/>
        <a:lstStyle/>
        <a:p>
          <a:r>
            <a:rPr lang="es-ES" sz="2000" dirty="0"/>
            <a:t>Diagnóstico</a:t>
          </a:r>
        </a:p>
      </dgm:t>
    </dgm:pt>
    <dgm:pt modelId="{1D478CCA-E3BA-41C6-BFDE-BF62FB491AAF}" type="parTrans" cxnId="{3360332C-3C38-4B41-9120-D5227868145F}">
      <dgm:prSet custT="1"/>
      <dgm:spPr/>
      <dgm:t>
        <a:bodyPr/>
        <a:lstStyle/>
        <a:p>
          <a:endParaRPr lang="es-ES" sz="900"/>
        </a:p>
      </dgm:t>
    </dgm:pt>
    <dgm:pt modelId="{424F12D3-1117-4AE3-8101-4E7B87D184E6}" type="sibTrans" cxnId="{3360332C-3C38-4B41-9120-D5227868145F}">
      <dgm:prSet/>
      <dgm:spPr/>
      <dgm:t>
        <a:bodyPr/>
        <a:lstStyle/>
        <a:p>
          <a:endParaRPr lang="es-ES" sz="3200"/>
        </a:p>
      </dgm:t>
    </dgm:pt>
    <dgm:pt modelId="{3AB26EC5-1C04-49B0-9BBA-FE12C5B83192}">
      <dgm:prSet phldrT="[Texto]" custT="1"/>
      <dgm:spPr/>
      <dgm:t>
        <a:bodyPr/>
        <a:lstStyle/>
        <a:p>
          <a:r>
            <a:rPr lang="es-ES" sz="2000" dirty="0"/>
            <a:t>20%</a:t>
          </a:r>
        </a:p>
      </dgm:t>
    </dgm:pt>
    <dgm:pt modelId="{251E880F-A188-4817-A891-464D3ED9181E}" type="parTrans" cxnId="{E05807CD-72A1-4553-95FF-4D79F6CA6354}">
      <dgm:prSet custT="1"/>
      <dgm:spPr/>
      <dgm:t>
        <a:bodyPr/>
        <a:lstStyle/>
        <a:p>
          <a:endParaRPr lang="es-ES" sz="900"/>
        </a:p>
      </dgm:t>
    </dgm:pt>
    <dgm:pt modelId="{EE375F4B-5D09-4295-9CB5-97642CE807CB}" type="sibTrans" cxnId="{E05807CD-72A1-4553-95FF-4D79F6CA6354}">
      <dgm:prSet/>
      <dgm:spPr/>
      <dgm:t>
        <a:bodyPr/>
        <a:lstStyle/>
        <a:p>
          <a:endParaRPr lang="es-ES" sz="3200"/>
        </a:p>
      </dgm:t>
    </dgm:pt>
    <dgm:pt modelId="{A2CD4D7A-E2AA-4B98-81C2-4BCA9E1C5B74}">
      <dgm:prSet phldrT="[Texto]" custT="1"/>
      <dgm:spPr/>
      <dgm:t>
        <a:bodyPr/>
        <a:lstStyle/>
        <a:p>
          <a:r>
            <a:rPr lang="es-ES" sz="2000" dirty="0"/>
            <a:t>20%</a:t>
          </a:r>
        </a:p>
      </dgm:t>
    </dgm:pt>
    <dgm:pt modelId="{AB75DC6D-A7CD-4857-ABAA-A2F1F925CBF4}" type="parTrans" cxnId="{3356D295-E32E-4A00-9632-2E890632A50D}">
      <dgm:prSet custT="1"/>
      <dgm:spPr/>
      <dgm:t>
        <a:bodyPr/>
        <a:lstStyle/>
        <a:p>
          <a:endParaRPr lang="es-ES" sz="900"/>
        </a:p>
      </dgm:t>
    </dgm:pt>
    <dgm:pt modelId="{AA799179-45CB-4BC2-A49B-9CD8F8A600EE}" type="sibTrans" cxnId="{3356D295-E32E-4A00-9632-2E890632A50D}">
      <dgm:prSet/>
      <dgm:spPr/>
      <dgm:t>
        <a:bodyPr/>
        <a:lstStyle/>
        <a:p>
          <a:endParaRPr lang="es-ES" sz="3200"/>
        </a:p>
      </dgm:t>
    </dgm:pt>
    <dgm:pt modelId="{482F06D9-C0E7-4C21-A000-E8B1C752E8C5}">
      <dgm:prSet phldrT="[Texto]" custT="1"/>
      <dgm:spPr/>
      <dgm:t>
        <a:bodyPr/>
        <a:lstStyle/>
        <a:p>
          <a:r>
            <a:rPr lang="es-ES" sz="2000" dirty="0"/>
            <a:t>20%</a:t>
          </a:r>
        </a:p>
      </dgm:t>
    </dgm:pt>
    <dgm:pt modelId="{7439381E-93F3-4F0A-9552-435117BC6EA9}" type="parTrans" cxnId="{CE441D6F-CED2-477C-98D7-BBE7BC3F99D9}">
      <dgm:prSet custT="1"/>
      <dgm:spPr/>
      <dgm:t>
        <a:bodyPr/>
        <a:lstStyle/>
        <a:p>
          <a:endParaRPr lang="es-ES" sz="900"/>
        </a:p>
      </dgm:t>
    </dgm:pt>
    <dgm:pt modelId="{B97B0F8A-78CB-4CBA-9F22-841C7E1B8742}" type="sibTrans" cxnId="{CE441D6F-CED2-477C-98D7-BBE7BC3F99D9}">
      <dgm:prSet/>
      <dgm:spPr/>
      <dgm:t>
        <a:bodyPr/>
        <a:lstStyle/>
        <a:p>
          <a:endParaRPr lang="es-ES" sz="3200"/>
        </a:p>
      </dgm:t>
    </dgm:pt>
    <dgm:pt modelId="{13AF2F17-3FA8-4058-B820-C70426B1E167}">
      <dgm:prSet phldrT="[Texto]" custT="1"/>
      <dgm:spPr/>
      <dgm:t>
        <a:bodyPr/>
        <a:lstStyle/>
        <a:p>
          <a:r>
            <a:rPr lang="es-ES" sz="2000" dirty="0"/>
            <a:t>20%</a:t>
          </a:r>
        </a:p>
      </dgm:t>
    </dgm:pt>
    <dgm:pt modelId="{EAFB1D0E-823D-4D61-A6DA-A46AFF46B5DD}" type="parTrans" cxnId="{2E95C445-9FBD-4C05-96B9-0871B8641F63}">
      <dgm:prSet custT="1"/>
      <dgm:spPr/>
      <dgm:t>
        <a:bodyPr/>
        <a:lstStyle/>
        <a:p>
          <a:endParaRPr lang="es-ES" sz="900"/>
        </a:p>
      </dgm:t>
    </dgm:pt>
    <dgm:pt modelId="{9442A016-B070-4D3A-A60D-BF2171E9434D}" type="sibTrans" cxnId="{2E95C445-9FBD-4C05-96B9-0871B8641F63}">
      <dgm:prSet/>
      <dgm:spPr/>
      <dgm:t>
        <a:bodyPr/>
        <a:lstStyle/>
        <a:p>
          <a:endParaRPr lang="es-ES" sz="3200"/>
        </a:p>
      </dgm:t>
    </dgm:pt>
    <dgm:pt modelId="{4B3E15A1-5E07-42DD-831D-E3042BF42B7C}">
      <dgm:prSet phldrT="[Texto]" custT="1"/>
      <dgm:spPr/>
      <dgm:t>
        <a:bodyPr/>
        <a:lstStyle/>
        <a:p>
          <a:r>
            <a:rPr lang="es-ES" sz="2000" dirty="0"/>
            <a:t>20%</a:t>
          </a:r>
        </a:p>
      </dgm:t>
    </dgm:pt>
    <dgm:pt modelId="{55D124C3-9928-443D-A8C6-F4460257B96C}" type="parTrans" cxnId="{86D658DA-5985-4C31-AD53-E5A9E0E62BBC}">
      <dgm:prSet custT="1"/>
      <dgm:spPr/>
      <dgm:t>
        <a:bodyPr/>
        <a:lstStyle/>
        <a:p>
          <a:endParaRPr lang="es-ES" sz="900"/>
        </a:p>
      </dgm:t>
    </dgm:pt>
    <dgm:pt modelId="{9806E534-A838-4CEC-9540-690E6B340517}" type="sibTrans" cxnId="{86D658DA-5985-4C31-AD53-E5A9E0E62BBC}">
      <dgm:prSet/>
      <dgm:spPr/>
      <dgm:t>
        <a:bodyPr/>
        <a:lstStyle/>
        <a:p>
          <a:endParaRPr lang="es-ES" sz="3200"/>
        </a:p>
      </dgm:t>
    </dgm:pt>
    <dgm:pt modelId="{731ED49B-6FD1-4F52-BAD0-368FEE8BFF46}" type="pres">
      <dgm:prSet presAssocID="{7BE20C06-4F7E-429B-8AC9-5436B3A9A99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D920EA5-9890-42CF-99DD-502A45F605D1}" type="pres">
      <dgm:prSet presAssocID="{2A2D9CE9-42E8-478F-A1DD-405F6A0DB528}" presName="root1" presStyleCnt="0"/>
      <dgm:spPr/>
    </dgm:pt>
    <dgm:pt modelId="{E678DCA5-E307-46B1-9ABA-2D05A060F5B2}" type="pres">
      <dgm:prSet presAssocID="{2A2D9CE9-42E8-478F-A1DD-405F6A0DB528}" presName="LevelOneTextNode" presStyleLbl="node0" presStyleIdx="0" presStyleCnt="1">
        <dgm:presLayoutVars>
          <dgm:chPref val="3"/>
        </dgm:presLayoutVars>
      </dgm:prSet>
      <dgm:spPr/>
    </dgm:pt>
    <dgm:pt modelId="{60C3989E-ECB3-4A5F-B2C5-D2CB08AA4467}" type="pres">
      <dgm:prSet presAssocID="{2A2D9CE9-42E8-478F-A1DD-405F6A0DB528}" presName="level2hierChild" presStyleCnt="0"/>
      <dgm:spPr/>
    </dgm:pt>
    <dgm:pt modelId="{D578AEF7-20BF-4C33-9AE6-4E04E54DE808}" type="pres">
      <dgm:prSet presAssocID="{84410E8F-A089-4FF6-A1F8-1396051E1C38}" presName="conn2-1" presStyleLbl="parChTrans1D2" presStyleIdx="0" presStyleCnt="2"/>
      <dgm:spPr/>
    </dgm:pt>
    <dgm:pt modelId="{136B51F1-259E-4565-9E83-F226A4DFB9BE}" type="pres">
      <dgm:prSet presAssocID="{84410E8F-A089-4FF6-A1F8-1396051E1C38}" presName="connTx" presStyleLbl="parChTrans1D2" presStyleIdx="0" presStyleCnt="2"/>
      <dgm:spPr/>
    </dgm:pt>
    <dgm:pt modelId="{B42710D7-933A-4C5E-B737-9D7CC0FEB219}" type="pres">
      <dgm:prSet presAssocID="{0A601F4B-D1FC-446D-B0D1-BA157ED7F926}" presName="root2" presStyleCnt="0"/>
      <dgm:spPr/>
    </dgm:pt>
    <dgm:pt modelId="{55257ACE-F0CA-4B30-9CE1-7CDF048A3CE3}" type="pres">
      <dgm:prSet presAssocID="{0A601F4B-D1FC-446D-B0D1-BA157ED7F926}" presName="LevelTwoTextNode" presStyleLbl="node2" presStyleIdx="0" presStyleCnt="2">
        <dgm:presLayoutVars>
          <dgm:chPref val="3"/>
        </dgm:presLayoutVars>
      </dgm:prSet>
      <dgm:spPr/>
    </dgm:pt>
    <dgm:pt modelId="{735FEB13-5C5D-4D97-8197-CD717B001129}" type="pres">
      <dgm:prSet presAssocID="{0A601F4B-D1FC-446D-B0D1-BA157ED7F926}" presName="level3hierChild" presStyleCnt="0"/>
      <dgm:spPr/>
    </dgm:pt>
    <dgm:pt modelId="{D4122480-70CB-4B71-B632-EEC2C6D5EBFC}" type="pres">
      <dgm:prSet presAssocID="{334C7E82-C56F-46ED-8212-2E0D765A807C}" presName="conn2-1" presStyleLbl="parChTrans1D3" presStyleIdx="0" presStyleCnt="2"/>
      <dgm:spPr/>
    </dgm:pt>
    <dgm:pt modelId="{BDFF555A-1E8E-441E-B5A8-067FBB1D5254}" type="pres">
      <dgm:prSet presAssocID="{334C7E82-C56F-46ED-8212-2E0D765A807C}" presName="connTx" presStyleLbl="parChTrans1D3" presStyleIdx="0" presStyleCnt="2"/>
      <dgm:spPr/>
    </dgm:pt>
    <dgm:pt modelId="{C87B3B49-4347-4814-BFE0-EB9EE9337F8F}" type="pres">
      <dgm:prSet presAssocID="{68761DE3-892A-4F70-AF2F-DB0E153C5993}" presName="root2" presStyleCnt="0"/>
      <dgm:spPr/>
    </dgm:pt>
    <dgm:pt modelId="{DDA3CAAC-3DC0-4F89-8599-8901021CF6CF}" type="pres">
      <dgm:prSet presAssocID="{68761DE3-892A-4F70-AF2F-DB0E153C5993}" presName="LevelTwoTextNode" presStyleLbl="node3" presStyleIdx="0" presStyleCnt="2">
        <dgm:presLayoutVars>
          <dgm:chPref val="3"/>
        </dgm:presLayoutVars>
      </dgm:prSet>
      <dgm:spPr/>
    </dgm:pt>
    <dgm:pt modelId="{99EB6A1C-8062-41A9-9EF0-4369A9C3D468}" type="pres">
      <dgm:prSet presAssocID="{68761DE3-892A-4F70-AF2F-DB0E153C5993}" presName="level3hierChild" presStyleCnt="0"/>
      <dgm:spPr/>
    </dgm:pt>
    <dgm:pt modelId="{4DB95B4A-29A8-43CD-B2F3-42291383FE34}" type="pres">
      <dgm:prSet presAssocID="{D50E4D78-81E9-4C47-B990-162685BFC428}" presName="conn2-1" presStyleLbl="parChTrans1D4" presStyleIdx="0" presStyleCnt="16"/>
      <dgm:spPr/>
    </dgm:pt>
    <dgm:pt modelId="{9A21BAE4-D684-4AC0-A4F7-623B28964F4C}" type="pres">
      <dgm:prSet presAssocID="{D50E4D78-81E9-4C47-B990-162685BFC428}" presName="connTx" presStyleLbl="parChTrans1D4" presStyleIdx="0" presStyleCnt="16"/>
      <dgm:spPr/>
    </dgm:pt>
    <dgm:pt modelId="{E08C75A9-F89F-4CCC-8821-2549DFDD7498}" type="pres">
      <dgm:prSet presAssocID="{C765F52E-9791-4A7A-A03B-0BED674F5849}" presName="root2" presStyleCnt="0"/>
      <dgm:spPr/>
    </dgm:pt>
    <dgm:pt modelId="{404A4305-57C1-4898-A6B7-95299778C64F}" type="pres">
      <dgm:prSet presAssocID="{C765F52E-9791-4A7A-A03B-0BED674F5849}" presName="LevelTwoTextNode" presStyleLbl="node4" presStyleIdx="0" presStyleCnt="16" custScaleY="137218">
        <dgm:presLayoutVars>
          <dgm:chPref val="3"/>
        </dgm:presLayoutVars>
      </dgm:prSet>
      <dgm:spPr/>
    </dgm:pt>
    <dgm:pt modelId="{52D284BC-BE64-41D5-A159-59AC8E47EAEC}" type="pres">
      <dgm:prSet presAssocID="{C765F52E-9791-4A7A-A03B-0BED674F5849}" presName="level3hierChild" presStyleCnt="0"/>
      <dgm:spPr/>
    </dgm:pt>
    <dgm:pt modelId="{410ED9B1-D18E-44E4-93FE-A9C16CEA09E5}" type="pres">
      <dgm:prSet presAssocID="{251E880F-A188-4817-A891-464D3ED9181E}" presName="conn2-1" presStyleLbl="parChTrans1D4" presStyleIdx="1" presStyleCnt="16"/>
      <dgm:spPr/>
    </dgm:pt>
    <dgm:pt modelId="{36F3A95E-343E-459B-8BA1-3F66B8531851}" type="pres">
      <dgm:prSet presAssocID="{251E880F-A188-4817-A891-464D3ED9181E}" presName="connTx" presStyleLbl="parChTrans1D4" presStyleIdx="1" presStyleCnt="16"/>
      <dgm:spPr/>
    </dgm:pt>
    <dgm:pt modelId="{046DCE98-0796-4D3B-B8EB-28496197124D}" type="pres">
      <dgm:prSet presAssocID="{3AB26EC5-1C04-49B0-9BBA-FE12C5B83192}" presName="root2" presStyleCnt="0"/>
      <dgm:spPr/>
    </dgm:pt>
    <dgm:pt modelId="{B33A298B-F069-408C-8068-F389AF2F7E7A}" type="pres">
      <dgm:prSet presAssocID="{3AB26EC5-1C04-49B0-9BBA-FE12C5B83192}" presName="LevelTwoTextNode" presStyleLbl="node4" presStyleIdx="1" presStyleCnt="16">
        <dgm:presLayoutVars>
          <dgm:chPref val="3"/>
        </dgm:presLayoutVars>
      </dgm:prSet>
      <dgm:spPr/>
    </dgm:pt>
    <dgm:pt modelId="{E37CAD05-6B9C-4CD0-B4CF-5C5054CD0793}" type="pres">
      <dgm:prSet presAssocID="{3AB26EC5-1C04-49B0-9BBA-FE12C5B83192}" presName="level3hierChild" presStyleCnt="0"/>
      <dgm:spPr/>
    </dgm:pt>
    <dgm:pt modelId="{DD887CD0-5A93-4C31-98AD-C3DE9BE2062E}" type="pres">
      <dgm:prSet presAssocID="{DEBBB3EC-D445-4198-883B-FD5FD46BDF7C}" presName="conn2-1" presStyleLbl="parChTrans1D4" presStyleIdx="2" presStyleCnt="16"/>
      <dgm:spPr/>
    </dgm:pt>
    <dgm:pt modelId="{FA2DF862-BD74-42C5-A0C9-27002A5F1B2F}" type="pres">
      <dgm:prSet presAssocID="{DEBBB3EC-D445-4198-883B-FD5FD46BDF7C}" presName="connTx" presStyleLbl="parChTrans1D4" presStyleIdx="2" presStyleCnt="16"/>
      <dgm:spPr/>
    </dgm:pt>
    <dgm:pt modelId="{5556BC3B-AC2F-4DC9-9C8C-B2C3E4FB77D4}" type="pres">
      <dgm:prSet presAssocID="{D3C950BB-56CA-4796-94ED-EA12783E3F8A}" presName="root2" presStyleCnt="0"/>
      <dgm:spPr/>
    </dgm:pt>
    <dgm:pt modelId="{4E0F51DE-50B1-4DC1-A33F-F06FAC698463}" type="pres">
      <dgm:prSet presAssocID="{D3C950BB-56CA-4796-94ED-EA12783E3F8A}" presName="LevelTwoTextNode" presStyleLbl="node4" presStyleIdx="2" presStyleCnt="16">
        <dgm:presLayoutVars>
          <dgm:chPref val="3"/>
        </dgm:presLayoutVars>
      </dgm:prSet>
      <dgm:spPr/>
    </dgm:pt>
    <dgm:pt modelId="{6C422480-5C97-4931-BDD1-22D9CCAFEE04}" type="pres">
      <dgm:prSet presAssocID="{D3C950BB-56CA-4796-94ED-EA12783E3F8A}" presName="level3hierChild" presStyleCnt="0"/>
      <dgm:spPr/>
    </dgm:pt>
    <dgm:pt modelId="{98E239E5-4884-45F3-8D28-B2FD59C3D05E}" type="pres">
      <dgm:prSet presAssocID="{AB75DC6D-A7CD-4857-ABAA-A2F1F925CBF4}" presName="conn2-1" presStyleLbl="parChTrans1D4" presStyleIdx="3" presStyleCnt="16"/>
      <dgm:spPr/>
    </dgm:pt>
    <dgm:pt modelId="{5B4AC429-2446-4F96-BAC1-1030139E1165}" type="pres">
      <dgm:prSet presAssocID="{AB75DC6D-A7CD-4857-ABAA-A2F1F925CBF4}" presName="connTx" presStyleLbl="parChTrans1D4" presStyleIdx="3" presStyleCnt="16"/>
      <dgm:spPr/>
    </dgm:pt>
    <dgm:pt modelId="{0C777D58-2F27-4E05-9591-C629552ED93F}" type="pres">
      <dgm:prSet presAssocID="{A2CD4D7A-E2AA-4B98-81C2-4BCA9E1C5B74}" presName="root2" presStyleCnt="0"/>
      <dgm:spPr/>
    </dgm:pt>
    <dgm:pt modelId="{9AAA4B50-9598-46C1-9BF6-6157650DC1D8}" type="pres">
      <dgm:prSet presAssocID="{A2CD4D7A-E2AA-4B98-81C2-4BCA9E1C5B74}" presName="LevelTwoTextNode" presStyleLbl="node4" presStyleIdx="3" presStyleCnt="16">
        <dgm:presLayoutVars>
          <dgm:chPref val="3"/>
        </dgm:presLayoutVars>
      </dgm:prSet>
      <dgm:spPr/>
    </dgm:pt>
    <dgm:pt modelId="{6F284290-895F-494A-985A-84735A57CA6C}" type="pres">
      <dgm:prSet presAssocID="{A2CD4D7A-E2AA-4B98-81C2-4BCA9E1C5B74}" presName="level3hierChild" presStyleCnt="0"/>
      <dgm:spPr/>
    </dgm:pt>
    <dgm:pt modelId="{040C4C7E-3E6C-4DD0-A246-9B78130F27DC}" type="pres">
      <dgm:prSet presAssocID="{FD0C7D95-214F-4063-BF49-0CAFA125AB8F}" presName="conn2-1" presStyleLbl="parChTrans1D4" presStyleIdx="4" presStyleCnt="16"/>
      <dgm:spPr/>
    </dgm:pt>
    <dgm:pt modelId="{E0E42E23-D273-44EA-936A-722B1DBC58F5}" type="pres">
      <dgm:prSet presAssocID="{FD0C7D95-214F-4063-BF49-0CAFA125AB8F}" presName="connTx" presStyleLbl="parChTrans1D4" presStyleIdx="4" presStyleCnt="16"/>
      <dgm:spPr/>
    </dgm:pt>
    <dgm:pt modelId="{0066C8EC-009B-469A-ACA2-C47EDEA67E6A}" type="pres">
      <dgm:prSet presAssocID="{07BCDE4A-2FD6-4D72-98E8-B0F0FE0A91C1}" presName="root2" presStyleCnt="0"/>
      <dgm:spPr/>
    </dgm:pt>
    <dgm:pt modelId="{AE87A36C-5FC1-4AD4-B576-C09FC9703666}" type="pres">
      <dgm:prSet presAssocID="{07BCDE4A-2FD6-4D72-98E8-B0F0FE0A91C1}" presName="LevelTwoTextNode" presStyleLbl="node4" presStyleIdx="4" presStyleCnt="16">
        <dgm:presLayoutVars>
          <dgm:chPref val="3"/>
        </dgm:presLayoutVars>
      </dgm:prSet>
      <dgm:spPr/>
    </dgm:pt>
    <dgm:pt modelId="{F0515609-4F48-40CF-BEC5-4E11059F7FD9}" type="pres">
      <dgm:prSet presAssocID="{07BCDE4A-2FD6-4D72-98E8-B0F0FE0A91C1}" presName="level3hierChild" presStyleCnt="0"/>
      <dgm:spPr/>
    </dgm:pt>
    <dgm:pt modelId="{81ED62FE-EA42-4826-AFB4-21B602E59E47}" type="pres">
      <dgm:prSet presAssocID="{7439381E-93F3-4F0A-9552-435117BC6EA9}" presName="conn2-1" presStyleLbl="parChTrans1D4" presStyleIdx="5" presStyleCnt="16"/>
      <dgm:spPr/>
    </dgm:pt>
    <dgm:pt modelId="{0821D953-BC98-4FC3-9A47-26E68AC01C03}" type="pres">
      <dgm:prSet presAssocID="{7439381E-93F3-4F0A-9552-435117BC6EA9}" presName="connTx" presStyleLbl="parChTrans1D4" presStyleIdx="5" presStyleCnt="16"/>
      <dgm:spPr/>
    </dgm:pt>
    <dgm:pt modelId="{7132C5A8-3268-42FD-A730-C652C3CF2A49}" type="pres">
      <dgm:prSet presAssocID="{482F06D9-C0E7-4C21-A000-E8B1C752E8C5}" presName="root2" presStyleCnt="0"/>
      <dgm:spPr/>
    </dgm:pt>
    <dgm:pt modelId="{65560678-29FB-4323-9899-6768AA975808}" type="pres">
      <dgm:prSet presAssocID="{482F06D9-C0E7-4C21-A000-E8B1C752E8C5}" presName="LevelTwoTextNode" presStyleLbl="node4" presStyleIdx="5" presStyleCnt="16">
        <dgm:presLayoutVars>
          <dgm:chPref val="3"/>
        </dgm:presLayoutVars>
      </dgm:prSet>
      <dgm:spPr/>
    </dgm:pt>
    <dgm:pt modelId="{E13800ED-4331-428A-B731-531CB7940CDA}" type="pres">
      <dgm:prSet presAssocID="{482F06D9-C0E7-4C21-A000-E8B1C752E8C5}" presName="level3hierChild" presStyleCnt="0"/>
      <dgm:spPr/>
    </dgm:pt>
    <dgm:pt modelId="{E449C99A-308B-4937-A0B6-505F3BEEC6F9}" type="pres">
      <dgm:prSet presAssocID="{9A10D1A0-D53B-4CCB-817B-14D491347458}" presName="conn2-1" presStyleLbl="parChTrans1D4" presStyleIdx="6" presStyleCnt="16"/>
      <dgm:spPr/>
    </dgm:pt>
    <dgm:pt modelId="{B96E57B7-DBF4-437A-B697-8BD2D09D8A2B}" type="pres">
      <dgm:prSet presAssocID="{9A10D1A0-D53B-4CCB-817B-14D491347458}" presName="connTx" presStyleLbl="parChTrans1D4" presStyleIdx="6" presStyleCnt="16"/>
      <dgm:spPr/>
    </dgm:pt>
    <dgm:pt modelId="{3A1D252F-F3E4-4137-976B-AF63BC0C1777}" type="pres">
      <dgm:prSet presAssocID="{94674C0A-48DE-47D4-9B62-6D0218A26A48}" presName="root2" presStyleCnt="0"/>
      <dgm:spPr/>
    </dgm:pt>
    <dgm:pt modelId="{79361430-41C1-400E-8CAA-1B347E34E965}" type="pres">
      <dgm:prSet presAssocID="{94674C0A-48DE-47D4-9B62-6D0218A26A48}" presName="LevelTwoTextNode" presStyleLbl="node4" presStyleIdx="6" presStyleCnt="16">
        <dgm:presLayoutVars>
          <dgm:chPref val="3"/>
        </dgm:presLayoutVars>
      </dgm:prSet>
      <dgm:spPr/>
    </dgm:pt>
    <dgm:pt modelId="{FA512EFA-56A4-4CC6-B06D-59662C30436C}" type="pres">
      <dgm:prSet presAssocID="{94674C0A-48DE-47D4-9B62-6D0218A26A48}" presName="level3hierChild" presStyleCnt="0"/>
      <dgm:spPr/>
    </dgm:pt>
    <dgm:pt modelId="{A36430DA-8721-45A0-B890-C709A036C7DA}" type="pres">
      <dgm:prSet presAssocID="{EAFB1D0E-823D-4D61-A6DA-A46AFF46B5DD}" presName="conn2-1" presStyleLbl="parChTrans1D4" presStyleIdx="7" presStyleCnt="16"/>
      <dgm:spPr/>
    </dgm:pt>
    <dgm:pt modelId="{45959527-6137-44AE-88B4-182ECE2B4635}" type="pres">
      <dgm:prSet presAssocID="{EAFB1D0E-823D-4D61-A6DA-A46AFF46B5DD}" presName="connTx" presStyleLbl="parChTrans1D4" presStyleIdx="7" presStyleCnt="16"/>
      <dgm:spPr/>
    </dgm:pt>
    <dgm:pt modelId="{283D62CD-FE46-416A-9F7F-35A11C305BB6}" type="pres">
      <dgm:prSet presAssocID="{13AF2F17-3FA8-4058-B820-C70426B1E167}" presName="root2" presStyleCnt="0"/>
      <dgm:spPr/>
    </dgm:pt>
    <dgm:pt modelId="{52BB82EA-38A6-4E7B-B89B-CE44C3491A98}" type="pres">
      <dgm:prSet presAssocID="{13AF2F17-3FA8-4058-B820-C70426B1E167}" presName="LevelTwoTextNode" presStyleLbl="node4" presStyleIdx="7" presStyleCnt="16">
        <dgm:presLayoutVars>
          <dgm:chPref val="3"/>
        </dgm:presLayoutVars>
      </dgm:prSet>
      <dgm:spPr/>
    </dgm:pt>
    <dgm:pt modelId="{8ED53537-D3B2-4D53-B0AF-01DEDD1A80A2}" type="pres">
      <dgm:prSet presAssocID="{13AF2F17-3FA8-4058-B820-C70426B1E167}" presName="level3hierChild" presStyleCnt="0"/>
      <dgm:spPr/>
    </dgm:pt>
    <dgm:pt modelId="{94B09CA1-2DB3-4625-8D08-0F5D00670E9D}" type="pres">
      <dgm:prSet presAssocID="{1D478CCA-E3BA-41C6-BFDE-BF62FB491AAF}" presName="conn2-1" presStyleLbl="parChTrans1D4" presStyleIdx="8" presStyleCnt="16"/>
      <dgm:spPr/>
    </dgm:pt>
    <dgm:pt modelId="{F69E8893-DD00-4E42-A497-7944269796E8}" type="pres">
      <dgm:prSet presAssocID="{1D478CCA-E3BA-41C6-BFDE-BF62FB491AAF}" presName="connTx" presStyleLbl="parChTrans1D4" presStyleIdx="8" presStyleCnt="16"/>
      <dgm:spPr/>
    </dgm:pt>
    <dgm:pt modelId="{9764F0C4-B6E4-4891-8E42-86CD1BABDAAF}" type="pres">
      <dgm:prSet presAssocID="{5BCC51B8-1996-4FC5-9EC8-8D105BAD88C7}" presName="root2" presStyleCnt="0"/>
      <dgm:spPr/>
    </dgm:pt>
    <dgm:pt modelId="{15725563-258C-4B6B-B0CF-1EDE04EC404B}" type="pres">
      <dgm:prSet presAssocID="{5BCC51B8-1996-4FC5-9EC8-8D105BAD88C7}" presName="LevelTwoTextNode" presStyleLbl="node4" presStyleIdx="8" presStyleCnt="16">
        <dgm:presLayoutVars>
          <dgm:chPref val="3"/>
        </dgm:presLayoutVars>
      </dgm:prSet>
      <dgm:spPr/>
    </dgm:pt>
    <dgm:pt modelId="{F2231516-014C-4261-918B-33C4CE1133AA}" type="pres">
      <dgm:prSet presAssocID="{5BCC51B8-1996-4FC5-9EC8-8D105BAD88C7}" presName="level3hierChild" presStyleCnt="0"/>
      <dgm:spPr/>
    </dgm:pt>
    <dgm:pt modelId="{293A363E-43D8-4FFF-B819-0EF6F1020DB6}" type="pres">
      <dgm:prSet presAssocID="{55D124C3-9928-443D-A8C6-F4460257B96C}" presName="conn2-1" presStyleLbl="parChTrans1D4" presStyleIdx="9" presStyleCnt="16"/>
      <dgm:spPr/>
    </dgm:pt>
    <dgm:pt modelId="{A3E2FB64-9AC9-4430-8C3F-BD49C5FB4F32}" type="pres">
      <dgm:prSet presAssocID="{55D124C3-9928-443D-A8C6-F4460257B96C}" presName="connTx" presStyleLbl="parChTrans1D4" presStyleIdx="9" presStyleCnt="16"/>
      <dgm:spPr/>
    </dgm:pt>
    <dgm:pt modelId="{C657AE8F-4BFB-4D5B-AAB2-2BF1DE662AD1}" type="pres">
      <dgm:prSet presAssocID="{4B3E15A1-5E07-42DD-831D-E3042BF42B7C}" presName="root2" presStyleCnt="0"/>
      <dgm:spPr/>
    </dgm:pt>
    <dgm:pt modelId="{5EFE6432-F71E-4A62-8700-872610EFDF7B}" type="pres">
      <dgm:prSet presAssocID="{4B3E15A1-5E07-42DD-831D-E3042BF42B7C}" presName="LevelTwoTextNode" presStyleLbl="node4" presStyleIdx="9" presStyleCnt="16">
        <dgm:presLayoutVars>
          <dgm:chPref val="3"/>
        </dgm:presLayoutVars>
      </dgm:prSet>
      <dgm:spPr/>
    </dgm:pt>
    <dgm:pt modelId="{017AA21E-61A2-4D47-A25B-B928B758C93A}" type="pres">
      <dgm:prSet presAssocID="{4B3E15A1-5E07-42DD-831D-E3042BF42B7C}" presName="level3hierChild" presStyleCnt="0"/>
      <dgm:spPr/>
    </dgm:pt>
    <dgm:pt modelId="{F216679B-E731-4756-9830-1E4EEAED8A67}" type="pres">
      <dgm:prSet presAssocID="{7A92330B-752B-4B77-97E2-CFFAC8AAA60F}" presName="conn2-1" presStyleLbl="parChTrans1D2" presStyleIdx="1" presStyleCnt="2"/>
      <dgm:spPr/>
    </dgm:pt>
    <dgm:pt modelId="{7999A781-D901-43AB-9194-81F6D673D77C}" type="pres">
      <dgm:prSet presAssocID="{7A92330B-752B-4B77-97E2-CFFAC8AAA60F}" presName="connTx" presStyleLbl="parChTrans1D2" presStyleIdx="1" presStyleCnt="2"/>
      <dgm:spPr/>
    </dgm:pt>
    <dgm:pt modelId="{CA656E22-32C4-46F9-A48E-9AF889206D8D}" type="pres">
      <dgm:prSet presAssocID="{BA7D6B97-D95A-4B15-BE72-063298E57B7B}" presName="root2" presStyleCnt="0"/>
      <dgm:spPr/>
    </dgm:pt>
    <dgm:pt modelId="{C47B9D2B-B1FD-4A21-8F56-AD98BC3D6B3F}" type="pres">
      <dgm:prSet presAssocID="{BA7D6B97-D95A-4B15-BE72-063298E57B7B}" presName="LevelTwoTextNode" presStyleLbl="node2" presStyleIdx="1" presStyleCnt="2">
        <dgm:presLayoutVars>
          <dgm:chPref val="3"/>
        </dgm:presLayoutVars>
      </dgm:prSet>
      <dgm:spPr/>
    </dgm:pt>
    <dgm:pt modelId="{6A4EAE39-D590-4B8A-ABA3-F5FE288FEC63}" type="pres">
      <dgm:prSet presAssocID="{BA7D6B97-D95A-4B15-BE72-063298E57B7B}" presName="level3hierChild" presStyleCnt="0"/>
      <dgm:spPr/>
    </dgm:pt>
    <dgm:pt modelId="{B4C7449A-6614-443C-9C5E-A6EDC336D771}" type="pres">
      <dgm:prSet presAssocID="{D36B4088-7414-4620-9515-849C5CF7222D}" presName="conn2-1" presStyleLbl="parChTrans1D3" presStyleIdx="1" presStyleCnt="2"/>
      <dgm:spPr/>
    </dgm:pt>
    <dgm:pt modelId="{C8B92D89-DDA8-429D-AEFD-F6643D74178D}" type="pres">
      <dgm:prSet presAssocID="{D36B4088-7414-4620-9515-849C5CF7222D}" presName="connTx" presStyleLbl="parChTrans1D3" presStyleIdx="1" presStyleCnt="2"/>
      <dgm:spPr/>
    </dgm:pt>
    <dgm:pt modelId="{556814DE-2DA8-421D-874E-85D1AD223BFF}" type="pres">
      <dgm:prSet presAssocID="{74EF6659-996B-4CAB-AAE3-5F32E5D6277D}" presName="root2" presStyleCnt="0"/>
      <dgm:spPr/>
    </dgm:pt>
    <dgm:pt modelId="{14E70A1F-74E2-4799-A33F-BE2E86C15CA1}" type="pres">
      <dgm:prSet presAssocID="{74EF6659-996B-4CAB-AAE3-5F32E5D6277D}" presName="LevelTwoTextNode" presStyleLbl="node3" presStyleIdx="1" presStyleCnt="2">
        <dgm:presLayoutVars>
          <dgm:chPref val="3"/>
        </dgm:presLayoutVars>
      </dgm:prSet>
      <dgm:spPr/>
    </dgm:pt>
    <dgm:pt modelId="{4F32F10C-F9E1-4EB6-BFE3-775171993727}" type="pres">
      <dgm:prSet presAssocID="{74EF6659-996B-4CAB-AAE3-5F32E5D6277D}" presName="level3hierChild" presStyleCnt="0"/>
      <dgm:spPr/>
    </dgm:pt>
    <dgm:pt modelId="{767EDE1E-2279-4E8F-BE0E-2BEF492844D5}" type="pres">
      <dgm:prSet presAssocID="{C251FC55-CD14-4F01-AAA4-155D594579BA}" presName="conn2-1" presStyleLbl="parChTrans1D4" presStyleIdx="10" presStyleCnt="16"/>
      <dgm:spPr/>
    </dgm:pt>
    <dgm:pt modelId="{DE651E47-22A6-450B-945B-292B7AB43D0A}" type="pres">
      <dgm:prSet presAssocID="{C251FC55-CD14-4F01-AAA4-155D594579BA}" presName="connTx" presStyleLbl="parChTrans1D4" presStyleIdx="10" presStyleCnt="16"/>
      <dgm:spPr/>
    </dgm:pt>
    <dgm:pt modelId="{A43897FC-76F8-4A56-AAAA-D05688DA2B49}" type="pres">
      <dgm:prSet presAssocID="{0E265A0D-ED51-45BE-A652-0729857F0C46}" presName="root2" presStyleCnt="0"/>
      <dgm:spPr/>
    </dgm:pt>
    <dgm:pt modelId="{796B6340-9BBA-45FB-8C06-12419C0366A1}" type="pres">
      <dgm:prSet presAssocID="{0E265A0D-ED51-45BE-A652-0729857F0C46}" presName="LevelTwoTextNode" presStyleLbl="node4" presStyleIdx="10" presStyleCnt="16">
        <dgm:presLayoutVars>
          <dgm:chPref val="3"/>
        </dgm:presLayoutVars>
      </dgm:prSet>
      <dgm:spPr/>
    </dgm:pt>
    <dgm:pt modelId="{F467CFBB-598A-4CDB-9911-44F320D66D5F}" type="pres">
      <dgm:prSet presAssocID="{0E265A0D-ED51-45BE-A652-0729857F0C46}" presName="level3hierChild" presStyleCnt="0"/>
      <dgm:spPr/>
    </dgm:pt>
    <dgm:pt modelId="{1790CE16-6C5C-4ED7-9965-0563DCD203DC}" type="pres">
      <dgm:prSet presAssocID="{9B7E6D13-77B9-457F-8DB8-26FB26E001F6}" presName="conn2-1" presStyleLbl="parChTrans1D4" presStyleIdx="11" presStyleCnt="16"/>
      <dgm:spPr/>
    </dgm:pt>
    <dgm:pt modelId="{E62BA9C5-A80F-4D8F-BA18-88D652F341DC}" type="pres">
      <dgm:prSet presAssocID="{9B7E6D13-77B9-457F-8DB8-26FB26E001F6}" presName="connTx" presStyleLbl="parChTrans1D4" presStyleIdx="11" presStyleCnt="16"/>
      <dgm:spPr/>
    </dgm:pt>
    <dgm:pt modelId="{4CE1835A-D0C5-4F14-9BA3-069792F3DD80}" type="pres">
      <dgm:prSet presAssocID="{94CF7810-40E5-4C65-9FB9-316301F78808}" presName="root2" presStyleCnt="0"/>
      <dgm:spPr/>
    </dgm:pt>
    <dgm:pt modelId="{497A6269-F387-44D4-A577-DD0F7D6C3F2F}" type="pres">
      <dgm:prSet presAssocID="{94CF7810-40E5-4C65-9FB9-316301F78808}" presName="LevelTwoTextNode" presStyleLbl="node4" presStyleIdx="11" presStyleCnt="16">
        <dgm:presLayoutVars>
          <dgm:chPref val="3"/>
        </dgm:presLayoutVars>
      </dgm:prSet>
      <dgm:spPr/>
    </dgm:pt>
    <dgm:pt modelId="{146DE14E-817C-4ED9-A1A0-66E7B93637F5}" type="pres">
      <dgm:prSet presAssocID="{94CF7810-40E5-4C65-9FB9-316301F78808}" presName="level3hierChild" presStyleCnt="0"/>
      <dgm:spPr/>
    </dgm:pt>
    <dgm:pt modelId="{55546203-8645-429E-BDDA-D1A4272C7813}" type="pres">
      <dgm:prSet presAssocID="{5BAF7AA9-541D-46F7-B48D-B4824008B675}" presName="conn2-1" presStyleLbl="parChTrans1D4" presStyleIdx="12" presStyleCnt="16"/>
      <dgm:spPr/>
    </dgm:pt>
    <dgm:pt modelId="{46FDFA1B-9881-4446-93FB-B2112B5FE8C3}" type="pres">
      <dgm:prSet presAssocID="{5BAF7AA9-541D-46F7-B48D-B4824008B675}" presName="connTx" presStyleLbl="parChTrans1D4" presStyleIdx="12" presStyleCnt="16"/>
      <dgm:spPr/>
    </dgm:pt>
    <dgm:pt modelId="{B7202B8B-64DD-4FBA-82EE-17815F1FFB7E}" type="pres">
      <dgm:prSet presAssocID="{6309F5F8-0053-43DC-96FB-F6F65730C04B}" presName="root2" presStyleCnt="0"/>
      <dgm:spPr/>
    </dgm:pt>
    <dgm:pt modelId="{E181E535-9A73-4DBB-AB64-954013C16473}" type="pres">
      <dgm:prSet presAssocID="{6309F5F8-0053-43DC-96FB-F6F65730C04B}" presName="LevelTwoTextNode" presStyleLbl="node4" presStyleIdx="12" presStyleCnt="16">
        <dgm:presLayoutVars>
          <dgm:chPref val="3"/>
        </dgm:presLayoutVars>
      </dgm:prSet>
      <dgm:spPr/>
    </dgm:pt>
    <dgm:pt modelId="{A547DEB7-6BFB-4227-B029-F7B29848662A}" type="pres">
      <dgm:prSet presAssocID="{6309F5F8-0053-43DC-96FB-F6F65730C04B}" presName="level3hierChild" presStyleCnt="0"/>
      <dgm:spPr/>
    </dgm:pt>
    <dgm:pt modelId="{14A2ADAC-238F-46D9-869B-C89C11FA55C2}" type="pres">
      <dgm:prSet presAssocID="{A490A1E2-2658-456C-A7CD-909999C57072}" presName="conn2-1" presStyleLbl="parChTrans1D4" presStyleIdx="13" presStyleCnt="16"/>
      <dgm:spPr/>
    </dgm:pt>
    <dgm:pt modelId="{8A3D2E0F-2604-4E38-8BB4-0BF7AF01857F}" type="pres">
      <dgm:prSet presAssocID="{A490A1E2-2658-456C-A7CD-909999C57072}" presName="connTx" presStyleLbl="parChTrans1D4" presStyleIdx="13" presStyleCnt="16"/>
      <dgm:spPr/>
    </dgm:pt>
    <dgm:pt modelId="{D09C159E-9658-4A65-97CE-C73850E8BA38}" type="pres">
      <dgm:prSet presAssocID="{60CF7060-22C0-4503-ACF7-93554E772AE2}" presName="root2" presStyleCnt="0"/>
      <dgm:spPr/>
    </dgm:pt>
    <dgm:pt modelId="{285ED2B1-270B-4424-8A60-C84B7BC6D8E8}" type="pres">
      <dgm:prSet presAssocID="{60CF7060-22C0-4503-ACF7-93554E772AE2}" presName="LevelTwoTextNode" presStyleLbl="node4" presStyleIdx="13" presStyleCnt="16">
        <dgm:presLayoutVars>
          <dgm:chPref val="3"/>
        </dgm:presLayoutVars>
      </dgm:prSet>
      <dgm:spPr/>
    </dgm:pt>
    <dgm:pt modelId="{E62082F8-76BA-4079-A721-81B98DC9AFCE}" type="pres">
      <dgm:prSet presAssocID="{60CF7060-22C0-4503-ACF7-93554E772AE2}" presName="level3hierChild" presStyleCnt="0"/>
      <dgm:spPr/>
    </dgm:pt>
    <dgm:pt modelId="{EBD4CD77-283F-42E5-B657-5EE24A94C7B9}" type="pres">
      <dgm:prSet presAssocID="{40C997DA-A1C2-4FBE-A90F-427D5B7DD029}" presName="conn2-1" presStyleLbl="parChTrans1D4" presStyleIdx="14" presStyleCnt="16"/>
      <dgm:spPr/>
    </dgm:pt>
    <dgm:pt modelId="{3DE4EF3B-6D23-4AB4-8173-28FE405C4A56}" type="pres">
      <dgm:prSet presAssocID="{40C997DA-A1C2-4FBE-A90F-427D5B7DD029}" presName="connTx" presStyleLbl="parChTrans1D4" presStyleIdx="14" presStyleCnt="16"/>
      <dgm:spPr/>
    </dgm:pt>
    <dgm:pt modelId="{E6FB4D15-F928-4EC1-A561-ACDD9E8DC307}" type="pres">
      <dgm:prSet presAssocID="{289625D6-6375-4C09-AD04-22DE9CAD4B0A}" presName="root2" presStyleCnt="0"/>
      <dgm:spPr/>
    </dgm:pt>
    <dgm:pt modelId="{56706BE0-84BB-427C-A466-41BA6B84F2E1}" type="pres">
      <dgm:prSet presAssocID="{289625D6-6375-4C09-AD04-22DE9CAD4B0A}" presName="LevelTwoTextNode" presStyleLbl="node4" presStyleIdx="14" presStyleCnt="16">
        <dgm:presLayoutVars>
          <dgm:chPref val="3"/>
        </dgm:presLayoutVars>
      </dgm:prSet>
      <dgm:spPr/>
    </dgm:pt>
    <dgm:pt modelId="{8AB37594-2871-44CC-BAC4-30916F8133ED}" type="pres">
      <dgm:prSet presAssocID="{289625D6-6375-4C09-AD04-22DE9CAD4B0A}" presName="level3hierChild" presStyleCnt="0"/>
      <dgm:spPr/>
    </dgm:pt>
    <dgm:pt modelId="{D41E5D20-73AD-41FA-B1A8-50C9AF34C14B}" type="pres">
      <dgm:prSet presAssocID="{5B60C1AC-E5E3-41A1-B4BB-A1C2AB508773}" presName="conn2-1" presStyleLbl="parChTrans1D4" presStyleIdx="15" presStyleCnt="16"/>
      <dgm:spPr/>
    </dgm:pt>
    <dgm:pt modelId="{04B89E65-50DC-4EA2-81DA-FD4DE1DF2E88}" type="pres">
      <dgm:prSet presAssocID="{5B60C1AC-E5E3-41A1-B4BB-A1C2AB508773}" presName="connTx" presStyleLbl="parChTrans1D4" presStyleIdx="15" presStyleCnt="16"/>
      <dgm:spPr/>
    </dgm:pt>
    <dgm:pt modelId="{A9ACD1EC-8E90-4225-9F37-34A8FB797392}" type="pres">
      <dgm:prSet presAssocID="{32BDC9F7-4A3B-438C-9569-F167F9B2C6C5}" presName="root2" presStyleCnt="0"/>
      <dgm:spPr/>
    </dgm:pt>
    <dgm:pt modelId="{817D40B0-ED9E-41CF-9410-B978B4688A91}" type="pres">
      <dgm:prSet presAssocID="{32BDC9F7-4A3B-438C-9569-F167F9B2C6C5}" presName="LevelTwoTextNode" presStyleLbl="node4" presStyleIdx="15" presStyleCnt="16">
        <dgm:presLayoutVars>
          <dgm:chPref val="3"/>
        </dgm:presLayoutVars>
      </dgm:prSet>
      <dgm:spPr/>
    </dgm:pt>
    <dgm:pt modelId="{E1DDB1C6-1A24-4C27-9296-07397B578658}" type="pres">
      <dgm:prSet presAssocID="{32BDC9F7-4A3B-438C-9569-F167F9B2C6C5}" presName="level3hierChild" presStyleCnt="0"/>
      <dgm:spPr/>
    </dgm:pt>
  </dgm:ptLst>
  <dgm:cxnLst>
    <dgm:cxn modelId="{31852902-DB35-487D-8E76-D40485E08EF8}" type="presOf" srcId="{7A92330B-752B-4B77-97E2-CFFAC8AAA60F}" destId="{7999A781-D901-43AB-9194-81F6D673D77C}" srcOrd="1" destOrd="0" presId="urn:microsoft.com/office/officeart/2008/layout/HorizontalMultiLevelHierarchy"/>
    <dgm:cxn modelId="{09A1083A-82CA-4660-A1E2-3A238C16F038}" type="presOf" srcId="{251E880F-A188-4817-A891-464D3ED9181E}" destId="{36F3A95E-343E-459B-8BA1-3F66B8531851}" srcOrd="1" destOrd="0" presId="urn:microsoft.com/office/officeart/2008/layout/HorizontalMultiLevelHierarchy"/>
    <dgm:cxn modelId="{6280CE7B-84AA-46D5-9812-30E21BDF9F16}" type="presOf" srcId="{D50E4D78-81E9-4C47-B990-162685BFC428}" destId="{4DB95B4A-29A8-43CD-B2F3-42291383FE34}" srcOrd="0" destOrd="0" presId="urn:microsoft.com/office/officeart/2008/layout/HorizontalMultiLevelHierarchy"/>
    <dgm:cxn modelId="{F3C74183-58A7-415E-86FE-11EF40AA94EC}" srcId="{0A601F4B-D1FC-446D-B0D1-BA157ED7F926}" destId="{68761DE3-892A-4F70-AF2F-DB0E153C5993}" srcOrd="0" destOrd="0" parTransId="{334C7E82-C56F-46ED-8212-2E0D765A807C}" sibTransId="{DAC883B2-A9DC-4090-8A2E-ADCCC907C0ED}"/>
    <dgm:cxn modelId="{E43EEE45-49C8-47BA-90DC-95B78FE34AF7}" type="presOf" srcId="{1D478CCA-E3BA-41C6-BFDE-BF62FB491AAF}" destId="{94B09CA1-2DB3-4625-8D08-0F5D00670E9D}" srcOrd="0" destOrd="0" presId="urn:microsoft.com/office/officeart/2008/layout/HorizontalMultiLevelHierarchy"/>
    <dgm:cxn modelId="{51D69AC6-ED5F-404D-A702-D73B23B09A47}" srcId="{2A2D9CE9-42E8-478F-A1DD-405F6A0DB528}" destId="{0A601F4B-D1FC-446D-B0D1-BA157ED7F926}" srcOrd="0" destOrd="0" parTransId="{84410E8F-A089-4FF6-A1F8-1396051E1C38}" sibTransId="{C27D7FC3-4391-4148-8D8A-61DEBED0BFA3}"/>
    <dgm:cxn modelId="{079275A7-8394-4495-B74B-9D4F78060FC0}" type="presOf" srcId="{334C7E82-C56F-46ED-8212-2E0D765A807C}" destId="{BDFF555A-1E8E-441E-B5A8-067FBB1D5254}" srcOrd="1" destOrd="0" presId="urn:microsoft.com/office/officeart/2008/layout/HorizontalMultiLevelHierarchy"/>
    <dgm:cxn modelId="{F001D27C-F4C9-4839-9095-3F2A64D9BFD7}" srcId="{68761DE3-892A-4F70-AF2F-DB0E153C5993}" destId="{94674C0A-48DE-47D4-9B62-6D0218A26A48}" srcOrd="3" destOrd="0" parTransId="{9A10D1A0-D53B-4CCB-817B-14D491347458}" sibTransId="{2ED1AC60-40F4-4E2D-B8FC-1DCC9E80C7D0}"/>
    <dgm:cxn modelId="{93DAC4F7-ABDD-4796-A040-FA3283192294}" type="presOf" srcId="{9A10D1A0-D53B-4CCB-817B-14D491347458}" destId="{E449C99A-308B-4937-A0B6-505F3BEEC6F9}" srcOrd="0" destOrd="0" presId="urn:microsoft.com/office/officeart/2008/layout/HorizontalMultiLevelHierarchy"/>
    <dgm:cxn modelId="{196869CB-4F63-43D7-8E8E-8E20A6C2A26B}" type="presOf" srcId="{0A601F4B-D1FC-446D-B0D1-BA157ED7F926}" destId="{55257ACE-F0CA-4B30-9CE1-7CDF048A3CE3}" srcOrd="0" destOrd="0" presId="urn:microsoft.com/office/officeart/2008/layout/HorizontalMultiLevelHierarchy"/>
    <dgm:cxn modelId="{D9998C35-14DF-411A-B08A-172D24A0D0E1}" type="presOf" srcId="{94CF7810-40E5-4C65-9FB9-316301F78808}" destId="{497A6269-F387-44D4-A577-DD0F7D6C3F2F}" srcOrd="0" destOrd="0" presId="urn:microsoft.com/office/officeart/2008/layout/HorizontalMultiLevelHierarchy"/>
    <dgm:cxn modelId="{7AC497F9-E956-46C2-B2FE-1D2B13FBCAD6}" type="presOf" srcId="{07BCDE4A-2FD6-4D72-98E8-B0F0FE0A91C1}" destId="{AE87A36C-5FC1-4AD4-B576-C09FC9703666}" srcOrd="0" destOrd="0" presId="urn:microsoft.com/office/officeart/2008/layout/HorizontalMultiLevelHierarchy"/>
    <dgm:cxn modelId="{7ADEE2ED-5348-4353-B3B5-8FDD56127B14}" srcId="{74EF6659-996B-4CAB-AAE3-5F32E5D6277D}" destId="{6309F5F8-0053-43DC-96FB-F6F65730C04B}" srcOrd="1" destOrd="0" parTransId="{5BAF7AA9-541D-46F7-B48D-B4824008B675}" sibTransId="{B07B329E-66F8-4CFE-88A0-E0FD403A2722}"/>
    <dgm:cxn modelId="{5630F02C-2A65-4310-9C57-3E12D7749329}" type="presOf" srcId="{9B7E6D13-77B9-457F-8DB8-26FB26E001F6}" destId="{E62BA9C5-A80F-4D8F-BA18-88D652F341DC}" srcOrd="1" destOrd="0" presId="urn:microsoft.com/office/officeart/2008/layout/HorizontalMultiLevelHierarchy"/>
    <dgm:cxn modelId="{CE441D6F-CED2-477C-98D7-BBE7BC3F99D9}" srcId="{07BCDE4A-2FD6-4D72-98E8-B0F0FE0A91C1}" destId="{482F06D9-C0E7-4C21-A000-E8B1C752E8C5}" srcOrd="0" destOrd="0" parTransId="{7439381E-93F3-4F0A-9552-435117BC6EA9}" sibTransId="{B97B0F8A-78CB-4CBA-9F22-841C7E1B8742}"/>
    <dgm:cxn modelId="{C2C0117F-5E15-423F-9746-DD0CF8ABD7FD}" type="presOf" srcId="{BA7D6B97-D95A-4B15-BE72-063298E57B7B}" destId="{C47B9D2B-B1FD-4A21-8F56-AD98BC3D6B3F}" srcOrd="0" destOrd="0" presId="urn:microsoft.com/office/officeart/2008/layout/HorizontalMultiLevelHierarchy"/>
    <dgm:cxn modelId="{BF2CE1DD-96FC-4E34-B37B-09E47951B213}" type="presOf" srcId="{AB75DC6D-A7CD-4857-ABAA-A2F1F925CBF4}" destId="{5B4AC429-2446-4F96-BAC1-1030139E1165}" srcOrd="1" destOrd="0" presId="urn:microsoft.com/office/officeart/2008/layout/HorizontalMultiLevelHierarchy"/>
    <dgm:cxn modelId="{D2DFD4CA-77CF-41BD-89C6-2371AACE7341}" srcId="{68761DE3-892A-4F70-AF2F-DB0E153C5993}" destId="{D3C950BB-56CA-4796-94ED-EA12783E3F8A}" srcOrd="1" destOrd="0" parTransId="{DEBBB3EC-D445-4198-883B-FD5FD46BDF7C}" sibTransId="{49957462-B7A6-4A2E-80CC-D5B26EF8D6C4}"/>
    <dgm:cxn modelId="{5DB330CB-1355-4BF6-A6B7-E0F32F802635}" type="presOf" srcId="{32BDC9F7-4A3B-438C-9569-F167F9B2C6C5}" destId="{817D40B0-ED9E-41CF-9410-B978B4688A91}" srcOrd="0" destOrd="0" presId="urn:microsoft.com/office/officeart/2008/layout/HorizontalMultiLevelHierarchy"/>
    <dgm:cxn modelId="{3360332C-3C38-4B41-9120-D5227868145F}" srcId="{68761DE3-892A-4F70-AF2F-DB0E153C5993}" destId="{5BCC51B8-1996-4FC5-9EC8-8D105BAD88C7}" srcOrd="4" destOrd="0" parTransId="{1D478CCA-E3BA-41C6-BFDE-BF62FB491AAF}" sibTransId="{424F12D3-1117-4AE3-8101-4E7B87D184E6}"/>
    <dgm:cxn modelId="{BA6D0E89-63F3-40F3-B64D-FCADD69C6971}" type="presOf" srcId="{7BE20C06-4F7E-429B-8AC9-5436B3A9A998}" destId="{731ED49B-6FD1-4F52-BAD0-368FEE8BFF46}" srcOrd="0" destOrd="0" presId="urn:microsoft.com/office/officeart/2008/layout/HorizontalMultiLevelHierarchy"/>
    <dgm:cxn modelId="{A7650A27-8FA7-4EE7-807C-3713A2849173}" type="presOf" srcId="{55D124C3-9928-443D-A8C6-F4460257B96C}" destId="{293A363E-43D8-4FFF-B819-0EF6F1020DB6}" srcOrd="0" destOrd="0" presId="urn:microsoft.com/office/officeart/2008/layout/HorizontalMultiLevelHierarchy"/>
    <dgm:cxn modelId="{E11B9366-6B23-4B55-8411-7B151CB2EF50}" srcId="{289625D6-6375-4C09-AD04-22DE9CAD4B0A}" destId="{32BDC9F7-4A3B-438C-9569-F167F9B2C6C5}" srcOrd="0" destOrd="0" parTransId="{5B60C1AC-E5E3-41A1-B4BB-A1C2AB508773}" sibTransId="{9526E61D-93F2-4C8F-A404-B8F814287857}"/>
    <dgm:cxn modelId="{E6B98A65-AE24-456A-9A21-187882D032D4}" type="presOf" srcId="{FD0C7D95-214F-4063-BF49-0CAFA125AB8F}" destId="{E0E42E23-D273-44EA-936A-722B1DBC58F5}" srcOrd="1" destOrd="0" presId="urn:microsoft.com/office/officeart/2008/layout/HorizontalMultiLevelHierarchy"/>
    <dgm:cxn modelId="{2AEE05E1-66DA-433A-9C3B-81CD26C7CDC1}" type="presOf" srcId="{2A2D9CE9-42E8-478F-A1DD-405F6A0DB528}" destId="{E678DCA5-E307-46B1-9ABA-2D05A060F5B2}" srcOrd="0" destOrd="0" presId="urn:microsoft.com/office/officeart/2008/layout/HorizontalMultiLevelHierarchy"/>
    <dgm:cxn modelId="{60604E5E-B1D7-455D-A652-35706DA21CBD}" type="presOf" srcId="{A490A1E2-2658-456C-A7CD-909999C57072}" destId="{8A3D2E0F-2604-4E38-8BB4-0BF7AF01857F}" srcOrd="1" destOrd="0" presId="urn:microsoft.com/office/officeart/2008/layout/HorizontalMultiLevelHierarchy"/>
    <dgm:cxn modelId="{721C59FA-7005-4A2B-9034-CAB627FECB34}" type="presOf" srcId="{DEBBB3EC-D445-4198-883B-FD5FD46BDF7C}" destId="{DD887CD0-5A93-4C31-98AD-C3DE9BE2062E}" srcOrd="0" destOrd="0" presId="urn:microsoft.com/office/officeart/2008/layout/HorizontalMultiLevelHierarchy"/>
    <dgm:cxn modelId="{4E194A6D-6E75-44AA-9E05-8D98A579C9A6}" type="presOf" srcId="{A2CD4D7A-E2AA-4B98-81C2-4BCA9E1C5B74}" destId="{9AAA4B50-9598-46C1-9BF6-6157650DC1D8}" srcOrd="0" destOrd="0" presId="urn:microsoft.com/office/officeart/2008/layout/HorizontalMultiLevelHierarchy"/>
    <dgm:cxn modelId="{92055A5F-EF2D-4637-93EB-92410FDE5253}" srcId="{7BE20C06-4F7E-429B-8AC9-5436B3A9A998}" destId="{2A2D9CE9-42E8-478F-A1DD-405F6A0DB528}" srcOrd="0" destOrd="0" parTransId="{623B8331-1910-48F8-911D-A2EB0144938A}" sibTransId="{D2F54C1F-3008-40DE-B0A6-308793D06357}"/>
    <dgm:cxn modelId="{9FDE3ECB-647D-429C-8C0D-900F72ED8D1D}" type="presOf" srcId="{4B3E15A1-5E07-42DD-831D-E3042BF42B7C}" destId="{5EFE6432-F71E-4A62-8700-872610EFDF7B}" srcOrd="0" destOrd="0" presId="urn:microsoft.com/office/officeart/2008/layout/HorizontalMultiLevelHierarchy"/>
    <dgm:cxn modelId="{AE068F68-B4D5-4CEE-BF32-D50FE2045AD9}" type="presOf" srcId="{7439381E-93F3-4F0A-9552-435117BC6EA9}" destId="{0821D953-BC98-4FC3-9A47-26E68AC01C03}" srcOrd="1" destOrd="0" presId="urn:microsoft.com/office/officeart/2008/layout/HorizontalMultiLevelHierarchy"/>
    <dgm:cxn modelId="{AF3501B4-EC92-423C-9245-9B8728E6372F}" type="presOf" srcId="{68761DE3-892A-4F70-AF2F-DB0E153C5993}" destId="{DDA3CAAC-3DC0-4F89-8599-8901021CF6CF}" srcOrd="0" destOrd="0" presId="urn:microsoft.com/office/officeart/2008/layout/HorizontalMultiLevelHierarchy"/>
    <dgm:cxn modelId="{86D658DA-5985-4C31-AD53-E5A9E0E62BBC}" srcId="{5BCC51B8-1996-4FC5-9EC8-8D105BAD88C7}" destId="{4B3E15A1-5E07-42DD-831D-E3042BF42B7C}" srcOrd="0" destOrd="0" parTransId="{55D124C3-9928-443D-A8C6-F4460257B96C}" sibTransId="{9806E534-A838-4CEC-9540-690E6B340517}"/>
    <dgm:cxn modelId="{D1F1025F-E9B0-462C-A227-509186BE5D24}" srcId="{6309F5F8-0053-43DC-96FB-F6F65730C04B}" destId="{60CF7060-22C0-4503-ACF7-93554E772AE2}" srcOrd="0" destOrd="0" parTransId="{A490A1E2-2658-456C-A7CD-909999C57072}" sibTransId="{0EC51282-6623-4378-96F6-26FFE19B1149}"/>
    <dgm:cxn modelId="{3356D295-E32E-4A00-9632-2E890632A50D}" srcId="{D3C950BB-56CA-4796-94ED-EA12783E3F8A}" destId="{A2CD4D7A-E2AA-4B98-81C2-4BCA9E1C5B74}" srcOrd="0" destOrd="0" parTransId="{AB75DC6D-A7CD-4857-ABAA-A2F1F925CBF4}" sibTransId="{AA799179-45CB-4BC2-A49B-9CD8F8A600EE}"/>
    <dgm:cxn modelId="{A264075D-0D86-481A-A530-50C0A1E4CF3E}" type="presOf" srcId="{C251FC55-CD14-4F01-AAA4-155D594579BA}" destId="{767EDE1E-2279-4E8F-BE0E-2BEF492844D5}" srcOrd="0" destOrd="0" presId="urn:microsoft.com/office/officeart/2008/layout/HorizontalMultiLevelHierarchy"/>
    <dgm:cxn modelId="{2F5A0438-1055-450D-AE00-3BBBB719E7F3}" type="presOf" srcId="{EAFB1D0E-823D-4D61-A6DA-A46AFF46B5DD}" destId="{A36430DA-8721-45A0-B890-C709A036C7DA}" srcOrd="0" destOrd="0" presId="urn:microsoft.com/office/officeart/2008/layout/HorizontalMultiLevelHierarchy"/>
    <dgm:cxn modelId="{02015E64-2E35-4AFD-92F3-2FC820346EBF}" type="presOf" srcId="{EAFB1D0E-823D-4D61-A6DA-A46AFF46B5DD}" destId="{45959527-6137-44AE-88B4-182ECE2B4635}" srcOrd="1" destOrd="0" presId="urn:microsoft.com/office/officeart/2008/layout/HorizontalMultiLevelHierarchy"/>
    <dgm:cxn modelId="{6B14C71D-B030-4145-8A03-A13D54205D3B}" type="presOf" srcId="{482F06D9-C0E7-4C21-A000-E8B1C752E8C5}" destId="{65560678-29FB-4323-9899-6768AA975808}" srcOrd="0" destOrd="0" presId="urn:microsoft.com/office/officeart/2008/layout/HorizontalMultiLevelHierarchy"/>
    <dgm:cxn modelId="{DD546F3D-20AF-4C0E-9C09-5A32B3EDE18C}" srcId="{74EF6659-996B-4CAB-AAE3-5F32E5D6277D}" destId="{289625D6-6375-4C09-AD04-22DE9CAD4B0A}" srcOrd="2" destOrd="0" parTransId="{40C997DA-A1C2-4FBE-A90F-427D5B7DD029}" sibTransId="{297B79A6-A568-4043-AAE2-073AF1CE5E8B}"/>
    <dgm:cxn modelId="{2DCE7565-8A92-4CF1-8594-AFA023706673}" type="presOf" srcId="{C765F52E-9791-4A7A-A03B-0BED674F5849}" destId="{404A4305-57C1-4898-A6B7-95299778C64F}" srcOrd="0" destOrd="0" presId="urn:microsoft.com/office/officeart/2008/layout/HorizontalMultiLevelHierarchy"/>
    <dgm:cxn modelId="{7524C696-5A4B-4F94-ACDB-73A7BAC64E92}" type="presOf" srcId="{1D478CCA-E3BA-41C6-BFDE-BF62FB491AAF}" destId="{F69E8893-DD00-4E42-A497-7944269796E8}" srcOrd="1" destOrd="0" presId="urn:microsoft.com/office/officeart/2008/layout/HorizontalMultiLevelHierarchy"/>
    <dgm:cxn modelId="{C365D89F-D182-455E-B8E2-4EFBA5CD6E5D}" type="presOf" srcId="{6309F5F8-0053-43DC-96FB-F6F65730C04B}" destId="{E181E535-9A73-4DBB-AB64-954013C16473}" srcOrd="0" destOrd="0" presId="urn:microsoft.com/office/officeart/2008/layout/HorizontalMultiLevelHierarchy"/>
    <dgm:cxn modelId="{E0C30FDF-1C8A-4A20-9BF2-A73ACEFB6BDD}" type="presOf" srcId="{A490A1E2-2658-456C-A7CD-909999C57072}" destId="{14A2ADAC-238F-46D9-869B-C89C11FA55C2}" srcOrd="0" destOrd="0" presId="urn:microsoft.com/office/officeart/2008/layout/HorizontalMultiLevelHierarchy"/>
    <dgm:cxn modelId="{C42BA70C-630D-4E35-8237-05FE9CAE4A9C}" type="presOf" srcId="{9B7E6D13-77B9-457F-8DB8-26FB26E001F6}" destId="{1790CE16-6C5C-4ED7-9965-0563DCD203DC}" srcOrd="0" destOrd="0" presId="urn:microsoft.com/office/officeart/2008/layout/HorizontalMultiLevelHierarchy"/>
    <dgm:cxn modelId="{D567BD2E-6AD2-41BF-A09D-61DBEFFCF6A3}" type="presOf" srcId="{5BAF7AA9-541D-46F7-B48D-B4824008B675}" destId="{55546203-8645-429E-BDDA-D1A4272C7813}" srcOrd="0" destOrd="0" presId="urn:microsoft.com/office/officeart/2008/layout/HorizontalMultiLevelHierarchy"/>
    <dgm:cxn modelId="{F04809F8-8339-4BFF-B518-8413519B9CD2}" type="presOf" srcId="{84410E8F-A089-4FF6-A1F8-1396051E1C38}" destId="{D578AEF7-20BF-4C33-9AE6-4E04E54DE808}" srcOrd="0" destOrd="0" presId="urn:microsoft.com/office/officeart/2008/layout/HorizontalMultiLevelHierarchy"/>
    <dgm:cxn modelId="{FD445025-ABC0-474B-B58C-FD9538919EF6}" srcId="{0E265A0D-ED51-45BE-A652-0729857F0C46}" destId="{94CF7810-40E5-4C65-9FB9-316301F78808}" srcOrd="0" destOrd="0" parTransId="{9B7E6D13-77B9-457F-8DB8-26FB26E001F6}" sibTransId="{631F39C2-CF5A-41F6-882C-1BF210C08FC4}"/>
    <dgm:cxn modelId="{10EA4541-15B0-4A23-9340-331F761BF1B2}" type="presOf" srcId="{7A92330B-752B-4B77-97E2-CFFAC8AAA60F}" destId="{F216679B-E731-4756-9830-1E4EEAED8A67}" srcOrd="0" destOrd="0" presId="urn:microsoft.com/office/officeart/2008/layout/HorizontalMultiLevelHierarchy"/>
    <dgm:cxn modelId="{4B8809A8-E609-4F2A-AD63-F0CCDDB24775}" type="presOf" srcId="{40C997DA-A1C2-4FBE-A90F-427D5B7DD029}" destId="{EBD4CD77-283F-42E5-B657-5EE24A94C7B9}" srcOrd="0" destOrd="0" presId="urn:microsoft.com/office/officeart/2008/layout/HorizontalMultiLevelHierarchy"/>
    <dgm:cxn modelId="{2C00272A-B2ED-4472-B2A3-0244920F2D7E}" type="presOf" srcId="{FD0C7D95-214F-4063-BF49-0CAFA125AB8F}" destId="{040C4C7E-3E6C-4DD0-A246-9B78130F27DC}" srcOrd="0" destOrd="0" presId="urn:microsoft.com/office/officeart/2008/layout/HorizontalMultiLevelHierarchy"/>
    <dgm:cxn modelId="{01E5E54A-2D51-4729-9403-40FAB67853BC}" type="presOf" srcId="{7439381E-93F3-4F0A-9552-435117BC6EA9}" destId="{81ED62FE-EA42-4826-AFB4-21B602E59E47}" srcOrd="0" destOrd="0" presId="urn:microsoft.com/office/officeart/2008/layout/HorizontalMultiLevelHierarchy"/>
    <dgm:cxn modelId="{CD51DEE2-2468-40F5-9D1C-3688CB4E93BB}" type="presOf" srcId="{94674C0A-48DE-47D4-9B62-6D0218A26A48}" destId="{79361430-41C1-400E-8CAA-1B347E34E965}" srcOrd="0" destOrd="0" presId="urn:microsoft.com/office/officeart/2008/layout/HorizontalMultiLevelHierarchy"/>
    <dgm:cxn modelId="{66EAB838-2772-42AE-8D38-D44CE1FA407B}" type="presOf" srcId="{84410E8F-A089-4FF6-A1F8-1396051E1C38}" destId="{136B51F1-259E-4565-9E83-F226A4DFB9BE}" srcOrd="1" destOrd="0" presId="urn:microsoft.com/office/officeart/2008/layout/HorizontalMultiLevelHierarchy"/>
    <dgm:cxn modelId="{C6F15196-0B7F-43D0-829B-9D36FC832410}" type="presOf" srcId="{5BCC51B8-1996-4FC5-9EC8-8D105BAD88C7}" destId="{15725563-258C-4B6B-B0CF-1EDE04EC404B}" srcOrd="0" destOrd="0" presId="urn:microsoft.com/office/officeart/2008/layout/HorizontalMultiLevelHierarchy"/>
    <dgm:cxn modelId="{0E924C5C-EF94-4D0B-AE5A-E9B52CA9F524}" type="presOf" srcId="{289625D6-6375-4C09-AD04-22DE9CAD4B0A}" destId="{56706BE0-84BB-427C-A466-41BA6B84F2E1}" srcOrd="0" destOrd="0" presId="urn:microsoft.com/office/officeart/2008/layout/HorizontalMultiLevelHierarchy"/>
    <dgm:cxn modelId="{DFA49BD6-110D-4AB6-BB46-EF7AE694CDBB}" srcId="{74EF6659-996B-4CAB-AAE3-5F32E5D6277D}" destId="{0E265A0D-ED51-45BE-A652-0729857F0C46}" srcOrd="0" destOrd="0" parTransId="{C251FC55-CD14-4F01-AAA4-155D594579BA}" sibTransId="{D49ED571-DC95-4F78-A0C3-AF504692D1F8}"/>
    <dgm:cxn modelId="{EA96C641-31CA-4515-943A-480251A49E32}" type="presOf" srcId="{DEBBB3EC-D445-4198-883B-FD5FD46BDF7C}" destId="{FA2DF862-BD74-42C5-A0C9-27002A5F1B2F}" srcOrd="1" destOrd="0" presId="urn:microsoft.com/office/officeart/2008/layout/HorizontalMultiLevelHierarchy"/>
    <dgm:cxn modelId="{921C756F-CDBF-49E5-9C31-4197EF83EE48}" type="presOf" srcId="{40C997DA-A1C2-4FBE-A90F-427D5B7DD029}" destId="{3DE4EF3B-6D23-4AB4-8173-28FE405C4A56}" srcOrd="1" destOrd="0" presId="urn:microsoft.com/office/officeart/2008/layout/HorizontalMultiLevelHierarchy"/>
    <dgm:cxn modelId="{F20EF544-97DA-4690-8B66-483B16782B6A}" type="presOf" srcId="{D36B4088-7414-4620-9515-849C5CF7222D}" destId="{B4C7449A-6614-443C-9C5E-A6EDC336D771}" srcOrd="0" destOrd="0" presId="urn:microsoft.com/office/officeart/2008/layout/HorizontalMultiLevelHierarchy"/>
    <dgm:cxn modelId="{0491D824-01BD-4A43-AA9E-2E36D16F12CA}" type="presOf" srcId="{D36B4088-7414-4620-9515-849C5CF7222D}" destId="{C8B92D89-DDA8-429D-AEFD-F6643D74178D}" srcOrd="1" destOrd="0" presId="urn:microsoft.com/office/officeart/2008/layout/HorizontalMultiLevelHierarchy"/>
    <dgm:cxn modelId="{2F210CA8-D447-41F3-93CD-5A97049CFCAC}" type="presOf" srcId="{C251FC55-CD14-4F01-AAA4-155D594579BA}" destId="{DE651E47-22A6-450B-945B-292B7AB43D0A}" srcOrd="1" destOrd="0" presId="urn:microsoft.com/office/officeart/2008/layout/HorizontalMultiLevelHierarchy"/>
    <dgm:cxn modelId="{E05807CD-72A1-4553-95FF-4D79F6CA6354}" srcId="{C765F52E-9791-4A7A-A03B-0BED674F5849}" destId="{3AB26EC5-1C04-49B0-9BBA-FE12C5B83192}" srcOrd="0" destOrd="0" parTransId="{251E880F-A188-4817-A891-464D3ED9181E}" sibTransId="{EE375F4B-5D09-4295-9CB5-97642CE807CB}"/>
    <dgm:cxn modelId="{6DC3D02D-88CD-40CC-B40B-716CECEF020B}" type="presOf" srcId="{D50E4D78-81E9-4C47-B990-162685BFC428}" destId="{9A21BAE4-D684-4AC0-A4F7-623B28964F4C}" srcOrd="1" destOrd="0" presId="urn:microsoft.com/office/officeart/2008/layout/HorizontalMultiLevelHierarchy"/>
    <dgm:cxn modelId="{4A766C50-3E4E-496F-92A5-4317A7B1A156}" type="presOf" srcId="{5B60C1AC-E5E3-41A1-B4BB-A1C2AB508773}" destId="{D41E5D20-73AD-41FA-B1A8-50C9AF34C14B}" srcOrd="0" destOrd="0" presId="urn:microsoft.com/office/officeart/2008/layout/HorizontalMultiLevelHierarchy"/>
    <dgm:cxn modelId="{30F93229-87D4-4B06-8EE9-140633449B33}" srcId="{68761DE3-892A-4F70-AF2F-DB0E153C5993}" destId="{07BCDE4A-2FD6-4D72-98E8-B0F0FE0A91C1}" srcOrd="2" destOrd="0" parTransId="{FD0C7D95-214F-4063-BF49-0CAFA125AB8F}" sibTransId="{F2E5C346-273C-44E4-BDDC-459CDF8D5961}"/>
    <dgm:cxn modelId="{D2EBD682-D6C9-4036-ADE3-B60F42C48163}" type="presOf" srcId="{60CF7060-22C0-4503-ACF7-93554E772AE2}" destId="{285ED2B1-270B-4424-8A60-C84B7BC6D8E8}" srcOrd="0" destOrd="0" presId="urn:microsoft.com/office/officeart/2008/layout/HorizontalMultiLevelHierarchy"/>
    <dgm:cxn modelId="{48860F46-4FD4-4830-A140-49C3EE366CF2}" type="presOf" srcId="{3AB26EC5-1C04-49B0-9BBA-FE12C5B83192}" destId="{B33A298B-F069-408C-8068-F389AF2F7E7A}" srcOrd="0" destOrd="0" presId="urn:microsoft.com/office/officeart/2008/layout/HorizontalMultiLevelHierarchy"/>
    <dgm:cxn modelId="{CBECC0E9-7721-41D1-BB57-B368BE9C8B62}" type="presOf" srcId="{55D124C3-9928-443D-A8C6-F4460257B96C}" destId="{A3E2FB64-9AC9-4430-8C3F-BD49C5FB4F32}" srcOrd="1" destOrd="0" presId="urn:microsoft.com/office/officeart/2008/layout/HorizontalMultiLevelHierarchy"/>
    <dgm:cxn modelId="{1A1972DB-2123-4088-A53A-78BA6858E4CC}" srcId="{2A2D9CE9-42E8-478F-A1DD-405F6A0DB528}" destId="{BA7D6B97-D95A-4B15-BE72-063298E57B7B}" srcOrd="1" destOrd="0" parTransId="{7A92330B-752B-4B77-97E2-CFFAC8AAA60F}" sibTransId="{3D1B3FAA-ECD5-48B4-B39A-EAEFD7A726A1}"/>
    <dgm:cxn modelId="{25EF8B7F-068E-4B4D-8E26-0B9E6C988CFE}" type="presOf" srcId="{9A10D1A0-D53B-4CCB-817B-14D491347458}" destId="{B96E57B7-DBF4-437A-B697-8BD2D09D8A2B}" srcOrd="1" destOrd="0" presId="urn:microsoft.com/office/officeart/2008/layout/HorizontalMultiLevelHierarchy"/>
    <dgm:cxn modelId="{8318E5C3-5208-4596-BC4C-8C612EEC0EF4}" srcId="{68761DE3-892A-4F70-AF2F-DB0E153C5993}" destId="{C765F52E-9791-4A7A-A03B-0BED674F5849}" srcOrd="0" destOrd="0" parTransId="{D50E4D78-81E9-4C47-B990-162685BFC428}" sibTransId="{16604995-E9D8-4DB6-8003-831CA1D8D139}"/>
    <dgm:cxn modelId="{8E11E556-C521-4356-999D-1AAE970AFE35}" type="presOf" srcId="{13AF2F17-3FA8-4058-B820-C70426B1E167}" destId="{52BB82EA-38A6-4E7B-B89B-CE44C3491A98}" srcOrd="0" destOrd="0" presId="urn:microsoft.com/office/officeart/2008/layout/HorizontalMultiLevelHierarchy"/>
    <dgm:cxn modelId="{EF4F033D-7B2C-41BA-8B48-81CF34F91CEB}" type="presOf" srcId="{5B60C1AC-E5E3-41A1-B4BB-A1C2AB508773}" destId="{04B89E65-50DC-4EA2-81DA-FD4DE1DF2E88}" srcOrd="1" destOrd="0" presId="urn:microsoft.com/office/officeart/2008/layout/HorizontalMultiLevelHierarchy"/>
    <dgm:cxn modelId="{EAF0F500-5569-41E1-B632-A8B81D66F8CB}" srcId="{BA7D6B97-D95A-4B15-BE72-063298E57B7B}" destId="{74EF6659-996B-4CAB-AAE3-5F32E5D6277D}" srcOrd="0" destOrd="0" parTransId="{D36B4088-7414-4620-9515-849C5CF7222D}" sibTransId="{262BB4A1-BF0E-41A4-A596-5BA31B5B1D30}"/>
    <dgm:cxn modelId="{2E95C445-9FBD-4C05-96B9-0871B8641F63}" srcId="{94674C0A-48DE-47D4-9B62-6D0218A26A48}" destId="{13AF2F17-3FA8-4058-B820-C70426B1E167}" srcOrd="0" destOrd="0" parTransId="{EAFB1D0E-823D-4D61-A6DA-A46AFF46B5DD}" sibTransId="{9442A016-B070-4D3A-A60D-BF2171E9434D}"/>
    <dgm:cxn modelId="{A0927FB1-4817-404D-9BFA-CAF04BAC7D6D}" type="presOf" srcId="{AB75DC6D-A7CD-4857-ABAA-A2F1F925CBF4}" destId="{98E239E5-4884-45F3-8D28-B2FD59C3D05E}" srcOrd="0" destOrd="0" presId="urn:microsoft.com/office/officeart/2008/layout/HorizontalMultiLevelHierarchy"/>
    <dgm:cxn modelId="{15027F2D-1C13-4D67-8880-6C532AA59369}" type="presOf" srcId="{5BAF7AA9-541D-46F7-B48D-B4824008B675}" destId="{46FDFA1B-9881-4446-93FB-B2112B5FE8C3}" srcOrd="1" destOrd="0" presId="urn:microsoft.com/office/officeart/2008/layout/HorizontalMultiLevelHierarchy"/>
    <dgm:cxn modelId="{57E0E097-572D-4864-A265-DC2F5401F289}" type="presOf" srcId="{74EF6659-996B-4CAB-AAE3-5F32E5D6277D}" destId="{14E70A1F-74E2-4799-A33F-BE2E86C15CA1}" srcOrd="0" destOrd="0" presId="urn:microsoft.com/office/officeart/2008/layout/HorizontalMultiLevelHierarchy"/>
    <dgm:cxn modelId="{6DF47B89-0A1D-46C3-8C3F-543FBA3882DF}" type="presOf" srcId="{334C7E82-C56F-46ED-8212-2E0D765A807C}" destId="{D4122480-70CB-4B71-B632-EEC2C6D5EBFC}" srcOrd="0" destOrd="0" presId="urn:microsoft.com/office/officeart/2008/layout/HorizontalMultiLevelHierarchy"/>
    <dgm:cxn modelId="{ED05569E-A8C8-4CEF-A9C7-9EC9F8AC9CD6}" type="presOf" srcId="{0E265A0D-ED51-45BE-A652-0729857F0C46}" destId="{796B6340-9BBA-45FB-8C06-12419C0366A1}" srcOrd="0" destOrd="0" presId="urn:microsoft.com/office/officeart/2008/layout/HorizontalMultiLevelHierarchy"/>
    <dgm:cxn modelId="{353A18FA-C8FF-4ABF-ADF0-14793467848A}" type="presOf" srcId="{D3C950BB-56CA-4796-94ED-EA12783E3F8A}" destId="{4E0F51DE-50B1-4DC1-A33F-F06FAC698463}" srcOrd="0" destOrd="0" presId="urn:microsoft.com/office/officeart/2008/layout/HorizontalMultiLevelHierarchy"/>
    <dgm:cxn modelId="{A22F20E7-E519-45A5-8239-5C4ED03D8AF1}" type="presOf" srcId="{251E880F-A188-4817-A891-464D3ED9181E}" destId="{410ED9B1-D18E-44E4-93FE-A9C16CEA09E5}" srcOrd="0" destOrd="0" presId="urn:microsoft.com/office/officeart/2008/layout/HorizontalMultiLevelHierarchy"/>
    <dgm:cxn modelId="{E37A658C-1CA3-4E16-8B4B-E64A6F66FB84}" type="presParOf" srcId="{731ED49B-6FD1-4F52-BAD0-368FEE8BFF46}" destId="{9D920EA5-9890-42CF-99DD-502A45F605D1}" srcOrd="0" destOrd="0" presId="urn:microsoft.com/office/officeart/2008/layout/HorizontalMultiLevelHierarchy"/>
    <dgm:cxn modelId="{0E3C731E-C6D9-420E-B106-A61D6B663D7E}" type="presParOf" srcId="{9D920EA5-9890-42CF-99DD-502A45F605D1}" destId="{E678DCA5-E307-46B1-9ABA-2D05A060F5B2}" srcOrd="0" destOrd="0" presId="urn:microsoft.com/office/officeart/2008/layout/HorizontalMultiLevelHierarchy"/>
    <dgm:cxn modelId="{672E4880-CC09-43EB-A0AD-5300174DFAE7}" type="presParOf" srcId="{9D920EA5-9890-42CF-99DD-502A45F605D1}" destId="{60C3989E-ECB3-4A5F-B2C5-D2CB08AA4467}" srcOrd="1" destOrd="0" presId="urn:microsoft.com/office/officeart/2008/layout/HorizontalMultiLevelHierarchy"/>
    <dgm:cxn modelId="{A5D0BCF7-1CC8-4F6B-AE44-CDAE6E01871C}" type="presParOf" srcId="{60C3989E-ECB3-4A5F-B2C5-D2CB08AA4467}" destId="{D578AEF7-20BF-4C33-9AE6-4E04E54DE808}" srcOrd="0" destOrd="0" presId="urn:microsoft.com/office/officeart/2008/layout/HorizontalMultiLevelHierarchy"/>
    <dgm:cxn modelId="{1EC90BE6-BD2E-4218-93A1-0C83B15B89B6}" type="presParOf" srcId="{D578AEF7-20BF-4C33-9AE6-4E04E54DE808}" destId="{136B51F1-259E-4565-9E83-F226A4DFB9BE}" srcOrd="0" destOrd="0" presId="urn:microsoft.com/office/officeart/2008/layout/HorizontalMultiLevelHierarchy"/>
    <dgm:cxn modelId="{EB049CC7-0C6C-433A-ABA3-203C76A5A44B}" type="presParOf" srcId="{60C3989E-ECB3-4A5F-B2C5-D2CB08AA4467}" destId="{B42710D7-933A-4C5E-B737-9D7CC0FEB219}" srcOrd="1" destOrd="0" presId="urn:microsoft.com/office/officeart/2008/layout/HorizontalMultiLevelHierarchy"/>
    <dgm:cxn modelId="{C33F084E-78FD-4A60-BB1D-6755D2FB20EB}" type="presParOf" srcId="{B42710D7-933A-4C5E-B737-9D7CC0FEB219}" destId="{55257ACE-F0CA-4B30-9CE1-7CDF048A3CE3}" srcOrd="0" destOrd="0" presId="urn:microsoft.com/office/officeart/2008/layout/HorizontalMultiLevelHierarchy"/>
    <dgm:cxn modelId="{D3680E14-80E6-457C-B472-738D3ADFC673}" type="presParOf" srcId="{B42710D7-933A-4C5E-B737-9D7CC0FEB219}" destId="{735FEB13-5C5D-4D97-8197-CD717B001129}" srcOrd="1" destOrd="0" presId="urn:microsoft.com/office/officeart/2008/layout/HorizontalMultiLevelHierarchy"/>
    <dgm:cxn modelId="{985C54D5-EFAC-420A-B568-80FC53C67231}" type="presParOf" srcId="{735FEB13-5C5D-4D97-8197-CD717B001129}" destId="{D4122480-70CB-4B71-B632-EEC2C6D5EBFC}" srcOrd="0" destOrd="0" presId="urn:microsoft.com/office/officeart/2008/layout/HorizontalMultiLevelHierarchy"/>
    <dgm:cxn modelId="{B07FE21C-8BE6-483B-863A-E07F0946AEFB}" type="presParOf" srcId="{D4122480-70CB-4B71-B632-EEC2C6D5EBFC}" destId="{BDFF555A-1E8E-441E-B5A8-067FBB1D5254}" srcOrd="0" destOrd="0" presId="urn:microsoft.com/office/officeart/2008/layout/HorizontalMultiLevelHierarchy"/>
    <dgm:cxn modelId="{328581C0-9EE8-472B-9B1E-2B71F1B59F4B}" type="presParOf" srcId="{735FEB13-5C5D-4D97-8197-CD717B001129}" destId="{C87B3B49-4347-4814-BFE0-EB9EE9337F8F}" srcOrd="1" destOrd="0" presId="urn:microsoft.com/office/officeart/2008/layout/HorizontalMultiLevelHierarchy"/>
    <dgm:cxn modelId="{C1617453-5CE6-492F-BB25-FA106E2DD220}" type="presParOf" srcId="{C87B3B49-4347-4814-BFE0-EB9EE9337F8F}" destId="{DDA3CAAC-3DC0-4F89-8599-8901021CF6CF}" srcOrd="0" destOrd="0" presId="urn:microsoft.com/office/officeart/2008/layout/HorizontalMultiLevelHierarchy"/>
    <dgm:cxn modelId="{290650F7-98BE-4AF2-8C3F-BBC4B686F41E}" type="presParOf" srcId="{C87B3B49-4347-4814-BFE0-EB9EE9337F8F}" destId="{99EB6A1C-8062-41A9-9EF0-4369A9C3D468}" srcOrd="1" destOrd="0" presId="urn:microsoft.com/office/officeart/2008/layout/HorizontalMultiLevelHierarchy"/>
    <dgm:cxn modelId="{F0475AC5-6D19-48EB-83BD-BBE5F7D9FF09}" type="presParOf" srcId="{99EB6A1C-8062-41A9-9EF0-4369A9C3D468}" destId="{4DB95B4A-29A8-43CD-B2F3-42291383FE34}" srcOrd="0" destOrd="0" presId="urn:microsoft.com/office/officeart/2008/layout/HorizontalMultiLevelHierarchy"/>
    <dgm:cxn modelId="{06781A9F-04AD-41AC-BB03-DC4F5ACBAE5D}" type="presParOf" srcId="{4DB95B4A-29A8-43CD-B2F3-42291383FE34}" destId="{9A21BAE4-D684-4AC0-A4F7-623B28964F4C}" srcOrd="0" destOrd="0" presId="urn:microsoft.com/office/officeart/2008/layout/HorizontalMultiLevelHierarchy"/>
    <dgm:cxn modelId="{F04F404E-C66F-490E-8CDD-CB592AD8D6E2}" type="presParOf" srcId="{99EB6A1C-8062-41A9-9EF0-4369A9C3D468}" destId="{E08C75A9-F89F-4CCC-8821-2549DFDD7498}" srcOrd="1" destOrd="0" presId="urn:microsoft.com/office/officeart/2008/layout/HorizontalMultiLevelHierarchy"/>
    <dgm:cxn modelId="{63F40FB2-30A4-499D-BEAD-1E5A836CD263}" type="presParOf" srcId="{E08C75A9-F89F-4CCC-8821-2549DFDD7498}" destId="{404A4305-57C1-4898-A6B7-95299778C64F}" srcOrd="0" destOrd="0" presId="urn:microsoft.com/office/officeart/2008/layout/HorizontalMultiLevelHierarchy"/>
    <dgm:cxn modelId="{6F5AB480-F136-4FE4-B993-26640F7A3974}" type="presParOf" srcId="{E08C75A9-F89F-4CCC-8821-2549DFDD7498}" destId="{52D284BC-BE64-41D5-A159-59AC8E47EAEC}" srcOrd="1" destOrd="0" presId="urn:microsoft.com/office/officeart/2008/layout/HorizontalMultiLevelHierarchy"/>
    <dgm:cxn modelId="{85B4F6E1-1FE0-49A9-97F1-56E390066C75}" type="presParOf" srcId="{52D284BC-BE64-41D5-A159-59AC8E47EAEC}" destId="{410ED9B1-D18E-44E4-93FE-A9C16CEA09E5}" srcOrd="0" destOrd="0" presId="urn:microsoft.com/office/officeart/2008/layout/HorizontalMultiLevelHierarchy"/>
    <dgm:cxn modelId="{87558DDC-BBA7-4027-AD29-DBD29348739B}" type="presParOf" srcId="{410ED9B1-D18E-44E4-93FE-A9C16CEA09E5}" destId="{36F3A95E-343E-459B-8BA1-3F66B8531851}" srcOrd="0" destOrd="0" presId="urn:microsoft.com/office/officeart/2008/layout/HorizontalMultiLevelHierarchy"/>
    <dgm:cxn modelId="{AF5FE8EB-4976-4E52-BE47-3ABDD49A84CE}" type="presParOf" srcId="{52D284BC-BE64-41D5-A159-59AC8E47EAEC}" destId="{046DCE98-0796-4D3B-B8EB-28496197124D}" srcOrd="1" destOrd="0" presId="urn:microsoft.com/office/officeart/2008/layout/HorizontalMultiLevelHierarchy"/>
    <dgm:cxn modelId="{3F8225B0-D265-47F0-B15C-D81B0E70674E}" type="presParOf" srcId="{046DCE98-0796-4D3B-B8EB-28496197124D}" destId="{B33A298B-F069-408C-8068-F389AF2F7E7A}" srcOrd="0" destOrd="0" presId="urn:microsoft.com/office/officeart/2008/layout/HorizontalMultiLevelHierarchy"/>
    <dgm:cxn modelId="{84015FC2-D9F3-4BDA-A778-258ABE2FA9BA}" type="presParOf" srcId="{046DCE98-0796-4D3B-B8EB-28496197124D}" destId="{E37CAD05-6B9C-4CD0-B4CF-5C5054CD0793}" srcOrd="1" destOrd="0" presId="urn:microsoft.com/office/officeart/2008/layout/HorizontalMultiLevelHierarchy"/>
    <dgm:cxn modelId="{3E6F4CD6-39BC-4077-A743-191AE2DC39AF}" type="presParOf" srcId="{99EB6A1C-8062-41A9-9EF0-4369A9C3D468}" destId="{DD887CD0-5A93-4C31-98AD-C3DE9BE2062E}" srcOrd="2" destOrd="0" presId="urn:microsoft.com/office/officeart/2008/layout/HorizontalMultiLevelHierarchy"/>
    <dgm:cxn modelId="{3D0057D2-2B84-4BD2-A32E-B26816DECB66}" type="presParOf" srcId="{DD887CD0-5A93-4C31-98AD-C3DE9BE2062E}" destId="{FA2DF862-BD74-42C5-A0C9-27002A5F1B2F}" srcOrd="0" destOrd="0" presId="urn:microsoft.com/office/officeart/2008/layout/HorizontalMultiLevelHierarchy"/>
    <dgm:cxn modelId="{54AACC38-4F96-4B35-929D-5D0DB826C522}" type="presParOf" srcId="{99EB6A1C-8062-41A9-9EF0-4369A9C3D468}" destId="{5556BC3B-AC2F-4DC9-9C8C-B2C3E4FB77D4}" srcOrd="3" destOrd="0" presId="urn:microsoft.com/office/officeart/2008/layout/HorizontalMultiLevelHierarchy"/>
    <dgm:cxn modelId="{9651705B-F269-466C-A204-E5FEAD205022}" type="presParOf" srcId="{5556BC3B-AC2F-4DC9-9C8C-B2C3E4FB77D4}" destId="{4E0F51DE-50B1-4DC1-A33F-F06FAC698463}" srcOrd="0" destOrd="0" presId="urn:microsoft.com/office/officeart/2008/layout/HorizontalMultiLevelHierarchy"/>
    <dgm:cxn modelId="{9561B502-CA90-4D47-AE8D-3D0359C81DD6}" type="presParOf" srcId="{5556BC3B-AC2F-4DC9-9C8C-B2C3E4FB77D4}" destId="{6C422480-5C97-4931-BDD1-22D9CCAFEE04}" srcOrd="1" destOrd="0" presId="urn:microsoft.com/office/officeart/2008/layout/HorizontalMultiLevelHierarchy"/>
    <dgm:cxn modelId="{7D604F2A-D0A0-496A-B436-A492B1166D66}" type="presParOf" srcId="{6C422480-5C97-4931-BDD1-22D9CCAFEE04}" destId="{98E239E5-4884-45F3-8D28-B2FD59C3D05E}" srcOrd="0" destOrd="0" presId="urn:microsoft.com/office/officeart/2008/layout/HorizontalMultiLevelHierarchy"/>
    <dgm:cxn modelId="{1EA2097B-FA7C-4123-B7DE-C21DC0C9C3A5}" type="presParOf" srcId="{98E239E5-4884-45F3-8D28-B2FD59C3D05E}" destId="{5B4AC429-2446-4F96-BAC1-1030139E1165}" srcOrd="0" destOrd="0" presId="urn:microsoft.com/office/officeart/2008/layout/HorizontalMultiLevelHierarchy"/>
    <dgm:cxn modelId="{FF1DE158-0287-4A29-82AB-B3A3380937A9}" type="presParOf" srcId="{6C422480-5C97-4931-BDD1-22D9CCAFEE04}" destId="{0C777D58-2F27-4E05-9591-C629552ED93F}" srcOrd="1" destOrd="0" presId="urn:microsoft.com/office/officeart/2008/layout/HorizontalMultiLevelHierarchy"/>
    <dgm:cxn modelId="{B309C7A9-224A-4066-8C9B-606218195CA3}" type="presParOf" srcId="{0C777D58-2F27-4E05-9591-C629552ED93F}" destId="{9AAA4B50-9598-46C1-9BF6-6157650DC1D8}" srcOrd="0" destOrd="0" presId="urn:microsoft.com/office/officeart/2008/layout/HorizontalMultiLevelHierarchy"/>
    <dgm:cxn modelId="{A4D87AC0-E418-4658-AA4C-A926DDD2D927}" type="presParOf" srcId="{0C777D58-2F27-4E05-9591-C629552ED93F}" destId="{6F284290-895F-494A-985A-84735A57CA6C}" srcOrd="1" destOrd="0" presId="urn:microsoft.com/office/officeart/2008/layout/HorizontalMultiLevelHierarchy"/>
    <dgm:cxn modelId="{1857C990-38A7-4327-8238-190989C563A6}" type="presParOf" srcId="{99EB6A1C-8062-41A9-9EF0-4369A9C3D468}" destId="{040C4C7E-3E6C-4DD0-A246-9B78130F27DC}" srcOrd="4" destOrd="0" presId="urn:microsoft.com/office/officeart/2008/layout/HorizontalMultiLevelHierarchy"/>
    <dgm:cxn modelId="{8BF9E14E-688B-4658-88B0-7366B9ACC872}" type="presParOf" srcId="{040C4C7E-3E6C-4DD0-A246-9B78130F27DC}" destId="{E0E42E23-D273-44EA-936A-722B1DBC58F5}" srcOrd="0" destOrd="0" presId="urn:microsoft.com/office/officeart/2008/layout/HorizontalMultiLevelHierarchy"/>
    <dgm:cxn modelId="{04BB3F7C-E6F5-4F50-A74E-A12972898999}" type="presParOf" srcId="{99EB6A1C-8062-41A9-9EF0-4369A9C3D468}" destId="{0066C8EC-009B-469A-ACA2-C47EDEA67E6A}" srcOrd="5" destOrd="0" presId="urn:microsoft.com/office/officeart/2008/layout/HorizontalMultiLevelHierarchy"/>
    <dgm:cxn modelId="{FEEC27AB-AA74-4213-9E23-C6BB9B34286C}" type="presParOf" srcId="{0066C8EC-009B-469A-ACA2-C47EDEA67E6A}" destId="{AE87A36C-5FC1-4AD4-B576-C09FC9703666}" srcOrd="0" destOrd="0" presId="urn:microsoft.com/office/officeart/2008/layout/HorizontalMultiLevelHierarchy"/>
    <dgm:cxn modelId="{502FCBCD-D571-4612-B79A-A19831EEFFC7}" type="presParOf" srcId="{0066C8EC-009B-469A-ACA2-C47EDEA67E6A}" destId="{F0515609-4F48-40CF-BEC5-4E11059F7FD9}" srcOrd="1" destOrd="0" presId="urn:microsoft.com/office/officeart/2008/layout/HorizontalMultiLevelHierarchy"/>
    <dgm:cxn modelId="{A0FE520A-5CDA-4D6E-BD84-96897CD2A37F}" type="presParOf" srcId="{F0515609-4F48-40CF-BEC5-4E11059F7FD9}" destId="{81ED62FE-EA42-4826-AFB4-21B602E59E47}" srcOrd="0" destOrd="0" presId="urn:microsoft.com/office/officeart/2008/layout/HorizontalMultiLevelHierarchy"/>
    <dgm:cxn modelId="{A9A692CF-49D7-43F1-8EC2-C8B3EFC17895}" type="presParOf" srcId="{81ED62FE-EA42-4826-AFB4-21B602E59E47}" destId="{0821D953-BC98-4FC3-9A47-26E68AC01C03}" srcOrd="0" destOrd="0" presId="urn:microsoft.com/office/officeart/2008/layout/HorizontalMultiLevelHierarchy"/>
    <dgm:cxn modelId="{1145DA84-CD8D-4834-8921-980354CDAE11}" type="presParOf" srcId="{F0515609-4F48-40CF-BEC5-4E11059F7FD9}" destId="{7132C5A8-3268-42FD-A730-C652C3CF2A49}" srcOrd="1" destOrd="0" presId="urn:microsoft.com/office/officeart/2008/layout/HorizontalMultiLevelHierarchy"/>
    <dgm:cxn modelId="{5B7C017C-E903-4463-9AF4-8B769B29169E}" type="presParOf" srcId="{7132C5A8-3268-42FD-A730-C652C3CF2A49}" destId="{65560678-29FB-4323-9899-6768AA975808}" srcOrd="0" destOrd="0" presId="urn:microsoft.com/office/officeart/2008/layout/HorizontalMultiLevelHierarchy"/>
    <dgm:cxn modelId="{0C2E1F5E-6200-4FFD-9517-D950348B3E2B}" type="presParOf" srcId="{7132C5A8-3268-42FD-A730-C652C3CF2A49}" destId="{E13800ED-4331-428A-B731-531CB7940CDA}" srcOrd="1" destOrd="0" presId="urn:microsoft.com/office/officeart/2008/layout/HorizontalMultiLevelHierarchy"/>
    <dgm:cxn modelId="{B1164CD8-FCFD-4D85-8F0E-A164899248EE}" type="presParOf" srcId="{99EB6A1C-8062-41A9-9EF0-4369A9C3D468}" destId="{E449C99A-308B-4937-A0B6-505F3BEEC6F9}" srcOrd="6" destOrd="0" presId="urn:microsoft.com/office/officeart/2008/layout/HorizontalMultiLevelHierarchy"/>
    <dgm:cxn modelId="{034BF201-1A2B-4E63-B802-DD80FF8870B6}" type="presParOf" srcId="{E449C99A-308B-4937-A0B6-505F3BEEC6F9}" destId="{B96E57B7-DBF4-437A-B697-8BD2D09D8A2B}" srcOrd="0" destOrd="0" presId="urn:microsoft.com/office/officeart/2008/layout/HorizontalMultiLevelHierarchy"/>
    <dgm:cxn modelId="{AFF99EDE-E39F-4290-BDBE-AFFFD7C25B3F}" type="presParOf" srcId="{99EB6A1C-8062-41A9-9EF0-4369A9C3D468}" destId="{3A1D252F-F3E4-4137-976B-AF63BC0C1777}" srcOrd="7" destOrd="0" presId="urn:microsoft.com/office/officeart/2008/layout/HorizontalMultiLevelHierarchy"/>
    <dgm:cxn modelId="{C86C8245-9156-4DBF-B50B-7A1D5CBB9329}" type="presParOf" srcId="{3A1D252F-F3E4-4137-976B-AF63BC0C1777}" destId="{79361430-41C1-400E-8CAA-1B347E34E965}" srcOrd="0" destOrd="0" presId="urn:microsoft.com/office/officeart/2008/layout/HorizontalMultiLevelHierarchy"/>
    <dgm:cxn modelId="{67C78D00-CA74-42DC-8064-8078507B467D}" type="presParOf" srcId="{3A1D252F-F3E4-4137-976B-AF63BC0C1777}" destId="{FA512EFA-56A4-4CC6-B06D-59662C30436C}" srcOrd="1" destOrd="0" presId="urn:microsoft.com/office/officeart/2008/layout/HorizontalMultiLevelHierarchy"/>
    <dgm:cxn modelId="{475E5BD6-5D1A-4891-9B8A-BBE84774A1CD}" type="presParOf" srcId="{FA512EFA-56A4-4CC6-B06D-59662C30436C}" destId="{A36430DA-8721-45A0-B890-C709A036C7DA}" srcOrd="0" destOrd="0" presId="urn:microsoft.com/office/officeart/2008/layout/HorizontalMultiLevelHierarchy"/>
    <dgm:cxn modelId="{E052AF16-C22A-4C46-B752-95BA7CE9065D}" type="presParOf" srcId="{A36430DA-8721-45A0-B890-C709A036C7DA}" destId="{45959527-6137-44AE-88B4-182ECE2B4635}" srcOrd="0" destOrd="0" presId="urn:microsoft.com/office/officeart/2008/layout/HorizontalMultiLevelHierarchy"/>
    <dgm:cxn modelId="{F0572771-A990-4B7D-89BC-9FA1A5B8DCFA}" type="presParOf" srcId="{FA512EFA-56A4-4CC6-B06D-59662C30436C}" destId="{283D62CD-FE46-416A-9F7F-35A11C305BB6}" srcOrd="1" destOrd="0" presId="urn:microsoft.com/office/officeart/2008/layout/HorizontalMultiLevelHierarchy"/>
    <dgm:cxn modelId="{3AC85648-039C-4BED-AE91-B4D911913ECA}" type="presParOf" srcId="{283D62CD-FE46-416A-9F7F-35A11C305BB6}" destId="{52BB82EA-38A6-4E7B-B89B-CE44C3491A98}" srcOrd="0" destOrd="0" presId="urn:microsoft.com/office/officeart/2008/layout/HorizontalMultiLevelHierarchy"/>
    <dgm:cxn modelId="{66FF1047-FE0A-485D-80C9-3E40209918F8}" type="presParOf" srcId="{283D62CD-FE46-416A-9F7F-35A11C305BB6}" destId="{8ED53537-D3B2-4D53-B0AF-01DEDD1A80A2}" srcOrd="1" destOrd="0" presId="urn:microsoft.com/office/officeart/2008/layout/HorizontalMultiLevelHierarchy"/>
    <dgm:cxn modelId="{A9CF217B-F37F-4CD1-8C0E-1CBE7D9C861F}" type="presParOf" srcId="{99EB6A1C-8062-41A9-9EF0-4369A9C3D468}" destId="{94B09CA1-2DB3-4625-8D08-0F5D00670E9D}" srcOrd="8" destOrd="0" presId="urn:microsoft.com/office/officeart/2008/layout/HorizontalMultiLevelHierarchy"/>
    <dgm:cxn modelId="{82F26E72-7E0F-4CF7-BDF1-7CE96A100010}" type="presParOf" srcId="{94B09CA1-2DB3-4625-8D08-0F5D00670E9D}" destId="{F69E8893-DD00-4E42-A497-7944269796E8}" srcOrd="0" destOrd="0" presId="urn:microsoft.com/office/officeart/2008/layout/HorizontalMultiLevelHierarchy"/>
    <dgm:cxn modelId="{A9FCB040-462A-43CD-A81B-ED0F518FB9D0}" type="presParOf" srcId="{99EB6A1C-8062-41A9-9EF0-4369A9C3D468}" destId="{9764F0C4-B6E4-4891-8E42-86CD1BABDAAF}" srcOrd="9" destOrd="0" presId="urn:microsoft.com/office/officeart/2008/layout/HorizontalMultiLevelHierarchy"/>
    <dgm:cxn modelId="{BE3211FB-2784-4A14-9F56-BCDDAEC1C2A7}" type="presParOf" srcId="{9764F0C4-B6E4-4891-8E42-86CD1BABDAAF}" destId="{15725563-258C-4B6B-B0CF-1EDE04EC404B}" srcOrd="0" destOrd="0" presId="urn:microsoft.com/office/officeart/2008/layout/HorizontalMultiLevelHierarchy"/>
    <dgm:cxn modelId="{56FA5404-C59A-415A-B42E-62D80DB5E26A}" type="presParOf" srcId="{9764F0C4-B6E4-4891-8E42-86CD1BABDAAF}" destId="{F2231516-014C-4261-918B-33C4CE1133AA}" srcOrd="1" destOrd="0" presId="urn:microsoft.com/office/officeart/2008/layout/HorizontalMultiLevelHierarchy"/>
    <dgm:cxn modelId="{AD09A68D-8216-40AC-B148-8582AED6EB15}" type="presParOf" srcId="{F2231516-014C-4261-918B-33C4CE1133AA}" destId="{293A363E-43D8-4FFF-B819-0EF6F1020DB6}" srcOrd="0" destOrd="0" presId="urn:microsoft.com/office/officeart/2008/layout/HorizontalMultiLevelHierarchy"/>
    <dgm:cxn modelId="{3D568C1B-9F8D-44AA-94F1-2DC9288636A5}" type="presParOf" srcId="{293A363E-43D8-4FFF-B819-0EF6F1020DB6}" destId="{A3E2FB64-9AC9-4430-8C3F-BD49C5FB4F32}" srcOrd="0" destOrd="0" presId="urn:microsoft.com/office/officeart/2008/layout/HorizontalMultiLevelHierarchy"/>
    <dgm:cxn modelId="{899FD15F-0C0A-4C6A-8550-F27BFB287173}" type="presParOf" srcId="{F2231516-014C-4261-918B-33C4CE1133AA}" destId="{C657AE8F-4BFB-4D5B-AAB2-2BF1DE662AD1}" srcOrd="1" destOrd="0" presId="urn:microsoft.com/office/officeart/2008/layout/HorizontalMultiLevelHierarchy"/>
    <dgm:cxn modelId="{2EBBFCAC-1CC0-49A2-909C-BC370A7DC3F6}" type="presParOf" srcId="{C657AE8F-4BFB-4D5B-AAB2-2BF1DE662AD1}" destId="{5EFE6432-F71E-4A62-8700-872610EFDF7B}" srcOrd="0" destOrd="0" presId="urn:microsoft.com/office/officeart/2008/layout/HorizontalMultiLevelHierarchy"/>
    <dgm:cxn modelId="{A1F63A94-A02B-40CC-95A6-4D8F2D33F90A}" type="presParOf" srcId="{C657AE8F-4BFB-4D5B-AAB2-2BF1DE662AD1}" destId="{017AA21E-61A2-4D47-A25B-B928B758C93A}" srcOrd="1" destOrd="0" presId="urn:microsoft.com/office/officeart/2008/layout/HorizontalMultiLevelHierarchy"/>
    <dgm:cxn modelId="{64632465-37A0-4897-B5C6-DC6406A2161F}" type="presParOf" srcId="{60C3989E-ECB3-4A5F-B2C5-D2CB08AA4467}" destId="{F216679B-E731-4756-9830-1E4EEAED8A67}" srcOrd="2" destOrd="0" presId="urn:microsoft.com/office/officeart/2008/layout/HorizontalMultiLevelHierarchy"/>
    <dgm:cxn modelId="{A0CD768D-520D-47F1-A3B4-E26013FBFDDF}" type="presParOf" srcId="{F216679B-E731-4756-9830-1E4EEAED8A67}" destId="{7999A781-D901-43AB-9194-81F6D673D77C}" srcOrd="0" destOrd="0" presId="urn:microsoft.com/office/officeart/2008/layout/HorizontalMultiLevelHierarchy"/>
    <dgm:cxn modelId="{9CFCBD37-0ECA-41EF-86FE-435DFB9A17AD}" type="presParOf" srcId="{60C3989E-ECB3-4A5F-B2C5-D2CB08AA4467}" destId="{CA656E22-32C4-46F9-A48E-9AF889206D8D}" srcOrd="3" destOrd="0" presId="urn:microsoft.com/office/officeart/2008/layout/HorizontalMultiLevelHierarchy"/>
    <dgm:cxn modelId="{985D6D43-CB3F-40A7-AF81-A27ADF70D100}" type="presParOf" srcId="{CA656E22-32C4-46F9-A48E-9AF889206D8D}" destId="{C47B9D2B-B1FD-4A21-8F56-AD98BC3D6B3F}" srcOrd="0" destOrd="0" presId="urn:microsoft.com/office/officeart/2008/layout/HorizontalMultiLevelHierarchy"/>
    <dgm:cxn modelId="{F2FC9204-1A14-4443-B469-5EEBDC7F94BD}" type="presParOf" srcId="{CA656E22-32C4-46F9-A48E-9AF889206D8D}" destId="{6A4EAE39-D590-4B8A-ABA3-F5FE288FEC63}" srcOrd="1" destOrd="0" presId="urn:microsoft.com/office/officeart/2008/layout/HorizontalMultiLevelHierarchy"/>
    <dgm:cxn modelId="{0103F180-AB57-432B-9EAA-456AA718EBF7}" type="presParOf" srcId="{6A4EAE39-D590-4B8A-ABA3-F5FE288FEC63}" destId="{B4C7449A-6614-443C-9C5E-A6EDC336D771}" srcOrd="0" destOrd="0" presId="urn:microsoft.com/office/officeart/2008/layout/HorizontalMultiLevelHierarchy"/>
    <dgm:cxn modelId="{FD35D984-3824-416D-8D9E-A5F102764339}" type="presParOf" srcId="{B4C7449A-6614-443C-9C5E-A6EDC336D771}" destId="{C8B92D89-DDA8-429D-AEFD-F6643D74178D}" srcOrd="0" destOrd="0" presId="urn:microsoft.com/office/officeart/2008/layout/HorizontalMultiLevelHierarchy"/>
    <dgm:cxn modelId="{E1E04986-3AC2-4E89-894F-5A9E868FE702}" type="presParOf" srcId="{6A4EAE39-D590-4B8A-ABA3-F5FE288FEC63}" destId="{556814DE-2DA8-421D-874E-85D1AD223BFF}" srcOrd="1" destOrd="0" presId="urn:microsoft.com/office/officeart/2008/layout/HorizontalMultiLevelHierarchy"/>
    <dgm:cxn modelId="{ACF40201-4BED-4F12-8730-D1205556429E}" type="presParOf" srcId="{556814DE-2DA8-421D-874E-85D1AD223BFF}" destId="{14E70A1F-74E2-4799-A33F-BE2E86C15CA1}" srcOrd="0" destOrd="0" presId="urn:microsoft.com/office/officeart/2008/layout/HorizontalMultiLevelHierarchy"/>
    <dgm:cxn modelId="{5CCDFFF4-6254-4E6B-AC1F-299E98EBAC75}" type="presParOf" srcId="{556814DE-2DA8-421D-874E-85D1AD223BFF}" destId="{4F32F10C-F9E1-4EB6-BFE3-775171993727}" srcOrd="1" destOrd="0" presId="urn:microsoft.com/office/officeart/2008/layout/HorizontalMultiLevelHierarchy"/>
    <dgm:cxn modelId="{D1F29932-7552-4230-8E3C-6135B1D2AD90}" type="presParOf" srcId="{4F32F10C-F9E1-4EB6-BFE3-775171993727}" destId="{767EDE1E-2279-4E8F-BE0E-2BEF492844D5}" srcOrd="0" destOrd="0" presId="urn:microsoft.com/office/officeart/2008/layout/HorizontalMultiLevelHierarchy"/>
    <dgm:cxn modelId="{34F26085-CF4D-4BA1-9489-0D74A3AC8C18}" type="presParOf" srcId="{767EDE1E-2279-4E8F-BE0E-2BEF492844D5}" destId="{DE651E47-22A6-450B-945B-292B7AB43D0A}" srcOrd="0" destOrd="0" presId="urn:microsoft.com/office/officeart/2008/layout/HorizontalMultiLevelHierarchy"/>
    <dgm:cxn modelId="{E2F6562A-9E32-492F-855B-6440558C7CE5}" type="presParOf" srcId="{4F32F10C-F9E1-4EB6-BFE3-775171993727}" destId="{A43897FC-76F8-4A56-AAAA-D05688DA2B49}" srcOrd="1" destOrd="0" presId="urn:microsoft.com/office/officeart/2008/layout/HorizontalMultiLevelHierarchy"/>
    <dgm:cxn modelId="{E72F415A-DDC1-44DC-AC44-95AA32AA89A8}" type="presParOf" srcId="{A43897FC-76F8-4A56-AAAA-D05688DA2B49}" destId="{796B6340-9BBA-45FB-8C06-12419C0366A1}" srcOrd="0" destOrd="0" presId="urn:microsoft.com/office/officeart/2008/layout/HorizontalMultiLevelHierarchy"/>
    <dgm:cxn modelId="{FD6EE6D6-7BE7-4775-AA9E-F78F34ED2E80}" type="presParOf" srcId="{A43897FC-76F8-4A56-AAAA-D05688DA2B49}" destId="{F467CFBB-598A-4CDB-9911-44F320D66D5F}" srcOrd="1" destOrd="0" presId="urn:microsoft.com/office/officeart/2008/layout/HorizontalMultiLevelHierarchy"/>
    <dgm:cxn modelId="{BC78D53B-057D-424A-9440-6D119D442992}" type="presParOf" srcId="{F467CFBB-598A-4CDB-9911-44F320D66D5F}" destId="{1790CE16-6C5C-4ED7-9965-0563DCD203DC}" srcOrd="0" destOrd="0" presId="urn:microsoft.com/office/officeart/2008/layout/HorizontalMultiLevelHierarchy"/>
    <dgm:cxn modelId="{88A3791A-1002-425B-B593-DF173C583760}" type="presParOf" srcId="{1790CE16-6C5C-4ED7-9965-0563DCD203DC}" destId="{E62BA9C5-A80F-4D8F-BA18-88D652F341DC}" srcOrd="0" destOrd="0" presId="urn:microsoft.com/office/officeart/2008/layout/HorizontalMultiLevelHierarchy"/>
    <dgm:cxn modelId="{F5452CF7-85E2-4B19-925B-D85D814FA9BC}" type="presParOf" srcId="{F467CFBB-598A-4CDB-9911-44F320D66D5F}" destId="{4CE1835A-D0C5-4F14-9BA3-069792F3DD80}" srcOrd="1" destOrd="0" presId="urn:microsoft.com/office/officeart/2008/layout/HorizontalMultiLevelHierarchy"/>
    <dgm:cxn modelId="{3C578F8C-EF30-4C82-A5B6-4C7BCFE32911}" type="presParOf" srcId="{4CE1835A-D0C5-4F14-9BA3-069792F3DD80}" destId="{497A6269-F387-44D4-A577-DD0F7D6C3F2F}" srcOrd="0" destOrd="0" presId="urn:microsoft.com/office/officeart/2008/layout/HorizontalMultiLevelHierarchy"/>
    <dgm:cxn modelId="{A02BA827-B322-4CD1-910B-F41A2F72BED3}" type="presParOf" srcId="{4CE1835A-D0C5-4F14-9BA3-069792F3DD80}" destId="{146DE14E-817C-4ED9-A1A0-66E7B93637F5}" srcOrd="1" destOrd="0" presId="urn:microsoft.com/office/officeart/2008/layout/HorizontalMultiLevelHierarchy"/>
    <dgm:cxn modelId="{51060D63-4730-4363-89D2-050FBC137A7D}" type="presParOf" srcId="{4F32F10C-F9E1-4EB6-BFE3-775171993727}" destId="{55546203-8645-429E-BDDA-D1A4272C7813}" srcOrd="2" destOrd="0" presId="urn:microsoft.com/office/officeart/2008/layout/HorizontalMultiLevelHierarchy"/>
    <dgm:cxn modelId="{456F0519-B2DB-4860-99A0-02B3B843CA05}" type="presParOf" srcId="{55546203-8645-429E-BDDA-D1A4272C7813}" destId="{46FDFA1B-9881-4446-93FB-B2112B5FE8C3}" srcOrd="0" destOrd="0" presId="urn:microsoft.com/office/officeart/2008/layout/HorizontalMultiLevelHierarchy"/>
    <dgm:cxn modelId="{575B192A-BA00-4DD5-9732-C7550F23A590}" type="presParOf" srcId="{4F32F10C-F9E1-4EB6-BFE3-775171993727}" destId="{B7202B8B-64DD-4FBA-82EE-17815F1FFB7E}" srcOrd="3" destOrd="0" presId="urn:microsoft.com/office/officeart/2008/layout/HorizontalMultiLevelHierarchy"/>
    <dgm:cxn modelId="{08CF20ED-BC49-4CD2-9D49-F7A18BC9ADFD}" type="presParOf" srcId="{B7202B8B-64DD-4FBA-82EE-17815F1FFB7E}" destId="{E181E535-9A73-4DBB-AB64-954013C16473}" srcOrd="0" destOrd="0" presId="urn:microsoft.com/office/officeart/2008/layout/HorizontalMultiLevelHierarchy"/>
    <dgm:cxn modelId="{FA832ACA-DC1E-48E8-BFDD-DC4429710C45}" type="presParOf" srcId="{B7202B8B-64DD-4FBA-82EE-17815F1FFB7E}" destId="{A547DEB7-6BFB-4227-B029-F7B29848662A}" srcOrd="1" destOrd="0" presId="urn:microsoft.com/office/officeart/2008/layout/HorizontalMultiLevelHierarchy"/>
    <dgm:cxn modelId="{36024393-F000-482D-B2E8-98816EF0EB77}" type="presParOf" srcId="{A547DEB7-6BFB-4227-B029-F7B29848662A}" destId="{14A2ADAC-238F-46D9-869B-C89C11FA55C2}" srcOrd="0" destOrd="0" presId="urn:microsoft.com/office/officeart/2008/layout/HorizontalMultiLevelHierarchy"/>
    <dgm:cxn modelId="{DFEA7ABC-45F0-4021-8377-484DFD55D50F}" type="presParOf" srcId="{14A2ADAC-238F-46D9-869B-C89C11FA55C2}" destId="{8A3D2E0F-2604-4E38-8BB4-0BF7AF01857F}" srcOrd="0" destOrd="0" presId="urn:microsoft.com/office/officeart/2008/layout/HorizontalMultiLevelHierarchy"/>
    <dgm:cxn modelId="{B53BEF84-80BB-4B86-B3AD-2D2F7CE29E05}" type="presParOf" srcId="{A547DEB7-6BFB-4227-B029-F7B29848662A}" destId="{D09C159E-9658-4A65-97CE-C73850E8BA38}" srcOrd="1" destOrd="0" presId="urn:microsoft.com/office/officeart/2008/layout/HorizontalMultiLevelHierarchy"/>
    <dgm:cxn modelId="{F7C7CEC9-728E-4606-AAD3-EF6B2B2A362F}" type="presParOf" srcId="{D09C159E-9658-4A65-97CE-C73850E8BA38}" destId="{285ED2B1-270B-4424-8A60-C84B7BC6D8E8}" srcOrd="0" destOrd="0" presId="urn:microsoft.com/office/officeart/2008/layout/HorizontalMultiLevelHierarchy"/>
    <dgm:cxn modelId="{6F3780A3-1E5F-4EB8-8D9C-6804343137BD}" type="presParOf" srcId="{D09C159E-9658-4A65-97CE-C73850E8BA38}" destId="{E62082F8-76BA-4079-A721-81B98DC9AFCE}" srcOrd="1" destOrd="0" presId="urn:microsoft.com/office/officeart/2008/layout/HorizontalMultiLevelHierarchy"/>
    <dgm:cxn modelId="{A527C86F-F413-41BF-B17A-1F0B0CF360A3}" type="presParOf" srcId="{4F32F10C-F9E1-4EB6-BFE3-775171993727}" destId="{EBD4CD77-283F-42E5-B657-5EE24A94C7B9}" srcOrd="4" destOrd="0" presId="urn:microsoft.com/office/officeart/2008/layout/HorizontalMultiLevelHierarchy"/>
    <dgm:cxn modelId="{70C55969-F19B-4069-8427-B2F0A2D31F0B}" type="presParOf" srcId="{EBD4CD77-283F-42E5-B657-5EE24A94C7B9}" destId="{3DE4EF3B-6D23-4AB4-8173-28FE405C4A56}" srcOrd="0" destOrd="0" presId="urn:microsoft.com/office/officeart/2008/layout/HorizontalMultiLevelHierarchy"/>
    <dgm:cxn modelId="{2160A06B-DBA2-474D-B436-36EB23F34566}" type="presParOf" srcId="{4F32F10C-F9E1-4EB6-BFE3-775171993727}" destId="{E6FB4D15-F928-4EC1-A561-ACDD9E8DC307}" srcOrd="5" destOrd="0" presId="urn:microsoft.com/office/officeart/2008/layout/HorizontalMultiLevelHierarchy"/>
    <dgm:cxn modelId="{2E903CCA-FA7B-4376-ADFE-726BC8E436A3}" type="presParOf" srcId="{E6FB4D15-F928-4EC1-A561-ACDD9E8DC307}" destId="{56706BE0-84BB-427C-A466-41BA6B84F2E1}" srcOrd="0" destOrd="0" presId="urn:microsoft.com/office/officeart/2008/layout/HorizontalMultiLevelHierarchy"/>
    <dgm:cxn modelId="{9C12902A-8626-40F3-813F-B42BB85928CD}" type="presParOf" srcId="{E6FB4D15-F928-4EC1-A561-ACDD9E8DC307}" destId="{8AB37594-2871-44CC-BAC4-30916F8133ED}" srcOrd="1" destOrd="0" presId="urn:microsoft.com/office/officeart/2008/layout/HorizontalMultiLevelHierarchy"/>
    <dgm:cxn modelId="{9757C70E-E7D8-419C-9306-CE9C3EC3AC64}" type="presParOf" srcId="{8AB37594-2871-44CC-BAC4-30916F8133ED}" destId="{D41E5D20-73AD-41FA-B1A8-50C9AF34C14B}" srcOrd="0" destOrd="0" presId="urn:microsoft.com/office/officeart/2008/layout/HorizontalMultiLevelHierarchy"/>
    <dgm:cxn modelId="{BEBBBAD9-D6EB-4EA8-A726-3B4935A8B82E}" type="presParOf" srcId="{D41E5D20-73AD-41FA-B1A8-50C9AF34C14B}" destId="{04B89E65-50DC-4EA2-81DA-FD4DE1DF2E88}" srcOrd="0" destOrd="0" presId="urn:microsoft.com/office/officeart/2008/layout/HorizontalMultiLevelHierarchy"/>
    <dgm:cxn modelId="{A72E28D7-A834-4C4C-AEDD-90928243D483}" type="presParOf" srcId="{8AB37594-2871-44CC-BAC4-30916F8133ED}" destId="{A9ACD1EC-8E90-4225-9F37-34A8FB797392}" srcOrd="1" destOrd="0" presId="urn:microsoft.com/office/officeart/2008/layout/HorizontalMultiLevelHierarchy"/>
    <dgm:cxn modelId="{60EC4CB6-5E1B-4F3C-9FE2-CE971B872CA2}" type="presParOf" srcId="{A9ACD1EC-8E90-4225-9F37-34A8FB797392}" destId="{817D40B0-ED9E-41CF-9410-B978B4688A91}" srcOrd="0" destOrd="0" presId="urn:microsoft.com/office/officeart/2008/layout/HorizontalMultiLevelHierarchy"/>
    <dgm:cxn modelId="{AC13BE9A-06A9-4E00-A268-9E4A71AB3062}" type="presParOf" srcId="{A9ACD1EC-8E90-4225-9F37-34A8FB797392}" destId="{E1DDB1C6-1A24-4C27-9296-07397B57865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23298-CBEB-45DA-8C8E-61BA7107F099}">
      <dsp:nvSpPr>
        <dsp:cNvPr id="0" name=""/>
        <dsp:cNvSpPr/>
      </dsp:nvSpPr>
      <dsp:spPr>
        <a:xfrm rot="16200000">
          <a:off x="1315" y="663"/>
          <a:ext cx="2446301" cy="2446301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Obligaciones</a:t>
          </a:r>
        </a:p>
      </dsp:txBody>
      <dsp:txXfrm rot="5400000">
        <a:off x="1316" y="612237"/>
        <a:ext cx="2018198" cy="1223151"/>
      </dsp:txXfrm>
    </dsp:sp>
    <dsp:sp modelId="{0E7FE854-B7DC-4A64-90B3-FD5DD696E521}">
      <dsp:nvSpPr>
        <dsp:cNvPr id="0" name=""/>
        <dsp:cNvSpPr/>
      </dsp:nvSpPr>
      <dsp:spPr>
        <a:xfrm rot="5400000">
          <a:off x="3467407" y="663"/>
          <a:ext cx="2446301" cy="2446301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Indicadores</a:t>
          </a:r>
        </a:p>
      </dsp:txBody>
      <dsp:txXfrm rot="-5400000">
        <a:off x="3895511" y="612238"/>
        <a:ext cx="2018198" cy="12231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E5D20-73AD-41FA-B1A8-50C9AF34C14B}">
      <dsp:nvSpPr>
        <dsp:cNvPr id="0" name=""/>
        <dsp:cNvSpPr/>
      </dsp:nvSpPr>
      <dsp:spPr>
        <a:xfrm>
          <a:off x="6747729" y="4841146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4878544"/>
        <a:ext cx="16642" cy="16642"/>
      </dsp:txXfrm>
    </dsp:sp>
    <dsp:sp modelId="{EBD4CD77-283F-42E5-B657-5EE24A94C7B9}">
      <dsp:nvSpPr>
        <dsp:cNvPr id="0" name=""/>
        <dsp:cNvSpPr/>
      </dsp:nvSpPr>
      <dsp:spPr>
        <a:xfrm>
          <a:off x="4750633" y="4252625"/>
          <a:ext cx="332849" cy="634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424" y="0"/>
              </a:lnTo>
              <a:lnTo>
                <a:pt x="166424" y="634240"/>
              </a:lnTo>
              <a:lnTo>
                <a:pt x="332849" y="63424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899150" y="4551838"/>
        <a:ext cx="35813" cy="35813"/>
      </dsp:txXfrm>
    </dsp:sp>
    <dsp:sp modelId="{14A2ADAC-238F-46D9-869B-C89C11FA55C2}">
      <dsp:nvSpPr>
        <dsp:cNvPr id="0" name=""/>
        <dsp:cNvSpPr/>
      </dsp:nvSpPr>
      <dsp:spPr>
        <a:xfrm>
          <a:off x="6747729" y="4206905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4244304"/>
        <a:ext cx="16642" cy="16642"/>
      </dsp:txXfrm>
    </dsp:sp>
    <dsp:sp modelId="{55546203-8645-429E-BDDA-D1A4272C7813}">
      <dsp:nvSpPr>
        <dsp:cNvPr id="0" name=""/>
        <dsp:cNvSpPr/>
      </dsp:nvSpPr>
      <dsp:spPr>
        <a:xfrm>
          <a:off x="4750633" y="4206905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908736" y="4244304"/>
        <a:ext cx="16642" cy="16642"/>
      </dsp:txXfrm>
    </dsp:sp>
    <dsp:sp modelId="{1790CE16-6C5C-4ED7-9965-0563DCD203DC}">
      <dsp:nvSpPr>
        <dsp:cNvPr id="0" name=""/>
        <dsp:cNvSpPr/>
      </dsp:nvSpPr>
      <dsp:spPr>
        <a:xfrm>
          <a:off x="6747729" y="3572665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3610064"/>
        <a:ext cx="16642" cy="16642"/>
      </dsp:txXfrm>
    </dsp:sp>
    <dsp:sp modelId="{767EDE1E-2279-4E8F-BE0E-2BEF492844D5}">
      <dsp:nvSpPr>
        <dsp:cNvPr id="0" name=""/>
        <dsp:cNvSpPr/>
      </dsp:nvSpPr>
      <dsp:spPr>
        <a:xfrm>
          <a:off x="4750633" y="3618385"/>
          <a:ext cx="332849" cy="634240"/>
        </a:xfrm>
        <a:custGeom>
          <a:avLst/>
          <a:gdLst/>
          <a:ahLst/>
          <a:cxnLst/>
          <a:rect l="0" t="0" r="0" b="0"/>
          <a:pathLst>
            <a:path>
              <a:moveTo>
                <a:pt x="0" y="634240"/>
              </a:moveTo>
              <a:lnTo>
                <a:pt x="166424" y="634240"/>
              </a:lnTo>
              <a:lnTo>
                <a:pt x="166424" y="0"/>
              </a:lnTo>
              <a:lnTo>
                <a:pt x="332849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899150" y="3917598"/>
        <a:ext cx="35813" cy="35813"/>
      </dsp:txXfrm>
    </dsp:sp>
    <dsp:sp modelId="{B4C7449A-6614-443C-9C5E-A6EDC336D771}">
      <dsp:nvSpPr>
        <dsp:cNvPr id="0" name=""/>
        <dsp:cNvSpPr/>
      </dsp:nvSpPr>
      <dsp:spPr>
        <a:xfrm>
          <a:off x="2753536" y="4206905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2911640" y="4244304"/>
        <a:ext cx="16642" cy="16642"/>
      </dsp:txXfrm>
    </dsp:sp>
    <dsp:sp modelId="{F216679B-E731-4756-9830-1E4EEAED8A67}">
      <dsp:nvSpPr>
        <dsp:cNvPr id="0" name=""/>
        <dsp:cNvSpPr/>
      </dsp:nvSpPr>
      <dsp:spPr>
        <a:xfrm>
          <a:off x="756440" y="2936934"/>
          <a:ext cx="332849" cy="13156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424" y="0"/>
              </a:lnTo>
              <a:lnTo>
                <a:pt x="166424" y="1315691"/>
              </a:lnTo>
              <a:lnTo>
                <a:pt x="332849" y="131569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888936" y="3560851"/>
        <a:ext cx="67857" cy="67857"/>
      </dsp:txXfrm>
    </dsp:sp>
    <dsp:sp modelId="{293A363E-43D8-4FFF-B819-0EF6F1020DB6}">
      <dsp:nvSpPr>
        <dsp:cNvPr id="0" name=""/>
        <dsp:cNvSpPr/>
      </dsp:nvSpPr>
      <dsp:spPr>
        <a:xfrm>
          <a:off x="6747729" y="2938424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2975823"/>
        <a:ext cx="16642" cy="16642"/>
      </dsp:txXfrm>
    </dsp:sp>
    <dsp:sp modelId="{94B09CA1-2DB3-4625-8D08-0F5D00670E9D}">
      <dsp:nvSpPr>
        <dsp:cNvPr id="0" name=""/>
        <dsp:cNvSpPr/>
      </dsp:nvSpPr>
      <dsp:spPr>
        <a:xfrm>
          <a:off x="4750633" y="1621243"/>
          <a:ext cx="332849" cy="13629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424" y="0"/>
              </a:lnTo>
              <a:lnTo>
                <a:pt x="166424" y="1362901"/>
              </a:lnTo>
              <a:lnTo>
                <a:pt x="332849" y="136290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881983" y="2267620"/>
        <a:ext cx="70147" cy="70147"/>
      </dsp:txXfrm>
    </dsp:sp>
    <dsp:sp modelId="{A36430DA-8721-45A0-B890-C709A036C7DA}">
      <dsp:nvSpPr>
        <dsp:cNvPr id="0" name=""/>
        <dsp:cNvSpPr/>
      </dsp:nvSpPr>
      <dsp:spPr>
        <a:xfrm>
          <a:off x="6747729" y="2304184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2341583"/>
        <a:ext cx="16642" cy="16642"/>
      </dsp:txXfrm>
    </dsp:sp>
    <dsp:sp modelId="{E449C99A-308B-4937-A0B6-505F3BEEC6F9}">
      <dsp:nvSpPr>
        <dsp:cNvPr id="0" name=""/>
        <dsp:cNvSpPr/>
      </dsp:nvSpPr>
      <dsp:spPr>
        <a:xfrm>
          <a:off x="4750633" y="1621243"/>
          <a:ext cx="332849" cy="728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424" y="0"/>
              </a:lnTo>
              <a:lnTo>
                <a:pt x="166424" y="728661"/>
              </a:lnTo>
              <a:lnTo>
                <a:pt x="332849" y="72866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897030" y="1965546"/>
        <a:ext cx="40054" cy="40054"/>
      </dsp:txXfrm>
    </dsp:sp>
    <dsp:sp modelId="{81ED62FE-EA42-4826-AFB4-21B602E59E47}">
      <dsp:nvSpPr>
        <dsp:cNvPr id="0" name=""/>
        <dsp:cNvSpPr/>
      </dsp:nvSpPr>
      <dsp:spPr>
        <a:xfrm>
          <a:off x="6747729" y="1669944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1707342"/>
        <a:ext cx="16642" cy="16642"/>
      </dsp:txXfrm>
    </dsp:sp>
    <dsp:sp modelId="{040C4C7E-3E6C-4DD0-A246-9B78130F27DC}">
      <dsp:nvSpPr>
        <dsp:cNvPr id="0" name=""/>
        <dsp:cNvSpPr/>
      </dsp:nvSpPr>
      <dsp:spPr>
        <a:xfrm>
          <a:off x="4750633" y="1621243"/>
          <a:ext cx="332849" cy="94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424" y="0"/>
              </a:lnTo>
              <a:lnTo>
                <a:pt x="166424" y="94420"/>
              </a:lnTo>
              <a:lnTo>
                <a:pt x="332849" y="944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908408" y="1659804"/>
        <a:ext cx="17299" cy="17299"/>
      </dsp:txXfrm>
    </dsp:sp>
    <dsp:sp modelId="{98E239E5-4884-45F3-8D28-B2FD59C3D05E}">
      <dsp:nvSpPr>
        <dsp:cNvPr id="0" name=""/>
        <dsp:cNvSpPr/>
      </dsp:nvSpPr>
      <dsp:spPr>
        <a:xfrm>
          <a:off x="6747729" y="1035703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1073102"/>
        <a:ext cx="16642" cy="16642"/>
      </dsp:txXfrm>
    </dsp:sp>
    <dsp:sp modelId="{DD887CD0-5A93-4C31-98AD-C3DE9BE2062E}">
      <dsp:nvSpPr>
        <dsp:cNvPr id="0" name=""/>
        <dsp:cNvSpPr/>
      </dsp:nvSpPr>
      <dsp:spPr>
        <a:xfrm>
          <a:off x="4750633" y="1081423"/>
          <a:ext cx="332849" cy="539819"/>
        </a:xfrm>
        <a:custGeom>
          <a:avLst/>
          <a:gdLst/>
          <a:ahLst/>
          <a:cxnLst/>
          <a:rect l="0" t="0" r="0" b="0"/>
          <a:pathLst>
            <a:path>
              <a:moveTo>
                <a:pt x="0" y="539819"/>
              </a:moveTo>
              <a:lnTo>
                <a:pt x="166424" y="539819"/>
              </a:lnTo>
              <a:lnTo>
                <a:pt x="166424" y="0"/>
              </a:lnTo>
              <a:lnTo>
                <a:pt x="332849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901203" y="1335478"/>
        <a:ext cx="31709" cy="31709"/>
      </dsp:txXfrm>
    </dsp:sp>
    <dsp:sp modelId="{410ED9B1-D18E-44E4-93FE-A9C16CEA09E5}">
      <dsp:nvSpPr>
        <dsp:cNvPr id="0" name=""/>
        <dsp:cNvSpPr/>
      </dsp:nvSpPr>
      <dsp:spPr>
        <a:xfrm>
          <a:off x="6747729" y="307042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905832" y="344441"/>
        <a:ext cx="16642" cy="16642"/>
      </dsp:txXfrm>
    </dsp:sp>
    <dsp:sp modelId="{4DB95B4A-29A8-43CD-B2F3-42291383FE34}">
      <dsp:nvSpPr>
        <dsp:cNvPr id="0" name=""/>
        <dsp:cNvSpPr/>
      </dsp:nvSpPr>
      <dsp:spPr>
        <a:xfrm>
          <a:off x="4750633" y="352762"/>
          <a:ext cx="332849" cy="1268480"/>
        </a:xfrm>
        <a:custGeom>
          <a:avLst/>
          <a:gdLst/>
          <a:ahLst/>
          <a:cxnLst/>
          <a:rect l="0" t="0" r="0" b="0"/>
          <a:pathLst>
            <a:path>
              <a:moveTo>
                <a:pt x="0" y="1268480"/>
              </a:moveTo>
              <a:lnTo>
                <a:pt x="166424" y="1268480"/>
              </a:lnTo>
              <a:lnTo>
                <a:pt x="166424" y="0"/>
              </a:lnTo>
              <a:lnTo>
                <a:pt x="332849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4884272" y="954217"/>
        <a:ext cx="65571" cy="65571"/>
      </dsp:txXfrm>
    </dsp:sp>
    <dsp:sp modelId="{D4122480-70CB-4B71-B632-EEC2C6D5EBFC}">
      <dsp:nvSpPr>
        <dsp:cNvPr id="0" name=""/>
        <dsp:cNvSpPr/>
      </dsp:nvSpPr>
      <dsp:spPr>
        <a:xfrm>
          <a:off x="2753536" y="1575523"/>
          <a:ext cx="332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849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2911640" y="1612922"/>
        <a:ext cx="16642" cy="16642"/>
      </dsp:txXfrm>
    </dsp:sp>
    <dsp:sp modelId="{D578AEF7-20BF-4C33-9AE6-4E04E54DE808}">
      <dsp:nvSpPr>
        <dsp:cNvPr id="0" name=""/>
        <dsp:cNvSpPr/>
      </dsp:nvSpPr>
      <dsp:spPr>
        <a:xfrm>
          <a:off x="756440" y="1621243"/>
          <a:ext cx="332849" cy="1315691"/>
        </a:xfrm>
        <a:custGeom>
          <a:avLst/>
          <a:gdLst/>
          <a:ahLst/>
          <a:cxnLst/>
          <a:rect l="0" t="0" r="0" b="0"/>
          <a:pathLst>
            <a:path>
              <a:moveTo>
                <a:pt x="0" y="1315691"/>
              </a:moveTo>
              <a:lnTo>
                <a:pt x="166424" y="1315691"/>
              </a:lnTo>
              <a:lnTo>
                <a:pt x="166424" y="0"/>
              </a:lnTo>
              <a:lnTo>
                <a:pt x="33284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888936" y="2245160"/>
        <a:ext cx="67857" cy="67857"/>
      </dsp:txXfrm>
    </dsp:sp>
    <dsp:sp modelId="{E678DCA5-E307-46B1-9ABA-2D05A060F5B2}">
      <dsp:nvSpPr>
        <dsp:cNvPr id="0" name=""/>
        <dsp:cNvSpPr/>
      </dsp:nvSpPr>
      <dsp:spPr>
        <a:xfrm rot="16200000">
          <a:off x="-832498" y="2683238"/>
          <a:ext cx="2670485" cy="5073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Puntuación </a:t>
          </a:r>
          <a:r>
            <a:rPr lang="es-ES" sz="2000" kern="1200" dirty="0" err="1"/>
            <a:t>Scoring</a:t>
          </a:r>
          <a:endParaRPr lang="es-ES" sz="2000" kern="1200" dirty="0"/>
        </a:p>
      </dsp:txBody>
      <dsp:txXfrm>
        <a:off x="-832498" y="2683238"/>
        <a:ext cx="2670485" cy="507392"/>
      </dsp:txXfrm>
    </dsp:sp>
    <dsp:sp modelId="{55257ACE-F0CA-4B30-9CE1-7CDF048A3CE3}">
      <dsp:nvSpPr>
        <dsp:cNvPr id="0" name=""/>
        <dsp:cNvSpPr/>
      </dsp:nvSpPr>
      <dsp:spPr>
        <a:xfrm>
          <a:off x="1089290" y="1367547"/>
          <a:ext cx="1664246" cy="5073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Obligaciones</a:t>
          </a:r>
        </a:p>
      </dsp:txBody>
      <dsp:txXfrm>
        <a:off x="1089290" y="1367547"/>
        <a:ext cx="1664246" cy="507392"/>
      </dsp:txXfrm>
    </dsp:sp>
    <dsp:sp modelId="{DDA3CAAC-3DC0-4F89-8599-8901021CF6CF}">
      <dsp:nvSpPr>
        <dsp:cNvPr id="0" name=""/>
        <dsp:cNvSpPr/>
      </dsp:nvSpPr>
      <dsp:spPr>
        <a:xfrm>
          <a:off x="3086386" y="1367547"/>
          <a:ext cx="1664246" cy="5073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10%</a:t>
          </a:r>
        </a:p>
      </dsp:txBody>
      <dsp:txXfrm>
        <a:off x="3086386" y="1367547"/>
        <a:ext cx="1664246" cy="507392"/>
      </dsp:txXfrm>
    </dsp:sp>
    <dsp:sp modelId="{404A4305-57C1-4898-A6B7-95299778C64F}">
      <dsp:nvSpPr>
        <dsp:cNvPr id="0" name=""/>
        <dsp:cNvSpPr/>
      </dsp:nvSpPr>
      <dsp:spPr>
        <a:xfrm>
          <a:off x="5083482" y="4645"/>
          <a:ext cx="1664246" cy="6962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Gestión de Desalojos / Legalización </a:t>
          </a:r>
        </a:p>
      </dsp:txBody>
      <dsp:txXfrm>
        <a:off x="5083482" y="4645"/>
        <a:ext cx="1664246" cy="696233"/>
      </dsp:txXfrm>
    </dsp:sp>
    <dsp:sp modelId="{B33A298B-F069-408C-8068-F389AF2F7E7A}">
      <dsp:nvSpPr>
        <dsp:cNvPr id="0" name=""/>
        <dsp:cNvSpPr/>
      </dsp:nvSpPr>
      <dsp:spPr>
        <a:xfrm>
          <a:off x="7080578" y="99066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20%</a:t>
          </a:r>
        </a:p>
      </dsp:txBody>
      <dsp:txXfrm>
        <a:off x="7080578" y="99066"/>
        <a:ext cx="1664246" cy="507392"/>
      </dsp:txXfrm>
    </dsp:sp>
    <dsp:sp modelId="{4E0F51DE-50B1-4DC1-A33F-F06FAC698463}">
      <dsp:nvSpPr>
        <dsp:cNvPr id="0" name=""/>
        <dsp:cNvSpPr/>
      </dsp:nvSpPr>
      <dsp:spPr>
        <a:xfrm>
          <a:off x="5083482" y="827727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Visitas</a:t>
          </a:r>
        </a:p>
      </dsp:txBody>
      <dsp:txXfrm>
        <a:off x="5083482" y="827727"/>
        <a:ext cx="1664246" cy="507392"/>
      </dsp:txXfrm>
    </dsp:sp>
    <dsp:sp modelId="{9AAA4B50-9598-46C1-9BF6-6157650DC1D8}">
      <dsp:nvSpPr>
        <dsp:cNvPr id="0" name=""/>
        <dsp:cNvSpPr/>
      </dsp:nvSpPr>
      <dsp:spPr>
        <a:xfrm>
          <a:off x="7080578" y="827727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20%</a:t>
          </a:r>
        </a:p>
      </dsp:txBody>
      <dsp:txXfrm>
        <a:off x="7080578" y="827727"/>
        <a:ext cx="1664246" cy="507392"/>
      </dsp:txXfrm>
    </dsp:sp>
    <dsp:sp modelId="{AE87A36C-5FC1-4AD4-B576-C09FC9703666}">
      <dsp:nvSpPr>
        <dsp:cNvPr id="0" name=""/>
        <dsp:cNvSpPr/>
      </dsp:nvSpPr>
      <dsp:spPr>
        <a:xfrm>
          <a:off x="5083482" y="1461967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ROM</a:t>
          </a:r>
        </a:p>
      </dsp:txBody>
      <dsp:txXfrm>
        <a:off x="5083482" y="1461967"/>
        <a:ext cx="1664246" cy="507392"/>
      </dsp:txXfrm>
    </dsp:sp>
    <dsp:sp modelId="{65560678-29FB-4323-9899-6768AA975808}">
      <dsp:nvSpPr>
        <dsp:cNvPr id="0" name=""/>
        <dsp:cNvSpPr/>
      </dsp:nvSpPr>
      <dsp:spPr>
        <a:xfrm>
          <a:off x="7080578" y="1461967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20%</a:t>
          </a:r>
        </a:p>
      </dsp:txBody>
      <dsp:txXfrm>
        <a:off x="7080578" y="1461967"/>
        <a:ext cx="1664246" cy="507392"/>
      </dsp:txXfrm>
    </dsp:sp>
    <dsp:sp modelId="{79361430-41C1-400E-8CAA-1B347E34E965}">
      <dsp:nvSpPr>
        <dsp:cNvPr id="0" name=""/>
        <dsp:cNvSpPr/>
      </dsp:nvSpPr>
      <dsp:spPr>
        <a:xfrm>
          <a:off x="5083482" y="2096208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Promoción</a:t>
          </a:r>
        </a:p>
      </dsp:txBody>
      <dsp:txXfrm>
        <a:off x="5083482" y="2096208"/>
        <a:ext cx="1664246" cy="507392"/>
      </dsp:txXfrm>
    </dsp:sp>
    <dsp:sp modelId="{52BB82EA-38A6-4E7B-B89B-CE44C3491A98}">
      <dsp:nvSpPr>
        <dsp:cNvPr id="0" name=""/>
        <dsp:cNvSpPr/>
      </dsp:nvSpPr>
      <dsp:spPr>
        <a:xfrm>
          <a:off x="7080578" y="2096208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20%</a:t>
          </a:r>
        </a:p>
      </dsp:txBody>
      <dsp:txXfrm>
        <a:off x="7080578" y="2096208"/>
        <a:ext cx="1664246" cy="507392"/>
      </dsp:txXfrm>
    </dsp:sp>
    <dsp:sp modelId="{15725563-258C-4B6B-B0CF-1EDE04EC404B}">
      <dsp:nvSpPr>
        <dsp:cNvPr id="0" name=""/>
        <dsp:cNvSpPr/>
      </dsp:nvSpPr>
      <dsp:spPr>
        <a:xfrm>
          <a:off x="5083482" y="2730448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Diagnóstico</a:t>
          </a:r>
        </a:p>
      </dsp:txBody>
      <dsp:txXfrm>
        <a:off x="5083482" y="2730448"/>
        <a:ext cx="1664246" cy="507392"/>
      </dsp:txXfrm>
    </dsp:sp>
    <dsp:sp modelId="{5EFE6432-F71E-4A62-8700-872610EFDF7B}">
      <dsp:nvSpPr>
        <dsp:cNvPr id="0" name=""/>
        <dsp:cNvSpPr/>
      </dsp:nvSpPr>
      <dsp:spPr>
        <a:xfrm>
          <a:off x="7080578" y="2730448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20%</a:t>
          </a:r>
        </a:p>
      </dsp:txBody>
      <dsp:txXfrm>
        <a:off x="7080578" y="2730448"/>
        <a:ext cx="1664246" cy="507392"/>
      </dsp:txXfrm>
    </dsp:sp>
    <dsp:sp modelId="{C47B9D2B-B1FD-4A21-8F56-AD98BC3D6B3F}">
      <dsp:nvSpPr>
        <dsp:cNvPr id="0" name=""/>
        <dsp:cNvSpPr/>
      </dsp:nvSpPr>
      <dsp:spPr>
        <a:xfrm>
          <a:off x="1089290" y="3998929"/>
          <a:ext cx="1664246" cy="5073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Indicadores</a:t>
          </a:r>
        </a:p>
      </dsp:txBody>
      <dsp:txXfrm>
        <a:off x="1089290" y="3998929"/>
        <a:ext cx="1664246" cy="507392"/>
      </dsp:txXfrm>
    </dsp:sp>
    <dsp:sp modelId="{14E70A1F-74E2-4799-A33F-BE2E86C15CA1}">
      <dsp:nvSpPr>
        <dsp:cNvPr id="0" name=""/>
        <dsp:cNvSpPr/>
      </dsp:nvSpPr>
      <dsp:spPr>
        <a:xfrm>
          <a:off x="3086386" y="3998929"/>
          <a:ext cx="1664246" cy="5073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90%</a:t>
          </a:r>
        </a:p>
      </dsp:txBody>
      <dsp:txXfrm>
        <a:off x="3086386" y="3998929"/>
        <a:ext cx="1664246" cy="507392"/>
      </dsp:txXfrm>
    </dsp:sp>
    <dsp:sp modelId="{796B6340-9BBA-45FB-8C06-12419C0366A1}">
      <dsp:nvSpPr>
        <dsp:cNvPr id="0" name=""/>
        <dsp:cNvSpPr/>
      </dsp:nvSpPr>
      <dsp:spPr>
        <a:xfrm>
          <a:off x="5083482" y="3364689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Productividad</a:t>
          </a:r>
        </a:p>
      </dsp:txBody>
      <dsp:txXfrm>
        <a:off x="5083482" y="3364689"/>
        <a:ext cx="1664246" cy="507392"/>
      </dsp:txXfrm>
    </dsp:sp>
    <dsp:sp modelId="{497A6269-F387-44D4-A577-DD0F7D6C3F2F}">
      <dsp:nvSpPr>
        <dsp:cNvPr id="0" name=""/>
        <dsp:cNvSpPr/>
      </dsp:nvSpPr>
      <dsp:spPr>
        <a:xfrm>
          <a:off x="7080578" y="3364689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35%</a:t>
          </a:r>
        </a:p>
      </dsp:txBody>
      <dsp:txXfrm>
        <a:off x="7080578" y="3364689"/>
        <a:ext cx="1664246" cy="507392"/>
      </dsp:txXfrm>
    </dsp:sp>
    <dsp:sp modelId="{E181E535-9A73-4DBB-AB64-954013C16473}">
      <dsp:nvSpPr>
        <dsp:cNvPr id="0" name=""/>
        <dsp:cNvSpPr/>
      </dsp:nvSpPr>
      <dsp:spPr>
        <a:xfrm>
          <a:off x="5083482" y="3998929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Rentabilidad</a:t>
          </a:r>
        </a:p>
      </dsp:txBody>
      <dsp:txXfrm>
        <a:off x="5083482" y="3998929"/>
        <a:ext cx="1664246" cy="507392"/>
      </dsp:txXfrm>
    </dsp:sp>
    <dsp:sp modelId="{285ED2B1-270B-4424-8A60-C84B7BC6D8E8}">
      <dsp:nvSpPr>
        <dsp:cNvPr id="0" name=""/>
        <dsp:cNvSpPr/>
      </dsp:nvSpPr>
      <dsp:spPr>
        <a:xfrm>
          <a:off x="7080578" y="3998929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35%</a:t>
          </a:r>
        </a:p>
      </dsp:txBody>
      <dsp:txXfrm>
        <a:off x="7080578" y="3998929"/>
        <a:ext cx="1664246" cy="507392"/>
      </dsp:txXfrm>
    </dsp:sp>
    <dsp:sp modelId="{56706BE0-84BB-427C-A466-41BA6B84F2E1}">
      <dsp:nvSpPr>
        <dsp:cNvPr id="0" name=""/>
        <dsp:cNvSpPr/>
      </dsp:nvSpPr>
      <dsp:spPr>
        <a:xfrm>
          <a:off x="5083482" y="4633169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Cartera</a:t>
          </a:r>
        </a:p>
      </dsp:txBody>
      <dsp:txXfrm>
        <a:off x="5083482" y="4633169"/>
        <a:ext cx="1664246" cy="507392"/>
      </dsp:txXfrm>
    </dsp:sp>
    <dsp:sp modelId="{817D40B0-ED9E-41CF-9410-B978B4688A91}">
      <dsp:nvSpPr>
        <dsp:cNvPr id="0" name=""/>
        <dsp:cNvSpPr/>
      </dsp:nvSpPr>
      <dsp:spPr>
        <a:xfrm>
          <a:off x="7080578" y="4633169"/>
          <a:ext cx="1664246" cy="5073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30%</a:t>
          </a:r>
        </a:p>
      </dsp:txBody>
      <dsp:txXfrm>
        <a:off x="7080578" y="4633169"/>
        <a:ext cx="1664246" cy="507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06975-7C1A-45E7-B21F-7773B537FD77}" type="datetimeFigureOut">
              <a:rPr lang="es-CO" smtClean="0"/>
              <a:t>10/03/2017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D0F50-6CB3-46E1-B0B1-0841C1D975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4582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A5C90-BED1-42EF-B689-03839305455B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697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0AF1-3512-4220-BF81-87715E09D46D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9257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011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113131313331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2630-A485-4F8E-B80E-D311ECE8B5BD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7398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59288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77729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33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60152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34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11459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62392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7062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99818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57399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39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2917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40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17964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41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8843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CBE1-1A8E-40A0-B01F-E1CF34DE3444}" type="slidenum">
              <a:rPr lang="es-CO" smtClean="0"/>
              <a:t>42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9715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2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51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56351"/>
            <a:ext cx="2133600" cy="365125"/>
          </a:xfrm>
        </p:spPr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76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89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15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04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8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64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18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04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83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14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224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4009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224" y="6356351"/>
            <a:ext cx="2133600" cy="365125"/>
          </a:xfrm>
        </p:spPr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0026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335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4519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2963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3441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642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844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5470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4241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tillas_21junio-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  <p:pic>
        <p:nvPicPr>
          <p:cNvPr id="3" name="Picture 5" descr="plantillas_21junio-0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5364"/>
            <a:ext cx="9144000" cy="68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3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10/03/2017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7668344" y="6252822"/>
            <a:ext cx="1296144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plantillas_21junio-08.jpg"/>
          <p:cNvPicPr>
            <a:picLocks noChangeAspect="1"/>
          </p:cNvPicPr>
          <p:nvPr/>
        </p:nvPicPr>
        <p:blipFill>
          <a:blip r:embed="rId15" cstate="print"/>
          <a:srcRect l="24013" t="37456" r="24800" b="42683"/>
          <a:stretch>
            <a:fillRect/>
          </a:stretch>
        </p:blipFill>
        <p:spPr>
          <a:xfrm>
            <a:off x="7668344" y="6252822"/>
            <a:ext cx="1296144" cy="378873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2593-E8D4-4B92-9398-E671CC37EEC4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596336" y="6212493"/>
            <a:ext cx="1512168" cy="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3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4006" cy="6858000"/>
          </a:xfrm>
          <a:prstGeom prst="rect">
            <a:avLst/>
          </a:prstGeom>
        </p:spPr>
      </p:pic>
      <p:sp>
        <p:nvSpPr>
          <p:cNvPr id="3" name="CuadroTexto 4"/>
          <p:cNvSpPr txBox="1"/>
          <p:nvPr/>
        </p:nvSpPr>
        <p:spPr>
          <a:xfrm>
            <a:off x="1143002" y="4978484"/>
            <a:ext cx="6857999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s-ES"/>
            </a:defPPr>
            <a:lvl1pPr algn="ctr">
              <a:defRPr sz="3200" b="1" u="sng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s-ES" sz="2100" dirty="0">
                <a:solidFill>
                  <a:schemeClr val="bg1"/>
                </a:solidFill>
              </a:rPr>
              <a:t>JUNTA DIRECTIVA 13’</a:t>
            </a:r>
          </a:p>
        </p:txBody>
      </p:sp>
      <p:sp>
        <p:nvSpPr>
          <p:cNvPr id="5" name="CuadroTexto 5"/>
          <p:cNvSpPr txBox="1"/>
          <p:nvPr/>
        </p:nvSpPr>
        <p:spPr>
          <a:xfrm>
            <a:off x="1639505" y="5713583"/>
            <a:ext cx="60438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 b="1" dirty="0">
                <a:solidFill>
                  <a:schemeClr val="bg1">
                    <a:lumMod val="85000"/>
                  </a:schemeClr>
                </a:solidFill>
                <a:latin typeface="Lato Bold"/>
                <a:cs typeface="Lato Bold"/>
              </a:rPr>
              <a:t>Marzo 13 de 2017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99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1011084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768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30187" y="1137328"/>
            <a:ext cx="6029845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chemeClr val="accent5">
                    <a:lumMod val="75000"/>
                  </a:schemeClr>
                </a:solidFill>
              </a:rPr>
              <a:t>OPERADORES LOGÍSTICOS</a:t>
            </a:r>
          </a:p>
        </p:txBody>
      </p:sp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2" y="1125336"/>
            <a:ext cx="1666875" cy="909788"/>
          </a:xfrm>
          <a:prstGeom prst="rect">
            <a:avLst/>
          </a:prstGeom>
        </p:spPr>
      </p:pic>
      <p:pic>
        <p:nvPicPr>
          <p:cNvPr id="1026" name="Picture 2" descr="Almagrario, Almacenamiento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894" y="2340510"/>
            <a:ext cx="3101426" cy="91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ytimg.com/vi/SfTBiVa3EyY/maxresdefault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10224" y="2221731"/>
            <a:ext cx="3111038" cy="22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794" y="4772372"/>
            <a:ext cx="4377690" cy="89465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2" name="Picture 2" descr="Resultado de imagen para red servi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2907" y="3299010"/>
            <a:ext cx="2556094" cy="93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44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27075" y="280458"/>
            <a:ext cx="5865668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rgbClr val="000A8B"/>
                </a:solidFill>
              </a:rPr>
              <a:t>Tercerización Operación Logística Bienes Muebles </a:t>
            </a:r>
            <a:endParaRPr lang="es-CO" dirty="0"/>
          </a:p>
        </p:txBody>
      </p:sp>
      <p:pic>
        <p:nvPicPr>
          <p:cNvPr id="8" name="Imagen 7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37" y="280458"/>
            <a:ext cx="1666875" cy="90978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70" y="2618330"/>
            <a:ext cx="2173842" cy="163038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437" y="4429129"/>
            <a:ext cx="2093708" cy="12486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8417" y="2618330"/>
            <a:ext cx="2173844" cy="163038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440" y="2581368"/>
            <a:ext cx="2496464" cy="14042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165" y="4576870"/>
            <a:ext cx="2302697" cy="1295267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73623" y="2570985"/>
            <a:ext cx="1438240" cy="1943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82440" y="3985629"/>
            <a:ext cx="1539608" cy="1949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1871697" y="2118496"/>
            <a:ext cx="101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FF0000"/>
                </a:solidFill>
              </a:rPr>
              <a:t>ANTES</a:t>
            </a:r>
          </a:p>
        </p:txBody>
      </p:sp>
      <p:sp>
        <p:nvSpPr>
          <p:cNvPr id="17" name="Flecha derecha 16"/>
          <p:cNvSpPr/>
          <p:nvPr/>
        </p:nvSpPr>
        <p:spPr>
          <a:xfrm>
            <a:off x="4146869" y="2155249"/>
            <a:ext cx="1169654" cy="27452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8" name="CuadroTexto 17"/>
          <p:cNvSpPr txBox="1"/>
          <p:nvPr/>
        </p:nvSpPr>
        <p:spPr>
          <a:xfrm>
            <a:off x="6892460" y="2122061"/>
            <a:ext cx="10166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100" b="1" dirty="0">
                <a:solidFill>
                  <a:schemeClr val="accent5">
                    <a:lumMod val="75000"/>
                  </a:schemeClr>
                </a:solidFill>
              </a:rPr>
              <a:t>AHORA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795" y="4418199"/>
            <a:ext cx="2255087" cy="1270472"/>
          </a:xfrm>
          <a:prstGeom prst="rect">
            <a:avLst/>
          </a:prstGeom>
        </p:spPr>
      </p:pic>
      <p:cxnSp>
        <p:nvCxnSpPr>
          <p:cNvPr id="20" name="Conector recto 19"/>
          <p:cNvCxnSpPr/>
          <p:nvPr/>
        </p:nvCxnSpPr>
        <p:spPr>
          <a:xfrm>
            <a:off x="4731696" y="2557078"/>
            <a:ext cx="28304" cy="331505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71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" y="20069"/>
            <a:ext cx="1666875" cy="9097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3960" t="9835" r="34678" b="53036"/>
          <a:stretch/>
        </p:blipFill>
        <p:spPr>
          <a:xfrm>
            <a:off x="222422" y="1878422"/>
            <a:ext cx="4476187" cy="375060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CuadroTexto 5"/>
          <p:cNvSpPr txBox="1"/>
          <p:nvPr/>
        </p:nvSpPr>
        <p:spPr>
          <a:xfrm>
            <a:off x="2425303" y="244131"/>
            <a:ext cx="493443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VARIACIÓN INVENTARIO DE BIENES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30412" y="1110646"/>
            <a:ext cx="31932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/>
              <a:t>INVENTARIO PUBLICADO Y BASE DEL PROCESO DE CONTRATACIÓN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668452" y="996965"/>
            <a:ext cx="33825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500" b="1" dirty="0"/>
              <a:t>INVENTARIO DE BIENES CON CORTE </a:t>
            </a:r>
          </a:p>
          <a:p>
            <a:pPr algn="ctr"/>
            <a:r>
              <a:rPr lang="es-CO" sz="1500" b="1" dirty="0"/>
              <a:t>31 – ENE – 2017</a:t>
            </a:r>
          </a:p>
        </p:txBody>
      </p:sp>
      <p:sp>
        <p:nvSpPr>
          <p:cNvPr id="9" name="Elipse 8"/>
          <p:cNvSpPr/>
          <p:nvPr/>
        </p:nvSpPr>
        <p:spPr>
          <a:xfrm>
            <a:off x="1984063" y="1869615"/>
            <a:ext cx="882478" cy="399758"/>
          </a:xfrm>
          <a:prstGeom prst="ellipse">
            <a:avLst/>
          </a:prstGeom>
          <a:solidFill>
            <a:srgbClr val="FFFFFF">
              <a:alpha val="0"/>
            </a:srgb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1" name="Elipse 10"/>
          <p:cNvSpPr/>
          <p:nvPr/>
        </p:nvSpPr>
        <p:spPr>
          <a:xfrm>
            <a:off x="8082550" y="5983835"/>
            <a:ext cx="517923" cy="236609"/>
          </a:xfrm>
          <a:prstGeom prst="ellips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2" name="CuadroTexto 11"/>
          <p:cNvSpPr txBox="1"/>
          <p:nvPr/>
        </p:nvSpPr>
        <p:spPr>
          <a:xfrm>
            <a:off x="4023668" y="6363813"/>
            <a:ext cx="2028697" cy="4154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CO" sz="2100" b="1" dirty="0">
                <a:solidFill>
                  <a:srgbClr val="FF0000"/>
                </a:solidFill>
              </a:rPr>
              <a:t>371 BIENES MÁS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5052305" y="893892"/>
            <a:ext cx="0" cy="52818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r="44693" b="3720"/>
          <a:stretch/>
        </p:blipFill>
        <p:spPr>
          <a:xfrm>
            <a:off x="5774170" y="1975824"/>
            <a:ext cx="2826303" cy="419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88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" y="134126"/>
            <a:ext cx="1666875" cy="90978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385304" y="308055"/>
            <a:ext cx="493443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VARIACIÓN INVENTARIO DE BIENES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62470" y="1443861"/>
            <a:ext cx="31932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/>
              <a:t>ÁREA DEL INVENTARIO PUBLICADO Y BASE DEL PROCESO DE CONTRATACIÓN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218509" y="1443861"/>
            <a:ext cx="33825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500" b="1" dirty="0"/>
              <a:t>ÁREA DEL INVENTARIO DE BIENES CON CORTE 31 – ENE – 2017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210309"/>
              </p:ext>
            </p:extLst>
          </p:nvPr>
        </p:nvGraphicFramePr>
        <p:xfrm>
          <a:off x="1134440" y="2191622"/>
          <a:ext cx="2501728" cy="77866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629032">
                  <a:extLst>
                    <a:ext uri="{9D8B030D-6E8A-4147-A177-3AD203B41FA5}">
                      <a16:colId xmlns:a16="http://schemas.microsoft.com/office/drawing/2014/main" val="1221074529"/>
                    </a:ext>
                  </a:extLst>
                </a:gridCol>
                <a:gridCol w="872696">
                  <a:extLst>
                    <a:ext uri="{9D8B030D-6E8A-4147-A177-3AD203B41FA5}">
                      <a16:colId xmlns:a16="http://schemas.microsoft.com/office/drawing/2014/main" val="695320637"/>
                    </a:ext>
                  </a:extLst>
                </a:gridCol>
              </a:tblGrid>
              <a:tr h="26249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CANTIDAD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AREA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441085025"/>
                  </a:ext>
                </a:extLst>
              </a:tr>
              <a:tr h="51617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</a:rPr>
                        <a:t>2.642 VEHÍCULOS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</a:rPr>
                        <a:t>27.505 m2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582221740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10880"/>
              </p:ext>
            </p:extLst>
          </p:nvPr>
        </p:nvGraphicFramePr>
        <p:xfrm>
          <a:off x="5658928" y="2191623"/>
          <a:ext cx="2501728" cy="77866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29032">
                  <a:extLst>
                    <a:ext uri="{9D8B030D-6E8A-4147-A177-3AD203B41FA5}">
                      <a16:colId xmlns:a16="http://schemas.microsoft.com/office/drawing/2014/main" val="1221074529"/>
                    </a:ext>
                  </a:extLst>
                </a:gridCol>
                <a:gridCol w="872696">
                  <a:extLst>
                    <a:ext uri="{9D8B030D-6E8A-4147-A177-3AD203B41FA5}">
                      <a16:colId xmlns:a16="http://schemas.microsoft.com/office/drawing/2014/main" val="695320637"/>
                    </a:ext>
                  </a:extLst>
                </a:gridCol>
              </a:tblGrid>
              <a:tr h="26249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CANTIDAD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AREA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441085025"/>
                  </a:ext>
                </a:extLst>
              </a:tr>
              <a:tr h="51617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</a:rPr>
                        <a:t>3.013 VEHÍCULOS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u="none" strike="noStrike" dirty="0">
                          <a:effectLst/>
                        </a:rPr>
                        <a:t>43.632 m2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582221740"/>
                  </a:ext>
                </a:extLst>
              </a:tr>
            </a:tbl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3744097" y="2405728"/>
            <a:ext cx="1806902" cy="4154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16.127 M</a:t>
            </a:r>
            <a:r>
              <a:rPr lang="es-CO" sz="1350" b="1" dirty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  <a:r>
              <a:rPr lang="es-CO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 MÁS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43583" y="3718052"/>
            <a:ext cx="43039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latin typeface="Arial Narrow" panose="020B0606020202030204" pitchFamily="34" charset="0"/>
              </a:rPr>
              <a:t>De acuerdo a los ajustes iniciales del contrato, entre las partes, se logro llegar a un acuerdo sobre las áreas de manipulación de los bienes, ya que las áreas sugeridas en los estudios previos no se ajustaban a las necesidad de esta Sociedad, por lo que se restructuraron las áreas de manipulación como se evidencia en imagen adjunta</a:t>
            </a:r>
            <a:r>
              <a:rPr lang="es-CO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422" y="3147329"/>
            <a:ext cx="3896749" cy="326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49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" y="191317"/>
            <a:ext cx="1666875" cy="90978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576384" y="415378"/>
            <a:ext cx="517470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PRESUPUESTO ESTIMADO 2016 - 2017</a:t>
            </a:r>
            <a:endParaRPr lang="es-CO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488" y="1994500"/>
            <a:ext cx="6774224" cy="13217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488" y="3483883"/>
            <a:ext cx="2918414" cy="102396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144" y="3483883"/>
            <a:ext cx="2404568" cy="1023966"/>
          </a:xfrm>
          <a:prstGeom prst="rect">
            <a:avLst/>
          </a:prstGeom>
        </p:spPr>
      </p:pic>
      <p:sp>
        <p:nvSpPr>
          <p:cNvPr id="16" name="Flecha derecha 15"/>
          <p:cNvSpPr/>
          <p:nvPr/>
        </p:nvSpPr>
        <p:spPr>
          <a:xfrm>
            <a:off x="4824733" y="3838450"/>
            <a:ext cx="499580" cy="31483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</p:spTree>
    <p:extLst>
      <p:ext uri="{BB962C8B-B14F-4D97-AF65-F5344CB8AC3E}">
        <p14:creationId xmlns:p14="http://schemas.microsoft.com/office/powerpoint/2010/main" val="3660788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65" y="2340061"/>
            <a:ext cx="8634044" cy="3472249"/>
          </a:xfrm>
          <a:prstGeom prst="rect">
            <a:avLst/>
          </a:prstGeom>
        </p:spPr>
      </p:pic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" y="264642"/>
            <a:ext cx="1666875" cy="90978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27893" y="264642"/>
            <a:ext cx="592166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PROYECCIÓN EJECUCION CONTRATOS DE ALMACENAMIENTO A JULIO-2017</a:t>
            </a:r>
            <a:endParaRPr lang="es-CO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130645" y="4671323"/>
            <a:ext cx="3359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70C0"/>
                </a:solidFill>
                <a:latin typeface="Arial Narrow" panose="020B0606020202030204" pitchFamily="34" charset="0"/>
              </a:rPr>
              <a:t>Proyección terminación Contratos de Almacenamiento Julio/2017</a:t>
            </a:r>
          </a:p>
        </p:txBody>
      </p:sp>
    </p:spTree>
    <p:extLst>
      <p:ext uri="{BB962C8B-B14F-4D97-AF65-F5344CB8AC3E}">
        <p14:creationId xmlns:p14="http://schemas.microsoft.com/office/powerpoint/2010/main" val="1957923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" y="65672"/>
            <a:ext cx="1666875" cy="90978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250831" y="144463"/>
            <a:ext cx="648463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PROYECCIÓN ADICIÓN VIGENCIAS 2017 - 2018</a:t>
            </a:r>
            <a:endParaRPr lang="es-CO" b="1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57" y="975460"/>
            <a:ext cx="8820443" cy="57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67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1" y="155137"/>
            <a:ext cx="1666875" cy="90978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623" y="140392"/>
            <a:ext cx="1880755" cy="201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33492" y="634603"/>
            <a:ext cx="4738255" cy="857250"/>
          </a:xfrm>
        </p:spPr>
        <p:txBody>
          <a:bodyPr>
            <a:normAutofit fontScale="90000"/>
          </a:bodyPr>
          <a:lstStyle/>
          <a:p>
            <a:r>
              <a:rPr lang="es-CO" b="1" dirty="0"/>
              <a:t>Ventajas de la Operación Logística Integral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1"/>
          </p:nvPr>
        </p:nvSpPr>
        <p:spPr>
          <a:xfrm>
            <a:off x="492529" y="2190642"/>
            <a:ext cx="7081165" cy="381010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sz="1500" dirty="0">
                <a:solidFill>
                  <a:schemeClr val="tx1"/>
                </a:solidFill>
              </a:rPr>
              <a:t>Entre las ventajas de adelantar este proceso se encuentran:</a:t>
            </a:r>
          </a:p>
          <a:p>
            <a:pPr algn="just"/>
            <a:endParaRPr lang="es-CO" sz="825" dirty="0">
              <a:solidFill>
                <a:schemeClr val="tx1"/>
              </a:solidFill>
            </a:endParaRP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CO" sz="1500" dirty="0">
                <a:solidFill>
                  <a:schemeClr val="tx1"/>
                </a:solidFill>
              </a:rPr>
              <a:t>La disminución de carga administrativa.</a:t>
            </a: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CO" sz="1500" dirty="0">
                <a:solidFill>
                  <a:schemeClr val="tx1"/>
                </a:solidFill>
              </a:rPr>
              <a:t>La necesidad de focalizar esfuerzos en el core de negocio de SAE.</a:t>
            </a: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Mejorar el nivel de servicio a los intervinientes en la administración de bienes muebles.</a:t>
            </a:r>
            <a:endParaRPr lang="es-CO" sz="1500" dirty="0">
              <a:solidFill>
                <a:schemeClr val="tx1"/>
              </a:solidFill>
            </a:endParaRP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CO" sz="1500" dirty="0">
                <a:solidFill>
                  <a:schemeClr val="tx1"/>
                </a:solidFill>
              </a:rPr>
              <a:t>Homogenizar y automatizar la operación logística.</a:t>
            </a: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Acceso a los recursos tecnológicos de vanguardia, tales como WMS, RFID, Sistemas Automatizados para manejo de almacenes y entrega de pedidos, entre otros.</a:t>
            </a:r>
            <a:endParaRPr lang="es-CO" sz="1500" dirty="0">
              <a:solidFill>
                <a:schemeClr val="tx1"/>
              </a:solidFill>
            </a:endParaRP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Contar con personal especializado para el manejo de la operación de bienes muebles.</a:t>
            </a:r>
            <a:endParaRPr lang="es-CO" sz="1500" dirty="0">
              <a:solidFill>
                <a:schemeClr val="tx1"/>
              </a:solidFill>
            </a:endParaRP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CO" sz="1500" dirty="0">
                <a:solidFill>
                  <a:schemeClr val="tx1"/>
                </a:solidFill>
              </a:rPr>
              <a:t>Contar con servicio especializado de transporte, ausente en la operación actual.</a:t>
            </a: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Mayor cobertura de almacenamiento.</a:t>
            </a:r>
            <a:endParaRPr lang="es-CO" sz="1500" dirty="0">
              <a:solidFill>
                <a:schemeClr val="tx1"/>
              </a:solidFill>
            </a:endParaRP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Operaciones flexibles para la administración del inventario.</a:t>
            </a:r>
            <a:endParaRPr lang="es-CO" sz="1500" dirty="0">
              <a:solidFill>
                <a:schemeClr val="tx1"/>
              </a:solidFill>
            </a:endParaRPr>
          </a:p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Generar valor agregado a la operación logística.</a:t>
            </a:r>
            <a:endParaRPr lang="es-CO" sz="1500" dirty="0">
              <a:solidFill>
                <a:schemeClr val="tx1"/>
              </a:solidFill>
            </a:endParaRPr>
          </a:p>
          <a:p>
            <a:pPr marL="214313" indent="-214313" algn="l">
              <a:buFont typeface="Wingdings" panose="05000000000000000000" pitchFamily="2" charset="2"/>
              <a:buChar char="§"/>
            </a:pPr>
            <a:r>
              <a:rPr lang="es-ES" sz="1500" dirty="0">
                <a:solidFill>
                  <a:schemeClr val="tx1"/>
                </a:solidFill>
              </a:rPr>
              <a:t>Reducción de los activos fijos de SAE.</a:t>
            </a:r>
            <a:endParaRPr lang="es-CO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71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72231" y="1213051"/>
            <a:ext cx="8193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 Narrow" panose="020B0606020202030204" pitchFamily="34" charset="0"/>
              </a:rPr>
              <a:t>Solicitud Escenario 1: </a:t>
            </a:r>
          </a:p>
          <a:p>
            <a:pPr algn="just"/>
            <a:endParaRPr lang="es-CO" sz="2400" dirty="0">
              <a:latin typeface="Arial Narrow" panose="020B0606020202030204" pitchFamily="34" charset="0"/>
            </a:endParaRPr>
          </a:p>
          <a:p>
            <a:pPr algn="just"/>
            <a:r>
              <a:rPr lang="es-CO" sz="2400" b="1" dirty="0">
                <a:latin typeface="Arial Narrow" panose="020B0606020202030204" pitchFamily="34" charset="0"/>
              </a:rPr>
              <a:t>Prorroga</a:t>
            </a:r>
            <a:r>
              <a:rPr lang="es-CO" sz="2400" dirty="0">
                <a:latin typeface="Arial Narrow" panose="020B0606020202030204" pitchFamily="34" charset="0"/>
              </a:rPr>
              <a:t>: La prorroga solicitada es de doce (6) meses, la nueva vigencia del contrato será hasta el próximo 31 de Diciembre  2017.</a:t>
            </a:r>
          </a:p>
          <a:p>
            <a:pPr algn="just"/>
            <a:endParaRPr lang="es-CO" sz="2400" dirty="0">
              <a:latin typeface="Arial Narrow" panose="020B0606020202030204" pitchFamily="34" charset="0"/>
            </a:endParaRPr>
          </a:p>
          <a:p>
            <a:pPr algn="just"/>
            <a:r>
              <a:rPr lang="es-CO" sz="2400" b="1" dirty="0">
                <a:latin typeface="Arial Narrow" panose="020B0606020202030204" pitchFamily="34" charset="0"/>
              </a:rPr>
              <a:t>Adición</a:t>
            </a:r>
            <a:r>
              <a:rPr lang="es-CO" sz="2400" dirty="0">
                <a:latin typeface="Arial Narrow" panose="020B0606020202030204" pitchFamily="34" charset="0"/>
              </a:rPr>
              <a:t>: $ 3.816.763.430</a:t>
            </a:r>
            <a:endParaRPr lang="es-CO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72230" y="3673775"/>
            <a:ext cx="81931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 Narrow" panose="020B0606020202030204" pitchFamily="34" charset="0"/>
              </a:rPr>
              <a:t>Solicitud Escenario 2: </a:t>
            </a:r>
          </a:p>
          <a:p>
            <a:pPr algn="just"/>
            <a:endParaRPr lang="es-CO" sz="2400" dirty="0">
              <a:latin typeface="Arial Narrow" panose="020B0606020202030204" pitchFamily="34" charset="0"/>
            </a:endParaRPr>
          </a:p>
          <a:p>
            <a:pPr algn="just"/>
            <a:r>
              <a:rPr lang="es-CO" sz="2400" b="1" dirty="0">
                <a:latin typeface="Arial Narrow" panose="020B0606020202030204" pitchFamily="34" charset="0"/>
              </a:rPr>
              <a:t>Prorroga</a:t>
            </a:r>
            <a:r>
              <a:rPr lang="es-CO" sz="2400" dirty="0">
                <a:latin typeface="Arial Narrow" panose="020B0606020202030204" pitchFamily="34" charset="0"/>
              </a:rPr>
              <a:t>: La prorroga solicitada es de doce (18) meses, la nueva vigencia del contrato será hasta el próximo 31 de Diciembre  2018.</a:t>
            </a:r>
          </a:p>
          <a:p>
            <a:pPr algn="just"/>
            <a:endParaRPr lang="es-CO" sz="2400" dirty="0">
              <a:latin typeface="Arial Narrow" panose="020B0606020202030204" pitchFamily="34" charset="0"/>
            </a:endParaRPr>
          </a:p>
          <a:p>
            <a:pPr algn="just"/>
            <a:r>
              <a:rPr lang="es-CO" sz="2400" b="1" dirty="0">
                <a:latin typeface="Arial Narrow" panose="020B0606020202030204" pitchFamily="34" charset="0"/>
              </a:rPr>
              <a:t>Adición</a:t>
            </a:r>
            <a:r>
              <a:rPr lang="es-CO" sz="2400" dirty="0">
                <a:latin typeface="Arial Narrow" panose="020B0606020202030204" pitchFamily="34" charset="0"/>
              </a:rPr>
              <a:t>: $ 15.745.819.196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10902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1573792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4916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13</a:t>
            </a:fld>
            <a:endParaRPr lang="es-ES"/>
          </a:p>
        </p:txBody>
      </p:sp>
      <p:pic>
        <p:nvPicPr>
          <p:cNvPr id="5" name="Imagen 4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57200" y="6559138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719944" y="270672"/>
            <a:ext cx="6565294" cy="795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86" b="1" dirty="0">
                <a:solidFill>
                  <a:srgbClr val="000A8B"/>
                </a:solidFill>
                <a:latin typeface="Arial Narrow" panose="020B0606020202030204" pitchFamily="34" charset="0"/>
              </a:rPr>
              <a:t>REVISOR FISCAL</a:t>
            </a:r>
          </a:p>
          <a:p>
            <a:pPr algn="ctr"/>
            <a:r>
              <a:rPr lang="es-ES" sz="2286" b="1" dirty="0">
                <a:solidFill>
                  <a:srgbClr val="000A8B"/>
                </a:solidFill>
                <a:latin typeface="Arial Narrow" panose="020B0606020202030204" pitchFamily="34" charset="0"/>
              </a:rPr>
              <a:t>CONSIDERACIONES Y PROPUESTA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57201" y="1625601"/>
            <a:ext cx="8331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/>
              <a:t>La Sociedad de Activos Especiales S.A.S requiere de los servicios de Revisoría Fiscal de conformidad con lo establecido en el artículo 48 de los Estatutos de la Sociedad, “</a:t>
            </a:r>
            <a:r>
              <a:rPr lang="es-CO" sz="1600" i="1" dirty="0"/>
              <a:t>La sociedad deberá tener un Revisor Fiscal que será elegido por la Asamblea General de Accionistas, el cual tendrá un suplente que lo reemplazará en sus faltas ocasionales, temporales o absolutas. La elección del Revisor Fiscal será por períodos de un (1) año, sin perjuicio de que la misma Asamblea lo remueva en cualquier tiempo o que lo reelija sucesivamente</a:t>
            </a:r>
            <a:r>
              <a:rPr lang="es-CO" sz="1600" dirty="0"/>
              <a:t>.”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68741" y="3547598"/>
            <a:ext cx="81204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600" dirty="0"/>
              <a:t>El 22 de junio de 2015, la Asamblea de Accionistas aprobó celebrar el contrato con la firma Amézquita &amp; CIA S.A. </a:t>
            </a:r>
          </a:p>
          <a:p>
            <a:pPr marL="217713" indent="-217713" algn="just">
              <a:buFont typeface="Arial" panose="020B0604020202020204" pitchFamily="34" charset="0"/>
              <a:buChar char="•"/>
            </a:pPr>
            <a:r>
              <a:rPr lang="es-CO" sz="1600" dirty="0"/>
              <a:t>En junio de 2016 se prorrogó el mencionado contrato, previa aprobación de la Asamblea de Accionistas, la cual vence el 30 de junio de 2017.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57202" y="4850327"/>
            <a:ext cx="8229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/>
              <a:t>La administración de la Sociedad de Activos Especiales S.A.S - SAE S.A.S manifiesta el interés de continuar con la prestación de servicios por parte de la firma Amézquita &amp; CIA S.A., y solicita propuesta económica para el período comprendido del 1º de julio de 2017 y el 30 de junio de 2018, la cual presenta a consideración de la Asamblea General de Accionistas.</a:t>
            </a:r>
          </a:p>
        </p:txBody>
      </p:sp>
    </p:spTree>
    <p:extLst>
      <p:ext uri="{BB962C8B-B14F-4D97-AF65-F5344CB8AC3E}">
        <p14:creationId xmlns:p14="http://schemas.microsoft.com/office/powerpoint/2010/main" val="2701887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2146998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9985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15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ESTADO DE SITUACION FINANCIERA INDIVIDUAL</a:t>
            </a:r>
          </a:p>
          <a:p>
            <a:r>
              <a:rPr lang="es-CO" sz="1067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PERIODOS CONTABLES TERMINADOS EL 31 DE DICIEMBRE DE 2016 Y  31 DE DICIEMBRE 2015</a:t>
            </a:r>
          </a:p>
          <a:p>
            <a:endParaRPr lang="es-CO" sz="1067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sp>
        <p:nvSpPr>
          <p:cNvPr id="6" name="Flecha: a la derecha 5">
            <a:hlinkClick r:id="rId3" action="ppaction://hlinksldjump"/>
          </p:cNvPr>
          <p:cNvSpPr/>
          <p:nvPr/>
        </p:nvSpPr>
        <p:spPr>
          <a:xfrm>
            <a:off x="929960" y="2441157"/>
            <a:ext cx="137143" cy="10971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8" name="Flecha: a la derecha 7">
            <a:hlinkClick r:id="rId3" action="ppaction://hlinksldjump"/>
          </p:cNvPr>
          <p:cNvSpPr/>
          <p:nvPr/>
        </p:nvSpPr>
        <p:spPr>
          <a:xfrm rot="10800000" flipH="1" flipV="1">
            <a:off x="921141" y="2771654"/>
            <a:ext cx="137143" cy="10971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0" name="Flecha: a la derecha 9">
            <a:hlinkClick r:id="rId4" action="ppaction://hlinksldjump"/>
          </p:cNvPr>
          <p:cNvSpPr/>
          <p:nvPr/>
        </p:nvSpPr>
        <p:spPr>
          <a:xfrm rot="10800000" flipH="1" flipV="1">
            <a:off x="922974" y="3064932"/>
            <a:ext cx="137143" cy="10971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1" name="Flecha: a la derecha 10">
            <a:hlinkClick r:id="rId5" action="ppaction://hlinksldjump"/>
          </p:cNvPr>
          <p:cNvSpPr/>
          <p:nvPr/>
        </p:nvSpPr>
        <p:spPr>
          <a:xfrm rot="10800000" flipH="1">
            <a:off x="998532" y="4311087"/>
            <a:ext cx="137143" cy="10971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2" name="Flecha: a la derecha 11">
            <a:hlinkClick r:id="rId5" action="ppaction://hlinksldjump"/>
          </p:cNvPr>
          <p:cNvSpPr/>
          <p:nvPr/>
        </p:nvSpPr>
        <p:spPr>
          <a:xfrm rot="10800000" flipH="1">
            <a:off x="982224" y="4636068"/>
            <a:ext cx="137143" cy="10971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1207294" y="1271443"/>
          <a:ext cx="7155156" cy="4434319"/>
        </p:xfrm>
        <a:graphic>
          <a:graphicData uri="http://schemas.openxmlformats.org/drawingml/2006/table">
            <a:tbl>
              <a:tblPr/>
              <a:tblGrid>
                <a:gridCol w="2431273">
                  <a:extLst>
                    <a:ext uri="{9D8B030D-6E8A-4147-A177-3AD203B41FA5}">
                      <a16:colId xmlns:a16="http://schemas.microsoft.com/office/drawing/2014/main" val="1981229456"/>
                    </a:ext>
                  </a:extLst>
                </a:gridCol>
                <a:gridCol w="147910">
                  <a:extLst>
                    <a:ext uri="{9D8B030D-6E8A-4147-A177-3AD203B41FA5}">
                      <a16:colId xmlns:a16="http://schemas.microsoft.com/office/drawing/2014/main" val="446444751"/>
                    </a:ext>
                  </a:extLst>
                </a:gridCol>
                <a:gridCol w="1133979">
                  <a:extLst>
                    <a:ext uri="{9D8B030D-6E8A-4147-A177-3AD203B41FA5}">
                      <a16:colId xmlns:a16="http://schemas.microsoft.com/office/drawing/2014/main" val="1691392245"/>
                    </a:ext>
                  </a:extLst>
                </a:gridCol>
                <a:gridCol w="172562">
                  <a:extLst>
                    <a:ext uri="{9D8B030D-6E8A-4147-A177-3AD203B41FA5}">
                      <a16:colId xmlns:a16="http://schemas.microsoft.com/office/drawing/2014/main" val="3871727314"/>
                    </a:ext>
                  </a:extLst>
                </a:gridCol>
                <a:gridCol w="1133979">
                  <a:extLst>
                    <a:ext uri="{9D8B030D-6E8A-4147-A177-3AD203B41FA5}">
                      <a16:colId xmlns:a16="http://schemas.microsoft.com/office/drawing/2014/main" val="2051986486"/>
                    </a:ext>
                  </a:extLst>
                </a:gridCol>
                <a:gridCol w="271085">
                  <a:extLst>
                    <a:ext uri="{9D8B030D-6E8A-4147-A177-3AD203B41FA5}">
                      <a16:colId xmlns:a16="http://schemas.microsoft.com/office/drawing/2014/main" val="4002681828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2053908512"/>
                    </a:ext>
                  </a:extLst>
                </a:gridCol>
                <a:gridCol w="320472">
                  <a:extLst>
                    <a:ext uri="{9D8B030D-6E8A-4147-A177-3AD203B41FA5}">
                      <a16:colId xmlns:a16="http://schemas.microsoft.com/office/drawing/2014/main" val="4090445695"/>
                    </a:ext>
                  </a:extLst>
                </a:gridCol>
                <a:gridCol w="628618">
                  <a:extLst>
                    <a:ext uri="{9D8B030D-6E8A-4147-A177-3AD203B41FA5}">
                      <a16:colId xmlns:a16="http://schemas.microsoft.com/office/drawing/2014/main" val="92196186"/>
                    </a:ext>
                  </a:extLst>
                </a:gridCol>
              </a:tblGrid>
              <a:tr h="52383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</a:t>
                      </a:r>
                      <a:endParaRPr lang="es-CO" sz="12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Del 1°Enero al 31 Dic_2016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Del 1°Enero al 31 Dic_2015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VARIACION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07873"/>
                  </a:ext>
                </a:extLst>
              </a:tr>
              <a:tr h="261918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079668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411525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Efectivo y equivalente al efectivo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545,522,443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12,245,817,480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-11,700,295,037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-95.5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844919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8,149,643,478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8,149,643,478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977911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Cuentas por Cobrar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10,984,185,592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7,033,296,521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3,950,889,071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56.2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398976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19,679,351,513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19,279,114,001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400,237,512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999974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718420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431211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461,637,013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402,596,091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59,040,922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209579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Activos no corrientes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250,317,610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302,131,752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-51,814,142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-17.1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976926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711,954,623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704,727,843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7,226,780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92723"/>
                  </a:ext>
                </a:extLst>
              </a:tr>
              <a:tr h="261918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540171"/>
                  </a:ext>
                </a:extLst>
              </a:tr>
              <a:tr h="30787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20,391,306,136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19,983,841,844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407,464,292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48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702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/>
          </p:nvPr>
        </p:nvGraphicFramePr>
        <p:xfrm>
          <a:off x="1187016" y="1469196"/>
          <a:ext cx="7240241" cy="4815153"/>
        </p:xfrm>
        <a:graphic>
          <a:graphicData uri="http://schemas.openxmlformats.org/drawingml/2006/table">
            <a:tbl>
              <a:tblPr/>
              <a:tblGrid>
                <a:gridCol w="2407534">
                  <a:extLst>
                    <a:ext uri="{9D8B030D-6E8A-4147-A177-3AD203B41FA5}">
                      <a16:colId xmlns:a16="http://schemas.microsoft.com/office/drawing/2014/main" val="3253996778"/>
                    </a:ext>
                  </a:extLst>
                </a:gridCol>
                <a:gridCol w="202320">
                  <a:extLst>
                    <a:ext uri="{9D8B030D-6E8A-4147-A177-3AD203B41FA5}">
                      <a16:colId xmlns:a16="http://schemas.microsoft.com/office/drawing/2014/main" val="1272084932"/>
                    </a:ext>
                  </a:extLst>
                </a:gridCol>
                <a:gridCol w="1147463">
                  <a:extLst>
                    <a:ext uri="{9D8B030D-6E8A-4147-A177-3AD203B41FA5}">
                      <a16:colId xmlns:a16="http://schemas.microsoft.com/office/drawing/2014/main" val="3138062431"/>
                    </a:ext>
                  </a:extLst>
                </a:gridCol>
                <a:gridCol w="174614">
                  <a:extLst>
                    <a:ext uri="{9D8B030D-6E8A-4147-A177-3AD203B41FA5}">
                      <a16:colId xmlns:a16="http://schemas.microsoft.com/office/drawing/2014/main" val="1053794659"/>
                    </a:ext>
                  </a:extLst>
                </a:gridCol>
                <a:gridCol w="1147463">
                  <a:extLst>
                    <a:ext uri="{9D8B030D-6E8A-4147-A177-3AD203B41FA5}">
                      <a16:colId xmlns:a16="http://schemas.microsoft.com/office/drawing/2014/main" val="1020606240"/>
                    </a:ext>
                  </a:extLst>
                </a:gridCol>
                <a:gridCol w="162142">
                  <a:extLst>
                    <a:ext uri="{9D8B030D-6E8A-4147-A177-3AD203B41FA5}">
                      <a16:colId xmlns:a16="http://schemas.microsoft.com/office/drawing/2014/main" val="3988599788"/>
                    </a:ext>
                  </a:extLst>
                </a:gridCol>
                <a:gridCol w="1038328">
                  <a:extLst>
                    <a:ext uri="{9D8B030D-6E8A-4147-A177-3AD203B41FA5}">
                      <a16:colId xmlns:a16="http://schemas.microsoft.com/office/drawing/2014/main" val="2933308896"/>
                    </a:ext>
                  </a:extLst>
                </a:gridCol>
                <a:gridCol w="324283">
                  <a:extLst>
                    <a:ext uri="{9D8B030D-6E8A-4147-A177-3AD203B41FA5}">
                      <a16:colId xmlns:a16="http://schemas.microsoft.com/office/drawing/2014/main" val="2043206222"/>
                    </a:ext>
                  </a:extLst>
                </a:gridCol>
                <a:gridCol w="636094">
                  <a:extLst>
                    <a:ext uri="{9D8B030D-6E8A-4147-A177-3AD203B41FA5}">
                      <a16:colId xmlns:a16="http://schemas.microsoft.com/office/drawing/2014/main" val="3705882824"/>
                    </a:ext>
                  </a:extLst>
                </a:gridCol>
              </a:tblGrid>
              <a:tr h="3623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VARIACION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93185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endParaRPr lang="es-CO" sz="12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2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2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033735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002214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1,131,184,934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1,232,135,158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-100,950,224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581002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466,389,037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399,203,767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67,185,270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083120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188,978,519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294,702,686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-105,724,167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-35.9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417123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250,317,612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302,131,752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-51,814,140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-17.1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156918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2,036,870,102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2,228,173,363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-191,303,261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206690"/>
                  </a:ext>
                </a:extLst>
              </a:tr>
              <a:tr h="222109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72325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2,036,870,102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2,228,173,363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-191,303,261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282991"/>
                  </a:ext>
                </a:extLst>
              </a:tr>
              <a:tr h="204082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958716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PATRIMONIO DE LA EMPRESA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484908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17,430,271,448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17,430,271,448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195564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437,477,607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433,669,802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3,807,805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139202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Resultados de ejercicios Anteriores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14,391,222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14,391,222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075040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598,767,554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18,199,027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580,568,527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3,190.1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831994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-126,471,797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-126,471,797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649440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18,354,436,034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17,755,668,480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598,767,554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888171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976400"/>
                  </a:ext>
                </a:extLst>
              </a:tr>
              <a:tr h="2368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20,391,306,136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19,983,841,844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407,464,292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826509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16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ESTADO DE SITUACION FINANCIERA INDIVIDUAL</a:t>
            </a:r>
          </a:p>
          <a:p>
            <a:r>
              <a:rPr lang="es-CO" sz="1067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PERIODOS CONTABLES TERMINADOS EL 31 DE DICIEMBRE DE 2016 Y  31 DE DICIEMBRE 2015</a:t>
            </a:r>
          </a:p>
          <a:p>
            <a:pPr algn="ctr"/>
            <a:r>
              <a:rPr lang="es-CO" sz="1067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Cifra en pesos colombianos</a:t>
            </a:r>
          </a:p>
          <a:p>
            <a:endParaRPr lang="es-CO" sz="1067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sp>
        <p:nvSpPr>
          <p:cNvPr id="7" name="Flecha: a la derecha 6">
            <a:hlinkClick r:id="rId3" action="ppaction://hlinksldjump"/>
          </p:cNvPr>
          <p:cNvSpPr/>
          <p:nvPr/>
        </p:nvSpPr>
        <p:spPr>
          <a:xfrm>
            <a:off x="919751" y="2365923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1" name="Flecha: a la derecha 10">
            <a:hlinkClick r:id="" action="ppaction://noaction"/>
          </p:cNvPr>
          <p:cNvSpPr/>
          <p:nvPr/>
        </p:nvSpPr>
        <p:spPr>
          <a:xfrm>
            <a:off x="911838" y="2831919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2" name="Flecha: a la derecha 11">
            <a:hlinkClick r:id="" action="ppaction://noaction"/>
          </p:cNvPr>
          <p:cNvSpPr/>
          <p:nvPr/>
        </p:nvSpPr>
        <p:spPr>
          <a:xfrm>
            <a:off x="919751" y="3072116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0" name="Flecha: a la derecha 10">
            <a:hlinkClick r:id="" action="ppaction://noaction"/>
          </p:cNvPr>
          <p:cNvSpPr/>
          <p:nvPr/>
        </p:nvSpPr>
        <p:spPr>
          <a:xfrm>
            <a:off x="911837" y="2584178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3" name="Abrir llave 2"/>
          <p:cNvSpPr/>
          <p:nvPr/>
        </p:nvSpPr>
        <p:spPr>
          <a:xfrm>
            <a:off x="1028608" y="4587093"/>
            <a:ext cx="72365" cy="95111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6" name="Flecha: a la derecha 11">
            <a:hlinkClick r:id="" action="ppaction://noaction"/>
          </p:cNvPr>
          <p:cNvSpPr/>
          <p:nvPr/>
        </p:nvSpPr>
        <p:spPr>
          <a:xfrm>
            <a:off x="2561088" y="5331495"/>
            <a:ext cx="682855" cy="21825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610" dirty="0">
                <a:solidFill>
                  <a:schemeClr val="accent1"/>
                </a:solidFill>
                <a:hlinkClick r:id="" action="ppaction://noaction"/>
              </a:rPr>
              <a:t>Impacto</a:t>
            </a:r>
            <a:r>
              <a:rPr lang="es-CO" sz="610" dirty="0">
                <a:solidFill>
                  <a:schemeClr val="accent1"/>
                </a:solidFill>
              </a:rPr>
              <a:t> neto</a:t>
            </a:r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488380" y="4868581"/>
            <a:ext cx="901045" cy="18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10" dirty="0"/>
              <a:t>Revisoría  Fiscal</a:t>
            </a:r>
          </a:p>
        </p:txBody>
      </p:sp>
    </p:spTree>
    <p:extLst>
      <p:ext uri="{BB962C8B-B14F-4D97-AF65-F5344CB8AC3E}">
        <p14:creationId xmlns:p14="http://schemas.microsoft.com/office/powerpoint/2010/main" val="644833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833777" y="2880420"/>
          <a:ext cx="7472987" cy="1728004"/>
        </p:xfrm>
        <a:graphic>
          <a:graphicData uri="http://schemas.openxmlformats.org/drawingml/2006/table">
            <a:tbl>
              <a:tblPr/>
              <a:tblGrid>
                <a:gridCol w="3389054">
                  <a:extLst>
                    <a:ext uri="{9D8B030D-6E8A-4147-A177-3AD203B41FA5}">
                      <a16:colId xmlns:a16="http://schemas.microsoft.com/office/drawing/2014/main" val="1177070799"/>
                    </a:ext>
                  </a:extLst>
                </a:gridCol>
                <a:gridCol w="88188">
                  <a:extLst>
                    <a:ext uri="{9D8B030D-6E8A-4147-A177-3AD203B41FA5}">
                      <a16:colId xmlns:a16="http://schemas.microsoft.com/office/drawing/2014/main" val="2791908402"/>
                    </a:ext>
                  </a:extLst>
                </a:gridCol>
                <a:gridCol w="961250">
                  <a:extLst>
                    <a:ext uri="{9D8B030D-6E8A-4147-A177-3AD203B41FA5}">
                      <a16:colId xmlns:a16="http://schemas.microsoft.com/office/drawing/2014/main" val="2286585218"/>
                    </a:ext>
                  </a:extLst>
                </a:gridCol>
                <a:gridCol w="167557">
                  <a:extLst>
                    <a:ext uri="{9D8B030D-6E8A-4147-A177-3AD203B41FA5}">
                      <a16:colId xmlns:a16="http://schemas.microsoft.com/office/drawing/2014/main" val="626571907"/>
                    </a:ext>
                  </a:extLst>
                </a:gridCol>
                <a:gridCol w="1003252">
                  <a:extLst>
                    <a:ext uri="{9D8B030D-6E8A-4147-A177-3AD203B41FA5}">
                      <a16:colId xmlns:a16="http://schemas.microsoft.com/office/drawing/2014/main" val="2069474902"/>
                    </a:ext>
                  </a:extLst>
                </a:gridCol>
                <a:gridCol w="279704">
                  <a:extLst>
                    <a:ext uri="{9D8B030D-6E8A-4147-A177-3AD203B41FA5}">
                      <a16:colId xmlns:a16="http://schemas.microsoft.com/office/drawing/2014/main" val="2195828116"/>
                    </a:ext>
                  </a:extLst>
                </a:gridCol>
                <a:gridCol w="887759">
                  <a:extLst>
                    <a:ext uri="{9D8B030D-6E8A-4147-A177-3AD203B41FA5}">
                      <a16:colId xmlns:a16="http://schemas.microsoft.com/office/drawing/2014/main" val="3967152060"/>
                    </a:ext>
                  </a:extLst>
                </a:gridCol>
                <a:gridCol w="63846">
                  <a:extLst>
                    <a:ext uri="{9D8B030D-6E8A-4147-A177-3AD203B41FA5}">
                      <a16:colId xmlns:a16="http://schemas.microsoft.com/office/drawing/2014/main" val="2853832569"/>
                    </a:ext>
                  </a:extLst>
                </a:gridCol>
                <a:gridCol w="632377">
                  <a:extLst>
                    <a:ext uri="{9D8B030D-6E8A-4147-A177-3AD203B41FA5}">
                      <a16:colId xmlns:a16="http://schemas.microsoft.com/office/drawing/2014/main" val="473757994"/>
                    </a:ext>
                  </a:extLst>
                </a:gridCol>
              </a:tblGrid>
              <a:tr h="208664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765568"/>
                  </a:ext>
                </a:extLst>
              </a:tr>
              <a:tr h="218446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PERSONAL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5,109,178,975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5,003,923,858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105,255,116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2.10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114772"/>
                  </a:ext>
                </a:extLst>
              </a:tr>
              <a:tr h="208664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GENERALES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6,914,032,769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5,186,285,627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1,727,747,142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33.31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761380"/>
                  </a:ext>
                </a:extLst>
              </a:tr>
              <a:tr h="218446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IMPUESTOS, CONTRIBUCIONES Y TASAS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377,238,562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543,556,618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( 166,318,056)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-30.60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638519"/>
                  </a:ext>
                </a:extLst>
              </a:tr>
              <a:tr h="218446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GASTOS DE VENTA GENERALES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14,056,116,174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12,956,863,177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1,099,252,997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8.48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656030"/>
                  </a:ext>
                </a:extLst>
              </a:tr>
              <a:tr h="218446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DETERIORO, DEPRECIACIONES, AMORTIZACIONES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103,308,038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540,446,340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( 437,138,302)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-80.88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047728"/>
                  </a:ext>
                </a:extLst>
              </a:tr>
              <a:tr h="218446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OTROS GASTOS OPERACIONALES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3,211,040,674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2,062,473,369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1,148,567,305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55.69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823571"/>
                  </a:ext>
                </a:extLst>
              </a:tr>
              <a:tr h="21844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Lucida Bright" panose="020406020505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29,770,915,192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26,293,548,990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3,477,366,203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13.23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58813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17</a:t>
            </a:fld>
            <a:endParaRPr lang="es-ES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024743" y="216113"/>
            <a:ext cx="6642841" cy="663912"/>
          </a:xfrm>
          <a:prstGeom prst="rect">
            <a:avLst/>
          </a:prstGeom>
        </p:spPr>
        <p:txBody>
          <a:bodyPr vert="horz" lIns="69669" tIns="34834" rIns="69669" bIns="3483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352" dirty="0"/>
              <a:t> </a:t>
            </a:r>
            <a:r>
              <a:rPr lang="es-CO" sz="1524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ESTADO DE RESULTADO INTEGRAL INDIVIDUAL</a:t>
            </a:r>
          </a:p>
          <a:p>
            <a:r>
              <a:rPr lang="es-CO" sz="1067" dirty="0">
                <a:solidFill>
                  <a:srgbClr val="0070C0"/>
                </a:solidFill>
                <a:latin typeface="Lato Regular"/>
                <a:ea typeface="+mn-ea"/>
                <a:cs typeface="Lato Regular"/>
              </a:rPr>
              <a:t>PERIODOS CONTABLES TERMINADOS EL 31 DE DICIEMBRE DE 2016 Y  31 DE DICIEMBRE 2015</a:t>
            </a:r>
          </a:p>
          <a:p>
            <a:endParaRPr lang="es-CO" sz="1067" b="1" dirty="0">
              <a:solidFill>
                <a:srgbClr val="0070C0"/>
              </a:solidFill>
              <a:latin typeface="Lato Regular"/>
              <a:ea typeface="+mn-ea"/>
              <a:cs typeface="Lato Regular"/>
            </a:endParaRPr>
          </a:p>
        </p:txBody>
      </p:sp>
      <p:sp>
        <p:nvSpPr>
          <p:cNvPr id="10" name="Flecha: a la derecha 9">
            <a:hlinkClick r:id="" action="ppaction://noaction"/>
          </p:cNvPr>
          <p:cNvSpPr/>
          <p:nvPr/>
        </p:nvSpPr>
        <p:spPr>
          <a:xfrm>
            <a:off x="1004944" y="4250126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1" name="Flecha: a la derecha 10">
            <a:hlinkClick r:id="" action="ppaction://noaction"/>
          </p:cNvPr>
          <p:cNvSpPr/>
          <p:nvPr/>
        </p:nvSpPr>
        <p:spPr>
          <a:xfrm>
            <a:off x="1008698" y="3830579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4" name="Flecha: a la derecha 13">
            <a:hlinkClick r:id="" action="ppaction://noaction"/>
          </p:cNvPr>
          <p:cNvSpPr/>
          <p:nvPr/>
        </p:nvSpPr>
        <p:spPr>
          <a:xfrm>
            <a:off x="1008698" y="3582451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5" name="Flecha: a la derecha 14">
            <a:hlinkClick r:id="" action="ppaction://noaction"/>
          </p:cNvPr>
          <p:cNvSpPr/>
          <p:nvPr/>
        </p:nvSpPr>
        <p:spPr>
          <a:xfrm>
            <a:off x="1015151" y="3139781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sp>
        <p:nvSpPr>
          <p:cNvPr id="17" name="Flecha: a la derecha 16">
            <a:hlinkClick r:id="" action="ppaction://noaction"/>
          </p:cNvPr>
          <p:cNvSpPr/>
          <p:nvPr/>
        </p:nvSpPr>
        <p:spPr>
          <a:xfrm>
            <a:off x="1012375" y="3361361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837235" y="1213431"/>
          <a:ext cx="7469531" cy="1371834"/>
        </p:xfrm>
        <a:graphic>
          <a:graphicData uri="http://schemas.openxmlformats.org/drawingml/2006/table">
            <a:tbl>
              <a:tblPr/>
              <a:tblGrid>
                <a:gridCol w="3235675">
                  <a:extLst>
                    <a:ext uri="{9D8B030D-6E8A-4147-A177-3AD203B41FA5}">
                      <a16:colId xmlns:a16="http://schemas.microsoft.com/office/drawing/2014/main" val="3144578602"/>
                    </a:ext>
                  </a:extLst>
                </a:gridCol>
                <a:gridCol w="45809">
                  <a:extLst>
                    <a:ext uri="{9D8B030D-6E8A-4147-A177-3AD203B41FA5}">
                      <a16:colId xmlns:a16="http://schemas.microsoft.com/office/drawing/2014/main" val="2763953122"/>
                    </a:ext>
                  </a:extLst>
                </a:gridCol>
                <a:gridCol w="1118274">
                  <a:extLst>
                    <a:ext uri="{9D8B030D-6E8A-4147-A177-3AD203B41FA5}">
                      <a16:colId xmlns:a16="http://schemas.microsoft.com/office/drawing/2014/main" val="46560392"/>
                    </a:ext>
                  </a:extLst>
                </a:gridCol>
                <a:gridCol w="255746">
                  <a:extLst>
                    <a:ext uri="{9D8B030D-6E8A-4147-A177-3AD203B41FA5}">
                      <a16:colId xmlns:a16="http://schemas.microsoft.com/office/drawing/2014/main" val="2155810388"/>
                    </a:ext>
                  </a:extLst>
                </a:gridCol>
                <a:gridCol w="951202">
                  <a:extLst>
                    <a:ext uri="{9D8B030D-6E8A-4147-A177-3AD203B41FA5}">
                      <a16:colId xmlns:a16="http://schemas.microsoft.com/office/drawing/2014/main" val="3866803296"/>
                    </a:ext>
                  </a:extLst>
                </a:gridCol>
                <a:gridCol w="279576">
                  <a:extLst>
                    <a:ext uri="{9D8B030D-6E8A-4147-A177-3AD203B41FA5}">
                      <a16:colId xmlns:a16="http://schemas.microsoft.com/office/drawing/2014/main" val="173053604"/>
                    </a:ext>
                  </a:extLst>
                </a:gridCol>
                <a:gridCol w="887349">
                  <a:extLst>
                    <a:ext uri="{9D8B030D-6E8A-4147-A177-3AD203B41FA5}">
                      <a16:colId xmlns:a16="http://schemas.microsoft.com/office/drawing/2014/main" val="2734260949"/>
                    </a:ext>
                  </a:extLst>
                </a:gridCol>
                <a:gridCol w="63816">
                  <a:extLst>
                    <a:ext uri="{9D8B030D-6E8A-4147-A177-3AD203B41FA5}">
                      <a16:colId xmlns:a16="http://schemas.microsoft.com/office/drawing/2014/main" val="1579901515"/>
                    </a:ext>
                  </a:extLst>
                </a:gridCol>
                <a:gridCol w="632084">
                  <a:extLst>
                    <a:ext uri="{9D8B030D-6E8A-4147-A177-3AD203B41FA5}">
                      <a16:colId xmlns:a16="http://schemas.microsoft.com/office/drawing/2014/main" val="588337049"/>
                    </a:ext>
                  </a:extLst>
                </a:gridCol>
              </a:tblGrid>
              <a:tr h="291488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effectLst/>
                          <a:latin typeface="Arial Narrow" panose="020B0606020202030204" pitchFamily="34" charset="0"/>
                        </a:rPr>
                        <a:t>Del 1°Enero al 31 Dic_2015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 dirty="0">
                          <a:effectLst/>
                          <a:latin typeface="Arial Narrow" panose="020B0606020202030204" pitchFamily="34" charset="0"/>
                        </a:rPr>
                        <a:t>VARIACION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749876"/>
                  </a:ext>
                </a:extLst>
              </a:tr>
              <a:tr h="232386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3179810"/>
                  </a:ext>
                </a:extLst>
              </a:tr>
              <a:tr h="211990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29,890,727,696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26,393,500,213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3,497,227,483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608134"/>
                  </a:ext>
                </a:extLst>
              </a:tr>
              <a:tr h="211990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533,694,167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89,382,940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444,311,226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497.09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410496"/>
                  </a:ext>
                </a:extLst>
              </a:tr>
              <a:tr h="211990">
                <a:tc>
                  <a:txBody>
                    <a:bodyPr/>
                    <a:lstStyle/>
                    <a:p>
                      <a:pPr lvl="1"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135,772,067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18,910,256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116,861,811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617.98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114505"/>
                  </a:ext>
                </a:extLst>
              </a:tr>
              <a:tr h="21199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30,560,193,930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26,501,793,409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4,058,400,520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15.31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180113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/>
          </p:nvPr>
        </p:nvGraphicFramePr>
        <p:xfrm>
          <a:off x="833776" y="4917256"/>
          <a:ext cx="7472990" cy="1070995"/>
        </p:xfrm>
        <a:graphic>
          <a:graphicData uri="http://schemas.openxmlformats.org/drawingml/2006/table">
            <a:tbl>
              <a:tblPr/>
              <a:tblGrid>
                <a:gridCol w="3446366">
                  <a:extLst>
                    <a:ext uri="{9D8B030D-6E8A-4147-A177-3AD203B41FA5}">
                      <a16:colId xmlns:a16="http://schemas.microsoft.com/office/drawing/2014/main" val="1749189611"/>
                    </a:ext>
                  </a:extLst>
                </a:gridCol>
                <a:gridCol w="128945">
                  <a:extLst>
                    <a:ext uri="{9D8B030D-6E8A-4147-A177-3AD203B41FA5}">
                      <a16:colId xmlns:a16="http://schemas.microsoft.com/office/drawing/2014/main" val="2587861630"/>
                    </a:ext>
                  </a:extLst>
                </a:gridCol>
                <a:gridCol w="855731">
                  <a:extLst>
                    <a:ext uri="{9D8B030D-6E8A-4147-A177-3AD203B41FA5}">
                      <a16:colId xmlns:a16="http://schemas.microsoft.com/office/drawing/2014/main" val="2143735709"/>
                    </a:ext>
                  </a:extLst>
                </a:gridCol>
                <a:gridCol w="140668">
                  <a:extLst>
                    <a:ext uri="{9D8B030D-6E8A-4147-A177-3AD203B41FA5}">
                      <a16:colId xmlns:a16="http://schemas.microsoft.com/office/drawing/2014/main" val="898168864"/>
                    </a:ext>
                  </a:extLst>
                </a:gridCol>
                <a:gridCol w="995590">
                  <a:extLst>
                    <a:ext uri="{9D8B030D-6E8A-4147-A177-3AD203B41FA5}">
                      <a16:colId xmlns:a16="http://schemas.microsoft.com/office/drawing/2014/main" val="304936504"/>
                    </a:ext>
                  </a:extLst>
                </a:gridCol>
                <a:gridCol w="109240">
                  <a:extLst>
                    <a:ext uri="{9D8B030D-6E8A-4147-A177-3AD203B41FA5}">
                      <a16:colId xmlns:a16="http://schemas.microsoft.com/office/drawing/2014/main" val="1834324531"/>
                    </a:ext>
                  </a:extLst>
                </a:gridCol>
                <a:gridCol w="993111">
                  <a:extLst>
                    <a:ext uri="{9D8B030D-6E8A-4147-A177-3AD203B41FA5}">
                      <a16:colId xmlns:a16="http://schemas.microsoft.com/office/drawing/2014/main" val="4128256986"/>
                    </a:ext>
                  </a:extLst>
                </a:gridCol>
                <a:gridCol w="141101">
                  <a:extLst>
                    <a:ext uri="{9D8B030D-6E8A-4147-A177-3AD203B41FA5}">
                      <a16:colId xmlns:a16="http://schemas.microsoft.com/office/drawing/2014/main" val="1517868440"/>
                    </a:ext>
                  </a:extLst>
                </a:gridCol>
                <a:gridCol w="662238">
                  <a:extLst>
                    <a:ext uri="{9D8B030D-6E8A-4147-A177-3AD203B41FA5}">
                      <a16:colId xmlns:a16="http://schemas.microsoft.com/office/drawing/2014/main" val="2067764920"/>
                    </a:ext>
                  </a:extLst>
                </a:gridCol>
              </a:tblGrid>
              <a:tr h="37156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PERIODO ANTES DE IMPUESTOS</a:t>
                      </a:r>
                    </a:p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789,278,738</a:t>
                      </a:r>
                    </a:p>
                    <a:p>
                      <a:pPr algn="r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208,244,420</a:t>
                      </a:r>
                    </a:p>
                    <a:p>
                      <a:pPr algn="r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581,034,318</a:t>
                      </a:r>
                    </a:p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279.02</a:t>
                      </a:r>
                    </a:p>
                    <a:p>
                      <a:pPr algn="r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38240"/>
                  </a:ext>
                </a:extLst>
              </a:tr>
              <a:tr h="23314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 SOBRE LA RENTA Y COMPLEMENTARIOS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140,081,748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139,739,256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342,492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672628"/>
                  </a:ext>
                </a:extLst>
              </a:tr>
              <a:tr h="23314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IMPUESTO SOBRE LA RENTA PARA EQUIDAD CREE</a:t>
                      </a:r>
                    </a:p>
                  </a:txBody>
                  <a:tcPr marL="8708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50,429,436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50,306,136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123,300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504961"/>
                  </a:ext>
                </a:extLst>
              </a:tr>
              <a:tr h="233143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598,767,554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18,199,027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580,568,526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3,190.11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015769"/>
                  </a:ext>
                </a:extLst>
              </a:tr>
            </a:tbl>
          </a:graphicData>
        </a:graphic>
      </p:graphicFrame>
      <p:sp>
        <p:nvSpPr>
          <p:cNvPr id="16" name="Flecha: a la derecha 14">
            <a:hlinkClick r:id="" action="ppaction://noaction"/>
          </p:cNvPr>
          <p:cNvSpPr/>
          <p:nvPr/>
        </p:nvSpPr>
        <p:spPr>
          <a:xfrm>
            <a:off x="1004944" y="2217806"/>
            <a:ext cx="108857" cy="943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71"/>
          </a:p>
        </p:txBody>
      </p:sp>
    </p:spTree>
    <p:extLst>
      <p:ext uri="{BB962C8B-B14F-4D97-AF65-F5344CB8AC3E}">
        <p14:creationId xmlns:p14="http://schemas.microsoft.com/office/powerpoint/2010/main" val="3313350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3244100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6600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3760199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0162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B2B85-C11A-46BE-910A-7C2CECB29AE5}" type="slidenum">
              <a:rPr lang="es-ES" smtClean="0"/>
              <a:t>20</a:t>
            </a:fld>
            <a:endParaRPr lang="es-ES"/>
          </a:p>
        </p:txBody>
      </p:sp>
      <p:pic>
        <p:nvPicPr>
          <p:cNvPr id="5" name="Imagen 4" descr="Logo SAE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57200" y="6559138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371" dirty="0"/>
              <a:t>Vicepresidencia Administrativa y Financiera - Gerencia Financiera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719944" y="270672"/>
            <a:ext cx="6966856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86" b="1" dirty="0">
                <a:solidFill>
                  <a:srgbClr val="000A8B"/>
                </a:solidFill>
                <a:latin typeface="Arial Narrow" panose="020B0606020202030204" pitchFamily="34" charset="0"/>
              </a:rPr>
              <a:t>PROYECTO DISTRIBUCION DE UTILIDADES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614336"/>
              </p:ext>
            </p:extLst>
          </p:nvPr>
        </p:nvGraphicFramePr>
        <p:xfrm>
          <a:off x="1957388" y="692764"/>
          <a:ext cx="6463280" cy="5663586"/>
        </p:xfrm>
        <a:graphic>
          <a:graphicData uri="http://schemas.openxmlformats.org/drawingml/2006/table">
            <a:tbl>
              <a:tblPr/>
              <a:tblGrid>
                <a:gridCol w="2612928">
                  <a:extLst>
                    <a:ext uri="{9D8B030D-6E8A-4147-A177-3AD203B41FA5}">
                      <a16:colId xmlns:a16="http://schemas.microsoft.com/office/drawing/2014/main" val="2828762034"/>
                    </a:ext>
                  </a:extLst>
                </a:gridCol>
                <a:gridCol w="1327707">
                  <a:extLst>
                    <a:ext uri="{9D8B030D-6E8A-4147-A177-3AD203B41FA5}">
                      <a16:colId xmlns:a16="http://schemas.microsoft.com/office/drawing/2014/main" val="654458574"/>
                    </a:ext>
                  </a:extLst>
                </a:gridCol>
                <a:gridCol w="1048889">
                  <a:extLst>
                    <a:ext uri="{9D8B030D-6E8A-4147-A177-3AD203B41FA5}">
                      <a16:colId xmlns:a16="http://schemas.microsoft.com/office/drawing/2014/main" val="4264846376"/>
                    </a:ext>
                  </a:extLst>
                </a:gridCol>
                <a:gridCol w="1473756">
                  <a:extLst>
                    <a:ext uri="{9D8B030D-6E8A-4147-A177-3AD203B41FA5}">
                      <a16:colId xmlns:a16="http://schemas.microsoft.com/office/drawing/2014/main" val="865670877"/>
                    </a:ext>
                  </a:extLst>
                </a:gridCol>
              </a:tblGrid>
              <a:tr h="22210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SOCIEDAD DE ACTIVOS ESPECIALES S.A.S "SAE SAS"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502476"/>
                  </a:ext>
                </a:extLst>
              </a:tr>
              <a:tr h="22210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NIT : 900.265.408-5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04808"/>
                  </a:ext>
                </a:extLst>
              </a:tr>
              <a:tr h="20501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PROYECTO DE DISTRIBUCION DE UTILIDADES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185024"/>
                  </a:ext>
                </a:extLst>
              </a:tr>
              <a:tr h="20501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el 1o. De Enero y el 31 de Diciembre de 2016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653322"/>
                  </a:ext>
                </a:extLst>
              </a:tr>
              <a:tr h="20501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(Expresado en Pesos Colombianos)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7835"/>
                  </a:ext>
                </a:extLst>
              </a:tr>
              <a:tr h="21355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Resultados de ejercicios Anteriores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 14,391,221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006649"/>
                  </a:ext>
                </a:extLst>
              </a:tr>
              <a:tr h="2135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sng" strike="noStrike">
                          <a:effectLst/>
                          <a:latin typeface="Arial Narrow" panose="020B0606020202030204" pitchFamily="34" charset="0"/>
                        </a:rPr>
                        <a:t>Menos: propuesta reserva destinacion determinada: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000" b="0" i="0" u="sng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741658"/>
                  </a:ext>
                </a:extLst>
              </a:tr>
              <a:tr h="1964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Reserva por efectos de la transicion por convergencia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000" b="0" i="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( 14,391,221)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963666"/>
                  </a:ext>
                </a:extLst>
              </a:tr>
              <a:tr h="1964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Utilidad Neta del ejercicio después de provisión para impuesto de renta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 598,767,554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053641"/>
                  </a:ext>
                </a:extLst>
              </a:tr>
              <a:tr h="1964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sng" strike="noStrike">
                          <a:effectLst/>
                          <a:latin typeface="Arial Narrow" panose="020B0606020202030204" pitchFamily="34" charset="0"/>
                        </a:rPr>
                        <a:t>Menos: reservas normativas del año corriente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000" b="0" i="0" u="sng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748649"/>
                  </a:ext>
                </a:extLst>
              </a:tr>
              <a:tr h="21355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Reserva Legal 10%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000" b="0" i="0" u="none" strike="noStrike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1" i="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( 59,876,755)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265065"/>
                  </a:ext>
                </a:extLst>
              </a:tr>
              <a:tr h="21355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 a disposicion de la Asamblea para distribuir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effectLst/>
                          <a:latin typeface="Arial Narrow" panose="020B0606020202030204" pitchFamily="34" charset="0"/>
                        </a:rPr>
                        <a:t> 553,282,020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992366"/>
                  </a:ext>
                </a:extLst>
              </a:tr>
              <a:tr h="896947">
                <a:tc gridSpan="4"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effectLst/>
                          <a:latin typeface="Arial Narrow" panose="020B0606020202030204" pitchFamily="34" charset="0"/>
                        </a:rPr>
                        <a:t>En providencia del 2 de diciembre de 2016 el Juez 25 Civil del Circuito decretó a petición del demandante (Juan Manuel Gonzalez Peña) el “embargo y retención de los dividendos, utilidades, intereses y demás beneficios generados por la Sociedad de Activos Especiales SAE SAS. sobre el capital suscrito y debidamente pagado”. Decisión judicial ordenada dentro del proceso ejecutivo 2015-00463 y sobre las cuales se dispuso su cumplimiento a través del oficio 2039 fecha 13 de diciembre de 2016.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14613"/>
                  </a:ext>
                </a:extLst>
              </a:tr>
              <a:tr h="17938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644047"/>
                  </a:ext>
                </a:extLst>
              </a:tr>
              <a:tr h="452744">
                <a:tc gridSpan="4"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effectLst/>
                          <a:latin typeface="Arial Narrow" panose="020B0606020202030204" pitchFamily="34" charset="0"/>
                        </a:rPr>
                        <a:t>Nota: los resultados de ejercicios anteriores corresponden a utilidad por efectos de convergencia del año 2015 por lo tanto se propone aplicar estos resultados acumulados como una reserva con destinación especifica para este mismo fin.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00368"/>
                  </a:ext>
                </a:extLst>
              </a:tr>
              <a:tr h="615050">
                <a:tc gridSpan="4"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effectLst/>
                          <a:latin typeface="Arial Narrow" panose="020B0606020202030204" pitchFamily="34" charset="0"/>
                        </a:rPr>
                        <a:t>Para pagar un dividendo en dinero de $0.0317425934 por acción sobre 17.430.271.448 acciones suscritas y pagadas que se encuentran en circulación, a favor de quien tenga la calidad de Accionista al momento de hacerse exigible el pago y en proporción al numero de acciones poseídas, discriminado así: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61998"/>
                  </a:ext>
                </a:extLst>
              </a:tr>
              <a:tr h="39294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1" i="0" u="sng" strike="noStrike">
                          <a:effectLst/>
                          <a:latin typeface="Arial Narrow" panose="020B0606020202030204" pitchFamily="34" charset="0"/>
                        </a:rPr>
                        <a:t>Participacion Socios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effectLst/>
                          <a:latin typeface="Arial Narrow" panose="020B0606020202030204" pitchFamily="34" charset="0"/>
                        </a:rPr>
                        <a:t>Acciones suscritas y pagadas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effectLst/>
                          <a:latin typeface="Arial Narrow" panose="020B0606020202030204" pitchFamily="34" charset="0"/>
                        </a:rPr>
                        <a:t>Porcentaje de            Participación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>
                          <a:effectLst/>
                          <a:latin typeface="Arial Narrow" panose="020B0606020202030204" pitchFamily="34" charset="0"/>
                        </a:rPr>
                        <a:t>Distribución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1771439"/>
                  </a:ext>
                </a:extLst>
              </a:tr>
              <a:tr h="2050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Central de Inversiones SA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           17,430,270,668   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99.9999955%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                     553,281,995   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999524"/>
                  </a:ext>
                </a:extLst>
              </a:tr>
              <a:tr h="20501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Fundacion Corporacion Financiera de Occidente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000" b="0" i="0" u="none" strike="noStrike">
                          <a:effectLst/>
                          <a:latin typeface="Arial Narrow" panose="020B0606020202030204" pitchFamily="34" charset="0"/>
                        </a:rPr>
                        <a:t>                              780    </a:t>
                      </a:r>
                    </a:p>
                  </a:txBody>
                  <a:tcPr marL="5806" marR="5806" marT="58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effectLst/>
                          <a:latin typeface="Calibri" panose="020F0502020204030204" pitchFamily="34" charset="0"/>
                        </a:rPr>
                        <a:t>0.0000045%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25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128503"/>
                  </a:ext>
                </a:extLst>
              </a:tr>
              <a:tr h="213559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effectLst/>
                          <a:latin typeface="Lucida Bright" panose="02040602050505020304" pitchFamily="18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1" i="0" u="none" strike="noStrike">
                          <a:effectLst/>
                          <a:latin typeface="Arial Narrow" panose="020B0606020202030204" pitchFamily="34" charset="0"/>
                        </a:rPr>
                        <a:t>17,430,271,448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000" b="1" i="0" u="none" strike="noStrike" dirty="0">
                          <a:effectLst/>
                          <a:latin typeface="Arial Narrow" panose="020B0606020202030204" pitchFamily="34" charset="0"/>
                        </a:rPr>
                        <a:t>553,282,020</a:t>
                      </a:r>
                    </a:p>
                  </a:txBody>
                  <a:tcPr marL="5806" marR="5806" marT="58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262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949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9"/>
          <p:cNvSpPr/>
          <p:nvPr/>
        </p:nvSpPr>
        <p:spPr>
          <a:xfrm>
            <a:off x="476203" y="1251561"/>
            <a:ext cx="8229600" cy="60488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524" b="1" dirty="0"/>
              <a:t>PROCESO EJECUTIIVO  2015-00463</a:t>
            </a:r>
          </a:p>
          <a:p>
            <a:pPr algn="r"/>
            <a:r>
              <a:rPr lang="es-ES" sz="1524" b="1" dirty="0"/>
              <a:t>DEMANDADO: SAE – FRISCO / DEMANDANTE: JUAN MANUEL GONZALEZ PEÑA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21278" y="2029100"/>
            <a:ext cx="7863693" cy="46756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219" b="1" dirty="0">
                <a:solidFill>
                  <a:schemeClr val="tx1"/>
                </a:solidFill>
              </a:rPr>
              <a:t>OBJETO DEL PROCESO: </a:t>
            </a:r>
            <a:r>
              <a:rPr lang="es-CO" sz="1219" dirty="0">
                <a:solidFill>
                  <a:schemeClr val="tx1"/>
                </a:solidFill>
              </a:rPr>
              <a:t>el pago de </a:t>
            </a:r>
            <a:r>
              <a:rPr lang="es-CO" sz="1219" b="1" dirty="0">
                <a:solidFill>
                  <a:schemeClr val="tx1"/>
                </a:solidFill>
              </a:rPr>
              <a:t>$1.733.491.786</a:t>
            </a:r>
            <a:r>
              <a:rPr lang="es-CO" sz="1219" dirty="0">
                <a:solidFill>
                  <a:schemeClr val="tx1"/>
                </a:solidFill>
              </a:rPr>
              <a:t>, por concepto de obligación de derechos de fiducia reconocidos en la </a:t>
            </a:r>
            <a:r>
              <a:rPr lang="es-CO" sz="1219" b="1" dirty="0">
                <a:solidFill>
                  <a:schemeClr val="tx1"/>
                </a:solidFill>
              </a:rPr>
              <a:t>sentencia E.D</a:t>
            </a:r>
            <a:r>
              <a:rPr lang="es-CO" sz="1219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3594832" y="2597779"/>
            <a:ext cx="2459967" cy="5078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AUTOS DE MEDIDAS CAUTELARES</a:t>
            </a:r>
            <a:endParaRPr lang="es-CO" sz="1350" b="1" dirty="0"/>
          </a:p>
        </p:txBody>
      </p:sp>
      <p:sp>
        <p:nvSpPr>
          <p:cNvPr id="23" name="CuadroTexto 22"/>
          <p:cNvSpPr txBox="1"/>
          <p:nvPr/>
        </p:nvSpPr>
        <p:spPr>
          <a:xfrm>
            <a:off x="771040" y="3677142"/>
            <a:ext cx="3713782" cy="4675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219" dirty="0"/>
              <a:t>Auto del </a:t>
            </a:r>
            <a:r>
              <a:rPr lang="es-CO" sz="1219" b="1" dirty="0"/>
              <a:t>26-ago-2016: </a:t>
            </a:r>
            <a:r>
              <a:rPr lang="es-CO" sz="1219" dirty="0"/>
              <a:t>decretó embargo y retención de dineros en cuentas</a:t>
            </a:r>
            <a:r>
              <a:rPr lang="es-CO" sz="1215" dirty="0"/>
              <a:t>. 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771040" y="4286691"/>
            <a:ext cx="3713783" cy="4675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s-CO" sz="1219" dirty="0"/>
              <a:t>Auto del </a:t>
            </a:r>
            <a:r>
              <a:rPr lang="es-CO" sz="1219" b="1" dirty="0"/>
              <a:t>2-dic-2016</a:t>
            </a:r>
            <a:r>
              <a:rPr lang="es-CO" sz="1219" dirty="0"/>
              <a:t>: decretó embargo y retención de las utilidades generadas por SAE</a:t>
            </a:r>
            <a:r>
              <a:rPr lang="es-CO" sz="1215" dirty="0"/>
              <a:t>.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5164810" y="3677905"/>
            <a:ext cx="3358501" cy="4675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219" dirty="0"/>
              <a:t>SAE repuso el </a:t>
            </a:r>
            <a:r>
              <a:rPr lang="es-CO" sz="1219" b="1" dirty="0"/>
              <a:t>30-ago-2016</a:t>
            </a:r>
            <a:r>
              <a:rPr lang="es-CO" sz="1219" dirty="0"/>
              <a:t>, recurso despachado desfavorablemente el </a:t>
            </a:r>
            <a:r>
              <a:rPr lang="es-CO" sz="1219" b="1" dirty="0"/>
              <a:t>20-oct-2016</a:t>
            </a:r>
            <a:r>
              <a:rPr lang="es-CO" sz="1215" b="1" dirty="0"/>
              <a:t>.</a:t>
            </a:r>
            <a:endParaRPr lang="es-CO" sz="1215" dirty="0"/>
          </a:p>
        </p:txBody>
      </p:sp>
      <p:sp>
        <p:nvSpPr>
          <p:cNvPr id="31" name="CuadroTexto 30"/>
          <p:cNvSpPr txBox="1"/>
          <p:nvPr/>
        </p:nvSpPr>
        <p:spPr>
          <a:xfrm>
            <a:off x="5164810" y="4281550"/>
            <a:ext cx="3358501" cy="4675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219" dirty="0"/>
              <a:t>SAE presentó revocatoria </a:t>
            </a:r>
            <a:r>
              <a:rPr lang="es-CO" sz="1219" b="1" dirty="0"/>
              <a:t>20-ene-2017</a:t>
            </a:r>
            <a:r>
              <a:rPr lang="es-CO" sz="1219" dirty="0"/>
              <a:t>, solicitud rechazada por el Juzgado el </a:t>
            </a:r>
            <a:r>
              <a:rPr lang="es-CO" sz="1219" b="1" dirty="0"/>
              <a:t>24-ene-2017</a:t>
            </a:r>
            <a:r>
              <a:rPr lang="es-CO" sz="1215" dirty="0"/>
              <a:t>.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771040" y="4971007"/>
            <a:ext cx="3713782" cy="654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s-CO" sz="1219" dirty="0"/>
              <a:t>Oficio </a:t>
            </a:r>
            <a:r>
              <a:rPr lang="es-CO" sz="1219" b="1" dirty="0"/>
              <a:t>13-dic-2016</a:t>
            </a:r>
            <a:r>
              <a:rPr lang="es-CO" sz="1219" dirty="0"/>
              <a:t>, se ordenó a la SAE dar cumplimiento auto del 2-dic-2016.</a:t>
            </a:r>
            <a:r>
              <a:rPr lang="es-CO" sz="1215" dirty="0"/>
              <a:t> </a:t>
            </a:r>
          </a:p>
          <a:p>
            <a:pPr lvl="0" algn="just"/>
            <a:endParaRPr lang="es-CO" sz="1215" dirty="0"/>
          </a:p>
        </p:txBody>
      </p:sp>
      <p:sp>
        <p:nvSpPr>
          <p:cNvPr id="41" name="CuadroTexto 40"/>
          <p:cNvSpPr txBox="1"/>
          <p:nvPr/>
        </p:nvSpPr>
        <p:spPr>
          <a:xfrm>
            <a:off x="924352" y="3228497"/>
            <a:ext cx="3407156" cy="3000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ACTUACIÓN JUZGADO 25 CIVIL DEL CIRCUITO</a:t>
            </a:r>
            <a:endParaRPr lang="es-CO" sz="1350" dirty="0">
              <a:solidFill>
                <a:schemeClr val="tx1"/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5641257" y="3200329"/>
            <a:ext cx="2405608" cy="3000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ACTUACIÓN SAE</a:t>
            </a:r>
            <a:endParaRPr lang="es-CO" sz="1350" dirty="0">
              <a:solidFill>
                <a:schemeClr val="tx1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5973793" y="4243040"/>
            <a:ext cx="219932" cy="2793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215" dirty="0"/>
              <a:t> </a:t>
            </a:r>
          </a:p>
        </p:txBody>
      </p:sp>
      <p:sp>
        <p:nvSpPr>
          <p:cNvPr id="44" name="CuadroTexto 43"/>
          <p:cNvSpPr txBox="1"/>
          <p:nvPr/>
        </p:nvSpPr>
        <p:spPr>
          <a:xfrm>
            <a:off x="5164810" y="4971007"/>
            <a:ext cx="3358501" cy="6551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219" dirty="0"/>
              <a:t>El </a:t>
            </a:r>
            <a:r>
              <a:rPr lang="es-CO" sz="1219" b="1" dirty="0"/>
              <a:t>19-dic-2017</a:t>
            </a:r>
            <a:r>
              <a:rPr lang="es-CO" sz="1219" dirty="0"/>
              <a:t> SAE informó al Juzgado sobre la oportunidad para dar aplicación al embargo de los dividendos y utilidades</a:t>
            </a:r>
            <a:r>
              <a:rPr lang="es-CO" sz="1215" dirty="0"/>
              <a:t>. 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4591004" y="3780553"/>
            <a:ext cx="467623" cy="183289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15"/>
          </a:p>
        </p:txBody>
      </p:sp>
      <p:sp>
        <p:nvSpPr>
          <p:cNvPr id="18" name="Flecha derecha 17"/>
          <p:cNvSpPr/>
          <p:nvPr/>
        </p:nvSpPr>
        <p:spPr>
          <a:xfrm>
            <a:off x="4572001" y="4413183"/>
            <a:ext cx="467623" cy="183289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15"/>
          </a:p>
        </p:txBody>
      </p:sp>
      <p:sp>
        <p:nvSpPr>
          <p:cNvPr id="19" name="Flecha derecha 18"/>
          <p:cNvSpPr/>
          <p:nvPr/>
        </p:nvSpPr>
        <p:spPr>
          <a:xfrm>
            <a:off x="4572001" y="5224987"/>
            <a:ext cx="467623" cy="183289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15"/>
          </a:p>
        </p:txBody>
      </p:sp>
      <p:sp>
        <p:nvSpPr>
          <p:cNvPr id="20" name="Rectángulo 19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tabLst>
                <a:tab pos="7653819" algn="l"/>
              </a:tabLst>
            </a:pPr>
            <a:r>
              <a:rPr lang="es-ES" sz="1371" dirty="0"/>
              <a:t>Vicepresidencia Jurídica</a:t>
            </a:r>
          </a:p>
        </p:txBody>
      </p:sp>
      <p:pic>
        <p:nvPicPr>
          <p:cNvPr id="21" name="Imagen 20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34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4042483" y="5532701"/>
            <a:ext cx="4207966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80" dirty="0">
                <a:solidFill>
                  <a:schemeClr val="bg1"/>
                </a:solidFill>
                <a:cs typeface="Lato Regular"/>
              </a:rPr>
              <a:t>Vicepresidencia Jurídica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21278" y="2499129"/>
            <a:ext cx="7863693" cy="4675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219" dirty="0">
                <a:solidFill>
                  <a:schemeClr val="tx1"/>
                </a:solidFill>
              </a:rPr>
              <a:t>Comunicación del </a:t>
            </a:r>
            <a:r>
              <a:rPr lang="es-MX" sz="1219" dirty="0">
                <a:solidFill>
                  <a:schemeClr val="tx1"/>
                </a:solidFill>
              </a:rPr>
              <a:t>Banco Agrario con el cual notificó el congelamiento de recursos, el día 09 de febrero de 2017, atendiendo a la orden de embargo emitida por el Juzgado 25 del Circuito de Bogotá</a:t>
            </a:r>
            <a:r>
              <a:rPr lang="es-MX" sz="1215" dirty="0">
                <a:solidFill>
                  <a:schemeClr val="tx1"/>
                </a:solidFill>
              </a:rPr>
              <a:t>. </a:t>
            </a:r>
            <a:endParaRPr lang="es-CO" sz="1215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14089" y="3958666"/>
            <a:ext cx="6278070" cy="10304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61256" indent="-261256" algn="l">
              <a:buAutoNum type="arabicPeriod"/>
            </a:pPr>
            <a:r>
              <a:rPr lang="es-CO" sz="1219" dirty="0"/>
              <a:t>CAUCIÓN DEL EJECUTANTE: </a:t>
            </a:r>
            <a:r>
              <a:rPr lang="es-CO" sz="1219" b="0" dirty="0"/>
              <a:t>art. 599 del CGP. – Constituida pendiente aprobación. </a:t>
            </a:r>
          </a:p>
          <a:p>
            <a:pPr marL="261256" indent="-261256" algn="l">
              <a:buAutoNum type="arabicPeriod"/>
            </a:pPr>
            <a:r>
              <a:rPr lang="es-MX" sz="1219" dirty="0"/>
              <a:t>CAUCIÓN DEL EJECUTADO: </a:t>
            </a:r>
            <a:r>
              <a:rPr lang="es-CO" sz="1219" dirty="0"/>
              <a:t>  </a:t>
            </a:r>
            <a:r>
              <a:rPr lang="es-CO" sz="1219" b="0" dirty="0"/>
              <a:t>art. 602 CGP. – en trámite de constitución. </a:t>
            </a:r>
          </a:p>
          <a:p>
            <a:pPr marL="261256" indent="-261256" algn="l">
              <a:buFontTx/>
              <a:buAutoNum type="arabicPeriod"/>
            </a:pPr>
            <a:r>
              <a:rPr lang="es-CO" sz="1219" dirty="0"/>
              <a:t>VIGILANCIA ESPECIAL: </a:t>
            </a:r>
            <a:r>
              <a:rPr lang="es-CO" sz="1219" b="0" dirty="0"/>
              <a:t>Consejo Superior de Judicatura y la Procuraduría General de la Nación.</a:t>
            </a:r>
          </a:p>
          <a:p>
            <a:pPr marL="261256" indent="-261256" algn="l">
              <a:buFontTx/>
              <a:buAutoNum type="arabicPeriod"/>
            </a:pPr>
            <a:r>
              <a:rPr lang="es-CO" sz="1219" dirty="0"/>
              <a:t>ACCION DE TUTELA: </a:t>
            </a:r>
            <a:r>
              <a:rPr lang="es-CO" sz="1219" b="0" dirty="0"/>
              <a:t>Violación derechos fundamentales CISA. – en revisión</a:t>
            </a:r>
            <a:r>
              <a:rPr lang="es-CO" sz="1215" b="0" dirty="0"/>
              <a:t>. </a:t>
            </a:r>
            <a:endParaRPr lang="es-CO" sz="1215" dirty="0"/>
          </a:p>
        </p:txBody>
      </p:sp>
      <p:sp>
        <p:nvSpPr>
          <p:cNvPr id="23" name="CuadroTexto 22"/>
          <p:cNvSpPr txBox="1"/>
          <p:nvPr/>
        </p:nvSpPr>
        <p:spPr>
          <a:xfrm>
            <a:off x="3342016" y="1794742"/>
            <a:ext cx="2459967" cy="5078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ESTADO ACTUAL DEL</a:t>
            </a:r>
          </a:p>
          <a:p>
            <a:pPr algn="ctr"/>
            <a:r>
              <a:rPr lang="es-CO" sz="1350" b="1" dirty="0">
                <a:solidFill>
                  <a:schemeClr val="tx1"/>
                </a:solidFill>
              </a:rPr>
              <a:t> PROCESO</a:t>
            </a:r>
            <a:endParaRPr lang="es-CO" sz="1350" b="1" dirty="0"/>
          </a:p>
        </p:txBody>
      </p:sp>
      <p:sp>
        <p:nvSpPr>
          <p:cNvPr id="24" name="CuadroTexto 23"/>
          <p:cNvSpPr txBox="1"/>
          <p:nvPr/>
        </p:nvSpPr>
        <p:spPr>
          <a:xfrm>
            <a:off x="3479757" y="3204171"/>
            <a:ext cx="2459967" cy="5078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350" b="1" dirty="0">
                <a:solidFill>
                  <a:schemeClr val="tx1"/>
                </a:solidFill>
              </a:rPr>
              <a:t>ESTRATEGIA JURIDICA DISEÑADA</a:t>
            </a:r>
            <a:endParaRPr lang="es-CO" sz="1350" b="1" dirty="0"/>
          </a:p>
        </p:txBody>
      </p:sp>
      <p:pic>
        <p:nvPicPr>
          <p:cNvPr id="10" name="Imagen 9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"/>
            <a:ext cx="1500187" cy="1213050"/>
          </a:xfrm>
          <a:prstGeom prst="rect">
            <a:avLst/>
          </a:prstGeom>
        </p:spPr>
      </p:pic>
      <p:sp>
        <p:nvSpPr>
          <p:cNvPr id="11" name="Rectángulo 9"/>
          <p:cNvSpPr/>
          <p:nvPr/>
        </p:nvSpPr>
        <p:spPr>
          <a:xfrm>
            <a:off x="457200" y="1058532"/>
            <a:ext cx="8229600" cy="60488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215" b="1" dirty="0"/>
              <a:t>PROCESO EJECUTIIVO  2015-00463</a:t>
            </a:r>
          </a:p>
          <a:p>
            <a:pPr algn="r"/>
            <a:r>
              <a:rPr lang="es-ES" sz="1215" b="1" dirty="0"/>
              <a:t>DEMANDADO: SAE – FRISCO / DEMANDANTE: JUAN MANUEL GONZALEZ PEÑA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57200" y="6540501"/>
            <a:ext cx="8229600" cy="317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tabLst>
                <a:tab pos="7653819" algn="l"/>
              </a:tabLst>
            </a:pPr>
            <a:r>
              <a:rPr lang="es-ES" sz="1371" dirty="0"/>
              <a:t>Vicepresidencia Jurídica</a:t>
            </a:r>
          </a:p>
        </p:txBody>
      </p:sp>
    </p:spTree>
    <p:extLst>
      <p:ext uri="{BB962C8B-B14F-4D97-AF65-F5344CB8AC3E}">
        <p14:creationId xmlns:p14="http://schemas.microsoft.com/office/powerpoint/2010/main" val="2316992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4292461"/>
            <a:ext cx="7118252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4354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4852020"/>
            <a:ext cx="7463260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838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/>
          <p:cNvGrpSpPr/>
          <p:nvPr/>
        </p:nvGrpSpPr>
        <p:grpSpPr>
          <a:xfrm>
            <a:off x="8456" y="105339"/>
            <a:ext cx="9144000" cy="6858000"/>
            <a:chOff x="-609" y="-106982"/>
            <a:chExt cx="12113039" cy="6964982"/>
          </a:xfrm>
        </p:grpSpPr>
        <p:sp>
          <p:nvSpPr>
            <p:cNvPr id="2" name="Rectángulo 1"/>
            <p:cNvSpPr/>
            <p:nvPr/>
          </p:nvSpPr>
          <p:spPr>
            <a:xfrm>
              <a:off x="1" y="0"/>
              <a:ext cx="815354" cy="1511098"/>
            </a:xfrm>
            <a:prstGeom prst="rect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GESTIÓN FGN</a:t>
              </a:r>
            </a:p>
          </p:txBody>
        </p:sp>
        <p:sp>
          <p:nvSpPr>
            <p:cNvPr id="6" name="Rectángulo 5"/>
            <p:cNvSpPr/>
            <p:nvPr/>
          </p:nvSpPr>
          <p:spPr>
            <a:xfrm>
              <a:off x="1" y="1511386"/>
              <a:ext cx="815354" cy="3161545"/>
            </a:xfrm>
            <a:prstGeom prst="rect">
              <a:avLst/>
            </a:prstGeom>
            <a:solidFill>
              <a:srgbClr val="2F5597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GESTIÓN SAE</a:t>
              </a:r>
            </a:p>
          </p:txBody>
        </p:sp>
        <p:sp>
          <p:nvSpPr>
            <p:cNvPr id="181" name="Rectángulo 180"/>
            <p:cNvSpPr/>
            <p:nvPr/>
          </p:nvSpPr>
          <p:spPr>
            <a:xfrm>
              <a:off x="0" y="4670834"/>
              <a:ext cx="814136" cy="677954"/>
            </a:xfrm>
            <a:prstGeom prst="rect">
              <a:avLst/>
            </a:prstGeom>
            <a:solidFill>
              <a:srgbClr val="FFC00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MIN JUSTICIA </a:t>
              </a:r>
            </a:p>
          </p:txBody>
        </p:sp>
        <p:grpSp>
          <p:nvGrpSpPr>
            <p:cNvPr id="65" name="Grupo 64"/>
            <p:cNvGrpSpPr/>
            <p:nvPr/>
          </p:nvGrpSpPr>
          <p:grpSpPr>
            <a:xfrm>
              <a:off x="806993" y="1991207"/>
              <a:ext cx="10918282" cy="2705247"/>
              <a:chOff x="1001288" y="2216546"/>
              <a:chExt cx="11197607" cy="2705247"/>
            </a:xfrm>
          </p:grpSpPr>
          <p:cxnSp>
            <p:nvCxnSpPr>
              <p:cNvPr id="56" name="Conector recto 55"/>
              <p:cNvCxnSpPr/>
              <p:nvPr/>
            </p:nvCxnSpPr>
            <p:spPr>
              <a:xfrm>
                <a:off x="1009650" y="4026999"/>
                <a:ext cx="11182350" cy="895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ector recto 57"/>
              <p:cNvCxnSpPr/>
              <p:nvPr/>
            </p:nvCxnSpPr>
            <p:spPr>
              <a:xfrm>
                <a:off x="1001288" y="3092593"/>
                <a:ext cx="11182350" cy="895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cto 58"/>
              <p:cNvCxnSpPr/>
              <p:nvPr/>
            </p:nvCxnSpPr>
            <p:spPr>
              <a:xfrm>
                <a:off x="1001288" y="4912842"/>
                <a:ext cx="11182350" cy="895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cto 59"/>
              <p:cNvCxnSpPr/>
              <p:nvPr/>
            </p:nvCxnSpPr>
            <p:spPr>
              <a:xfrm>
                <a:off x="1016545" y="2225497"/>
                <a:ext cx="11182350" cy="8951"/>
              </a:xfrm>
              <a:prstGeom prst="line">
                <a:avLst/>
              </a:prstGeom>
              <a:solidFill>
                <a:srgbClr val="4BACC6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2" name="Conector recto 61"/>
              <p:cNvCxnSpPr/>
              <p:nvPr/>
            </p:nvCxnSpPr>
            <p:spPr>
              <a:xfrm>
                <a:off x="4617976" y="2225497"/>
                <a:ext cx="0" cy="266772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cto 62"/>
              <p:cNvCxnSpPr/>
              <p:nvPr/>
            </p:nvCxnSpPr>
            <p:spPr>
              <a:xfrm>
                <a:off x="7373372" y="2216546"/>
                <a:ext cx="0" cy="266772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ector recto 63"/>
              <p:cNvCxnSpPr/>
              <p:nvPr/>
            </p:nvCxnSpPr>
            <p:spPr>
              <a:xfrm>
                <a:off x="9957010" y="2225497"/>
                <a:ext cx="0" cy="266772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ángulo 7"/>
            <p:cNvSpPr/>
            <p:nvPr/>
          </p:nvSpPr>
          <p:spPr>
            <a:xfrm>
              <a:off x="0" y="5349373"/>
              <a:ext cx="815354" cy="555655"/>
            </a:xfrm>
            <a:prstGeom prst="rect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RAMA JUDICIAL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283133" y="2040191"/>
              <a:ext cx="682489" cy="2580193"/>
            </a:xfrm>
            <a:prstGeom prst="rect">
              <a:avLst/>
            </a:prstGeom>
            <a:solidFill>
              <a:srgbClr val="4BACC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750" b="1" dirty="0">
                  <a:solidFill>
                    <a:schemeClr val="tx1"/>
                  </a:solidFill>
                </a:rPr>
                <a:t>Registro en el sistema</a:t>
              </a: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1491459" y="2040192"/>
              <a:ext cx="716034" cy="2580193"/>
            </a:xfrm>
            <a:prstGeom prst="rect">
              <a:avLst/>
            </a:prstGeom>
            <a:solidFill>
              <a:srgbClr val="4BACC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713" b="1" dirty="0">
                  <a:solidFill>
                    <a:schemeClr val="tx1"/>
                  </a:solidFill>
                </a:rPr>
                <a:t>Recepción</a:t>
              </a: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3087327" y="2066703"/>
              <a:ext cx="1155160" cy="2553682"/>
            </a:xfrm>
            <a:prstGeom prst="rect">
              <a:avLst/>
            </a:prstGeom>
            <a:solidFill>
              <a:srgbClr val="4BACC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788" b="1" dirty="0">
                  <a:solidFill>
                    <a:schemeClr val="tx1"/>
                  </a:solidFill>
                </a:rPr>
                <a:t>Registro y clasificación de  Depositarios y Liquidadores</a:t>
              </a:r>
            </a:p>
            <a:p>
              <a:pPr algn="ctr"/>
              <a:endParaRPr lang="es-CO" sz="788" b="1" dirty="0">
                <a:solidFill>
                  <a:schemeClr val="tx1"/>
                </a:solidFill>
              </a:endParaRPr>
            </a:p>
            <a:p>
              <a:pPr algn="ctr"/>
              <a:r>
                <a:rPr lang="es-CO" sz="788" b="1" dirty="0">
                  <a:solidFill>
                    <a:schemeClr val="tx1"/>
                  </a:solidFill>
                </a:rPr>
                <a:t>Asignación automática de Depositarios y Liquidadores, garantías y posesión</a:t>
              </a:r>
            </a:p>
            <a:p>
              <a:pPr algn="ctr"/>
              <a:endParaRPr lang="es-CO" sz="788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1214462" y="383517"/>
              <a:ext cx="9756882" cy="254859"/>
            </a:xfrm>
            <a:prstGeom prst="rect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Investigación proceso de Extinción de Dominio</a:t>
              </a: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937182" y="882585"/>
              <a:ext cx="1779150" cy="372408"/>
            </a:xfrm>
            <a:prstGeom prst="rect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Puestas a disposición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Diligencia de Secuestro</a:t>
              </a:r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4851359" y="924683"/>
              <a:ext cx="1513911" cy="449561"/>
            </a:xfrm>
            <a:prstGeom prst="rect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Aprobaciones de Enajenación Temprana</a:t>
              </a:r>
            </a:p>
          </p:txBody>
        </p:sp>
        <p:sp>
          <p:nvSpPr>
            <p:cNvPr id="38" name="Rectángulo 37"/>
            <p:cNvSpPr/>
            <p:nvPr/>
          </p:nvSpPr>
          <p:spPr>
            <a:xfrm rot="16200000">
              <a:off x="752597" y="3950233"/>
              <a:ext cx="853642" cy="5934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SOC Y EST DE COMERCIO</a:t>
              </a:r>
            </a:p>
          </p:txBody>
        </p:sp>
        <p:sp>
          <p:nvSpPr>
            <p:cNvPr id="39" name="Rectángulo 38"/>
            <p:cNvSpPr/>
            <p:nvPr/>
          </p:nvSpPr>
          <p:spPr>
            <a:xfrm rot="16200000">
              <a:off x="752597" y="3049260"/>
              <a:ext cx="853642" cy="5934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788" b="1" dirty="0">
                  <a:solidFill>
                    <a:schemeClr val="tx1"/>
                  </a:solidFill>
                </a:rPr>
                <a:t>INMUEBLES</a:t>
              </a:r>
            </a:p>
          </p:txBody>
        </p:sp>
        <p:sp>
          <p:nvSpPr>
            <p:cNvPr id="40" name="Rectángulo 39"/>
            <p:cNvSpPr/>
            <p:nvPr/>
          </p:nvSpPr>
          <p:spPr>
            <a:xfrm rot="16200000">
              <a:off x="752597" y="2142850"/>
              <a:ext cx="853642" cy="5934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MUEBLES</a:t>
              </a:r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1491458" y="1592128"/>
              <a:ext cx="2751029" cy="350107"/>
            </a:xfrm>
            <a:prstGeom prst="rect">
              <a:avLst/>
            </a:prstGeom>
            <a:solidFill>
              <a:srgbClr val="4BACC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RR. RECEPCIÓN Y REGISTRO </a:t>
              </a:r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4744929" y="1592127"/>
              <a:ext cx="1948117" cy="350107"/>
            </a:xfrm>
            <a:prstGeom prst="rect">
              <a:avLst/>
            </a:prstGeom>
            <a:solidFill>
              <a:srgbClr val="4BACC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DP. DIAGNÓSTICO Y ALISTAMIENTO DE ACTIVOS </a:t>
              </a:r>
            </a:p>
          </p:txBody>
        </p:sp>
        <p:sp>
          <p:nvSpPr>
            <p:cNvPr id="43" name="Rectángulo 42"/>
            <p:cNvSpPr/>
            <p:nvPr/>
          </p:nvSpPr>
          <p:spPr>
            <a:xfrm>
              <a:off x="7291966" y="1592127"/>
              <a:ext cx="2097979" cy="350107"/>
            </a:xfrm>
            <a:prstGeom prst="rect">
              <a:avLst/>
            </a:prstGeom>
            <a:solidFill>
              <a:srgbClr val="D4B452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DT. DISPOSICIÓN TEMPORAL DE ACTIVOS </a:t>
              </a:r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9608155" y="1592126"/>
              <a:ext cx="1787970" cy="350107"/>
            </a:xfrm>
            <a:prstGeom prst="rect">
              <a:avLst/>
            </a:prstGeom>
            <a:solidFill>
              <a:srgbClr val="75ADBD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DF. DISPOSICIÓN FINAL DE ACTIVOS </a:t>
              </a:r>
            </a:p>
          </p:txBody>
        </p:sp>
        <p:sp>
          <p:nvSpPr>
            <p:cNvPr id="66" name="Rectángulo 65"/>
            <p:cNvSpPr/>
            <p:nvPr/>
          </p:nvSpPr>
          <p:spPr>
            <a:xfrm>
              <a:off x="4508912" y="5448723"/>
              <a:ext cx="2186088" cy="386809"/>
            </a:xfrm>
            <a:prstGeom prst="rect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b="1" dirty="0">
                  <a:solidFill>
                    <a:schemeClr val="tx1"/>
                  </a:solidFill>
                </a:rPr>
                <a:t>Aprobaciones de Enajenación Temprana*</a:t>
              </a:r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8424694" y="5406765"/>
              <a:ext cx="1115266" cy="229575"/>
            </a:xfrm>
            <a:prstGeom prst="rect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Extinción de Dominio</a:t>
              </a:r>
            </a:p>
          </p:txBody>
        </p:sp>
        <p:sp>
          <p:nvSpPr>
            <p:cNvPr id="68" name="Rectángulo 67"/>
            <p:cNvSpPr/>
            <p:nvPr/>
          </p:nvSpPr>
          <p:spPr>
            <a:xfrm>
              <a:off x="8424694" y="5675029"/>
              <a:ext cx="1095168" cy="182847"/>
            </a:xfrm>
            <a:prstGeom prst="rect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Devolución</a:t>
              </a:r>
            </a:p>
          </p:txBody>
        </p:sp>
        <p:sp>
          <p:nvSpPr>
            <p:cNvPr id="69" name="Rectángulo 68"/>
            <p:cNvSpPr/>
            <p:nvPr/>
          </p:nvSpPr>
          <p:spPr>
            <a:xfrm>
              <a:off x="7117501" y="5486510"/>
              <a:ext cx="995606" cy="312095"/>
            </a:xfrm>
            <a:prstGeom prst="rect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b="1" dirty="0">
                  <a:solidFill>
                    <a:schemeClr val="tx1"/>
                  </a:solidFill>
                </a:rPr>
                <a:t>Dicta  Sentencia</a:t>
              </a:r>
            </a:p>
          </p:txBody>
        </p:sp>
        <p:sp>
          <p:nvSpPr>
            <p:cNvPr id="158" name="Rectángulo 157"/>
            <p:cNvSpPr/>
            <p:nvPr/>
          </p:nvSpPr>
          <p:spPr>
            <a:xfrm>
              <a:off x="0" y="5910414"/>
              <a:ext cx="815354" cy="48577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CISA</a:t>
              </a:r>
            </a:p>
          </p:txBody>
        </p:sp>
        <p:sp>
          <p:nvSpPr>
            <p:cNvPr id="159" name="Rectángulo 158"/>
            <p:cNvSpPr/>
            <p:nvPr/>
          </p:nvSpPr>
          <p:spPr>
            <a:xfrm>
              <a:off x="10127475" y="5981779"/>
              <a:ext cx="1500879" cy="181974"/>
            </a:xfrm>
            <a:prstGeom prst="rect">
              <a:avLst/>
            </a:prstGeom>
            <a:solidFill>
              <a:srgbClr val="548235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Promoción y Venta  Muebles</a:t>
              </a:r>
            </a:p>
          </p:txBody>
        </p:sp>
        <p:sp>
          <p:nvSpPr>
            <p:cNvPr id="160" name="Rectángulo 159"/>
            <p:cNvSpPr/>
            <p:nvPr/>
          </p:nvSpPr>
          <p:spPr>
            <a:xfrm>
              <a:off x="10129272" y="6196419"/>
              <a:ext cx="1500879" cy="236020"/>
            </a:xfrm>
            <a:prstGeom prst="rect">
              <a:avLst/>
            </a:prstGeom>
            <a:solidFill>
              <a:srgbClr val="548235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 Promoción y venta Inmuebles </a:t>
              </a:r>
            </a:p>
          </p:txBody>
        </p:sp>
        <p:pic>
          <p:nvPicPr>
            <p:cNvPr id="1026" name="Picture 2" descr="https://www.icarus.com.co/static/img/clients/sa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4210" y="60041"/>
              <a:ext cx="940811" cy="343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0" name="Rectángulo 169"/>
            <p:cNvSpPr/>
            <p:nvPr/>
          </p:nvSpPr>
          <p:spPr>
            <a:xfrm>
              <a:off x="7291967" y="4071361"/>
              <a:ext cx="2105710" cy="396674"/>
            </a:xfrm>
            <a:prstGeom prst="rect">
              <a:avLst/>
            </a:prstGeom>
            <a:solidFill>
              <a:srgbClr val="D4B452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Deposito Provisional.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Gestión depositarios</a:t>
              </a:r>
            </a:p>
          </p:txBody>
        </p:sp>
        <p:sp>
          <p:nvSpPr>
            <p:cNvPr id="179" name="Rectángulo 178"/>
            <p:cNvSpPr/>
            <p:nvPr/>
          </p:nvSpPr>
          <p:spPr>
            <a:xfrm>
              <a:off x="7291966" y="800432"/>
              <a:ext cx="2037509" cy="280835"/>
            </a:xfrm>
            <a:prstGeom prst="rect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Improcedencia y ordena devolución </a:t>
              </a:r>
            </a:p>
          </p:txBody>
        </p:sp>
        <p:sp>
          <p:nvSpPr>
            <p:cNvPr id="190" name="Rectángulo 189"/>
            <p:cNvSpPr/>
            <p:nvPr/>
          </p:nvSpPr>
          <p:spPr>
            <a:xfrm>
              <a:off x="7294093" y="1154271"/>
              <a:ext cx="2034050" cy="236663"/>
            </a:xfrm>
            <a:prstGeom prst="rect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Procedencia y  pasa a Juez  </a:t>
              </a:r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4744929" y="2153215"/>
              <a:ext cx="1948117" cy="596189"/>
            </a:xfrm>
            <a:prstGeom prst="rect">
              <a:avLst/>
            </a:prstGeom>
            <a:solidFill>
              <a:srgbClr val="A6C16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Saneamientos físico, jurídico, administrativo (Entrada y salida)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Decide Mecanismo de administración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ES" sz="600" b="1" i="1" dirty="0">
                  <a:solidFill>
                    <a:schemeClr val="tx1"/>
                  </a:solidFill>
                </a:rPr>
                <a:t>Solicita Enajenación Temprana *</a:t>
              </a:r>
              <a:endParaRPr lang="es-CO" sz="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80" name="Rectángulo 179"/>
            <p:cNvSpPr/>
            <p:nvPr/>
          </p:nvSpPr>
          <p:spPr>
            <a:xfrm>
              <a:off x="3087327" y="4935646"/>
              <a:ext cx="6381909" cy="220216"/>
            </a:xfrm>
            <a:prstGeom prst="rect">
              <a:avLst/>
            </a:prstGeom>
            <a:solidFill>
              <a:srgbClr val="FFC00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i="1" dirty="0">
                  <a:solidFill>
                    <a:schemeClr val="tx1"/>
                  </a:solidFill>
                </a:rPr>
                <a:t>Representa intereses  de la Nación en Proceso de extinción de dominio.  *</a:t>
              </a:r>
            </a:p>
          </p:txBody>
        </p:sp>
        <p:sp>
          <p:nvSpPr>
            <p:cNvPr id="78" name="Rectángulo 77"/>
            <p:cNvSpPr/>
            <p:nvPr/>
          </p:nvSpPr>
          <p:spPr>
            <a:xfrm>
              <a:off x="4751107" y="3010936"/>
              <a:ext cx="1948117" cy="692760"/>
            </a:xfrm>
            <a:prstGeom prst="rect">
              <a:avLst/>
            </a:prstGeom>
            <a:solidFill>
              <a:srgbClr val="A6C16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Saneamientos físico, jurídico, administrativo  (Entrada y salida)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Decide Mecanismo de administración 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Ordena Desalojo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ES" sz="600" b="1" i="1" dirty="0">
                  <a:solidFill>
                    <a:schemeClr val="tx1"/>
                  </a:solidFill>
                </a:rPr>
                <a:t>Solicita Enajenación Temprana *</a:t>
              </a:r>
            </a:p>
          </p:txBody>
        </p:sp>
        <p:sp>
          <p:nvSpPr>
            <p:cNvPr id="83" name="Rectángulo 82"/>
            <p:cNvSpPr/>
            <p:nvPr/>
          </p:nvSpPr>
          <p:spPr>
            <a:xfrm>
              <a:off x="4744941" y="3927625"/>
              <a:ext cx="1948117" cy="637286"/>
            </a:xfrm>
            <a:prstGeom prst="rect">
              <a:avLst/>
            </a:prstGeom>
            <a:solidFill>
              <a:srgbClr val="A6C16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Saneamientos  contable, financiero y jurídico. (Entrada y salida)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i="1" dirty="0">
                  <a:solidFill>
                    <a:schemeClr val="tx1"/>
                  </a:solidFill>
                </a:rPr>
                <a:t>Diagnóstico de Sociedades de Papel *</a:t>
              </a:r>
            </a:p>
          </p:txBody>
        </p:sp>
        <p:sp>
          <p:nvSpPr>
            <p:cNvPr id="85" name="Rectángulo 84"/>
            <p:cNvSpPr/>
            <p:nvPr/>
          </p:nvSpPr>
          <p:spPr>
            <a:xfrm>
              <a:off x="7317036" y="2072540"/>
              <a:ext cx="2072909" cy="752616"/>
            </a:xfrm>
            <a:prstGeom prst="rect">
              <a:avLst/>
            </a:prstGeom>
            <a:solidFill>
              <a:srgbClr val="D4B452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Destinación Provisional.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Deposito Provisional 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Gestión de depositarios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Administración Directa.</a:t>
              </a:r>
            </a:p>
          </p:txBody>
        </p:sp>
        <p:sp>
          <p:nvSpPr>
            <p:cNvPr id="86" name="Rectángulo 85"/>
            <p:cNvSpPr/>
            <p:nvPr/>
          </p:nvSpPr>
          <p:spPr>
            <a:xfrm>
              <a:off x="7306995" y="2957162"/>
              <a:ext cx="2072909" cy="752616"/>
            </a:xfrm>
            <a:prstGeom prst="rect">
              <a:avLst/>
            </a:prstGeom>
            <a:solidFill>
              <a:srgbClr val="D4B452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Destinación Provisional.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Deposito Provisional 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Gestión de depositarios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Administración Directa.</a:t>
              </a:r>
            </a:p>
          </p:txBody>
        </p:sp>
        <p:sp>
          <p:nvSpPr>
            <p:cNvPr id="88" name="Rectángulo 87"/>
            <p:cNvSpPr/>
            <p:nvPr/>
          </p:nvSpPr>
          <p:spPr>
            <a:xfrm>
              <a:off x="9663918" y="3892957"/>
              <a:ext cx="1737508" cy="705734"/>
            </a:xfrm>
            <a:prstGeom prst="rect">
              <a:avLst/>
            </a:prstGeom>
            <a:solidFill>
              <a:srgbClr val="75ADBD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00" b="1" dirty="0">
                  <a:solidFill>
                    <a:schemeClr val="tx1"/>
                  </a:solidFill>
                </a:rPr>
                <a:t> Liquidación sociedades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00" b="1" dirty="0">
                  <a:solidFill>
                    <a:schemeClr val="tx1"/>
                  </a:solidFill>
                </a:rPr>
                <a:t>Comercialización Soc. Activas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00" b="1" dirty="0">
                  <a:solidFill>
                    <a:schemeClr val="tx1"/>
                  </a:solidFill>
                </a:rPr>
                <a:t>Cancelación Matricula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00" b="1" u="sng" dirty="0">
                  <a:solidFill>
                    <a:schemeClr val="tx1"/>
                  </a:solidFill>
                </a:rPr>
                <a:t>Devoluciones</a:t>
              </a:r>
            </a:p>
          </p:txBody>
        </p:sp>
        <p:sp>
          <p:nvSpPr>
            <p:cNvPr id="89" name="Rectángulo 88"/>
            <p:cNvSpPr/>
            <p:nvPr/>
          </p:nvSpPr>
          <p:spPr>
            <a:xfrm>
              <a:off x="9658617" y="2073244"/>
              <a:ext cx="1737508" cy="751911"/>
            </a:xfrm>
            <a:prstGeom prst="rect">
              <a:avLst/>
            </a:prstGeom>
            <a:solidFill>
              <a:srgbClr val="75ADBD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Chatarrización, destrucción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Comercialización Muebles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Monetización de divisas extintas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Destinaciones especificas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dirty="0">
                  <a:solidFill>
                    <a:schemeClr val="tx1"/>
                  </a:solidFill>
                </a:rPr>
                <a:t>Destinaciones definitivas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600" b="1" u="sng" dirty="0">
                  <a:solidFill>
                    <a:schemeClr val="tx1"/>
                  </a:solidFill>
                </a:rPr>
                <a:t>Devoluciones</a:t>
              </a:r>
            </a:p>
          </p:txBody>
        </p:sp>
        <p:sp>
          <p:nvSpPr>
            <p:cNvPr id="90" name="Rectángulo 89"/>
            <p:cNvSpPr/>
            <p:nvPr/>
          </p:nvSpPr>
          <p:spPr>
            <a:xfrm>
              <a:off x="9658617" y="2944089"/>
              <a:ext cx="1737508" cy="813952"/>
            </a:xfrm>
            <a:prstGeom prst="rect">
              <a:avLst/>
            </a:prstGeom>
            <a:solidFill>
              <a:srgbClr val="75ADBD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700" b="1" dirty="0">
                  <a:solidFill>
                    <a:schemeClr val="tx1"/>
                  </a:solidFill>
                </a:rPr>
                <a:t>Comercialización Inmuebles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700" b="1" dirty="0">
                  <a:solidFill>
                    <a:schemeClr val="tx1"/>
                  </a:solidFill>
                </a:rPr>
                <a:t>Donación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700" b="1" dirty="0">
                  <a:solidFill>
                    <a:schemeClr val="tx1"/>
                  </a:solidFill>
                </a:rPr>
                <a:t>Destinaciones  de Ley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700" b="1" dirty="0">
                  <a:solidFill>
                    <a:schemeClr val="tx1"/>
                  </a:solidFill>
                </a:rPr>
                <a:t>Destinaciones especificas 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700" b="1" dirty="0">
                  <a:solidFill>
                    <a:schemeClr val="tx1"/>
                  </a:solidFill>
                </a:rPr>
                <a:t>Expropiación -  Demolición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700" b="1" u="sng" dirty="0">
                  <a:solidFill>
                    <a:schemeClr val="tx1"/>
                  </a:solidFill>
                </a:rPr>
                <a:t>Devoluciones</a:t>
              </a:r>
            </a:p>
          </p:txBody>
        </p:sp>
        <p:cxnSp>
          <p:nvCxnSpPr>
            <p:cNvPr id="91" name="Conector recto 90"/>
            <p:cNvCxnSpPr/>
            <p:nvPr/>
          </p:nvCxnSpPr>
          <p:spPr>
            <a:xfrm>
              <a:off x="822249" y="5347975"/>
              <a:ext cx="11182350" cy="8951"/>
            </a:xfrm>
            <a:prstGeom prst="line">
              <a:avLst/>
            </a:prstGeom>
            <a:ln w="19050">
              <a:solidFill>
                <a:schemeClr val="accent4">
                  <a:alpha val="70000"/>
                </a:scheme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cto 91"/>
            <p:cNvCxnSpPr/>
            <p:nvPr/>
          </p:nvCxnSpPr>
          <p:spPr>
            <a:xfrm>
              <a:off x="684561" y="5926659"/>
              <a:ext cx="11182350" cy="8951"/>
            </a:xfrm>
            <a:prstGeom prst="line">
              <a:avLst/>
            </a:prstGeom>
            <a:ln w="19050">
              <a:solidFill>
                <a:schemeClr val="accent2">
                  <a:alpha val="70000"/>
                </a:scheme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cto 92"/>
            <p:cNvCxnSpPr/>
            <p:nvPr/>
          </p:nvCxnSpPr>
          <p:spPr>
            <a:xfrm>
              <a:off x="806992" y="1521356"/>
              <a:ext cx="11182350" cy="8951"/>
            </a:xfrm>
            <a:prstGeom prst="line">
              <a:avLst/>
            </a:prstGeom>
            <a:ln w="19050">
              <a:solidFill>
                <a:srgbClr val="C66156">
                  <a:alpha val="70000"/>
                </a:srgb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angular 50"/>
            <p:cNvCxnSpPr>
              <a:stCxn id="27" idx="2"/>
              <a:endCxn id="23" idx="0"/>
            </p:cNvCxnSpPr>
            <p:nvPr/>
          </p:nvCxnSpPr>
          <p:spPr>
            <a:xfrm rot="16200000" flipH="1">
              <a:off x="1445517" y="1636232"/>
              <a:ext cx="785199" cy="22719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angular 56"/>
            <p:cNvCxnSpPr>
              <a:stCxn id="26" idx="2"/>
              <a:endCxn id="27" idx="0"/>
            </p:cNvCxnSpPr>
            <p:nvPr/>
          </p:nvCxnSpPr>
          <p:spPr>
            <a:xfrm rot="5400000">
              <a:off x="3837727" y="-1372592"/>
              <a:ext cx="244209" cy="42661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angular 107"/>
            <p:cNvCxnSpPr>
              <a:endCxn id="1028" idx="0"/>
            </p:cNvCxnSpPr>
            <p:nvPr/>
          </p:nvCxnSpPr>
          <p:spPr>
            <a:xfrm rot="16200000" flipH="1">
              <a:off x="5879305" y="3705363"/>
              <a:ext cx="2030560" cy="187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8" name="Elipse 1027"/>
            <p:cNvSpPr/>
            <p:nvPr/>
          </p:nvSpPr>
          <p:spPr>
            <a:xfrm>
              <a:off x="6806787" y="4721580"/>
              <a:ext cx="177469" cy="170167"/>
            </a:xfrm>
            <a:prstGeom prst="ellipse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i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10" name="Elipse 209"/>
            <p:cNvSpPr/>
            <p:nvPr/>
          </p:nvSpPr>
          <p:spPr>
            <a:xfrm>
              <a:off x="3984501" y="1091914"/>
              <a:ext cx="346720" cy="208726"/>
            </a:xfrm>
            <a:prstGeom prst="ellipse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i="1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1039" name="Conector angular 1038"/>
            <p:cNvCxnSpPr>
              <a:stCxn id="69" idx="3"/>
              <a:endCxn id="67" idx="1"/>
            </p:cNvCxnSpPr>
            <p:nvPr/>
          </p:nvCxnSpPr>
          <p:spPr>
            <a:xfrm flipV="1">
              <a:off x="8113107" y="5521553"/>
              <a:ext cx="311588" cy="12100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Conector angular 1040"/>
            <p:cNvCxnSpPr>
              <a:stCxn id="69" idx="3"/>
              <a:endCxn id="68" idx="1"/>
            </p:cNvCxnSpPr>
            <p:nvPr/>
          </p:nvCxnSpPr>
          <p:spPr>
            <a:xfrm>
              <a:off x="8113107" y="5642558"/>
              <a:ext cx="311588" cy="123894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Elipse 221"/>
            <p:cNvSpPr/>
            <p:nvPr/>
          </p:nvSpPr>
          <p:spPr>
            <a:xfrm>
              <a:off x="9467492" y="1201065"/>
              <a:ext cx="502390" cy="203277"/>
            </a:xfrm>
            <a:prstGeom prst="ellipse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23" name="Rectángulo 222"/>
            <p:cNvSpPr/>
            <p:nvPr/>
          </p:nvSpPr>
          <p:spPr>
            <a:xfrm>
              <a:off x="1214462" y="5534419"/>
              <a:ext cx="1215184" cy="271592"/>
            </a:xfrm>
            <a:prstGeom prst="rect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00" b="1" dirty="0">
                  <a:solidFill>
                    <a:schemeClr val="tx1"/>
                  </a:solidFill>
                </a:rPr>
                <a:t>Puestas a disposición</a:t>
              </a:r>
            </a:p>
          </p:txBody>
        </p:sp>
        <p:cxnSp>
          <p:nvCxnSpPr>
            <p:cNvPr id="1043" name="Conector recto de flecha 1042"/>
            <p:cNvCxnSpPr>
              <a:stCxn id="223" idx="0"/>
              <a:endCxn id="23" idx="2"/>
            </p:cNvCxnSpPr>
            <p:nvPr/>
          </p:nvCxnSpPr>
          <p:spPr>
            <a:xfrm flipV="1">
              <a:off x="1822055" y="4620384"/>
              <a:ext cx="27421" cy="91403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Conector recto de flecha 1044"/>
            <p:cNvCxnSpPr>
              <a:stCxn id="190" idx="3"/>
              <a:endCxn id="222" idx="2"/>
            </p:cNvCxnSpPr>
            <p:nvPr/>
          </p:nvCxnSpPr>
          <p:spPr>
            <a:xfrm>
              <a:off x="9328143" y="1272602"/>
              <a:ext cx="139349" cy="301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Elipse 227"/>
            <p:cNvSpPr/>
            <p:nvPr/>
          </p:nvSpPr>
          <p:spPr>
            <a:xfrm>
              <a:off x="6806786" y="5534420"/>
              <a:ext cx="270991" cy="236017"/>
            </a:xfrm>
            <a:prstGeom prst="ellipse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31" name="Elipse 230"/>
            <p:cNvSpPr/>
            <p:nvPr/>
          </p:nvSpPr>
          <p:spPr>
            <a:xfrm>
              <a:off x="9467492" y="812252"/>
              <a:ext cx="502390" cy="234875"/>
            </a:xfrm>
            <a:prstGeom prst="ellipse">
              <a:avLst/>
            </a:prstGeom>
            <a:solidFill>
              <a:srgbClr val="A6C16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1049" name="Conector recto de flecha 1048"/>
            <p:cNvCxnSpPr>
              <a:stCxn id="179" idx="3"/>
              <a:endCxn id="231" idx="2"/>
            </p:cNvCxnSpPr>
            <p:nvPr/>
          </p:nvCxnSpPr>
          <p:spPr>
            <a:xfrm flipV="1">
              <a:off x="9329475" y="929690"/>
              <a:ext cx="138016" cy="111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Elipse 240"/>
            <p:cNvSpPr/>
            <p:nvPr/>
          </p:nvSpPr>
          <p:spPr>
            <a:xfrm>
              <a:off x="10527372" y="5500800"/>
              <a:ext cx="177468" cy="170167"/>
            </a:xfrm>
            <a:prstGeom prst="ellipse">
              <a:avLst/>
            </a:prstGeom>
            <a:solidFill>
              <a:srgbClr val="A6C16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1062" name="Conector angular 1061"/>
            <p:cNvCxnSpPr>
              <a:stCxn id="67" idx="3"/>
              <a:endCxn id="241" idx="2"/>
            </p:cNvCxnSpPr>
            <p:nvPr/>
          </p:nvCxnSpPr>
          <p:spPr>
            <a:xfrm>
              <a:off x="9539960" y="5521553"/>
              <a:ext cx="987411" cy="6433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Conector angular 1063"/>
            <p:cNvCxnSpPr>
              <a:stCxn id="68" idx="3"/>
              <a:endCxn id="241" idx="2"/>
            </p:cNvCxnSpPr>
            <p:nvPr/>
          </p:nvCxnSpPr>
          <p:spPr>
            <a:xfrm flipV="1">
              <a:off x="9519862" y="5585884"/>
              <a:ext cx="1007510" cy="18056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Elipse 263"/>
            <p:cNvSpPr/>
            <p:nvPr/>
          </p:nvSpPr>
          <p:spPr>
            <a:xfrm>
              <a:off x="4008594" y="5512397"/>
              <a:ext cx="308465" cy="269696"/>
            </a:xfrm>
            <a:prstGeom prst="ellipse">
              <a:avLst/>
            </a:prstGeom>
            <a:solidFill>
              <a:srgbClr val="C66156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00" b="1" i="1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1079" name="Conector recto de flecha 1078"/>
            <p:cNvCxnSpPr>
              <a:stCxn id="264" idx="6"/>
              <a:endCxn id="66" idx="1"/>
            </p:cNvCxnSpPr>
            <p:nvPr/>
          </p:nvCxnSpPr>
          <p:spPr>
            <a:xfrm flipV="1">
              <a:off x="4317059" y="5642127"/>
              <a:ext cx="191853" cy="51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Elipse 268"/>
            <p:cNvSpPr/>
            <p:nvPr/>
          </p:nvSpPr>
          <p:spPr>
            <a:xfrm>
              <a:off x="11517146" y="2964421"/>
              <a:ext cx="177469" cy="170167"/>
            </a:xfrm>
            <a:prstGeom prst="ellipse">
              <a:avLst/>
            </a:prstGeom>
            <a:solidFill>
              <a:srgbClr val="548235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1083" name="Conector angular 1082"/>
            <p:cNvCxnSpPr/>
            <p:nvPr/>
          </p:nvCxnSpPr>
          <p:spPr>
            <a:xfrm flipV="1">
              <a:off x="11396125" y="3054823"/>
              <a:ext cx="121021" cy="3846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ectángulo 281"/>
            <p:cNvSpPr/>
            <p:nvPr/>
          </p:nvSpPr>
          <p:spPr>
            <a:xfrm rot="5400000">
              <a:off x="10327634" y="3034746"/>
              <a:ext cx="3104328" cy="219087"/>
            </a:xfrm>
            <a:prstGeom prst="rect">
              <a:avLst/>
            </a:prstGeom>
            <a:solidFill>
              <a:srgbClr val="2F5597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FRISCO</a:t>
              </a:r>
            </a:p>
          </p:txBody>
        </p:sp>
        <p:sp>
          <p:nvSpPr>
            <p:cNvPr id="283" name="Elipse 282"/>
            <p:cNvSpPr/>
            <p:nvPr/>
          </p:nvSpPr>
          <p:spPr>
            <a:xfrm>
              <a:off x="9469237" y="6058692"/>
              <a:ext cx="248193" cy="255738"/>
            </a:xfrm>
            <a:prstGeom prst="ellipse">
              <a:avLst/>
            </a:prstGeom>
            <a:solidFill>
              <a:srgbClr val="548235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295" name="Conector recto 294"/>
            <p:cNvCxnSpPr/>
            <p:nvPr/>
          </p:nvCxnSpPr>
          <p:spPr>
            <a:xfrm>
              <a:off x="806992" y="6409839"/>
              <a:ext cx="11182350" cy="8951"/>
            </a:xfrm>
            <a:prstGeom prst="line">
              <a:avLst/>
            </a:prstGeom>
            <a:ln w="19050">
              <a:solidFill>
                <a:schemeClr val="accent6">
                  <a:lumMod val="75000"/>
                  <a:alpha val="70000"/>
                </a:scheme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Rectángulo 295"/>
            <p:cNvSpPr/>
            <p:nvPr/>
          </p:nvSpPr>
          <p:spPr>
            <a:xfrm>
              <a:off x="-609" y="6396189"/>
              <a:ext cx="815354" cy="46181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00" b="1" dirty="0">
                  <a:solidFill>
                    <a:schemeClr val="tx1"/>
                  </a:solidFill>
                </a:rPr>
                <a:t>AFECTADO</a:t>
              </a:r>
            </a:p>
          </p:txBody>
        </p:sp>
        <p:sp>
          <p:nvSpPr>
            <p:cNvPr id="297" name="Rectángulo 296"/>
            <p:cNvSpPr/>
            <p:nvPr/>
          </p:nvSpPr>
          <p:spPr>
            <a:xfrm>
              <a:off x="9969882" y="6495964"/>
              <a:ext cx="1816064" cy="27328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00" b="1" u="sng" dirty="0">
                  <a:solidFill>
                    <a:schemeClr val="tx1"/>
                  </a:solidFill>
                </a:rPr>
                <a:t>Recepción de Activos Y Rendimientos</a:t>
              </a:r>
            </a:p>
          </p:txBody>
        </p:sp>
        <p:cxnSp>
          <p:nvCxnSpPr>
            <p:cNvPr id="220" name="Conector angular 219"/>
            <p:cNvCxnSpPr>
              <a:stCxn id="89" idx="3"/>
              <a:endCxn id="110" idx="0"/>
            </p:cNvCxnSpPr>
            <p:nvPr/>
          </p:nvCxnSpPr>
          <p:spPr>
            <a:xfrm>
              <a:off x="11396125" y="2449200"/>
              <a:ext cx="627571" cy="1074037"/>
            </a:xfrm>
            <a:prstGeom prst="bentConnector2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angular 225"/>
            <p:cNvCxnSpPr>
              <a:endCxn id="110" idx="2"/>
            </p:cNvCxnSpPr>
            <p:nvPr/>
          </p:nvCxnSpPr>
          <p:spPr>
            <a:xfrm flipV="1">
              <a:off x="11408210" y="3606281"/>
              <a:ext cx="526751" cy="1170"/>
            </a:xfrm>
            <a:prstGeom prst="bentConnector3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ector angular 231"/>
            <p:cNvCxnSpPr>
              <a:stCxn id="88" idx="3"/>
              <a:endCxn id="110" idx="4"/>
            </p:cNvCxnSpPr>
            <p:nvPr/>
          </p:nvCxnSpPr>
          <p:spPr>
            <a:xfrm flipV="1">
              <a:off x="11401426" y="3689324"/>
              <a:ext cx="622270" cy="556500"/>
            </a:xfrm>
            <a:prstGeom prst="bentConnector2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" name="Elipse 308"/>
            <p:cNvSpPr/>
            <p:nvPr/>
          </p:nvSpPr>
          <p:spPr>
            <a:xfrm>
              <a:off x="9538438" y="6548308"/>
              <a:ext cx="177469" cy="16608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u="sng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235" name="Conector angular 234"/>
            <p:cNvCxnSpPr>
              <a:stCxn id="309" idx="6"/>
              <a:endCxn id="297" idx="1"/>
            </p:cNvCxnSpPr>
            <p:nvPr/>
          </p:nvCxnSpPr>
          <p:spPr>
            <a:xfrm>
              <a:off x="9715907" y="6631352"/>
              <a:ext cx="253975" cy="1255"/>
            </a:xfrm>
            <a:prstGeom prst="bentConnector3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Elipse 311"/>
            <p:cNvSpPr/>
            <p:nvPr/>
          </p:nvSpPr>
          <p:spPr>
            <a:xfrm>
              <a:off x="4420176" y="3272310"/>
              <a:ext cx="177469" cy="170167"/>
            </a:xfrm>
            <a:prstGeom prst="ellipse">
              <a:avLst/>
            </a:prstGeom>
            <a:solidFill>
              <a:srgbClr val="A6C16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13" name="Conector angular 312"/>
            <p:cNvCxnSpPr>
              <a:stCxn id="312" idx="0"/>
              <a:endCxn id="76" idx="1"/>
            </p:cNvCxnSpPr>
            <p:nvPr/>
          </p:nvCxnSpPr>
          <p:spPr>
            <a:xfrm rot="5400000" flipH="1" flipV="1">
              <a:off x="4216420" y="2743801"/>
              <a:ext cx="821000" cy="236018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Conector angular 313"/>
            <p:cNvCxnSpPr>
              <a:stCxn id="312" idx="4"/>
              <a:endCxn id="83" idx="1"/>
            </p:cNvCxnSpPr>
            <p:nvPr/>
          </p:nvCxnSpPr>
          <p:spPr>
            <a:xfrm rot="16200000" flipH="1">
              <a:off x="4225031" y="3726357"/>
              <a:ext cx="803791" cy="23603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angular 314"/>
            <p:cNvCxnSpPr>
              <a:stCxn id="312" idx="6"/>
              <a:endCxn id="78" idx="1"/>
            </p:cNvCxnSpPr>
            <p:nvPr/>
          </p:nvCxnSpPr>
          <p:spPr>
            <a:xfrm flipV="1">
              <a:off x="4597645" y="3357316"/>
              <a:ext cx="153462" cy="78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ector angular 242"/>
            <p:cNvCxnSpPr>
              <a:stCxn id="159" idx="3"/>
              <a:endCxn id="282" idx="3"/>
            </p:cNvCxnSpPr>
            <p:nvPr/>
          </p:nvCxnSpPr>
          <p:spPr>
            <a:xfrm flipV="1">
              <a:off x="11628354" y="4696454"/>
              <a:ext cx="251445" cy="1376313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ector angular 245"/>
            <p:cNvCxnSpPr>
              <a:stCxn id="160" idx="3"/>
              <a:endCxn id="282" idx="3"/>
            </p:cNvCxnSpPr>
            <p:nvPr/>
          </p:nvCxnSpPr>
          <p:spPr>
            <a:xfrm flipV="1">
              <a:off x="11630151" y="4696454"/>
              <a:ext cx="249647" cy="1617976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>
              <a:off x="6716875" y="3649837"/>
              <a:ext cx="19797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93541" y="2688937"/>
              <a:ext cx="207282" cy="12193"/>
            </a:xfrm>
            <a:prstGeom prst="rect">
              <a:avLst/>
            </a:prstGeom>
          </p:spPr>
        </p:pic>
        <p:cxnSp>
          <p:nvCxnSpPr>
            <p:cNvPr id="48" name="Conector recto de flecha 47"/>
            <p:cNvCxnSpPr/>
            <p:nvPr/>
          </p:nvCxnSpPr>
          <p:spPr>
            <a:xfrm>
              <a:off x="11576721" y="2275367"/>
              <a:ext cx="8943" cy="7139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/>
            <p:cNvCxnSpPr/>
            <p:nvPr/>
          </p:nvCxnSpPr>
          <p:spPr>
            <a:xfrm>
              <a:off x="11408210" y="2282915"/>
              <a:ext cx="17640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uadroTexto 51"/>
            <p:cNvSpPr txBox="1"/>
            <p:nvPr/>
          </p:nvSpPr>
          <p:spPr>
            <a:xfrm>
              <a:off x="1787854" y="-106982"/>
              <a:ext cx="775058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350" b="1" dirty="0"/>
                <a:t>ZOOM DE ARQUITECTURA - INTERACCION CON ACTORES DEL MACROPROCESO</a:t>
              </a:r>
            </a:p>
          </p:txBody>
        </p:sp>
        <p:sp>
          <p:nvSpPr>
            <p:cNvPr id="110" name="Elipse 109"/>
            <p:cNvSpPr/>
            <p:nvPr/>
          </p:nvSpPr>
          <p:spPr>
            <a:xfrm>
              <a:off x="11934961" y="3523237"/>
              <a:ext cx="177469" cy="16608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u="sng" dirty="0">
                  <a:solidFill>
                    <a:schemeClr val="tx1"/>
                  </a:solidFill>
                </a:rPr>
                <a:t>E</a:t>
              </a:r>
            </a:p>
          </p:txBody>
        </p:sp>
      </p:grpSp>
      <p:cxnSp>
        <p:nvCxnSpPr>
          <p:cNvPr id="95" name="Conector recto de flecha 94"/>
          <p:cNvCxnSpPr>
            <a:endCxn id="29" idx="1"/>
          </p:cNvCxnSpPr>
          <p:nvPr/>
        </p:nvCxnSpPr>
        <p:spPr>
          <a:xfrm flipV="1">
            <a:off x="3280199" y="1342486"/>
            <a:ext cx="390954" cy="47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7443630" y="6176308"/>
            <a:ext cx="0" cy="2460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>
            <a:endCxn id="159" idx="1"/>
          </p:cNvCxnSpPr>
          <p:nvPr/>
        </p:nvCxnSpPr>
        <p:spPr>
          <a:xfrm>
            <a:off x="7443630" y="6190167"/>
            <a:ext cx="2104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7443630" y="6422395"/>
            <a:ext cx="2117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967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84" y="2569865"/>
            <a:ext cx="8145713" cy="3762696"/>
          </a:xfrm>
          <a:prstGeom prst="rect">
            <a:avLst/>
          </a:prstGeom>
        </p:spPr>
      </p:pic>
      <p:pic>
        <p:nvPicPr>
          <p:cNvPr id="5" name="Picture 2" descr="https://www.icarus.com.co/static/img/clients/sa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668" y="1084637"/>
            <a:ext cx="1452524" cy="53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553453" y="2329234"/>
            <a:ext cx="2983832" cy="385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7" name="Rectángulo 6"/>
          <p:cNvSpPr/>
          <p:nvPr/>
        </p:nvSpPr>
        <p:spPr>
          <a:xfrm>
            <a:off x="4141871" y="2329234"/>
            <a:ext cx="4757650" cy="385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8" name="Rectángulo 7"/>
          <p:cNvSpPr/>
          <p:nvPr/>
        </p:nvSpPr>
        <p:spPr>
          <a:xfrm>
            <a:off x="3353803" y="2202902"/>
            <a:ext cx="3012878" cy="385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9" name="CuadroTexto 8"/>
          <p:cNvSpPr txBox="1"/>
          <p:nvPr/>
        </p:nvSpPr>
        <p:spPr>
          <a:xfrm>
            <a:off x="335089" y="200677"/>
            <a:ext cx="78445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50" b="1" dirty="0">
                <a:solidFill>
                  <a:srgbClr val="000090"/>
                </a:solidFill>
              </a:rPr>
              <a:t>FUNCIONALIDADES DEL </a:t>
            </a:r>
          </a:p>
          <a:p>
            <a:r>
              <a:rPr lang="es-ES" sz="4050" b="1" dirty="0">
                <a:solidFill>
                  <a:srgbClr val="000090"/>
                </a:solidFill>
              </a:rPr>
              <a:t>MATRIX-INMUEBLES</a:t>
            </a:r>
            <a:endParaRPr lang="es-ES" sz="9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859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/>
          <p:cNvGrpSpPr/>
          <p:nvPr/>
        </p:nvGrpSpPr>
        <p:grpSpPr>
          <a:xfrm>
            <a:off x="17478" y="218364"/>
            <a:ext cx="9126523" cy="6496335"/>
            <a:chOff x="-609" y="0"/>
            <a:chExt cx="12168697" cy="6858000"/>
          </a:xfrm>
        </p:grpSpPr>
        <p:sp>
          <p:nvSpPr>
            <p:cNvPr id="2" name="Rectángulo 1"/>
            <p:cNvSpPr/>
            <p:nvPr/>
          </p:nvSpPr>
          <p:spPr>
            <a:xfrm>
              <a:off x="1" y="0"/>
              <a:ext cx="815354" cy="15110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GESTIÓN FGN</a:t>
              </a:r>
            </a:p>
          </p:txBody>
        </p:sp>
        <p:sp>
          <p:nvSpPr>
            <p:cNvPr id="6" name="Rectángulo 5"/>
            <p:cNvSpPr/>
            <p:nvPr/>
          </p:nvSpPr>
          <p:spPr>
            <a:xfrm>
              <a:off x="1" y="1511386"/>
              <a:ext cx="815354" cy="3161545"/>
            </a:xfrm>
            <a:prstGeom prst="rect">
              <a:avLst/>
            </a:prstGeom>
            <a:solidFill>
              <a:srgbClr val="2F5597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GESTIÓN SAE</a:t>
              </a:r>
            </a:p>
          </p:txBody>
        </p:sp>
        <p:sp>
          <p:nvSpPr>
            <p:cNvPr id="181" name="Rectángulo 180"/>
            <p:cNvSpPr/>
            <p:nvPr/>
          </p:nvSpPr>
          <p:spPr>
            <a:xfrm>
              <a:off x="0" y="4670834"/>
              <a:ext cx="814136" cy="6779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MIN JUSTICIA </a:t>
              </a:r>
            </a:p>
          </p:txBody>
        </p:sp>
        <p:grpSp>
          <p:nvGrpSpPr>
            <p:cNvPr id="65" name="Grupo 64"/>
            <p:cNvGrpSpPr/>
            <p:nvPr/>
          </p:nvGrpSpPr>
          <p:grpSpPr>
            <a:xfrm>
              <a:off x="806993" y="1991207"/>
              <a:ext cx="11003017" cy="2725253"/>
              <a:chOff x="1001288" y="2216546"/>
              <a:chExt cx="11284510" cy="2725253"/>
            </a:xfrm>
          </p:grpSpPr>
          <p:cxnSp>
            <p:nvCxnSpPr>
              <p:cNvPr id="56" name="Conector recto 55"/>
              <p:cNvCxnSpPr/>
              <p:nvPr/>
            </p:nvCxnSpPr>
            <p:spPr>
              <a:xfrm>
                <a:off x="1009650" y="4026999"/>
                <a:ext cx="11251469" cy="52570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ector recto 57"/>
              <p:cNvCxnSpPr/>
              <p:nvPr/>
            </p:nvCxnSpPr>
            <p:spPr>
              <a:xfrm>
                <a:off x="1001288" y="3092593"/>
                <a:ext cx="11259830" cy="51909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cto 58"/>
              <p:cNvCxnSpPr/>
              <p:nvPr/>
            </p:nvCxnSpPr>
            <p:spPr>
              <a:xfrm>
                <a:off x="1001288" y="4912842"/>
                <a:ext cx="11234946" cy="28957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ector recto 59"/>
              <p:cNvCxnSpPr/>
              <p:nvPr/>
            </p:nvCxnSpPr>
            <p:spPr>
              <a:xfrm>
                <a:off x="1016545" y="2225497"/>
                <a:ext cx="11269253" cy="0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ector recto 61"/>
              <p:cNvCxnSpPr/>
              <p:nvPr/>
            </p:nvCxnSpPr>
            <p:spPr>
              <a:xfrm>
                <a:off x="4639786" y="2225497"/>
                <a:ext cx="0" cy="266772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cto 62"/>
              <p:cNvCxnSpPr/>
              <p:nvPr/>
            </p:nvCxnSpPr>
            <p:spPr>
              <a:xfrm>
                <a:off x="6954673" y="2216546"/>
                <a:ext cx="0" cy="266772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ector recto 63"/>
              <p:cNvCxnSpPr/>
              <p:nvPr/>
            </p:nvCxnSpPr>
            <p:spPr>
              <a:xfrm>
                <a:off x="9880026" y="2225497"/>
                <a:ext cx="0" cy="2667721"/>
              </a:xfrm>
              <a:prstGeom prst="line">
                <a:avLst/>
              </a:prstGeom>
              <a:ln w="19050">
                <a:solidFill>
                  <a:schemeClr val="accent5">
                    <a:alpha val="70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ángulo 7"/>
            <p:cNvSpPr/>
            <p:nvPr/>
          </p:nvSpPr>
          <p:spPr>
            <a:xfrm>
              <a:off x="0" y="5349373"/>
              <a:ext cx="815354" cy="5556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RAMA JUDICIAL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254106" y="2040191"/>
              <a:ext cx="792190" cy="258019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Registro en el sistema</a:t>
              </a: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1339336" y="2040192"/>
              <a:ext cx="872603" cy="258019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Recepción</a:t>
              </a: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3087327" y="2066703"/>
              <a:ext cx="1240834" cy="255368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25" b="1" dirty="0">
                  <a:solidFill>
                    <a:schemeClr val="tx1"/>
                  </a:solidFill>
                </a:rPr>
                <a:t>Registro y clasificación de  Depositarios y Liquidadores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s-CO" sz="825" b="1" dirty="0">
                <a:solidFill>
                  <a:schemeClr val="tx1"/>
                </a:solidFill>
              </a:endParaRP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25" b="1" dirty="0">
                  <a:solidFill>
                    <a:schemeClr val="tx1"/>
                  </a:solidFill>
                </a:rPr>
                <a:t>Asignación automática de Depositarios y Liquidadores, garantías y posesión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endParaRPr lang="es-CO" sz="825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1188670" y="423832"/>
              <a:ext cx="9756882" cy="2548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Investigación proceso de Extinción de Dominio</a:t>
              </a: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937182" y="882585"/>
              <a:ext cx="1779150" cy="3724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25" b="1" dirty="0">
                  <a:solidFill>
                    <a:schemeClr val="tx1"/>
                  </a:solidFill>
                </a:rPr>
                <a:t>Puestas a disposición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s-CO" sz="825" b="1" dirty="0">
                  <a:solidFill>
                    <a:schemeClr val="tx1"/>
                  </a:solidFill>
                </a:rPr>
                <a:t>Diligencia de Secuestro</a:t>
              </a:r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5255233" y="937238"/>
              <a:ext cx="1617409" cy="3392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Aprobaciones de Enajenación Temprana</a:t>
              </a:r>
            </a:p>
          </p:txBody>
        </p:sp>
        <p:sp>
          <p:nvSpPr>
            <p:cNvPr id="38" name="Rectángulo 37"/>
            <p:cNvSpPr/>
            <p:nvPr/>
          </p:nvSpPr>
          <p:spPr>
            <a:xfrm rot="16200000">
              <a:off x="608316" y="3950233"/>
              <a:ext cx="939006" cy="5934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dirty="0">
                  <a:solidFill>
                    <a:schemeClr val="tx1"/>
                  </a:solidFill>
                </a:rPr>
                <a:t>SOC Y EST DE COMERCIO</a:t>
              </a:r>
            </a:p>
          </p:txBody>
        </p:sp>
        <p:sp>
          <p:nvSpPr>
            <p:cNvPr id="39" name="Rectángulo 38"/>
            <p:cNvSpPr/>
            <p:nvPr/>
          </p:nvSpPr>
          <p:spPr>
            <a:xfrm rot="16200000">
              <a:off x="592942" y="3049260"/>
              <a:ext cx="853642" cy="5934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dirty="0">
                  <a:solidFill>
                    <a:schemeClr val="tx1"/>
                  </a:solidFill>
                </a:rPr>
                <a:t>INMUEBLES</a:t>
              </a:r>
            </a:p>
          </p:txBody>
        </p:sp>
        <p:sp>
          <p:nvSpPr>
            <p:cNvPr id="40" name="Rectángulo 39"/>
            <p:cNvSpPr/>
            <p:nvPr/>
          </p:nvSpPr>
          <p:spPr>
            <a:xfrm rot="16200000">
              <a:off x="592943" y="2142850"/>
              <a:ext cx="853642" cy="5934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dirty="0">
                  <a:solidFill>
                    <a:schemeClr val="tx1"/>
                  </a:solidFill>
                </a:rPr>
                <a:t>MUEBLES</a:t>
              </a:r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1316488" y="1592128"/>
              <a:ext cx="2987424" cy="3501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RR. RECEPCIÓN Y REGISTRO </a:t>
              </a:r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4405176" y="1591789"/>
              <a:ext cx="2158925" cy="3501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DP. DIAGNÓSTICO Y ALISTAMIENTO DE ACTIVOS </a:t>
              </a:r>
            </a:p>
          </p:txBody>
        </p:sp>
        <p:sp>
          <p:nvSpPr>
            <p:cNvPr id="43" name="Rectángulo 42"/>
            <p:cNvSpPr/>
            <p:nvPr/>
          </p:nvSpPr>
          <p:spPr>
            <a:xfrm>
              <a:off x="6670077" y="1592127"/>
              <a:ext cx="2743453" cy="3501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DT. DISPOSICIÓN TEMPORAL DE ACTIVOS </a:t>
              </a:r>
            </a:p>
          </p:txBody>
        </p:sp>
        <p:sp>
          <p:nvSpPr>
            <p:cNvPr id="44" name="Rectángulo 43"/>
            <p:cNvSpPr/>
            <p:nvPr/>
          </p:nvSpPr>
          <p:spPr>
            <a:xfrm>
              <a:off x="9514838" y="1592126"/>
              <a:ext cx="2069778" cy="3501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DF. DISPOSICIÓN FINAL DE ACTIVOS </a:t>
              </a:r>
            </a:p>
          </p:txBody>
        </p:sp>
        <p:sp>
          <p:nvSpPr>
            <p:cNvPr id="66" name="Rectángulo 65"/>
            <p:cNvSpPr/>
            <p:nvPr/>
          </p:nvSpPr>
          <p:spPr>
            <a:xfrm>
              <a:off x="4590304" y="5663729"/>
              <a:ext cx="2104695" cy="444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Aprobaciones de Enajenación Temprana*</a:t>
              </a:r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8424694" y="5406766"/>
              <a:ext cx="1095167" cy="3202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Extinción de Dominio</a:t>
              </a:r>
            </a:p>
          </p:txBody>
        </p:sp>
        <p:sp>
          <p:nvSpPr>
            <p:cNvPr id="68" name="Rectángulo 67"/>
            <p:cNvSpPr/>
            <p:nvPr/>
          </p:nvSpPr>
          <p:spPr>
            <a:xfrm>
              <a:off x="8424694" y="5819406"/>
              <a:ext cx="1095167" cy="2551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Devolución</a:t>
              </a:r>
            </a:p>
          </p:txBody>
        </p:sp>
        <p:sp>
          <p:nvSpPr>
            <p:cNvPr id="69" name="Rectángulo 68"/>
            <p:cNvSpPr/>
            <p:nvPr/>
          </p:nvSpPr>
          <p:spPr>
            <a:xfrm>
              <a:off x="7117501" y="5535987"/>
              <a:ext cx="995606" cy="3690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Dicta  Sentencia</a:t>
              </a:r>
            </a:p>
          </p:txBody>
        </p:sp>
        <p:sp>
          <p:nvSpPr>
            <p:cNvPr id="158" name="Rectángulo 157"/>
            <p:cNvSpPr/>
            <p:nvPr/>
          </p:nvSpPr>
          <p:spPr>
            <a:xfrm>
              <a:off x="0" y="5910414"/>
              <a:ext cx="815354" cy="485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CISA</a:t>
              </a:r>
            </a:p>
          </p:txBody>
        </p:sp>
        <p:sp>
          <p:nvSpPr>
            <p:cNvPr id="159" name="Rectángulo 158"/>
            <p:cNvSpPr/>
            <p:nvPr/>
          </p:nvSpPr>
          <p:spPr>
            <a:xfrm>
              <a:off x="10127475" y="5693412"/>
              <a:ext cx="1500879" cy="3404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Promoción y Venta  Muebles</a:t>
              </a:r>
            </a:p>
          </p:txBody>
        </p:sp>
        <p:sp>
          <p:nvSpPr>
            <p:cNvPr id="160" name="Rectángulo 159"/>
            <p:cNvSpPr/>
            <p:nvPr/>
          </p:nvSpPr>
          <p:spPr>
            <a:xfrm>
              <a:off x="10129272" y="6114175"/>
              <a:ext cx="1500879" cy="2832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 Promoción y venta Inmuebles </a:t>
              </a:r>
            </a:p>
          </p:txBody>
        </p:sp>
        <p:pic>
          <p:nvPicPr>
            <p:cNvPr id="1026" name="Picture 2" descr="https://www.icarus.com.co/static/img/clients/sa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4210" y="60041"/>
              <a:ext cx="940811" cy="343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9" name="Rectángulo 178"/>
            <p:cNvSpPr/>
            <p:nvPr/>
          </p:nvSpPr>
          <p:spPr>
            <a:xfrm>
              <a:off x="7292760" y="800432"/>
              <a:ext cx="2036715" cy="2978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Improcedencia y ordena devolución </a:t>
              </a:r>
            </a:p>
          </p:txBody>
        </p:sp>
        <p:sp>
          <p:nvSpPr>
            <p:cNvPr id="190" name="Rectángulo 189"/>
            <p:cNvSpPr/>
            <p:nvPr/>
          </p:nvSpPr>
          <p:spPr>
            <a:xfrm>
              <a:off x="7294093" y="1190637"/>
              <a:ext cx="2034050" cy="2002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Procedencia y  pasa a Juez  </a:t>
              </a:r>
            </a:p>
          </p:txBody>
        </p:sp>
        <p:sp>
          <p:nvSpPr>
            <p:cNvPr id="180" name="Rectángulo 179"/>
            <p:cNvSpPr/>
            <p:nvPr/>
          </p:nvSpPr>
          <p:spPr>
            <a:xfrm>
              <a:off x="4339026" y="4935647"/>
              <a:ext cx="5130210" cy="179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i="1" dirty="0">
                  <a:solidFill>
                    <a:schemeClr val="tx1"/>
                  </a:solidFill>
                </a:rPr>
                <a:t>Representa intereses  de la Nación en Proceso de extinción de dominio.  *</a:t>
              </a:r>
            </a:p>
          </p:txBody>
        </p:sp>
        <p:cxnSp>
          <p:nvCxnSpPr>
            <p:cNvPr id="91" name="Conector recto 90"/>
            <p:cNvCxnSpPr/>
            <p:nvPr/>
          </p:nvCxnSpPr>
          <p:spPr>
            <a:xfrm>
              <a:off x="822249" y="5347975"/>
              <a:ext cx="11182350" cy="8951"/>
            </a:xfrm>
            <a:prstGeom prst="line">
              <a:avLst/>
            </a:prstGeom>
            <a:ln w="19050">
              <a:solidFill>
                <a:schemeClr val="accent4">
                  <a:alpha val="70000"/>
                </a:scheme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cto 91"/>
            <p:cNvCxnSpPr/>
            <p:nvPr/>
          </p:nvCxnSpPr>
          <p:spPr>
            <a:xfrm>
              <a:off x="818790" y="5915352"/>
              <a:ext cx="11182350" cy="8951"/>
            </a:xfrm>
            <a:prstGeom prst="line">
              <a:avLst/>
            </a:prstGeom>
            <a:solidFill>
              <a:srgbClr val="ED7D31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3" name="Conector recto 92"/>
            <p:cNvCxnSpPr/>
            <p:nvPr/>
          </p:nvCxnSpPr>
          <p:spPr>
            <a:xfrm>
              <a:off x="806992" y="1521356"/>
              <a:ext cx="11182350" cy="8951"/>
            </a:xfrm>
            <a:prstGeom prst="line">
              <a:avLst/>
            </a:prstGeom>
            <a:ln w="19050">
              <a:solidFill>
                <a:srgbClr val="C66156">
                  <a:alpha val="70000"/>
                </a:srgb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angular 50"/>
            <p:cNvCxnSpPr>
              <a:stCxn id="27" idx="2"/>
            </p:cNvCxnSpPr>
            <p:nvPr/>
          </p:nvCxnSpPr>
          <p:spPr>
            <a:xfrm rot="5400000">
              <a:off x="1658359" y="1423391"/>
              <a:ext cx="336796" cy="127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angular 56"/>
            <p:cNvCxnSpPr>
              <a:stCxn id="26" idx="2"/>
              <a:endCxn id="27" idx="0"/>
            </p:cNvCxnSpPr>
            <p:nvPr/>
          </p:nvCxnSpPr>
          <p:spPr>
            <a:xfrm rot="5400000">
              <a:off x="3844987" y="-1339539"/>
              <a:ext cx="203894" cy="424035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Conector angular 1033"/>
            <p:cNvCxnSpPr>
              <a:stCxn id="29" idx="3"/>
              <a:endCxn id="179" idx="1"/>
            </p:cNvCxnSpPr>
            <p:nvPr/>
          </p:nvCxnSpPr>
          <p:spPr>
            <a:xfrm flipV="1">
              <a:off x="6872642" y="949349"/>
              <a:ext cx="420118" cy="157529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Conector angular 1035"/>
            <p:cNvCxnSpPr>
              <a:stCxn id="29" idx="3"/>
              <a:endCxn id="190" idx="1"/>
            </p:cNvCxnSpPr>
            <p:nvPr/>
          </p:nvCxnSpPr>
          <p:spPr>
            <a:xfrm>
              <a:off x="6872642" y="1106878"/>
              <a:ext cx="421451" cy="183907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Conector angular 1038"/>
            <p:cNvCxnSpPr>
              <a:stCxn id="69" idx="3"/>
              <a:endCxn id="67" idx="1"/>
            </p:cNvCxnSpPr>
            <p:nvPr/>
          </p:nvCxnSpPr>
          <p:spPr>
            <a:xfrm flipV="1">
              <a:off x="8113107" y="5566901"/>
              <a:ext cx="311587" cy="15360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Conector angular 1040"/>
            <p:cNvCxnSpPr>
              <a:stCxn id="69" idx="3"/>
              <a:endCxn id="68" idx="1"/>
            </p:cNvCxnSpPr>
            <p:nvPr/>
          </p:nvCxnSpPr>
          <p:spPr>
            <a:xfrm>
              <a:off x="8113107" y="5720508"/>
              <a:ext cx="311587" cy="226466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Elipse 221"/>
            <p:cNvSpPr/>
            <p:nvPr/>
          </p:nvSpPr>
          <p:spPr>
            <a:xfrm>
              <a:off x="9467491" y="1201065"/>
              <a:ext cx="177469" cy="1701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23" name="Rectángulo 222"/>
            <p:cNvSpPr/>
            <p:nvPr/>
          </p:nvSpPr>
          <p:spPr>
            <a:xfrm>
              <a:off x="1170921" y="5534419"/>
              <a:ext cx="1215185" cy="2841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Puestas a disposición</a:t>
              </a:r>
            </a:p>
          </p:txBody>
        </p:sp>
        <p:cxnSp>
          <p:nvCxnSpPr>
            <p:cNvPr id="1043" name="Conector recto de flecha 1042"/>
            <p:cNvCxnSpPr>
              <a:stCxn id="223" idx="0"/>
              <a:endCxn id="23" idx="2"/>
            </p:cNvCxnSpPr>
            <p:nvPr/>
          </p:nvCxnSpPr>
          <p:spPr>
            <a:xfrm flipH="1" flipV="1">
              <a:off x="1775638" y="4620385"/>
              <a:ext cx="2876" cy="914034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Conector recto de flecha 1044"/>
            <p:cNvCxnSpPr>
              <a:stCxn id="190" idx="3"/>
              <a:endCxn id="222" idx="2"/>
            </p:cNvCxnSpPr>
            <p:nvPr/>
          </p:nvCxnSpPr>
          <p:spPr>
            <a:xfrm flipV="1">
              <a:off x="9328143" y="1286149"/>
              <a:ext cx="139348" cy="46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Elipse 227"/>
            <p:cNvSpPr/>
            <p:nvPr/>
          </p:nvSpPr>
          <p:spPr>
            <a:xfrm>
              <a:off x="6523458" y="5414536"/>
              <a:ext cx="177469" cy="1701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31" name="Elipse 230"/>
            <p:cNvSpPr/>
            <p:nvPr/>
          </p:nvSpPr>
          <p:spPr>
            <a:xfrm>
              <a:off x="9467491" y="853196"/>
              <a:ext cx="177469" cy="1701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1049" name="Conector recto de flecha 1048"/>
            <p:cNvCxnSpPr>
              <a:stCxn id="179" idx="3"/>
              <a:endCxn id="231" idx="2"/>
            </p:cNvCxnSpPr>
            <p:nvPr/>
          </p:nvCxnSpPr>
          <p:spPr>
            <a:xfrm flipV="1">
              <a:off x="9329475" y="938280"/>
              <a:ext cx="138016" cy="1106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Elipse 240"/>
            <p:cNvSpPr/>
            <p:nvPr/>
          </p:nvSpPr>
          <p:spPr>
            <a:xfrm>
              <a:off x="9843718" y="5522992"/>
              <a:ext cx="177469" cy="1701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1062" name="Conector angular 1061"/>
            <p:cNvCxnSpPr>
              <a:stCxn id="67" idx="3"/>
              <a:endCxn id="241" idx="2"/>
            </p:cNvCxnSpPr>
            <p:nvPr/>
          </p:nvCxnSpPr>
          <p:spPr>
            <a:xfrm>
              <a:off x="9519861" y="5566901"/>
              <a:ext cx="323857" cy="4117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Conector angular 1063"/>
            <p:cNvCxnSpPr>
              <a:stCxn id="68" idx="3"/>
              <a:endCxn id="241" idx="2"/>
            </p:cNvCxnSpPr>
            <p:nvPr/>
          </p:nvCxnSpPr>
          <p:spPr>
            <a:xfrm flipV="1">
              <a:off x="9519861" y="5608076"/>
              <a:ext cx="323857" cy="33889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Elipse 268"/>
            <p:cNvSpPr/>
            <p:nvPr/>
          </p:nvSpPr>
          <p:spPr>
            <a:xfrm>
              <a:off x="9950124" y="4866619"/>
              <a:ext cx="177469" cy="1701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82" name="Rectángulo 281"/>
            <p:cNvSpPr/>
            <p:nvPr/>
          </p:nvSpPr>
          <p:spPr>
            <a:xfrm rot="5400000">
              <a:off x="10347512" y="3054624"/>
              <a:ext cx="3104328" cy="179331"/>
            </a:xfrm>
            <a:prstGeom prst="rect">
              <a:avLst/>
            </a:prstGeom>
            <a:solidFill>
              <a:srgbClr val="2F5597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900" b="1" dirty="0">
                  <a:solidFill>
                    <a:schemeClr val="tx1"/>
                  </a:solidFill>
                </a:rPr>
                <a:t>FRISCO</a:t>
              </a:r>
            </a:p>
          </p:txBody>
        </p:sp>
        <p:sp>
          <p:nvSpPr>
            <p:cNvPr id="283" name="Elipse 282"/>
            <p:cNvSpPr/>
            <p:nvPr/>
          </p:nvSpPr>
          <p:spPr>
            <a:xfrm>
              <a:off x="9762337" y="6018786"/>
              <a:ext cx="177469" cy="1701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208" name="Conector angular 207"/>
            <p:cNvCxnSpPr>
              <a:stCxn id="283" idx="4"/>
              <a:endCxn id="160" idx="1"/>
            </p:cNvCxnSpPr>
            <p:nvPr/>
          </p:nvCxnSpPr>
          <p:spPr>
            <a:xfrm rot="16200000" flipH="1">
              <a:off x="9956759" y="6083266"/>
              <a:ext cx="66827" cy="27820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ector angular 210"/>
            <p:cNvCxnSpPr>
              <a:stCxn id="283" idx="0"/>
              <a:endCxn id="159" idx="1"/>
            </p:cNvCxnSpPr>
            <p:nvPr/>
          </p:nvCxnSpPr>
          <p:spPr>
            <a:xfrm rot="5400000" flipH="1" flipV="1">
              <a:off x="9911704" y="5803016"/>
              <a:ext cx="155139" cy="276403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angular 215"/>
            <p:cNvCxnSpPr>
              <a:stCxn id="66" idx="3"/>
              <a:endCxn id="69" idx="1"/>
            </p:cNvCxnSpPr>
            <p:nvPr/>
          </p:nvCxnSpPr>
          <p:spPr>
            <a:xfrm flipV="1">
              <a:off x="6694999" y="5720508"/>
              <a:ext cx="422502" cy="165370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ector angular 217"/>
            <p:cNvCxnSpPr>
              <a:stCxn id="228" idx="6"/>
              <a:endCxn id="69" idx="1"/>
            </p:cNvCxnSpPr>
            <p:nvPr/>
          </p:nvCxnSpPr>
          <p:spPr>
            <a:xfrm>
              <a:off x="6700927" y="5499620"/>
              <a:ext cx="416574" cy="220888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>
              <a:off x="806992" y="6409839"/>
              <a:ext cx="11182350" cy="8951"/>
            </a:xfrm>
            <a:prstGeom prst="line">
              <a:avLst/>
            </a:prstGeom>
            <a:ln w="19050">
              <a:solidFill>
                <a:schemeClr val="accent6">
                  <a:lumMod val="75000"/>
                  <a:alpha val="70000"/>
                </a:schemeClr>
              </a:solidFill>
              <a:prstDash val="dash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Rectángulo 295"/>
            <p:cNvSpPr/>
            <p:nvPr/>
          </p:nvSpPr>
          <p:spPr>
            <a:xfrm>
              <a:off x="-609" y="6396189"/>
              <a:ext cx="815354" cy="461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dirty="0">
                  <a:solidFill>
                    <a:schemeClr val="tx1"/>
                  </a:solidFill>
                </a:rPr>
                <a:t>AFECTADO</a:t>
              </a:r>
            </a:p>
          </p:txBody>
        </p:sp>
        <p:sp>
          <p:nvSpPr>
            <p:cNvPr id="297" name="Rectángulo 296"/>
            <p:cNvSpPr/>
            <p:nvPr/>
          </p:nvSpPr>
          <p:spPr>
            <a:xfrm>
              <a:off x="9969882" y="6495964"/>
              <a:ext cx="1816064" cy="2732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825" b="1" u="sng" dirty="0">
                  <a:solidFill>
                    <a:schemeClr val="tx1"/>
                  </a:solidFill>
                </a:rPr>
                <a:t>Recepción de Activos Y Rendimientos</a:t>
              </a:r>
            </a:p>
          </p:txBody>
        </p:sp>
        <p:cxnSp>
          <p:nvCxnSpPr>
            <p:cNvPr id="220" name="Conector angular 219"/>
            <p:cNvCxnSpPr>
              <a:endCxn id="110" idx="0"/>
            </p:cNvCxnSpPr>
            <p:nvPr/>
          </p:nvCxnSpPr>
          <p:spPr>
            <a:xfrm>
              <a:off x="11451783" y="2449200"/>
              <a:ext cx="627571" cy="1074037"/>
            </a:xfrm>
            <a:prstGeom prst="bentConnector2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angular 225"/>
            <p:cNvCxnSpPr>
              <a:endCxn id="110" idx="2"/>
            </p:cNvCxnSpPr>
            <p:nvPr/>
          </p:nvCxnSpPr>
          <p:spPr>
            <a:xfrm flipV="1">
              <a:off x="11463868" y="3606281"/>
              <a:ext cx="526751" cy="1170"/>
            </a:xfrm>
            <a:prstGeom prst="bentConnector3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ector angular 231"/>
            <p:cNvCxnSpPr>
              <a:endCxn id="110" idx="4"/>
            </p:cNvCxnSpPr>
            <p:nvPr/>
          </p:nvCxnSpPr>
          <p:spPr>
            <a:xfrm flipV="1">
              <a:off x="11457084" y="3689324"/>
              <a:ext cx="622270" cy="556500"/>
            </a:xfrm>
            <a:prstGeom prst="bentConnector2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" name="Elipse 308"/>
            <p:cNvSpPr/>
            <p:nvPr/>
          </p:nvSpPr>
          <p:spPr>
            <a:xfrm>
              <a:off x="9538438" y="6548308"/>
              <a:ext cx="177469" cy="16608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u="sng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235" name="Conector angular 234"/>
            <p:cNvCxnSpPr>
              <a:stCxn id="309" idx="6"/>
              <a:endCxn id="297" idx="1"/>
            </p:cNvCxnSpPr>
            <p:nvPr/>
          </p:nvCxnSpPr>
          <p:spPr>
            <a:xfrm>
              <a:off x="9715907" y="6631352"/>
              <a:ext cx="253975" cy="1255"/>
            </a:xfrm>
            <a:prstGeom prst="bentConnector3">
              <a:avLst/>
            </a:prstGeom>
            <a:ln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ector angular 242"/>
            <p:cNvCxnSpPr>
              <a:stCxn id="159" idx="3"/>
              <a:endCxn id="282" idx="3"/>
            </p:cNvCxnSpPr>
            <p:nvPr/>
          </p:nvCxnSpPr>
          <p:spPr>
            <a:xfrm flipV="1">
              <a:off x="11628354" y="4696454"/>
              <a:ext cx="271322" cy="1167193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ector angular 245"/>
            <p:cNvCxnSpPr>
              <a:stCxn id="160" idx="3"/>
              <a:endCxn id="282" idx="3"/>
            </p:cNvCxnSpPr>
            <p:nvPr/>
          </p:nvCxnSpPr>
          <p:spPr>
            <a:xfrm flipV="1">
              <a:off x="11630151" y="4696454"/>
              <a:ext cx="269525" cy="1559326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de flecha 47"/>
            <p:cNvCxnSpPr>
              <a:stCxn id="114" idx="2"/>
              <a:endCxn id="269" idx="0"/>
            </p:cNvCxnSpPr>
            <p:nvPr/>
          </p:nvCxnSpPr>
          <p:spPr>
            <a:xfrm>
              <a:off x="10033616" y="4619457"/>
              <a:ext cx="5243" cy="2471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/>
            <p:cNvCxnSpPr/>
            <p:nvPr/>
          </p:nvCxnSpPr>
          <p:spPr>
            <a:xfrm>
              <a:off x="11408210" y="207373"/>
              <a:ext cx="17640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uadroTexto 51"/>
            <p:cNvSpPr txBox="1"/>
            <p:nvPr/>
          </p:nvSpPr>
          <p:spPr>
            <a:xfrm>
              <a:off x="1110890" y="57783"/>
              <a:ext cx="507617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350" b="1" dirty="0"/>
                <a:t>INTERACCION CON ACTORES DEL MACROPROCESO</a:t>
              </a:r>
            </a:p>
          </p:txBody>
        </p:sp>
        <p:sp>
          <p:nvSpPr>
            <p:cNvPr id="110" name="Elipse 109"/>
            <p:cNvSpPr/>
            <p:nvPr/>
          </p:nvSpPr>
          <p:spPr>
            <a:xfrm>
              <a:off x="11990619" y="3523237"/>
              <a:ext cx="177469" cy="16608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600" b="1" u="sng" dirty="0">
                  <a:solidFill>
                    <a:schemeClr val="tx1"/>
                  </a:solidFill>
                </a:rPr>
                <a:t>E</a:t>
              </a:r>
            </a:p>
          </p:txBody>
        </p:sp>
      </p:grpSp>
      <p:sp>
        <p:nvSpPr>
          <p:cNvPr id="101" name="Rectángulo 100"/>
          <p:cNvSpPr/>
          <p:nvPr/>
        </p:nvSpPr>
        <p:spPr>
          <a:xfrm>
            <a:off x="4016816" y="3677100"/>
            <a:ext cx="924076" cy="725750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>
                <a:solidFill>
                  <a:schemeClr val="tx1"/>
                </a:solidFill>
              </a:rPr>
              <a:t>Saneamientos </a:t>
            </a:r>
            <a:r>
              <a:rPr lang="es-ES" sz="825" b="1" dirty="0">
                <a:solidFill>
                  <a:schemeClr val="tx1"/>
                </a:solidFill>
              </a:rPr>
              <a:t>Jurídico, </a:t>
            </a:r>
            <a:r>
              <a:rPr lang="es-CO" sz="825" b="1" dirty="0">
                <a:solidFill>
                  <a:schemeClr val="tx1"/>
                </a:solidFill>
              </a:rPr>
              <a:t>Contable y Financiero</a:t>
            </a:r>
          </a:p>
          <a:p>
            <a:pPr algn="ctr"/>
            <a:r>
              <a:rPr lang="es-ES" sz="825" b="1" dirty="0">
                <a:solidFill>
                  <a:schemeClr val="tx1"/>
                </a:solidFill>
              </a:rPr>
              <a:t>Valoración de sociedades</a:t>
            </a:r>
            <a:endParaRPr lang="es-CO" sz="825" b="1" dirty="0">
              <a:solidFill>
                <a:schemeClr val="tx1"/>
              </a:solidFill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4015754" y="2330878"/>
            <a:ext cx="917064" cy="768461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>
                <a:solidFill>
                  <a:schemeClr val="tx1"/>
                </a:solidFill>
              </a:rPr>
              <a:t>Alistamiento y/o Saneamiento</a:t>
            </a:r>
          </a:p>
        </p:txBody>
      </p:sp>
      <p:sp>
        <p:nvSpPr>
          <p:cNvPr id="103" name="Rectángulo 102"/>
          <p:cNvSpPr/>
          <p:nvPr/>
        </p:nvSpPr>
        <p:spPr>
          <a:xfrm>
            <a:off x="3321816" y="2332913"/>
            <a:ext cx="650108" cy="747629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25" b="1" dirty="0">
                <a:solidFill>
                  <a:schemeClr val="tx1"/>
                </a:solidFill>
              </a:rPr>
              <a:t>Diagnóstico</a:t>
            </a:r>
            <a:endParaRPr lang="es-CO" sz="825" b="1" dirty="0">
              <a:solidFill>
                <a:schemeClr val="tx1"/>
              </a:solidFill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6474408" y="3018101"/>
            <a:ext cx="609191" cy="706854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 err="1">
                <a:solidFill>
                  <a:schemeClr val="tx1"/>
                </a:solidFill>
              </a:rPr>
              <a:t>Admon</a:t>
            </a:r>
            <a:r>
              <a:rPr lang="es-CO" sz="825" b="1" dirty="0">
                <a:solidFill>
                  <a:schemeClr val="tx1"/>
                </a:solidFill>
              </a:rPr>
              <a:t>. Directa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5780342" y="2252930"/>
            <a:ext cx="649173" cy="1567237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>
                <a:solidFill>
                  <a:schemeClr val="tx1"/>
                </a:solidFill>
              </a:rPr>
              <a:t>Control de Destinación Provisional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5012343" y="2903237"/>
            <a:ext cx="718811" cy="1587871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>
                <a:solidFill>
                  <a:schemeClr val="tx1"/>
                </a:solidFill>
              </a:rPr>
              <a:t>Control de depositarios provisionales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7967496" y="2139231"/>
            <a:ext cx="748313" cy="2454977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825" b="1" dirty="0">
                <a:solidFill>
                  <a:schemeClr val="tx1"/>
                </a:solidFill>
              </a:rPr>
              <a:t>Otras disposiciones finales</a:t>
            </a:r>
          </a:p>
          <a:p>
            <a:endParaRPr lang="es-CO" sz="825" b="1" dirty="0">
              <a:solidFill>
                <a:schemeClr val="tx1"/>
              </a:solidFill>
            </a:endParaRPr>
          </a:p>
          <a:p>
            <a:r>
              <a:rPr lang="es-CO" sz="825" b="1" dirty="0">
                <a:solidFill>
                  <a:schemeClr val="tx1"/>
                </a:solidFill>
              </a:rPr>
              <a:t>Devolución</a:t>
            </a:r>
          </a:p>
          <a:p>
            <a:r>
              <a:rPr lang="es-CO" sz="825" b="1" dirty="0">
                <a:solidFill>
                  <a:schemeClr val="tx1"/>
                </a:solidFill>
              </a:rPr>
              <a:t>Destrucción</a:t>
            </a:r>
          </a:p>
        </p:txBody>
      </p:sp>
      <p:sp>
        <p:nvSpPr>
          <p:cNvPr id="114" name="Rectángulo 113"/>
          <p:cNvSpPr/>
          <p:nvPr/>
        </p:nvSpPr>
        <p:spPr>
          <a:xfrm>
            <a:off x="7154062" y="2139231"/>
            <a:ext cx="778169" cy="2454977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825" b="1" dirty="0">
                <a:solidFill>
                  <a:schemeClr val="tx1"/>
                </a:solidFill>
              </a:rPr>
              <a:t>Venta de activos </a:t>
            </a:r>
          </a:p>
          <a:p>
            <a:r>
              <a:rPr lang="es-CO" sz="825" b="1" dirty="0">
                <a:solidFill>
                  <a:schemeClr val="tx1"/>
                </a:solidFill>
              </a:rPr>
              <a:t>Formalización de venta </a:t>
            </a:r>
          </a:p>
          <a:p>
            <a:r>
              <a:rPr lang="es-CO" sz="825" b="1" dirty="0">
                <a:solidFill>
                  <a:schemeClr val="tx1"/>
                </a:solidFill>
              </a:rPr>
              <a:t>Donación</a:t>
            </a:r>
          </a:p>
          <a:p>
            <a:r>
              <a:rPr lang="es-CO" sz="825" b="1" dirty="0">
                <a:solidFill>
                  <a:schemeClr val="tx1"/>
                </a:solidFill>
              </a:rPr>
              <a:t>Destinaciones  (Especificas, definitivas,  de Ley) </a:t>
            </a:r>
          </a:p>
          <a:p>
            <a:r>
              <a:rPr lang="es-CO" sz="825" b="1" dirty="0">
                <a:solidFill>
                  <a:schemeClr val="tx1"/>
                </a:solidFill>
              </a:rPr>
              <a:t>Expropiación</a:t>
            </a:r>
          </a:p>
          <a:p>
            <a:r>
              <a:rPr lang="es-CO" sz="825" b="1" dirty="0" err="1">
                <a:solidFill>
                  <a:schemeClr val="tx1"/>
                </a:solidFill>
              </a:rPr>
              <a:t>Chatarrización</a:t>
            </a:r>
            <a:endParaRPr lang="es-CO" sz="825" b="1" dirty="0">
              <a:solidFill>
                <a:schemeClr val="tx1"/>
              </a:solidFill>
            </a:endParaRPr>
          </a:p>
          <a:p>
            <a:r>
              <a:rPr lang="es-CO" sz="825" b="1" dirty="0">
                <a:solidFill>
                  <a:schemeClr val="tx1"/>
                </a:solidFill>
              </a:rPr>
              <a:t>Monetización de divisas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1972528" y="5074411"/>
            <a:ext cx="960557" cy="427514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>
                <a:solidFill>
                  <a:schemeClr val="tx1"/>
                </a:solidFill>
              </a:rPr>
              <a:t>Por renovación tecnológica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976757" y="5600181"/>
            <a:ext cx="953197" cy="323367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900" b="1" dirty="0">
                <a:solidFill>
                  <a:schemeClr val="tx1"/>
                </a:solidFill>
              </a:rPr>
              <a:t>Terminado en estabilización</a:t>
            </a:r>
          </a:p>
        </p:txBody>
      </p:sp>
      <p:sp>
        <p:nvSpPr>
          <p:cNvPr id="90" name="Rectángulo 89"/>
          <p:cNvSpPr/>
          <p:nvPr/>
        </p:nvSpPr>
        <p:spPr>
          <a:xfrm>
            <a:off x="1972528" y="4678958"/>
            <a:ext cx="939010" cy="319222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900" b="1" dirty="0">
                <a:solidFill>
                  <a:schemeClr val="tx1"/>
                </a:solidFill>
              </a:rPr>
              <a:t>Por desarrollar</a:t>
            </a:r>
          </a:p>
        </p:txBody>
      </p:sp>
      <p:sp>
        <p:nvSpPr>
          <p:cNvPr id="94" name="Rectángulo 93"/>
          <p:cNvSpPr/>
          <p:nvPr/>
        </p:nvSpPr>
        <p:spPr>
          <a:xfrm>
            <a:off x="3316457" y="2999198"/>
            <a:ext cx="650108" cy="747629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25" b="1" dirty="0">
                <a:solidFill>
                  <a:schemeClr val="tx1"/>
                </a:solidFill>
              </a:rPr>
              <a:t>Diagnóstico</a:t>
            </a:r>
            <a:endParaRPr lang="es-CO" sz="825" b="1" dirty="0">
              <a:solidFill>
                <a:schemeClr val="tx1"/>
              </a:solidFill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315653" y="3686532"/>
            <a:ext cx="650108" cy="747629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25" b="1" dirty="0">
                <a:solidFill>
                  <a:schemeClr val="tx1"/>
                </a:solidFill>
              </a:rPr>
              <a:t>Diagnóstico</a:t>
            </a:r>
            <a:endParaRPr lang="es-CO" sz="825" b="1" dirty="0">
              <a:solidFill>
                <a:schemeClr val="tx1"/>
              </a:solidFill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034308" y="2998579"/>
            <a:ext cx="917064" cy="768461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>
                <a:solidFill>
                  <a:schemeClr val="tx1"/>
                </a:solidFill>
              </a:rPr>
              <a:t>Alistamiento y/o Saneamiento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6474408" y="2350857"/>
            <a:ext cx="609191" cy="706854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25" b="1" dirty="0" err="1">
                <a:solidFill>
                  <a:schemeClr val="tx1"/>
                </a:solidFill>
              </a:rPr>
              <a:t>Admon</a:t>
            </a:r>
            <a:r>
              <a:rPr lang="es-CO" sz="825" b="1" dirty="0">
                <a:solidFill>
                  <a:schemeClr val="tx1"/>
                </a:solidFill>
              </a:rPr>
              <a:t>. Directa</a:t>
            </a:r>
          </a:p>
        </p:txBody>
      </p:sp>
    </p:spTree>
    <p:extLst>
      <p:ext uri="{BB962C8B-B14F-4D97-AF65-F5344CB8AC3E}">
        <p14:creationId xmlns:p14="http://schemas.microsoft.com/office/powerpoint/2010/main" val="2875479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9548" y="1332755"/>
            <a:ext cx="6759491" cy="745629"/>
          </a:xfrm>
        </p:spPr>
        <p:txBody>
          <a:bodyPr>
            <a:noAutofit/>
          </a:bodyPr>
          <a:lstStyle/>
          <a:p>
            <a:r>
              <a:rPr lang="es-ES" sz="4050" b="1" dirty="0">
                <a:solidFill>
                  <a:srgbClr val="000090"/>
                </a:solidFill>
                <a:latin typeface="+mn-lt"/>
                <a:ea typeface="+mn-ea"/>
                <a:cs typeface="+mn-cs"/>
              </a:rPr>
              <a:t>MODELO DE EVALUACIÓN - SCORING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614488" y="2527102"/>
          <a:ext cx="5915025" cy="2447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s://www.icarus.com.co/static/img/clients/sa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389" y="1084637"/>
            <a:ext cx="1699804" cy="62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4545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072006"/>
              </p:ext>
            </p:extLst>
          </p:nvPr>
        </p:nvGraphicFramePr>
        <p:xfrm>
          <a:off x="150126" y="1569491"/>
          <a:ext cx="8993874" cy="514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589548" y="513395"/>
            <a:ext cx="6759491" cy="74562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50" b="1" dirty="0">
                <a:solidFill>
                  <a:srgbClr val="000090"/>
                </a:solidFill>
                <a:latin typeface="+mn-lt"/>
                <a:ea typeface="+mn-ea"/>
                <a:cs typeface="+mn-cs"/>
              </a:rPr>
              <a:t>MODELO DE EVALUACIÓN - SCORING</a:t>
            </a:r>
          </a:p>
        </p:txBody>
      </p:sp>
      <p:pic>
        <p:nvPicPr>
          <p:cNvPr id="6" name="Picture 2" descr="https://www.icarus.com.co/static/img/clients/sa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866" y="202928"/>
            <a:ext cx="1699804" cy="62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960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2 Grupo"/>
          <p:cNvGrpSpPr/>
          <p:nvPr/>
        </p:nvGrpSpPr>
        <p:grpSpPr>
          <a:xfrm>
            <a:off x="1055077" y="5411578"/>
            <a:ext cx="7463260" cy="428147"/>
            <a:chOff x="1571658" y="2599133"/>
            <a:chExt cx="5143482" cy="600075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ltGray">
            <a:xfrm>
              <a:off x="2255870" y="2599133"/>
              <a:ext cx="4459270" cy="600075"/>
            </a:xfrm>
            <a:prstGeom prst="rect">
              <a:avLst/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es-ES_tradnl" sz="1350"/>
            </a:p>
          </p:txBody>
        </p:sp>
        <p:sp>
          <p:nvSpPr>
            <p:cNvPr id="18" name="AutoShape 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ltGray">
            <a:xfrm>
              <a:off x="1571658" y="2599133"/>
              <a:ext cx="531890" cy="600075"/>
            </a:xfrm>
            <a:prstGeom prst="rightArrow">
              <a:avLst>
                <a:gd name="adj1" fmla="val 54000"/>
                <a:gd name="adj2" fmla="val 45755"/>
              </a:avLst>
            </a:prstGeom>
            <a:solidFill>
              <a:srgbClr val="99CCFF">
                <a:alpha val="56000"/>
              </a:srgbClr>
            </a:solidFill>
            <a:ln w="9525" algn="ctr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s-ES_tradnl" sz="1350"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113270" y="862538"/>
            <a:ext cx="6405067" cy="109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2400" dirty="0"/>
              <a:t>Contrato Almacenadoras.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Renovación Revisoría Fiscal.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	Notas a los Estados Financieros.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Dictamen de la Revisoría Fiscal.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Proyecto Repartición de Dividendos.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Aprobación Informe de Gestión.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Modelo de Gestión de Administración de Activos. 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Informe Comercial.</a:t>
            </a:r>
          </a:p>
          <a:p>
            <a:pPr>
              <a:lnSpc>
                <a:spcPct val="150000"/>
              </a:lnSpc>
            </a:pPr>
            <a:r>
              <a:rPr lang="es-CO" sz="2400" dirty="0"/>
              <a:t>Proposiciones y varios. </a:t>
            </a:r>
          </a:p>
          <a:p>
            <a:pPr lvl="0">
              <a:lnSpc>
                <a:spcPct val="150000"/>
              </a:lnSpc>
            </a:pPr>
            <a:endParaRPr lang="es-CO" sz="2400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marL="342900" indent="-342900"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marL="342900" indent="-342900">
              <a:buFontTx/>
              <a:buAutoNum type="arabicPeriod" startAt="4"/>
            </a:pPr>
            <a:endParaRPr lang="es-CO" sz="2400" b="1" dirty="0"/>
          </a:p>
          <a:p>
            <a:pPr lvl="0"/>
            <a:endParaRPr lang="es-CO" sz="2400" b="1" dirty="0"/>
          </a:p>
          <a:p>
            <a:pPr lvl="0"/>
            <a:endParaRPr lang="es-CO" sz="2400" b="1" dirty="0"/>
          </a:p>
          <a:p>
            <a:pPr marL="342900" indent="-342900">
              <a:buAutoNum type="arabicPeriod" startAt="4"/>
            </a:pPr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ES" sz="2400" b="1" dirty="0"/>
          </a:p>
          <a:p>
            <a:pPr lvl="0"/>
            <a:endParaRPr lang="es-CO" sz="2400" b="1" dirty="0"/>
          </a:p>
          <a:p>
            <a:pPr lvl="0"/>
            <a:r>
              <a:rPr lang="es-CO" sz="2400" dirty="0"/>
              <a:t> </a:t>
            </a:r>
            <a:endParaRPr lang="es-ES" sz="2400" dirty="0"/>
          </a:p>
          <a:p>
            <a:r>
              <a:rPr lang="es-CO" sz="2400" b="1" dirty="0"/>
              <a:t> 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774202" y="322142"/>
            <a:ext cx="6172200" cy="2939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z="2400" i="1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ORDEN DEL DIA </a:t>
            </a:r>
          </a:p>
        </p:txBody>
      </p:sp>
      <p:pic>
        <p:nvPicPr>
          <p:cNvPr id="9" name="Imagen 3" descr="Logo SAE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" y="87023"/>
            <a:ext cx="1531935" cy="83613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5433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ES" sz="1500" b="1" dirty="0"/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4" name="CuadroTexto 3"/>
          <p:cNvSpPr txBox="1"/>
          <p:nvPr/>
        </p:nvSpPr>
        <p:spPr>
          <a:xfrm>
            <a:off x="435672" y="2784616"/>
            <a:ext cx="8317378" cy="2353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 anchorCtr="0"/>
          <a:lstStyle>
            <a:defPPr>
              <a:defRPr lang="es-ES"/>
            </a:defPPr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Estado portafolio inmuebles proceso de comercialización.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Composición portafolio de inmuebles disponibles.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Avance Avalúos vencidos – Dic 2016.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Inmuebles entregados año 2017.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Aplicación Formula de valoración de Activos.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Gestión comercial inmuebles TOP.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s-CO" sz="2200" b="0" dirty="0">
                <a:latin typeface="Arial Narrow" panose="020B0606020202030204" pitchFamily="34" charset="0"/>
              </a:rPr>
              <a:t>Evolución ventas.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33589" y="1717255"/>
            <a:ext cx="7938052" cy="579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 anchorCtr="0"/>
          <a:lstStyle>
            <a:defPPr>
              <a:defRPr lang="es-ES"/>
            </a:defPPr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s-CO" sz="2000" dirty="0">
                <a:latin typeface="Arial Narrow" panose="020B0606020202030204" pitchFamily="34" charset="0"/>
              </a:rPr>
              <a:t>TEMARIO COMERCIAL.</a:t>
            </a:r>
          </a:p>
        </p:txBody>
      </p:sp>
    </p:spTree>
    <p:extLst>
      <p:ext uri="{BB962C8B-B14F-4D97-AF65-F5344CB8AC3E}">
        <p14:creationId xmlns:p14="http://schemas.microsoft.com/office/powerpoint/2010/main" val="2734730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s-CO" sz="1600" b="1" dirty="0">
                <a:latin typeface="Arial Narrow" panose="020B0606020202030204" pitchFamily="34" charset="0"/>
              </a:rPr>
              <a:t>ESTADO PORTAFOLIO INMUEBLES PROCESO DE COMERCIALIZACIÓN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687404" y="829081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solidFill>
                  <a:schemeClr val="tx2"/>
                </a:solidFill>
              </a:rPr>
              <a:t>Cifras en Millones $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46237" y="4912357"/>
            <a:ext cx="2707012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bg1"/>
                </a:solidFill>
              </a:rPr>
              <a:t>CONCEPTO</a:t>
            </a:r>
          </a:p>
          <a:p>
            <a:r>
              <a:rPr lang="es-CO" sz="1600" dirty="0">
                <a:solidFill>
                  <a:schemeClr val="bg1"/>
                </a:solidFill>
              </a:rPr>
              <a:t>Unid. Comerciales Vendidas: </a:t>
            </a:r>
          </a:p>
          <a:p>
            <a:r>
              <a:rPr lang="es-CO" sz="1600" dirty="0">
                <a:solidFill>
                  <a:schemeClr val="bg1"/>
                </a:solidFill>
              </a:rPr>
              <a:t>M.I. Vendidas:</a:t>
            </a:r>
          </a:p>
          <a:p>
            <a:r>
              <a:rPr lang="es-CO" sz="1600" dirty="0">
                <a:solidFill>
                  <a:schemeClr val="bg1"/>
                </a:solidFill>
              </a:rPr>
              <a:t>Valor Ventas: 			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736608" y="4897248"/>
            <a:ext cx="1137740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600" b="1" u="sng" dirty="0">
                <a:solidFill>
                  <a:schemeClr val="tx2"/>
                </a:solidFill>
              </a:rPr>
              <a:t>AÑO 2016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79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128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$22,249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3300051" y="4897247"/>
            <a:ext cx="1137740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600" b="1" u="sng" dirty="0">
                <a:solidFill>
                  <a:schemeClr val="tx2"/>
                </a:solidFill>
              </a:rPr>
              <a:t>AÑO 2015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26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40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$10,047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6173165" y="4897246"/>
            <a:ext cx="1137740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600" b="1" u="sng" dirty="0">
                <a:solidFill>
                  <a:schemeClr val="tx2"/>
                </a:solidFill>
              </a:rPr>
              <a:t>AÑO 2017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27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27</a:t>
            </a:r>
          </a:p>
          <a:p>
            <a:pPr algn="ctr"/>
            <a:r>
              <a:rPr lang="es-CO" sz="1600" dirty="0">
                <a:solidFill>
                  <a:schemeClr val="tx2"/>
                </a:solidFill>
              </a:rPr>
              <a:t>$5,153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36390" y="4443210"/>
            <a:ext cx="7355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i="1" dirty="0"/>
              <a:t>Datos a corte  9 de marzo 2017 ( incluye lote Cola del Zorro)</a:t>
            </a:r>
          </a:p>
        </p:txBody>
      </p:sp>
      <p:sp>
        <p:nvSpPr>
          <p:cNvPr id="12" name="Elipse 11"/>
          <p:cNvSpPr/>
          <p:nvPr/>
        </p:nvSpPr>
        <p:spPr>
          <a:xfrm>
            <a:off x="7585655" y="5247663"/>
            <a:ext cx="1197735" cy="54091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/>
              <a:t>3.11%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032" y="1360107"/>
            <a:ext cx="8111183" cy="29978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32413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dirty="0">
                <a:latin typeface="Arial Narrow" panose="020B0606020202030204" pitchFamily="34" charset="0"/>
              </a:rPr>
              <a:t>COMPOSICIÓN PORTAFOLIO DE INMUEBLES DISPONIBLES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687404" y="829081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solidFill>
                  <a:schemeClr val="tx2"/>
                </a:solidFill>
              </a:rPr>
              <a:t>Cifras en Millones $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89" y="1672413"/>
            <a:ext cx="3985900" cy="424923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Rectángulo 4"/>
          <p:cNvSpPr/>
          <p:nvPr/>
        </p:nvSpPr>
        <p:spPr>
          <a:xfrm>
            <a:off x="5221357" y="1924201"/>
            <a:ext cx="3326295" cy="16538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Inmuebles en ciudades principales</a:t>
            </a:r>
          </a:p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67 Unidades </a:t>
            </a:r>
          </a:p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$100.114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5221356" y="4036313"/>
            <a:ext cx="3326295" cy="16538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Inmuebles en ciudades secundarias.</a:t>
            </a:r>
          </a:p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105 Unidades </a:t>
            </a:r>
          </a:p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</a:rPr>
              <a:t>$36.194</a:t>
            </a:r>
          </a:p>
        </p:txBody>
      </p:sp>
    </p:spTree>
    <p:extLst>
      <p:ext uri="{BB962C8B-B14F-4D97-AF65-F5344CB8AC3E}">
        <p14:creationId xmlns:p14="http://schemas.microsoft.com/office/powerpoint/2010/main" val="4186754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dirty="0">
                <a:latin typeface="Arial Narrow" panose="020B0606020202030204" pitchFamily="34" charset="0"/>
              </a:rPr>
              <a:t>COMPOSICIÓN PORTAFOLIO DE INMUEBLES DISPONIBLES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687404" y="829081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solidFill>
                  <a:schemeClr val="tx2"/>
                </a:solidFill>
              </a:rPr>
              <a:t>Cifras en Millones $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81" y="1270483"/>
            <a:ext cx="5165368" cy="530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CuadroTexto 1"/>
          <p:cNvSpPr txBox="1"/>
          <p:nvPr/>
        </p:nvSpPr>
        <p:spPr>
          <a:xfrm>
            <a:off x="2233905" y="812016"/>
            <a:ext cx="467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tx2"/>
                </a:solidFill>
                <a:latin typeface="Arial Narrow" panose="020B0606020202030204" pitchFamily="34" charset="0"/>
              </a:rPr>
              <a:t>Portafolio Ciudades Principales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t="5287" r="3709" b="5129"/>
          <a:stretch/>
        </p:blipFill>
        <p:spPr>
          <a:xfrm>
            <a:off x="5702098" y="1881113"/>
            <a:ext cx="3372927" cy="4400365"/>
          </a:xfrm>
          <a:prstGeom prst="rect">
            <a:avLst/>
          </a:prstGeom>
          <a:ln>
            <a:noFill/>
          </a:ln>
        </p:spPr>
      </p:pic>
      <p:sp>
        <p:nvSpPr>
          <p:cNvPr id="8" name="Cerrar llave 7"/>
          <p:cNvSpPr/>
          <p:nvPr/>
        </p:nvSpPr>
        <p:spPr>
          <a:xfrm>
            <a:off x="7249728" y="1881112"/>
            <a:ext cx="189495" cy="2536341"/>
          </a:xfrm>
          <a:prstGeom prst="rightBrac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1400"/>
          </a:p>
        </p:txBody>
      </p:sp>
      <p:sp>
        <p:nvSpPr>
          <p:cNvPr id="16" name="CuadroTexto 15"/>
          <p:cNvSpPr txBox="1"/>
          <p:nvPr/>
        </p:nvSpPr>
        <p:spPr>
          <a:xfrm>
            <a:off x="7551910" y="3018477"/>
            <a:ext cx="7052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$1.429</a:t>
            </a:r>
          </a:p>
        </p:txBody>
      </p:sp>
    </p:spTree>
    <p:extLst>
      <p:ext uri="{BB962C8B-B14F-4D97-AF65-F5344CB8AC3E}">
        <p14:creationId xmlns:p14="http://schemas.microsoft.com/office/powerpoint/2010/main" val="945514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dirty="0"/>
              <a:t>COMPOSICIÓN PORTAFOLIO DE INMUEBLES DISPONIBLES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687404" y="829081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solidFill>
                  <a:schemeClr val="tx2"/>
                </a:solidFill>
              </a:rPr>
              <a:t>Cifras en Millones $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256266" y="1716915"/>
            <a:ext cx="467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tx2"/>
                </a:solidFill>
                <a:latin typeface="Arial Narrow" panose="020B0606020202030204" pitchFamily="34" charset="0"/>
              </a:rPr>
              <a:t>Portafolio Ciudades Secundarias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73" y="2775765"/>
            <a:ext cx="7053654" cy="298171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67482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dirty="0"/>
              <a:t>AVANCE AVALUOS VENCIDOS - DIC 2016 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-929700" y="834164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solidFill>
                  <a:schemeClr val="tx2"/>
                </a:solidFill>
              </a:rPr>
              <a:t>Cifras en Millones $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094" y="872582"/>
            <a:ext cx="6006816" cy="267687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/>
          <a:srcRect t="9695"/>
          <a:stretch/>
        </p:blipFill>
        <p:spPr>
          <a:xfrm>
            <a:off x="3025094" y="3697354"/>
            <a:ext cx="6006815" cy="271544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09957" y="1733151"/>
            <a:ext cx="2293485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endParaRPr lang="es-CO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15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Unidades comerciales disponibles, por valor de $12.290.6 Millones. </a:t>
            </a:r>
          </a:p>
          <a:p>
            <a:pPr algn="ctr"/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56.4%</a:t>
            </a:r>
          </a:p>
          <a:p>
            <a:pPr algn="just"/>
            <a:endParaRPr lang="es-CO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96703" y="4293631"/>
            <a:ext cx="2306739" cy="1785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17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Unidades Comerciales en proceso de actualización de avalúo Comercial por valor de $9.496.5 Millones. </a:t>
            </a:r>
          </a:p>
          <a:p>
            <a:pPr algn="ctr"/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43.6%</a:t>
            </a:r>
          </a:p>
          <a:p>
            <a:pPr algn="just"/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348870" y="6412803"/>
            <a:ext cx="683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050" b="1" dirty="0"/>
              <a:t>$21.787</a:t>
            </a:r>
          </a:p>
        </p:txBody>
      </p:sp>
    </p:spTree>
    <p:extLst>
      <p:ext uri="{BB962C8B-B14F-4D97-AF65-F5344CB8AC3E}">
        <p14:creationId xmlns:p14="http://schemas.microsoft.com/office/powerpoint/2010/main" val="1240077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dirty="0">
                <a:latin typeface="Arial Narrow" panose="020B0606020202030204" pitchFamily="34" charset="0"/>
              </a:rPr>
              <a:t>INSUMO COMERCIAL ENTREGADO – AÑO 2017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-929700" y="834164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>
                <a:solidFill>
                  <a:schemeClr val="tx2"/>
                </a:solidFill>
              </a:rPr>
              <a:t>Cifras en Millones $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1275786"/>
            <a:ext cx="7960853" cy="50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39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s-CO" sz="1600" b="1" dirty="0">
                <a:latin typeface="Arial Narrow" panose="020B0606020202030204" pitchFamily="34" charset="0"/>
              </a:rPr>
              <a:t>APLICACIÓN FORMULA DE VALORACIÓN DE ACTIVOS.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2" name="CuadroTexto 1"/>
          <p:cNvSpPr txBox="1"/>
          <p:nvPr/>
        </p:nvSpPr>
        <p:spPr>
          <a:xfrm>
            <a:off x="6687404" y="829081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/>
              <a:t>Cifras en Millones $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06684" y="1246743"/>
            <a:ext cx="752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Aplicación Formula de descuento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703" y="1888513"/>
            <a:ext cx="7577853" cy="37436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77894" y="5615186"/>
            <a:ext cx="75268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Información referente a inmuebles en estado disponible para comercializar (09-03-2017)</a:t>
            </a:r>
          </a:p>
        </p:txBody>
      </p:sp>
    </p:spTree>
    <p:extLst>
      <p:ext uri="{BB962C8B-B14F-4D97-AF65-F5344CB8AC3E}">
        <p14:creationId xmlns:p14="http://schemas.microsoft.com/office/powerpoint/2010/main" val="1611544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s-CO" sz="1600" b="1" dirty="0">
                <a:latin typeface="Arial Narrow" panose="020B0606020202030204" pitchFamily="34" charset="0"/>
              </a:rPr>
              <a:t>GESTIÓN COMERCIAL INMUEBLES TOP.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55" y="834164"/>
            <a:ext cx="8588788" cy="574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97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s-CO" sz="1400" b="1" dirty="0">
                <a:latin typeface="Arial Narrow" panose="020B0606020202030204" pitchFamily="34" charset="0"/>
              </a:rPr>
              <a:t>GESTIÓN COMERCIAL INMUEBLES TOP.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81" y="811995"/>
            <a:ext cx="8541141" cy="579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03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200"/>
              </a:spcAft>
            </a:pPr>
            <a:r>
              <a:rPr lang="es-CO" sz="1400" b="1" dirty="0">
                <a:latin typeface="Arial Narrow" panose="020B0606020202030204" pitchFamily="34" charset="0"/>
              </a:rPr>
              <a:t>GESTIÓN COMERCIAL INMUEBLES TOP.</a:t>
            </a:r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95" y="1286455"/>
            <a:ext cx="8780731" cy="334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78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9"/>
          <p:cNvSpPr/>
          <p:nvPr/>
        </p:nvSpPr>
        <p:spPr>
          <a:xfrm>
            <a:off x="22361" y="-3274"/>
            <a:ext cx="9144000" cy="75917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463" b="1" dirty="0"/>
              <a:t>GESTIÓN VENTA DE INMUEBLES</a:t>
            </a:r>
            <a:endParaRPr lang="es-ES" sz="1500" b="1" dirty="0"/>
          </a:p>
        </p:txBody>
      </p:sp>
      <p:pic>
        <p:nvPicPr>
          <p:cNvPr id="27" name="Imagen 8" descr="Fondos oscuro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" y="35397"/>
            <a:ext cx="1233817" cy="63523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0" y="6646771"/>
            <a:ext cx="9144000" cy="238127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985822" y="6631662"/>
            <a:ext cx="50651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50" b="1" dirty="0">
                <a:solidFill>
                  <a:schemeClr val="bg1"/>
                </a:solidFill>
                <a:latin typeface="Lato Regular"/>
                <a:cs typeface="Lato Regular"/>
              </a:rPr>
              <a:t>Gerencia Comercial </a:t>
            </a:r>
          </a:p>
        </p:txBody>
      </p:sp>
      <p:sp>
        <p:nvSpPr>
          <p:cNvPr id="58" name="AutoShape 2" descr="Resultado de imagen para recurso huma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350" dirty="0"/>
          </a:p>
        </p:txBody>
      </p:sp>
      <p:sp>
        <p:nvSpPr>
          <p:cNvPr id="2" name="CuadroTexto 1"/>
          <p:cNvSpPr txBox="1"/>
          <p:nvPr/>
        </p:nvSpPr>
        <p:spPr>
          <a:xfrm>
            <a:off x="6687404" y="829081"/>
            <a:ext cx="23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dirty="0"/>
              <a:t>Cifras en Millones $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30925" y="1143665"/>
            <a:ext cx="752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Proyección insumo comercial año 2017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99" y="2239763"/>
            <a:ext cx="8779001" cy="3392410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>
            <a:off x="3511820" y="2451650"/>
            <a:ext cx="0" cy="24480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2597420" y="2084833"/>
            <a:ext cx="182880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400" dirty="0"/>
              <a:t>(Portafolio = Meta)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50575" y="5711685"/>
            <a:ext cx="833561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dirty="0"/>
              <a:t>Portafolio actual (enero) disponible para comercializar $128.057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dirty="0"/>
              <a:t>Entrega de portafolio año 2017 por valor de $138.000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dirty="0"/>
              <a:t>Meta de ventas $165.200 </a:t>
            </a:r>
          </a:p>
        </p:txBody>
      </p:sp>
    </p:spTree>
    <p:extLst>
      <p:ext uri="{BB962C8B-B14F-4D97-AF65-F5344CB8AC3E}">
        <p14:creationId xmlns:p14="http://schemas.microsoft.com/office/powerpoint/2010/main" val="33583571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rrow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3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9BD48F7-799D-44BD-BD91-49F69E67F12E}" vid="{F76ADF41-36D0-4470-8F54-67E5EE8083C2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8922</TotalTime>
  <Words>2624</Words>
  <Application>Microsoft Office PowerPoint</Application>
  <PresentationFormat>Presentación en pantalla (4:3)</PresentationFormat>
  <Paragraphs>847</Paragraphs>
  <Slides>42</Slides>
  <Notes>16</Notes>
  <HiddenSlides>1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42</vt:i4>
      </vt:variant>
    </vt:vector>
  </HeadingPairs>
  <TitlesOfParts>
    <vt:vector size="52" baseType="lpstr">
      <vt:lpstr>Arial</vt:lpstr>
      <vt:lpstr>Arial Narrow</vt:lpstr>
      <vt:lpstr>Calibri</vt:lpstr>
      <vt:lpstr>Lato Bold</vt:lpstr>
      <vt:lpstr>Lato Regular</vt:lpstr>
      <vt:lpstr>Lucida Bright</vt:lpstr>
      <vt:lpstr>Wingdings</vt:lpstr>
      <vt:lpstr>Tema de Office</vt:lpstr>
      <vt:lpstr>1_Tema1</vt:lpstr>
      <vt:lpstr>Tema1</vt:lpstr>
      <vt:lpstr>Presentación de PowerPoint</vt:lpstr>
      <vt:lpstr>Presentación de PowerPoint</vt:lpstr>
      <vt:lpstr>OPERADORES LOGÍSTICOS</vt:lpstr>
      <vt:lpstr>Tercerización Operación Logística Bienes Muebles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Ventajas de la Operación Logística Integral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MODELO DE EVALUACIÓN - SCORING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Andres Camilo Gonzalez Galvis</cp:lastModifiedBy>
  <cp:revision>266</cp:revision>
  <dcterms:created xsi:type="dcterms:W3CDTF">2015-02-19T23:51:59Z</dcterms:created>
  <dcterms:modified xsi:type="dcterms:W3CDTF">2017-03-11T12:20:08Z</dcterms:modified>
</cp:coreProperties>
</file>