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5.xml" ContentType="application/vnd.openxmlformats-officedocument.presentationml.tag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6.xml" ContentType="application/vnd.openxmlformats-officedocument.presentationml.tags+xml"/>
  <Override PartName="/ppt/notesSlides/notesSlide2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85" r:id="rId3"/>
  </p:sldMasterIdLst>
  <p:notesMasterIdLst>
    <p:notesMasterId r:id="rId80"/>
  </p:notesMasterIdLst>
  <p:handoutMasterIdLst>
    <p:handoutMasterId r:id="rId81"/>
  </p:handoutMasterIdLst>
  <p:sldIdLst>
    <p:sldId id="439" r:id="rId4"/>
    <p:sldId id="465" r:id="rId5"/>
    <p:sldId id="538" r:id="rId6"/>
    <p:sldId id="539" r:id="rId7"/>
    <p:sldId id="540" r:id="rId8"/>
    <p:sldId id="541" r:id="rId9"/>
    <p:sldId id="542" r:id="rId10"/>
    <p:sldId id="543" r:id="rId11"/>
    <p:sldId id="466" r:id="rId12"/>
    <p:sldId id="481" r:id="rId13"/>
    <p:sldId id="482" r:id="rId14"/>
    <p:sldId id="483" r:id="rId15"/>
    <p:sldId id="467" r:id="rId16"/>
    <p:sldId id="496" r:id="rId17"/>
    <p:sldId id="497" r:id="rId18"/>
    <p:sldId id="498" r:id="rId19"/>
    <p:sldId id="499" r:id="rId20"/>
    <p:sldId id="500" r:id="rId21"/>
    <p:sldId id="501" r:id="rId22"/>
    <p:sldId id="502" r:id="rId23"/>
    <p:sldId id="503" r:id="rId24"/>
    <p:sldId id="468" r:id="rId25"/>
    <p:sldId id="504" r:id="rId26"/>
    <p:sldId id="506" r:id="rId27"/>
    <p:sldId id="507" r:id="rId28"/>
    <p:sldId id="508" r:id="rId29"/>
    <p:sldId id="509" r:id="rId30"/>
    <p:sldId id="510" r:id="rId31"/>
    <p:sldId id="511" r:id="rId32"/>
    <p:sldId id="512" r:id="rId33"/>
    <p:sldId id="513" r:id="rId34"/>
    <p:sldId id="514" r:id="rId35"/>
    <p:sldId id="515" r:id="rId36"/>
    <p:sldId id="516" r:id="rId37"/>
    <p:sldId id="517" r:id="rId38"/>
    <p:sldId id="518" r:id="rId39"/>
    <p:sldId id="519" r:id="rId40"/>
    <p:sldId id="520" r:id="rId41"/>
    <p:sldId id="521" r:id="rId42"/>
    <p:sldId id="522" r:id="rId43"/>
    <p:sldId id="523" r:id="rId44"/>
    <p:sldId id="524" r:id="rId45"/>
    <p:sldId id="525" r:id="rId46"/>
    <p:sldId id="532" r:id="rId47"/>
    <p:sldId id="533" r:id="rId48"/>
    <p:sldId id="534" r:id="rId49"/>
    <p:sldId id="535" r:id="rId50"/>
    <p:sldId id="536" r:id="rId51"/>
    <p:sldId id="537" r:id="rId52"/>
    <p:sldId id="469" r:id="rId53"/>
    <p:sldId id="549" r:id="rId54"/>
    <p:sldId id="546" r:id="rId55"/>
    <p:sldId id="547" r:id="rId56"/>
    <p:sldId id="548" r:id="rId57"/>
    <p:sldId id="470" r:id="rId58"/>
    <p:sldId id="495" r:id="rId59"/>
    <p:sldId id="545" r:id="rId60"/>
    <p:sldId id="471" r:id="rId61"/>
    <p:sldId id="479" r:id="rId62"/>
    <p:sldId id="480" r:id="rId63"/>
    <p:sldId id="472" r:id="rId64"/>
    <p:sldId id="484" r:id="rId65"/>
    <p:sldId id="485" r:id="rId66"/>
    <p:sldId id="486" r:id="rId67"/>
    <p:sldId id="487" r:id="rId68"/>
    <p:sldId id="488" r:id="rId69"/>
    <p:sldId id="489" r:id="rId70"/>
    <p:sldId id="490" r:id="rId71"/>
    <p:sldId id="491" r:id="rId72"/>
    <p:sldId id="492" r:id="rId73"/>
    <p:sldId id="493" r:id="rId74"/>
    <p:sldId id="494" r:id="rId75"/>
    <p:sldId id="473" r:id="rId76"/>
    <p:sldId id="544" r:id="rId77"/>
    <p:sldId id="474" r:id="rId78"/>
    <p:sldId id="475" r:id="rId79"/>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us Alberto Mateus Bravo" initials="JAMB" lastIdx="2" clrIdx="0">
    <p:extLst>
      <p:ext uri="{19B8F6BF-5375-455C-9EA6-DF929625EA0E}">
        <p15:presenceInfo xmlns:p15="http://schemas.microsoft.com/office/powerpoint/2012/main" userId="Jesus Alberto Mateus Brav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FF9933"/>
    <a:srgbClr val="00FFCC"/>
    <a:srgbClr val="00FF99"/>
    <a:srgbClr val="66FFCC"/>
    <a:srgbClr val="FFFF99"/>
    <a:srgbClr val="F3F7FB"/>
    <a:srgbClr val="D1FDE2"/>
    <a:srgbClr val="FFCC66"/>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778" autoAdjust="0"/>
    <p:restoredTop sz="92155" autoAdjust="0"/>
  </p:normalViewPr>
  <p:slideViewPr>
    <p:cSldViewPr snapToGrid="0" snapToObjects="1">
      <p:cViewPr varScale="1">
        <p:scale>
          <a:sx n="105" d="100"/>
          <a:sy n="105" d="100"/>
        </p:scale>
        <p:origin x="1302" y="10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viewProps" Target="viewProp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notesMaster" Target="notesMasters/notesMaster1.xml"/><Relationship Id="rId85"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handoutMaster" Target="handoutMasters/handoutMaster1.xml"/><Relationship Id="rId86"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61" Type="http://schemas.openxmlformats.org/officeDocument/2006/relationships/slide" Target="slides/slide58.xml"/><Relationship Id="rId8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C:\JDUQUE\Documents\Jeymy%20Duque2015-02-26\Control%20Interno\PM%20final%2021-07-2016.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JDUQUE\Documents\Jeymy%20Duque2015-02-26\Control%20Interno\PM%20final%2021-07-2016.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cap="all" spc="50" baseline="0">
                <a:solidFill>
                  <a:schemeClr val="tx1">
                    <a:lumMod val="65000"/>
                    <a:lumOff val="35000"/>
                  </a:schemeClr>
                </a:solidFill>
                <a:latin typeface="+mn-lt"/>
                <a:ea typeface="+mn-ea"/>
                <a:cs typeface="+mn-cs"/>
              </a:defRPr>
            </a:pPr>
            <a:r>
              <a:rPr lang="es-CO" dirty="0"/>
              <a:t>Cantidad de hallazgos vs acciones definidas</a:t>
            </a:r>
          </a:p>
        </c:rich>
      </c:tx>
      <c:overlay val="0"/>
      <c:spPr>
        <a:noFill/>
        <a:ln>
          <a:noFill/>
        </a:ln>
        <a:effectLst/>
      </c:spPr>
      <c:txPr>
        <a:bodyPr rot="0" spcFirstLastPara="1" vertOverflow="ellipsis" vert="horz" wrap="square" anchor="ctr" anchorCtr="1"/>
        <a:lstStyle/>
        <a:p>
          <a:pPr>
            <a:defRPr sz="1680" b="1" i="0" u="none" strike="noStrike" kern="1200" cap="all" spc="5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clustered"/>
        <c:varyColors val="0"/>
        <c:ser>
          <c:idx val="0"/>
          <c:order val="0"/>
          <c:tx>
            <c:strRef>
              <c:f>Hoja3!$B$31</c:f>
              <c:strCache>
                <c:ptCount val="1"/>
                <c:pt idx="0">
                  <c:v>2015</c:v>
                </c:pt>
              </c:strCache>
            </c:strRef>
          </c:tx>
          <c:spPr>
            <a:solidFill>
              <a:schemeClr val="accent1"/>
            </a:solidFill>
            <a:ln>
              <a:noFill/>
            </a:ln>
            <a:effectLst/>
            <a:scene3d>
              <a:camera prst="orthographicFront"/>
              <a:lightRig rig="brightRoom" dir="t"/>
            </a:scene3d>
            <a:sp3d prstMaterial="flat">
              <a:bevelT w="50800" h="101600" prst="angle"/>
              <a:contourClr>
                <a:srgbClr val="000000"/>
              </a:contourClr>
            </a:sp3d>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lt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Hoja3!$C$30:$D$30</c:f>
              <c:strCache>
                <c:ptCount val="2"/>
                <c:pt idx="0">
                  <c:v>Hallazgos</c:v>
                </c:pt>
                <c:pt idx="1">
                  <c:v>Acciones</c:v>
                </c:pt>
              </c:strCache>
            </c:strRef>
          </c:cat>
          <c:val>
            <c:numRef>
              <c:f>Hoja3!$C$31:$D$31</c:f>
              <c:numCache>
                <c:formatCode>General</c:formatCode>
                <c:ptCount val="2"/>
                <c:pt idx="0">
                  <c:v>15</c:v>
                </c:pt>
                <c:pt idx="1">
                  <c:v>36</c:v>
                </c:pt>
              </c:numCache>
            </c:numRef>
          </c:val>
          <c:extLst>
            <c:ext xmlns:c16="http://schemas.microsoft.com/office/drawing/2014/chart" uri="{C3380CC4-5D6E-409C-BE32-E72D297353CC}">
              <c16:uniqueId val="{00000000-7120-4DB0-9AC0-F7911AAA8B34}"/>
            </c:ext>
          </c:extLst>
        </c:ser>
        <c:ser>
          <c:idx val="1"/>
          <c:order val="1"/>
          <c:tx>
            <c:strRef>
              <c:f>Hoja3!$B$32</c:f>
              <c:strCache>
                <c:ptCount val="1"/>
                <c:pt idx="0">
                  <c:v>2016</c:v>
                </c:pt>
              </c:strCache>
            </c:strRef>
          </c:tx>
          <c:spPr>
            <a:solidFill>
              <a:schemeClr val="accent2"/>
            </a:solidFill>
            <a:ln>
              <a:noFill/>
            </a:ln>
            <a:effectLst/>
            <a:scene3d>
              <a:camera prst="orthographicFront"/>
              <a:lightRig rig="brightRoom" dir="t"/>
            </a:scene3d>
            <a:sp3d prstMaterial="flat">
              <a:bevelT w="50800" h="101600" prst="angle"/>
              <a:contourClr>
                <a:srgbClr val="000000"/>
              </a:contourClr>
            </a:sp3d>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lt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Hoja3!$C$30:$D$30</c:f>
              <c:strCache>
                <c:ptCount val="2"/>
                <c:pt idx="0">
                  <c:v>Hallazgos</c:v>
                </c:pt>
                <c:pt idx="1">
                  <c:v>Acciones</c:v>
                </c:pt>
              </c:strCache>
            </c:strRef>
          </c:cat>
          <c:val>
            <c:numRef>
              <c:f>Hoja3!$C$32:$D$32</c:f>
              <c:numCache>
                <c:formatCode>General</c:formatCode>
                <c:ptCount val="2"/>
                <c:pt idx="0">
                  <c:v>31</c:v>
                </c:pt>
                <c:pt idx="1">
                  <c:v>35</c:v>
                </c:pt>
              </c:numCache>
            </c:numRef>
          </c:val>
          <c:extLst>
            <c:ext xmlns:c16="http://schemas.microsoft.com/office/drawing/2014/chart" uri="{C3380CC4-5D6E-409C-BE32-E72D297353CC}">
              <c16:uniqueId val="{00000001-7120-4DB0-9AC0-F7911AAA8B34}"/>
            </c:ext>
          </c:extLst>
        </c:ser>
        <c:dLbls>
          <c:showLegendKey val="0"/>
          <c:showVal val="0"/>
          <c:showCatName val="0"/>
          <c:showSerName val="0"/>
          <c:showPercent val="0"/>
          <c:showBubbleSize val="0"/>
        </c:dLbls>
        <c:gapWidth val="150"/>
        <c:axId val="1158809328"/>
        <c:axId val="814489888"/>
      </c:barChart>
      <c:catAx>
        <c:axId val="1158809328"/>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814489888"/>
        <c:crosses val="autoZero"/>
        <c:auto val="1"/>
        <c:lblAlgn val="ctr"/>
        <c:lblOffset val="100"/>
        <c:noMultiLvlLbl val="0"/>
      </c:catAx>
      <c:valAx>
        <c:axId val="81448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115880932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1400"/>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Hoja3!$B$49</c:f>
              <c:strCache>
                <c:ptCount val="1"/>
                <c:pt idx="0">
                  <c:v>201500%</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3B48-457C-B58B-AC4C3F366908}"/>
              </c:ext>
            </c:extLst>
          </c:dPt>
          <c:dPt>
            <c:idx val="1"/>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3B48-457C-B58B-AC4C3F366908}"/>
              </c:ext>
            </c:extLst>
          </c:dPt>
          <c:dLbls>
            <c:spPr>
              <a:noFill/>
              <a:ln>
                <a:noFill/>
              </a:ln>
              <a:effectLst>
                <a:outerShdw blurRad="50800" dist="38100" dir="2700000" algn="tl" rotWithShape="0">
                  <a:prstClr val="black">
                    <a:alpha val="40000"/>
                  </a:prstClr>
                </a:outerShdw>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solidFill>
                    <a:latin typeface="+mn-lt"/>
                    <a:ea typeface="+mn-ea"/>
                    <a:cs typeface="+mn-cs"/>
                  </a:defRPr>
                </a:pPr>
                <a:endParaRPr lang="es-CO"/>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pattFill prst="pct75">
                    <a:fgClr>
                      <a:schemeClr val="dk1">
                        <a:lumMod val="75000"/>
                        <a:lumOff val="25000"/>
                      </a:schemeClr>
                    </a:fgClr>
                    <a:bgClr>
                      <a:schemeClr val="dk1">
                        <a:lumMod val="65000"/>
                        <a:lumOff val="35000"/>
                      </a:schemeClr>
                    </a:bgClr>
                  </a:pattFill>
                  <a:ln>
                    <a:noFill/>
                  </a:ln>
                </c15:spPr>
              </c:ext>
            </c:extLst>
          </c:dLbls>
          <c:cat>
            <c:strRef>
              <c:f>Hoja3!$C$48:$D$48</c:f>
              <c:strCache>
                <c:ptCount val="2"/>
                <c:pt idx="0">
                  <c:v>DNE</c:v>
                </c:pt>
                <c:pt idx="1">
                  <c:v>SAE</c:v>
                </c:pt>
              </c:strCache>
            </c:strRef>
          </c:cat>
          <c:val>
            <c:numRef>
              <c:f>Hoja3!$C$49:$D$49</c:f>
              <c:numCache>
                <c:formatCode>0%</c:formatCode>
                <c:ptCount val="2"/>
                <c:pt idx="0">
                  <c:v>13</c:v>
                </c:pt>
                <c:pt idx="1">
                  <c:v>2</c:v>
                </c:pt>
              </c:numCache>
            </c:numRef>
          </c:val>
          <c:extLst>
            <c:ext xmlns:c16="http://schemas.microsoft.com/office/drawing/2014/chart" uri="{C3380CC4-5D6E-409C-BE32-E72D297353CC}">
              <c16:uniqueId val="{00000004-3B48-457C-B58B-AC4C3F366908}"/>
            </c:ext>
          </c:extLst>
        </c:ser>
        <c:ser>
          <c:idx val="1"/>
          <c:order val="1"/>
          <c:tx>
            <c:strRef>
              <c:f>Hoja3!$B$50</c:f>
              <c:strCache>
                <c:ptCount val="1"/>
                <c:pt idx="0">
                  <c:v>201600%</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6-3B48-457C-B58B-AC4C3F366908}"/>
              </c:ext>
            </c:extLst>
          </c:dPt>
          <c:dPt>
            <c:idx val="1"/>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8-3B48-457C-B58B-AC4C3F366908}"/>
              </c:ext>
            </c:extLst>
          </c:dPt>
          <c:dLbls>
            <c:dLbl>
              <c:idx val="0"/>
              <c:layout>
                <c:manualLayout>
                  <c:x val="4.9999999999999899E-2"/>
                  <c:y val="-6.944444444444453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6-3B48-457C-B58B-AC4C3F366908}"/>
                </c:ext>
              </c:extLst>
            </c:dLbl>
            <c:dLbl>
              <c:idx val="1"/>
              <c:layout>
                <c:manualLayout>
                  <c:x val="-2.5000000000000001E-2"/>
                  <c:y val="2.3148148148148126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8-3B48-457C-B58B-AC4C3F366908}"/>
                </c:ext>
              </c:extLst>
            </c:dLbl>
            <c:spPr>
              <a:noFill/>
              <a:ln>
                <a:noFill/>
              </a:ln>
              <a:effectLst>
                <a:outerShdw blurRad="50800" dist="38100" dir="2700000" algn="tl" rotWithShape="0">
                  <a:prstClr val="black">
                    <a:alpha val="40000"/>
                  </a:prstClr>
                </a:outerShdw>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solidFill>
                    <a:latin typeface="+mn-lt"/>
                    <a:ea typeface="+mn-ea"/>
                    <a:cs typeface="+mn-cs"/>
                  </a:defRPr>
                </a:pPr>
                <a:endParaRPr lang="es-CO"/>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pattFill prst="pct75">
                    <a:fgClr>
                      <a:schemeClr val="dk1">
                        <a:lumMod val="75000"/>
                        <a:lumOff val="25000"/>
                      </a:schemeClr>
                    </a:fgClr>
                    <a:bgClr>
                      <a:schemeClr val="dk1">
                        <a:lumMod val="65000"/>
                        <a:lumOff val="35000"/>
                      </a:schemeClr>
                    </a:bgClr>
                  </a:pattFill>
                  <a:ln>
                    <a:noFill/>
                  </a:ln>
                </c15:spPr>
              </c:ext>
            </c:extLst>
          </c:dLbls>
          <c:cat>
            <c:strRef>
              <c:f>Hoja3!$C$48:$D$48</c:f>
              <c:strCache>
                <c:ptCount val="2"/>
                <c:pt idx="0">
                  <c:v>DNE</c:v>
                </c:pt>
                <c:pt idx="1">
                  <c:v>SAE</c:v>
                </c:pt>
              </c:strCache>
            </c:strRef>
          </c:cat>
          <c:val>
            <c:numRef>
              <c:f>Hoja3!$C$50:$D$50</c:f>
              <c:numCache>
                <c:formatCode>0%</c:formatCode>
                <c:ptCount val="2"/>
                <c:pt idx="0">
                  <c:v>26</c:v>
                </c:pt>
                <c:pt idx="1">
                  <c:v>5</c:v>
                </c:pt>
              </c:numCache>
            </c:numRef>
          </c:val>
          <c:extLst>
            <c:ext xmlns:c16="http://schemas.microsoft.com/office/drawing/2014/chart" uri="{C3380CC4-5D6E-409C-BE32-E72D297353CC}">
              <c16:uniqueId val="{00000009-3B48-457C-B58B-AC4C3F366908}"/>
            </c:ext>
          </c:extLst>
        </c:ser>
        <c:dLbls>
          <c:showLegendKey val="0"/>
          <c:showVal val="0"/>
          <c:showCatName val="0"/>
          <c:showSerName val="0"/>
          <c:showPercent val="0"/>
          <c:showBubbleSize val="0"/>
          <c:showLeaderLines val="0"/>
        </c:dLbls>
        <c:firstSliceAng val="0"/>
        <c:holeSize val="50"/>
      </c:doughnut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2000" b="0" i="0" u="none" strike="noStrike" kern="1200" baseline="0">
              <a:solidFill>
                <a:schemeClr val="dk1"/>
              </a:solidFill>
              <a:latin typeface="+mn-lt"/>
              <a:ea typeface="+mn-ea"/>
              <a:cs typeface="+mn-cs"/>
            </a:defRPr>
          </a:pPr>
          <a:endParaRPr lang="es-CO"/>
        </a:p>
      </c:txPr>
    </c:legend>
    <c:plotVisOnly val="1"/>
    <c:dispBlanksAs val="gap"/>
    <c:showDLblsOverMax val="0"/>
  </c:chart>
  <c:spPr>
    <a:solidFill>
      <a:schemeClr val="lt1"/>
    </a:solidFill>
    <a:ln w="12700" cap="flat" cmpd="sng" algn="ctr">
      <a:solidFill>
        <a:schemeClr val="accent2"/>
      </a:solidFill>
      <a:prstDash val="solid"/>
      <a:miter lim="800000"/>
    </a:ln>
    <a:effectLst/>
  </c:spPr>
  <c:txPr>
    <a:bodyPr/>
    <a:lstStyle/>
    <a:p>
      <a:pPr>
        <a:defRPr sz="2000">
          <a:solidFill>
            <a:schemeClr val="dk1"/>
          </a:solidFill>
          <a:latin typeface="+mn-lt"/>
          <a:ea typeface="+mn-ea"/>
          <a:cs typeface="+mn-cs"/>
        </a:defRPr>
      </a:pPr>
      <a:endParaRPr lang="es-CO"/>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Hoja1!$C$11</c:f>
              <c:strCache>
                <c:ptCount val="1"/>
                <c:pt idx="0">
                  <c:v>PROVISTOS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Hoja1!$B$12:$B$14</c:f>
              <c:strCache>
                <c:ptCount val="3"/>
                <c:pt idx="0">
                  <c:v>ESTRATEGICO</c:v>
                </c:pt>
                <c:pt idx="1">
                  <c:v>MISIONAL</c:v>
                </c:pt>
                <c:pt idx="2">
                  <c:v>TRANSVERSAL</c:v>
                </c:pt>
              </c:strCache>
            </c:strRef>
          </c:cat>
          <c:val>
            <c:numRef>
              <c:f>Hoja1!$C$12:$C$14</c:f>
              <c:numCache>
                <c:formatCode>General</c:formatCode>
                <c:ptCount val="3"/>
                <c:pt idx="0">
                  <c:v>56</c:v>
                </c:pt>
                <c:pt idx="1">
                  <c:v>170</c:v>
                </c:pt>
                <c:pt idx="2">
                  <c:v>85</c:v>
                </c:pt>
              </c:numCache>
            </c:numRef>
          </c:val>
          <c:extLst>
            <c:ext xmlns:c16="http://schemas.microsoft.com/office/drawing/2014/chart" uri="{C3380CC4-5D6E-409C-BE32-E72D297353CC}">
              <c16:uniqueId val="{00000000-1372-4776-8799-8B69FA99D49B}"/>
            </c:ext>
          </c:extLst>
        </c:ser>
        <c:ser>
          <c:idx val="1"/>
          <c:order val="1"/>
          <c:tx>
            <c:strRef>
              <c:f>Hoja1!$D$11</c:f>
              <c:strCache>
                <c:ptCount val="1"/>
                <c:pt idx="0">
                  <c:v>DIMENSIONADOS</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Hoja1!$B$12:$B$14</c:f>
              <c:strCache>
                <c:ptCount val="3"/>
                <c:pt idx="0">
                  <c:v>ESTRATEGICO</c:v>
                </c:pt>
                <c:pt idx="1">
                  <c:v>MISIONAL</c:v>
                </c:pt>
                <c:pt idx="2">
                  <c:v>TRANSVERSAL</c:v>
                </c:pt>
              </c:strCache>
            </c:strRef>
          </c:cat>
          <c:val>
            <c:numRef>
              <c:f>Hoja1!$D$12:$D$14</c:f>
              <c:numCache>
                <c:formatCode>General</c:formatCode>
                <c:ptCount val="3"/>
                <c:pt idx="0">
                  <c:v>66</c:v>
                </c:pt>
                <c:pt idx="1">
                  <c:v>206</c:v>
                </c:pt>
                <c:pt idx="2">
                  <c:v>112</c:v>
                </c:pt>
              </c:numCache>
            </c:numRef>
          </c:val>
          <c:extLst>
            <c:ext xmlns:c16="http://schemas.microsoft.com/office/drawing/2014/chart" uri="{C3380CC4-5D6E-409C-BE32-E72D297353CC}">
              <c16:uniqueId val="{00000001-1372-4776-8799-8B69FA99D49B}"/>
            </c:ext>
          </c:extLst>
        </c:ser>
        <c:dLbls>
          <c:dLblPos val="inEnd"/>
          <c:showLegendKey val="0"/>
          <c:showVal val="1"/>
          <c:showCatName val="0"/>
          <c:showSerName val="0"/>
          <c:showPercent val="0"/>
          <c:showBubbleSize val="0"/>
        </c:dLbls>
        <c:gapWidth val="65"/>
        <c:axId val="676857992"/>
        <c:axId val="676856352"/>
      </c:barChart>
      <c:catAx>
        <c:axId val="67685799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s-CO"/>
          </a:p>
        </c:txPr>
        <c:crossAx val="676856352"/>
        <c:crosses val="autoZero"/>
        <c:auto val="1"/>
        <c:lblAlgn val="ctr"/>
        <c:lblOffset val="100"/>
        <c:noMultiLvlLbl val="0"/>
      </c:catAx>
      <c:valAx>
        <c:axId val="67685635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676857992"/>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s-C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[INGRESOS A PLANTA 20 FEB.xlsx]SAE!TablaDinámica1</c:name>
    <c:fmtId val="5"/>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s>
    <c:plotArea>
      <c:layout/>
      <c:barChart>
        <c:barDir val="col"/>
        <c:grouping val="clustered"/>
        <c:varyColors val="0"/>
        <c:ser>
          <c:idx val="0"/>
          <c:order val="0"/>
          <c:tx>
            <c:strRef>
              <c:f>SAE!$D$325:$D$326</c:f>
              <c:strCache>
                <c:ptCount val="1"/>
                <c:pt idx="0">
                  <c:v>ESTRATEGICO</c:v>
                </c:pt>
              </c:strCache>
            </c:strRef>
          </c:tx>
          <c:spPr>
            <a:solidFill>
              <a:schemeClr val="accent1"/>
            </a:solidFill>
            <a:ln>
              <a:noFill/>
            </a:ln>
            <a:effectLst/>
          </c:spPr>
          <c:invertIfNegative val="0"/>
          <c:cat>
            <c:strRef>
              <c:f>SAE!$C$327:$C$331</c:f>
              <c:strCache>
                <c:ptCount val="4"/>
                <c:pt idx="0">
                  <c:v>ANTIGUO</c:v>
                </c:pt>
                <c:pt idx="1">
                  <c:v>PRIMERA</c:v>
                </c:pt>
                <c:pt idx="2">
                  <c:v>SEGUNDA</c:v>
                </c:pt>
                <c:pt idx="3">
                  <c:v>TERCERA</c:v>
                </c:pt>
              </c:strCache>
            </c:strRef>
          </c:cat>
          <c:val>
            <c:numRef>
              <c:f>SAE!$D$327:$D$331</c:f>
              <c:numCache>
                <c:formatCode>General</c:formatCode>
                <c:ptCount val="4"/>
                <c:pt idx="0">
                  <c:v>8</c:v>
                </c:pt>
                <c:pt idx="1">
                  <c:v>35</c:v>
                </c:pt>
                <c:pt idx="2">
                  <c:v>1</c:v>
                </c:pt>
                <c:pt idx="3">
                  <c:v>12</c:v>
                </c:pt>
              </c:numCache>
            </c:numRef>
          </c:val>
          <c:extLst>
            <c:ext xmlns:c16="http://schemas.microsoft.com/office/drawing/2014/chart" uri="{C3380CC4-5D6E-409C-BE32-E72D297353CC}">
              <c16:uniqueId val="{00000000-537F-45B7-8A77-CE715697D278}"/>
            </c:ext>
          </c:extLst>
        </c:ser>
        <c:ser>
          <c:idx val="1"/>
          <c:order val="1"/>
          <c:tx>
            <c:strRef>
              <c:f>SAE!$E$325:$E$326</c:f>
              <c:strCache>
                <c:ptCount val="1"/>
                <c:pt idx="0">
                  <c:v>MISIONAL</c:v>
                </c:pt>
              </c:strCache>
            </c:strRef>
          </c:tx>
          <c:spPr>
            <a:solidFill>
              <a:schemeClr val="accent2"/>
            </a:solidFill>
            <a:ln>
              <a:noFill/>
            </a:ln>
            <a:effectLst/>
          </c:spPr>
          <c:invertIfNegative val="0"/>
          <c:cat>
            <c:strRef>
              <c:f>SAE!$C$327:$C$331</c:f>
              <c:strCache>
                <c:ptCount val="4"/>
                <c:pt idx="0">
                  <c:v>ANTIGUO</c:v>
                </c:pt>
                <c:pt idx="1">
                  <c:v>PRIMERA</c:v>
                </c:pt>
                <c:pt idx="2">
                  <c:v>SEGUNDA</c:v>
                </c:pt>
                <c:pt idx="3">
                  <c:v>TERCERA</c:v>
                </c:pt>
              </c:strCache>
            </c:strRef>
          </c:cat>
          <c:val>
            <c:numRef>
              <c:f>SAE!$E$327:$E$331</c:f>
              <c:numCache>
                <c:formatCode>General</c:formatCode>
                <c:ptCount val="4"/>
                <c:pt idx="0">
                  <c:v>9</c:v>
                </c:pt>
                <c:pt idx="1">
                  <c:v>101</c:v>
                </c:pt>
                <c:pt idx="2">
                  <c:v>4</c:v>
                </c:pt>
                <c:pt idx="3">
                  <c:v>56</c:v>
                </c:pt>
              </c:numCache>
            </c:numRef>
          </c:val>
          <c:extLst>
            <c:ext xmlns:c16="http://schemas.microsoft.com/office/drawing/2014/chart" uri="{C3380CC4-5D6E-409C-BE32-E72D297353CC}">
              <c16:uniqueId val="{00000001-537F-45B7-8A77-CE715697D278}"/>
            </c:ext>
          </c:extLst>
        </c:ser>
        <c:ser>
          <c:idx val="2"/>
          <c:order val="2"/>
          <c:tx>
            <c:strRef>
              <c:f>SAE!$F$325:$F$326</c:f>
              <c:strCache>
                <c:ptCount val="1"/>
                <c:pt idx="0">
                  <c:v>TRANSVERSAL</c:v>
                </c:pt>
              </c:strCache>
            </c:strRef>
          </c:tx>
          <c:spPr>
            <a:solidFill>
              <a:schemeClr val="accent3"/>
            </a:solidFill>
            <a:ln>
              <a:noFill/>
            </a:ln>
            <a:effectLst/>
          </c:spPr>
          <c:invertIfNegative val="0"/>
          <c:cat>
            <c:strRef>
              <c:f>SAE!$C$327:$C$331</c:f>
              <c:strCache>
                <c:ptCount val="4"/>
                <c:pt idx="0">
                  <c:v>ANTIGUO</c:v>
                </c:pt>
                <c:pt idx="1">
                  <c:v>PRIMERA</c:v>
                </c:pt>
                <c:pt idx="2">
                  <c:v>SEGUNDA</c:v>
                </c:pt>
                <c:pt idx="3">
                  <c:v>TERCERA</c:v>
                </c:pt>
              </c:strCache>
            </c:strRef>
          </c:cat>
          <c:val>
            <c:numRef>
              <c:f>SAE!$F$327:$F$331</c:f>
              <c:numCache>
                <c:formatCode>General</c:formatCode>
                <c:ptCount val="4"/>
                <c:pt idx="0">
                  <c:v>8</c:v>
                </c:pt>
                <c:pt idx="1">
                  <c:v>3</c:v>
                </c:pt>
                <c:pt idx="2">
                  <c:v>55</c:v>
                </c:pt>
                <c:pt idx="3">
                  <c:v>19</c:v>
                </c:pt>
              </c:numCache>
            </c:numRef>
          </c:val>
          <c:extLst>
            <c:ext xmlns:c16="http://schemas.microsoft.com/office/drawing/2014/chart" uri="{C3380CC4-5D6E-409C-BE32-E72D297353CC}">
              <c16:uniqueId val="{00000002-537F-45B7-8A77-CE715697D278}"/>
            </c:ext>
          </c:extLst>
        </c:ser>
        <c:dLbls>
          <c:showLegendKey val="0"/>
          <c:showVal val="0"/>
          <c:showCatName val="0"/>
          <c:showSerName val="0"/>
          <c:showPercent val="0"/>
          <c:showBubbleSize val="0"/>
        </c:dLbls>
        <c:gapWidth val="219"/>
        <c:overlap val="-27"/>
        <c:axId val="495182040"/>
        <c:axId val="495183352"/>
      </c:barChart>
      <c:catAx>
        <c:axId val="495182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95183352"/>
        <c:crosses val="autoZero"/>
        <c:auto val="1"/>
        <c:lblAlgn val="ctr"/>
        <c:lblOffset val="100"/>
        <c:noMultiLvlLbl val="0"/>
      </c:catAx>
      <c:valAx>
        <c:axId val="49518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951820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32DE8A-589E-479E-8C7B-82229A00F2EF}"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s-ES"/>
        </a:p>
      </dgm:t>
    </dgm:pt>
    <dgm:pt modelId="{42F96EC5-D234-4843-9FA9-608325069F34}">
      <dgm:prSet phldrT="[Texto]" custT="1"/>
      <dgm:spPr/>
      <dgm:t>
        <a:bodyPr/>
        <a:lstStyle/>
        <a:p>
          <a:r>
            <a:rPr lang="es-CO" sz="1600" b="0" i="0" u="none"/>
            <a:t>Mejoras en Infraestructura Tecnologica</a:t>
          </a:r>
          <a:endParaRPr lang="es-ES" sz="1600"/>
        </a:p>
      </dgm:t>
    </dgm:pt>
    <dgm:pt modelId="{16B8B0BE-6077-46AE-90B3-E43D881FD1D4}" type="parTrans" cxnId="{5F945824-0697-4011-9845-69B38E8EDDC0}">
      <dgm:prSet/>
      <dgm:spPr/>
      <dgm:t>
        <a:bodyPr/>
        <a:lstStyle/>
        <a:p>
          <a:endParaRPr lang="es-ES" sz="1600"/>
        </a:p>
      </dgm:t>
    </dgm:pt>
    <dgm:pt modelId="{B443F0CF-24E0-4463-958D-16E886205540}" type="sibTrans" cxnId="{5F945824-0697-4011-9845-69B38E8EDDC0}">
      <dgm:prSet/>
      <dgm:spPr/>
      <dgm:t>
        <a:bodyPr/>
        <a:lstStyle/>
        <a:p>
          <a:endParaRPr lang="es-ES" sz="1600"/>
        </a:p>
      </dgm:t>
    </dgm:pt>
    <dgm:pt modelId="{7F63F808-A37E-48A0-9244-7F0C6B71E80D}">
      <dgm:prSet custT="1"/>
      <dgm:spPr/>
      <dgm:t>
        <a:bodyPr/>
        <a:lstStyle/>
        <a:p>
          <a:r>
            <a:rPr lang="es-CO" sz="1600" b="0" i="0" u="none"/>
            <a:t>Mejoras en Infraestructura Administrativa</a:t>
          </a:r>
          <a:endParaRPr lang="es-CO" sz="1600"/>
        </a:p>
      </dgm:t>
    </dgm:pt>
    <dgm:pt modelId="{18AE9A2E-ED96-4130-94E7-AC7D412BDE7E}" type="parTrans" cxnId="{E894166B-9195-4E73-9B3F-752D489D1607}">
      <dgm:prSet/>
      <dgm:spPr/>
      <dgm:t>
        <a:bodyPr/>
        <a:lstStyle/>
        <a:p>
          <a:endParaRPr lang="es-ES" sz="1600"/>
        </a:p>
      </dgm:t>
    </dgm:pt>
    <dgm:pt modelId="{EE92C82F-99F0-4BCE-B567-134585682FE3}" type="sibTrans" cxnId="{E894166B-9195-4E73-9B3F-752D489D1607}">
      <dgm:prSet/>
      <dgm:spPr/>
      <dgm:t>
        <a:bodyPr/>
        <a:lstStyle/>
        <a:p>
          <a:endParaRPr lang="es-ES" sz="1600"/>
        </a:p>
      </dgm:t>
    </dgm:pt>
    <dgm:pt modelId="{6F5C74EE-AEEA-4C3C-A396-9B6A7A0E2790}">
      <dgm:prSet custT="1"/>
      <dgm:spPr/>
      <dgm:t>
        <a:bodyPr/>
        <a:lstStyle/>
        <a:p>
          <a:r>
            <a:rPr lang="es-ES" sz="1600" b="0" i="0" u="none"/>
            <a:t>Unificación de Matrix y Olympus</a:t>
          </a:r>
          <a:endParaRPr lang="es-ES" sz="1600"/>
        </a:p>
      </dgm:t>
    </dgm:pt>
    <dgm:pt modelId="{4DC080D3-59A2-43C7-87E5-97143AC69685}" type="parTrans" cxnId="{14EDBF5A-5777-447D-968B-A7749EAE0DC4}">
      <dgm:prSet/>
      <dgm:spPr/>
      <dgm:t>
        <a:bodyPr/>
        <a:lstStyle/>
        <a:p>
          <a:endParaRPr lang="es-ES" sz="1600"/>
        </a:p>
      </dgm:t>
    </dgm:pt>
    <dgm:pt modelId="{742A5D54-E16B-4067-B1EE-FFC145CAEA3C}" type="sibTrans" cxnId="{14EDBF5A-5777-447D-968B-A7749EAE0DC4}">
      <dgm:prSet/>
      <dgm:spPr/>
      <dgm:t>
        <a:bodyPr/>
        <a:lstStyle/>
        <a:p>
          <a:endParaRPr lang="es-ES" sz="1600"/>
        </a:p>
      </dgm:t>
    </dgm:pt>
    <dgm:pt modelId="{BB260A3F-DD35-4373-B756-24786CE6647E}">
      <dgm:prSet custT="1"/>
      <dgm:spPr/>
      <dgm:t>
        <a:bodyPr/>
        <a:lstStyle/>
        <a:p>
          <a:r>
            <a:rPr lang="es-ES" sz="1600" b="0" i="0" u="none"/>
            <a:t>Mejora de la calidad de la información</a:t>
          </a:r>
          <a:endParaRPr lang="es-ES" sz="1600"/>
        </a:p>
      </dgm:t>
    </dgm:pt>
    <dgm:pt modelId="{24E390F7-5976-4149-980F-4201F8A4B00D}" type="parTrans" cxnId="{6B4F9DCF-C807-4A8B-BA5F-2FC1FD7564E7}">
      <dgm:prSet/>
      <dgm:spPr/>
      <dgm:t>
        <a:bodyPr/>
        <a:lstStyle/>
        <a:p>
          <a:endParaRPr lang="es-ES" sz="1600"/>
        </a:p>
      </dgm:t>
    </dgm:pt>
    <dgm:pt modelId="{501CF4DA-3816-4DBF-9DA9-7C80AF60CA2B}" type="sibTrans" cxnId="{6B4F9DCF-C807-4A8B-BA5F-2FC1FD7564E7}">
      <dgm:prSet/>
      <dgm:spPr/>
      <dgm:t>
        <a:bodyPr/>
        <a:lstStyle/>
        <a:p>
          <a:endParaRPr lang="es-ES" sz="1600"/>
        </a:p>
      </dgm:t>
    </dgm:pt>
    <dgm:pt modelId="{AAB8676D-9D51-4814-9118-4815FC3E2AD5}">
      <dgm:prSet custT="1"/>
      <dgm:spPr/>
      <dgm:t>
        <a:bodyPr/>
        <a:lstStyle/>
        <a:p>
          <a:r>
            <a:rPr lang="es-ES" sz="1600" b="0" i="0" u="none" dirty="0"/>
            <a:t>Mejora en la Documentación recibida por el DNE</a:t>
          </a:r>
          <a:endParaRPr lang="es-ES" sz="1600" dirty="0"/>
        </a:p>
      </dgm:t>
    </dgm:pt>
    <dgm:pt modelId="{7C8627C5-F514-43F1-A867-DA584B860EC2}" type="parTrans" cxnId="{0EA03A8E-4736-4CBA-95AA-F954098BA7AF}">
      <dgm:prSet/>
      <dgm:spPr/>
      <dgm:t>
        <a:bodyPr/>
        <a:lstStyle/>
        <a:p>
          <a:endParaRPr lang="es-ES" sz="1600"/>
        </a:p>
      </dgm:t>
    </dgm:pt>
    <dgm:pt modelId="{2B9EC49E-2A89-495E-AC34-53391E0C35ED}" type="sibTrans" cxnId="{0EA03A8E-4736-4CBA-95AA-F954098BA7AF}">
      <dgm:prSet/>
      <dgm:spPr/>
      <dgm:t>
        <a:bodyPr/>
        <a:lstStyle/>
        <a:p>
          <a:endParaRPr lang="es-ES" sz="1600"/>
        </a:p>
      </dgm:t>
    </dgm:pt>
    <dgm:pt modelId="{AEA0A433-A64D-4561-B85C-A76D7BC344A0}">
      <dgm:prSet custT="1"/>
      <dgm:spPr/>
      <dgm:t>
        <a:bodyPr/>
        <a:lstStyle/>
        <a:p>
          <a:r>
            <a:rPr lang="es-ES" sz="1600" b="0" i="0" u="none"/>
            <a:t>Mejoras del proceso de Gestión Documental</a:t>
          </a:r>
          <a:endParaRPr lang="es-ES" sz="1600"/>
        </a:p>
      </dgm:t>
    </dgm:pt>
    <dgm:pt modelId="{78EA9DC7-2D4D-4D76-9A84-616F97F014AB}" type="parTrans" cxnId="{3B538FC3-F8D9-42B0-899B-DCD181DE4D54}">
      <dgm:prSet/>
      <dgm:spPr/>
      <dgm:t>
        <a:bodyPr/>
        <a:lstStyle/>
        <a:p>
          <a:endParaRPr lang="es-ES" sz="1600"/>
        </a:p>
      </dgm:t>
    </dgm:pt>
    <dgm:pt modelId="{FC9010FB-DEBD-437D-840A-C3B002B7B879}" type="sibTrans" cxnId="{3B538FC3-F8D9-42B0-899B-DCD181DE4D54}">
      <dgm:prSet/>
      <dgm:spPr/>
      <dgm:t>
        <a:bodyPr/>
        <a:lstStyle/>
        <a:p>
          <a:endParaRPr lang="es-ES" sz="1600"/>
        </a:p>
      </dgm:t>
    </dgm:pt>
    <dgm:pt modelId="{9347246D-B928-447D-81DB-B9463DFED152}">
      <dgm:prSet custT="1"/>
      <dgm:spPr/>
      <dgm:t>
        <a:bodyPr/>
        <a:lstStyle/>
        <a:p>
          <a:r>
            <a:rPr lang="es-ES" sz="1600" b="0" i="0" u="none"/>
            <a:t>Mejora en la Infraestructura de la Gestión Documental</a:t>
          </a:r>
          <a:endParaRPr lang="es-ES" sz="1600"/>
        </a:p>
      </dgm:t>
    </dgm:pt>
    <dgm:pt modelId="{4106AAC7-56C8-4590-BCC5-2555357B35FB}" type="parTrans" cxnId="{E89A8790-83EC-40E5-8636-4E7086ACE8A0}">
      <dgm:prSet/>
      <dgm:spPr/>
      <dgm:t>
        <a:bodyPr/>
        <a:lstStyle/>
        <a:p>
          <a:endParaRPr lang="es-ES" sz="1600"/>
        </a:p>
      </dgm:t>
    </dgm:pt>
    <dgm:pt modelId="{EFBF2445-173B-42F4-9B66-01A5B0D39202}" type="sibTrans" cxnId="{E89A8790-83EC-40E5-8636-4E7086ACE8A0}">
      <dgm:prSet/>
      <dgm:spPr/>
      <dgm:t>
        <a:bodyPr/>
        <a:lstStyle/>
        <a:p>
          <a:endParaRPr lang="es-ES" sz="1600"/>
        </a:p>
      </dgm:t>
    </dgm:pt>
    <dgm:pt modelId="{42CC6AA8-B408-4ECA-A3A0-F7ED04F29960}">
      <dgm:prSet custT="1"/>
      <dgm:spPr/>
      <dgm:t>
        <a:bodyPr/>
        <a:lstStyle/>
        <a:p>
          <a:r>
            <a:rPr lang="es-CO" sz="1600" b="0" i="0" u="none"/>
            <a:t>Validación de Inventario</a:t>
          </a:r>
          <a:endParaRPr lang="es-CO" sz="1600"/>
        </a:p>
      </dgm:t>
    </dgm:pt>
    <dgm:pt modelId="{D10742A2-AFA9-4F45-8CCA-6D86449E1856}" type="parTrans" cxnId="{B313FD13-FC23-4F38-94BE-DBE554C373C6}">
      <dgm:prSet/>
      <dgm:spPr/>
      <dgm:t>
        <a:bodyPr/>
        <a:lstStyle/>
        <a:p>
          <a:endParaRPr lang="es-ES" sz="1600"/>
        </a:p>
      </dgm:t>
    </dgm:pt>
    <dgm:pt modelId="{10346E9C-0582-4BEF-B323-39B05E508356}" type="sibTrans" cxnId="{B313FD13-FC23-4F38-94BE-DBE554C373C6}">
      <dgm:prSet/>
      <dgm:spPr/>
      <dgm:t>
        <a:bodyPr/>
        <a:lstStyle/>
        <a:p>
          <a:endParaRPr lang="es-ES" sz="1600"/>
        </a:p>
      </dgm:t>
    </dgm:pt>
    <dgm:pt modelId="{724FE17F-5AD7-4BFE-92A4-62D777451009}">
      <dgm:prSet custT="1"/>
      <dgm:spPr/>
      <dgm:t>
        <a:bodyPr/>
        <a:lstStyle/>
        <a:p>
          <a:r>
            <a:rPr lang="es-CO" sz="1600" b="0" i="0" u="none"/>
            <a:t>Mejora de procesos</a:t>
          </a:r>
          <a:endParaRPr lang="es-CO" sz="1600"/>
        </a:p>
      </dgm:t>
    </dgm:pt>
    <dgm:pt modelId="{E2A8DF94-1355-49D7-BCC4-9FFE4C5E5459}" type="parTrans" cxnId="{FC2DAB79-93F3-4C6C-97F2-3E1E3D7B76EA}">
      <dgm:prSet/>
      <dgm:spPr/>
      <dgm:t>
        <a:bodyPr/>
        <a:lstStyle/>
        <a:p>
          <a:endParaRPr lang="es-ES" sz="1600"/>
        </a:p>
      </dgm:t>
    </dgm:pt>
    <dgm:pt modelId="{14BFA05B-628D-478C-8AF0-9F032ED8EA6C}" type="sibTrans" cxnId="{FC2DAB79-93F3-4C6C-97F2-3E1E3D7B76EA}">
      <dgm:prSet/>
      <dgm:spPr/>
      <dgm:t>
        <a:bodyPr/>
        <a:lstStyle/>
        <a:p>
          <a:endParaRPr lang="es-ES" sz="1600"/>
        </a:p>
      </dgm:t>
    </dgm:pt>
    <dgm:pt modelId="{E26C87B2-2902-4888-B08B-68AABB3CF77C}">
      <dgm:prSet custT="1"/>
      <dgm:spPr/>
      <dgm:t>
        <a:bodyPr/>
        <a:lstStyle/>
        <a:p>
          <a:r>
            <a:rPr lang="es-ES" sz="1600" b="0" i="0" u="none" dirty="0"/>
            <a:t>Implementación del Nuevo Modelo de Administración</a:t>
          </a:r>
          <a:endParaRPr lang="es-ES" sz="1600" dirty="0"/>
        </a:p>
      </dgm:t>
    </dgm:pt>
    <dgm:pt modelId="{BA70D0FD-B09C-4F26-AA81-7A50160DF241}" type="parTrans" cxnId="{55A497E3-F5DE-4773-9210-F7B909777F41}">
      <dgm:prSet/>
      <dgm:spPr/>
      <dgm:t>
        <a:bodyPr/>
        <a:lstStyle/>
        <a:p>
          <a:endParaRPr lang="es-ES" sz="1600"/>
        </a:p>
      </dgm:t>
    </dgm:pt>
    <dgm:pt modelId="{E185753A-AFA0-459E-847E-4F1DF2E3A372}" type="sibTrans" cxnId="{55A497E3-F5DE-4773-9210-F7B909777F41}">
      <dgm:prSet/>
      <dgm:spPr/>
      <dgm:t>
        <a:bodyPr/>
        <a:lstStyle/>
        <a:p>
          <a:endParaRPr lang="es-ES" sz="1600"/>
        </a:p>
      </dgm:t>
    </dgm:pt>
    <dgm:pt modelId="{8C4C700B-FDD6-4F5E-8C4A-606C0EF45CA9}">
      <dgm:prSet custT="1"/>
      <dgm:spPr/>
      <dgm:t>
        <a:bodyPr/>
        <a:lstStyle/>
        <a:p>
          <a:r>
            <a:rPr lang="es-ES" sz="1600" b="0" i="0" u="none"/>
            <a:t>Acciones con externos (Comités, Acuerdos)</a:t>
          </a:r>
          <a:endParaRPr lang="es-ES" sz="1600"/>
        </a:p>
      </dgm:t>
    </dgm:pt>
    <dgm:pt modelId="{DB119DBF-0F59-4A72-B7C7-2D9C27BD3551}" type="parTrans" cxnId="{C98ABC93-4BA0-4512-A643-4C0F013F49B9}">
      <dgm:prSet/>
      <dgm:spPr/>
      <dgm:t>
        <a:bodyPr/>
        <a:lstStyle/>
        <a:p>
          <a:endParaRPr lang="es-ES" sz="1600"/>
        </a:p>
      </dgm:t>
    </dgm:pt>
    <dgm:pt modelId="{DDA4867B-8622-47A7-8BB8-61049B450E13}" type="sibTrans" cxnId="{C98ABC93-4BA0-4512-A643-4C0F013F49B9}">
      <dgm:prSet/>
      <dgm:spPr/>
      <dgm:t>
        <a:bodyPr/>
        <a:lstStyle/>
        <a:p>
          <a:endParaRPr lang="es-ES" sz="1600"/>
        </a:p>
      </dgm:t>
    </dgm:pt>
    <dgm:pt modelId="{66254282-7D53-4C5C-9FC3-3A3494A77A6E}">
      <dgm:prSet custT="1"/>
      <dgm:spPr/>
      <dgm:t>
        <a:bodyPr/>
        <a:lstStyle/>
        <a:p>
          <a:r>
            <a:rPr lang="es-CO" sz="1600" b="0" i="0" u="none"/>
            <a:t>Renovación tecnologica</a:t>
          </a:r>
          <a:endParaRPr lang="es-CO" sz="1600"/>
        </a:p>
      </dgm:t>
    </dgm:pt>
    <dgm:pt modelId="{B68EE3D5-485B-4392-B19B-94B99F0DEF48}" type="parTrans" cxnId="{0B0E960E-FCD0-4EDD-9895-D64A01427C08}">
      <dgm:prSet/>
      <dgm:spPr/>
      <dgm:t>
        <a:bodyPr/>
        <a:lstStyle/>
        <a:p>
          <a:endParaRPr lang="es-ES" sz="1600"/>
        </a:p>
      </dgm:t>
    </dgm:pt>
    <dgm:pt modelId="{7A38407A-E2EA-4E6D-AFAC-4A3553EAF569}" type="sibTrans" cxnId="{0B0E960E-FCD0-4EDD-9895-D64A01427C08}">
      <dgm:prSet/>
      <dgm:spPr/>
      <dgm:t>
        <a:bodyPr/>
        <a:lstStyle/>
        <a:p>
          <a:endParaRPr lang="es-ES" sz="1600"/>
        </a:p>
      </dgm:t>
    </dgm:pt>
    <dgm:pt modelId="{CE920691-1CF9-498A-9583-A8438AC2FF98}" type="pres">
      <dgm:prSet presAssocID="{ED32DE8A-589E-479E-8C7B-82229A00F2EF}" presName="diagram" presStyleCnt="0">
        <dgm:presLayoutVars>
          <dgm:dir/>
          <dgm:resizeHandles val="exact"/>
        </dgm:presLayoutVars>
      </dgm:prSet>
      <dgm:spPr/>
    </dgm:pt>
    <dgm:pt modelId="{6F6312A4-F20D-4AF3-A8C5-E88567EE8B0B}" type="pres">
      <dgm:prSet presAssocID="{42F96EC5-D234-4843-9FA9-608325069F34}" presName="node" presStyleLbl="node1" presStyleIdx="0" presStyleCnt="12">
        <dgm:presLayoutVars>
          <dgm:bulletEnabled val="1"/>
        </dgm:presLayoutVars>
      </dgm:prSet>
      <dgm:spPr/>
    </dgm:pt>
    <dgm:pt modelId="{321AF2C9-798A-4921-A265-53A2A7DD237C}" type="pres">
      <dgm:prSet presAssocID="{B443F0CF-24E0-4463-958D-16E886205540}" presName="sibTrans" presStyleCnt="0"/>
      <dgm:spPr/>
    </dgm:pt>
    <dgm:pt modelId="{C3C93330-BE22-4064-B68C-09BC09DEA6F4}" type="pres">
      <dgm:prSet presAssocID="{7F63F808-A37E-48A0-9244-7F0C6B71E80D}" presName="node" presStyleLbl="node1" presStyleIdx="1" presStyleCnt="12">
        <dgm:presLayoutVars>
          <dgm:bulletEnabled val="1"/>
        </dgm:presLayoutVars>
      </dgm:prSet>
      <dgm:spPr/>
    </dgm:pt>
    <dgm:pt modelId="{CA4A6336-4A59-42FD-821D-3EF8E9863B08}" type="pres">
      <dgm:prSet presAssocID="{EE92C82F-99F0-4BCE-B567-134585682FE3}" presName="sibTrans" presStyleCnt="0"/>
      <dgm:spPr/>
    </dgm:pt>
    <dgm:pt modelId="{97B6A96A-8171-4C7A-844B-ECC70FA3CAD0}" type="pres">
      <dgm:prSet presAssocID="{6F5C74EE-AEEA-4C3C-A396-9B6A7A0E2790}" presName="node" presStyleLbl="node1" presStyleIdx="2" presStyleCnt="12">
        <dgm:presLayoutVars>
          <dgm:bulletEnabled val="1"/>
        </dgm:presLayoutVars>
      </dgm:prSet>
      <dgm:spPr/>
    </dgm:pt>
    <dgm:pt modelId="{C2629FBC-E6D8-44AB-A594-A299E7F9A68B}" type="pres">
      <dgm:prSet presAssocID="{742A5D54-E16B-4067-B1EE-FFC145CAEA3C}" presName="sibTrans" presStyleCnt="0"/>
      <dgm:spPr/>
    </dgm:pt>
    <dgm:pt modelId="{B4985390-4DB8-4B08-9C2C-AFABC2A8FBE9}" type="pres">
      <dgm:prSet presAssocID="{BB260A3F-DD35-4373-B756-24786CE6647E}" presName="node" presStyleLbl="node1" presStyleIdx="3" presStyleCnt="12">
        <dgm:presLayoutVars>
          <dgm:bulletEnabled val="1"/>
        </dgm:presLayoutVars>
      </dgm:prSet>
      <dgm:spPr/>
    </dgm:pt>
    <dgm:pt modelId="{759E2260-33F9-4DAF-858C-3B55DDFFB994}" type="pres">
      <dgm:prSet presAssocID="{501CF4DA-3816-4DBF-9DA9-7C80AF60CA2B}" presName="sibTrans" presStyleCnt="0"/>
      <dgm:spPr/>
    </dgm:pt>
    <dgm:pt modelId="{071021B6-2B94-428C-AC50-792A53B2715E}" type="pres">
      <dgm:prSet presAssocID="{AAB8676D-9D51-4814-9118-4815FC3E2AD5}" presName="node" presStyleLbl="node1" presStyleIdx="4" presStyleCnt="12">
        <dgm:presLayoutVars>
          <dgm:bulletEnabled val="1"/>
        </dgm:presLayoutVars>
      </dgm:prSet>
      <dgm:spPr/>
    </dgm:pt>
    <dgm:pt modelId="{9C26EF72-969D-4972-BBC4-1F2407AE3852}" type="pres">
      <dgm:prSet presAssocID="{2B9EC49E-2A89-495E-AC34-53391E0C35ED}" presName="sibTrans" presStyleCnt="0"/>
      <dgm:spPr/>
    </dgm:pt>
    <dgm:pt modelId="{872DD03F-4120-4ECB-A38D-A73BCE0032D3}" type="pres">
      <dgm:prSet presAssocID="{AEA0A433-A64D-4561-B85C-A76D7BC344A0}" presName="node" presStyleLbl="node1" presStyleIdx="5" presStyleCnt="12">
        <dgm:presLayoutVars>
          <dgm:bulletEnabled val="1"/>
        </dgm:presLayoutVars>
      </dgm:prSet>
      <dgm:spPr/>
    </dgm:pt>
    <dgm:pt modelId="{CFDB7AD2-B5F9-495C-A561-9B0FE953C605}" type="pres">
      <dgm:prSet presAssocID="{FC9010FB-DEBD-437D-840A-C3B002B7B879}" presName="sibTrans" presStyleCnt="0"/>
      <dgm:spPr/>
    </dgm:pt>
    <dgm:pt modelId="{10D30F46-250E-4E58-B171-9DE73B6E0C11}" type="pres">
      <dgm:prSet presAssocID="{9347246D-B928-447D-81DB-B9463DFED152}" presName="node" presStyleLbl="node1" presStyleIdx="6" presStyleCnt="12">
        <dgm:presLayoutVars>
          <dgm:bulletEnabled val="1"/>
        </dgm:presLayoutVars>
      </dgm:prSet>
      <dgm:spPr/>
    </dgm:pt>
    <dgm:pt modelId="{0139B8AC-BF96-44D7-9E15-01FDC675D678}" type="pres">
      <dgm:prSet presAssocID="{EFBF2445-173B-42F4-9B66-01A5B0D39202}" presName="sibTrans" presStyleCnt="0"/>
      <dgm:spPr/>
    </dgm:pt>
    <dgm:pt modelId="{60AD8D57-D62D-4694-A6C1-9F9E8C91D9E5}" type="pres">
      <dgm:prSet presAssocID="{42CC6AA8-B408-4ECA-A3A0-F7ED04F29960}" presName="node" presStyleLbl="node1" presStyleIdx="7" presStyleCnt="12">
        <dgm:presLayoutVars>
          <dgm:bulletEnabled val="1"/>
        </dgm:presLayoutVars>
      </dgm:prSet>
      <dgm:spPr/>
    </dgm:pt>
    <dgm:pt modelId="{3877F8D4-A294-4B58-98B8-A1F572E69180}" type="pres">
      <dgm:prSet presAssocID="{10346E9C-0582-4BEF-B323-39B05E508356}" presName="sibTrans" presStyleCnt="0"/>
      <dgm:spPr/>
    </dgm:pt>
    <dgm:pt modelId="{241EBD65-CDCA-416B-B8F3-EB28297683C5}" type="pres">
      <dgm:prSet presAssocID="{724FE17F-5AD7-4BFE-92A4-62D777451009}" presName="node" presStyleLbl="node1" presStyleIdx="8" presStyleCnt="12">
        <dgm:presLayoutVars>
          <dgm:bulletEnabled val="1"/>
        </dgm:presLayoutVars>
      </dgm:prSet>
      <dgm:spPr/>
    </dgm:pt>
    <dgm:pt modelId="{919500D0-3225-4013-BD89-7216CC593FBA}" type="pres">
      <dgm:prSet presAssocID="{14BFA05B-628D-478C-8AF0-9F032ED8EA6C}" presName="sibTrans" presStyleCnt="0"/>
      <dgm:spPr/>
    </dgm:pt>
    <dgm:pt modelId="{F6D76945-F7D6-461B-98D5-43E9F0D361FF}" type="pres">
      <dgm:prSet presAssocID="{E26C87B2-2902-4888-B08B-68AABB3CF77C}" presName="node" presStyleLbl="node1" presStyleIdx="9" presStyleCnt="12">
        <dgm:presLayoutVars>
          <dgm:bulletEnabled val="1"/>
        </dgm:presLayoutVars>
      </dgm:prSet>
      <dgm:spPr/>
    </dgm:pt>
    <dgm:pt modelId="{068260EE-2238-408C-84BD-516040F96CCF}" type="pres">
      <dgm:prSet presAssocID="{E185753A-AFA0-459E-847E-4F1DF2E3A372}" presName="sibTrans" presStyleCnt="0"/>
      <dgm:spPr/>
    </dgm:pt>
    <dgm:pt modelId="{D84E7F49-C5F7-4C49-8D3E-F76415BE8A0F}" type="pres">
      <dgm:prSet presAssocID="{8C4C700B-FDD6-4F5E-8C4A-606C0EF45CA9}" presName="node" presStyleLbl="node1" presStyleIdx="10" presStyleCnt="12">
        <dgm:presLayoutVars>
          <dgm:bulletEnabled val="1"/>
        </dgm:presLayoutVars>
      </dgm:prSet>
      <dgm:spPr/>
    </dgm:pt>
    <dgm:pt modelId="{BB069DBC-39FE-47DA-A2C6-72A050D1B882}" type="pres">
      <dgm:prSet presAssocID="{DDA4867B-8622-47A7-8BB8-61049B450E13}" presName="sibTrans" presStyleCnt="0"/>
      <dgm:spPr/>
    </dgm:pt>
    <dgm:pt modelId="{51FA08B2-F104-4E55-B35B-8D8082215183}" type="pres">
      <dgm:prSet presAssocID="{66254282-7D53-4C5C-9FC3-3A3494A77A6E}" presName="node" presStyleLbl="node1" presStyleIdx="11" presStyleCnt="12">
        <dgm:presLayoutVars>
          <dgm:bulletEnabled val="1"/>
        </dgm:presLayoutVars>
      </dgm:prSet>
      <dgm:spPr/>
    </dgm:pt>
  </dgm:ptLst>
  <dgm:cxnLst>
    <dgm:cxn modelId="{55A497E3-F5DE-4773-9210-F7B909777F41}" srcId="{ED32DE8A-589E-479E-8C7B-82229A00F2EF}" destId="{E26C87B2-2902-4888-B08B-68AABB3CF77C}" srcOrd="9" destOrd="0" parTransId="{BA70D0FD-B09C-4F26-AA81-7A50160DF241}" sibTransId="{E185753A-AFA0-459E-847E-4F1DF2E3A372}"/>
    <dgm:cxn modelId="{FC2DAB79-93F3-4C6C-97F2-3E1E3D7B76EA}" srcId="{ED32DE8A-589E-479E-8C7B-82229A00F2EF}" destId="{724FE17F-5AD7-4BFE-92A4-62D777451009}" srcOrd="8" destOrd="0" parTransId="{E2A8DF94-1355-49D7-BCC4-9FFE4C5E5459}" sibTransId="{14BFA05B-628D-478C-8AF0-9F032ED8EA6C}"/>
    <dgm:cxn modelId="{3B538FC3-F8D9-42B0-899B-DCD181DE4D54}" srcId="{ED32DE8A-589E-479E-8C7B-82229A00F2EF}" destId="{AEA0A433-A64D-4561-B85C-A76D7BC344A0}" srcOrd="5" destOrd="0" parTransId="{78EA9DC7-2D4D-4D76-9A84-616F97F014AB}" sibTransId="{FC9010FB-DEBD-437D-840A-C3B002B7B879}"/>
    <dgm:cxn modelId="{AE0A50D8-13E5-4806-81BB-15D138ECB0AF}" type="presOf" srcId="{724FE17F-5AD7-4BFE-92A4-62D777451009}" destId="{241EBD65-CDCA-416B-B8F3-EB28297683C5}" srcOrd="0" destOrd="0" presId="urn:microsoft.com/office/officeart/2005/8/layout/default"/>
    <dgm:cxn modelId="{235E19A9-17BE-440A-ADF5-0222BC06DE55}" type="presOf" srcId="{BB260A3F-DD35-4373-B756-24786CE6647E}" destId="{B4985390-4DB8-4B08-9C2C-AFABC2A8FBE9}" srcOrd="0" destOrd="0" presId="urn:microsoft.com/office/officeart/2005/8/layout/default"/>
    <dgm:cxn modelId="{5DF8B3E5-7267-4983-906A-F85A5007D2FB}" type="presOf" srcId="{42F96EC5-D234-4843-9FA9-608325069F34}" destId="{6F6312A4-F20D-4AF3-A8C5-E88567EE8B0B}" srcOrd="0" destOrd="0" presId="urn:microsoft.com/office/officeart/2005/8/layout/default"/>
    <dgm:cxn modelId="{CA5B0BBB-D726-4814-90EB-565730A57DC6}" type="presOf" srcId="{AAB8676D-9D51-4814-9118-4815FC3E2AD5}" destId="{071021B6-2B94-428C-AC50-792A53B2715E}" srcOrd="0" destOrd="0" presId="urn:microsoft.com/office/officeart/2005/8/layout/default"/>
    <dgm:cxn modelId="{F2F40819-D8E3-4B3D-ACA5-FA71C69C6145}" type="presOf" srcId="{AEA0A433-A64D-4561-B85C-A76D7BC344A0}" destId="{872DD03F-4120-4ECB-A38D-A73BCE0032D3}" srcOrd="0" destOrd="0" presId="urn:microsoft.com/office/officeart/2005/8/layout/default"/>
    <dgm:cxn modelId="{14EDBF5A-5777-447D-968B-A7749EAE0DC4}" srcId="{ED32DE8A-589E-479E-8C7B-82229A00F2EF}" destId="{6F5C74EE-AEEA-4C3C-A396-9B6A7A0E2790}" srcOrd="2" destOrd="0" parTransId="{4DC080D3-59A2-43C7-87E5-97143AC69685}" sibTransId="{742A5D54-E16B-4067-B1EE-FFC145CAEA3C}"/>
    <dgm:cxn modelId="{2D96E1D0-00FE-43EE-9CF3-42978C37DA5E}" type="presOf" srcId="{42CC6AA8-B408-4ECA-A3A0-F7ED04F29960}" destId="{60AD8D57-D62D-4694-A6C1-9F9E8C91D9E5}" srcOrd="0" destOrd="0" presId="urn:microsoft.com/office/officeart/2005/8/layout/default"/>
    <dgm:cxn modelId="{F860D575-52F6-4B7C-B440-37351C441F30}" type="presOf" srcId="{66254282-7D53-4C5C-9FC3-3A3494A77A6E}" destId="{51FA08B2-F104-4E55-B35B-8D8082215183}" srcOrd="0" destOrd="0" presId="urn:microsoft.com/office/officeart/2005/8/layout/default"/>
    <dgm:cxn modelId="{0EA03A8E-4736-4CBA-95AA-F954098BA7AF}" srcId="{ED32DE8A-589E-479E-8C7B-82229A00F2EF}" destId="{AAB8676D-9D51-4814-9118-4815FC3E2AD5}" srcOrd="4" destOrd="0" parTransId="{7C8627C5-F514-43F1-A867-DA584B860EC2}" sibTransId="{2B9EC49E-2A89-495E-AC34-53391E0C35ED}"/>
    <dgm:cxn modelId="{BD7B5BBB-D9D7-4523-B1B2-8F5C98F1E95B}" type="presOf" srcId="{9347246D-B928-447D-81DB-B9463DFED152}" destId="{10D30F46-250E-4E58-B171-9DE73B6E0C11}" srcOrd="0" destOrd="0" presId="urn:microsoft.com/office/officeart/2005/8/layout/default"/>
    <dgm:cxn modelId="{6409C6F4-400B-4855-AEA7-ECB165AD843D}" type="presOf" srcId="{6F5C74EE-AEEA-4C3C-A396-9B6A7A0E2790}" destId="{97B6A96A-8171-4C7A-844B-ECC70FA3CAD0}" srcOrd="0" destOrd="0" presId="urn:microsoft.com/office/officeart/2005/8/layout/default"/>
    <dgm:cxn modelId="{B313FD13-FC23-4F38-94BE-DBE554C373C6}" srcId="{ED32DE8A-589E-479E-8C7B-82229A00F2EF}" destId="{42CC6AA8-B408-4ECA-A3A0-F7ED04F29960}" srcOrd="7" destOrd="0" parTransId="{D10742A2-AFA9-4F45-8CCA-6D86449E1856}" sibTransId="{10346E9C-0582-4BEF-B323-39B05E508356}"/>
    <dgm:cxn modelId="{CC68DD2D-EB9A-492F-A007-C68CB19A8D67}" type="presOf" srcId="{E26C87B2-2902-4888-B08B-68AABB3CF77C}" destId="{F6D76945-F7D6-461B-98D5-43E9F0D361FF}" srcOrd="0" destOrd="0" presId="urn:microsoft.com/office/officeart/2005/8/layout/default"/>
    <dgm:cxn modelId="{E894166B-9195-4E73-9B3F-752D489D1607}" srcId="{ED32DE8A-589E-479E-8C7B-82229A00F2EF}" destId="{7F63F808-A37E-48A0-9244-7F0C6B71E80D}" srcOrd="1" destOrd="0" parTransId="{18AE9A2E-ED96-4130-94E7-AC7D412BDE7E}" sibTransId="{EE92C82F-99F0-4BCE-B567-134585682FE3}"/>
    <dgm:cxn modelId="{0B0E960E-FCD0-4EDD-9895-D64A01427C08}" srcId="{ED32DE8A-589E-479E-8C7B-82229A00F2EF}" destId="{66254282-7D53-4C5C-9FC3-3A3494A77A6E}" srcOrd="11" destOrd="0" parTransId="{B68EE3D5-485B-4392-B19B-94B99F0DEF48}" sibTransId="{7A38407A-E2EA-4E6D-AFAC-4A3553EAF569}"/>
    <dgm:cxn modelId="{5F945824-0697-4011-9845-69B38E8EDDC0}" srcId="{ED32DE8A-589E-479E-8C7B-82229A00F2EF}" destId="{42F96EC5-D234-4843-9FA9-608325069F34}" srcOrd="0" destOrd="0" parTransId="{16B8B0BE-6077-46AE-90B3-E43D881FD1D4}" sibTransId="{B443F0CF-24E0-4463-958D-16E886205540}"/>
    <dgm:cxn modelId="{75875E22-6E4E-485D-B9D2-A290FC1C586D}" type="presOf" srcId="{ED32DE8A-589E-479E-8C7B-82229A00F2EF}" destId="{CE920691-1CF9-498A-9583-A8438AC2FF98}" srcOrd="0" destOrd="0" presId="urn:microsoft.com/office/officeart/2005/8/layout/default"/>
    <dgm:cxn modelId="{9FB952EF-87F3-4681-993C-CE1197D7550E}" type="presOf" srcId="{7F63F808-A37E-48A0-9244-7F0C6B71E80D}" destId="{C3C93330-BE22-4064-B68C-09BC09DEA6F4}" srcOrd="0" destOrd="0" presId="urn:microsoft.com/office/officeart/2005/8/layout/default"/>
    <dgm:cxn modelId="{6B4F9DCF-C807-4A8B-BA5F-2FC1FD7564E7}" srcId="{ED32DE8A-589E-479E-8C7B-82229A00F2EF}" destId="{BB260A3F-DD35-4373-B756-24786CE6647E}" srcOrd="3" destOrd="0" parTransId="{24E390F7-5976-4149-980F-4201F8A4B00D}" sibTransId="{501CF4DA-3816-4DBF-9DA9-7C80AF60CA2B}"/>
    <dgm:cxn modelId="{E89A8790-83EC-40E5-8636-4E7086ACE8A0}" srcId="{ED32DE8A-589E-479E-8C7B-82229A00F2EF}" destId="{9347246D-B928-447D-81DB-B9463DFED152}" srcOrd="6" destOrd="0" parTransId="{4106AAC7-56C8-4590-BCC5-2555357B35FB}" sibTransId="{EFBF2445-173B-42F4-9B66-01A5B0D39202}"/>
    <dgm:cxn modelId="{A2F5552F-FB75-4168-BB76-2390E4D7E95E}" type="presOf" srcId="{8C4C700B-FDD6-4F5E-8C4A-606C0EF45CA9}" destId="{D84E7F49-C5F7-4C49-8D3E-F76415BE8A0F}" srcOrd="0" destOrd="0" presId="urn:microsoft.com/office/officeart/2005/8/layout/default"/>
    <dgm:cxn modelId="{C98ABC93-4BA0-4512-A643-4C0F013F49B9}" srcId="{ED32DE8A-589E-479E-8C7B-82229A00F2EF}" destId="{8C4C700B-FDD6-4F5E-8C4A-606C0EF45CA9}" srcOrd="10" destOrd="0" parTransId="{DB119DBF-0F59-4A72-B7C7-2D9C27BD3551}" sibTransId="{DDA4867B-8622-47A7-8BB8-61049B450E13}"/>
    <dgm:cxn modelId="{59E068DF-B892-41A3-BF98-38F077998039}" type="presParOf" srcId="{CE920691-1CF9-498A-9583-A8438AC2FF98}" destId="{6F6312A4-F20D-4AF3-A8C5-E88567EE8B0B}" srcOrd="0" destOrd="0" presId="urn:microsoft.com/office/officeart/2005/8/layout/default"/>
    <dgm:cxn modelId="{CD5CB6AF-D1B8-4B82-B14A-53F02AE8A138}" type="presParOf" srcId="{CE920691-1CF9-498A-9583-A8438AC2FF98}" destId="{321AF2C9-798A-4921-A265-53A2A7DD237C}" srcOrd="1" destOrd="0" presId="urn:microsoft.com/office/officeart/2005/8/layout/default"/>
    <dgm:cxn modelId="{58848191-A31A-4999-AD50-73F41F4C9D96}" type="presParOf" srcId="{CE920691-1CF9-498A-9583-A8438AC2FF98}" destId="{C3C93330-BE22-4064-B68C-09BC09DEA6F4}" srcOrd="2" destOrd="0" presId="urn:microsoft.com/office/officeart/2005/8/layout/default"/>
    <dgm:cxn modelId="{CD912A36-0413-4F98-A649-459577D279E5}" type="presParOf" srcId="{CE920691-1CF9-498A-9583-A8438AC2FF98}" destId="{CA4A6336-4A59-42FD-821D-3EF8E9863B08}" srcOrd="3" destOrd="0" presId="urn:microsoft.com/office/officeart/2005/8/layout/default"/>
    <dgm:cxn modelId="{F704863A-CC10-4A12-BC34-FE81183A747B}" type="presParOf" srcId="{CE920691-1CF9-498A-9583-A8438AC2FF98}" destId="{97B6A96A-8171-4C7A-844B-ECC70FA3CAD0}" srcOrd="4" destOrd="0" presId="urn:microsoft.com/office/officeart/2005/8/layout/default"/>
    <dgm:cxn modelId="{0ECD1321-273B-428A-B906-9970F48C20B0}" type="presParOf" srcId="{CE920691-1CF9-498A-9583-A8438AC2FF98}" destId="{C2629FBC-E6D8-44AB-A594-A299E7F9A68B}" srcOrd="5" destOrd="0" presId="urn:microsoft.com/office/officeart/2005/8/layout/default"/>
    <dgm:cxn modelId="{D5872645-F738-4021-97F7-0F1404DC4765}" type="presParOf" srcId="{CE920691-1CF9-498A-9583-A8438AC2FF98}" destId="{B4985390-4DB8-4B08-9C2C-AFABC2A8FBE9}" srcOrd="6" destOrd="0" presId="urn:microsoft.com/office/officeart/2005/8/layout/default"/>
    <dgm:cxn modelId="{4E197ACC-0E2E-4995-B669-428F5D50B143}" type="presParOf" srcId="{CE920691-1CF9-498A-9583-A8438AC2FF98}" destId="{759E2260-33F9-4DAF-858C-3B55DDFFB994}" srcOrd="7" destOrd="0" presId="urn:microsoft.com/office/officeart/2005/8/layout/default"/>
    <dgm:cxn modelId="{4C7BDDC3-0B32-46BA-BA15-1103A756BC77}" type="presParOf" srcId="{CE920691-1CF9-498A-9583-A8438AC2FF98}" destId="{071021B6-2B94-428C-AC50-792A53B2715E}" srcOrd="8" destOrd="0" presId="urn:microsoft.com/office/officeart/2005/8/layout/default"/>
    <dgm:cxn modelId="{EB9C5D62-1F5B-409A-83EC-B2A8019F5F1D}" type="presParOf" srcId="{CE920691-1CF9-498A-9583-A8438AC2FF98}" destId="{9C26EF72-969D-4972-BBC4-1F2407AE3852}" srcOrd="9" destOrd="0" presId="urn:microsoft.com/office/officeart/2005/8/layout/default"/>
    <dgm:cxn modelId="{C66A3376-3D4B-4F03-BA9A-B33EDDF4B65F}" type="presParOf" srcId="{CE920691-1CF9-498A-9583-A8438AC2FF98}" destId="{872DD03F-4120-4ECB-A38D-A73BCE0032D3}" srcOrd="10" destOrd="0" presId="urn:microsoft.com/office/officeart/2005/8/layout/default"/>
    <dgm:cxn modelId="{FE24A2F5-B1F8-458A-9C6C-B44E2FF0BFDD}" type="presParOf" srcId="{CE920691-1CF9-498A-9583-A8438AC2FF98}" destId="{CFDB7AD2-B5F9-495C-A561-9B0FE953C605}" srcOrd="11" destOrd="0" presId="urn:microsoft.com/office/officeart/2005/8/layout/default"/>
    <dgm:cxn modelId="{0D223872-FC04-4DEB-8962-81547418BC31}" type="presParOf" srcId="{CE920691-1CF9-498A-9583-A8438AC2FF98}" destId="{10D30F46-250E-4E58-B171-9DE73B6E0C11}" srcOrd="12" destOrd="0" presId="urn:microsoft.com/office/officeart/2005/8/layout/default"/>
    <dgm:cxn modelId="{BF4F78F9-879E-48B8-AC16-AB700C130C56}" type="presParOf" srcId="{CE920691-1CF9-498A-9583-A8438AC2FF98}" destId="{0139B8AC-BF96-44D7-9E15-01FDC675D678}" srcOrd="13" destOrd="0" presId="urn:microsoft.com/office/officeart/2005/8/layout/default"/>
    <dgm:cxn modelId="{816EE93E-AF0B-44F9-9968-49A8BD35E682}" type="presParOf" srcId="{CE920691-1CF9-498A-9583-A8438AC2FF98}" destId="{60AD8D57-D62D-4694-A6C1-9F9E8C91D9E5}" srcOrd="14" destOrd="0" presId="urn:microsoft.com/office/officeart/2005/8/layout/default"/>
    <dgm:cxn modelId="{726CEF5A-90BE-4B03-A42D-B189D1F211EE}" type="presParOf" srcId="{CE920691-1CF9-498A-9583-A8438AC2FF98}" destId="{3877F8D4-A294-4B58-98B8-A1F572E69180}" srcOrd="15" destOrd="0" presId="urn:microsoft.com/office/officeart/2005/8/layout/default"/>
    <dgm:cxn modelId="{12FC36E4-52BA-451E-A92E-E3A25E648925}" type="presParOf" srcId="{CE920691-1CF9-498A-9583-A8438AC2FF98}" destId="{241EBD65-CDCA-416B-B8F3-EB28297683C5}" srcOrd="16" destOrd="0" presId="urn:microsoft.com/office/officeart/2005/8/layout/default"/>
    <dgm:cxn modelId="{9B55B29E-16DD-4A8C-AB0D-D7EBC5C22715}" type="presParOf" srcId="{CE920691-1CF9-498A-9583-A8438AC2FF98}" destId="{919500D0-3225-4013-BD89-7216CC593FBA}" srcOrd="17" destOrd="0" presId="urn:microsoft.com/office/officeart/2005/8/layout/default"/>
    <dgm:cxn modelId="{494CD532-7E84-41B6-95BC-07EE0C19596E}" type="presParOf" srcId="{CE920691-1CF9-498A-9583-A8438AC2FF98}" destId="{F6D76945-F7D6-461B-98D5-43E9F0D361FF}" srcOrd="18" destOrd="0" presId="urn:microsoft.com/office/officeart/2005/8/layout/default"/>
    <dgm:cxn modelId="{A37AE60B-5570-420A-893C-1D1AF474C365}" type="presParOf" srcId="{CE920691-1CF9-498A-9583-A8438AC2FF98}" destId="{068260EE-2238-408C-84BD-516040F96CCF}" srcOrd="19" destOrd="0" presId="urn:microsoft.com/office/officeart/2005/8/layout/default"/>
    <dgm:cxn modelId="{8532B48A-BB79-4132-A1CC-750C4F6401B9}" type="presParOf" srcId="{CE920691-1CF9-498A-9583-A8438AC2FF98}" destId="{D84E7F49-C5F7-4C49-8D3E-F76415BE8A0F}" srcOrd="20" destOrd="0" presId="urn:microsoft.com/office/officeart/2005/8/layout/default"/>
    <dgm:cxn modelId="{3C96B738-2EE2-4337-AEC4-E0E4AD170AF5}" type="presParOf" srcId="{CE920691-1CF9-498A-9583-A8438AC2FF98}" destId="{BB069DBC-39FE-47DA-A2C6-72A050D1B882}" srcOrd="21" destOrd="0" presId="urn:microsoft.com/office/officeart/2005/8/layout/default"/>
    <dgm:cxn modelId="{0B83C3A2-8F89-42C9-9A2A-707AFB0536EF}" type="presParOf" srcId="{CE920691-1CF9-498A-9583-A8438AC2FF98}" destId="{51FA08B2-F104-4E55-B35B-8D8082215183}" srcOrd="2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32DE8A-589E-479E-8C7B-82229A00F2EF}"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s-ES"/>
        </a:p>
      </dgm:t>
    </dgm:pt>
    <dgm:pt modelId="{42F96EC5-D234-4843-9FA9-608325069F34}">
      <dgm:prSet phldrT="[Texto]" custT="1"/>
      <dgm:spPr/>
      <dgm:t>
        <a:bodyPr/>
        <a:lstStyle/>
        <a:p>
          <a:r>
            <a:rPr lang="es-CO" sz="1600" b="0" i="0" u="none"/>
            <a:t>Mejoras en Infraestructura Tecnologica</a:t>
          </a:r>
          <a:endParaRPr lang="es-ES" sz="1600"/>
        </a:p>
      </dgm:t>
    </dgm:pt>
    <dgm:pt modelId="{16B8B0BE-6077-46AE-90B3-E43D881FD1D4}" type="parTrans" cxnId="{5F945824-0697-4011-9845-69B38E8EDDC0}">
      <dgm:prSet/>
      <dgm:spPr/>
      <dgm:t>
        <a:bodyPr/>
        <a:lstStyle/>
        <a:p>
          <a:endParaRPr lang="es-ES" sz="1600"/>
        </a:p>
      </dgm:t>
    </dgm:pt>
    <dgm:pt modelId="{B443F0CF-24E0-4463-958D-16E886205540}" type="sibTrans" cxnId="{5F945824-0697-4011-9845-69B38E8EDDC0}">
      <dgm:prSet/>
      <dgm:spPr/>
      <dgm:t>
        <a:bodyPr/>
        <a:lstStyle/>
        <a:p>
          <a:endParaRPr lang="es-ES" sz="1600"/>
        </a:p>
      </dgm:t>
    </dgm:pt>
    <dgm:pt modelId="{7F63F808-A37E-48A0-9244-7F0C6B71E80D}">
      <dgm:prSet custT="1"/>
      <dgm:spPr/>
      <dgm:t>
        <a:bodyPr/>
        <a:lstStyle/>
        <a:p>
          <a:r>
            <a:rPr lang="es-CO" sz="1600" b="0" i="0" u="none"/>
            <a:t>Mejoras en Infraestructura Administrativa</a:t>
          </a:r>
          <a:endParaRPr lang="es-CO" sz="1600"/>
        </a:p>
      </dgm:t>
    </dgm:pt>
    <dgm:pt modelId="{18AE9A2E-ED96-4130-94E7-AC7D412BDE7E}" type="parTrans" cxnId="{E894166B-9195-4E73-9B3F-752D489D1607}">
      <dgm:prSet/>
      <dgm:spPr/>
      <dgm:t>
        <a:bodyPr/>
        <a:lstStyle/>
        <a:p>
          <a:endParaRPr lang="es-ES" sz="1600"/>
        </a:p>
      </dgm:t>
    </dgm:pt>
    <dgm:pt modelId="{EE92C82F-99F0-4BCE-B567-134585682FE3}" type="sibTrans" cxnId="{E894166B-9195-4E73-9B3F-752D489D1607}">
      <dgm:prSet/>
      <dgm:spPr/>
      <dgm:t>
        <a:bodyPr/>
        <a:lstStyle/>
        <a:p>
          <a:endParaRPr lang="es-ES" sz="1600"/>
        </a:p>
      </dgm:t>
    </dgm:pt>
    <dgm:pt modelId="{6F5C74EE-AEEA-4C3C-A396-9B6A7A0E2790}">
      <dgm:prSet custT="1"/>
      <dgm:spPr/>
      <dgm:t>
        <a:bodyPr/>
        <a:lstStyle/>
        <a:p>
          <a:r>
            <a:rPr lang="es-ES" sz="1600" b="0" i="0" u="none"/>
            <a:t>Unificación de Matrix y Olympus</a:t>
          </a:r>
          <a:endParaRPr lang="es-ES" sz="1600"/>
        </a:p>
      </dgm:t>
    </dgm:pt>
    <dgm:pt modelId="{4DC080D3-59A2-43C7-87E5-97143AC69685}" type="parTrans" cxnId="{14EDBF5A-5777-447D-968B-A7749EAE0DC4}">
      <dgm:prSet/>
      <dgm:spPr/>
      <dgm:t>
        <a:bodyPr/>
        <a:lstStyle/>
        <a:p>
          <a:endParaRPr lang="es-ES" sz="1600"/>
        </a:p>
      </dgm:t>
    </dgm:pt>
    <dgm:pt modelId="{742A5D54-E16B-4067-B1EE-FFC145CAEA3C}" type="sibTrans" cxnId="{14EDBF5A-5777-447D-968B-A7749EAE0DC4}">
      <dgm:prSet/>
      <dgm:spPr/>
      <dgm:t>
        <a:bodyPr/>
        <a:lstStyle/>
        <a:p>
          <a:endParaRPr lang="es-ES" sz="1600"/>
        </a:p>
      </dgm:t>
    </dgm:pt>
    <dgm:pt modelId="{BB260A3F-DD35-4373-B756-24786CE6647E}">
      <dgm:prSet custT="1"/>
      <dgm:spPr/>
      <dgm:t>
        <a:bodyPr/>
        <a:lstStyle/>
        <a:p>
          <a:r>
            <a:rPr lang="es-ES" sz="1600" b="0" i="0" u="none"/>
            <a:t>Mejora de la calidad de la información</a:t>
          </a:r>
          <a:endParaRPr lang="es-ES" sz="1600"/>
        </a:p>
      </dgm:t>
    </dgm:pt>
    <dgm:pt modelId="{24E390F7-5976-4149-980F-4201F8A4B00D}" type="parTrans" cxnId="{6B4F9DCF-C807-4A8B-BA5F-2FC1FD7564E7}">
      <dgm:prSet/>
      <dgm:spPr/>
      <dgm:t>
        <a:bodyPr/>
        <a:lstStyle/>
        <a:p>
          <a:endParaRPr lang="es-ES" sz="1600"/>
        </a:p>
      </dgm:t>
    </dgm:pt>
    <dgm:pt modelId="{501CF4DA-3816-4DBF-9DA9-7C80AF60CA2B}" type="sibTrans" cxnId="{6B4F9DCF-C807-4A8B-BA5F-2FC1FD7564E7}">
      <dgm:prSet/>
      <dgm:spPr/>
      <dgm:t>
        <a:bodyPr/>
        <a:lstStyle/>
        <a:p>
          <a:endParaRPr lang="es-ES" sz="1600"/>
        </a:p>
      </dgm:t>
    </dgm:pt>
    <dgm:pt modelId="{AAB8676D-9D51-4814-9118-4815FC3E2AD5}">
      <dgm:prSet custT="1"/>
      <dgm:spPr/>
      <dgm:t>
        <a:bodyPr/>
        <a:lstStyle/>
        <a:p>
          <a:r>
            <a:rPr lang="es-ES" sz="1600" b="0" i="0" u="none" dirty="0"/>
            <a:t>Mejora en la Documentación recibida por el DNE</a:t>
          </a:r>
          <a:endParaRPr lang="es-ES" sz="1600" dirty="0"/>
        </a:p>
      </dgm:t>
    </dgm:pt>
    <dgm:pt modelId="{7C8627C5-F514-43F1-A867-DA584B860EC2}" type="parTrans" cxnId="{0EA03A8E-4736-4CBA-95AA-F954098BA7AF}">
      <dgm:prSet/>
      <dgm:spPr/>
      <dgm:t>
        <a:bodyPr/>
        <a:lstStyle/>
        <a:p>
          <a:endParaRPr lang="es-ES" sz="1600"/>
        </a:p>
      </dgm:t>
    </dgm:pt>
    <dgm:pt modelId="{2B9EC49E-2A89-495E-AC34-53391E0C35ED}" type="sibTrans" cxnId="{0EA03A8E-4736-4CBA-95AA-F954098BA7AF}">
      <dgm:prSet/>
      <dgm:spPr/>
      <dgm:t>
        <a:bodyPr/>
        <a:lstStyle/>
        <a:p>
          <a:endParaRPr lang="es-ES" sz="1600"/>
        </a:p>
      </dgm:t>
    </dgm:pt>
    <dgm:pt modelId="{AEA0A433-A64D-4561-B85C-A76D7BC344A0}">
      <dgm:prSet custT="1"/>
      <dgm:spPr/>
      <dgm:t>
        <a:bodyPr/>
        <a:lstStyle/>
        <a:p>
          <a:r>
            <a:rPr lang="es-ES" sz="1600" b="0" i="0" u="none"/>
            <a:t>Mejoras del proceso de Gestión Documental</a:t>
          </a:r>
          <a:endParaRPr lang="es-ES" sz="1600"/>
        </a:p>
      </dgm:t>
    </dgm:pt>
    <dgm:pt modelId="{78EA9DC7-2D4D-4D76-9A84-616F97F014AB}" type="parTrans" cxnId="{3B538FC3-F8D9-42B0-899B-DCD181DE4D54}">
      <dgm:prSet/>
      <dgm:spPr/>
      <dgm:t>
        <a:bodyPr/>
        <a:lstStyle/>
        <a:p>
          <a:endParaRPr lang="es-ES" sz="1600"/>
        </a:p>
      </dgm:t>
    </dgm:pt>
    <dgm:pt modelId="{FC9010FB-DEBD-437D-840A-C3B002B7B879}" type="sibTrans" cxnId="{3B538FC3-F8D9-42B0-899B-DCD181DE4D54}">
      <dgm:prSet/>
      <dgm:spPr/>
      <dgm:t>
        <a:bodyPr/>
        <a:lstStyle/>
        <a:p>
          <a:endParaRPr lang="es-ES" sz="1600"/>
        </a:p>
      </dgm:t>
    </dgm:pt>
    <dgm:pt modelId="{9347246D-B928-447D-81DB-B9463DFED152}">
      <dgm:prSet custT="1"/>
      <dgm:spPr/>
      <dgm:t>
        <a:bodyPr/>
        <a:lstStyle/>
        <a:p>
          <a:r>
            <a:rPr lang="es-ES" sz="1600" b="0" i="0" u="none"/>
            <a:t>Mejora en la Infraestructura de la Gestión Documental</a:t>
          </a:r>
          <a:endParaRPr lang="es-ES" sz="1600"/>
        </a:p>
      </dgm:t>
    </dgm:pt>
    <dgm:pt modelId="{4106AAC7-56C8-4590-BCC5-2555357B35FB}" type="parTrans" cxnId="{E89A8790-83EC-40E5-8636-4E7086ACE8A0}">
      <dgm:prSet/>
      <dgm:spPr/>
      <dgm:t>
        <a:bodyPr/>
        <a:lstStyle/>
        <a:p>
          <a:endParaRPr lang="es-ES" sz="1600"/>
        </a:p>
      </dgm:t>
    </dgm:pt>
    <dgm:pt modelId="{EFBF2445-173B-42F4-9B66-01A5B0D39202}" type="sibTrans" cxnId="{E89A8790-83EC-40E5-8636-4E7086ACE8A0}">
      <dgm:prSet/>
      <dgm:spPr/>
      <dgm:t>
        <a:bodyPr/>
        <a:lstStyle/>
        <a:p>
          <a:endParaRPr lang="es-ES" sz="1600"/>
        </a:p>
      </dgm:t>
    </dgm:pt>
    <dgm:pt modelId="{42CC6AA8-B408-4ECA-A3A0-F7ED04F29960}">
      <dgm:prSet custT="1"/>
      <dgm:spPr/>
      <dgm:t>
        <a:bodyPr/>
        <a:lstStyle/>
        <a:p>
          <a:r>
            <a:rPr lang="es-CO" sz="1600" b="0" i="0" u="none"/>
            <a:t>Validación de Inventario</a:t>
          </a:r>
          <a:endParaRPr lang="es-CO" sz="1600"/>
        </a:p>
      </dgm:t>
    </dgm:pt>
    <dgm:pt modelId="{D10742A2-AFA9-4F45-8CCA-6D86449E1856}" type="parTrans" cxnId="{B313FD13-FC23-4F38-94BE-DBE554C373C6}">
      <dgm:prSet/>
      <dgm:spPr/>
      <dgm:t>
        <a:bodyPr/>
        <a:lstStyle/>
        <a:p>
          <a:endParaRPr lang="es-ES" sz="1600"/>
        </a:p>
      </dgm:t>
    </dgm:pt>
    <dgm:pt modelId="{10346E9C-0582-4BEF-B323-39B05E508356}" type="sibTrans" cxnId="{B313FD13-FC23-4F38-94BE-DBE554C373C6}">
      <dgm:prSet/>
      <dgm:spPr/>
      <dgm:t>
        <a:bodyPr/>
        <a:lstStyle/>
        <a:p>
          <a:endParaRPr lang="es-ES" sz="1600"/>
        </a:p>
      </dgm:t>
    </dgm:pt>
    <dgm:pt modelId="{724FE17F-5AD7-4BFE-92A4-62D777451009}">
      <dgm:prSet custT="1"/>
      <dgm:spPr/>
      <dgm:t>
        <a:bodyPr/>
        <a:lstStyle/>
        <a:p>
          <a:r>
            <a:rPr lang="es-CO" sz="1600" b="0" i="0" u="none"/>
            <a:t>Mejora de procesos</a:t>
          </a:r>
          <a:endParaRPr lang="es-CO" sz="1600"/>
        </a:p>
      </dgm:t>
    </dgm:pt>
    <dgm:pt modelId="{E2A8DF94-1355-49D7-BCC4-9FFE4C5E5459}" type="parTrans" cxnId="{FC2DAB79-93F3-4C6C-97F2-3E1E3D7B76EA}">
      <dgm:prSet/>
      <dgm:spPr/>
      <dgm:t>
        <a:bodyPr/>
        <a:lstStyle/>
        <a:p>
          <a:endParaRPr lang="es-ES" sz="1600"/>
        </a:p>
      </dgm:t>
    </dgm:pt>
    <dgm:pt modelId="{14BFA05B-628D-478C-8AF0-9F032ED8EA6C}" type="sibTrans" cxnId="{FC2DAB79-93F3-4C6C-97F2-3E1E3D7B76EA}">
      <dgm:prSet/>
      <dgm:spPr/>
      <dgm:t>
        <a:bodyPr/>
        <a:lstStyle/>
        <a:p>
          <a:endParaRPr lang="es-ES" sz="1600"/>
        </a:p>
      </dgm:t>
    </dgm:pt>
    <dgm:pt modelId="{E26C87B2-2902-4888-B08B-68AABB3CF77C}">
      <dgm:prSet custT="1"/>
      <dgm:spPr/>
      <dgm:t>
        <a:bodyPr/>
        <a:lstStyle/>
        <a:p>
          <a:r>
            <a:rPr lang="es-ES" sz="1600" b="0" i="0" u="none" dirty="0"/>
            <a:t>Implementación del Nuevo Modelo de Administración</a:t>
          </a:r>
          <a:endParaRPr lang="es-ES" sz="1600" dirty="0"/>
        </a:p>
      </dgm:t>
    </dgm:pt>
    <dgm:pt modelId="{BA70D0FD-B09C-4F26-AA81-7A50160DF241}" type="parTrans" cxnId="{55A497E3-F5DE-4773-9210-F7B909777F41}">
      <dgm:prSet/>
      <dgm:spPr/>
      <dgm:t>
        <a:bodyPr/>
        <a:lstStyle/>
        <a:p>
          <a:endParaRPr lang="es-ES" sz="1600"/>
        </a:p>
      </dgm:t>
    </dgm:pt>
    <dgm:pt modelId="{E185753A-AFA0-459E-847E-4F1DF2E3A372}" type="sibTrans" cxnId="{55A497E3-F5DE-4773-9210-F7B909777F41}">
      <dgm:prSet/>
      <dgm:spPr/>
      <dgm:t>
        <a:bodyPr/>
        <a:lstStyle/>
        <a:p>
          <a:endParaRPr lang="es-ES" sz="1600"/>
        </a:p>
      </dgm:t>
    </dgm:pt>
    <dgm:pt modelId="{8C4C700B-FDD6-4F5E-8C4A-606C0EF45CA9}">
      <dgm:prSet custT="1"/>
      <dgm:spPr/>
      <dgm:t>
        <a:bodyPr/>
        <a:lstStyle/>
        <a:p>
          <a:r>
            <a:rPr lang="es-ES" sz="1600" b="0" i="0" u="none"/>
            <a:t>Acciones con externos (Comités, Acuerdos)</a:t>
          </a:r>
          <a:endParaRPr lang="es-ES" sz="1600"/>
        </a:p>
      </dgm:t>
    </dgm:pt>
    <dgm:pt modelId="{DB119DBF-0F59-4A72-B7C7-2D9C27BD3551}" type="parTrans" cxnId="{C98ABC93-4BA0-4512-A643-4C0F013F49B9}">
      <dgm:prSet/>
      <dgm:spPr/>
      <dgm:t>
        <a:bodyPr/>
        <a:lstStyle/>
        <a:p>
          <a:endParaRPr lang="es-ES" sz="1600"/>
        </a:p>
      </dgm:t>
    </dgm:pt>
    <dgm:pt modelId="{DDA4867B-8622-47A7-8BB8-61049B450E13}" type="sibTrans" cxnId="{C98ABC93-4BA0-4512-A643-4C0F013F49B9}">
      <dgm:prSet/>
      <dgm:spPr/>
      <dgm:t>
        <a:bodyPr/>
        <a:lstStyle/>
        <a:p>
          <a:endParaRPr lang="es-ES" sz="1600"/>
        </a:p>
      </dgm:t>
    </dgm:pt>
    <dgm:pt modelId="{66254282-7D53-4C5C-9FC3-3A3494A77A6E}">
      <dgm:prSet custT="1"/>
      <dgm:spPr/>
      <dgm:t>
        <a:bodyPr/>
        <a:lstStyle/>
        <a:p>
          <a:r>
            <a:rPr lang="es-CO" sz="1600" b="0" i="0" u="none"/>
            <a:t>Renovación tecnologica</a:t>
          </a:r>
          <a:endParaRPr lang="es-CO" sz="1600"/>
        </a:p>
      </dgm:t>
    </dgm:pt>
    <dgm:pt modelId="{B68EE3D5-485B-4392-B19B-94B99F0DEF48}" type="parTrans" cxnId="{0B0E960E-FCD0-4EDD-9895-D64A01427C08}">
      <dgm:prSet/>
      <dgm:spPr/>
      <dgm:t>
        <a:bodyPr/>
        <a:lstStyle/>
        <a:p>
          <a:endParaRPr lang="es-ES" sz="1600"/>
        </a:p>
      </dgm:t>
    </dgm:pt>
    <dgm:pt modelId="{7A38407A-E2EA-4E6D-AFAC-4A3553EAF569}" type="sibTrans" cxnId="{0B0E960E-FCD0-4EDD-9895-D64A01427C08}">
      <dgm:prSet/>
      <dgm:spPr/>
      <dgm:t>
        <a:bodyPr/>
        <a:lstStyle/>
        <a:p>
          <a:endParaRPr lang="es-ES" sz="1600"/>
        </a:p>
      </dgm:t>
    </dgm:pt>
    <dgm:pt modelId="{CE920691-1CF9-498A-9583-A8438AC2FF98}" type="pres">
      <dgm:prSet presAssocID="{ED32DE8A-589E-479E-8C7B-82229A00F2EF}" presName="diagram" presStyleCnt="0">
        <dgm:presLayoutVars>
          <dgm:dir/>
          <dgm:resizeHandles val="exact"/>
        </dgm:presLayoutVars>
      </dgm:prSet>
      <dgm:spPr/>
    </dgm:pt>
    <dgm:pt modelId="{6F6312A4-F20D-4AF3-A8C5-E88567EE8B0B}" type="pres">
      <dgm:prSet presAssocID="{42F96EC5-D234-4843-9FA9-608325069F34}" presName="node" presStyleLbl="node1" presStyleIdx="0" presStyleCnt="12">
        <dgm:presLayoutVars>
          <dgm:bulletEnabled val="1"/>
        </dgm:presLayoutVars>
      </dgm:prSet>
      <dgm:spPr/>
    </dgm:pt>
    <dgm:pt modelId="{321AF2C9-798A-4921-A265-53A2A7DD237C}" type="pres">
      <dgm:prSet presAssocID="{B443F0CF-24E0-4463-958D-16E886205540}" presName="sibTrans" presStyleCnt="0"/>
      <dgm:spPr/>
    </dgm:pt>
    <dgm:pt modelId="{C3C93330-BE22-4064-B68C-09BC09DEA6F4}" type="pres">
      <dgm:prSet presAssocID="{7F63F808-A37E-48A0-9244-7F0C6B71E80D}" presName="node" presStyleLbl="node1" presStyleIdx="1" presStyleCnt="12">
        <dgm:presLayoutVars>
          <dgm:bulletEnabled val="1"/>
        </dgm:presLayoutVars>
      </dgm:prSet>
      <dgm:spPr/>
    </dgm:pt>
    <dgm:pt modelId="{CA4A6336-4A59-42FD-821D-3EF8E9863B08}" type="pres">
      <dgm:prSet presAssocID="{EE92C82F-99F0-4BCE-B567-134585682FE3}" presName="sibTrans" presStyleCnt="0"/>
      <dgm:spPr/>
    </dgm:pt>
    <dgm:pt modelId="{97B6A96A-8171-4C7A-844B-ECC70FA3CAD0}" type="pres">
      <dgm:prSet presAssocID="{6F5C74EE-AEEA-4C3C-A396-9B6A7A0E2790}" presName="node" presStyleLbl="node1" presStyleIdx="2" presStyleCnt="12">
        <dgm:presLayoutVars>
          <dgm:bulletEnabled val="1"/>
        </dgm:presLayoutVars>
      </dgm:prSet>
      <dgm:spPr/>
    </dgm:pt>
    <dgm:pt modelId="{C2629FBC-E6D8-44AB-A594-A299E7F9A68B}" type="pres">
      <dgm:prSet presAssocID="{742A5D54-E16B-4067-B1EE-FFC145CAEA3C}" presName="sibTrans" presStyleCnt="0"/>
      <dgm:spPr/>
    </dgm:pt>
    <dgm:pt modelId="{B4985390-4DB8-4B08-9C2C-AFABC2A8FBE9}" type="pres">
      <dgm:prSet presAssocID="{BB260A3F-DD35-4373-B756-24786CE6647E}" presName="node" presStyleLbl="node1" presStyleIdx="3" presStyleCnt="12">
        <dgm:presLayoutVars>
          <dgm:bulletEnabled val="1"/>
        </dgm:presLayoutVars>
      </dgm:prSet>
      <dgm:spPr/>
    </dgm:pt>
    <dgm:pt modelId="{759E2260-33F9-4DAF-858C-3B55DDFFB994}" type="pres">
      <dgm:prSet presAssocID="{501CF4DA-3816-4DBF-9DA9-7C80AF60CA2B}" presName="sibTrans" presStyleCnt="0"/>
      <dgm:spPr/>
    </dgm:pt>
    <dgm:pt modelId="{071021B6-2B94-428C-AC50-792A53B2715E}" type="pres">
      <dgm:prSet presAssocID="{AAB8676D-9D51-4814-9118-4815FC3E2AD5}" presName="node" presStyleLbl="node1" presStyleIdx="4" presStyleCnt="12">
        <dgm:presLayoutVars>
          <dgm:bulletEnabled val="1"/>
        </dgm:presLayoutVars>
      </dgm:prSet>
      <dgm:spPr/>
    </dgm:pt>
    <dgm:pt modelId="{9C26EF72-969D-4972-BBC4-1F2407AE3852}" type="pres">
      <dgm:prSet presAssocID="{2B9EC49E-2A89-495E-AC34-53391E0C35ED}" presName="sibTrans" presStyleCnt="0"/>
      <dgm:spPr/>
    </dgm:pt>
    <dgm:pt modelId="{872DD03F-4120-4ECB-A38D-A73BCE0032D3}" type="pres">
      <dgm:prSet presAssocID="{AEA0A433-A64D-4561-B85C-A76D7BC344A0}" presName="node" presStyleLbl="node1" presStyleIdx="5" presStyleCnt="12">
        <dgm:presLayoutVars>
          <dgm:bulletEnabled val="1"/>
        </dgm:presLayoutVars>
      </dgm:prSet>
      <dgm:spPr/>
    </dgm:pt>
    <dgm:pt modelId="{CFDB7AD2-B5F9-495C-A561-9B0FE953C605}" type="pres">
      <dgm:prSet presAssocID="{FC9010FB-DEBD-437D-840A-C3B002B7B879}" presName="sibTrans" presStyleCnt="0"/>
      <dgm:spPr/>
    </dgm:pt>
    <dgm:pt modelId="{10D30F46-250E-4E58-B171-9DE73B6E0C11}" type="pres">
      <dgm:prSet presAssocID="{9347246D-B928-447D-81DB-B9463DFED152}" presName="node" presStyleLbl="node1" presStyleIdx="6" presStyleCnt="12">
        <dgm:presLayoutVars>
          <dgm:bulletEnabled val="1"/>
        </dgm:presLayoutVars>
      </dgm:prSet>
      <dgm:spPr/>
    </dgm:pt>
    <dgm:pt modelId="{0139B8AC-BF96-44D7-9E15-01FDC675D678}" type="pres">
      <dgm:prSet presAssocID="{EFBF2445-173B-42F4-9B66-01A5B0D39202}" presName="sibTrans" presStyleCnt="0"/>
      <dgm:spPr/>
    </dgm:pt>
    <dgm:pt modelId="{60AD8D57-D62D-4694-A6C1-9F9E8C91D9E5}" type="pres">
      <dgm:prSet presAssocID="{42CC6AA8-B408-4ECA-A3A0-F7ED04F29960}" presName="node" presStyleLbl="node1" presStyleIdx="7" presStyleCnt="12">
        <dgm:presLayoutVars>
          <dgm:bulletEnabled val="1"/>
        </dgm:presLayoutVars>
      </dgm:prSet>
      <dgm:spPr/>
    </dgm:pt>
    <dgm:pt modelId="{3877F8D4-A294-4B58-98B8-A1F572E69180}" type="pres">
      <dgm:prSet presAssocID="{10346E9C-0582-4BEF-B323-39B05E508356}" presName="sibTrans" presStyleCnt="0"/>
      <dgm:spPr/>
    </dgm:pt>
    <dgm:pt modelId="{241EBD65-CDCA-416B-B8F3-EB28297683C5}" type="pres">
      <dgm:prSet presAssocID="{724FE17F-5AD7-4BFE-92A4-62D777451009}" presName="node" presStyleLbl="node1" presStyleIdx="8" presStyleCnt="12">
        <dgm:presLayoutVars>
          <dgm:bulletEnabled val="1"/>
        </dgm:presLayoutVars>
      </dgm:prSet>
      <dgm:spPr/>
    </dgm:pt>
    <dgm:pt modelId="{919500D0-3225-4013-BD89-7216CC593FBA}" type="pres">
      <dgm:prSet presAssocID="{14BFA05B-628D-478C-8AF0-9F032ED8EA6C}" presName="sibTrans" presStyleCnt="0"/>
      <dgm:spPr/>
    </dgm:pt>
    <dgm:pt modelId="{F6D76945-F7D6-461B-98D5-43E9F0D361FF}" type="pres">
      <dgm:prSet presAssocID="{E26C87B2-2902-4888-B08B-68AABB3CF77C}" presName="node" presStyleLbl="node1" presStyleIdx="9" presStyleCnt="12">
        <dgm:presLayoutVars>
          <dgm:bulletEnabled val="1"/>
        </dgm:presLayoutVars>
      </dgm:prSet>
      <dgm:spPr/>
    </dgm:pt>
    <dgm:pt modelId="{068260EE-2238-408C-84BD-516040F96CCF}" type="pres">
      <dgm:prSet presAssocID="{E185753A-AFA0-459E-847E-4F1DF2E3A372}" presName="sibTrans" presStyleCnt="0"/>
      <dgm:spPr/>
    </dgm:pt>
    <dgm:pt modelId="{D84E7F49-C5F7-4C49-8D3E-F76415BE8A0F}" type="pres">
      <dgm:prSet presAssocID="{8C4C700B-FDD6-4F5E-8C4A-606C0EF45CA9}" presName="node" presStyleLbl="node1" presStyleIdx="10" presStyleCnt="12">
        <dgm:presLayoutVars>
          <dgm:bulletEnabled val="1"/>
        </dgm:presLayoutVars>
      </dgm:prSet>
      <dgm:spPr/>
    </dgm:pt>
    <dgm:pt modelId="{BB069DBC-39FE-47DA-A2C6-72A050D1B882}" type="pres">
      <dgm:prSet presAssocID="{DDA4867B-8622-47A7-8BB8-61049B450E13}" presName="sibTrans" presStyleCnt="0"/>
      <dgm:spPr/>
    </dgm:pt>
    <dgm:pt modelId="{51FA08B2-F104-4E55-B35B-8D8082215183}" type="pres">
      <dgm:prSet presAssocID="{66254282-7D53-4C5C-9FC3-3A3494A77A6E}" presName="node" presStyleLbl="node1" presStyleIdx="11" presStyleCnt="12">
        <dgm:presLayoutVars>
          <dgm:bulletEnabled val="1"/>
        </dgm:presLayoutVars>
      </dgm:prSet>
      <dgm:spPr/>
    </dgm:pt>
  </dgm:ptLst>
  <dgm:cxnLst>
    <dgm:cxn modelId="{55A497E3-F5DE-4773-9210-F7B909777F41}" srcId="{ED32DE8A-589E-479E-8C7B-82229A00F2EF}" destId="{E26C87B2-2902-4888-B08B-68AABB3CF77C}" srcOrd="9" destOrd="0" parTransId="{BA70D0FD-B09C-4F26-AA81-7A50160DF241}" sibTransId="{E185753A-AFA0-459E-847E-4F1DF2E3A372}"/>
    <dgm:cxn modelId="{FC2DAB79-93F3-4C6C-97F2-3E1E3D7B76EA}" srcId="{ED32DE8A-589E-479E-8C7B-82229A00F2EF}" destId="{724FE17F-5AD7-4BFE-92A4-62D777451009}" srcOrd="8" destOrd="0" parTransId="{E2A8DF94-1355-49D7-BCC4-9FFE4C5E5459}" sibTransId="{14BFA05B-628D-478C-8AF0-9F032ED8EA6C}"/>
    <dgm:cxn modelId="{3B538FC3-F8D9-42B0-899B-DCD181DE4D54}" srcId="{ED32DE8A-589E-479E-8C7B-82229A00F2EF}" destId="{AEA0A433-A64D-4561-B85C-A76D7BC344A0}" srcOrd="5" destOrd="0" parTransId="{78EA9DC7-2D4D-4D76-9A84-616F97F014AB}" sibTransId="{FC9010FB-DEBD-437D-840A-C3B002B7B879}"/>
    <dgm:cxn modelId="{AE0A50D8-13E5-4806-81BB-15D138ECB0AF}" type="presOf" srcId="{724FE17F-5AD7-4BFE-92A4-62D777451009}" destId="{241EBD65-CDCA-416B-B8F3-EB28297683C5}" srcOrd="0" destOrd="0" presId="urn:microsoft.com/office/officeart/2005/8/layout/default"/>
    <dgm:cxn modelId="{235E19A9-17BE-440A-ADF5-0222BC06DE55}" type="presOf" srcId="{BB260A3F-DD35-4373-B756-24786CE6647E}" destId="{B4985390-4DB8-4B08-9C2C-AFABC2A8FBE9}" srcOrd="0" destOrd="0" presId="urn:microsoft.com/office/officeart/2005/8/layout/default"/>
    <dgm:cxn modelId="{5DF8B3E5-7267-4983-906A-F85A5007D2FB}" type="presOf" srcId="{42F96EC5-D234-4843-9FA9-608325069F34}" destId="{6F6312A4-F20D-4AF3-A8C5-E88567EE8B0B}" srcOrd="0" destOrd="0" presId="urn:microsoft.com/office/officeart/2005/8/layout/default"/>
    <dgm:cxn modelId="{CA5B0BBB-D726-4814-90EB-565730A57DC6}" type="presOf" srcId="{AAB8676D-9D51-4814-9118-4815FC3E2AD5}" destId="{071021B6-2B94-428C-AC50-792A53B2715E}" srcOrd="0" destOrd="0" presId="urn:microsoft.com/office/officeart/2005/8/layout/default"/>
    <dgm:cxn modelId="{F2F40819-D8E3-4B3D-ACA5-FA71C69C6145}" type="presOf" srcId="{AEA0A433-A64D-4561-B85C-A76D7BC344A0}" destId="{872DD03F-4120-4ECB-A38D-A73BCE0032D3}" srcOrd="0" destOrd="0" presId="urn:microsoft.com/office/officeart/2005/8/layout/default"/>
    <dgm:cxn modelId="{14EDBF5A-5777-447D-968B-A7749EAE0DC4}" srcId="{ED32DE8A-589E-479E-8C7B-82229A00F2EF}" destId="{6F5C74EE-AEEA-4C3C-A396-9B6A7A0E2790}" srcOrd="2" destOrd="0" parTransId="{4DC080D3-59A2-43C7-87E5-97143AC69685}" sibTransId="{742A5D54-E16B-4067-B1EE-FFC145CAEA3C}"/>
    <dgm:cxn modelId="{2D96E1D0-00FE-43EE-9CF3-42978C37DA5E}" type="presOf" srcId="{42CC6AA8-B408-4ECA-A3A0-F7ED04F29960}" destId="{60AD8D57-D62D-4694-A6C1-9F9E8C91D9E5}" srcOrd="0" destOrd="0" presId="urn:microsoft.com/office/officeart/2005/8/layout/default"/>
    <dgm:cxn modelId="{F860D575-52F6-4B7C-B440-37351C441F30}" type="presOf" srcId="{66254282-7D53-4C5C-9FC3-3A3494A77A6E}" destId="{51FA08B2-F104-4E55-B35B-8D8082215183}" srcOrd="0" destOrd="0" presId="urn:microsoft.com/office/officeart/2005/8/layout/default"/>
    <dgm:cxn modelId="{0EA03A8E-4736-4CBA-95AA-F954098BA7AF}" srcId="{ED32DE8A-589E-479E-8C7B-82229A00F2EF}" destId="{AAB8676D-9D51-4814-9118-4815FC3E2AD5}" srcOrd="4" destOrd="0" parTransId="{7C8627C5-F514-43F1-A867-DA584B860EC2}" sibTransId="{2B9EC49E-2A89-495E-AC34-53391E0C35ED}"/>
    <dgm:cxn modelId="{BD7B5BBB-D9D7-4523-B1B2-8F5C98F1E95B}" type="presOf" srcId="{9347246D-B928-447D-81DB-B9463DFED152}" destId="{10D30F46-250E-4E58-B171-9DE73B6E0C11}" srcOrd="0" destOrd="0" presId="urn:microsoft.com/office/officeart/2005/8/layout/default"/>
    <dgm:cxn modelId="{6409C6F4-400B-4855-AEA7-ECB165AD843D}" type="presOf" srcId="{6F5C74EE-AEEA-4C3C-A396-9B6A7A0E2790}" destId="{97B6A96A-8171-4C7A-844B-ECC70FA3CAD0}" srcOrd="0" destOrd="0" presId="urn:microsoft.com/office/officeart/2005/8/layout/default"/>
    <dgm:cxn modelId="{B313FD13-FC23-4F38-94BE-DBE554C373C6}" srcId="{ED32DE8A-589E-479E-8C7B-82229A00F2EF}" destId="{42CC6AA8-B408-4ECA-A3A0-F7ED04F29960}" srcOrd="7" destOrd="0" parTransId="{D10742A2-AFA9-4F45-8CCA-6D86449E1856}" sibTransId="{10346E9C-0582-4BEF-B323-39B05E508356}"/>
    <dgm:cxn modelId="{CC68DD2D-EB9A-492F-A007-C68CB19A8D67}" type="presOf" srcId="{E26C87B2-2902-4888-B08B-68AABB3CF77C}" destId="{F6D76945-F7D6-461B-98D5-43E9F0D361FF}" srcOrd="0" destOrd="0" presId="urn:microsoft.com/office/officeart/2005/8/layout/default"/>
    <dgm:cxn modelId="{E894166B-9195-4E73-9B3F-752D489D1607}" srcId="{ED32DE8A-589E-479E-8C7B-82229A00F2EF}" destId="{7F63F808-A37E-48A0-9244-7F0C6B71E80D}" srcOrd="1" destOrd="0" parTransId="{18AE9A2E-ED96-4130-94E7-AC7D412BDE7E}" sibTransId="{EE92C82F-99F0-4BCE-B567-134585682FE3}"/>
    <dgm:cxn modelId="{0B0E960E-FCD0-4EDD-9895-D64A01427C08}" srcId="{ED32DE8A-589E-479E-8C7B-82229A00F2EF}" destId="{66254282-7D53-4C5C-9FC3-3A3494A77A6E}" srcOrd="11" destOrd="0" parTransId="{B68EE3D5-485B-4392-B19B-94B99F0DEF48}" sibTransId="{7A38407A-E2EA-4E6D-AFAC-4A3553EAF569}"/>
    <dgm:cxn modelId="{5F945824-0697-4011-9845-69B38E8EDDC0}" srcId="{ED32DE8A-589E-479E-8C7B-82229A00F2EF}" destId="{42F96EC5-D234-4843-9FA9-608325069F34}" srcOrd="0" destOrd="0" parTransId="{16B8B0BE-6077-46AE-90B3-E43D881FD1D4}" sibTransId="{B443F0CF-24E0-4463-958D-16E886205540}"/>
    <dgm:cxn modelId="{75875E22-6E4E-485D-B9D2-A290FC1C586D}" type="presOf" srcId="{ED32DE8A-589E-479E-8C7B-82229A00F2EF}" destId="{CE920691-1CF9-498A-9583-A8438AC2FF98}" srcOrd="0" destOrd="0" presId="urn:microsoft.com/office/officeart/2005/8/layout/default"/>
    <dgm:cxn modelId="{9FB952EF-87F3-4681-993C-CE1197D7550E}" type="presOf" srcId="{7F63F808-A37E-48A0-9244-7F0C6B71E80D}" destId="{C3C93330-BE22-4064-B68C-09BC09DEA6F4}" srcOrd="0" destOrd="0" presId="urn:microsoft.com/office/officeart/2005/8/layout/default"/>
    <dgm:cxn modelId="{6B4F9DCF-C807-4A8B-BA5F-2FC1FD7564E7}" srcId="{ED32DE8A-589E-479E-8C7B-82229A00F2EF}" destId="{BB260A3F-DD35-4373-B756-24786CE6647E}" srcOrd="3" destOrd="0" parTransId="{24E390F7-5976-4149-980F-4201F8A4B00D}" sibTransId="{501CF4DA-3816-4DBF-9DA9-7C80AF60CA2B}"/>
    <dgm:cxn modelId="{E89A8790-83EC-40E5-8636-4E7086ACE8A0}" srcId="{ED32DE8A-589E-479E-8C7B-82229A00F2EF}" destId="{9347246D-B928-447D-81DB-B9463DFED152}" srcOrd="6" destOrd="0" parTransId="{4106AAC7-56C8-4590-BCC5-2555357B35FB}" sibTransId="{EFBF2445-173B-42F4-9B66-01A5B0D39202}"/>
    <dgm:cxn modelId="{A2F5552F-FB75-4168-BB76-2390E4D7E95E}" type="presOf" srcId="{8C4C700B-FDD6-4F5E-8C4A-606C0EF45CA9}" destId="{D84E7F49-C5F7-4C49-8D3E-F76415BE8A0F}" srcOrd="0" destOrd="0" presId="urn:microsoft.com/office/officeart/2005/8/layout/default"/>
    <dgm:cxn modelId="{C98ABC93-4BA0-4512-A643-4C0F013F49B9}" srcId="{ED32DE8A-589E-479E-8C7B-82229A00F2EF}" destId="{8C4C700B-FDD6-4F5E-8C4A-606C0EF45CA9}" srcOrd="10" destOrd="0" parTransId="{DB119DBF-0F59-4A72-B7C7-2D9C27BD3551}" sibTransId="{DDA4867B-8622-47A7-8BB8-61049B450E13}"/>
    <dgm:cxn modelId="{59E068DF-B892-41A3-BF98-38F077998039}" type="presParOf" srcId="{CE920691-1CF9-498A-9583-A8438AC2FF98}" destId="{6F6312A4-F20D-4AF3-A8C5-E88567EE8B0B}" srcOrd="0" destOrd="0" presId="urn:microsoft.com/office/officeart/2005/8/layout/default"/>
    <dgm:cxn modelId="{CD5CB6AF-D1B8-4B82-B14A-53F02AE8A138}" type="presParOf" srcId="{CE920691-1CF9-498A-9583-A8438AC2FF98}" destId="{321AF2C9-798A-4921-A265-53A2A7DD237C}" srcOrd="1" destOrd="0" presId="urn:microsoft.com/office/officeart/2005/8/layout/default"/>
    <dgm:cxn modelId="{58848191-A31A-4999-AD50-73F41F4C9D96}" type="presParOf" srcId="{CE920691-1CF9-498A-9583-A8438AC2FF98}" destId="{C3C93330-BE22-4064-B68C-09BC09DEA6F4}" srcOrd="2" destOrd="0" presId="urn:microsoft.com/office/officeart/2005/8/layout/default"/>
    <dgm:cxn modelId="{CD912A36-0413-4F98-A649-459577D279E5}" type="presParOf" srcId="{CE920691-1CF9-498A-9583-A8438AC2FF98}" destId="{CA4A6336-4A59-42FD-821D-3EF8E9863B08}" srcOrd="3" destOrd="0" presId="urn:microsoft.com/office/officeart/2005/8/layout/default"/>
    <dgm:cxn modelId="{F704863A-CC10-4A12-BC34-FE81183A747B}" type="presParOf" srcId="{CE920691-1CF9-498A-9583-A8438AC2FF98}" destId="{97B6A96A-8171-4C7A-844B-ECC70FA3CAD0}" srcOrd="4" destOrd="0" presId="urn:microsoft.com/office/officeart/2005/8/layout/default"/>
    <dgm:cxn modelId="{0ECD1321-273B-428A-B906-9970F48C20B0}" type="presParOf" srcId="{CE920691-1CF9-498A-9583-A8438AC2FF98}" destId="{C2629FBC-E6D8-44AB-A594-A299E7F9A68B}" srcOrd="5" destOrd="0" presId="urn:microsoft.com/office/officeart/2005/8/layout/default"/>
    <dgm:cxn modelId="{D5872645-F738-4021-97F7-0F1404DC4765}" type="presParOf" srcId="{CE920691-1CF9-498A-9583-A8438AC2FF98}" destId="{B4985390-4DB8-4B08-9C2C-AFABC2A8FBE9}" srcOrd="6" destOrd="0" presId="urn:microsoft.com/office/officeart/2005/8/layout/default"/>
    <dgm:cxn modelId="{4E197ACC-0E2E-4995-B669-428F5D50B143}" type="presParOf" srcId="{CE920691-1CF9-498A-9583-A8438AC2FF98}" destId="{759E2260-33F9-4DAF-858C-3B55DDFFB994}" srcOrd="7" destOrd="0" presId="urn:microsoft.com/office/officeart/2005/8/layout/default"/>
    <dgm:cxn modelId="{4C7BDDC3-0B32-46BA-BA15-1103A756BC77}" type="presParOf" srcId="{CE920691-1CF9-498A-9583-A8438AC2FF98}" destId="{071021B6-2B94-428C-AC50-792A53B2715E}" srcOrd="8" destOrd="0" presId="urn:microsoft.com/office/officeart/2005/8/layout/default"/>
    <dgm:cxn modelId="{EB9C5D62-1F5B-409A-83EC-B2A8019F5F1D}" type="presParOf" srcId="{CE920691-1CF9-498A-9583-A8438AC2FF98}" destId="{9C26EF72-969D-4972-BBC4-1F2407AE3852}" srcOrd="9" destOrd="0" presId="urn:microsoft.com/office/officeart/2005/8/layout/default"/>
    <dgm:cxn modelId="{C66A3376-3D4B-4F03-BA9A-B33EDDF4B65F}" type="presParOf" srcId="{CE920691-1CF9-498A-9583-A8438AC2FF98}" destId="{872DD03F-4120-4ECB-A38D-A73BCE0032D3}" srcOrd="10" destOrd="0" presId="urn:microsoft.com/office/officeart/2005/8/layout/default"/>
    <dgm:cxn modelId="{FE24A2F5-B1F8-458A-9C6C-B44E2FF0BFDD}" type="presParOf" srcId="{CE920691-1CF9-498A-9583-A8438AC2FF98}" destId="{CFDB7AD2-B5F9-495C-A561-9B0FE953C605}" srcOrd="11" destOrd="0" presId="urn:microsoft.com/office/officeart/2005/8/layout/default"/>
    <dgm:cxn modelId="{0D223872-FC04-4DEB-8962-81547418BC31}" type="presParOf" srcId="{CE920691-1CF9-498A-9583-A8438AC2FF98}" destId="{10D30F46-250E-4E58-B171-9DE73B6E0C11}" srcOrd="12" destOrd="0" presId="urn:microsoft.com/office/officeart/2005/8/layout/default"/>
    <dgm:cxn modelId="{BF4F78F9-879E-48B8-AC16-AB700C130C56}" type="presParOf" srcId="{CE920691-1CF9-498A-9583-A8438AC2FF98}" destId="{0139B8AC-BF96-44D7-9E15-01FDC675D678}" srcOrd="13" destOrd="0" presId="urn:microsoft.com/office/officeart/2005/8/layout/default"/>
    <dgm:cxn modelId="{816EE93E-AF0B-44F9-9968-49A8BD35E682}" type="presParOf" srcId="{CE920691-1CF9-498A-9583-A8438AC2FF98}" destId="{60AD8D57-D62D-4694-A6C1-9F9E8C91D9E5}" srcOrd="14" destOrd="0" presId="urn:microsoft.com/office/officeart/2005/8/layout/default"/>
    <dgm:cxn modelId="{726CEF5A-90BE-4B03-A42D-B189D1F211EE}" type="presParOf" srcId="{CE920691-1CF9-498A-9583-A8438AC2FF98}" destId="{3877F8D4-A294-4B58-98B8-A1F572E69180}" srcOrd="15" destOrd="0" presId="urn:microsoft.com/office/officeart/2005/8/layout/default"/>
    <dgm:cxn modelId="{12FC36E4-52BA-451E-A92E-E3A25E648925}" type="presParOf" srcId="{CE920691-1CF9-498A-9583-A8438AC2FF98}" destId="{241EBD65-CDCA-416B-B8F3-EB28297683C5}" srcOrd="16" destOrd="0" presId="urn:microsoft.com/office/officeart/2005/8/layout/default"/>
    <dgm:cxn modelId="{9B55B29E-16DD-4A8C-AB0D-D7EBC5C22715}" type="presParOf" srcId="{CE920691-1CF9-498A-9583-A8438AC2FF98}" destId="{919500D0-3225-4013-BD89-7216CC593FBA}" srcOrd="17" destOrd="0" presId="urn:microsoft.com/office/officeart/2005/8/layout/default"/>
    <dgm:cxn modelId="{494CD532-7E84-41B6-95BC-07EE0C19596E}" type="presParOf" srcId="{CE920691-1CF9-498A-9583-A8438AC2FF98}" destId="{F6D76945-F7D6-461B-98D5-43E9F0D361FF}" srcOrd="18" destOrd="0" presId="urn:microsoft.com/office/officeart/2005/8/layout/default"/>
    <dgm:cxn modelId="{A37AE60B-5570-420A-893C-1D1AF474C365}" type="presParOf" srcId="{CE920691-1CF9-498A-9583-A8438AC2FF98}" destId="{068260EE-2238-408C-84BD-516040F96CCF}" srcOrd="19" destOrd="0" presId="urn:microsoft.com/office/officeart/2005/8/layout/default"/>
    <dgm:cxn modelId="{8532B48A-BB79-4132-A1CC-750C4F6401B9}" type="presParOf" srcId="{CE920691-1CF9-498A-9583-A8438AC2FF98}" destId="{D84E7F49-C5F7-4C49-8D3E-F76415BE8A0F}" srcOrd="20" destOrd="0" presId="urn:microsoft.com/office/officeart/2005/8/layout/default"/>
    <dgm:cxn modelId="{3C96B738-2EE2-4337-AEC4-E0E4AD170AF5}" type="presParOf" srcId="{CE920691-1CF9-498A-9583-A8438AC2FF98}" destId="{BB069DBC-39FE-47DA-A2C6-72A050D1B882}" srcOrd="21" destOrd="0" presId="urn:microsoft.com/office/officeart/2005/8/layout/default"/>
    <dgm:cxn modelId="{0B83C3A2-8F89-42C9-9A2A-707AFB0536EF}" type="presParOf" srcId="{CE920691-1CF9-498A-9583-A8438AC2FF98}" destId="{51FA08B2-F104-4E55-B35B-8D8082215183}"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6312A4-F20D-4AF3-A8C5-E88567EE8B0B}">
      <dsp:nvSpPr>
        <dsp:cNvPr id="0" name=""/>
        <dsp:cNvSpPr/>
      </dsp:nvSpPr>
      <dsp:spPr>
        <a:xfrm>
          <a:off x="516180" y="3629"/>
          <a:ext cx="1762965" cy="10577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b="0" i="0" u="none" kern="1200"/>
            <a:t>Mejoras en Infraestructura Tecnologica</a:t>
          </a:r>
          <a:endParaRPr lang="es-ES" sz="1600" kern="1200"/>
        </a:p>
      </dsp:txBody>
      <dsp:txXfrm>
        <a:off x="516180" y="3629"/>
        <a:ext cx="1762965" cy="1057779"/>
      </dsp:txXfrm>
    </dsp:sp>
    <dsp:sp modelId="{C3C93330-BE22-4064-B68C-09BC09DEA6F4}">
      <dsp:nvSpPr>
        <dsp:cNvPr id="0" name=""/>
        <dsp:cNvSpPr/>
      </dsp:nvSpPr>
      <dsp:spPr>
        <a:xfrm>
          <a:off x="2455442" y="3629"/>
          <a:ext cx="1762965" cy="105777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b="0" i="0" u="none" kern="1200"/>
            <a:t>Mejoras en Infraestructura Administrativa</a:t>
          </a:r>
          <a:endParaRPr lang="es-CO" sz="1600" kern="1200"/>
        </a:p>
      </dsp:txBody>
      <dsp:txXfrm>
        <a:off x="2455442" y="3629"/>
        <a:ext cx="1762965" cy="1057779"/>
      </dsp:txXfrm>
    </dsp:sp>
    <dsp:sp modelId="{97B6A96A-8171-4C7A-844B-ECC70FA3CAD0}">
      <dsp:nvSpPr>
        <dsp:cNvPr id="0" name=""/>
        <dsp:cNvSpPr/>
      </dsp:nvSpPr>
      <dsp:spPr>
        <a:xfrm>
          <a:off x="4394704" y="3629"/>
          <a:ext cx="1762965" cy="105777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u="none" kern="1200"/>
            <a:t>Unificación de Matrix y Olympus</a:t>
          </a:r>
          <a:endParaRPr lang="es-ES" sz="1600" kern="1200"/>
        </a:p>
      </dsp:txBody>
      <dsp:txXfrm>
        <a:off x="4394704" y="3629"/>
        <a:ext cx="1762965" cy="1057779"/>
      </dsp:txXfrm>
    </dsp:sp>
    <dsp:sp modelId="{B4985390-4DB8-4B08-9C2C-AFABC2A8FBE9}">
      <dsp:nvSpPr>
        <dsp:cNvPr id="0" name=""/>
        <dsp:cNvSpPr/>
      </dsp:nvSpPr>
      <dsp:spPr>
        <a:xfrm>
          <a:off x="516180" y="1237705"/>
          <a:ext cx="1762965" cy="1057779"/>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u="none" kern="1200"/>
            <a:t>Mejora de la calidad de la información</a:t>
          </a:r>
          <a:endParaRPr lang="es-ES" sz="1600" kern="1200"/>
        </a:p>
      </dsp:txBody>
      <dsp:txXfrm>
        <a:off x="516180" y="1237705"/>
        <a:ext cx="1762965" cy="1057779"/>
      </dsp:txXfrm>
    </dsp:sp>
    <dsp:sp modelId="{071021B6-2B94-428C-AC50-792A53B2715E}">
      <dsp:nvSpPr>
        <dsp:cNvPr id="0" name=""/>
        <dsp:cNvSpPr/>
      </dsp:nvSpPr>
      <dsp:spPr>
        <a:xfrm>
          <a:off x="2455442" y="1237705"/>
          <a:ext cx="1762965" cy="105777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u="none" kern="1200" dirty="0"/>
            <a:t>Mejora en la Documentación recibida por el DNE</a:t>
          </a:r>
          <a:endParaRPr lang="es-ES" sz="1600" kern="1200" dirty="0"/>
        </a:p>
      </dsp:txBody>
      <dsp:txXfrm>
        <a:off x="2455442" y="1237705"/>
        <a:ext cx="1762965" cy="1057779"/>
      </dsp:txXfrm>
    </dsp:sp>
    <dsp:sp modelId="{872DD03F-4120-4ECB-A38D-A73BCE0032D3}">
      <dsp:nvSpPr>
        <dsp:cNvPr id="0" name=""/>
        <dsp:cNvSpPr/>
      </dsp:nvSpPr>
      <dsp:spPr>
        <a:xfrm>
          <a:off x="4394704" y="1237705"/>
          <a:ext cx="1762965" cy="10577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u="none" kern="1200"/>
            <a:t>Mejoras del proceso de Gestión Documental</a:t>
          </a:r>
          <a:endParaRPr lang="es-ES" sz="1600" kern="1200"/>
        </a:p>
      </dsp:txBody>
      <dsp:txXfrm>
        <a:off x="4394704" y="1237705"/>
        <a:ext cx="1762965" cy="1057779"/>
      </dsp:txXfrm>
    </dsp:sp>
    <dsp:sp modelId="{10D30F46-250E-4E58-B171-9DE73B6E0C11}">
      <dsp:nvSpPr>
        <dsp:cNvPr id="0" name=""/>
        <dsp:cNvSpPr/>
      </dsp:nvSpPr>
      <dsp:spPr>
        <a:xfrm>
          <a:off x="516180" y="2471781"/>
          <a:ext cx="1762965" cy="105777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u="none" kern="1200"/>
            <a:t>Mejora en la Infraestructura de la Gestión Documental</a:t>
          </a:r>
          <a:endParaRPr lang="es-ES" sz="1600" kern="1200"/>
        </a:p>
      </dsp:txBody>
      <dsp:txXfrm>
        <a:off x="516180" y="2471781"/>
        <a:ext cx="1762965" cy="1057779"/>
      </dsp:txXfrm>
    </dsp:sp>
    <dsp:sp modelId="{60AD8D57-D62D-4694-A6C1-9F9E8C91D9E5}">
      <dsp:nvSpPr>
        <dsp:cNvPr id="0" name=""/>
        <dsp:cNvSpPr/>
      </dsp:nvSpPr>
      <dsp:spPr>
        <a:xfrm>
          <a:off x="2455442" y="2471781"/>
          <a:ext cx="1762965" cy="105777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b="0" i="0" u="none" kern="1200"/>
            <a:t>Validación de Inventario</a:t>
          </a:r>
          <a:endParaRPr lang="es-CO" sz="1600" kern="1200"/>
        </a:p>
      </dsp:txBody>
      <dsp:txXfrm>
        <a:off x="2455442" y="2471781"/>
        <a:ext cx="1762965" cy="1057779"/>
      </dsp:txXfrm>
    </dsp:sp>
    <dsp:sp modelId="{241EBD65-CDCA-416B-B8F3-EB28297683C5}">
      <dsp:nvSpPr>
        <dsp:cNvPr id="0" name=""/>
        <dsp:cNvSpPr/>
      </dsp:nvSpPr>
      <dsp:spPr>
        <a:xfrm>
          <a:off x="4394704" y="2471781"/>
          <a:ext cx="1762965" cy="1057779"/>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b="0" i="0" u="none" kern="1200"/>
            <a:t>Mejora de procesos</a:t>
          </a:r>
          <a:endParaRPr lang="es-CO" sz="1600" kern="1200"/>
        </a:p>
      </dsp:txBody>
      <dsp:txXfrm>
        <a:off x="4394704" y="2471781"/>
        <a:ext cx="1762965" cy="1057779"/>
      </dsp:txXfrm>
    </dsp:sp>
    <dsp:sp modelId="{F6D76945-F7D6-461B-98D5-43E9F0D361FF}">
      <dsp:nvSpPr>
        <dsp:cNvPr id="0" name=""/>
        <dsp:cNvSpPr/>
      </dsp:nvSpPr>
      <dsp:spPr>
        <a:xfrm>
          <a:off x="516180" y="3705857"/>
          <a:ext cx="1762965" cy="105777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u="none" kern="1200" dirty="0"/>
            <a:t>Implementación del Nuevo Modelo de Administración</a:t>
          </a:r>
          <a:endParaRPr lang="es-ES" sz="1600" kern="1200" dirty="0"/>
        </a:p>
      </dsp:txBody>
      <dsp:txXfrm>
        <a:off x="516180" y="3705857"/>
        <a:ext cx="1762965" cy="1057779"/>
      </dsp:txXfrm>
    </dsp:sp>
    <dsp:sp modelId="{D84E7F49-C5F7-4C49-8D3E-F76415BE8A0F}">
      <dsp:nvSpPr>
        <dsp:cNvPr id="0" name=""/>
        <dsp:cNvSpPr/>
      </dsp:nvSpPr>
      <dsp:spPr>
        <a:xfrm>
          <a:off x="2455442" y="3705857"/>
          <a:ext cx="1762965" cy="10577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u="none" kern="1200"/>
            <a:t>Acciones con externos (Comités, Acuerdos)</a:t>
          </a:r>
          <a:endParaRPr lang="es-ES" sz="1600" kern="1200"/>
        </a:p>
      </dsp:txBody>
      <dsp:txXfrm>
        <a:off x="2455442" y="3705857"/>
        <a:ext cx="1762965" cy="1057779"/>
      </dsp:txXfrm>
    </dsp:sp>
    <dsp:sp modelId="{51FA08B2-F104-4E55-B35B-8D8082215183}">
      <dsp:nvSpPr>
        <dsp:cNvPr id="0" name=""/>
        <dsp:cNvSpPr/>
      </dsp:nvSpPr>
      <dsp:spPr>
        <a:xfrm>
          <a:off x="4394704" y="3705857"/>
          <a:ext cx="1762965" cy="105777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b="0" i="0" u="none" kern="1200"/>
            <a:t>Renovación tecnologica</a:t>
          </a:r>
          <a:endParaRPr lang="es-CO" sz="1600" kern="1200"/>
        </a:p>
      </dsp:txBody>
      <dsp:txXfrm>
        <a:off x="4394704" y="3705857"/>
        <a:ext cx="1762965" cy="10577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6312A4-F20D-4AF3-A8C5-E88567EE8B0B}">
      <dsp:nvSpPr>
        <dsp:cNvPr id="0" name=""/>
        <dsp:cNvSpPr/>
      </dsp:nvSpPr>
      <dsp:spPr>
        <a:xfrm>
          <a:off x="516180" y="3629"/>
          <a:ext cx="1762965" cy="10577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b="0" i="0" u="none" kern="1200"/>
            <a:t>Mejoras en Infraestructura Tecnologica</a:t>
          </a:r>
          <a:endParaRPr lang="es-ES" sz="1600" kern="1200"/>
        </a:p>
      </dsp:txBody>
      <dsp:txXfrm>
        <a:off x="516180" y="3629"/>
        <a:ext cx="1762965" cy="1057779"/>
      </dsp:txXfrm>
    </dsp:sp>
    <dsp:sp modelId="{C3C93330-BE22-4064-B68C-09BC09DEA6F4}">
      <dsp:nvSpPr>
        <dsp:cNvPr id="0" name=""/>
        <dsp:cNvSpPr/>
      </dsp:nvSpPr>
      <dsp:spPr>
        <a:xfrm>
          <a:off x="2455442" y="3629"/>
          <a:ext cx="1762965" cy="105777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b="0" i="0" u="none" kern="1200"/>
            <a:t>Mejoras en Infraestructura Administrativa</a:t>
          </a:r>
          <a:endParaRPr lang="es-CO" sz="1600" kern="1200"/>
        </a:p>
      </dsp:txBody>
      <dsp:txXfrm>
        <a:off x="2455442" y="3629"/>
        <a:ext cx="1762965" cy="1057779"/>
      </dsp:txXfrm>
    </dsp:sp>
    <dsp:sp modelId="{97B6A96A-8171-4C7A-844B-ECC70FA3CAD0}">
      <dsp:nvSpPr>
        <dsp:cNvPr id="0" name=""/>
        <dsp:cNvSpPr/>
      </dsp:nvSpPr>
      <dsp:spPr>
        <a:xfrm>
          <a:off x="4394704" y="3629"/>
          <a:ext cx="1762965" cy="105777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u="none" kern="1200"/>
            <a:t>Unificación de Matrix y Olympus</a:t>
          </a:r>
          <a:endParaRPr lang="es-ES" sz="1600" kern="1200"/>
        </a:p>
      </dsp:txBody>
      <dsp:txXfrm>
        <a:off x="4394704" y="3629"/>
        <a:ext cx="1762965" cy="1057779"/>
      </dsp:txXfrm>
    </dsp:sp>
    <dsp:sp modelId="{B4985390-4DB8-4B08-9C2C-AFABC2A8FBE9}">
      <dsp:nvSpPr>
        <dsp:cNvPr id="0" name=""/>
        <dsp:cNvSpPr/>
      </dsp:nvSpPr>
      <dsp:spPr>
        <a:xfrm>
          <a:off x="516180" y="1237705"/>
          <a:ext cx="1762965" cy="1057779"/>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u="none" kern="1200"/>
            <a:t>Mejora de la calidad de la información</a:t>
          </a:r>
          <a:endParaRPr lang="es-ES" sz="1600" kern="1200"/>
        </a:p>
      </dsp:txBody>
      <dsp:txXfrm>
        <a:off x="516180" y="1237705"/>
        <a:ext cx="1762965" cy="1057779"/>
      </dsp:txXfrm>
    </dsp:sp>
    <dsp:sp modelId="{071021B6-2B94-428C-AC50-792A53B2715E}">
      <dsp:nvSpPr>
        <dsp:cNvPr id="0" name=""/>
        <dsp:cNvSpPr/>
      </dsp:nvSpPr>
      <dsp:spPr>
        <a:xfrm>
          <a:off x="2455442" y="1237705"/>
          <a:ext cx="1762965" cy="105777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u="none" kern="1200" dirty="0"/>
            <a:t>Mejora en la Documentación recibida por el DNE</a:t>
          </a:r>
          <a:endParaRPr lang="es-ES" sz="1600" kern="1200" dirty="0"/>
        </a:p>
      </dsp:txBody>
      <dsp:txXfrm>
        <a:off x="2455442" y="1237705"/>
        <a:ext cx="1762965" cy="1057779"/>
      </dsp:txXfrm>
    </dsp:sp>
    <dsp:sp modelId="{872DD03F-4120-4ECB-A38D-A73BCE0032D3}">
      <dsp:nvSpPr>
        <dsp:cNvPr id="0" name=""/>
        <dsp:cNvSpPr/>
      </dsp:nvSpPr>
      <dsp:spPr>
        <a:xfrm>
          <a:off x="4394704" y="1237705"/>
          <a:ext cx="1762965" cy="10577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u="none" kern="1200"/>
            <a:t>Mejoras del proceso de Gestión Documental</a:t>
          </a:r>
          <a:endParaRPr lang="es-ES" sz="1600" kern="1200"/>
        </a:p>
      </dsp:txBody>
      <dsp:txXfrm>
        <a:off x="4394704" y="1237705"/>
        <a:ext cx="1762965" cy="1057779"/>
      </dsp:txXfrm>
    </dsp:sp>
    <dsp:sp modelId="{10D30F46-250E-4E58-B171-9DE73B6E0C11}">
      <dsp:nvSpPr>
        <dsp:cNvPr id="0" name=""/>
        <dsp:cNvSpPr/>
      </dsp:nvSpPr>
      <dsp:spPr>
        <a:xfrm>
          <a:off x="516180" y="2471781"/>
          <a:ext cx="1762965" cy="105777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u="none" kern="1200"/>
            <a:t>Mejora en la Infraestructura de la Gestión Documental</a:t>
          </a:r>
          <a:endParaRPr lang="es-ES" sz="1600" kern="1200"/>
        </a:p>
      </dsp:txBody>
      <dsp:txXfrm>
        <a:off x="516180" y="2471781"/>
        <a:ext cx="1762965" cy="1057779"/>
      </dsp:txXfrm>
    </dsp:sp>
    <dsp:sp modelId="{60AD8D57-D62D-4694-A6C1-9F9E8C91D9E5}">
      <dsp:nvSpPr>
        <dsp:cNvPr id="0" name=""/>
        <dsp:cNvSpPr/>
      </dsp:nvSpPr>
      <dsp:spPr>
        <a:xfrm>
          <a:off x="2455442" y="2471781"/>
          <a:ext cx="1762965" cy="105777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b="0" i="0" u="none" kern="1200"/>
            <a:t>Validación de Inventario</a:t>
          </a:r>
          <a:endParaRPr lang="es-CO" sz="1600" kern="1200"/>
        </a:p>
      </dsp:txBody>
      <dsp:txXfrm>
        <a:off x="2455442" y="2471781"/>
        <a:ext cx="1762965" cy="1057779"/>
      </dsp:txXfrm>
    </dsp:sp>
    <dsp:sp modelId="{241EBD65-CDCA-416B-B8F3-EB28297683C5}">
      <dsp:nvSpPr>
        <dsp:cNvPr id="0" name=""/>
        <dsp:cNvSpPr/>
      </dsp:nvSpPr>
      <dsp:spPr>
        <a:xfrm>
          <a:off x="4394704" y="2471781"/>
          <a:ext cx="1762965" cy="1057779"/>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b="0" i="0" u="none" kern="1200"/>
            <a:t>Mejora de procesos</a:t>
          </a:r>
          <a:endParaRPr lang="es-CO" sz="1600" kern="1200"/>
        </a:p>
      </dsp:txBody>
      <dsp:txXfrm>
        <a:off x="4394704" y="2471781"/>
        <a:ext cx="1762965" cy="1057779"/>
      </dsp:txXfrm>
    </dsp:sp>
    <dsp:sp modelId="{F6D76945-F7D6-461B-98D5-43E9F0D361FF}">
      <dsp:nvSpPr>
        <dsp:cNvPr id="0" name=""/>
        <dsp:cNvSpPr/>
      </dsp:nvSpPr>
      <dsp:spPr>
        <a:xfrm>
          <a:off x="516180" y="3705857"/>
          <a:ext cx="1762965" cy="105777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u="none" kern="1200" dirty="0"/>
            <a:t>Implementación del Nuevo Modelo de Administración</a:t>
          </a:r>
          <a:endParaRPr lang="es-ES" sz="1600" kern="1200" dirty="0"/>
        </a:p>
      </dsp:txBody>
      <dsp:txXfrm>
        <a:off x="516180" y="3705857"/>
        <a:ext cx="1762965" cy="1057779"/>
      </dsp:txXfrm>
    </dsp:sp>
    <dsp:sp modelId="{D84E7F49-C5F7-4C49-8D3E-F76415BE8A0F}">
      <dsp:nvSpPr>
        <dsp:cNvPr id="0" name=""/>
        <dsp:cNvSpPr/>
      </dsp:nvSpPr>
      <dsp:spPr>
        <a:xfrm>
          <a:off x="2455442" y="3705857"/>
          <a:ext cx="1762965" cy="105777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u="none" kern="1200"/>
            <a:t>Acciones con externos (Comités, Acuerdos)</a:t>
          </a:r>
          <a:endParaRPr lang="es-ES" sz="1600" kern="1200"/>
        </a:p>
      </dsp:txBody>
      <dsp:txXfrm>
        <a:off x="2455442" y="3705857"/>
        <a:ext cx="1762965" cy="1057779"/>
      </dsp:txXfrm>
    </dsp:sp>
    <dsp:sp modelId="{51FA08B2-F104-4E55-B35B-8D8082215183}">
      <dsp:nvSpPr>
        <dsp:cNvPr id="0" name=""/>
        <dsp:cNvSpPr/>
      </dsp:nvSpPr>
      <dsp:spPr>
        <a:xfrm>
          <a:off x="4394704" y="3705857"/>
          <a:ext cx="1762965" cy="105777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b="0" i="0" u="none" kern="1200"/>
            <a:t>Renovación tecnologica</a:t>
          </a:r>
          <a:endParaRPr lang="es-CO" sz="1600" kern="1200"/>
        </a:p>
      </dsp:txBody>
      <dsp:txXfrm>
        <a:off x="4394704" y="3705857"/>
        <a:ext cx="1762965" cy="105777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0.43446</cdr:x>
      <cdr:y>0.31595</cdr:y>
    </cdr:from>
    <cdr:to>
      <cdr:x>0.55789</cdr:x>
      <cdr:y>0.44213</cdr:y>
    </cdr:to>
    <cdr:sp macro="" textlink="">
      <cdr:nvSpPr>
        <cdr:cNvPr id="2" name="CuadroTexto 1"/>
        <cdr:cNvSpPr txBox="1"/>
      </cdr:nvSpPr>
      <cdr:spPr>
        <a:xfrm xmlns:a="http://schemas.openxmlformats.org/drawingml/2006/main">
          <a:off x="2493977" y="1216376"/>
          <a:ext cx="708531" cy="4857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ES" sz="1600" dirty="0"/>
            <a:t>2015</a:t>
          </a:r>
          <a:endParaRPr lang="es-CO" sz="1600" dirty="0"/>
        </a:p>
      </cdr:txBody>
    </cdr:sp>
  </cdr:relSizeAnchor>
  <cdr:relSizeAnchor xmlns:cdr="http://schemas.openxmlformats.org/drawingml/2006/chartDrawing">
    <cdr:from>
      <cdr:x>0.66081</cdr:x>
      <cdr:y>0.3053</cdr:y>
    </cdr:from>
    <cdr:to>
      <cdr:x>0.77443</cdr:x>
      <cdr:y>0.43684</cdr:y>
    </cdr:to>
    <cdr:sp macro="" textlink="">
      <cdr:nvSpPr>
        <cdr:cNvPr id="3" name="CuadroTexto 1"/>
        <cdr:cNvSpPr txBox="1"/>
      </cdr:nvSpPr>
      <cdr:spPr>
        <a:xfrm xmlns:a="http://schemas.openxmlformats.org/drawingml/2006/main">
          <a:off x="3793331" y="1175378"/>
          <a:ext cx="652190" cy="50641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600" dirty="0"/>
            <a:t>2016</a:t>
          </a:r>
          <a:endParaRPr lang="es-CO" sz="16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7597C3B-84BF-4EAF-954C-508DADC89969}" type="datetimeFigureOut">
              <a:rPr lang="es-CO" smtClean="0"/>
              <a:t>24/04/2017</a:t>
            </a:fld>
            <a:endParaRPr lang="es-CO"/>
          </a:p>
        </p:txBody>
      </p:sp>
      <p:sp>
        <p:nvSpPr>
          <p:cNvPr id="4" name="Marcador de pie de página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5" name="Marcador de número de diapositiva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ED9D211-8EFC-42F5-96BE-5DF98CD014D6}" type="slidenum">
              <a:rPr lang="es-CO" smtClean="0"/>
              <a:t>‹Nº›</a:t>
            </a:fld>
            <a:endParaRPr lang="es-CO"/>
          </a:p>
        </p:txBody>
      </p:sp>
    </p:spTree>
    <p:extLst>
      <p:ext uri="{BB962C8B-B14F-4D97-AF65-F5344CB8AC3E}">
        <p14:creationId xmlns:p14="http://schemas.microsoft.com/office/powerpoint/2010/main" val="3822276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6E06975-7C1A-45E7-B21F-7773B537FD77}" type="datetimeFigureOut">
              <a:rPr lang="es-CO" smtClean="0"/>
              <a:t>24/04/2017</a:t>
            </a:fld>
            <a:endParaRPr lang="es-CO"/>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CO"/>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6CD0F50-6CB3-46E1-B0B1-0841C1D9753C}" type="slidenum">
              <a:rPr lang="es-CO" smtClean="0"/>
              <a:t>‹Nº›</a:t>
            </a:fld>
            <a:endParaRPr lang="es-CO"/>
          </a:p>
        </p:txBody>
      </p:sp>
    </p:spTree>
    <p:extLst>
      <p:ext uri="{BB962C8B-B14F-4D97-AF65-F5344CB8AC3E}">
        <p14:creationId xmlns:p14="http://schemas.microsoft.com/office/powerpoint/2010/main" val="1664582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717550" y="1162050"/>
            <a:ext cx="5575300" cy="3136900"/>
          </a:xfrm>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E37A5C90-BED1-42EF-B689-03839305455B}" type="slidenum">
              <a:rPr lang="es-CO" smtClean="0"/>
              <a:t>1</a:t>
            </a:fld>
            <a:endParaRPr lang="es-CO"/>
          </a:p>
        </p:txBody>
      </p:sp>
    </p:spTree>
    <p:extLst>
      <p:ext uri="{BB962C8B-B14F-4D97-AF65-F5344CB8AC3E}">
        <p14:creationId xmlns:p14="http://schemas.microsoft.com/office/powerpoint/2010/main" val="1124689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113131313331</a:t>
            </a:r>
          </a:p>
        </p:txBody>
      </p:sp>
      <p:sp>
        <p:nvSpPr>
          <p:cNvPr id="4" name="Marcador de número de diapositiva 3"/>
          <p:cNvSpPr>
            <a:spLocks noGrp="1"/>
          </p:cNvSpPr>
          <p:nvPr>
            <p:ph type="sldNum" sz="quarter" idx="10"/>
          </p:nvPr>
        </p:nvSpPr>
        <p:spPr/>
        <p:txBody>
          <a:bodyPr/>
          <a:lstStyle/>
          <a:p>
            <a:fld id="{AFAB2630-A485-4F8E-B80E-D311ECE8B5BD}" type="slidenum">
              <a:rPr lang="es-CO" smtClean="0"/>
              <a:t>10</a:t>
            </a:fld>
            <a:endParaRPr lang="es-CO"/>
          </a:p>
        </p:txBody>
      </p:sp>
    </p:spTree>
    <p:extLst>
      <p:ext uri="{BB962C8B-B14F-4D97-AF65-F5344CB8AC3E}">
        <p14:creationId xmlns:p14="http://schemas.microsoft.com/office/powerpoint/2010/main" val="555252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113131313331</a:t>
            </a:r>
          </a:p>
        </p:txBody>
      </p:sp>
      <p:sp>
        <p:nvSpPr>
          <p:cNvPr id="4" name="Marcador de número de diapositiva 3"/>
          <p:cNvSpPr>
            <a:spLocks noGrp="1"/>
          </p:cNvSpPr>
          <p:nvPr>
            <p:ph type="sldNum" sz="quarter" idx="10"/>
          </p:nvPr>
        </p:nvSpPr>
        <p:spPr/>
        <p:txBody>
          <a:bodyPr/>
          <a:lstStyle/>
          <a:p>
            <a:fld id="{AFAB2630-A485-4F8E-B80E-D311ECE8B5BD}" type="slidenum">
              <a:rPr lang="es-CO" smtClean="0"/>
              <a:t>11</a:t>
            </a:fld>
            <a:endParaRPr lang="es-CO"/>
          </a:p>
        </p:txBody>
      </p:sp>
    </p:spTree>
    <p:extLst>
      <p:ext uri="{BB962C8B-B14F-4D97-AF65-F5344CB8AC3E}">
        <p14:creationId xmlns:p14="http://schemas.microsoft.com/office/powerpoint/2010/main" val="3923104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113131313331</a:t>
            </a:r>
          </a:p>
        </p:txBody>
      </p:sp>
      <p:sp>
        <p:nvSpPr>
          <p:cNvPr id="4" name="Marcador de número de diapositiva 3"/>
          <p:cNvSpPr>
            <a:spLocks noGrp="1"/>
          </p:cNvSpPr>
          <p:nvPr>
            <p:ph type="sldNum" sz="quarter" idx="10"/>
          </p:nvPr>
        </p:nvSpPr>
        <p:spPr/>
        <p:txBody>
          <a:bodyPr/>
          <a:lstStyle/>
          <a:p>
            <a:fld id="{AFAB2630-A485-4F8E-B80E-D311ECE8B5BD}" type="slidenum">
              <a:rPr lang="es-CO" smtClean="0"/>
              <a:t>12</a:t>
            </a:fld>
            <a:endParaRPr lang="es-CO"/>
          </a:p>
        </p:txBody>
      </p:sp>
    </p:spTree>
    <p:extLst>
      <p:ext uri="{BB962C8B-B14F-4D97-AF65-F5344CB8AC3E}">
        <p14:creationId xmlns:p14="http://schemas.microsoft.com/office/powerpoint/2010/main" val="2331369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14</a:t>
            </a:fld>
            <a:endParaRPr lang="es-CO" dirty="0"/>
          </a:p>
        </p:txBody>
      </p:sp>
    </p:spTree>
    <p:extLst>
      <p:ext uri="{BB962C8B-B14F-4D97-AF65-F5344CB8AC3E}">
        <p14:creationId xmlns:p14="http://schemas.microsoft.com/office/powerpoint/2010/main" val="3860364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15</a:t>
            </a:fld>
            <a:endParaRPr lang="es-CO" dirty="0"/>
          </a:p>
        </p:txBody>
      </p:sp>
    </p:spTree>
    <p:extLst>
      <p:ext uri="{BB962C8B-B14F-4D97-AF65-F5344CB8AC3E}">
        <p14:creationId xmlns:p14="http://schemas.microsoft.com/office/powerpoint/2010/main" val="1778806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16</a:t>
            </a:fld>
            <a:endParaRPr lang="es-CO" dirty="0"/>
          </a:p>
        </p:txBody>
      </p:sp>
    </p:spTree>
    <p:extLst>
      <p:ext uri="{BB962C8B-B14F-4D97-AF65-F5344CB8AC3E}">
        <p14:creationId xmlns:p14="http://schemas.microsoft.com/office/powerpoint/2010/main" val="13293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17</a:t>
            </a:fld>
            <a:endParaRPr lang="es-CO" dirty="0"/>
          </a:p>
        </p:txBody>
      </p:sp>
    </p:spTree>
    <p:extLst>
      <p:ext uri="{BB962C8B-B14F-4D97-AF65-F5344CB8AC3E}">
        <p14:creationId xmlns:p14="http://schemas.microsoft.com/office/powerpoint/2010/main" val="3117085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18</a:t>
            </a:fld>
            <a:endParaRPr lang="es-CO" dirty="0"/>
          </a:p>
        </p:txBody>
      </p:sp>
    </p:spTree>
    <p:extLst>
      <p:ext uri="{BB962C8B-B14F-4D97-AF65-F5344CB8AC3E}">
        <p14:creationId xmlns:p14="http://schemas.microsoft.com/office/powerpoint/2010/main" val="2302690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19</a:t>
            </a:fld>
            <a:endParaRPr lang="es-CO" dirty="0"/>
          </a:p>
        </p:txBody>
      </p:sp>
    </p:spTree>
    <p:extLst>
      <p:ext uri="{BB962C8B-B14F-4D97-AF65-F5344CB8AC3E}">
        <p14:creationId xmlns:p14="http://schemas.microsoft.com/office/powerpoint/2010/main" val="4263735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20</a:t>
            </a:fld>
            <a:endParaRPr lang="es-CO" dirty="0"/>
          </a:p>
        </p:txBody>
      </p:sp>
    </p:spTree>
    <p:extLst>
      <p:ext uri="{BB962C8B-B14F-4D97-AF65-F5344CB8AC3E}">
        <p14:creationId xmlns:p14="http://schemas.microsoft.com/office/powerpoint/2010/main" val="4008106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21</a:t>
            </a:fld>
            <a:endParaRPr lang="es-CO" dirty="0"/>
          </a:p>
        </p:txBody>
      </p:sp>
    </p:spTree>
    <p:extLst>
      <p:ext uri="{BB962C8B-B14F-4D97-AF65-F5344CB8AC3E}">
        <p14:creationId xmlns:p14="http://schemas.microsoft.com/office/powerpoint/2010/main" val="2628694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06400" y="696913"/>
            <a:ext cx="6197600" cy="3486150"/>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25</a:t>
            </a:fld>
            <a:endParaRPr lang="es-ES"/>
          </a:p>
        </p:txBody>
      </p:sp>
    </p:spTree>
    <p:extLst>
      <p:ext uri="{BB962C8B-B14F-4D97-AF65-F5344CB8AC3E}">
        <p14:creationId xmlns:p14="http://schemas.microsoft.com/office/powerpoint/2010/main" val="36701672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06400" y="696913"/>
            <a:ext cx="6197600" cy="3486150"/>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27</a:t>
            </a:fld>
            <a:endParaRPr lang="es-ES"/>
          </a:p>
        </p:txBody>
      </p:sp>
    </p:spTree>
    <p:extLst>
      <p:ext uri="{BB962C8B-B14F-4D97-AF65-F5344CB8AC3E}">
        <p14:creationId xmlns:p14="http://schemas.microsoft.com/office/powerpoint/2010/main" val="2114491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113131313331</a:t>
            </a:r>
          </a:p>
        </p:txBody>
      </p:sp>
      <p:sp>
        <p:nvSpPr>
          <p:cNvPr id="4" name="Marcador de número de diapositiva 3"/>
          <p:cNvSpPr>
            <a:spLocks noGrp="1"/>
          </p:cNvSpPr>
          <p:nvPr>
            <p:ph type="sldNum" sz="quarter" idx="10"/>
          </p:nvPr>
        </p:nvSpPr>
        <p:spPr/>
        <p:txBody>
          <a:bodyPr/>
          <a:lstStyle/>
          <a:p>
            <a:fld id="{AFAB2630-A485-4F8E-B80E-D311ECE8B5BD}" type="slidenum">
              <a:rPr lang="es-CO" smtClean="0"/>
              <a:t>29</a:t>
            </a:fld>
            <a:endParaRPr lang="es-CO"/>
          </a:p>
        </p:txBody>
      </p:sp>
    </p:spTree>
    <p:extLst>
      <p:ext uri="{BB962C8B-B14F-4D97-AF65-F5344CB8AC3E}">
        <p14:creationId xmlns:p14="http://schemas.microsoft.com/office/powerpoint/2010/main" val="3004792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406400" y="696913"/>
            <a:ext cx="6197600" cy="348615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56B0AF1-3512-4220-BF81-87715E09D46D}" type="slidenum">
              <a:rPr lang="es-ES" smtClean="0"/>
              <a:t>31</a:t>
            </a:fld>
            <a:endParaRPr lang="es-ES"/>
          </a:p>
        </p:txBody>
      </p:sp>
    </p:spTree>
    <p:extLst>
      <p:ext uri="{BB962C8B-B14F-4D97-AF65-F5344CB8AC3E}">
        <p14:creationId xmlns:p14="http://schemas.microsoft.com/office/powerpoint/2010/main" val="23098715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406400" y="696913"/>
            <a:ext cx="6197600" cy="348615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56B0AF1-3512-4220-BF81-87715E09D46D}" type="slidenum">
              <a:rPr lang="es-ES" smtClean="0"/>
              <a:t>32</a:t>
            </a:fld>
            <a:endParaRPr lang="es-ES"/>
          </a:p>
        </p:txBody>
      </p:sp>
    </p:spTree>
    <p:extLst>
      <p:ext uri="{BB962C8B-B14F-4D97-AF65-F5344CB8AC3E}">
        <p14:creationId xmlns:p14="http://schemas.microsoft.com/office/powerpoint/2010/main" val="27832053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406400" y="696913"/>
            <a:ext cx="6197600" cy="348615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56B0AF1-3512-4220-BF81-87715E09D46D}" type="slidenum">
              <a:rPr lang="es-ES" smtClean="0"/>
              <a:t>33</a:t>
            </a:fld>
            <a:endParaRPr lang="es-ES"/>
          </a:p>
        </p:txBody>
      </p:sp>
    </p:spTree>
    <p:extLst>
      <p:ext uri="{BB962C8B-B14F-4D97-AF65-F5344CB8AC3E}">
        <p14:creationId xmlns:p14="http://schemas.microsoft.com/office/powerpoint/2010/main" val="2622992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34</a:t>
            </a:fld>
            <a:endParaRPr lang="es-ES"/>
          </a:p>
        </p:txBody>
      </p:sp>
    </p:spTree>
    <p:extLst>
      <p:ext uri="{BB962C8B-B14F-4D97-AF65-F5344CB8AC3E}">
        <p14:creationId xmlns:p14="http://schemas.microsoft.com/office/powerpoint/2010/main" val="3353923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36</a:t>
            </a:fld>
            <a:endParaRPr lang="es-ES"/>
          </a:p>
        </p:txBody>
      </p:sp>
    </p:spTree>
    <p:extLst>
      <p:ext uri="{BB962C8B-B14F-4D97-AF65-F5344CB8AC3E}">
        <p14:creationId xmlns:p14="http://schemas.microsoft.com/office/powerpoint/2010/main" val="12810454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37</a:t>
            </a:fld>
            <a:endParaRPr lang="es-ES"/>
          </a:p>
        </p:txBody>
      </p:sp>
    </p:spTree>
    <p:extLst>
      <p:ext uri="{BB962C8B-B14F-4D97-AF65-F5344CB8AC3E}">
        <p14:creationId xmlns:p14="http://schemas.microsoft.com/office/powerpoint/2010/main" val="22865489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40</a:t>
            </a:fld>
            <a:endParaRPr lang="es-ES"/>
          </a:p>
        </p:txBody>
      </p:sp>
    </p:spTree>
    <p:extLst>
      <p:ext uri="{BB962C8B-B14F-4D97-AF65-F5344CB8AC3E}">
        <p14:creationId xmlns:p14="http://schemas.microsoft.com/office/powerpoint/2010/main" val="1503194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56B0AF1-3512-4220-BF81-87715E09D46D}" type="slidenum">
              <a:rPr lang="es-ES" smtClean="0"/>
              <a:t>41</a:t>
            </a:fld>
            <a:endParaRPr lang="es-ES"/>
          </a:p>
        </p:txBody>
      </p:sp>
    </p:spTree>
    <p:extLst>
      <p:ext uri="{BB962C8B-B14F-4D97-AF65-F5344CB8AC3E}">
        <p14:creationId xmlns:p14="http://schemas.microsoft.com/office/powerpoint/2010/main" val="31022876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113131313331</a:t>
            </a:r>
          </a:p>
        </p:txBody>
      </p:sp>
      <p:sp>
        <p:nvSpPr>
          <p:cNvPr id="4" name="Marcador de número de diapositiva 3"/>
          <p:cNvSpPr>
            <a:spLocks noGrp="1"/>
          </p:cNvSpPr>
          <p:nvPr>
            <p:ph type="sldNum" sz="quarter" idx="10"/>
          </p:nvPr>
        </p:nvSpPr>
        <p:spPr/>
        <p:txBody>
          <a:bodyPr/>
          <a:lstStyle/>
          <a:p>
            <a:fld id="{AFAB2630-A485-4F8E-B80E-D311ECE8B5BD}" type="slidenum">
              <a:rPr lang="es-CO" smtClean="0"/>
              <a:t>56</a:t>
            </a:fld>
            <a:endParaRPr lang="es-CO"/>
          </a:p>
        </p:txBody>
      </p:sp>
    </p:spTree>
    <p:extLst>
      <p:ext uri="{BB962C8B-B14F-4D97-AF65-F5344CB8AC3E}">
        <p14:creationId xmlns:p14="http://schemas.microsoft.com/office/powerpoint/2010/main" val="23703242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AB5BE9F-E36E-41AD-8B6C-5BCB225120D0}" type="slidenum">
              <a:rPr lang="es-CO" smtClean="0"/>
              <a:t>62</a:t>
            </a:fld>
            <a:endParaRPr lang="es-CO"/>
          </a:p>
        </p:txBody>
      </p:sp>
    </p:spTree>
    <p:extLst>
      <p:ext uri="{BB962C8B-B14F-4D97-AF65-F5344CB8AC3E}">
        <p14:creationId xmlns:p14="http://schemas.microsoft.com/office/powerpoint/2010/main" val="22899453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AB5BE9F-E36E-41AD-8B6C-5BCB225120D0}" type="slidenum">
              <a:rPr lang="es-CO" smtClean="0"/>
              <a:t>65</a:t>
            </a:fld>
            <a:endParaRPr lang="es-CO"/>
          </a:p>
        </p:txBody>
      </p:sp>
    </p:spTree>
    <p:extLst>
      <p:ext uri="{BB962C8B-B14F-4D97-AF65-F5344CB8AC3E}">
        <p14:creationId xmlns:p14="http://schemas.microsoft.com/office/powerpoint/2010/main" val="10430134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AB5BE9F-E36E-41AD-8B6C-5BCB225120D0}" type="slidenum">
              <a:rPr lang="es-CO" smtClean="0"/>
              <a:t>66</a:t>
            </a:fld>
            <a:endParaRPr lang="es-CO"/>
          </a:p>
        </p:txBody>
      </p:sp>
    </p:spTree>
    <p:extLst>
      <p:ext uri="{BB962C8B-B14F-4D97-AF65-F5344CB8AC3E}">
        <p14:creationId xmlns:p14="http://schemas.microsoft.com/office/powerpoint/2010/main" val="40418286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AB5BE9F-E36E-41AD-8B6C-5BCB225120D0}" type="slidenum">
              <a:rPr lang="es-CO" smtClean="0"/>
              <a:t>67</a:t>
            </a:fld>
            <a:endParaRPr lang="es-CO"/>
          </a:p>
        </p:txBody>
      </p:sp>
    </p:spTree>
    <p:extLst>
      <p:ext uri="{BB962C8B-B14F-4D97-AF65-F5344CB8AC3E}">
        <p14:creationId xmlns:p14="http://schemas.microsoft.com/office/powerpoint/2010/main" val="30391593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AB5BE9F-E36E-41AD-8B6C-5BCB225120D0}" type="slidenum">
              <a:rPr lang="es-CO" smtClean="0"/>
              <a:t>68</a:t>
            </a:fld>
            <a:endParaRPr lang="es-CO"/>
          </a:p>
        </p:txBody>
      </p:sp>
    </p:spTree>
    <p:extLst>
      <p:ext uri="{BB962C8B-B14F-4D97-AF65-F5344CB8AC3E}">
        <p14:creationId xmlns:p14="http://schemas.microsoft.com/office/powerpoint/2010/main" val="2873621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24/04/2017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24/04/2017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24/04/2017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24/04/2017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24/04/2017</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24/04/2017</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24/04/2017</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24/04/2017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24/04/2017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24/04/2017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24/04/2017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28428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927151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6991768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799089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70315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53404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09288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26464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560180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120042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207830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8146146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3822243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9340098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6800264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413358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6145197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5229632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493441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1826420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53844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654702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342413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641337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3.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24/04/2017</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solidFill>
                <a:prstClr val="black">
                  <a:tint val="75000"/>
                </a:prstClr>
              </a:solidFill>
            </a:endParaRPr>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6846371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pPr/>
              <a:t>‹Nº›</a:t>
            </a:fld>
            <a:endParaRPr lang="es-ES" dirty="0"/>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209103811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slide" Target="slide27.xml"/><Relationship Id="rId5" Type="http://schemas.openxmlformats.org/officeDocument/2006/relationships/slide" Target="slide26.xml"/><Relationship Id="rId4" Type="http://schemas.openxmlformats.org/officeDocument/2006/relationships/slide" Target="slide25.xml"/></Relationships>
</file>

<file path=ppt/slides/_rels/slide26.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slide" Target="slide31.xml"/><Relationship Id="rId4" Type="http://schemas.openxmlformats.org/officeDocument/2006/relationships/slide" Target="slide30.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slide" Target="slide30.xml"/><Relationship Id="rId5" Type="http://schemas.openxmlformats.org/officeDocument/2006/relationships/slide" Target="slide18.xml"/><Relationship Id="rId4" Type="http://schemas.openxmlformats.org/officeDocument/2006/relationships/slide" Target="slide31.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slide" Target="slide32.xml"/><Relationship Id="rId7" Type="http://schemas.openxmlformats.org/officeDocument/2006/relationships/slide" Target="slide30.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9.jpeg"/><Relationship Id="rId11" Type="http://schemas.openxmlformats.org/officeDocument/2006/relationships/slide" Target="slide31.xml"/><Relationship Id="rId5" Type="http://schemas.microsoft.com/office/2007/relationships/hdphoto" Target="../media/hdphoto1.wdp"/><Relationship Id="rId10" Type="http://schemas.openxmlformats.org/officeDocument/2006/relationships/slide" Target="slide29.xml"/><Relationship Id="rId4" Type="http://schemas.openxmlformats.org/officeDocument/2006/relationships/image" Target="../media/image28.png"/><Relationship Id="rId9" Type="http://schemas.openxmlformats.org/officeDocument/2006/relationships/slide" Target="slide24.xml"/></Relationships>
</file>

<file path=ppt/slides/_rels/slide32.xml.rels><?xml version="1.0" encoding="UTF-8" standalone="yes"?>
<Relationships xmlns="http://schemas.openxmlformats.org/package/2006/relationships"><Relationship Id="rId8" Type="http://schemas.openxmlformats.org/officeDocument/2006/relationships/slide" Target="slide31.xml"/><Relationship Id="rId3" Type="http://schemas.openxmlformats.org/officeDocument/2006/relationships/slide" Target="slide33.xml"/><Relationship Id="rId7" Type="http://schemas.openxmlformats.org/officeDocument/2006/relationships/slide" Target="slide30.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9.jpeg"/><Relationship Id="rId5" Type="http://schemas.microsoft.com/office/2007/relationships/hdphoto" Target="../media/hdphoto1.wdp"/><Relationship Id="rId4" Type="http://schemas.openxmlformats.org/officeDocument/2006/relationships/image" Target="../media/image28.png"/><Relationship Id="rId9" Type="http://schemas.openxmlformats.org/officeDocument/2006/relationships/slide" Target="sl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slide" Target="slide34.xml"/><Relationship Id="rId5" Type="http://schemas.openxmlformats.org/officeDocument/2006/relationships/slide" Target="slide30.xml"/><Relationship Id="rId4" Type="http://schemas.openxmlformats.org/officeDocument/2006/relationships/slide" Target="slide33.xml"/></Relationships>
</file>

<file path=ppt/slides/_rels/slide34.xml.rels><?xml version="1.0" encoding="UTF-8" standalone="yes"?>
<Relationships xmlns="http://schemas.openxmlformats.org/package/2006/relationships"><Relationship Id="rId8" Type="http://schemas.openxmlformats.org/officeDocument/2006/relationships/slide" Target="slide38.xml"/><Relationship Id="rId13" Type="http://schemas.openxmlformats.org/officeDocument/2006/relationships/slide" Target="slide40.xml"/><Relationship Id="rId3" Type="http://schemas.openxmlformats.org/officeDocument/2006/relationships/image" Target="../media/image29.jpeg"/><Relationship Id="rId7" Type="http://schemas.openxmlformats.org/officeDocument/2006/relationships/image" Target="../media/image32.png"/><Relationship Id="rId12"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slide" Target="slide37.xml"/><Relationship Id="rId11" Type="http://schemas.openxmlformats.org/officeDocument/2006/relationships/image" Target="../media/image34.png"/><Relationship Id="rId5" Type="http://schemas.openxmlformats.org/officeDocument/2006/relationships/image" Target="../media/image31.png"/><Relationship Id="rId10" Type="http://schemas.openxmlformats.org/officeDocument/2006/relationships/slide" Target="slide39.xml"/><Relationship Id="rId4" Type="http://schemas.openxmlformats.org/officeDocument/2006/relationships/slide" Target="slide36.xml"/><Relationship Id="rId9" Type="http://schemas.openxmlformats.org/officeDocument/2006/relationships/image" Target="../media/image33.png"/><Relationship Id="rId1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9.emf"/><Relationship Id="rId4" Type="http://schemas.openxmlformats.org/officeDocument/2006/relationships/image" Target="../media/image38.emf"/></Relationships>
</file>

<file path=ppt/slides/_rels/slide37.xml.rels><?xml version="1.0" encoding="UTF-8" standalone="yes"?>
<Relationships xmlns="http://schemas.openxmlformats.org/package/2006/relationships"><Relationship Id="rId3" Type="http://schemas.openxmlformats.org/officeDocument/2006/relationships/image" Target="../media/image40.emf"/><Relationship Id="rId7" Type="http://schemas.openxmlformats.org/officeDocument/2006/relationships/slide" Target="slide39.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slide" Target="slide42.xml"/><Relationship Id="rId5" Type="http://schemas.openxmlformats.org/officeDocument/2006/relationships/slide" Target="slide40.xml"/><Relationship Id="rId4" Type="http://schemas.openxmlformats.org/officeDocument/2006/relationships/image" Target="../media/image25.jpeg"/></Relationships>
</file>

<file path=ppt/slides/_rels/slide38.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3.emf"/><Relationship Id="rId4" Type="http://schemas.openxmlformats.org/officeDocument/2006/relationships/image" Target="../media/image42.emf"/></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46.emf"/><Relationship Id="rId1" Type="http://schemas.openxmlformats.org/officeDocument/2006/relationships/slideLayout" Target="../slideLayouts/slideLayout2.xml"/><Relationship Id="rId4" Type="http://schemas.openxmlformats.org/officeDocument/2006/relationships/slide" Target="slide44.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chart" Target="../charts/chart1.xml"/><Relationship Id="rId7" Type="http://schemas.openxmlformats.org/officeDocument/2006/relationships/diagramColors" Target="../diagrams/colors1.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7.png"/></Relationships>
</file>

<file path=ppt/slides/_rels/slide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7.png"/></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7.png"/></Relationships>
</file>

<file path=ppt/slides/_rels/slide5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7.png"/></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52.jpg"/></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3.jpg"/></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7.png"/></Relationships>
</file>

<file path=ppt/slides/_rels/slide7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7.png"/></Relationships>
</file>

<file path=ppt/slides/_rels/slide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Marcador de número de diapositiva 5"/>
          <p:cNvSpPr>
            <a:spLocks noGrp="1"/>
          </p:cNvSpPr>
          <p:nvPr>
            <p:ph type="sldNum" sz="quarter" idx="12"/>
          </p:nvPr>
        </p:nvSpPr>
        <p:spPr/>
        <p:txBody>
          <a:bodyPr/>
          <a:lstStyle/>
          <a:p>
            <a:fld id="{8F70F9DA-11E8-C347-B57A-A65ED631A843}" type="slidenum">
              <a:rPr lang="es-ES" smtClean="0"/>
              <a:t>1</a:t>
            </a:fld>
            <a:endParaRPr lang="es-ES"/>
          </a:p>
        </p:txBody>
      </p:sp>
      <p:sp>
        <p:nvSpPr>
          <p:cNvPr id="5" name="CuadroTexto 4"/>
          <p:cNvSpPr txBox="1"/>
          <p:nvPr/>
        </p:nvSpPr>
        <p:spPr>
          <a:xfrm>
            <a:off x="2667003" y="4978485"/>
            <a:ext cx="6857999" cy="392415"/>
          </a:xfrm>
          <a:prstGeom prst="rect">
            <a:avLst/>
          </a:prstGeom>
          <a:noFill/>
        </p:spPr>
        <p:txBody>
          <a:bodyPr wrap="square" lIns="68580" tIns="34290" rIns="68580" bIns="34290">
            <a:spAutoFit/>
          </a:bodyPr>
          <a:lstStyle>
            <a:defPPr>
              <a:defRPr lang="es-ES"/>
            </a:defPPr>
            <a:lvl1pPr algn="ctr">
              <a:defRPr sz="3200" b="1" u="sng">
                <a:ln w="10541" cmpd="sng">
                  <a:solidFill>
                    <a:srgbClr val="7D7D7D">
                      <a:tint val="100000"/>
                      <a:shade val="100000"/>
                      <a:satMod val="110000"/>
                    </a:srgbClr>
                  </a:solidFill>
                  <a:prstDash val="solid"/>
                </a:ln>
                <a:solidFill>
                  <a:schemeClr val="accent1">
                    <a:lumMod val="50000"/>
                  </a:schemeClr>
                </a:solidFill>
                <a:effectLst>
                  <a:outerShdw blurRad="38100" dist="38100" dir="2700000" algn="tl">
                    <a:srgbClr val="000000">
                      <a:alpha val="43137"/>
                    </a:srgbClr>
                  </a:outerShdw>
                </a:effectLst>
                <a:latin typeface="Arial Narrow" pitchFamily="34" charset="0"/>
              </a:defRPr>
            </a:lvl1pPr>
          </a:lstStyle>
          <a:p>
            <a:r>
              <a:rPr lang="es-ES" sz="2100" dirty="0">
                <a:solidFill>
                  <a:schemeClr val="bg1"/>
                </a:solidFill>
              </a:rPr>
              <a:t>JUNTA DIRECTIVA 132</a:t>
            </a:r>
          </a:p>
        </p:txBody>
      </p:sp>
      <p:sp>
        <p:nvSpPr>
          <p:cNvPr id="7" name="CuadroTexto 5"/>
          <p:cNvSpPr txBox="1"/>
          <p:nvPr/>
        </p:nvSpPr>
        <p:spPr>
          <a:xfrm>
            <a:off x="3163505" y="5713583"/>
            <a:ext cx="6043830" cy="300082"/>
          </a:xfrm>
          <a:prstGeom prst="rect">
            <a:avLst/>
          </a:prstGeom>
          <a:noFill/>
        </p:spPr>
        <p:txBody>
          <a:bodyPr wrap="square" rtlCol="0">
            <a:spAutoFit/>
          </a:bodyPr>
          <a:lstStyle/>
          <a:p>
            <a:pPr algn="ctr"/>
            <a:r>
              <a:rPr lang="es-ES" sz="1350" b="1" dirty="0">
                <a:solidFill>
                  <a:schemeClr val="bg1">
                    <a:lumMod val="85000"/>
                  </a:schemeClr>
                </a:solidFill>
                <a:latin typeface="Lato Bold"/>
                <a:cs typeface="Lato Bold"/>
              </a:rPr>
              <a:t>Abril 26 de 2017</a:t>
            </a:r>
          </a:p>
        </p:txBody>
      </p:sp>
    </p:spTree>
    <p:extLst>
      <p:ext uri="{BB962C8B-B14F-4D97-AF65-F5344CB8AC3E}">
        <p14:creationId xmlns:p14="http://schemas.microsoft.com/office/powerpoint/2010/main" val="1752830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579077" y="2395729"/>
            <a:ext cx="7118252" cy="42940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778928" y="1245303"/>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orden del día</a:t>
            </a:r>
          </a:p>
          <a:p>
            <a:pPr marL="457200" indent="-457200">
              <a:buAutoNum type="arabicPeriod"/>
            </a:pPr>
            <a:r>
              <a:rPr lang="es-CO" sz="2400" dirty="0"/>
              <a:t>Aprobación actas 129 y 130</a:t>
            </a:r>
          </a:p>
          <a:p>
            <a:pPr marL="457200" indent="-457200">
              <a:buAutoNum type="arabicPeriod"/>
            </a:pPr>
            <a:r>
              <a:rPr lang="es-CO" sz="2400" dirty="0">
                <a:solidFill>
                  <a:schemeClr val="bg1"/>
                </a:solidFill>
              </a:rPr>
              <a:t>Contrato Vigilancia</a:t>
            </a:r>
          </a:p>
          <a:p>
            <a:pPr marL="457200" indent="-457200">
              <a:buAutoNum type="arabicPeriod"/>
            </a:pPr>
            <a:r>
              <a:rPr lang="es-CO" sz="2400" dirty="0"/>
              <a:t>Informe Ley de Extinción de dominio</a:t>
            </a:r>
          </a:p>
          <a:p>
            <a:pPr marL="457200" indent="-457200">
              <a:buAutoNum type="arabicPeriod"/>
            </a:pPr>
            <a:r>
              <a:rPr lang="es-CO" sz="2400" dirty="0"/>
              <a:t>Informe Comercial.</a:t>
            </a:r>
          </a:p>
          <a:p>
            <a:pPr marL="457200" indent="-457200">
              <a:buAutoNum type="arabicPeriod"/>
            </a:pPr>
            <a:r>
              <a:rPr lang="es-CO" sz="2400" dirty="0"/>
              <a:t>Comité financiero</a:t>
            </a:r>
          </a:p>
          <a:p>
            <a:pPr marL="457200" indent="-457200">
              <a:buAutoNum type="arabicPeriod"/>
            </a:pPr>
            <a:r>
              <a:rPr lang="es-CO" sz="2400" dirty="0"/>
              <a:t>Provisión de Planta</a:t>
            </a:r>
          </a:p>
          <a:p>
            <a:pPr marL="457200" indent="-457200">
              <a:buAutoNum type="arabicPeriod"/>
            </a:pPr>
            <a:r>
              <a:rPr lang="es-CO" sz="2400" dirty="0"/>
              <a:t>Secuestro Semovientes (Macarena)</a:t>
            </a:r>
          </a:p>
          <a:p>
            <a:pPr marL="457200" indent="-457200">
              <a:buAutoNum type="arabicPeriod"/>
            </a:pPr>
            <a:r>
              <a:rPr lang="es-CO" sz="2400" dirty="0"/>
              <a:t>Base de Datos – Fiscalía</a:t>
            </a:r>
          </a:p>
          <a:p>
            <a:pPr marL="457200" indent="-457200">
              <a:buAutoNum type="arabicPeriod"/>
            </a:pPr>
            <a:r>
              <a:rPr lang="es-CO" sz="2400" dirty="0"/>
              <a:t>Cemex</a:t>
            </a:r>
          </a:p>
          <a:p>
            <a:pPr marL="457200" indent="-457200">
              <a:buAutoNum type="arabicPeriod"/>
            </a:pPr>
            <a:r>
              <a:rPr lang="es-CO" sz="2400" dirty="0"/>
              <a:t>Informe CNE.</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2</a:t>
            </a:fld>
            <a:endParaRPr lang="es-ES" dirty="0"/>
          </a:p>
        </p:txBody>
      </p:sp>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2" name="CuadroTexto 11"/>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Orden del Día</a:t>
            </a:r>
            <a:endParaRPr lang="es-ES" sz="800" dirty="0">
              <a:solidFill>
                <a:schemeClr val="bg1"/>
              </a:solidFill>
            </a:endParaRPr>
          </a:p>
        </p:txBody>
      </p:sp>
    </p:spTree>
    <p:extLst>
      <p:ext uri="{BB962C8B-B14F-4D97-AF65-F5344CB8AC3E}">
        <p14:creationId xmlns:p14="http://schemas.microsoft.com/office/powerpoint/2010/main" val="200531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1524002" y="2427606"/>
            <a:ext cx="9143999" cy="1938992"/>
          </a:xfrm>
          <a:prstGeom prst="rect">
            <a:avLst/>
          </a:prstGeom>
          <a:noFill/>
        </p:spPr>
        <p:txBody>
          <a:bodyPr wrap="square" rtlCol="0">
            <a:spAutoFit/>
          </a:bodyPr>
          <a:lstStyle/>
          <a:p>
            <a:pPr algn="ctr"/>
            <a:r>
              <a:rPr lang="es-ES" sz="4000" b="1" dirty="0">
                <a:solidFill>
                  <a:srgbClr val="000A8B"/>
                </a:solidFill>
                <a:latin typeface="Arial Narrow" panose="020B0606020202030204" pitchFamily="34" charset="0"/>
              </a:rPr>
              <a:t>Solicitud Junta Directiva</a:t>
            </a:r>
          </a:p>
          <a:p>
            <a:pPr algn="ctr"/>
            <a:r>
              <a:rPr lang="es-CO" sz="4000" b="1" dirty="0">
                <a:solidFill>
                  <a:srgbClr val="000A8B"/>
                </a:solidFill>
                <a:latin typeface="Arial Narrow" panose="020B0606020202030204" pitchFamily="34" charset="0"/>
              </a:rPr>
              <a:t>Concurso Público No. 1 de 2017</a:t>
            </a:r>
            <a:br>
              <a:rPr lang="es-CO" sz="4000" b="1" dirty="0">
                <a:solidFill>
                  <a:srgbClr val="000A8B"/>
                </a:solidFill>
                <a:latin typeface="Arial Narrow" panose="020B0606020202030204" pitchFamily="34" charset="0"/>
              </a:rPr>
            </a:br>
            <a:r>
              <a:rPr lang="es-CO" sz="4000" b="1" dirty="0">
                <a:solidFill>
                  <a:srgbClr val="000A8B"/>
                </a:solidFill>
                <a:latin typeface="Arial Narrow" panose="020B0606020202030204" pitchFamily="34" charset="0"/>
              </a:rPr>
              <a:t>Servicio de Vigilancia y Seguridad Privada </a:t>
            </a:r>
            <a:endParaRPr lang="es-ES" sz="4000" b="1" dirty="0">
              <a:solidFill>
                <a:srgbClr val="000A8B"/>
              </a:solidFill>
              <a:latin typeface="Arial Narrow" panose="020B0606020202030204" pitchFamily="34" charset="0"/>
            </a:endParaRPr>
          </a:p>
        </p:txBody>
      </p:sp>
      <p:sp>
        <p:nvSpPr>
          <p:cNvPr id="6" name="Rectángulo 5"/>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8" name="CuadroTexto 7"/>
          <p:cNvSpPr txBox="1"/>
          <p:nvPr/>
        </p:nvSpPr>
        <p:spPr>
          <a:xfrm>
            <a:off x="6839804" y="246800"/>
            <a:ext cx="3684599" cy="646331"/>
          </a:xfrm>
          <a:prstGeom prst="rect">
            <a:avLst/>
          </a:prstGeom>
          <a:noFill/>
        </p:spPr>
        <p:txBody>
          <a:bodyPr wrap="square" rtlCol="0">
            <a:spAutoFit/>
          </a:bodyPr>
          <a:lstStyle/>
          <a:p>
            <a:pPr algn="r"/>
            <a:r>
              <a:rPr lang="es-ES" b="1" dirty="0">
                <a:solidFill>
                  <a:schemeClr val="bg1"/>
                </a:solidFill>
              </a:rPr>
              <a:t>Concurso Público Servicio de Vigilancia y Seguridad</a:t>
            </a:r>
            <a:endParaRPr lang="es-ES" sz="800" dirty="0">
              <a:solidFill>
                <a:schemeClr val="bg1"/>
              </a:solidFill>
            </a:endParaRPr>
          </a:p>
        </p:txBody>
      </p:sp>
    </p:spTree>
    <p:extLst>
      <p:ext uri="{BB962C8B-B14F-4D97-AF65-F5344CB8AC3E}">
        <p14:creationId xmlns:p14="http://schemas.microsoft.com/office/powerpoint/2010/main" val="2435950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992811" y="6520419"/>
            <a:ext cx="43100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
        <p:nvSpPr>
          <p:cNvPr id="9" name="2 Subtítulo"/>
          <p:cNvSpPr txBox="1">
            <a:spLocks/>
          </p:cNvSpPr>
          <p:nvPr/>
        </p:nvSpPr>
        <p:spPr>
          <a:xfrm>
            <a:off x="1583769" y="2060849"/>
            <a:ext cx="2232248" cy="769441"/>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defRPr/>
            </a:pPr>
            <a:r>
              <a:rPr lang="es-ES" sz="2000" b="1" dirty="0">
                <a:solidFill>
                  <a:schemeClr val="accent1">
                    <a:lumMod val="75000"/>
                  </a:schemeClr>
                </a:solidFill>
                <a:latin typeface="+mn-lt"/>
              </a:rPr>
              <a:t>  </a:t>
            </a:r>
            <a:r>
              <a:rPr lang="es-ES" sz="2000" b="1" dirty="0">
                <a:solidFill>
                  <a:schemeClr val="accent1">
                    <a:lumMod val="75000"/>
                  </a:schemeClr>
                </a:solidFill>
                <a:latin typeface="Arial Narrow" panose="020B0606020202030204" pitchFamily="34" charset="0"/>
              </a:rPr>
              <a:t>Justificación</a:t>
            </a:r>
          </a:p>
          <a:p>
            <a:pPr fontAlgn="auto">
              <a:spcBef>
                <a:spcPct val="20000"/>
              </a:spcBef>
              <a:spcAft>
                <a:spcPts val="0"/>
              </a:spcAft>
              <a:defRPr/>
            </a:pPr>
            <a:endParaRPr lang="es-CO" sz="2000" b="1" dirty="0">
              <a:solidFill>
                <a:schemeClr val="accent1">
                  <a:lumMod val="75000"/>
                </a:schemeClr>
              </a:solidFill>
              <a:latin typeface="+mn-lt"/>
            </a:endParaRPr>
          </a:p>
        </p:txBody>
      </p:sp>
      <p:sp>
        <p:nvSpPr>
          <p:cNvPr id="10" name="3 Abrir llave"/>
          <p:cNvSpPr/>
          <p:nvPr/>
        </p:nvSpPr>
        <p:spPr>
          <a:xfrm>
            <a:off x="3647728" y="1196752"/>
            <a:ext cx="396044" cy="2160240"/>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11" name="2 CuadroTexto"/>
          <p:cNvSpPr txBox="1"/>
          <p:nvPr/>
        </p:nvSpPr>
        <p:spPr>
          <a:xfrm>
            <a:off x="4093805" y="891878"/>
            <a:ext cx="6192688" cy="2769989"/>
          </a:xfrm>
          <a:prstGeom prst="rect">
            <a:avLst/>
          </a:prstGeom>
          <a:noFill/>
        </p:spPr>
        <p:txBody>
          <a:bodyPr wrap="square" rtlCol="0">
            <a:spAutoFit/>
          </a:bodyPr>
          <a:lstStyle/>
          <a:p>
            <a:pPr algn="just"/>
            <a:endParaRPr lang="es-CO" sz="1500" dirty="0"/>
          </a:p>
          <a:p>
            <a:pPr algn="just"/>
            <a:r>
              <a:rPr lang="es-ES" sz="1600" dirty="0">
                <a:latin typeface="Arial Narrow" panose="020B0606020202030204" pitchFamily="34" charset="0"/>
              </a:rPr>
              <a:t>Que para SAE SAS, es indispensable </a:t>
            </a:r>
            <a:r>
              <a:rPr lang="es-CO" sz="1600" dirty="0">
                <a:latin typeface="Arial Narrow" panose="020B0606020202030204" pitchFamily="34" charset="0"/>
              </a:rPr>
              <a:t>velar por la seguridad de las instalaciones en donde se encuentran o pueden ser ubicadas las diferentes dependencias de la Sociedad y del FRISCO, salvaguardando los bienes muebles e inmuebles, con el fin de preservarlos para la prestación efectiva del servicio, además de prevenir o detener perturbaciones a la seguridad y tranquilidad individual tanto de los funcionarios como de terceros. Por ello, se requiere contratar a una firma especializada y con experiencia en la prestación de servicios de Vigilancia y Seguridad Privada que apoye a SAE en la vigilancia y custodia tanto de sus instalaciones como los bienes FRISCO.</a:t>
            </a:r>
          </a:p>
          <a:p>
            <a:pPr algn="just"/>
            <a:endParaRPr lang="es-CO" sz="1500" dirty="0"/>
          </a:p>
        </p:txBody>
      </p:sp>
      <p:sp>
        <p:nvSpPr>
          <p:cNvPr id="13" name="2 Subtítulo"/>
          <p:cNvSpPr txBox="1">
            <a:spLocks/>
          </p:cNvSpPr>
          <p:nvPr/>
        </p:nvSpPr>
        <p:spPr>
          <a:xfrm>
            <a:off x="1830186" y="4315744"/>
            <a:ext cx="1385495" cy="769441"/>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defRPr/>
            </a:pPr>
            <a:r>
              <a:rPr lang="es-ES" sz="2000" b="1" dirty="0">
                <a:solidFill>
                  <a:schemeClr val="accent1">
                    <a:lumMod val="75000"/>
                  </a:schemeClr>
                </a:solidFill>
                <a:latin typeface="Arial Narrow" panose="020B0606020202030204" pitchFamily="34" charset="0"/>
              </a:rPr>
              <a:t>Objetivo</a:t>
            </a:r>
          </a:p>
          <a:p>
            <a:pPr fontAlgn="auto">
              <a:spcBef>
                <a:spcPct val="20000"/>
              </a:spcBef>
              <a:spcAft>
                <a:spcPts val="0"/>
              </a:spcAft>
              <a:defRPr/>
            </a:pPr>
            <a:endParaRPr lang="es-CO" sz="2000" b="1" dirty="0">
              <a:solidFill>
                <a:schemeClr val="accent1">
                  <a:lumMod val="75000"/>
                </a:schemeClr>
              </a:solidFill>
              <a:latin typeface="+mn-lt"/>
            </a:endParaRPr>
          </a:p>
        </p:txBody>
      </p:sp>
      <p:sp>
        <p:nvSpPr>
          <p:cNvPr id="14" name="44 Abrir llave"/>
          <p:cNvSpPr/>
          <p:nvPr/>
        </p:nvSpPr>
        <p:spPr>
          <a:xfrm>
            <a:off x="3658184" y="3911268"/>
            <a:ext cx="288032" cy="1619520"/>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15" name="43 CuadroTexto"/>
          <p:cNvSpPr txBox="1"/>
          <p:nvPr/>
        </p:nvSpPr>
        <p:spPr>
          <a:xfrm>
            <a:off x="4151784" y="3895822"/>
            <a:ext cx="6192688" cy="2262158"/>
          </a:xfrm>
          <a:prstGeom prst="rect">
            <a:avLst/>
          </a:prstGeom>
          <a:noFill/>
        </p:spPr>
        <p:txBody>
          <a:bodyPr wrap="square" rtlCol="0">
            <a:spAutoFit/>
          </a:bodyPr>
          <a:lstStyle/>
          <a:p>
            <a:pPr algn="just"/>
            <a:r>
              <a:rPr lang="es-CO" sz="1600" dirty="0">
                <a:latin typeface="Arial Narrow" panose="020B0606020202030204" pitchFamily="34" charset="0"/>
              </a:rPr>
              <a:t>Contratar la prestación del servicio integral de vigilancia y seguridad privada con armas, sin armas, medio canino, servicio de escolta a persona y medios tecnológicos para la permanente y adecuada protección de los bienes muebles e inmuebles que hacen parte de SAE y bienes FRISCO, en los cuales se requiera el servicio; así como de aquellos por los que le correspondiere velar en virtud de disposición legal.</a:t>
            </a:r>
          </a:p>
          <a:p>
            <a:pPr algn="just"/>
            <a:endParaRPr lang="es-CO" sz="1500" dirty="0">
              <a:latin typeface="Arial Narrow" panose="020B0606020202030204" pitchFamily="34" charset="0"/>
            </a:endParaRPr>
          </a:p>
          <a:p>
            <a:pPr algn="just"/>
            <a:endParaRPr lang="es-CO" sz="1500" dirty="0">
              <a:latin typeface="Arial Narrow" panose="020B0606020202030204" pitchFamily="34" charset="0"/>
            </a:endParaRPr>
          </a:p>
          <a:p>
            <a:pPr algn="just"/>
            <a:r>
              <a:rPr lang="es-CO" sz="1500" dirty="0">
                <a:latin typeface="Arial Narrow" panose="020B0606020202030204" pitchFamily="34" charset="0"/>
              </a:rPr>
              <a:t>  </a:t>
            </a:r>
          </a:p>
        </p:txBody>
      </p:sp>
      <p:sp>
        <p:nvSpPr>
          <p:cNvPr id="5" name="Rectángulo 4"/>
          <p:cNvSpPr/>
          <p:nvPr/>
        </p:nvSpPr>
        <p:spPr>
          <a:xfrm>
            <a:off x="4946067" y="328293"/>
            <a:ext cx="4902752" cy="461665"/>
          </a:xfrm>
          <a:prstGeom prst="rect">
            <a:avLst/>
          </a:prstGeom>
        </p:spPr>
        <p:txBody>
          <a:bodyPr wrap="none">
            <a:spAutoFit/>
          </a:bodyPr>
          <a:lstStyle/>
          <a:p>
            <a:r>
              <a:rPr lang="es-ES" sz="2400" b="1" dirty="0">
                <a:solidFill>
                  <a:schemeClr val="bg1">
                    <a:lumMod val="50000"/>
                  </a:schemeClr>
                </a:solidFill>
                <a:latin typeface="Arial Narrow" panose="020B0606020202030204" pitchFamily="34" charset="0"/>
              </a:rPr>
              <a:t>Servicio Vigilancia y Seguridad privada</a:t>
            </a:r>
            <a:endParaRPr lang="es-CO" sz="2400" dirty="0">
              <a:latin typeface="Arial Narrow" panose="020B0606020202030204" pitchFamily="34" charset="0"/>
            </a:endParaRPr>
          </a:p>
        </p:txBody>
      </p:sp>
      <p:sp>
        <p:nvSpPr>
          <p:cNvPr id="12" name="Rectángulo 11"/>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6" name="Imagen 15"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7" name="CuadroTexto 16"/>
          <p:cNvSpPr txBox="1"/>
          <p:nvPr/>
        </p:nvSpPr>
        <p:spPr>
          <a:xfrm>
            <a:off x="6839804" y="246800"/>
            <a:ext cx="3684599" cy="646331"/>
          </a:xfrm>
          <a:prstGeom prst="rect">
            <a:avLst/>
          </a:prstGeom>
          <a:noFill/>
        </p:spPr>
        <p:txBody>
          <a:bodyPr wrap="square" rtlCol="0">
            <a:spAutoFit/>
          </a:bodyPr>
          <a:lstStyle/>
          <a:p>
            <a:pPr algn="r"/>
            <a:r>
              <a:rPr lang="es-ES" b="1" dirty="0">
                <a:solidFill>
                  <a:schemeClr val="bg1"/>
                </a:solidFill>
              </a:rPr>
              <a:t>Concurso Público Servicio de Vigilancia y Seguridad</a:t>
            </a:r>
            <a:endParaRPr lang="es-ES" sz="800" dirty="0">
              <a:solidFill>
                <a:schemeClr val="bg1"/>
              </a:solidFill>
            </a:endParaRPr>
          </a:p>
        </p:txBody>
      </p:sp>
    </p:spTree>
    <p:extLst>
      <p:ext uri="{BB962C8B-B14F-4D97-AF65-F5344CB8AC3E}">
        <p14:creationId xmlns:p14="http://schemas.microsoft.com/office/powerpoint/2010/main" val="848207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992811" y="6520419"/>
            <a:ext cx="43100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
        <p:nvSpPr>
          <p:cNvPr id="5" name="Rectángulo 4"/>
          <p:cNvSpPr/>
          <p:nvPr/>
        </p:nvSpPr>
        <p:spPr>
          <a:xfrm>
            <a:off x="5148241" y="451864"/>
            <a:ext cx="3501280" cy="461665"/>
          </a:xfrm>
          <a:prstGeom prst="rect">
            <a:avLst/>
          </a:prstGeom>
        </p:spPr>
        <p:txBody>
          <a:bodyPr wrap="none">
            <a:spAutoFit/>
          </a:bodyPr>
          <a:lstStyle/>
          <a:p>
            <a:r>
              <a:rPr lang="es-ES" sz="2400" b="1" dirty="0">
                <a:solidFill>
                  <a:schemeClr val="bg1">
                    <a:lumMod val="50000"/>
                  </a:schemeClr>
                </a:solidFill>
                <a:latin typeface="Arial Narrow" panose="020B0606020202030204" pitchFamily="34" charset="0"/>
              </a:rPr>
              <a:t>Plazo y Presupuesto Oficial</a:t>
            </a:r>
            <a:endParaRPr lang="es-CO" sz="2400" dirty="0">
              <a:latin typeface="Arial Narrow" panose="020B0606020202030204" pitchFamily="34" charset="0"/>
            </a:endParaRPr>
          </a:p>
        </p:txBody>
      </p:sp>
      <p:sp>
        <p:nvSpPr>
          <p:cNvPr id="3" name="Rectángulo 2"/>
          <p:cNvSpPr/>
          <p:nvPr/>
        </p:nvSpPr>
        <p:spPr>
          <a:xfrm>
            <a:off x="1955257" y="1992582"/>
            <a:ext cx="679994" cy="369332"/>
          </a:xfrm>
          <a:prstGeom prst="rect">
            <a:avLst/>
          </a:prstGeom>
        </p:spPr>
        <p:txBody>
          <a:bodyPr wrap="none">
            <a:spAutoFit/>
          </a:bodyPr>
          <a:lstStyle/>
          <a:p>
            <a:pPr>
              <a:spcBef>
                <a:spcPct val="20000"/>
              </a:spcBef>
              <a:defRPr/>
            </a:pPr>
            <a:r>
              <a:rPr lang="es-ES" b="1" dirty="0">
                <a:solidFill>
                  <a:schemeClr val="accent1">
                    <a:lumMod val="75000"/>
                  </a:schemeClr>
                </a:solidFill>
                <a:latin typeface="Arial Narrow" panose="020B0606020202030204" pitchFamily="34" charset="0"/>
              </a:rPr>
              <a:t>Plazo</a:t>
            </a:r>
          </a:p>
        </p:txBody>
      </p:sp>
      <p:sp>
        <p:nvSpPr>
          <p:cNvPr id="12" name="12 Abrir llave"/>
          <p:cNvSpPr/>
          <p:nvPr/>
        </p:nvSpPr>
        <p:spPr>
          <a:xfrm>
            <a:off x="3335159" y="1992582"/>
            <a:ext cx="243644" cy="578854"/>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6" name="Rectángulo 5"/>
          <p:cNvSpPr/>
          <p:nvPr/>
        </p:nvSpPr>
        <p:spPr>
          <a:xfrm>
            <a:off x="3706811" y="1925106"/>
            <a:ext cx="6384140" cy="646331"/>
          </a:xfrm>
          <a:prstGeom prst="rect">
            <a:avLst/>
          </a:prstGeom>
        </p:spPr>
        <p:txBody>
          <a:bodyPr wrap="square">
            <a:spAutoFit/>
          </a:bodyPr>
          <a:lstStyle/>
          <a:p>
            <a:pPr algn="just"/>
            <a:r>
              <a:rPr lang="es-CO" dirty="0">
                <a:latin typeface="Arial Narrow" panose="020B0606020202030204" pitchFamily="34" charset="0"/>
              </a:rPr>
              <a:t>El contrato tendrá una duración de 12 meses contados a partir del 01 de julio de 2017.  </a:t>
            </a:r>
          </a:p>
        </p:txBody>
      </p:sp>
      <p:sp>
        <p:nvSpPr>
          <p:cNvPr id="13" name="Rectángulo 12"/>
          <p:cNvSpPr/>
          <p:nvPr/>
        </p:nvSpPr>
        <p:spPr>
          <a:xfrm>
            <a:off x="1812203" y="3761400"/>
            <a:ext cx="1385316" cy="701731"/>
          </a:xfrm>
          <a:prstGeom prst="rect">
            <a:avLst/>
          </a:prstGeom>
        </p:spPr>
        <p:txBody>
          <a:bodyPr wrap="none">
            <a:spAutoFit/>
          </a:bodyPr>
          <a:lstStyle/>
          <a:p>
            <a:pPr>
              <a:spcBef>
                <a:spcPct val="20000"/>
              </a:spcBef>
              <a:defRPr/>
            </a:pPr>
            <a:r>
              <a:rPr lang="es-ES" b="1" dirty="0">
                <a:solidFill>
                  <a:schemeClr val="accent1">
                    <a:lumMod val="75000"/>
                  </a:schemeClr>
                </a:solidFill>
                <a:latin typeface="Arial Narrow" panose="020B0606020202030204" pitchFamily="34" charset="0"/>
              </a:rPr>
              <a:t>Presupuesto </a:t>
            </a:r>
          </a:p>
          <a:p>
            <a:pPr>
              <a:spcBef>
                <a:spcPct val="20000"/>
              </a:spcBef>
              <a:defRPr/>
            </a:pPr>
            <a:r>
              <a:rPr lang="es-ES" b="1" dirty="0">
                <a:solidFill>
                  <a:schemeClr val="accent1">
                    <a:lumMod val="75000"/>
                  </a:schemeClr>
                </a:solidFill>
                <a:latin typeface="Arial Narrow" panose="020B0606020202030204" pitchFamily="34" charset="0"/>
              </a:rPr>
              <a:t>Oficial</a:t>
            </a:r>
          </a:p>
        </p:txBody>
      </p:sp>
      <p:sp>
        <p:nvSpPr>
          <p:cNvPr id="14" name="12 Abrir llave"/>
          <p:cNvSpPr/>
          <p:nvPr/>
        </p:nvSpPr>
        <p:spPr>
          <a:xfrm>
            <a:off x="3330343" y="3121106"/>
            <a:ext cx="243644" cy="2115313"/>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15" name="Rectángulo 14"/>
          <p:cNvSpPr/>
          <p:nvPr/>
        </p:nvSpPr>
        <p:spPr>
          <a:xfrm>
            <a:off x="3706812" y="3150791"/>
            <a:ext cx="6116715" cy="2031325"/>
          </a:xfrm>
          <a:prstGeom prst="rect">
            <a:avLst/>
          </a:prstGeom>
        </p:spPr>
        <p:txBody>
          <a:bodyPr wrap="square">
            <a:spAutoFit/>
          </a:bodyPr>
          <a:lstStyle/>
          <a:p>
            <a:pPr algn="just"/>
            <a:r>
              <a:rPr lang="es-CO" dirty="0">
                <a:latin typeface="Arial Narrow" panose="020B0606020202030204" pitchFamily="34" charset="0"/>
                <a:ea typeface="Times New Roman" panose="02020603050405020304" pitchFamily="18" charset="0"/>
                <a:cs typeface="Arial" panose="020B0604020202020204" pitchFamily="34" charset="0"/>
              </a:rPr>
              <a:t>El presupuesto para el presente concurso es de </a:t>
            </a:r>
            <a:r>
              <a:rPr lang="es-CO" b="1" dirty="0">
                <a:latin typeface="Arial Narrow" panose="020B0606020202030204" pitchFamily="34" charset="0"/>
                <a:ea typeface="Times New Roman" panose="02020603050405020304" pitchFamily="18" charset="0"/>
                <a:cs typeface="Arial" panose="020B0604020202020204" pitchFamily="34" charset="0"/>
              </a:rPr>
              <a:t>$2.020.000.000</a:t>
            </a:r>
            <a:r>
              <a:rPr lang="es-CO" dirty="0">
                <a:latin typeface="Arial Narrow" panose="020B0606020202030204" pitchFamily="34" charset="0"/>
                <a:ea typeface="Times New Roman" panose="02020603050405020304" pitchFamily="18" charset="0"/>
                <a:cs typeface="Arial" panose="020B0604020202020204" pitchFamily="34" charset="0"/>
              </a:rPr>
              <a:t> incluye el valor total de los productos y servicios, el valor del AIU, IVA sobre el AIU, bajo la modalidad de servicio integral de vigilancia y seguridad privada con armas, sin armas, medio canino, servicio de escolta y medios tecnológicos para la permanente y adecuada protección de los bienes muebles e inmuebles que hacen parte de SAE, en los cuales se requiera el servicio. </a:t>
            </a:r>
            <a:endParaRPr lang="es-CO" dirty="0">
              <a:latin typeface="Times New Roman" panose="02020603050405020304" pitchFamily="18" charset="0"/>
              <a:ea typeface="Times New Roman" panose="02020603050405020304" pitchFamily="18" charset="0"/>
            </a:endParaRPr>
          </a:p>
        </p:txBody>
      </p:sp>
      <p:sp>
        <p:nvSpPr>
          <p:cNvPr id="16" name="Rectángulo 15"/>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7" name="Imagen 16"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8" name="CuadroTexto 17"/>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Plazo y Presupuesto Oficial</a:t>
            </a:r>
            <a:endParaRPr lang="es-ES" sz="800" dirty="0">
              <a:solidFill>
                <a:schemeClr val="bg1"/>
              </a:solidFill>
            </a:endParaRPr>
          </a:p>
        </p:txBody>
      </p:sp>
    </p:spTree>
    <p:extLst>
      <p:ext uri="{BB962C8B-B14F-4D97-AF65-F5344CB8AC3E}">
        <p14:creationId xmlns:p14="http://schemas.microsoft.com/office/powerpoint/2010/main" val="2114055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992811" y="6520419"/>
            <a:ext cx="43100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
        <p:nvSpPr>
          <p:cNvPr id="9" name="2 Subtítulo"/>
          <p:cNvSpPr txBox="1">
            <a:spLocks/>
          </p:cNvSpPr>
          <p:nvPr/>
        </p:nvSpPr>
        <p:spPr>
          <a:xfrm>
            <a:off x="1559496" y="2867924"/>
            <a:ext cx="2232248" cy="707886"/>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defRPr/>
            </a:pPr>
            <a:r>
              <a:rPr lang="es-ES" sz="2000" b="1" dirty="0">
                <a:solidFill>
                  <a:schemeClr val="accent1">
                    <a:lumMod val="75000"/>
                  </a:schemeClr>
                </a:solidFill>
                <a:latin typeface="+mn-lt"/>
              </a:rPr>
              <a:t> </a:t>
            </a:r>
            <a:r>
              <a:rPr lang="es-ES" sz="2000" b="1" dirty="0">
                <a:solidFill>
                  <a:schemeClr val="accent1">
                    <a:lumMod val="75000"/>
                  </a:schemeClr>
                </a:solidFill>
                <a:latin typeface="Arial Narrow" panose="020B0606020202030204" pitchFamily="34" charset="0"/>
              </a:rPr>
              <a:t>Lugares donde se prestara el servicio</a:t>
            </a:r>
            <a:endParaRPr lang="es-CO" sz="2000" b="1" dirty="0">
              <a:solidFill>
                <a:schemeClr val="accent1">
                  <a:lumMod val="75000"/>
                </a:schemeClr>
              </a:solidFill>
              <a:latin typeface="Arial Narrow" panose="020B0606020202030204" pitchFamily="34" charset="0"/>
            </a:endParaRPr>
          </a:p>
        </p:txBody>
      </p:sp>
      <p:sp>
        <p:nvSpPr>
          <p:cNvPr id="10" name="47 Abrir llave"/>
          <p:cNvSpPr/>
          <p:nvPr/>
        </p:nvSpPr>
        <p:spPr>
          <a:xfrm>
            <a:off x="3791744" y="1052736"/>
            <a:ext cx="360040" cy="4524315"/>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11" name="46 CuadroTexto"/>
          <p:cNvSpPr txBox="1"/>
          <p:nvPr/>
        </p:nvSpPr>
        <p:spPr>
          <a:xfrm>
            <a:off x="4141033" y="1052737"/>
            <a:ext cx="6192688" cy="4524315"/>
          </a:xfrm>
          <a:prstGeom prst="rect">
            <a:avLst/>
          </a:prstGeom>
          <a:noFill/>
        </p:spPr>
        <p:txBody>
          <a:bodyPr wrap="square" rtlCol="0">
            <a:spAutoFit/>
          </a:bodyPr>
          <a:lstStyle/>
          <a:p>
            <a:pPr lvl="0"/>
            <a:r>
              <a:rPr lang="es-CO" sz="1600" dirty="0">
                <a:latin typeface="Arial Narrow" panose="020B0606020202030204" pitchFamily="34" charset="0"/>
              </a:rPr>
              <a:t>Sede Principal: Calle 93B No. 13 - 47 Bogotá</a:t>
            </a:r>
          </a:p>
          <a:p>
            <a:pPr lvl="0"/>
            <a:r>
              <a:rPr lang="es-CO" sz="1600" dirty="0">
                <a:latin typeface="Arial Narrow" panose="020B0606020202030204" pitchFamily="34" charset="0"/>
              </a:rPr>
              <a:t>Regional Cali: Carrera 13 No. 12 – 40 </a:t>
            </a:r>
          </a:p>
          <a:p>
            <a:pPr lvl="0"/>
            <a:r>
              <a:rPr lang="es-CO" sz="1600" dirty="0">
                <a:latin typeface="Arial Narrow" panose="020B0606020202030204" pitchFamily="34" charset="0"/>
              </a:rPr>
              <a:t>Regional Medellín: Cra. 43ª No. 14 - 27 </a:t>
            </a:r>
          </a:p>
          <a:p>
            <a:pPr lvl="0"/>
            <a:r>
              <a:rPr lang="es-CO" sz="1600" dirty="0">
                <a:latin typeface="Arial Narrow" panose="020B0606020202030204" pitchFamily="34" charset="0"/>
              </a:rPr>
              <a:t>Regional Barranquilla: Cra 54 No. 72 - 80 </a:t>
            </a:r>
          </a:p>
          <a:p>
            <a:pPr lvl="0"/>
            <a:r>
              <a:rPr lang="es-CO" sz="1600" dirty="0">
                <a:latin typeface="Arial Narrow" panose="020B0606020202030204" pitchFamily="34" charset="0"/>
              </a:rPr>
              <a:t>Bogotá Cra. 36 No. 15 - 35 - Bodega Gestión Documental</a:t>
            </a:r>
          </a:p>
          <a:p>
            <a:pPr lvl="0"/>
            <a:r>
              <a:rPr lang="es-CO" sz="1600" dirty="0">
                <a:latin typeface="Arial Narrow" panose="020B0606020202030204" pitchFamily="34" charset="0"/>
              </a:rPr>
              <a:t>Bogotá Calle 86 A No. 12- 16 Casa Gacha</a:t>
            </a:r>
          </a:p>
          <a:p>
            <a:pPr lvl="0"/>
            <a:r>
              <a:rPr lang="es-CO" sz="1600" dirty="0">
                <a:latin typeface="Arial Narrow" panose="020B0606020202030204" pitchFamily="34" charset="0"/>
              </a:rPr>
              <a:t>Bogotá inmueble - Patio Bonito Cra. 96 c bis No. 42-38 sur </a:t>
            </a:r>
          </a:p>
          <a:p>
            <a:pPr lvl="0"/>
            <a:r>
              <a:rPr lang="es-CO" sz="1600" dirty="0">
                <a:latin typeface="Arial Narrow" panose="020B0606020202030204" pitchFamily="34" charset="0"/>
              </a:rPr>
              <a:t>Bogotá Cra. 13 A No. 97 – 64 Casa </a:t>
            </a:r>
          </a:p>
          <a:p>
            <a:pPr lvl="0"/>
            <a:r>
              <a:rPr lang="es-CO" sz="1600" dirty="0">
                <a:latin typeface="Arial Narrow" panose="020B0606020202030204" pitchFamily="34" charset="0"/>
              </a:rPr>
              <a:t>Villavicencio Carrera 21 No. 37 c 05. Bodega</a:t>
            </a:r>
          </a:p>
          <a:p>
            <a:pPr lvl="0"/>
            <a:r>
              <a:rPr lang="es-CO" sz="1600" dirty="0">
                <a:latin typeface="Arial Narrow" panose="020B0606020202030204" pitchFamily="34" charset="0"/>
              </a:rPr>
              <a:t>Cartagena – Barú – Predio Rural – Agua Azul  </a:t>
            </a:r>
          </a:p>
          <a:p>
            <a:pPr lvl="0"/>
            <a:r>
              <a:rPr lang="es-CO" sz="1600" dirty="0">
                <a:latin typeface="Arial Narrow" panose="020B0606020202030204" pitchFamily="34" charset="0"/>
              </a:rPr>
              <a:t>Hotel Chinauta Resort – Chinauta</a:t>
            </a:r>
          </a:p>
          <a:p>
            <a:pPr lvl="0"/>
            <a:r>
              <a:rPr lang="es-CO" sz="1600" dirty="0">
                <a:latin typeface="Arial Narrow" panose="020B0606020202030204" pitchFamily="34" charset="0"/>
              </a:rPr>
              <a:t>Bogotá - Lote - Calle 175 No. 22 – 10</a:t>
            </a:r>
          </a:p>
          <a:p>
            <a:pPr lvl="0"/>
            <a:r>
              <a:rPr lang="es-CO" sz="1600" dirty="0">
                <a:latin typeface="Arial Narrow" panose="020B0606020202030204" pitchFamily="34" charset="0"/>
              </a:rPr>
              <a:t>Bogotá - Inmueble - Diag. 136 No. 85 – 18</a:t>
            </a:r>
          </a:p>
          <a:p>
            <a:pPr lvl="0"/>
            <a:r>
              <a:rPr lang="es-CO" sz="1600" dirty="0">
                <a:latin typeface="Arial Narrow" panose="020B0606020202030204" pitchFamily="34" charset="0"/>
              </a:rPr>
              <a:t>Cali – Inmueble – Yumbo 4 km 6 y 7</a:t>
            </a:r>
          </a:p>
          <a:p>
            <a:pPr lvl="0"/>
            <a:r>
              <a:rPr lang="es-CO" sz="1600" dirty="0">
                <a:latin typeface="Arial Narrow" panose="020B0606020202030204" pitchFamily="34" charset="0"/>
              </a:rPr>
              <a:t>Medellín -  Inmueble - Calle 12 Sur No. 25 -72</a:t>
            </a:r>
          </a:p>
          <a:p>
            <a:pPr lvl="0"/>
            <a:r>
              <a:rPr lang="es-CO" sz="1600" dirty="0">
                <a:latin typeface="Arial Narrow" panose="020B0606020202030204" pitchFamily="34" charset="0"/>
              </a:rPr>
              <a:t>Medellín - Inmueble -  Poblado Fundación la Luz</a:t>
            </a:r>
          </a:p>
          <a:p>
            <a:r>
              <a:rPr lang="es-CO" sz="1600" dirty="0">
                <a:latin typeface="Arial Narrow" panose="020B0606020202030204" pitchFamily="34" charset="0"/>
              </a:rPr>
              <a:t>Demás bienes inmuebles puestos a disposición de la Sociedad y que ameriten este servicio y para los cuales se solicite.</a:t>
            </a:r>
          </a:p>
        </p:txBody>
      </p:sp>
      <p:sp>
        <p:nvSpPr>
          <p:cNvPr id="5" name="Rectángulo 4"/>
          <p:cNvSpPr/>
          <p:nvPr/>
        </p:nvSpPr>
        <p:spPr>
          <a:xfrm>
            <a:off x="4741341" y="360239"/>
            <a:ext cx="4992072" cy="461665"/>
          </a:xfrm>
          <a:prstGeom prst="rect">
            <a:avLst/>
          </a:prstGeom>
        </p:spPr>
        <p:txBody>
          <a:bodyPr wrap="none">
            <a:spAutoFit/>
          </a:bodyPr>
          <a:lstStyle/>
          <a:p>
            <a:r>
              <a:rPr lang="es-ES" sz="2400" b="1" dirty="0">
                <a:solidFill>
                  <a:schemeClr val="bg1">
                    <a:lumMod val="50000"/>
                  </a:schemeClr>
                </a:solidFill>
                <a:latin typeface="Arial Narrow" panose="020B0606020202030204" pitchFamily="34" charset="0"/>
              </a:rPr>
              <a:t>Sitios donde se presta el servicio actual</a:t>
            </a:r>
            <a:endParaRPr lang="es-CO" sz="2400" dirty="0">
              <a:latin typeface="Arial Narrow" panose="020B0606020202030204" pitchFamily="34" charset="0"/>
            </a:endParaRPr>
          </a:p>
        </p:txBody>
      </p:sp>
      <p:sp>
        <p:nvSpPr>
          <p:cNvPr id="12" name="Rectángulo 11"/>
          <p:cNvSpPr/>
          <p:nvPr/>
        </p:nvSpPr>
        <p:spPr>
          <a:xfrm>
            <a:off x="0" y="0"/>
            <a:ext cx="12192000" cy="105273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32976"/>
            <a:ext cx="2159678" cy="1024212"/>
          </a:xfrm>
          <a:prstGeom prst="rect">
            <a:avLst/>
          </a:prstGeom>
        </p:spPr>
      </p:pic>
      <p:sp>
        <p:nvSpPr>
          <p:cNvPr id="14" name="CuadroTexto 13"/>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Sitios donde se presta el servicio</a:t>
            </a:r>
            <a:endParaRPr lang="es-ES" sz="800" dirty="0">
              <a:solidFill>
                <a:schemeClr val="bg1"/>
              </a:solidFill>
            </a:endParaRPr>
          </a:p>
        </p:txBody>
      </p:sp>
    </p:spTree>
    <p:extLst>
      <p:ext uri="{BB962C8B-B14F-4D97-AF65-F5344CB8AC3E}">
        <p14:creationId xmlns:p14="http://schemas.microsoft.com/office/powerpoint/2010/main" val="3633869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7545" y="174173"/>
            <a:ext cx="2222500" cy="1213050"/>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992811" y="6520419"/>
            <a:ext cx="43100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
        <p:nvSpPr>
          <p:cNvPr id="5" name="Rectángulo 4"/>
          <p:cNvSpPr/>
          <p:nvPr/>
        </p:nvSpPr>
        <p:spPr>
          <a:xfrm>
            <a:off x="4508290" y="516134"/>
            <a:ext cx="4062331" cy="461665"/>
          </a:xfrm>
          <a:prstGeom prst="rect">
            <a:avLst/>
          </a:prstGeom>
        </p:spPr>
        <p:txBody>
          <a:bodyPr wrap="none">
            <a:spAutoFit/>
          </a:bodyPr>
          <a:lstStyle/>
          <a:p>
            <a:pPr algn="ctr">
              <a:spcBef>
                <a:spcPct val="20000"/>
              </a:spcBef>
              <a:defRPr/>
            </a:pPr>
            <a:r>
              <a:rPr lang="es-CO" sz="2400" b="1" dirty="0">
                <a:solidFill>
                  <a:schemeClr val="bg1">
                    <a:lumMod val="50000"/>
                  </a:schemeClr>
                </a:solidFill>
                <a:latin typeface="Arial Narrow" panose="020B0606020202030204" pitchFamily="34" charset="0"/>
              </a:rPr>
              <a:t>Análisis del Estudio de Mercado</a:t>
            </a:r>
          </a:p>
        </p:txBody>
      </p:sp>
      <p:graphicFrame>
        <p:nvGraphicFramePr>
          <p:cNvPr id="3" name="Tabla 2"/>
          <p:cNvGraphicFramePr>
            <a:graphicFrameLocks noGrp="1"/>
          </p:cNvGraphicFramePr>
          <p:nvPr>
            <p:extLst/>
          </p:nvPr>
        </p:nvGraphicFramePr>
        <p:xfrm>
          <a:off x="3308413" y="1365223"/>
          <a:ext cx="5885895" cy="4884200"/>
        </p:xfrm>
        <a:graphic>
          <a:graphicData uri="http://schemas.openxmlformats.org/drawingml/2006/table">
            <a:tbl>
              <a:tblPr/>
              <a:tblGrid>
                <a:gridCol w="3099155">
                  <a:extLst>
                    <a:ext uri="{9D8B030D-6E8A-4147-A177-3AD203B41FA5}">
                      <a16:colId xmlns:a16="http://schemas.microsoft.com/office/drawing/2014/main" val="4237411621"/>
                    </a:ext>
                  </a:extLst>
                </a:gridCol>
                <a:gridCol w="724802">
                  <a:extLst>
                    <a:ext uri="{9D8B030D-6E8A-4147-A177-3AD203B41FA5}">
                      <a16:colId xmlns:a16="http://schemas.microsoft.com/office/drawing/2014/main" val="3324080058"/>
                    </a:ext>
                  </a:extLst>
                </a:gridCol>
                <a:gridCol w="1024721">
                  <a:extLst>
                    <a:ext uri="{9D8B030D-6E8A-4147-A177-3AD203B41FA5}">
                      <a16:colId xmlns:a16="http://schemas.microsoft.com/office/drawing/2014/main" val="2762647471"/>
                    </a:ext>
                  </a:extLst>
                </a:gridCol>
                <a:gridCol w="1037217">
                  <a:extLst>
                    <a:ext uri="{9D8B030D-6E8A-4147-A177-3AD203B41FA5}">
                      <a16:colId xmlns:a16="http://schemas.microsoft.com/office/drawing/2014/main" val="2184071282"/>
                    </a:ext>
                  </a:extLst>
                </a:gridCol>
              </a:tblGrid>
              <a:tr h="273997">
                <a:tc gridSpan="4">
                  <a:txBody>
                    <a:bodyPr/>
                    <a:lstStyle/>
                    <a:p>
                      <a:pPr algn="ctr" fontAlgn="ctr"/>
                      <a:r>
                        <a:rPr lang="es-CO" sz="800" b="1" i="0" u="none" strike="noStrike" dirty="0">
                          <a:solidFill>
                            <a:srgbClr val="000000"/>
                          </a:solidFill>
                          <a:effectLst/>
                          <a:latin typeface="Arial Narrow" panose="020B0606020202030204" pitchFamily="34" charset="0"/>
                        </a:rPr>
                        <a:t>ESTUDIO DE MERCADO SERVICIO DE VIGILANCIA Y SEGURIDAD PRIVADA CON MEDIOS TECNOLOGICOS</a:t>
                      </a:r>
                    </a:p>
                  </a:txBody>
                  <a:tcPr marL="6444" marR="6444" marT="64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228838577"/>
                  </a:ext>
                </a:extLst>
              </a:tr>
              <a:tr h="407519">
                <a:tc>
                  <a:txBody>
                    <a:bodyPr/>
                    <a:lstStyle/>
                    <a:p>
                      <a:pPr algn="ctr" fontAlgn="ctr"/>
                      <a:r>
                        <a:rPr lang="es-CO" sz="800" b="1" i="0" u="none" strike="noStrike">
                          <a:solidFill>
                            <a:srgbClr val="000000"/>
                          </a:solidFill>
                          <a:effectLst/>
                          <a:latin typeface="Arial Narrow" panose="020B0606020202030204" pitchFamily="34" charset="0"/>
                        </a:rPr>
                        <a:t>PUESTOS DE VIGILANCIA SEDE PRINCIPAL Y REGIONALES SAE SAS</a:t>
                      </a:r>
                    </a:p>
                  </a:txBody>
                  <a:tcPr marL="6444" marR="6444" marT="64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ctr" fontAlgn="ctr"/>
                      <a:r>
                        <a:rPr lang="es-CO" sz="800" b="1" i="0" u="none" strike="noStrike">
                          <a:solidFill>
                            <a:srgbClr val="000000"/>
                          </a:solidFill>
                          <a:effectLst/>
                          <a:latin typeface="Arial Narrow" panose="020B0606020202030204" pitchFamily="34" charset="0"/>
                        </a:rPr>
                        <a:t>CANTIDAD</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ctr" fontAlgn="ctr"/>
                      <a:r>
                        <a:rPr lang="es-CO" sz="800" b="1" i="0" u="none" strike="noStrike">
                          <a:solidFill>
                            <a:srgbClr val="000000"/>
                          </a:solidFill>
                          <a:effectLst/>
                          <a:latin typeface="Arial Narrow" panose="020B0606020202030204" pitchFamily="34" charset="0"/>
                        </a:rPr>
                        <a:t>VALOR PUESTOS DE VIGILANCIA</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ctr" fontAlgn="ctr"/>
                      <a:r>
                        <a:rPr lang="es-CO" sz="800" b="1" i="0" u="none" strike="noStrike">
                          <a:solidFill>
                            <a:srgbClr val="000000"/>
                          </a:solidFill>
                          <a:effectLst/>
                          <a:latin typeface="Arial Narrow" panose="020B0606020202030204" pitchFamily="34" charset="0"/>
                        </a:rPr>
                        <a:t>VALOR MENSUAL</a:t>
                      </a:r>
                    </a:p>
                  </a:txBody>
                  <a:tcPr marL="6444" marR="6444" marT="64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972177161"/>
                  </a:ext>
                </a:extLst>
              </a:tr>
              <a:tr h="465933">
                <a:tc>
                  <a:txBody>
                    <a:bodyPr/>
                    <a:lstStyle/>
                    <a:p>
                      <a:pPr algn="l" fontAlgn="ctr"/>
                      <a:r>
                        <a:rPr lang="es-CO" sz="800" b="0" i="0" u="none" strike="noStrike">
                          <a:solidFill>
                            <a:srgbClr val="000000"/>
                          </a:solidFill>
                          <a:effectLst/>
                          <a:latin typeface="Arial Narrow" panose="020B0606020202030204" pitchFamily="34" charset="0"/>
                        </a:rPr>
                        <a:t>SERVICIO 12 HORAS DIURNAS LUNES A VIERNES NO INCLUYE FESTIVO (SIN ARMA) DE 6,00 AM a 6.00 PM</a:t>
                      </a:r>
                    </a:p>
                  </a:txBody>
                  <a:tcPr marL="6444" marR="6444" marT="64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800" b="0" i="0" u="none" strike="noStrike">
                          <a:solidFill>
                            <a:srgbClr val="000000"/>
                          </a:solidFill>
                          <a:effectLst/>
                          <a:latin typeface="Arial Narrow" panose="020B0606020202030204" pitchFamily="34" charset="0"/>
                        </a:rPr>
                        <a:t>2</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800" b="0" i="0" u="none" strike="noStrike">
                          <a:solidFill>
                            <a:srgbClr val="000000"/>
                          </a:solidFill>
                          <a:effectLst/>
                          <a:latin typeface="Arial Narrow" panose="020B0606020202030204" pitchFamily="34" charset="0"/>
                        </a:rPr>
                        <a:t> $        2,132,626 </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800" b="0" i="0" u="none" strike="noStrike">
                          <a:solidFill>
                            <a:srgbClr val="000000"/>
                          </a:solidFill>
                          <a:effectLst/>
                          <a:latin typeface="Arial Narrow" panose="020B0606020202030204" pitchFamily="34" charset="0"/>
                        </a:rPr>
                        <a:t> $        4,265,252 </a:t>
                      </a:r>
                    </a:p>
                  </a:txBody>
                  <a:tcPr marL="6444" marR="6444" marT="64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9708999"/>
                  </a:ext>
                </a:extLst>
              </a:tr>
              <a:tr h="507660">
                <a:tc>
                  <a:txBody>
                    <a:bodyPr/>
                    <a:lstStyle/>
                    <a:p>
                      <a:pPr algn="l" fontAlgn="ctr"/>
                      <a:r>
                        <a:rPr lang="es-CO" sz="800" b="0" i="0" u="none" strike="noStrike">
                          <a:solidFill>
                            <a:srgbClr val="000000"/>
                          </a:solidFill>
                          <a:effectLst/>
                          <a:latin typeface="Arial Narrow" panose="020B0606020202030204" pitchFamily="34" charset="0"/>
                        </a:rPr>
                        <a:t>SERVICIO 12 HORAS DIURNAS LUNES A VIERNES NO INCLUYE FESTIVO SIN ARMAS, CON MEDIO CANINO DE 6,00 AM a 6,00 PM</a:t>
                      </a:r>
                    </a:p>
                  </a:txBody>
                  <a:tcPr marL="6444" marR="6444" marT="64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800" b="0" i="0" u="none" strike="noStrike">
                          <a:solidFill>
                            <a:srgbClr val="000000"/>
                          </a:solidFill>
                          <a:effectLst/>
                          <a:latin typeface="Arial Narrow" panose="020B0606020202030204" pitchFamily="34" charset="0"/>
                        </a:rPr>
                        <a:t>1</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800" b="0" i="0" u="none" strike="noStrike">
                          <a:solidFill>
                            <a:srgbClr val="000000"/>
                          </a:solidFill>
                          <a:effectLst/>
                          <a:latin typeface="Arial Narrow" panose="020B0606020202030204" pitchFamily="34" charset="0"/>
                        </a:rPr>
                        <a:t> $        2,191,866 </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800" b="0" i="0" u="none" strike="noStrike">
                          <a:solidFill>
                            <a:srgbClr val="000000"/>
                          </a:solidFill>
                          <a:effectLst/>
                          <a:latin typeface="Arial Narrow" panose="020B0606020202030204" pitchFamily="34" charset="0"/>
                        </a:rPr>
                        <a:t> $        2,191,866 </a:t>
                      </a:r>
                    </a:p>
                  </a:txBody>
                  <a:tcPr marL="6444" marR="6444" marT="64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8062163"/>
                  </a:ext>
                </a:extLst>
              </a:tr>
              <a:tr h="368574">
                <a:tc>
                  <a:txBody>
                    <a:bodyPr/>
                    <a:lstStyle/>
                    <a:p>
                      <a:pPr algn="l" fontAlgn="ctr"/>
                      <a:r>
                        <a:rPr lang="es-CO" sz="800" b="0" i="0" u="none" strike="noStrike">
                          <a:solidFill>
                            <a:srgbClr val="000000"/>
                          </a:solidFill>
                          <a:effectLst/>
                          <a:latin typeface="Arial Narrow" panose="020B0606020202030204" pitchFamily="34" charset="0"/>
                        </a:rPr>
                        <a:t>SERVICIO 24 HORAS PERMANENTES LUNES A DOMINGO ARMADO</a:t>
                      </a:r>
                    </a:p>
                  </a:txBody>
                  <a:tcPr marL="6444" marR="6444" marT="64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800" b="0" i="0" u="none" strike="noStrike">
                          <a:solidFill>
                            <a:srgbClr val="000000"/>
                          </a:solidFill>
                          <a:effectLst/>
                          <a:latin typeface="Arial Narrow" panose="020B0606020202030204" pitchFamily="34" charset="0"/>
                        </a:rPr>
                        <a:t>2</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800" b="0" i="0" u="none" strike="noStrike">
                          <a:solidFill>
                            <a:srgbClr val="000000"/>
                          </a:solidFill>
                          <a:effectLst/>
                          <a:latin typeface="Arial Narrow" panose="020B0606020202030204" pitchFamily="34" charset="0"/>
                        </a:rPr>
                        <a:t> $        7,276,782 </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800" b="0" i="0" u="none" strike="noStrike">
                          <a:solidFill>
                            <a:srgbClr val="000000"/>
                          </a:solidFill>
                          <a:effectLst/>
                          <a:latin typeface="Arial Narrow" panose="020B0606020202030204" pitchFamily="34" charset="0"/>
                        </a:rPr>
                        <a:t> $      14,553,564 </a:t>
                      </a:r>
                    </a:p>
                  </a:txBody>
                  <a:tcPr marL="6444" marR="6444" marT="64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549884"/>
                  </a:ext>
                </a:extLst>
              </a:tr>
              <a:tr h="507660">
                <a:tc>
                  <a:txBody>
                    <a:bodyPr/>
                    <a:lstStyle/>
                    <a:p>
                      <a:pPr algn="l" fontAlgn="ctr"/>
                      <a:r>
                        <a:rPr lang="es-CO" sz="800" b="0" i="0" u="none" strike="noStrike">
                          <a:solidFill>
                            <a:srgbClr val="000000"/>
                          </a:solidFill>
                          <a:effectLst/>
                          <a:latin typeface="Arial Narrow" panose="020B0606020202030204" pitchFamily="34" charset="0"/>
                        </a:rPr>
                        <a:t>SERVICIO 12 HORAS DIURNAS LUNES A VIERNES NO INCLUYE FESTIVO (CON ARMA) DE 6,00 AM a 6.00 PM PARA REGIONALES</a:t>
                      </a:r>
                    </a:p>
                  </a:txBody>
                  <a:tcPr marL="6444" marR="6444" marT="64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800" b="0" i="0" u="none" strike="noStrike">
                          <a:solidFill>
                            <a:srgbClr val="000000"/>
                          </a:solidFill>
                          <a:effectLst/>
                          <a:latin typeface="Arial Narrow" panose="020B0606020202030204" pitchFamily="34" charset="0"/>
                        </a:rPr>
                        <a:t>3</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CO" sz="800" b="0" i="0" u="none" strike="noStrike" dirty="0">
                          <a:solidFill>
                            <a:srgbClr val="000000"/>
                          </a:solidFill>
                          <a:effectLst/>
                          <a:latin typeface="Arial Narrow" panose="020B0606020202030204" pitchFamily="34" charset="0"/>
                        </a:rPr>
                        <a:t> $        2,172,120 </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CO" sz="800" b="0" i="0" u="none" strike="noStrike" dirty="0">
                          <a:solidFill>
                            <a:srgbClr val="000000"/>
                          </a:solidFill>
                          <a:effectLst/>
                          <a:latin typeface="Arial Narrow" panose="020B0606020202030204" pitchFamily="34" charset="0"/>
                        </a:rPr>
                        <a:t> $        6,516,360 </a:t>
                      </a:r>
                    </a:p>
                  </a:txBody>
                  <a:tcPr marL="6444" marR="6444" marT="64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8996995"/>
                  </a:ext>
                </a:extLst>
              </a:tr>
              <a:tr h="146038">
                <a:tc gridSpan="3">
                  <a:txBody>
                    <a:bodyPr/>
                    <a:lstStyle/>
                    <a:p>
                      <a:pPr algn="l" fontAlgn="b"/>
                      <a:r>
                        <a:rPr lang="es-CO" sz="800" b="1" i="0" u="none" strike="noStrike">
                          <a:solidFill>
                            <a:srgbClr val="000000"/>
                          </a:solidFill>
                          <a:effectLst/>
                          <a:latin typeface="Arial Narrow" panose="020B0606020202030204" pitchFamily="34" charset="0"/>
                        </a:rPr>
                        <a:t>TOTAL PUESTOS DE VGILANCIA</a:t>
                      </a:r>
                    </a:p>
                  </a:txBody>
                  <a:tcPr marL="6444" marR="6444" marT="64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a:txBody>
                    <a:bodyPr/>
                    <a:lstStyle/>
                    <a:p>
                      <a:pPr algn="r" fontAlgn="ctr"/>
                      <a:r>
                        <a:rPr lang="es-CO" sz="800" b="0" i="0" u="none" strike="noStrike" dirty="0">
                          <a:solidFill>
                            <a:srgbClr val="000000"/>
                          </a:solidFill>
                          <a:effectLst/>
                          <a:latin typeface="Arial Narrow" panose="020B0606020202030204" pitchFamily="34" charset="0"/>
                        </a:rPr>
                        <a:t> $      27,527,042 </a:t>
                      </a:r>
                    </a:p>
                  </a:txBody>
                  <a:tcPr marL="6444" marR="6444" marT="64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1567966"/>
                  </a:ext>
                </a:extLst>
              </a:tr>
              <a:tr h="146038">
                <a:tc gridSpan="3">
                  <a:txBody>
                    <a:bodyPr/>
                    <a:lstStyle/>
                    <a:p>
                      <a:pPr algn="l" fontAlgn="b"/>
                      <a:r>
                        <a:rPr lang="es-CO" sz="800" b="1" i="0" u="none" strike="noStrike">
                          <a:solidFill>
                            <a:srgbClr val="000000"/>
                          </a:solidFill>
                          <a:effectLst/>
                          <a:latin typeface="Arial Narrow" panose="020B0606020202030204" pitchFamily="34" charset="0"/>
                        </a:rPr>
                        <a:t>MEDIOS TECNOLOGICOS - CCTV Y EQUIPOS</a:t>
                      </a:r>
                    </a:p>
                  </a:txBody>
                  <a:tcPr marL="6444" marR="6444" marT="64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a:txBody>
                    <a:bodyPr/>
                    <a:lstStyle/>
                    <a:p>
                      <a:pPr algn="r" fontAlgn="ctr"/>
                      <a:r>
                        <a:rPr lang="es-CO" sz="800" b="0" i="0" u="none" strike="noStrike">
                          <a:solidFill>
                            <a:srgbClr val="000000"/>
                          </a:solidFill>
                          <a:effectLst/>
                          <a:latin typeface="Arial Narrow" panose="020B0606020202030204" pitchFamily="34" charset="0"/>
                        </a:rPr>
                        <a:t> $      19,560,242 </a:t>
                      </a:r>
                    </a:p>
                  </a:txBody>
                  <a:tcPr marL="6444" marR="6444" marT="64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8608201"/>
                  </a:ext>
                </a:extLst>
              </a:tr>
              <a:tr h="152539">
                <a:tc gridSpan="3">
                  <a:txBody>
                    <a:bodyPr/>
                    <a:lstStyle/>
                    <a:p>
                      <a:pPr algn="l" fontAlgn="b"/>
                      <a:r>
                        <a:rPr lang="es-CO" sz="800" b="1" i="0" u="none" strike="noStrike">
                          <a:solidFill>
                            <a:srgbClr val="000000"/>
                          </a:solidFill>
                          <a:effectLst/>
                          <a:latin typeface="Arial Narrow" panose="020B0606020202030204" pitchFamily="34" charset="0"/>
                        </a:rPr>
                        <a:t>TOTAL PUESTOS DE VIGILANCIA Y MEDIOS TECNOLOGICOS</a:t>
                      </a:r>
                    </a:p>
                  </a:txBody>
                  <a:tcPr marL="6444" marR="6444" marT="64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a:txBody>
                    <a:bodyPr/>
                    <a:lstStyle/>
                    <a:p>
                      <a:pPr algn="r" fontAlgn="ctr"/>
                      <a:r>
                        <a:rPr lang="es-CO" sz="800" b="1" i="0" u="none" strike="noStrike" dirty="0">
                          <a:solidFill>
                            <a:srgbClr val="000000"/>
                          </a:solidFill>
                          <a:effectLst/>
                          <a:latin typeface="Arial Narrow" panose="020B0606020202030204" pitchFamily="34" charset="0"/>
                        </a:rPr>
                        <a:t> $      47,087,284 </a:t>
                      </a:r>
                    </a:p>
                  </a:txBody>
                  <a:tcPr marL="6444" marR="6444" marT="64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3619053"/>
                  </a:ext>
                </a:extLst>
              </a:tr>
              <a:tr h="187764">
                <a:tc gridSpan="4">
                  <a:txBody>
                    <a:bodyPr/>
                    <a:lstStyle/>
                    <a:p>
                      <a:pPr algn="ctr" fontAlgn="ctr"/>
                      <a:r>
                        <a:rPr lang="pt-BR" sz="800" b="1" i="0" u="none" strike="noStrike">
                          <a:solidFill>
                            <a:srgbClr val="000000"/>
                          </a:solidFill>
                          <a:effectLst/>
                          <a:latin typeface="Arial Narrow" panose="020B0606020202030204" pitchFamily="34" charset="0"/>
                        </a:rPr>
                        <a:t> 15 BODEGAS E INMUEBLES FRISCO</a:t>
                      </a:r>
                    </a:p>
                  </a:txBody>
                  <a:tcPr marL="6444" marR="6444" marT="64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498550515"/>
                  </a:ext>
                </a:extLst>
              </a:tr>
              <a:tr h="333803">
                <a:tc>
                  <a:txBody>
                    <a:bodyPr/>
                    <a:lstStyle/>
                    <a:p>
                      <a:pPr algn="l" fontAlgn="ctr"/>
                      <a:r>
                        <a:rPr lang="es-CO" sz="800" b="0" i="0" u="none" strike="noStrike">
                          <a:solidFill>
                            <a:srgbClr val="000000"/>
                          </a:solidFill>
                          <a:effectLst/>
                          <a:latin typeface="Arial Narrow" panose="020B0606020202030204" pitchFamily="34" charset="0"/>
                        </a:rPr>
                        <a:t>SERVICIO 24 HORAS PERMANENTES LUNES A DOMINGO ARMADO</a:t>
                      </a:r>
                    </a:p>
                  </a:txBody>
                  <a:tcPr marL="6444" marR="6444" marT="64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800" b="0" i="0" u="none" strike="noStrike">
                          <a:solidFill>
                            <a:srgbClr val="000000"/>
                          </a:solidFill>
                          <a:effectLst/>
                          <a:latin typeface="Arial Narrow" panose="020B0606020202030204" pitchFamily="34" charset="0"/>
                        </a:rPr>
                        <a:t>15</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800" b="0" i="0" u="none" strike="noStrike">
                          <a:solidFill>
                            <a:srgbClr val="000000"/>
                          </a:solidFill>
                          <a:effectLst/>
                          <a:latin typeface="Arial Narrow" panose="020B0606020202030204" pitchFamily="34" charset="0"/>
                        </a:rPr>
                        <a:t> $        7,276,782 </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800" b="0" i="0" u="none" strike="noStrike">
                          <a:solidFill>
                            <a:srgbClr val="000000"/>
                          </a:solidFill>
                          <a:effectLst/>
                          <a:latin typeface="Arial Narrow" panose="020B0606020202030204" pitchFamily="34" charset="0"/>
                        </a:rPr>
                        <a:t> $    109,151,730 </a:t>
                      </a:r>
                    </a:p>
                  </a:txBody>
                  <a:tcPr marL="6444" marR="6444" marT="64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726251"/>
                  </a:ext>
                </a:extLst>
              </a:tr>
              <a:tr h="493750">
                <a:tc>
                  <a:txBody>
                    <a:bodyPr/>
                    <a:lstStyle/>
                    <a:p>
                      <a:pPr algn="l" fontAlgn="ctr"/>
                      <a:r>
                        <a:rPr lang="es-CO" sz="800" b="0" i="0" u="none" strike="noStrike">
                          <a:solidFill>
                            <a:srgbClr val="000000"/>
                          </a:solidFill>
                          <a:effectLst/>
                          <a:latin typeface="Arial Narrow" panose="020B0606020202030204" pitchFamily="34" charset="0"/>
                        </a:rPr>
                        <a:t>SERVICIO  ESCOLTA - 12 HORAS DIURNAS LUNES A SABADO NO INCLUYE FESTIVO (CON ARMA) DE 6,00 AM a 6.00 PM</a:t>
                      </a:r>
                    </a:p>
                  </a:txBody>
                  <a:tcPr marL="6444" marR="6444" marT="64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800" b="0" i="0" u="none" strike="noStrike">
                          <a:solidFill>
                            <a:srgbClr val="000000"/>
                          </a:solidFill>
                          <a:effectLst/>
                          <a:latin typeface="Arial Narrow" panose="020B0606020202030204" pitchFamily="34" charset="0"/>
                        </a:rPr>
                        <a:t>3</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800" b="0" i="0" u="none" strike="noStrike">
                          <a:solidFill>
                            <a:srgbClr val="000000"/>
                          </a:solidFill>
                          <a:effectLst/>
                          <a:latin typeface="Arial Narrow" panose="020B0606020202030204" pitchFamily="34" charset="0"/>
                        </a:rPr>
                        <a:t> $      11,684,140 </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800" b="0" i="0" u="none" strike="noStrike">
                          <a:solidFill>
                            <a:srgbClr val="000000"/>
                          </a:solidFill>
                          <a:effectLst/>
                          <a:latin typeface="Arial Narrow" panose="020B0606020202030204" pitchFamily="34" charset="0"/>
                        </a:rPr>
                        <a:t> $      11,684,140 </a:t>
                      </a:r>
                    </a:p>
                  </a:txBody>
                  <a:tcPr marL="6444" marR="6444" marT="64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305607"/>
                  </a:ext>
                </a:extLst>
              </a:tr>
              <a:tr h="146038">
                <a:tc gridSpan="3">
                  <a:txBody>
                    <a:bodyPr/>
                    <a:lstStyle/>
                    <a:p>
                      <a:pPr algn="l" fontAlgn="b"/>
                      <a:r>
                        <a:rPr lang="es-CO" sz="800" b="1" i="0" u="none" strike="noStrike">
                          <a:solidFill>
                            <a:srgbClr val="000000"/>
                          </a:solidFill>
                          <a:effectLst/>
                          <a:latin typeface="Arial Narrow" panose="020B0606020202030204" pitchFamily="34" charset="0"/>
                        </a:rPr>
                        <a:t>TOTAL PUESTOS DE VIGILANCIA BODEGAS E INMUEBLES</a:t>
                      </a:r>
                    </a:p>
                  </a:txBody>
                  <a:tcPr marL="6444" marR="6444" marT="64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a:txBody>
                    <a:bodyPr/>
                    <a:lstStyle/>
                    <a:p>
                      <a:pPr algn="l" fontAlgn="b"/>
                      <a:r>
                        <a:rPr lang="es-CO" sz="800" b="1" i="0" u="none" strike="noStrike">
                          <a:solidFill>
                            <a:srgbClr val="000000"/>
                          </a:solidFill>
                          <a:effectLst/>
                          <a:latin typeface="Arial Narrow" panose="020B0606020202030204" pitchFamily="34" charset="0"/>
                        </a:rPr>
                        <a:t> $    120,835,870 </a:t>
                      </a:r>
                    </a:p>
                  </a:txBody>
                  <a:tcPr marL="6444" marR="6444" marT="644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8664957"/>
                  </a:ext>
                </a:extLst>
              </a:tr>
              <a:tr h="152994">
                <a:tc>
                  <a:txBody>
                    <a:bodyPr/>
                    <a:lstStyle/>
                    <a:p>
                      <a:pPr algn="l" fontAlgn="b"/>
                      <a:r>
                        <a:rPr lang="es-CO" sz="800" b="1" i="0" u="none" strike="noStrike">
                          <a:solidFill>
                            <a:srgbClr val="000000"/>
                          </a:solidFill>
                          <a:effectLst/>
                          <a:latin typeface="Arial Narrow" panose="020B0606020202030204" pitchFamily="34" charset="0"/>
                        </a:rPr>
                        <a:t> </a:t>
                      </a:r>
                    </a:p>
                  </a:txBody>
                  <a:tcPr marL="6444" marR="6444" marT="6444"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s-CO" sz="800" b="0" i="0" u="none" strike="noStrike">
                        <a:solidFill>
                          <a:srgbClr val="000000"/>
                        </a:solidFill>
                        <a:effectLst/>
                        <a:latin typeface="Arial Narrow" panose="020B0606020202030204" pitchFamily="34" charset="0"/>
                      </a:endParaRPr>
                    </a:p>
                  </a:txBody>
                  <a:tcPr marL="6444" marR="6444" marT="6444"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CO" sz="800" b="0" i="0" u="none" strike="noStrike">
                        <a:solidFill>
                          <a:srgbClr val="000000"/>
                        </a:solidFill>
                        <a:effectLst/>
                        <a:latin typeface="Arial Narrow" panose="020B0606020202030204" pitchFamily="34" charset="0"/>
                      </a:endParaRPr>
                    </a:p>
                  </a:txBody>
                  <a:tcPr marL="6444" marR="6444" marT="6444"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Arial Narrow" panose="020B0606020202030204" pitchFamily="34" charset="0"/>
                        </a:rPr>
                        <a:t> </a:t>
                      </a:r>
                    </a:p>
                  </a:txBody>
                  <a:tcPr marL="6444" marR="6444" marT="644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1872258"/>
                  </a:ext>
                </a:extLst>
              </a:tr>
              <a:tr h="273997">
                <a:tc gridSpan="3">
                  <a:txBody>
                    <a:bodyPr/>
                    <a:lstStyle/>
                    <a:p>
                      <a:pPr algn="l" fontAlgn="ctr"/>
                      <a:r>
                        <a:rPr lang="es-CO" sz="800" b="1" i="0" u="none" strike="noStrike">
                          <a:solidFill>
                            <a:srgbClr val="000000"/>
                          </a:solidFill>
                          <a:effectLst/>
                          <a:latin typeface="Arial Narrow" panose="020B0606020202030204" pitchFamily="34" charset="0"/>
                        </a:rPr>
                        <a:t>COSTO PROMEDIO TOTAL MENSUAL SERVICIO DE VIGILANCIA Y MEDIOS TECNOLOGICOS</a:t>
                      </a:r>
                    </a:p>
                  </a:txBody>
                  <a:tcPr marL="6444" marR="6444" marT="64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a:txBody>
                    <a:bodyPr/>
                    <a:lstStyle/>
                    <a:p>
                      <a:pPr algn="l" fontAlgn="ctr"/>
                      <a:r>
                        <a:rPr lang="es-CO" sz="800" b="1" i="0" u="none" strike="noStrike" dirty="0">
                          <a:solidFill>
                            <a:srgbClr val="000000"/>
                          </a:solidFill>
                          <a:effectLst/>
                          <a:latin typeface="Arial Narrow" panose="020B0606020202030204" pitchFamily="34" charset="0"/>
                        </a:rPr>
                        <a:t> $    167,923,154 </a:t>
                      </a:r>
                    </a:p>
                  </a:txBody>
                  <a:tcPr marL="6444" marR="6444" marT="64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4840313"/>
                  </a:ext>
                </a:extLst>
              </a:tr>
              <a:tr h="152994">
                <a:tc>
                  <a:txBody>
                    <a:bodyPr/>
                    <a:lstStyle/>
                    <a:p>
                      <a:pPr algn="l" fontAlgn="b"/>
                      <a:endParaRPr lang="es-CO" sz="800" b="0" i="0" u="none" strike="noStrike">
                        <a:solidFill>
                          <a:srgbClr val="000000"/>
                        </a:solidFill>
                        <a:effectLst/>
                        <a:latin typeface="Arial Narrow" panose="020B0606020202030204" pitchFamily="34" charset="0"/>
                      </a:endParaRPr>
                    </a:p>
                  </a:txBody>
                  <a:tcPr marL="6444" marR="6444" marT="6444"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CO" sz="800" b="0" i="0" u="none" strike="noStrike">
                        <a:solidFill>
                          <a:srgbClr val="000000"/>
                        </a:solidFill>
                        <a:effectLst/>
                        <a:latin typeface="Arial Narrow" panose="020B0606020202030204" pitchFamily="34" charset="0"/>
                      </a:endParaRPr>
                    </a:p>
                  </a:txBody>
                  <a:tcPr marL="6444" marR="6444" marT="6444"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CO" sz="800" b="0" i="0" u="none" strike="noStrike">
                        <a:solidFill>
                          <a:srgbClr val="000000"/>
                        </a:solidFill>
                        <a:effectLst/>
                        <a:latin typeface="Arial Narrow" panose="020B0606020202030204" pitchFamily="34" charset="0"/>
                      </a:endParaRPr>
                    </a:p>
                  </a:txBody>
                  <a:tcPr marL="6444" marR="6444" marT="6444"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CO" sz="800" b="0" i="0" u="none" strike="noStrike">
                        <a:solidFill>
                          <a:srgbClr val="000000"/>
                        </a:solidFill>
                        <a:effectLst/>
                        <a:latin typeface="Arial Narrow" panose="020B0606020202030204" pitchFamily="34" charset="0"/>
                      </a:endParaRPr>
                    </a:p>
                  </a:txBody>
                  <a:tcPr marL="6444" marR="6444" marT="6444"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0564899"/>
                  </a:ext>
                </a:extLst>
              </a:tr>
              <a:tr h="166902">
                <a:tc gridSpan="3">
                  <a:txBody>
                    <a:bodyPr/>
                    <a:lstStyle/>
                    <a:p>
                      <a:pPr algn="l" fontAlgn="ctr"/>
                      <a:r>
                        <a:rPr lang="es-CO" sz="800" b="1" i="0" u="none" strike="noStrike">
                          <a:solidFill>
                            <a:srgbClr val="000000"/>
                          </a:solidFill>
                          <a:effectLst/>
                          <a:latin typeface="Arial Narrow" panose="020B0606020202030204" pitchFamily="34" charset="0"/>
                        </a:rPr>
                        <a:t>VALOR PROMEDIO ANUAL</a:t>
                      </a:r>
                    </a:p>
                  </a:txBody>
                  <a:tcPr marL="6444" marR="6444" marT="6444"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a:txBody>
                    <a:bodyPr/>
                    <a:lstStyle/>
                    <a:p>
                      <a:pPr algn="l" fontAlgn="ctr"/>
                      <a:r>
                        <a:rPr lang="es-CO" sz="800" b="1" i="0" u="none" strike="noStrike" dirty="0">
                          <a:solidFill>
                            <a:srgbClr val="000000"/>
                          </a:solidFill>
                          <a:effectLst/>
                          <a:latin typeface="Arial Narrow" panose="020B0606020202030204" pitchFamily="34" charset="0"/>
                        </a:rPr>
                        <a:t> $  2,015,077,848 </a:t>
                      </a:r>
                    </a:p>
                  </a:txBody>
                  <a:tcPr marL="6444" marR="6444" marT="6444"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081617"/>
                  </a:ext>
                </a:extLst>
              </a:tr>
            </a:tbl>
          </a:graphicData>
        </a:graphic>
      </p:graphicFrame>
      <p:sp>
        <p:nvSpPr>
          <p:cNvPr id="7" name="Rectángulo 6"/>
          <p:cNvSpPr/>
          <p:nvPr/>
        </p:nvSpPr>
        <p:spPr>
          <a:xfrm>
            <a:off x="0" y="-1"/>
            <a:ext cx="12192000" cy="12005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32976"/>
            <a:ext cx="2159678" cy="1167997"/>
          </a:xfrm>
          <a:prstGeom prst="rect">
            <a:avLst/>
          </a:prstGeom>
        </p:spPr>
      </p:pic>
      <p:sp>
        <p:nvSpPr>
          <p:cNvPr id="10" name="CuadroTexto 9"/>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Estudio de Mercado</a:t>
            </a:r>
            <a:endParaRPr lang="es-ES" sz="800" dirty="0">
              <a:solidFill>
                <a:schemeClr val="bg1"/>
              </a:solidFill>
            </a:endParaRPr>
          </a:p>
        </p:txBody>
      </p:sp>
    </p:spTree>
    <p:extLst>
      <p:ext uri="{BB962C8B-B14F-4D97-AF65-F5344CB8AC3E}">
        <p14:creationId xmlns:p14="http://schemas.microsoft.com/office/powerpoint/2010/main" val="2029451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2595816" y="2467991"/>
            <a:ext cx="7432993" cy="2616101"/>
          </a:xfrm>
          <a:prstGeom prst="rect">
            <a:avLst/>
          </a:prstGeom>
          <a:noFill/>
        </p:spPr>
        <p:txBody>
          <a:bodyPr wrap="square" rtlCol="0">
            <a:spAutoFit/>
          </a:bodyPr>
          <a:lstStyle/>
          <a:p>
            <a:pPr algn="just"/>
            <a:r>
              <a:rPr lang="es-CO" sz="2000" b="1" dirty="0">
                <a:latin typeface="Arial Narrow" panose="020B0606020202030204" pitchFamily="34" charset="0"/>
              </a:rPr>
              <a:t>Solicitud: </a:t>
            </a:r>
            <a:r>
              <a:rPr lang="es-CO" sz="2000" dirty="0">
                <a:latin typeface="Arial Narrow" panose="020B0606020202030204" pitchFamily="34" charset="0"/>
              </a:rPr>
              <a:t>Autorizar el inicio del proceso de contratación cuyo objeto es:</a:t>
            </a:r>
          </a:p>
          <a:p>
            <a:pPr algn="just"/>
            <a:endParaRPr lang="es-CO" sz="2000" dirty="0">
              <a:latin typeface="Arial Narrow" panose="020B0606020202030204" pitchFamily="34" charset="0"/>
            </a:endParaRPr>
          </a:p>
          <a:p>
            <a:pPr algn="just"/>
            <a:r>
              <a:rPr lang="es-CO" dirty="0">
                <a:latin typeface="Arial Narrow" panose="020B0606020202030204" pitchFamily="34" charset="0"/>
              </a:rPr>
              <a:t>“Contratar la prestación del servicio integral de vigilancia y seguridad privada con armas, sin armas, medio canino, servicio de escolta a persona y medios tecnológicos para la permanente y adecuada protección de los bienes muebles e inmuebles que hacen parte de SAE y bienes FRISCO, en los cuales se requiera el servicio; así como de aquellos por los que le correspondiere velar en virtud de disposición legal”.</a:t>
            </a:r>
          </a:p>
          <a:p>
            <a:pPr algn="just"/>
            <a:endParaRPr lang="es-CO" dirty="0">
              <a:latin typeface="Arial Narrow" panose="020B0606020202030204" pitchFamily="34" charset="0"/>
            </a:endParaRPr>
          </a:p>
          <a:p>
            <a:pPr algn="just">
              <a:defRPr/>
            </a:pPr>
            <a:endParaRPr lang="es-CO" sz="1600" dirty="0">
              <a:latin typeface="Arial Narrow" panose="020B0606020202030204" pitchFamily="34" charset="0"/>
            </a:endParaRPr>
          </a:p>
        </p:txBody>
      </p:sp>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Contratos</a:t>
            </a:r>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5" name="CuadroTexto 4"/>
          <p:cNvSpPr txBox="1"/>
          <p:nvPr/>
        </p:nvSpPr>
        <p:spPr>
          <a:xfrm>
            <a:off x="5309617" y="666750"/>
            <a:ext cx="4993259" cy="369332"/>
          </a:xfrm>
          <a:prstGeom prst="rect">
            <a:avLst/>
          </a:prstGeom>
          <a:noFill/>
        </p:spPr>
        <p:txBody>
          <a:bodyPr wrap="square" rtlCol="0">
            <a:spAutoFit/>
          </a:bodyPr>
          <a:lstStyle/>
          <a:p>
            <a:pPr algn="r"/>
            <a:r>
              <a:rPr lang="es-ES" dirty="0">
                <a:solidFill>
                  <a:schemeClr val="bg1"/>
                </a:solidFill>
                <a:latin typeface="Lato Regular"/>
                <a:cs typeface="Lato Regular"/>
              </a:rPr>
              <a:t>Solicitud Junta Directiva</a:t>
            </a:r>
          </a:p>
        </p:txBody>
      </p:sp>
    </p:spTree>
    <p:extLst>
      <p:ext uri="{BB962C8B-B14F-4D97-AF65-F5344CB8AC3E}">
        <p14:creationId xmlns:p14="http://schemas.microsoft.com/office/powerpoint/2010/main" val="2159106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536874" y="2787825"/>
            <a:ext cx="7118252" cy="42940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778928" y="1245303"/>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orden del día</a:t>
            </a:r>
          </a:p>
          <a:p>
            <a:pPr marL="457200" indent="-457200">
              <a:buAutoNum type="arabicPeriod"/>
            </a:pPr>
            <a:r>
              <a:rPr lang="es-CO" sz="2400" dirty="0"/>
              <a:t>Aprobación actas 129 y 130</a:t>
            </a:r>
          </a:p>
          <a:p>
            <a:pPr marL="457200" indent="-457200">
              <a:buAutoNum type="arabicPeriod"/>
            </a:pPr>
            <a:r>
              <a:rPr lang="es-CO" sz="2400" dirty="0"/>
              <a:t>Contrato Vigilancia</a:t>
            </a:r>
          </a:p>
          <a:p>
            <a:pPr marL="457200" indent="-457200">
              <a:buAutoNum type="arabicPeriod"/>
            </a:pPr>
            <a:r>
              <a:rPr lang="es-CO" sz="2400" dirty="0">
                <a:solidFill>
                  <a:schemeClr val="bg1"/>
                </a:solidFill>
              </a:rPr>
              <a:t>Informe Ley de Extinción de dominio</a:t>
            </a:r>
          </a:p>
          <a:p>
            <a:pPr marL="457200" indent="-457200">
              <a:buAutoNum type="arabicPeriod"/>
            </a:pPr>
            <a:r>
              <a:rPr lang="es-CO" sz="2400" dirty="0"/>
              <a:t>Informe Comercial.</a:t>
            </a:r>
          </a:p>
          <a:p>
            <a:pPr marL="457200" indent="-457200">
              <a:buAutoNum type="arabicPeriod"/>
            </a:pPr>
            <a:r>
              <a:rPr lang="es-CO" sz="2400" dirty="0"/>
              <a:t>Comité financiero</a:t>
            </a:r>
          </a:p>
          <a:p>
            <a:pPr marL="457200" indent="-457200">
              <a:buAutoNum type="arabicPeriod"/>
            </a:pPr>
            <a:r>
              <a:rPr lang="es-CO" sz="2400" dirty="0"/>
              <a:t>Provisión de Planta</a:t>
            </a:r>
          </a:p>
          <a:p>
            <a:pPr marL="457200" indent="-457200">
              <a:buAutoNum type="arabicPeriod"/>
            </a:pPr>
            <a:r>
              <a:rPr lang="es-CO" sz="2400" dirty="0"/>
              <a:t>Secuestro Semovientes (Macarena)</a:t>
            </a:r>
          </a:p>
          <a:p>
            <a:pPr marL="457200" indent="-457200">
              <a:buAutoNum type="arabicPeriod"/>
            </a:pPr>
            <a:r>
              <a:rPr lang="es-CO" sz="2400" dirty="0"/>
              <a:t>Base de Datos – Fiscalía</a:t>
            </a:r>
          </a:p>
          <a:p>
            <a:pPr marL="457200" indent="-457200">
              <a:buAutoNum type="arabicPeriod"/>
            </a:pPr>
            <a:r>
              <a:rPr lang="es-CO" sz="2400" dirty="0"/>
              <a:t>Cemex</a:t>
            </a:r>
          </a:p>
          <a:p>
            <a:pPr marL="457200" indent="-457200">
              <a:buAutoNum type="arabicPeriod"/>
            </a:pPr>
            <a:r>
              <a:rPr lang="es-CO" sz="2400" dirty="0"/>
              <a:t>Informe CNE.</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9</a:t>
            </a:fld>
            <a:endParaRPr lang="es-ES" dirty="0"/>
          </a:p>
        </p:txBody>
      </p:sp>
      <p:sp>
        <p:nvSpPr>
          <p:cNvPr id="10" name="Rectángulo 9"/>
          <p:cNvSpPr/>
          <p:nvPr/>
        </p:nvSpPr>
        <p:spPr>
          <a:xfrm>
            <a:off x="0" y="0"/>
            <a:ext cx="12192000" cy="9231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2" name="CuadroTexto 11"/>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Orden del Día</a:t>
            </a:r>
            <a:endParaRPr lang="es-ES" sz="800" dirty="0">
              <a:solidFill>
                <a:schemeClr val="bg1"/>
              </a:solidFill>
            </a:endParaRPr>
          </a:p>
        </p:txBody>
      </p:sp>
    </p:spTree>
    <p:extLst>
      <p:ext uri="{BB962C8B-B14F-4D97-AF65-F5344CB8AC3E}">
        <p14:creationId xmlns:p14="http://schemas.microsoft.com/office/powerpoint/2010/main" val="799963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ángulo 9"/>
          <p:cNvSpPr/>
          <p:nvPr/>
        </p:nvSpPr>
        <p:spPr>
          <a:xfrm>
            <a:off x="0" y="-719"/>
            <a:ext cx="12192000" cy="89612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t>1. Proposiciones aprobadas Cámara y Senado.</a:t>
            </a:r>
          </a:p>
        </p:txBody>
      </p:sp>
      <p:pic>
        <p:nvPicPr>
          <p:cNvPr id="46"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078" y="90025"/>
            <a:ext cx="1666876" cy="800662"/>
          </a:xfrm>
          <a:prstGeom prst="rect">
            <a:avLst/>
          </a:prstGeom>
        </p:spPr>
      </p:pic>
      <p:sp>
        <p:nvSpPr>
          <p:cNvPr id="8" name="Rectángulo 7"/>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2"/>
          </a:p>
        </p:txBody>
      </p:sp>
      <p:sp>
        <p:nvSpPr>
          <p:cNvPr id="9" name="CuadroTexto 8"/>
          <p:cNvSpPr txBox="1"/>
          <p:nvPr/>
        </p:nvSpPr>
        <p:spPr>
          <a:xfrm>
            <a:off x="5311530" y="6545594"/>
            <a:ext cx="6234024" cy="338554"/>
          </a:xfrm>
          <a:prstGeom prst="rect">
            <a:avLst/>
          </a:prstGeom>
          <a:noFill/>
        </p:spPr>
        <p:txBody>
          <a:bodyPr wrap="square" rtlCol="0">
            <a:spAutoFit/>
          </a:bodyPr>
          <a:lstStyle/>
          <a:p>
            <a:pPr algn="r"/>
            <a:r>
              <a:rPr lang="es-ES" sz="1600" dirty="0">
                <a:solidFill>
                  <a:schemeClr val="bg1"/>
                </a:solidFill>
                <a:cs typeface="Lato Regular"/>
              </a:rPr>
              <a:t>Vicepresidencia Jurídica</a:t>
            </a:r>
          </a:p>
        </p:txBody>
      </p:sp>
      <p:graphicFrame>
        <p:nvGraphicFramePr>
          <p:cNvPr id="3" name="Tabla 2"/>
          <p:cNvGraphicFramePr>
            <a:graphicFrameLocks noGrp="1"/>
          </p:cNvGraphicFramePr>
          <p:nvPr>
            <p:extLst/>
          </p:nvPr>
        </p:nvGraphicFramePr>
        <p:xfrm>
          <a:off x="1580242" y="1158290"/>
          <a:ext cx="8059058" cy="5222240"/>
        </p:xfrm>
        <a:graphic>
          <a:graphicData uri="http://schemas.openxmlformats.org/drawingml/2006/table">
            <a:tbl>
              <a:tblPr firstRow="1" bandRow="1">
                <a:tableStyleId>{35758FB7-9AC5-4552-8A53-C91805E547FA}</a:tableStyleId>
              </a:tblPr>
              <a:tblGrid>
                <a:gridCol w="3176210">
                  <a:extLst>
                    <a:ext uri="{9D8B030D-6E8A-4147-A177-3AD203B41FA5}">
                      <a16:colId xmlns:a16="http://schemas.microsoft.com/office/drawing/2014/main" val="845577746"/>
                    </a:ext>
                  </a:extLst>
                </a:gridCol>
                <a:gridCol w="2197735">
                  <a:extLst>
                    <a:ext uri="{9D8B030D-6E8A-4147-A177-3AD203B41FA5}">
                      <a16:colId xmlns:a16="http://schemas.microsoft.com/office/drawing/2014/main" val="2026118173"/>
                    </a:ext>
                  </a:extLst>
                </a:gridCol>
                <a:gridCol w="2685113">
                  <a:extLst>
                    <a:ext uri="{9D8B030D-6E8A-4147-A177-3AD203B41FA5}">
                      <a16:colId xmlns:a16="http://schemas.microsoft.com/office/drawing/2014/main" val="3259067393"/>
                    </a:ext>
                  </a:extLst>
                </a:gridCol>
              </a:tblGrid>
              <a:tr h="370840">
                <a:tc>
                  <a:txBody>
                    <a:bodyPr/>
                    <a:lstStyle/>
                    <a:p>
                      <a:pPr algn="ctr"/>
                      <a:r>
                        <a:rPr lang="es-CO" dirty="0">
                          <a:solidFill>
                            <a:schemeClr val="tx1"/>
                          </a:solidFill>
                        </a:rPr>
                        <a:t>TEMAS REFORMA</a:t>
                      </a:r>
                    </a:p>
                  </a:txBody>
                  <a:tcPr/>
                </a:tc>
                <a:tc>
                  <a:txBody>
                    <a:bodyPr/>
                    <a:lstStyle/>
                    <a:p>
                      <a:pPr algn="ctr"/>
                      <a:r>
                        <a:rPr lang="es-CO" dirty="0">
                          <a:solidFill>
                            <a:schemeClr val="tx1"/>
                          </a:solidFill>
                        </a:rPr>
                        <a:t>APROBADO</a:t>
                      </a:r>
                      <a:r>
                        <a:rPr lang="es-CO" baseline="0" dirty="0">
                          <a:solidFill>
                            <a:schemeClr val="tx1"/>
                          </a:solidFill>
                        </a:rPr>
                        <a:t> SENADO</a:t>
                      </a:r>
                      <a:endParaRPr lang="es-CO" dirty="0">
                        <a:solidFill>
                          <a:schemeClr val="tx1"/>
                        </a:solidFill>
                      </a:endParaRPr>
                    </a:p>
                  </a:txBody>
                  <a:tcPr/>
                </a:tc>
                <a:tc>
                  <a:txBody>
                    <a:bodyPr/>
                    <a:lstStyle/>
                    <a:p>
                      <a:pPr algn="ctr"/>
                      <a:r>
                        <a:rPr lang="es-CO" dirty="0">
                          <a:solidFill>
                            <a:schemeClr val="tx1"/>
                          </a:solidFill>
                        </a:rPr>
                        <a:t>APROBADO</a:t>
                      </a:r>
                      <a:r>
                        <a:rPr lang="es-CO" baseline="0" dirty="0">
                          <a:solidFill>
                            <a:schemeClr val="tx1"/>
                          </a:solidFill>
                        </a:rPr>
                        <a:t> CAMARA R. </a:t>
                      </a:r>
                      <a:endParaRPr lang="es-CO" dirty="0">
                        <a:solidFill>
                          <a:schemeClr val="tx1"/>
                        </a:solidFill>
                      </a:endParaRPr>
                    </a:p>
                  </a:txBody>
                  <a:tcPr/>
                </a:tc>
                <a:extLst>
                  <a:ext uri="{0D108BD9-81ED-4DB2-BD59-A6C34878D82A}">
                    <a16:rowId xmlns:a16="http://schemas.microsoft.com/office/drawing/2014/main" val="3338123340"/>
                  </a:ext>
                </a:extLst>
              </a:tr>
              <a:tr h="370840">
                <a:tc>
                  <a:txBody>
                    <a:bodyPr/>
                    <a:lstStyle/>
                    <a:p>
                      <a:r>
                        <a:rPr lang="es-CO" dirty="0"/>
                        <a:t>Abstención Secuestro Bienes</a:t>
                      </a:r>
                      <a:r>
                        <a:rPr lang="es-CO" baseline="0" dirty="0"/>
                        <a:t> Representativos.</a:t>
                      </a:r>
                      <a:endParaRPr lang="es-CO" dirty="0"/>
                    </a:p>
                  </a:txBody>
                  <a:tcPr/>
                </a:tc>
                <a:tc>
                  <a:txBody>
                    <a:bodyPr/>
                    <a:lstStyle/>
                    <a:p>
                      <a:endParaRPr lang="es-CO" dirty="0"/>
                    </a:p>
                  </a:txBody>
                  <a:tcPr/>
                </a:tc>
                <a:tc>
                  <a:txBody>
                    <a:bodyPr/>
                    <a:lstStyle/>
                    <a:p>
                      <a:endParaRPr lang="es-CO"/>
                    </a:p>
                  </a:txBody>
                  <a:tcPr/>
                </a:tc>
                <a:extLst>
                  <a:ext uri="{0D108BD9-81ED-4DB2-BD59-A6C34878D82A}">
                    <a16:rowId xmlns:a16="http://schemas.microsoft.com/office/drawing/2014/main" val="2684170475"/>
                  </a:ext>
                </a:extLst>
              </a:tr>
              <a:tr h="370840">
                <a:tc>
                  <a:txBody>
                    <a:bodyPr/>
                    <a:lstStyle/>
                    <a:p>
                      <a:r>
                        <a:rPr lang="es-CO" dirty="0"/>
                        <a:t>Intervención</a:t>
                      </a:r>
                      <a:r>
                        <a:rPr lang="es-CO" baseline="0" dirty="0"/>
                        <a:t> en Procesos de Extinción de Dominio.</a:t>
                      </a:r>
                      <a:endParaRPr lang="es-CO" dirty="0"/>
                    </a:p>
                  </a:txBody>
                  <a:tcPr/>
                </a:tc>
                <a:tc>
                  <a:txBody>
                    <a:bodyPr/>
                    <a:lstStyle/>
                    <a:p>
                      <a:endParaRPr lang="es-CO" dirty="0"/>
                    </a:p>
                  </a:txBody>
                  <a:tcPr/>
                </a:tc>
                <a:tc>
                  <a:txBody>
                    <a:bodyPr/>
                    <a:lstStyle/>
                    <a:p>
                      <a:endParaRPr lang="es-CO" dirty="0"/>
                    </a:p>
                  </a:txBody>
                  <a:tcPr/>
                </a:tc>
                <a:extLst>
                  <a:ext uri="{0D108BD9-81ED-4DB2-BD59-A6C34878D82A}">
                    <a16:rowId xmlns:a16="http://schemas.microsoft.com/office/drawing/2014/main" val="1616736873"/>
                  </a:ext>
                </a:extLst>
              </a:tr>
              <a:tr h="370840">
                <a:tc>
                  <a:txBody>
                    <a:bodyPr/>
                    <a:lstStyle/>
                    <a:p>
                      <a:r>
                        <a:rPr lang="es-CO" dirty="0"/>
                        <a:t>Asignación Bienes Rurales a Defensa.</a:t>
                      </a:r>
                    </a:p>
                  </a:txBody>
                  <a:tcPr/>
                </a:tc>
                <a:tc>
                  <a:txBody>
                    <a:bodyPr/>
                    <a:lstStyle/>
                    <a:p>
                      <a:endParaRPr lang="es-CO" dirty="0"/>
                    </a:p>
                  </a:txBody>
                  <a:tcPr/>
                </a:tc>
                <a:tc>
                  <a:txBody>
                    <a:bodyPr/>
                    <a:lstStyle/>
                    <a:p>
                      <a:endParaRPr lang="es-CO" dirty="0"/>
                    </a:p>
                  </a:txBody>
                  <a:tcPr/>
                </a:tc>
                <a:extLst>
                  <a:ext uri="{0D108BD9-81ED-4DB2-BD59-A6C34878D82A}">
                    <a16:rowId xmlns:a16="http://schemas.microsoft.com/office/drawing/2014/main" val="3466375326"/>
                  </a:ext>
                </a:extLst>
              </a:tr>
              <a:tr h="370840">
                <a:tc>
                  <a:txBody>
                    <a:bodyPr/>
                    <a:lstStyle/>
                    <a:p>
                      <a:r>
                        <a:rPr lang="es-CO" dirty="0"/>
                        <a:t>Policía</a:t>
                      </a:r>
                      <a:r>
                        <a:rPr lang="es-CO" baseline="0" dirty="0"/>
                        <a:t> Administrativa SAE.</a:t>
                      </a:r>
                    </a:p>
                    <a:p>
                      <a:endParaRPr lang="es-CO" dirty="0"/>
                    </a:p>
                  </a:txBody>
                  <a:tcPr/>
                </a:tc>
                <a:tc>
                  <a:txBody>
                    <a:bodyPr/>
                    <a:lstStyle/>
                    <a:p>
                      <a:endParaRPr lang="es-CO" dirty="0"/>
                    </a:p>
                  </a:txBody>
                  <a:tcPr/>
                </a:tc>
                <a:tc>
                  <a:txBody>
                    <a:bodyPr/>
                    <a:lstStyle/>
                    <a:p>
                      <a:endParaRPr lang="es-CO" dirty="0"/>
                    </a:p>
                  </a:txBody>
                  <a:tcPr/>
                </a:tc>
                <a:extLst>
                  <a:ext uri="{0D108BD9-81ED-4DB2-BD59-A6C34878D82A}">
                    <a16:rowId xmlns:a16="http://schemas.microsoft.com/office/drawing/2014/main" val="3721440207"/>
                  </a:ext>
                </a:extLst>
              </a:tr>
              <a:tr h="370840">
                <a:tc>
                  <a:txBody>
                    <a:bodyPr/>
                    <a:lstStyle/>
                    <a:p>
                      <a:r>
                        <a:rPr lang="es-CO" dirty="0"/>
                        <a:t>Vigencia Avalúos (3 años).</a:t>
                      </a:r>
                    </a:p>
                    <a:p>
                      <a:endParaRPr lang="es-CO" dirty="0"/>
                    </a:p>
                  </a:txBody>
                  <a:tcPr/>
                </a:tc>
                <a:tc>
                  <a:txBody>
                    <a:bodyPr/>
                    <a:lstStyle/>
                    <a:p>
                      <a:endParaRPr lang="es-CO" dirty="0"/>
                    </a:p>
                  </a:txBody>
                  <a:tcPr/>
                </a:tc>
                <a:tc>
                  <a:txBody>
                    <a:bodyPr/>
                    <a:lstStyle/>
                    <a:p>
                      <a:endParaRPr lang="es-CO" dirty="0"/>
                    </a:p>
                  </a:txBody>
                  <a:tcPr/>
                </a:tc>
                <a:extLst>
                  <a:ext uri="{0D108BD9-81ED-4DB2-BD59-A6C34878D82A}">
                    <a16:rowId xmlns:a16="http://schemas.microsoft.com/office/drawing/2014/main" val="1164669785"/>
                  </a:ext>
                </a:extLst>
              </a:tr>
              <a:tr h="370840">
                <a:tc>
                  <a:txBody>
                    <a:bodyPr/>
                    <a:lstStyle/>
                    <a:p>
                      <a:r>
                        <a:rPr lang="es-CO" dirty="0"/>
                        <a:t>Enajenación</a:t>
                      </a:r>
                      <a:r>
                        <a:rPr lang="es-CO" baseline="0" dirty="0"/>
                        <a:t> Temprana con causales.</a:t>
                      </a:r>
                      <a:endParaRPr lang="es-CO" dirty="0"/>
                    </a:p>
                  </a:txBody>
                  <a:tcPr/>
                </a:tc>
                <a:tc>
                  <a:txBody>
                    <a:bodyPr/>
                    <a:lstStyle/>
                    <a:p>
                      <a:endParaRPr lang="es-CO" dirty="0"/>
                    </a:p>
                  </a:txBody>
                  <a:tcPr/>
                </a:tc>
                <a:tc>
                  <a:txBody>
                    <a:bodyPr/>
                    <a:lstStyle/>
                    <a:p>
                      <a:endParaRPr lang="es-CO" dirty="0"/>
                    </a:p>
                  </a:txBody>
                  <a:tcPr/>
                </a:tc>
                <a:extLst>
                  <a:ext uri="{0D108BD9-81ED-4DB2-BD59-A6C34878D82A}">
                    <a16:rowId xmlns:a16="http://schemas.microsoft.com/office/drawing/2014/main" val="2404450974"/>
                  </a:ext>
                </a:extLst>
              </a:tr>
              <a:tr h="370840">
                <a:tc>
                  <a:txBody>
                    <a:bodyPr/>
                    <a:lstStyle/>
                    <a:p>
                      <a:r>
                        <a:rPr lang="es-CO" dirty="0"/>
                        <a:t>Llamamiento</a:t>
                      </a:r>
                      <a:r>
                        <a:rPr lang="es-CO" baseline="0" dirty="0"/>
                        <a:t> en Garantía.</a:t>
                      </a:r>
                      <a:endParaRPr lang="es-CO" dirty="0"/>
                    </a:p>
                  </a:txBody>
                  <a:tcPr/>
                </a:tc>
                <a:tc>
                  <a:txBody>
                    <a:bodyPr/>
                    <a:lstStyle/>
                    <a:p>
                      <a:endParaRPr lang="es-CO" dirty="0"/>
                    </a:p>
                  </a:txBody>
                  <a:tcPr/>
                </a:tc>
                <a:tc>
                  <a:txBody>
                    <a:bodyPr/>
                    <a:lstStyle/>
                    <a:p>
                      <a:endParaRPr lang="es-CO" dirty="0"/>
                    </a:p>
                  </a:txBody>
                  <a:tcPr/>
                </a:tc>
                <a:extLst>
                  <a:ext uri="{0D108BD9-81ED-4DB2-BD59-A6C34878D82A}">
                    <a16:rowId xmlns:a16="http://schemas.microsoft.com/office/drawing/2014/main" val="1729468467"/>
                  </a:ext>
                </a:extLst>
              </a:tr>
              <a:tr h="370840">
                <a:tc>
                  <a:txBody>
                    <a:bodyPr/>
                    <a:lstStyle/>
                    <a:p>
                      <a:r>
                        <a:rPr lang="es-CO" dirty="0"/>
                        <a:t>Pago</a:t>
                      </a:r>
                      <a:r>
                        <a:rPr lang="es-CO" baseline="0" dirty="0"/>
                        <a:t> deudas anteriores con cargo a la venta.</a:t>
                      </a:r>
                      <a:endParaRPr lang="es-CO" dirty="0"/>
                    </a:p>
                  </a:txBody>
                  <a:tcPr/>
                </a:tc>
                <a:tc>
                  <a:txBody>
                    <a:bodyPr/>
                    <a:lstStyle/>
                    <a:p>
                      <a:endParaRPr lang="es-CO" dirty="0"/>
                    </a:p>
                  </a:txBody>
                  <a:tcPr/>
                </a:tc>
                <a:tc>
                  <a:txBody>
                    <a:bodyPr/>
                    <a:lstStyle/>
                    <a:p>
                      <a:endParaRPr lang="es-CO" dirty="0"/>
                    </a:p>
                  </a:txBody>
                  <a:tcPr/>
                </a:tc>
                <a:extLst>
                  <a:ext uri="{0D108BD9-81ED-4DB2-BD59-A6C34878D82A}">
                    <a16:rowId xmlns:a16="http://schemas.microsoft.com/office/drawing/2014/main" val="3122555374"/>
                  </a:ext>
                </a:extLst>
              </a:tr>
            </a:tbl>
          </a:graphicData>
        </a:graphic>
      </p:graphicFrame>
      <p:pic>
        <p:nvPicPr>
          <p:cNvPr id="21" name="Imagen 20"/>
          <p:cNvPicPr>
            <a:picLocks noChangeAspect="1"/>
          </p:cNvPicPr>
          <p:nvPr/>
        </p:nvPicPr>
        <p:blipFill>
          <a:blip r:embed="rId4"/>
          <a:stretch>
            <a:fillRect/>
          </a:stretch>
        </p:blipFill>
        <p:spPr>
          <a:xfrm>
            <a:off x="5609771" y="1739244"/>
            <a:ext cx="289079" cy="282196"/>
          </a:xfrm>
          <a:prstGeom prst="rect">
            <a:avLst/>
          </a:prstGeom>
        </p:spPr>
      </p:pic>
      <p:pic>
        <p:nvPicPr>
          <p:cNvPr id="25" name="Imagen 24"/>
          <p:cNvPicPr>
            <a:picLocks noChangeAspect="1"/>
          </p:cNvPicPr>
          <p:nvPr/>
        </p:nvPicPr>
        <p:blipFill>
          <a:blip r:embed="rId4"/>
          <a:stretch>
            <a:fillRect/>
          </a:stretch>
        </p:blipFill>
        <p:spPr>
          <a:xfrm>
            <a:off x="8171447" y="1738373"/>
            <a:ext cx="289079" cy="282196"/>
          </a:xfrm>
          <a:prstGeom prst="rect">
            <a:avLst/>
          </a:prstGeom>
        </p:spPr>
      </p:pic>
      <p:pic>
        <p:nvPicPr>
          <p:cNvPr id="26" name="Imagen 25"/>
          <p:cNvPicPr>
            <a:picLocks noChangeAspect="1"/>
          </p:cNvPicPr>
          <p:nvPr/>
        </p:nvPicPr>
        <p:blipFill>
          <a:blip r:embed="rId4"/>
          <a:stretch>
            <a:fillRect/>
          </a:stretch>
        </p:blipFill>
        <p:spPr>
          <a:xfrm>
            <a:off x="5609769" y="2331466"/>
            <a:ext cx="310987" cy="303583"/>
          </a:xfrm>
          <a:prstGeom prst="rect">
            <a:avLst/>
          </a:prstGeom>
        </p:spPr>
      </p:pic>
      <p:pic>
        <p:nvPicPr>
          <p:cNvPr id="27" name="Imagen 26"/>
          <p:cNvPicPr>
            <a:picLocks noChangeAspect="1"/>
          </p:cNvPicPr>
          <p:nvPr/>
        </p:nvPicPr>
        <p:blipFill>
          <a:blip r:embed="rId4"/>
          <a:stretch>
            <a:fillRect/>
          </a:stretch>
        </p:blipFill>
        <p:spPr>
          <a:xfrm>
            <a:off x="8157927" y="2342159"/>
            <a:ext cx="289079" cy="282196"/>
          </a:xfrm>
          <a:prstGeom prst="rect">
            <a:avLst/>
          </a:prstGeom>
        </p:spPr>
      </p:pic>
      <p:pic>
        <p:nvPicPr>
          <p:cNvPr id="28" name="Imagen 27"/>
          <p:cNvPicPr>
            <a:picLocks noChangeAspect="1"/>
          </p:cNvPicPr>
          <p:nvPr/>
        </p:nvPicPr>
        <p:blipFill>
          <a:blip r:embed="rId4"/>
          <a:stretch>
            <a:fillRect/>
          </a:stretch>
        </p:blipFill>
        <p:spPr>
          <a:xfrm>
            <a:off x="5598816" y="3037540"/>
            <a:ext cx="310987" cy="303583"/>
          </a:xfrm>
          <a:prstGeom prst="rect">
            <a:avLst/>
          </a:prstGeom>
        </p:spPr>
      </p:pic>
      <p:pic>
        <p:nvPicPr>
          <p:cNvPr id="29" name="Imagen 28"/>
          <p:cNvPicPr>
            <a:picLocks noChangeAspect="1"/>
          </p:cNvPicPr>
          <p:nvPr/>
        </p:nvPicPr>
        <p:blipFill>
          <a:blip r:embed="rId4"/>
          <a:stretch>
            <a:fillRect/>
          </a:stretch>
        </p:blipFill>
        <p:spPr>
          <a:xfrm>
            <a:off x="8117555" y="2995388"/>
            <a:ext cx="310987" cy="303583"/>
          </a:xfrm>
          <a:prstGeom prst="rect">
            <a:avLst/>
          </a:prstGeom>
        </p:spPr>
      </p:pic>
      <p:pic>
        <p:nvPicPr>
          <p:cNvPr id="32" name="Imagen 31"/>
          <p:cNvPicPr>
            <a:picLocks noChangeAspect="1"/>
          </p:cNvPicPr>
          <p:nvPr/>
        </p:nvPicPr>
        <p:blipFill>
          <a:blip r:embed="rId4"/>
          <a:stretch>
            <a:fillRect/>
          </a:stretch>
        </p:blipFill>
        <p:spPr>
          <a:xfrm>
            <a:off x="5631677" y="3707552"/>
            <a:ext cx="289079" cy="282197"/>
          </a:xfrm>
          <a:prstGeom prst="rect">
            <a:avLst/>
          </a:prstGeom>
        </p:spPr>
      </p:pic>
      <p:pic>
        <p:nvPicPr>
          <p:cNvPr id="33" name="Imagen 32"/>
          <p:cNvPicPr>
            <a:picLocks noChangeAspect="1"/>
          </p:cNvPicPr>
          <p:nvPr/>
        </p:nvPicPr>
        <p:blipFill>
          <a:blip r:embed="rId4"/>
          <a:stretch>
            <a:fillRect/>
          </a:stretch>
        </p:blipFill>
        <p:spPr>
          <a:xfrm>
            <a:off x="8141819" y="3696000"/>
            <a:ext cx="289079" cy="282197"/>
          </a:xfrm>
          <a:prstGeom prst="rect">
            <a:avLst/>
          </a:prstGeom>
        </p:spPr>
      </p:pic>
      <p:pic>
        <p:nvPicPr>
          <p:cNvPr id="34" name="Imagen 33"/>
          <p:cNvPicPr>
            <a:picLocks noChangeAspect="1"/>
          </p:cNvPicPr>
          <p:nvPr/>
        </p:nvPicPr>
        <p:blipFill>
          <a:blip r:embed="rId4"/>
          <a:stretch>
            <a:fillRect/>
          </a:stretch>
        </p:blipFill>
        <p:spPr>
          <a:xfrm>
            <a:off x="5631677" y="4328510"/>
            <a:ext cx="289079" cy="282197"/>
          </a:xfrm>
          <a:prstGeom prst="rect">
            <a:avLst/>
          </a:prstGeom>
        </p:spPr>
      </p:pic>
      <p:pic>
        <p:nvPicPr>
          <p:cNvPr id="35" name="Imagen 34"/>
          <p:cNvPicPr>
            <a:picLocks noChangeAspect="1"/>
          </p:cNvPicPr>
          <p:nvPr/>
        </p:nvPicPr>
        <p:blipFill>
          <a:blip r:embed="rId4"/>
          <a:stretch>
            <a:fillRect/>
          </a:stretch>
        </p:blipFill>
        <p:spPr>
          <a:xfrm>
            <a:off x="8177255" y="4328215"/>
            <a:ext cx="321797" cy="279658"/>
          </a:xfrm>
          <a:prstGeom prst="rect">
            <a:avLst/>
          </a:prstGeom>
        </p:spPr>
      </p:pic>
      <p:pic>
        <p:nvPicPr>
          <p:cNvPr id="36" name="Imagen 35"/>
          <p:cNvPicPr>
            <a:picLocks noChangeAspect="1"/>
          </p:cNvPicPr>
          <p:nvPr/>
        </p:nvPicPr>
        <p:blipFill>
          <a:blip r:embed="rId4"/>
          <a:stretch>
            <a:fillRect/>
          </a:stretch>
        </p:blipFill>
        <p:spPr>
          <a:xfrm>
            <a:off x="5631677" y="4913320"/>
            <a:ext cx="289079" cy="282197"/>
          </a:xfrm>
          <a:prstGeom prst="rect">
            <a:avLst/>
          </a:prstGeom>
        </p:spPr>
      </p:pic>
      <p:pic>
        <p:nvPicPr>
          <p:cNvPr id="37" name="Imagen 36"/>
          <p:cNvPicPr>
            <a:picLocks noChangeAspect="1"/>
          </p:cNvPicPr>
          <p:nvPr/>
        </p:nvPicPr>
        <p:blipFill>
          <a:blip r:embed="rId4"/>
          <a:stretch>
            <a:fillRect/>
          </a:stretch>
        </p:blipFill>
        <p:spPr>
          <a:xfrm>
            <a:off x="8092146" y="4932001"/>
            <a:ext cx="336396" cy="328388"/>
          </a:xfrm>
          <a:prstGeom prst="rect">
            <a:avLst/>
          </a:prstGeom>
        </p:spPr>
      </p:pic>
      <p:pic>
        <p:nvPicPr>
          <p:cNvPr id="40" name="Imagen 39"/>
          <p:cNvPicPr>
            <a:picLocks noChangeAspect="1"/>
          </p:cNvPicPr>
          <p:nvPr/>
        </p:nvPicPr>
        <p:blipFill>
          <a:blip r:embed="rId4"/>
          <a:stretch>
            <a:fillRect/>
          </a:stretch>
        </p:blipFill>
        <p:spPr>
          <a:xfrm>
            <a:off x="5598816" y="5425452"/>
            <a:ext cx="289079" cy="282197"/>
          </a:xfrm>
          <a:prstGeom prst="rect">
            <a:avLst/>
          </a:prstGeom>
        </p:spPr>
      </p:pic>
      <p:pic>
        <p:nvPicPr>
          <p:cNvPr id="43" name="Imagen 42"/>
          <p:cNvPicPr>
            <a:picLocks noChangeAspect="1"/>
          </p:cNvPicPr>
          <p:nvPr/>
        </p:nvPicPr>
        <p:blipFill>
          <a:blip r:embed="rId4"/>
          <a:stretch>
            <a:fillRect/>
          </a:stretch>
        </p:blipFill>
        <p:spPr>
          <a:xfrm>
            <a:off x="5631676" y="5995908"/>
            <a:ext cx="289079" cy="282197"/>
          </a:xfrm>
          <a:prstGeom prst="rect">
            <a:avLst/>
          </a:prstGeom>
        </p:spPr>
      </p:pic>
      <p:pic>
        <p:nvPicPr>
          <p:cNvPr id="47" name="Imagen 46"/>
          <p:cNvPicPr>
            <a:picLocks noChangeAspect="1"/>
          </p:cNvPicPr>
          <p:nvPr/>
        </p:nvPicPr>
        <p:blipFill>
          <a:blip r:embed="rId4"/>
          <a:stretch>
            <a:fillRect/>
          </a:stretch>
        </p:blipFill>
        <p:spPr>
          <a:xfrm>
            <a:off x="8141819" y="5958706"/>
            <a:ext cx="289079" cy="282197"/>
          </a:xfrm>
          <a:prstGeom prst="rect">
            <a:avLst/>
          </a:prstGeom>
        </p:spPr>
      </p:pic>
      <p:pic>
        <p:nvPicPr>
          <p:cNvPr id="48" name="Imagen 47"/>
          <p:cNvPicPr>
            <a:picLocks noChangeAspect="1"/>
          </p:cNvPicPr>
          <p:nvPr/>
        </p:nvPicPr>
        <p:blipFill>
          <a:blip r:embed="rId4"/>
          <a:stretch>
            <a:fillRect/>
          </a:stretch>
        </p:blipFill>
        <p:spPr>
          <a:xfrm>
            <a:off x="8117555" y="5425453"/>
            <a:ext cx="289079" cy="282197"/>
          </a:xfrm>
          <a:prstGeom prst="rect">
            <a:avLst/>
          </a:prstGeom>
        </p:spPr>
      </p:pic>
    </p:spTree>
    <p:extLst>
      <p:ext uri="{BB962C8B-B14F-4D97-AF65-F5344CB8AC3E}">
        <p14:creationId xmlns:p14="http://schemas.microsoft.com/office/powerpoint/2010/main" val="805480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ángulo 9"/>
          <p:cNvSpPr/>
          <p:nvPr/>
        </p:nvSpPr>
        <p:spPr>
          <a:xfrm>
            <a:off x="0" y="-719"/>
            <a:ext cx="12192000" cy="89612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t>2. Diferencias Cámara y Senado.</a:t>
            </a:r>
          </a:p>
        </p:txBody>
      </p:sp>
      <p:pic>
        <p:nvPicPr>
          <p:cNvPr id="46"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078" y="90025"/>
            <a:ext cx="1666876" cy="800662"/>
          </a:xfrm>
          <a:prstGeom prst="rect">
            <a:avLst/>
          </a:prstGeom>
        </p:spPr>
      </p:pic>
      <p:sp>
        <p:nvSpPr>
          <p:cNvPr id="8" name="Rectángulo 7"/>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2"/>
          </a:p>
        </p:txBody>
      </p:sp>
      <p:sp>
        <p:nvSpPr>
          <p:cNvPr id="9" name="CuadroTexto 8"/>
          <p:cNvSpPr txBox="1"/>
          <p:nvPr/>
        </p:nvSpPr>
        <p:spPr>
          <a:xfrm>
            <a:off x="5311530" y="6545594"/>
            <a:ext cx="6234024" cy="338554"/>
          </a:xfrm>
          <a:prstGeom prst="rect">
            <a:avLst/>
          </a:prstGeom>
          <a:noFill/>
        </p:spPr>
        <p:txBody>
          <a:bodyPr wrap="square" rtlCol="0">
            <a:spAutoFit/>
          </a:bodyPr>
          <a:lstStyle/>
          <a:p>
            <a:pPr algn="r"/>
            <a:r>
              <a:rPr lang="es-ES" sz="1600" dirty="0">
                <a:solidFill>
                  <a:schemeClr val="bg1"/>
                </a:solidFill>
                <a:cs typeface="Lato Regular"/>
              </a:rPr>
              <a:t>Vicepresidencia Jurídica</a:t>
            </a:r>
          </a:p>
        </p:txBody>
      </p:sp>
      <p:graphicFrame>
        <p:nvGraphicFramePr>
          <p:cNvPr id="3" name="Tabla 2"/>
          <p:cNvGraphicFramePr>
            <a:graphicFrameLocks noGrp="1"/>
          </p:cNvGraphicFramePr>
          <p:nvPr>
            <p:extLst/>
          </p:nvPr>
        </p:nvGraphicFramePr>
        <p:xfrm>
          <a:off x="1580242" y="1158290"/>
          <a:ext cx="8059058" cy="5222240"/>
        </p:xfrm>
        <a:graphic>
          <a:graphicData uri="http://schemas.openxmlformats.org/drawingml/2006/table">
            <a:tbl>
              <a:tblPr firstRow="1" bandRow="1">
                <a:tableStyleId>{35758FB7-9AC5-4552-8A53-C91805E547FA}</a:tableStyleId>
              </a:tblPr>
              <a:tblGrid>
                <a:gridCol w="3176210">
                  <a:extLst>
                    <a:ext uri="{9D8B030D-6E8A-4147-A177-3AD203B41FA5}">
                      <a16:colId xmlns:a16="http://schemas.microsoft.com/office/drawing/2014/main" val="845577746"/>
                    </a:ext>
                  </a:extLst>
                </a:gridCol>
                <a:gridCol w="2197735">
                  <a:extLst>
                    <a:ext uri="{9D8B030D-6E8A-4147-A177-3AD203B41FA5}">
                      <a16:colId xmlns:a16="http://schemas.microsoft.com/office/drawing/2014/main" val="2026118173"/>
                    </a:ext>
                  </a:extLst>
                </a:gridCol>
                <a:gridCol w="2685113">
                  <a:extLst>
                    <a:ext uri="{9D8B030D-6E8A-4147-A177-3AD203B41FA5}">
                      <a16:colId xmlns:a16="http://schemas.microsoft.com/office/drawing/2014/main" val="3259067393"/>
                    </a:ext>
                  </a:extLst>
                </a:gridCol>
              </a:tblGrid>
              <a:tr h="370840">
                <a:tc>
                  <a:txBody>
                    <a:bodyPr/>
                    <a:lstStyle/>
                    <a:p>
                      <a:pPr algn="ctr"/>
                      <a:r>
                        <a:rPr lang="es-CO" dirty="0">
                          <a:solidFill>
                            <a:schemeClr val="tx1"/>
                          </a:solidFill>
                        </a:rPr>
                        <a:t>TEMAS REFORMA</a:t>
                      </a:r>
                    </a:p>
                  </a:txBody>
                  <a:tcPr/>
                </a:tc>
                <a:tc>
                  <a:txBody>
                    <a:bodyPr/>
                    <a:lstStyle/>
                    <a:p>
                      <a:pPr algn="ctr"/>
                      <a:r>
                        <a:rPr lang="es-CO" dirty="0">
                          <a:solidFill>
                            <a:schemeClr val="tx1"/>
                          </a:solidFill>
                        </a:rPr>
                        <a:t>APROBADO</a:t>
                      </a:r>
                      <a:r>
                        <a:rPr lang="es-CO" baseline="0" dirty="0">
                          <a:solidFill>
                            <a:schemeClr val="tx1"/>
                          </a:solidFill>
                        </a:rPr>
                        <a:t> SENADO</a:t>
                      </a:r>
                      <a:endParaRPr lang="es-CO" dirty="0">
                        <a:solidFill>
                          <a:schemeClr val="tx1"/>
                        </a:solidFill>
                      </a:endParaRPr>
                    </a:p>
                  </a:txBody>
                  <a:tcPr/>
                </a:tc>
                <a:tc>
                  <a:txBody>
                    <a:bodyPr/>
                    <a:lstStyle/>
                    <a:p>
                      <a:pPr algn="ctr"/>
                      <a:r>
                        <a:rPr lang="es-CO" dirty="0">
                          <a:solidFill>
                            <a:schemeClr val="tx1"/>
                          </a:solidFill>
                        </a:rPr>
                        <a:t>APROBADO</a:t>
                      </a:r>
                      <a:r>
                        <a:rPr lang="es-CO" baseline="0" dirty="0">
                          <a:solidFill>
                            <a:schemeClr val="tx1"/>
                          </a:solidFill>
                        </a:rPr>
                        <a:t> CAMARA R. </a:t>
                      </a:r>
                      <a:endParaRPr lang="es-CO" dirty="0">
                        <a:solidFill>
                          <a:schemeClr val="tx1"/>
                        </a:solidFill>
                      </a:endParaRPr>
                    </a:p>
                  </a:txBody>
                  <a:tcPr/>
                </a:tc>
                <a:extLst>
                  <a:ext uri="{0D108BD9-81ED-4DB2-BD59-A6C34878D82A}">
                    <a16:rowId xmlns:a16="http://schemas.microsoft.com/office/drawing/2014/main" val="3338123340"/>
                  </a:ext>
                </a:extLst>
              </a:tr>
              <a:tr h="370840">
                <a:tc>
                  <a:txBody>
                    <a:bodyPr/>
                    <a:lstStyle/>
                    <a:p>
                      <a:r>
                        <a:rPr lang="es-CO" dirty="0"/>
                        <a:t>Aclaración</a:t>
                      </a:r>
                      <a:r>
                        <a:rPr lang="es-CO" baseline="0" dirty="0"/>
                        <a:t> Fuente de Recursos FRISCO.</a:t>
                      </a:r>
                      <a:endParaRPr lang="es-CO" dirty="0"/>
                    </a:p>
                  </a:txBody>
                  <a:tcPr/>
                </a:tc>
                <a:tc>
                  <a:txBody>
                    <a:bodyPr/>
                    <a:lstStyle/>
                    <a:p>
                      <a:endParaRPr lang="es-CO" dirty="0"/>
                    </a:p>
                  </a:txBody>
                  <a:tcPr/>
                </a:tc>
                <a:tc>
                  <a:txBody>
                    <a:bodyPr/>
                    <a:lstStyle/>
                    <a:p>
                      <a:endParaRPr lang="es-CO"/>
                    </a:p>
                  </a:txBody>
                  <a:tcPr/>
                </a:tc>
                <a:extLst>
                  <a:ext uri="{0D108BD9-81ED-4DB2-BD59-A6C34878D82A}">
                    <a16:rowId xmlns:a16="http://schemas.microsoft.com/office/drawing/2014/main" val="2684170475"/>
                  </a:ext>
                </a:extLst>
              </a:tr>
              <a:tr h="370840">
                <a:tc>
                  <a:txBody>
                    <a:bodyPr/>
                    <a:lstStyle/>
                    <a:p>
                      <a:r>
                        <a:rPr lang="es-CO" dirty="0"/>
                        <a:t>Ajuste redacción</a:t>
                      </a:r>
                      <a:r>
                        <a:rPr lang="es-CO" baseline="0" dirty="0"/>
                        <a:t> Bienes para San Andrés. </a:t>
                      </a:r>
                      <a:endParaRPr lang="es-CO" dirty="0"/>
                    </a:p>
                  </a:txBody>
                  <a:tcPr/>
                </a:tc>
                <a:tc>
                  <a:txBody>
                    <a:bodyPr/>
                    <a:lstStyle/>
                    <a:p>
                      <a:endParaRPr lang="es-CO" dirty="0"/>
                    </a:p>
                  </a:txBody>
                  <a:tcPr/>
                </a:tc>
                <a:tc>
                  <a:txBody>
                    <a:bodyPr/>
                    <a:lstStyle/>
                    <a:p>
                      <a:endParaRPr lang="es-CO" dirty="0"/>
                    </a:p>
                  </a:txBody>
                  <a:tcPr/>
                </a:tc>
                <a:extLst>
                  <a:ext uri="{0D108BD9-81ED-4DB2-BD59-A6C34878D82A}">
                    <a16:rowId xmlns:a16="http://schemas.microsoft.com/office/drawing/2014/main" val="1616736873"/>
                  </a:ext>
                </a:extLst>
              </a:tr>
              <a:tr h="370840">
                <a:tc>
                  <a:txBody>
                    <a:bodyPr/>
                    <a:lstStyle/>
                    <a:p>
                      <a:r>
                        <a:rPr lang="es-CO" dirty="0"/>
                        <a:t>Ajuste Acuerdos de Paz.</a:t>
                      </a:r>
                    </a:p>
                    <a:p>
                      <a:endParaRPr lang="es-CO" dirty="0"/>
                    </a:p>
                  </a:txBody>
                  <a:tcPr/>
                </a:tc>
                <a:tc>
                  <a:txBody>
                    <a:bodyPr/>
                    <a:lstStyle/>
                    <a:p>
                      <a:endParaRPr lang="es-CO" dirty="0"/>
                    </a:p>
                  </a:txBody>
                  <a:tcPr/>
                </a:tc>
                <a:tc>
                  <a:txBody>
                    <a:bodyPr/>
                    <a:lstStyle/>
                    <a:p>
                      <a:endParaRPr lang="es-CO" dirty="0"/>
                    </a:p>
                  </a:txBody>
                  <a:tcPr/>
                </a:tc>
                <a:extLst>
                  <a:ext uri="{0D108BD9-81ED-4DB2-BD59-A6C34878D82A}">
                    <a16:rowId xmlns:a16="http://schemas.microsoft.com/office/drawing/2014/main" val="3466375326"/>
                  </a:ext>
                </a:extLst>
              </a:tr>
              <a:tr h="370840">
                <a:tc>
                  <a:txBody>
                    <a:bodyPr/>
                    <a:lstStyle/>
                    <a:p>
                      <a:r>
                        <a:rPr lang="es-CO" dirty="0"/>
                        <a:t>Ajuste</a:t>
                      </a:r>
                      <a:r>
                        <a:rPr lang="es-CO" baseline="0" dirty="0"/>
                        <a:t>s Presupuestales SAE – Min Hacienda. </a:t>
                      </a:r>
                      <a:endParaRPr lang="es-CO" dirty="0"/>
                    </a:p>
                  </a:txBody>
                  <a:tcPr/>
                </a:tc>
                <a:tc>
                  <a:txBody>
                    <a:bodyPr/>
                    <a:lstStyle/>
                    <a:p>
                      <a:endParaRPr lang="es-CO" dirty="0"/>
                    </a:p>
                  </a:txBody>
                  <a:tcPr/>
                </a:tc>
                <a:tc>
                  <a:txBody>
                    <a:bodyPr/>
                    <a:lstStyle/>
                    <a:p>
                      <a:endParaRPr lang="es-CO" dirty="0"/>
                    </a:p>
                  </a:txBody>
                  <a:tcPr/>
                </a:tc>
                <a:extLst>
                  <a:ext uri="{0D108BD9-81ED-4DB2-BD59-A6C34878D82A}">
                    <a16:rowId xmlns:a16="http://schemas.microsoft.com/office/drawing/2014/main" val="3721440207"/>
                  </a:ext>
                </a:extLst>
              </a:tr>
              <a:tr h="370840">
                <a:tc>
                  <a:txBody>
                    <a:bodyPr/>
                    <a:lstStyle/>
                    <a:p>
                      <a:r>
                        <a:rPr lang="es-CO" dirty="0"/>
                        <a:t>Justicia</a:t>
                      </a:r>
                      <a:r>
                        <a:rPr lang="es-CO" baseline="0" dirty="0"/>
                        <a:t> </a:t>
                      </a:r>
                      <a:r>
                        <a:rPr lang="es-CO" baseline="0" dirty="0" err="1"/>
                        <a:t>Premial</a:t>
                      </a:r>
                      <a:r>
                        <a:rPr lang="es-CO" baseline="0" dirty="0"/>
                        <a:t>.</a:t>
                      </a:r>
                    </a:p>
                    <a:p>
                      <a:endParaRPr lang="es-CO" dirty="0"/>
                    </a:p>
                  </a:txBody>
                  <a:tcPr/>
                </a:tc>
                <a:tc>
                  <a:txBody>
                    <a:bodyPr/>
                    <a:lstStyle/>
                    <a:p>
                      <a:endParaRPr lang="es-CO" dirty="0"/>
                    </a:p>
                  </a:txBody>
                  <a:tcPr/>
                </a:tc>
                <a:tc>
                  <a:txBody>
                    <a:bodyPr/>
                    <a:lstStyle/>
                    <a:p>
                      <a:endParaRPr lang="es-CO" dirty="0"/>
                    </a:p>
                  </a:txBody>
                  <a:tcPr/>
                </a:tc>
                <a:extLst>
                  <a:ext uri="{0D108BD9-81ED-4DB2-BD59-A6C34878D82A}">
                    <a16:rowId xmlns:a16="http://schemas.microsoft.com/office/drawing/2014/main" val="1164669785"/>
                  </a:ext>
                </a:extLst>
              </a:tr>
              <a:tr h="370840">
                <a:tc>
                  <a:txBody>
                    <a:bodyPr/>
                    <a:lstStyle/>
                    <a:p>
                      <a:r>
                        <a:rPr lang="es-CO" dirty="0"/>
                        <a:t>Elimina Comité</a:t>
                      </a:r>
                      <a:r>
                        <a:rPr lang="es-CO" baseline="0" dirty="0"/>
                        <a:t> Destinaciones (FGN – Rama). </a:t>
                      </a:r>
                      <a:endParaRPr lang="es-CO" dirty="0"/>
                    </a:p>
                  </a:txBody>
                  <a:tcPr/>
                </a:tc>
                <a:tc>
                  <a:txBody>
                    <a:bodyPr/>
                    <a:lstStyle/>
                    <a:p>
                      <a:endParaRPr lang="es-CO" dirty="0"/>
                    </a:p>
                  </a:txBody>
                  <a:tcPr/>
                </a:tc>
                <a:tc>
                  <a:txBody>
                    <a:bodyPr/>
                    <a:lstStyle/>
                    <a:p>
                      <a:endParaRPr lang="es-CO" dirty="0"/>
                    </a:p>
                  </a:txBody>
                  <a:tcPr/>
                </a:tc>
                <a:extLst>
                  <a:ext uri="{0D108BD9-81ED-4DB2-BD59-A6C34878D82A}">
                    <a16:rowId xmlns:a16="http://schemas.microsoft.com/office/drawing/2014/main" val="2404450974"/>
                  </a:ext>
                </a:extLst>
              </a:tr>
              <a:tr h="370840">
                <a:tc>
                  <a:txBody>
                    <a:bodyPr/>
                    <a:lstStyle/>
                    <a:p>
                      <a:r>
                        <a:rPr lang="es-CO" dirty="0"/>
                        <a:t>Avalúos Fachada.</a:t>
                      </a:r>
                    </a:p>
                  </a:txBody>
                  <a:tcPr/>
                </a:tc>
                <a:tc>
                  <a:txBody>
                    <a:bodyPr/>
                    <a:lstStyle/>
                    <a:p>
                      <a:endParaRPr lang="es-CO" dirty="0"/>
                    </a:p>
                  </a:txBody>
                  <a:tcPr/>
                </a:tc>
                <a:tc>
                  <a:txBody>
                    <a:bodyPr/>
                    <a:lstStyle/>
                    <a:p>
                      <a:endParaRPr lang="es-CO" dirty="0"/>
                    </a:p>
                  </a:txBody>
                  <a:tcPr/>
                </a:tc>
                <a:extLst>
                  <a:ext uri="{0D108BD9-81ED-4DB2-BD59-A6C34878D82A}">
                    <a16:rowId xmlns:a16="http://schemas.microsoft.com/office/drawing/2014/main" val="1729468467"/>
                  </a:ext>
                </a:extLst>
              </a:tr>
              <a:tr h="370840">
                <a:tc>
                  <a:txBody>
                    <a:bodyPr/>
                    <a:lstStyle/>
                    <a:p>
                      <a:r>
                        <a:rPr lang="es-CO" dirty="0"/>
                        <a:t>Protocolo Notarial</a:t>
                      </a:r>
                      <a:r>
                        <a:rPr lang="es-CO" baseline="0" dirty="0"/>
                        <a:t>. </a:t>
                      </a:r>
                    </a:p>
                    <a:p>
                      <a:endParaRPr lang="es-CO" dirty="0"/>
                    </a:p>
                  </a:txBody>
                  <a:tcPr/>
                </a:tc>
                <a:tc>
                  <a:txBody>
                    <a:bodyPr/>
                    <a:lstStyle/>
                    <a:p>
                      <a:endParaRPr lang="es-CO" dirty="0"/>
                    </a:p>
                  </a:txBody>
                  <a:tcPr/>
                </a:tc>
                <a:tc>
                  <a:txBody>
                    <a:bodyPr/>
                    <a:lstStyle/>
                    <a:p>
                      <a:endParaRPr lang="es-CO" dirty="0"/>
                    </a:p>
                  </a:txBody>
                  <a:tcPr/>
                </a:tc>
                <a:extLst>
                  <a:ext uri="{0D108BD9-81ED-4DB2-BD59-A6C34878D82A}">
                    <a16:rowId xmlns:a16="http://schemas.microsoft.com/office/drawing/2014/main" val="3122555374"/>
                  </a:ext>
                </a:extLst>
              </a:tr>
            </a:tbl>
          </a:graphicData>
        </a:graphic>
      </p:graphicFrame>
      <p:pic>
        <p:nvPicPr>
          <p:cNvPr id="25" name="Imagen 24"/>
          <p:cNvPicPr>
            <a:picLocks noChangeAspect="1"/>
          </p:cNvPicPr>
          <p:nvPr/>
        </p:nvPicPr>
        <p:blipFill>
          <a:blip r:embed="rId4"/>
          <a:stretch>
            <a:fillRect/>
          </a:stretch>
        </p:blipFill>
        <p:spPr>
          <a:xfrm>
            <a:off x="8171447" y="1738373"/>
            <a:ext cx="289079" cy="282196"/>
          </a:xfrm>
          <a:prstGeom prst="rect">
            <a:avLst/>
          </a:prstGeom>
        </p:spPr>
      </p:pic>
      <p:pic>
        <p:nvPicPr>
          <p:cNvPr id="27" name="Imagen 26"/>
          <p:cNvPicPr>
            <a:picLocks noChangeAspect="1"/>
          </p:cNvPicPr>
          <p:nvPr/>
        </p:nvPicPr>
        <p:blipFill>
          <a:blip r:embed="rId4"/>
          <a:stretch>
            <a:fillRect/>
          </a:stretch>
        </p:blipFill>
        <p:spPr>
          <a:xfrm>
            <a:off x="8157927" y="2342159"/>
            <a:ext cx="289079" cy="282196"/>
          </a:xfrm>
          <a:prstGeom prst="rect">
            <a:avLst/>
          </a:prstGeom>
        </p:spPr>
      </p:pic>
      <p:pic>
        <p:nvPicPr>
          <p:cNvPr id="29" name="Imagen 28"/>
          <p:cNvPicPr>
            <a:picLocks noChangeAspect="1"/>
          </p:cNvPicPr>
          <p:nvPr/>
        </p:nvPicPr>
        <p:blipFill>
          <a:blip r:embed="rId4"/>
          <a:stretch>
            <a:fillRect/>
          </a:stretch>
        </p:blipFill>
        <p:spPr>
          <a:xfrm>
            <a:off x="8117555" y="2995388"/>
            <a:ext cx="310987" cy="303583"/>
          </a:xfrm>
          <a:prstGeom prst="rect">
            <a:avLst/>
          </a:prstGeom>
        </p:spPr>
      </p:pic>
      <p:pic>
        <p:nvPicPr>
          <p:cNvPr id="33" name="Imagen 32"/>
          <p:cNvPicPr>
            <a:picLocks noChangeAspect="1"/>
          </p:cNvPicPr>
          <p:nvPr/>
        </p:nvPicPr>
        <p:blipFill>
          <a:blip r:embed="rId4"/>
          <a:stretch>
            <a:fillRect/>
          </a:stretch>
        </p:blipFill>
        <p:spPr>
          <a:xfrm>
            <a:off x="5609771" y="3576485"/>
            <a:ext cx="363535" cy="354880"/>
          </a:xfrm>
          <a:prstGeom prst="rect">
            <a:avLst/>
          </a:prstGeom>
        </p:spPr>
      </p:pic>
      <p:pic>
        <p:nvPicPr>
          <p:cNvPr id="35" name="Imagen 34"/>
          <p:cNvPicPr>
            <a:picLocks noChangeAspect="1"/>
          </p:cNvPicPr>
          <p:nvPr/>
        </p:nvPicPr>
        <p:blipFill>
          <a:blip r:embed="rId4"/>
          <a:stretch>
            <a:fillRect/>
          </a:stretch>
        </p:blipFill>
        <p:spPr>
          <a:xfrm>
            <a:off x="8075081" y="4311541"/>
            <a:ext cx="321797" cy="279658"/>
          </a:xfrm>
          <a:prstGeom prst="rect">
            <a:avLst/>
          </a:prstGeom>
        </p:spPr>
      </p:pic>
      <p:pic>
        <p:nvPicPr>
          <p:cNvPr id="37" name="Imagen 36"/>
          <p:cNvPicPr>
            <a:picLocks noChangeAspect="1"/>
          </p:cNvPicPr>
          <p:nvPr/>
        </p:nvPicPr>
        <p:blipFill>
          <a:blip r:embed="rId4"/>
          <a:stretch>
            <a:fillRect/>
          </a:stretch>
        </p:blipFill>
        <p:spPr>
          <a:xfrm>
            <a:off x="8092146" y="4932001"/>
            <a:ext cx="336396" cy="328388"/>
          </a:xfrm>
          <a:prstGeom prst="rect">
            <a:avLst/>
          </a:prstGeom>
        </p:spPr>
      </p:pic>
      <p:pic>
        <p:nvPicPr>
          <p:cNvPr id="2" name="Imagen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52035" y="1667193"/>
            <a:ext cx="353461" cy="353461"/>
          </a:xfrm>
          <a:prstGeom prst="rect">
            <a:avLst/>
          </a:prstGeom>
        </p:spPr>
      </p:pic>
      <p:pic>
        <p:nvPicPr>
          <p:cNvPr id="24" name="Imagen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09771" y="2342231"/>
            <a:ext cx="353461" cy="353461"/>
          </a:xfrm>
          <a:prstGeom prst="rect">
            <a:avLst/>
          </a:prstGeom>
        </p:spPr>
      </p:pic>
      <p:pic>
        <p:nvPicPr>
          <p:cNvPr id="30" name="Imagen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98816" y="2969833"/>
            <a:ext cx="353461" cy="353461"/>
          </a:xfrm>
          <a:prstGeom prst="rect">
            <a:avLst/>
          </a:prstGeom>
        </p:spPr>
      </p:pic>
      <p:pic>
        <p:nvPicPr>
          <p:cNvPr id="31" name="Imagen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75081" y="3585294"/>
            <a:ext cx="385445" cy="385445"/>
          </a:xfrm>
          <a:prstGeom prst="rect">
            <a:avLst/>
          </a:prstGeom>
        </p:spPr>
      </p:pic>
      <p:pic>
        <p:nvPicPr>
          <p:cNvPr id="38" name="Imagen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03052" y="4218035"/>
            <a:ext cx="353461" cy="353461"/>
          </a:xfrm>
          <a:prstGeom prst="rect">
            <a:avLst/>
          </a:prstGeom>
        </p:spPr>
      </p:pic>
      <p:pic>
        <p:nvPicPr>
          <p:cNvPr id="39" name="Imagen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20060" y="5360610"/>
            <a:ext cx="353461" cy="353461"/>
          </a:xfrm>
          <a:prstGeom prst="rect">
            <a:avLst/>
          </a:prstGeom>
        </p:spPr>
      </p:pic>
      <p:pic>
        <p:nvPicPr>
          <p:cNvPr id="41" name="Imagen 40"/>
          <p:cNvPicPr>
            <a:picLocks noChangeAspect="1"/>
          </p:cNvPicPr>
          <p:nvPr/>
        </p:nvPicPr>
        <p:blipFill>
          <a:blip r:embed="rId4"/>
          <a:stretch>
            <a:fillRect/>
          </a:stretch>
        </p:blipFill>
        <p:spPr>
          <a:xfrm>
            <a:off x="8078143" y="5420323"/>
            <a:ext cx="336396" cy="328388"/>
          </a:xfrm>
          <a:prstGeom prst="rect">
            <a:avLst/>
          </a:prstGeom>
        </p:spPr>
      </p:pic>
      <p:pic>
        <p:nvPicPr>
          <p:cNvPr id="42" name="Imagen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26909" y="5907253"/>
            <a:ext cx="353461" cy="353461"/>
          </a:xfrm>
          <a:prstGeom prst="rect">
            <a:avLst/>
          </a:prstGeom>
        </p:spPr>
      </p:pic>
      <p:pic>
        <p:nvPicPr>
          <p:cNvPr id="44" name="Imagen 43"/>
          <p:cNvPicPr>
            <a:picLocks noChangeAspect="1"/>
          </p:cNvPicPr>
          <p:nvPr/>
        </p:nvPicPr>
        <p:blipFill>
          <a:blip r:embed="rId4"/>
          <a:stretch>
            <a:fillRect/>
          </a:stretch>
        </p:blipFill>
        <p:spPr>
          <a:xfrm>
            <a:off x="8099605" y="5931732"/>
            <a:ext cx="336396" cy="328388"/>
          </a:xfrm>
          <a:prstGeom prst="rect">
            <a:avLst/>
          </a:prstGeom>
        </p:spPr>
      </p:pic>
      <p:pic>
        <p:nvPicPr>
          <p:cNvPr id="49" name="Imagen 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98815" y="4894316"/>
            <a:ext cx="353461" cy="353461"/>
          </a:xfrm>
          <a:prstGeom prst="rect">
            <a:avLst/>
          </a:prstGeom>
        </p:spPr>
      </p:pic>
    </p:spTree>
    <p:extLst>
      <p:ext uri="{BB962C8B-B14F-4D97-AF65-F5344CB8AC3E}">
        <p14:creationId xmlns:p14="http://schemas.microsoft.com/office/powerpoint/2010/main" val="3800656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ángulo 9"/>
          <p:cNvSpPr/>
          <p:nvPr/>
        </p:nvSpPr>
        <p:spPr>
          <a:xfrm>
            <a:off x="0" y="-719"/>
            <a:ext cx="12192000" cy="89612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t>3. Aspectos no incorporados.</a:t>
            </a:r>
          </a:p>
        </p:txBody>
      </p:sp>
      <p:pic>
        <p:nvPicPr>
          <p:cNvPr id="46"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078" y="90025"/>
            <a:ext cx="1666876" cy="800662"/>
          </a:xfrm>
          <a:prstGeom prst="rect">
            <a:avLst/>
          </a:prstGeom>
        </p:spPr>
      </p:pic>
      <p:sp>
        <p:nvSpPr>
          <p:cNvPr id="8" name="Rectángulo 7"/>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2"/>
          </a:p>
        </p:txBody>
      </p:sp>
      <p:sp>
        <p:nvSpPr>
          <p:cNvPr id="9" name="CuadroTexto 8"/>
          <p:cNvSpPr txBox="1"/>
          <p:nvPr/>
        </p:nvSpPr>
        <p:spPr>
          <a:xfrm>
            <a:off x="5311530" y="6545594"/>
            <a:ext cx="6234024" cy="338554"/>
          </a:xfrm>
          <a:prstGeom prst="rect">
            <a:avLst/>
          </a:prstGeom>
          <a:noFill/>
        </p:spPr>
        <p:txBody>
          <a:bodyPr wrap="square" rtlCol="0">
            <a:spAutoFit/>
          </a:bodyPr>
          <a:lstStyle/>
          <a:p>
            <a:pPr algn="r"/>
            <a:r>
              <a:rPr lang="es-ES" sz="1600" dirty="0">
                <a:solidFill>
                  <a:schemeClr val="bg1"/>
                </a:solidFill>
                <a:cs typeface="Lato Regular"/>
              </a:rPr>
              <a:t>Vicepresidencia Jurídica</a:t>
            </a:r>
          </a:p>
        </p:txBody>
      </p:sp>
      <p:sp>
        <p:nvSpPr>
          <p:cNvPr id="23" name="Marcador de contenido 2"/>
          <p:cNvSpPr txBox="1">
            <a:spLocks/>
          </p:cNvSpPr>
          <p:nvPr/>
        </p:nvSpPr>
        <p:spPr>
          <a:xfrm>
            <a:off x="243077" y="1156154"/>
            <a:ext cx="11562479" cy="348116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 dirty="0">
              <a:solidFill>
                <a:srgbClr val="002060"/>
              </a:solidFill>
            </a:endParaRPr>
          </a:p>
          <a:p>
            <a:pPr marL="342900" indent="-342900" algn="just">
              <a:buFont typeface="Arial" panose="020B0604020202020204" pitchFamily="34" charset="0"/>
              <a:buChar char="•"/>
            </a:pPr>
            <a:r>
              <a:rPr lang="es-ES" sz="3200" dirty="0"/>
              <a:t>Aplicación de la reforma a los procesos iniciados en vigencia de la Ley 1708 de 2014 y los iniciados bajo normas anteriores.</a:t>
            </a:r>
          </a:p>
          <a:p>
            <a:pPr marL="342900" indent="-342900" algn="just">
              <a:buFont typeface="Arial" panose="020B0604020202020204" pitchFamily="34" charset="0"/>
              <a:buChar char="•"/>
            </a:pPr>
            <a:r>
              <a:rPr lang="es-ES" sz="3200" dirty="0"/>
              <a:t>Facultad de SAE para expedir acto administrativo en la Enajenación Temprana para que sea registrado ( transferencia de dominio y levantamiento de limitaciones).</a:t>
            </a:r>
          </a:p>
          <a:p>
            <a:pPr marL="342900" indent="-342900" algn="just">
              <a:buFont typeface="Arial" panose="020B0604020202020204" pitchFamily="34" charset="0"/>
              <a:buChar char="•"/>
            </a:pPr>
            <a:r>
              <a:rPr lang="es-ES" sz="3200" dirty="0"/>
              <a:t> Inversión en bien Improductivo.</a:t>
            </a:r>
          </a:p>
          <a:p>
            <a:pPr marL="342900" indent="-342900" algn="just">
              <a:buFont typeface="Arial" panose="020B0604020202020204" pitchFamily="34" charset="0"/>
              <a:buChar char="•"/>
            </a:pPr>
            <a:r>
              <a:rPr lang="es-ES" sz="3200" dirty="0"/>
              <a:t> Facultad de SAE para reconocer causal de disolución  y liquidación. </a:t>
            </a:r>
            <a:endParaRPr lang="es-CO" sz="3200" dirty="0"/>
          </a:p>
        </p:txBody>
      </p:sp>
    </p:spTree>
    <p:extLst>
      <p:ext uri="{BB962C8B-B14F-4D97-AF65-F5344CB8AC3E}">
        <p14:creationId xmlns:p14="http://schemas.microsoft.com/office/powerpoint/2010/main" val="3398011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536874" y="3156726"/>
            <a:ext cx="7118252" cy="42940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778928" y="1245303"/>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orden del día</a:t>
            </a:r>
          </a:p>
          <a:p>
            <a:pPr marL="457200" indent="-457200">
              <a:buAutoNum type="arabicPeriod"/>
            </a:pPr>
            <a:r>
              <a:rPr lang="es-CO" sz="2400" dirty="0"/>
              <a:t>Aprobación actas 129 y 130</a:t>
            </a:r>
          </a:p>
          <a:p>
            <a:pPr marL="457200" indent="-457200">
              <a:buAutoNum type="arabicPeriod"/>
            </a:pPr>
            <a:r>
              <a:rPr lang="es-CO" sz="2400" dirty="0"/>
              <a:t>Contrato Vigilancia</a:t>
            </a:r>
          </a:p>
          <a:p>
            <a:pPr marL="457200" indent="-457200">
              <a:buAutoNum type="arabicPeriod"/>
            </a:pPr>
            <a:r>
              <a:rPr lang="es-CO" sz="2400" dirty="0"/>
              <a:t>Informe Ley de Extinción de dominio</a:t>
            </a:r>
          </a:p>
          <a:p>
            <a:pPr marL="457200" indent="-457200">
              <a:buAutoNum type="arabicPeriod"/>
            </a:pPr>
            <a:r>
              <a:rPr lang="es-CO" sz="2400" dirty="0">
                <a:solidFill>
                  <a:schemeClr val="bg1"/>
                </a:solidFill>
              </a:rPr>
              <a:t>Informe Comercial.</a:t>
            </a:r>
          </a:p>
          <a:p>
            <a:pPr marL="457200" indent="-457200">
              <a:buAutoNum type="arabicPeriod"/>
            </a:pPr>
            <a:r>
              <a:rPr lang="es-CO" sz="2400" dirty="0"/>
              <a:t>Comité financiero</a:t>
            </a:r>
          </a:p>
          <a:p>
            <a:pPr marL="457200" indent="-457200">
              <a:buAutoNum type="arabicPeriod"/>
            </a:pPr>
            <a:r>
              <a:rPr lang="es-CO" sz="2400" dirty="0"/>
              <a:t>Provisión de Planta</a:t>
            </a:r>
          </a:p>
          <a:p>
            <a:pPr marL="457200" indent="-457200">
              <a:buAutoNum type="arabicPeriod"/>
            </a:pPr>
            <a:r>
              <a:rPr lang="es-CO" sz="2400" dirty="0"/>
              <a:t>Secuestro Semovientes (Macarena)</a:t>
            </a:r>
          </a:p>
          <a:p>
            <a:pPr marL="457200" indent="-457200">
              <a:buAutoNum type="arabicPeriod"/>
            </a:pPr>
            <a:r>
              <a:rPr lang="es-CO" sz="2400" dirty="0"/>
              <a:t>Base de Datos – Fiscalía</a:t>
            </a:r>
          </a:p>
          <a:p>
            <a:pPr marL="457200" indent="-457200">
              <a:buAutoNum type="arabicPeriod"/>
            </a:pPr>
            <a:r>
              <a:rPr lang="es-CO" sz="2400" dirty="0"/>
              <a:t>Cemex</a:t>
            </a:r>
          </a:p>
          <a:p>
            <a:pPr marL="457200" indent="-457200">
              <a:buAutoNum type="arabicPeriod"/>
            </a:pPr>
            <a:r>
              <a:rPr lang="es-CO" sz="2400" dirty="0"/>
              <a:t>Informe CNE.</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13</a:t>
            </a:fld>
            <a:endParaRPr lang="es-ES" dirty="0"/>
          </a:p>
        </p:txBody>
      </p:sp>
      <p:sp>
        <p:nvSpPr>
          <p:cNvPr id="10" name="Rectángulo 9"/>
          <p:cNvSpPr/>
          <p:nvPr/>
        </p:nvSpPr>
        <p:spPr>
          <a:xfrm>
            <a:off x="0" y="0"/>
            <a:ext cx="12192000" cy="9231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2" name="CuadroTexto 11"/>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Orden del Día</a:t>
            </a:r>
            <a:endParaRPr lang="es-ES" sz="800" dirty="0">
              <a:solidFill>
                <a:schemeClr val="bg1"/>
              </a:solidFill>
            </a:endParaRPr>
          </a:p>
        </p:txBody>
      </p:sp>
    </p:spTree>
    <p:extLst>
      <p:ext uri="{BB962C8B-B14F-4D97-AF65-F5344CB8AC3E}">
        <p14:creationId xmlns:p14="http://schemas.microsoft.com/office/powerpoint/2010/main" val="3961640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4" name="CuadroTexto 3"/>
          <p:cNvSpPr txBox="1"/>
          <p:nvPr/>
        </p:nvSpPr>
        <p:spPr>
          <a:xfrm>
            <a:off x="1972551" y="2320976"/>
            <a:ext cx="8317378" cy="3580767"/>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nchorCtr="0"/>
          <a:lstStyle>
            <a:defPPr>
              <a:defRPr lang="es-ES"/>
            </a:defPPr>
            <a:lvl1pPr>
              <a:defRPr b="1">
                <a:solidFill>
                  <a:schemeClr val="accent1">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457200" indent="-457200">
              <a:spcAft>
                <a:spcPts val="1200"/>
              </a:spcAft>
              <a:buFont typeface="+mj-lt"/>
              <a:buAutoNum type="arabicPeriod"/>
            </a:pPr>
            <a:r>
              <a:rPr lang="es-CO" sz="2200" b="0" dirty="0">
                <a:latin typeface="Arial Narrow" panose="020B0606020202030204" pitchFamily="34" charset="0"/>
              </a:rPr>
              <a:t>Estado portafolio inmuebles proceso de comercialización.</a:t>
            </a:r>
          </a:p>
          <a:p>
            <a:pPr marL="457200" indent="-457200">
              <a:spcAft>
                <a:spcPts val="1200"/>
              </a:spcAft>
              <a:buFont typeface="+mj-lt"/>
              <a:buAutoNum type="arabicPeriod"/>
            </a:pPr>
            <a:r>
              <a:rPr lang="es-CO" sz="2200" b="0" dirty="0">
                <a:latin typeface="Arial Narrow" panose="020B0606020202030204" pitchFamily="34" charset="0"/>
              </a:rPr>
              <a:t>Composición portafolio de inmuebles disponibles.</a:t>
            </a:r>
          </a:p>
          <a:p>
            <a:pPr marL="457200" indent="-457200">
              <a:spcAft>
                <a:spcPts val="1200"/>
              </a:spcAft>
              <a:buFont typeface="+mj-lt"/>
              <a:buAutoNum type="arabicPeriod"/>
            </a:pPr>
            <a:r>
              <a:rPr lang="es-CO" sz="2200" b="0" dirty="0">
                <a:latin typeface="Arial Narrow" panose="020B0606020202030204" pitchFamily="34" charset="0"/>
              </a:rPr>
              <a:t>Subasta Cola del Zorro.</a:t>
            </a:r>
          </a:p>
          <a:p>
            <a:pPr marL="457200" indent="-457200">
              <a:spcAft>
                <a:spcPts val="1200"/>
              </a:spcAft>
              <a:buFont typeface="+mj-lt"/>
              <a:buAutoNum type="arabicPeriod"/>
            </a:pPr>
            <a:r>
              <a:rPr lang="es-CO" sz="2200" b="0" dirty="0">
                <a:latin typeface="Arial Narrow" panose="020B0606020202030204" pitchFamily="34" charset="0"/>
              </a:rPr>
              <a:t>Predio calle 86 (Casa Gacha)</a:t>
            </a:r>
          </a:p>
          <a:p>
            <a:pPr marL="457200" indent="-457200">
              <a:spcAft>
                <a:spcPts val="1200"/>
              </a:spcAft>
              <a:buFont typeface="+mj-lt"/>
              <a:buAutoNum type="arabicPeriod"/>
            </a:pPr>
            <a:r>
              <a:rPr lang="es-CO" sz="2200" b="0" dirty="0">
                <a:latin typeface="Arial Narrow" panose="020B0606020202030204" pitchFamily="34" charset="0"/>
              </a:rPr>
              <a:t>Gestión comercial inmuebles TOP.</a:t>
            </a:r>
          </a:p>
        </p:txBody>
      </p:sp>
      <p:sp>
        <p:nvSpPr>
          <p:cNvPr id="9" name="CuadroTexto 8"/>
          <p:cNvSpPr txBox="1"/>
          <p:nvPr/>
        </p:nvSpPr>
        <p:spPr>
          <a:xfrm>
            <a:off x="2257589" y="1338815"/>
            <a:ext cx="7938052" cy="579837"/>
          </a:xfrm>
          <a:prstGeom prst="rect">
            <a:avLst/>
          </a:prstGeom>
          <a:no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nchorCtr="0"/>
          <a:lstStyle>
            <a:defPPr>
              <a:defRPr lang="es-ES"/>
            </a:defPPr>
            <a:lvl1pPr>
              <a:defRPr b="1">
                <a:solidFill>
                  <a:schemeClr val="accent1">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spcAft>
                <a:spcPts val="1200"/>
              </a:spcAft>
            </a:pPr>
            <a:r>
              <a:rPr lang="es-CO" sz="2000" dirty="0">
                <a:latin typeface="Arial Narrow" panose="020B0606020202030204" pitchFamily="34" charset="0"/>
              </a:rPr>
              <a:t>TEMARIO COMERCIAL.</a:t>
            </a:r>
          </a:p>
        </p:txBody>
      </p:sp>
      <p:sp>
        <p:nvSpPr>
          <p:cNvPr id="2" name="Rectángulo 1"/>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11" name="Rectángulo 10"/>
          <p:cNvSpPr/>
          <p:nvPr/>
        </p:nvSpPr>
        <p:spPr>
          <a:xfrm>
            <a:off x="0" y="1"/>
            <a:ext cx="12192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CO" sz="1350" dirty="0">
              <a:latin typeface="Arial Narrow" panose="020B0606020202030204" pitchFamily="34" charset="0"/>
            </a:endParaRPr>
          </a:p>
        </p:txBody>
      </p:sp>
      <p:pic>
        <p:nvPicPr>
          <p:cNvPr id="12"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6"/>
            <a:ext cx="1233817" cy="635238"/>
          </a:xfrm>
          <a:prstGeom prst="rect">
            <a:avLst/>
          </a:prstGeom>
        </p:spPr>
      </p:pic>
    </p:spTree>
    <p:extLst>
      <p:ext uri="{BB962C8B-B14F-4D97-AF65-F5344CB8AC3E}">
        <p14:creationId xmlns:p14="http://schemas.microsoft.com/office/powerpoint/2010/main" val="468076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8314437" y="777565"/>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7" name="CuadroTexto 16"/>
          <p:cNvSpPr txBox="1"/>
          <p:nvPr/>
        </p:nvSpPr>
        <p:spPr>
          <a:xfrm>
            <a:off x="2173532" y="4654482"/>
            <a:ext cx="2319690" cy="1169551"/>
          </a:xfrm>
          <a:prstGeom prst="rect">
            <a:avLst/>
          </a:prstGeom>
          <a:solidFill>
            <a:schemeClr val="accent1">
              <a:lumMod val="75000"/>
            </a:schemeClr>
          </a:solidFill>
          <a:ln>
            <a:solidFill>
              <a:schemeClr val="accent1"/>
            </a:solidFill>
          </a:ln>
        </p:spPr>
        <p:txBody>
          <a:bodyPr wrap="square" rtlCol="0">
            <a:spAutoFit/>
          </a:bodyPr>
          <a:lstStyle/>
          <a:p>
            <a:pPr algn="ctr"/>
            <a:r>
              <a:rPr lang="es-CO" sz="1400" b="1" dirty="0">
                <a:solidFill>
                  <a:schemeClr val="bg1"/>
                </a:solidFill>
                <a:latin typeface="Arial Narrow" panose="020B0606020202030204" pitchFamily="34" charset="0"/>
              </a:rPr>
              <a:t>CONCEPTO</a:t>
            </a:r>
          </a:p>
          <a:p>
            <a:endParaRPr lang="es-CO" sz="1400" dirty="0">
              <a:solidFill>
                <a:schemeClr val="bg1"/>
              </a:solidFill>
              <a:latin typeface="Arial Narrow" panose="020B0606020202030204" pitchFamily="34" charset="0"/>
            </a:endParaRPr>
          </a:p>
          <a:p>
            <a:r>
              <a:rPr lang="es-CO" sz="1400" dirty="0">
                <a:solidFill>
                  <a:schemeClr val="bg1"/>
                </a:solidFill>
                <a:latin typeface="Arial Narrow" panose="020B0606020202030204" pitchFamily="34" charset="0"/>
              </a:rPr>
              <a:t>Unid. Comerciales Vendidas: </a:t>
            </a:r>
          </a:p>
          <a:p>
            <a:r>
              <a:rPr lang="es-CO" sz="1400" dirty="0">
                <a:solidFill>
                  <a:schemeClr val="bg1"/>
                </a:solidFill>
                <a:latin typeface="Arial Narrow" panose="020B0606020202030204" pitchFamily="34" charset="0"/>
              </a:rPr>
              <a:t>M.I. Vendidas:</a:t>
            </a:r>
          </a:p>
          <a:p>
            <a:r>
              <a:rPr lang="es-CO" sz="1400" dirty="0">
                <a:solidFill>
                  <a:schemeClr val="bg1"/>
                </a:solidFill>
                <a:latin typeface="Arial Narrow" panose="020B0606020202030204" pitchFamily="34" charset="0"/>
              </a:rPr>
              <a:t>Valor Ventas: 		 </a:t>
            </a:r>
          </a:p>
        </p:txBody>
      </p:sp>
      <p:sp>
        <p:nvSpPr>
          <p:cNvPr id="18" name="CuadroTexto 17"/>
          <p:cNvSpPr txBox="1"/>
          <p:nvPr/>
        </p:nvSpPr>
        <p:spPr>
          <a:xfrm>
            <a:off x="5997502" y="4623151"/>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2016</a:t>
            </a:r>
          </a:p>
          <a:p>
            <a:pPr algn="ctr"/>
            <a:endParaRPr lang="es-CO" sz="1400" dirty="0">
              <a:solidFill>
                <a:schemeClr val="tx2"/>
              </a:solidFill>
              <a:latin typeface="Arial Narrow" panose="020B0606020202030204" pitchFamily="34" charset="0"/>
            </a:endParaRPr>
          </a:p>
          <a:p>
            <a:pPr algn="ctr"/>
            <a:r>
              <a:rPr lang="es-CO" sz="1400" dirty="0">
                <a:solidFill>
                  <a:schemeClr val="tx2"/>
                </a:solidFill>
                <a:latin typeface="Arial Narrow" panose="020B0606020202030204" pitchFamily="34" charset="0"/>
              </a:rPr>
              <a:t>79</a:t>
            </a:r>
          </a:p>
          <a:p>
            <a:pPr algn="ctr"/>
            <a:r>
              <a:rPr lang="es-CO" sz="1400" dirty="0">
                <a:solidFill>
                  <a:schemeClr val="tx2"/>
                </a:solidFill>
                <a:latin typeface="Arial Narrow" panose="020B0606020202030204" pitchFamily="34" charset="0"/>
              </a:rPr>
              <a:t>128</a:t>
            </a:r>
          </a:p>
          <a:p>
            <a:pPr algn="ctr"/>
            <a:r>
              <a:rPr lang="es-CO" sz="1400" b="1" dirty="0">
                <a:solidFill>
                  <a:schemeClr val="tx2"/>
                </a:solidFill>
                <a:latin typeface="Arial Narrow" panose="020B0606020202030204" pitchFamily="34" charset="0"/>
              </a:rPr>
              <a:t>$22,249</a:t>
            </a:r>
          </a:p>
        </p:txBody>
      </p:sp>
      <p:sp>
        <p:nvSpPr>
          <p:cNvPr id="19" name="CuadroTexto 18"/>
          <p:cNvSpPr txBox="1"/>
          <p:nvPr/>
        </p:nvSpPr>
        <p:spPr>
          <a:xfrm>
            <a:off x="4661323" y="4625636"/>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2015</a:t>
            </a:r>
          </a:p>
          <a:p>
            <a:pPr algn="ctr"/>
            <a:endParaRPr lang="es-CO" sz="1400" dirty="0">
              <a:solidFill>
                <a:schemeClr val="tx2"/>
              </a:solidFill>
              <a:latin typeface="Arial Narrow" panose="020B0606020202030204" pitchFamily="34" charset="0"/>
            </a:endParaRPr>
          </a:p>
          <a:p>
            <a:pPr algn="ctr"/>
            <a:r>
              <a:rPr lang="es-CO" sz="1400" dirty="0">
                <a:solidFill>
                  <a:schemeClr val="tx2"/>
                </a:solidFill>
                <a:latin typeface="Arial Narrow" panose="020B0606020202030204" pitchFamily="34" charset="0"/>
              </a:rPr>
              <a:t>26</a:t>
            </a:r>
          </a:p>
          <a:p>
            <a:pPr algn="ctr"/>
            <a:r>
              <a:rPr lang="es-CO" sz="1400" dirty="0">
                <a:solidFill>
                  <a:schemeClr val="tx2"/>
                </a:solidFill>
                <a:latin typeface="Arial Narrow" panose="020B0606020202030204" pitchFamily="34" charset="0"/>
              </a:rPr>
              <a:t>40</a:t>
            </a:r>
          </a:p>
          <a:p>
            <a:pPr algn="ctr"/>
            <a:r>
              <a:rPr lang="es-CO" sz="1400" b="1" dirty="0">
                <a:solidFill>
                  <a:schemeClr val="tx2"/>
                </a:solidFill>
                <a:latin typeface="Arial Narrow" panose="020B0606020202030204" pitchFamily="34" charset="0"/>
              </a:rPr>
              <a:t>$10,047</a:t>
            </a:r>
          </a:p>
        </p:txBody>
      </p:sp>
      <p:sp>
        <p:nvSpPr>
          <p:cNvPr id="22" name="CuadroTexto 21"/>
          <p:cNvSpPr txBox="1"/>
          <p:nvPr/>
        </p:nvSpPr>
        <p:spPr>
          <a:xfrm>
            <a:off x="7336950" y="4641066"/>
            <a:ext cx="1137740" cy="1169551"/>
          </a:xfrm>
          <a:prstGeom prst="rect">
            <a:avLst/>
          </a:prstGeom>
          <a:solidFill>
            <a:schemeClr val="bg1">
              <a:lumMod val="95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2017</a:t>
            </a:r>
          </a:p>
          <a:p>
            <a:pPr algn="ctr"/>
            <a:endParaRPr lang="es-CO" sz="1400" b="1" u="sng" dirty="0">
              <a:solidFill>
                <a:schemeClr val="tx2"/>
              </a:solidFill>
              <a:latin typeface="Arial Narrow" panose="020B0606020202030204" pitchFamily="34" charset="0"/>
            </a:endParaRPr>
          </a:p>
          <a:p>
            <a:pPr algn="ctr"/>
            <a:r>
              <a:rPr lang="es-CO" sz="1400" dirty="0">
                <a:solidFill>
                  <a:schemeClr val="tx2"/>
                </a:solidFill>
                <a:latin typeface="Arial Narrow" panose="020B0606020202030204" pitchFamily="34" charset="0"/>
              </a:rPr>
              <a:t>39</a:t>
            </a:r>
          </a:p>
          <a:p>
            <a:pPr algn="ctr"/>
            <a:r>
              <a:rPr lang="es-CO" sz="1400" dirty="0">
                <a:solidFill>
                  <a:schemeClr val="tx2"/>
                </a:solidFill>
                <a:latin typeface="Arial Narrow" panose="020B0606020202030204" pitchFamily="34" charset="0"/>
              </a:rPr>
              <a:t>39</a:t>
            </a:r>
          </a:p>
          <a:p>
            <a:pPr algn="ctr"/>
            <a:r>
              <a:rPr lang="es-CO" sz="1400" b="1" dirty="0">
                <a:solidFill>
                  <a:schemeClr val="tx2"/>
                </a:solidFill>
                <a:latin typeface="Arial Narrow" panose="020B0606020202030204" pitchFamily="34" charset="0"/>
              </a:rPr>
              <a:t>$15.024</a:t>
            </a:r>
          </a:p>
        </p:txBody>
      </p:sp>
      <p:sp>
        <p:nvSpPr>
          <p:cNvPr id="11" name="CuadroTexto 10"/>
          <p:cNvSpPr txBox="1"/>
          <p:nvPr/>
        </p:nvSpPr>
        <p:spPr>
          <a:xfrm>
            <a:off x="2103040" y="4335275"/>
            <a:ext cx="2622678" cy="261610"/>
          </a:xfrm>
          <a:prstGeom prst="rect">
            <a:avLst/>
          </a:prstGeom>
          <a:noFill/>
        </p:spPr>
        <p:txBody>
          <a:bodyPr wrap="square" rtlCol="0">
            <a:spAutoFit/>
          </a:bodyPr>
          <a:lstStyle/>
          <a:p>
            <a:r>
              <a:rPr lang="es-CO" sz="1100" i="1" dirty="0">
                <a:solidFill>
                  <a:schemeClr val="accent1">
                    <a:lumMod val="75000"/>
                  </a:schemeClr>
                </a:solidFill>
              </a:rPr>
              <a:t>Datos a corte  24 de abril 17 </a:t>
            </a:r>
          </a:p>
        </p:txBody>
      </p:sp>
      <p:sp>
        <p:nvSpPr>
          <p:cNvPr id="16" name="Rectángulo 15"/>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0" y="-2"/>
            <a:ext cx="12191999"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ESTADO PORTAFOLIO INMUEBLES – PROCESO DE COMERCIALIZACIÓN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21" name="CuadroTexto 20"/>
          <p:cNvSpPr txBox="1"/>
          <p:nvPr/>
        </p:nvSpPr>
        <p:spPr>
          <a:xfrm>
            <a:off x="4725718" y="6087903"/>
            <a:ext cx="2409524" cy="305226"/>
          </a:xfrm>
          <a:prstGeom prst="rect">
            <a:avLst/>
          </a:prstGeom>
          <a:noFill/>
        </p:spPr>
        <p:txBody>
          <a:bodyPr wrap="square" rtlCol="0">
            <a:spAutoFit/>
          </a:bodyPr>
          <a:lstStyle/>
          <a:p>
            <a:pPr algn="ctr"/>
            <a:r>
              <a:rPr lang="es-CO" sz="1400" b="1" dirty="0">
                <a:solidFill>
                  <a:schemeClr val="tx2"/>
                </a:solidFill>
                <a:latin typeface="Arial Narrow" panose="020B0606020202030204" pitchFamily="34" charset="0"/>
              </a:rPr>
              <a:t>$32.296</a:t>
            </a:r>
          </a:p>
        </p:txBody>
      </p:sp>
      <p:sp>
        <p:nvSpPr>
          <p:cNvPr id="25" name="CuadroTexto 24"/>
          <p:cNvSpPr txBox="1"/>
          <p:nvPr/>
        </p:nvSpPr>
        <p:spPr>
          <a:xfrm>
            <a:off x="8658285" y="4616741"/>
            <a:ext cx="1303526" cy="276999"/>
          </a:xfrm>
          <a:prstGeom prst="rect">
            <a:avLst/>
          </a:prstGeom>
          <a:solidFill>
            <a:schemeClr val="bg1">
              <a:lumMod val="95000"/>
            </a:schemeClr>
          </a:solidFill>
        </p:spPr>
        <p:txBody>
          <a:bodyPr wrap="square" rtlCol="0">
            <a:spAutoFit/>
          </a:bodyPr>
          <a:lstStyle/>
          <a:p>
            <a:r>
              <a:rPr lang="es-CO" sz="1200" b="1" dirty="0">
                <a:solidFill>
                  <a:schemeClr val="tx2"/>
                </a:solidFill>
                <a:latin typeface="Arial Narrow" panose="020B0606020202030204" pitchFamily="34" charset="0"/>
              </a:rPr>
              <a:t>Ene 2017: $1.435</a:t>
            </a:r>
          </a:p>
        </p:txBody>
      </p:sp>
      <p:sp>
        <p:nvSpPr>
          <p:cNvPr id="26" name="CuadroTexto 25"/>
          <p:cNvSpPr txBox="1"/>
          <p:nvPr/>
        </p:nvSpPr>
        <p:spPr>
          <a:xfrm>
            <a:off x="8656137" y="4936567"/>
            <a:ext cx="1303526" cy="276999"/>
          </a:xfrm>
          <a:prstGeom prst="rect">
            <a:avLst/>
          </a:prstGeom>
          <a:solidFill>
            <a:schemeClr val="bg1">
              <a:lumMod val="95000"/>
            </a:schemeClr>
          </a:solidFill>
        </p:spPr>
        <p:txBody>
          <a:bodyPr wrap="square" rtlCol="0">
            <a:spAutoFit/>
          </a:bodyPr>
          <a:lstStyle/>
          <a:p>
            <a:r>
              <a:rPr lang="es-CO" sz="1200" b="1" dirty="0">
                <a:solidFill>
                  <a:schemeClr val="tx2"/>
                </a:solidFill>
                <a:latin typeface="Arial Narrow" panose="020B0606020202030204" pitchFamily="34" charset="0"/>
              </a:rPr>
              <a:t>Feb 2017: $3.470</a:t>
            </a:r>
          </a:p>
        </p:txBody>
      </p:sp>
      <p:sp>
        <p:nvSpPr>
          <p:cNvPr id="27" name="CuadroTexto 26"/>
          <p:cNvSpPr txBox="1"/>
          <p:nvPr/>
        </p:nvSpPr>
        <p:spPr>
          <a:xfrm>
            <a:off x="8656137" y="5257874"/>
            <a:ext cx="1303526" cy="276999"/>
          </a:xfrm>
          <a:prstGeom prst="rect">
            <a:avLst/>
          </a:prstGeom>
          <a:solidFill>
            <a:schemeClr val="bg1">
              <a:lumMod val="95000"/>
            </a:schemeClr>
          </a:solidFill>
        </p:spPr>
        <p:txBody>
          <a:bodyPr wrap="square" rtlCol="0">
            <a:spAutoFit/>
          </a:bodyPr>
          <a:lstStyle/>
          <a:p>
            <a:r>
              <a:rPr lang="es-CO" sz="1200" b="1" dirty="0">
                <a:solidFill>
                  <a:schemeClr val="tx2"/>
                </a:solidFill>
                <a:latin typeface="Arial Narrow" panose="020B0606020202030204" pitchFamily="34" charset="0"/>
              </a:rPr>
              <a:t>Mar 2017: $5.889</a:t>
            </a:r>
          </a:p>
        </p:txBody>
      </p:sp>
      <p:sp>
        <p:nvSpPr>
          <p:cNvPr id="3" name="Cerrar llave 2"/>
          <p:cNvSpPr/>
          <p:nvPr/>
        </p:nvSpPr>
        <p:spPr>
          <a:xfrm rot="5400000">
            <a:off x="5822493" y="4723840"/>
            <a:ext cx="151579" cy="247392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28" name="CuadroTexto 27"/>
          <p:cNvSpPr txBox="1"/>
          <p:nvPr/>
        </p:nvSpPr>
        <p:spPr>
          <a:xfrm>
            <a:off x="7451375" y="6114395"/>
            <a:ext cx="2409524" cy="305226"/>
          </a:xfrm>
          <a:prstGeom prst="rect">
            <a:avLst/>
          </a:prstGeom>
          <a:noFill/>
        </p:spPr>
        <p:txBody>
          <a:bodyPr wrap="square" rtlCol="0">
            <a:spAutoFit/>
          </a:bodyPr>
          <a:lstStyle/>
          <a:p>
            <a:pPr algn="ctr"/>
            <a:r>
              <a:rPr lang="es-CO" sz="1400" b="1" dirty="0">
                <a:solidFill>
                  <a:schemeClr val="tx2"/>
                </a:solidFill>
                <a:latin typeface="Arial Narrow" panose="020B0606020202030204" pitchFamily="34" charset="0"/>
              </a:rPr>
              <a:t>9.09% Avance meta.</a:t>
            </a:r>
          </a:p>
        </p:txBody>
      </p:sp>
      <p:sp>
        <p:nvSpPr>
          <p:cNvPr id="29" name="Cerrar llave 28"/>
          <p:cNvSpPr/>
          <p:nvPr/>
        </p:nvSpPr>
        <p:spPr>
          <a:xfrm rot="5400000">
            <a:off x="8545792" y="4664025"/>
            <a:ext cx="205027" cy="262271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20" name="CuadroTexto 19"/>
          <p:cNvSpPr txBox="1"/>
          <p:nvPr/>
        </p:nvSpPr>
        <p:spPr>
          <a:xfrm>
            <a:off x="8653989" y="5577701"/>
            <a:ext cx="1303526" cy="276999"/>
          </a:xfrm>
          <a:prstGeom prst="rect">
            <a:avLst/>
          </a:prstGeom>
          <a:solidFill>
            <a:schemeClr val="bg1">
              <a:lumMod val="95000"/>
            </a:schemeClr>
          </a:solidFill>
        </p:spPr>
        <p:txBody>
          <a:bodyPr wrap="square" rtlCol="0">
            <a:spAutoFit/>
          </a:bodyPr>
          <a:lstStyle/>
          <a:p>
            <a:r>
              <a:rPr lang="es-CO" sz="1200" b="1" dirty="0">
                <a:solidFill>
                  <a:schemeClr val="tx2"/>
                </a:solidFill>
                <a:latin typeface="Arial Narrow" panose="020B0606020202030204" pitchFamily="34" charset="0"/>
              </a:rPr>
              <a:t>Abr 2017: $4.230</a:t>
            </a:r>
          </a:p>
        </p:txBody>
      </p:sp>
      <p:pic>
        <p:nvPicPr>
          <p:cNvPr id="7" name="Imagen 6"/>
          <p:cNvPicPr>
            <a:picLocks noChangeAspect="1"/>
          </p:cNvPicPr>
          <p:nvPr/>
        </p:nvPicPr>
        <p:blipFill>
          <a:blip r:embed="rId4"/>
          <a:stretch>
            <a:fillRect/>
          </a:stretch>
        </p:blipFill>
        <p:spPr>
          <a:xfrm>
            <a:off x="2173533" y="1306295"/>
            <a:ext cx="7788279" cy="2924670"/>
          </a:xfrm>
          <a:prstGeom prst="rect">
            <a:avLst/>
          </a:prstGeom>
          <a:ln>
            <a:solidFill>
              <a:schemeClr val="tx1"/>
            </a:solidFill>
          </a:ln>
        </p:spPr>
      </p:pic>
    </p:spTree>
    <p:extLst>
      <p:ext uri="{BB962C8B-B14F-4D97-AF65-F5344CB8AC3E}">
        <p14:creationId xmlns:p14="http://schemas.microsoft.com/office/powerpoint/2010/main" val="1028242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8314437" y="777565"/>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22" name="CuadroTexto 21"/>
          <p:cNvSpPr txBox="1"/>
          <p:nvPr/>
        </p:nvSpPr>
        <p:spPr>
          <a:xfrm>
            <a:off x="2127809" y="5135830"/>
            <a:ext cx="2533513" cy="523220"/>
          </a:xfrm>
          <a:prstGeom prst="rect">
            <a:avLst/>
          </a:prstGeom>
          <a:solidFill>
            <a:schemeClr val="bg1">
              <a:lumMod val="95000"/>
            </a:schemeClr>
          </a:solidFill>
        </p:spPr>
        <p:txBody>
          <a:bodyPr wrap="square" rtlCol="0">
            <a:spAutoFit/>
          </a:bodyPr>
          <a:lstStyle/>
          <a:p>
            <a:pPr algn="ctr"/>
            <a:r>
              <a:rPr lang="es-CO" sz="1400" b="1" dirty="0">
                <a:solidFill>
                  <a:schemeClr val="tx2"/>
                </a:solidFill>
                <a:latin typeface="Arial Narrow" panose="020B0606020202030204" pitchFamily="34" charset="0"/>
              </a:rPr>
              <a:t>VENTAS AÑO 2017</a:t>
            </a:r>
            <a:endParaRPr lang="es-CO" sz="1400" dirty="0">
              <a:solidFill>
                <a:schemeClr val="tx2"/>
              </a:solidFill>
              <a:latin typeface="Arial Narrow" panose="020B0606020202030204" pitchFamily="34" charset="0"/>
            </a:endParaRPr>
          </a:p>
          <a:p>
            <a:pPr algn="ctr"/>
            <a:r>
              <a:rPr lang="es-CO" sz="1400" b="1" dirty="0">
                <a:solidFill>
                  <a:schemeClr val="tx2"/>
                </a:solidFill>
                <a:latin typeface="Arial Narrow" panose="020B0606020202030204" pitchFamily="34" charset="0"/>
              </a:rPr>
              <a:t>$15.024</a:t>
            </a:r>
          </a:p>
        </p:txBody>
      </p:sp>
      <p:sp>
        <p:nvSpPr>
          <p:cNvPr id="16" name="Rectángulo 15"/>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0" y="-2"/>
            <a:ext cx="12191999"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ESTADO PORTAFOLIO INMUEBLES – PROCESO DE COMERCIALIZACIÓN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28" name="CuadroTexto 27"/>
          <p:cNvSpPr txBox="1"/>
          <p:nvPr/>
        </p:nvSpPr>
        <p:spPr>
          <a:xfrm>
            <a:off x="7451375" y="6221157"/>
            <a:ext cx="2625466" cy="305226"/>
          </a:xfrm>
          <a:prstGeom prst="rect">
            <a:avLst/>
          </a:prstGeom>
          <a:noFill/>
        </p:spPr>
        <p:txBody>
          <a:bodyPr wrap="square" rtlCol="0">
            <a:spAutoFit/>
          </a:bodyPr>
          <a:lstStyle/>
          <a:p>
            <a:pPr algn="ctr"/>
            <a:r>
              <a:rPr lang="es-CO" sz="1400" b="1" dirty="0">
                <a:solidFill>
                  <a:schemeClr val="tx2"/>
                </a:solidFill>
                <a:latin typeface="Arial Narrow" panose="020B0606020202030204" pitchFamily="34" charset="0"/>
              </a:rPr>
              <a:t>16.47% Avance meta.</a:t>
            </a:r>
          </a:p>
        </p:txBody>
      </p:sp>
      <p:sp>
        <p:nvSpPr>
          <p:cNvPr id="29" name="Cerrar llave 28"/>
          <p:cNvSpPr/>
          <p:nvPr/>
        </p:nvSpPr>
        <p:spPr>
          <a:xfrm rot="5400000">
            <a:off x="8689766" y="4625225"/>
            <a:ext cx="205027" cy="262271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4" name="CuadroTexto 3"/>
          <p:cNvSpPr txBox="1"/>
          <p:nvPr/>
        </p:nvSpPr>
        <p:spPr>
          <a:xfrm>
            <a:off x="2127809" y="1107583"/>
            <a:ext cx="7834003" cy="369332"/>
          </a:xfrm>
          <a:prstGeom prst="rect">
            <a:avLst/>
          </a:prstGeom>
          <a:noFill/>
        </p:spPr>
        <p:txBody>
          <a:bodyPr wrap="square" rtlCol="0">
            <a:spAutoFit/>
          </a:bodyPr>
          <a:lstStyle/>
          <a:p>
            <a:r>
              <a:rPr lang="es-CO" b="1" dirty="0">
                <a:solidFill>
                  <a:schemeClr val="accent1">
                    <a:lumMod val="75000"/>
                  </a:schemeClr>
                </a:solidFill>
                <a:latin typeface="Arial Narrow" panose="020B0606020202030204" pitchFamily="34" charset="0"/>
              </a:rPr>
              <a:t>Subasta inmueble – Lotes Cola del Zorro</a:t>
            </a:r>
          </a:p>
        </p:txBody>
      </p:sp>
      <p:pic>
        <p:nvPicPr>
          <p:cNvPr id="5" name="Imagen 4"/>
          <p:cNvPicPr>
            <a:picLocks noChangeAspect="1"/>
          </p:cNvPicPr>
          <p:nvPr/>
        </p:nvPicPr>
        <p:blipFill rotWithShape="1">
          <a:blip r:embed="rId4"/>
          <a:srcRect l="20305" t="36224" r="50000" b="26981"/>
          <a:stretch/>
        </p:blipFill>
        <p:spPr>
          <a:xfrm>
            <a:off x="2127810" y="3259384"/>
            <a:ext cx="2552787" cy="1778441"/>
          </a:xfrm>
          <a:prstGeom prst="rect">
            <a:avLst/>
          </a:prstGeom>
          <a:ln>
            <a:solidFill>
              <a:schemeClr val="accent2">
                <a:lumMod val="50000"/>
              </a:schemeClr>
            </a:solidFill>
          </a:ln>
        </p:spPr>
      </p:pic>
      <p:pic>
        <p:nvPicPr>
          <p:cNvPr id="6" name="Imagen 5"/>
          <p:cNvPicPr>
            <a:picLocks noChangeAspect="1"/>
          </p:cNvPicPr>
          <p:nvPr/>
        </p:nvPicPr>
        <p:blipFill rotWithShape="1">
          <a:blip r:embed="rId5"/>
          <a:srcRect l="20602" t="36400" r="49505" b="28037"/>
          <a:stretch/>
        </p:blipFill>
        <p:spPr>
          <a:xfrm>
            <a:off x="4801957" y="3248408"/>
            <a:ext cx="2552324" cy="1792512"/>
          </a:xfrm>
          <a:prstGeom prst="rect">
            <a:avLst/>
          </a:prstGeom>
          <a:ln>
            <a:solidFill>
              <a:schemeClr val="accent2">
                <a:lumMod val="50000"/>
              </a:schemeClr>
            </a:solidFill>
          </a:ln>
        </p:spPr>
      </p:pic>
      <p:pic>
        <p:nvPicPr>
          <p:cNvPr id="7" name="Imagen 6"/>
          <p:cNvPicPr>
            <a:picLocks noChangeAspect="1"/>
          </p:cNvPicPr>
          <p:nvPr/>
        </p:nvPicPr>
        <p:blipFill rotWithShape="1">
          <a:blip r:embed="rId6"/>
          <a:srcRect l="20404" t="36400" r="50297" b="27333"/>
          <a:stretch/>
        </p:blipFill>
        <p:spPr>
          <a:xfrm>
            <a:off x="7524519" y="3261704"/>
            <a:ext cx="2552323" cy="1792568"/>
          </a:xfrm>
          <a:prstGeom prst="rect">
            <a:avLst/>
          </a:prstGeom>
          <a:ln>
            <a:solidFill>
              <a:schemeClr val="accent2">
                <a:lumMod val="50000"/>
              </a:schemeClr>
            </a:solidFill>
          </a:ln>
        </p:spPr>
      </p:pic>
      <p:sp>
        <p:nvSpPr>
          <p:cNvPr id="30" name="CuadroTexto 29"/>
          <p:cNvSpPr txBox="1"/>
          <p:nvPr/>
        </p:nvSpPr>
        <p:spPr>
          <a:xfrm>
            <a:off x="2127809" y="1540025"/>
            <a:ext cx="7949033" cy="1569660"/>
          </a:xfrm>
          <a:prstGeom prst="rect">
            <a:avLst/>
          </a:prstGeom>
          <a:noFill/>
        </p:spPr>
        <p:txBody>
          <a:bodyPr wrap="square" rtlCol="0">
            <a:spAutoFit/>
          </a:bodyPr>
          <a:lstStyle/>
          <a:p>
            <a:r>
              <a:rPr lang="es-CO" sz="1600" dirty="0">
                <a:solidFill>
                  <a:schemeClr val="accent1">
                    <a:lumMod val="75000"/>
                  </a:schemeClr>
                </a:solidFill>
                <a:latin typeface="Arial Narrow" panose="020B0606020202030204" pitchFamily="34" charset="0"/>
              </a:rPr>
              <a:t>Predio comprendido por dos lotes, ubicados en el sector las Palmas en la ciudad de Medellín.</a:t>
            </a:r>
          </a:p>
          <a:p>
            <a:r>
              <a:rPr lang="es-CO" sz="1600" dirty="0">
                <a:solidFill>
                  <a:schemeClr val="accent1">
                    <a:lumMod val="75000"/>
                  </a:schemeClr>
                </a:solidFill>
                <a:latin typeface="Arial Narrow" panose="020B0606020202030204" pitchFamily="34" charset="0"/>
              </a:rPr>
              <a:t>Área de Terreno 27.169 metros cuadrados.</a:t>
            </a:r>
          </a:p>
          <a:p>
            <a:r>
              <a:rPr lang="es-CO" sz="1600" dirty="0">
                <a:solidFill>
                  <a:schemeClr val="accent1">
                    <a:lumMod val="75000"/>
                  </a:schemeClr>
                </a:solidFill>
                <a:latin typeface="Arial Narrow" panose="020B0606020202030204" pitchFamily="34" charset="0"/>
              </a:rPr>
              <a:t>Valor Base de venta: $12.193,5</a:t>
            </a:r>
          </a:p>
          <a:p>
            <a:r>
              <a:rPr lang="es-CO" sz="1600" dirty="0">
                <a:solidFill>
                  <a:schemeClr val="accent1">
                    <a:lumMod val="75000"/>
                  </a:schemeClr>
                </a:solidFill>
                <a:latin typeface="Arial Narrow" panose="020B0606020202030204" pitchFamily="34" charset="0"/>
              </a:rPr>
              <a:t>Publicación subasta el día 15/03/2017 – Audiencia de subasta 12/05/2017.</a:t>
            </a:r>
          </a:p>
          <a:p>
            <a:r>
              <a:rPr lang="es-CO" sz="1600" dirty="0">
                <a:solidFill>
                  <a:schemeClr val="accent1">
                    <a:lumMod val="75000"/>
                  </a:schemeClr>
                </a:solidFill>
                <a:latin typeface="Arial Narrow" panose="020B0606020202030204" pitchFamily="34" charset="0"/>
              </a:rPr>
              <a:t>Visita 31/03/2017 a Interesado  Universidad CES Medellín.</a:t>
            </a:r>
          </a:p>
          <a:p>
            <a:r>
              <a:rPr lang="es-CO" sz="1600" dirty="0">
                <a:solidFill>
                  <a:schemeClr val="accent1">
                    <a:lumMod val="75000"/>
                  </a:schemeClr>
                </a:solidFill>
                <a:latin typeface="Arial Narrow" panose="020B0606020202030204" pitchFamily="34" charset="0"/>
              </a:rPr>
              <a:t>Consignación de $500 Millones el 4 de abril 2017. </a:t>
            </a:r>
          </a:p>
        </p:txBody>
      </p:sp>
      <p:sp>
        <p:nvSpPr>
          <p:cNvPr id="31" name="CuadroTexto 30"/>
          <p:cNvSpPr txBox="1"/>
          <p:nvPr/>
        </p:nvSpPr>
        <p:spPr>
          <a:xfrm>
            <a:off x="4801957" y="5134700"/>
            <a:ext cx="2526566" cy="523220"/>
          </a:xfrm>
          <a:prstGeom prst="rect">
            <a:avLst/>
          </a:prstGeom>
          <a:solidFill>
            <a:schemeClr val="bg1">
              <a:lumMod val="95000"/>
            </a:schemeClr>
          </a:solidFill>
        </p:spPr>
        <p:txBody>
          <a:bodyPr wrap="square" rtlCol="0">
            <a:spAutoFit/>
          </a:bodyPr>
          <a:lstStyle/>
          <a:p>
            <a:pPr algn="ctr"/>
            <a:r>
              <a:rPr lang="es-CO" sz="1400" b="1" dirty="0">
                <a:solidFill>
                  <a:schemeClr val="tx2"/>
                </a:solidFill>
                <a:latin typeface="Arial Narrow" panose="020B0606020202030204" pitchFamily="34" charset="0"/>
              </a:rPr>
              <a:t>EXPECTATIVA</a:t>
            </a:r>
            <a:endParaRPr lang="es-CO" sz="1400" dirty="0">
              <a:solidFill>
                <a:schemeClr val="tx2"/>
              </a:solidFill>
              <a:latin typeface="Arial Narrow" panose="020B0606020202030204" pitchFamily="34" charset="0"/>
            </a:endParaRPr>
          </a:p>
          <a:p>
            <a:pPr algn="ctr"/>
            <a:r>
              <a:rPr lang="es-CO" sz="1400" b="1" dirty="0">
                <a:solidFill>
                  <a:schemeClr val="tx2"/>
                </a:solidFill>
                <a:latin typeface="Arial Narrow" panose="020B0606020202030204" pitchFamily="34" charset="0"/>
              </a:rPr>
              <a:t>$12.193.5</a:t>
            </a:r>
          </a:p>
        </p:txBody>
      </p:sp>
      <p:sp>
        <p:nvSpPr>
          <p:cNvPr id="32" name="CuadroTexto 31"/>
          <p:cNvSpPr txBox="1"/>
          <p:nvPr/>
        </p:nvSpPr>
        <p:spPr>
          <a:xfrm>
            <a:off x="7524518" y="5140626"/>
            <a:ext cx="2552323" cy="523220"/>
          </a:xfrm>
          <a:prstGeom prst="rect">
            <a:avLst/>
          </a:prstGeom>
          <a:solidFill>
            <a:schemeClr val="bg1">
              <a:lumMod val="95000"/>
            </a:schemeClr>
          </a:solidFill>
        </p:spPr>
        <p:txBody>
          <a:bodyPr wrap="square" rtlCol="0">
            <a:spAutoFit/>
          </a:bodyPr>
          <a:lstStyle/>
          <a:p>
            <a:pPr algn="ctr"/>
            <a:r>
              <a:rPr lang="es-CO" sz="1400" b="1" dirty="0">
                <a:solidFill>
                  <a:schemeClr val="tx2"/>
                </a:solidFill>
                <a:latin typeface="Arial Narrow" panose="020B0606020202030204" pitchFamily="34" charset="0"/>
              </a:rPr>
              <a:t>RESULTADO</a:t>
            </a:r>
            <a:endParaRPr lang="es-CO" sz="1400" dirty="0">
              <a:solidFill>
                <a:schemeClr val="tx2"/>
              </a:solidFill>
              <a:latin typeface="Arial Narrow" panose="020B0606020202030204" pitchFamily="34" charset="0"/>
            </a:endParaRPr>
          </a:p>
          <a:p>
            <a:pPr algn="ctr"/>
            <a:r>
              <a:rPr lang="es-CO" sz="1400" b="1" dirty="0">
                <a:solidFill>
                  <a:schemeClr val="tx2"/>
                </a:solidFill>
                <a:latin typeface="Arial Narrow" panose="020B0606020202030204" pitchFamily="34" charset="0"/>
              </a:rPr>
              <a:t>$27.217.5</a:t>
            </a:r>
          </a:p>
        </p:txBody>
      </p:sp>
    </p:spTree>
    <p:extLst>
      <p:ext uri="{BB962C8B-B14F-4D97-AF65-F5344CB8AC3E}">
        <p14:creationId xmlns:p14="http://schemas.microsoft.com/office/powerpoint/2010/main" val="2829779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8314437" y="777565"/>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6" name="Rectángulo 15"/>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0" y="-2"/>
            <a:ext cx="12191999"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ESTADO PORTAFOLIO INMUEBLES – PROCESO DE COMERCIALIZACIÓN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28" name="CuadroTexto 27"/>
          <p:cNvSpPr txBox="1"/>
          <p:nvPr/>
        </p:nvSpPr>
        <p:spPr>
          <a:xfrm>
            <a:off x="7811985" y="6205969"/>
            <a:ext cx="2625466" cy="305226"/>
          </a:xfrm>
          <a:prstGeom prst="rect">
            <a:avLst/>
          </a:prstGeom>
          <a:noFill/>
        </p:spPr>
        <p:txBody>
          <a:bodyPr wrap="square" rtlCol="0">
            <a:spAutoFit/>
          </a:bodyPr>
          <a:lstStyle/>
          <a:p>
            <a:pPr algn="ctr"/>
            <a:r>
              <a:rPr lang="es-CO" sz="1400" b="1" dirty="0">
                <a:solidFill>
                  <a:schemeClr val="tx2"/>
                </a:solidFill>
                <a:latin typeface="Arial Narrow" panose="020B0606020202030204" pitchFamily="34" charset="0"/>
              </a:rPr>
              <a:t>46.74% Avance meta.</a:t>
            </a:r>
          </a:p>
        </p:txBody>
      </p:sp>
      <p:sp>
        <p:nvSpPr>
          <p:cNvPr id="29" name="Cerrar llave 28"/>
          <p:cNvSpPr/>
          <p:nvPr/>
        </p:nvSpPr>
        <p:spPr>
          <a:xfrm rot="5400000">
            <a:off x="8973099" y="4777460"/>
            <a:ext cx="205027" cy="262271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4" name="CuadroTexto 3"/>
          <p:cNvSpPr txBox="1"/>
          <p:nvPr/>
        </p:nvSpPr>
        <p:spPr>
          <a:xfrm>
            <a:off x="1792958" y="824246"/>
            <a:ext cx="8594009"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Predio Calle 86 (Casa Gacha)</a:t>
            </a:r>
          </a:p>
        </p:txBody>
      </p:sp>
      <p:sp>
        <p:nvSpPr>
          <p:cNvPr id="30" name="CuadroTexto 29"/>
          <p:cNvSpPr txBox="1"/>
          <p:nvPr/>
        </p:nvSpPr>
        <p:spPr>
          <a:xfrm>
            <a:off x="1792957" y="1348080"/>
            <a:ext cx="6019028" cy="1569660"/>
          </a:xfrm>
          <a:prstGeom prst="rect">
            <a:avLst/>
          </a:prstGeom>
          <a:noFill/>
        </p:spPr>
        <p:txBody>
          <a:bodyPr wrap="square" rtlCol="0">
            <a:spAutoFit/>
          </a:bodyPr>
          <a:lstStyle/>
          <a:p>
            <a:r>
              <a:rPr lang="es-CO" sz="1600" b="1" dirty="0">
                <a:solidFill>
                  <a:schemeClr val="accent1">
                    <a:lumMod val="75000"/>
                  </a:schemeClr>
                </a:solidFill>
                <a:latin typeface="Arial Narrow" panose="020B0606020202030204" pitchFamily="34" charset="0"/>
              </a:rPr>
              <a:t>Antecedentes:</a:t>
            </a:r>
          </a:p>
          <a:p>
            <a:r>
              <a:rPr lang="es-CO" sz="1600" dirty="0">
                <a:solidFill>
                  <a:schemeClr val="accent1">
                    <a:lumMod val="75000"/>
                  </a:schemeClr>
                </a:solidFill>
                <a:latin typeface="Arial Narrow" panose="020B0606020202030204" pitchFamily="34" charset="0"/>
              </a:rPr>
              <a:t>Predio comprendido por dos lotes</a:t>
            </a:r>
          </a:p>
          <a:p>
            <a:r>
              <a:rPr lang="es-CO" sz="1600" dirty="0">
                <a:solidFill>
                  <a:schemeClr val="accent1">
                    <a:lumMod val="75000"/>
                  </a:schemeClr>
                </a:solidFill>
                <a:latin typeface="Arial Narrow" panose="020B0606020202030204" pitchFamily="34" charset="0"/>
              </a:rPr>
              <a:t>Barrio la Cabrera en la ciudad de Bogotá D.C.</a:t>
            </a:r>
          </a:p>
          <a:p>
            <a:r>
              <a:rPr lang="es-CO" sz="1600" dirty="0">
                <a:solidFill>
                  <a:schemeClr val="accent1">
                    <a:lumMod val="75000"/>
                  </a:schemeClr>
                </a:solidFill>
                <a:latin typeface="Arial Narrow" panose="020B0606020202030204" pitchFamily="34" charset="0"/>
              </a:rPr>
              <a:t>Área de Terreno 5.145 metros cuadrados.</a:t>
            </a:r>
          </a:p>
          <a:p>
            <a:r>
              <a:rPr lang="es-CO" sz="1600" dirty="0">
                <a:solidFill>
                  <a:schemeClr val="accent1">
                    <a:lumMod val="75000"/>
                  </a:schemeClr>
                </a:solidFill>
                <a:latin typeface="Arial Narrow" panose="020B0606020202030204" pitchFamily="34" charset="0"/>
              </a:rPr>
              <a:t>Valor Base de venta: $48.000</a:t>
            </a:r>
          </a:p>
          <a:p>
            <a:r>
              <a:rPr lang="es-CO" sz="1600" dirty="0">
                <a:solidFill>
                  <a:schemeClr val="accent1">
                    <a:lumMod val="75000"/>
                  </a:schemeClr>
                </a:solidFill>
                <a:latin typeface="Arial Narrow" panose="020B0606020202030204" pitchFamily="34" charset="0"/>
              </a:rPr>
              <a:t>Subasta publica declarada desierta 23/09/2016.</a:t>
            </a:r>
          </a:p>
        </p:txBody>
      </p:sp>
      <p:sp>
        <p:nvSpPr>
          <p:cNvPr id="31" name="CuadroTexto 30"/>
          <p:cNvSpPr txBox="1"/>
          <p:nvPr/>
        </p:nvSpPr>
        <p:spPr>
          <a:xfrm>
            <a:off x="4686046" y="5531636"/>
            <a:ext cx="2705600" cy="523220"/>
          </a:xfrm>
          <a:prstGeom prst="rect">
            <a:avLst/>
          </a:prstGeom>
          <a:solidFill>
            <a:schemeClr val="bg1">
              <a:lumMod val="95000"/>
            </a:schemeClr>
          </a:solidFill>
        </p:spPr>
        <p:txBody>
          <a:bodyPr wrap="square" rtlCol="0">
            <a:spAutoFit/>
          </a:bodyPr>
          <a:lstStyle/>
          <a:p>
            <a:pPr algn="ctr"/>
            <a:r>
              <a:rPr lang="es-CO" sz="1400" b="1" dirty="0">
                <a:solidFill>
                  <a:schemeClr val="tx2"/>
                </a:solidFill>
                <a:latin typeface="Arial Narrow" panose="020B0606020202030204" pitchFamily="34" charset="0"/>
              </a:rPr>
              <a:t>EXPECTATIVA</a:t>
            </a:r>
            <a:endParaRPr lang="es-CO" sz="1400" dirty="0">
              <a:solidFill>
                <a:schemeClr val="tx2"/>
              </a:solidFill>
              <a:latin typeface="Arial Narrow" panose="020B0606020202030204" pitchFamily="34" charset="0"/>
            </a:endParaRPr>
          </a:p>
          <a:p>
            <a:pPr algn="ctr"/>
            <a:r>
              <a:rPr lang="es-CO" sz="1400" b="1" dirty="0">
                <a:solidFill>
                  <a:schemeClr val="tx2"/>
                </a:solidFill>
                <a:latin typeface="Arial Narrow" panose="020B0606020202030204" pitchFamily="34" charset="0"/>
              </a:rPr>
              <a:t>$27.217.5</a:t>
            </a:r>
          </a:p>
        </p:txBody>
      </p:sp>
      <p:sp>
        <p:nvSpPr>
          <p:cNvPr id="32" name="CuadroTexto 31"/>
          <p:cNvSpPr txBox="1"/>
          <p:nvPr/>
        </p:nvSpPr>
        <p:spPr>
          <a:xfrm>
            <a:off x="7730582" y="5537562"/>
            <a:ext cx="2679843" cy="523220"/>
          </a:xfrm>
          <a:prstGeom prst="rect">
            <a:avLst/>
          </a:prstGeom>
          <a:solidFill>
            <a:schemeClr val="bg1">
              <a:lumMod val="95000"/>
            </a:schemeClr>
          </a:solidFill>
        </p:spPr>
        <p:txBody>
          <a:bodyPr wrap="square" rtlCol="0">
            <a:spAutoFit/>
          </a:bodyPr>
          <a:lstStyle/>
          <a:p>
            <a:pPr algn="ctr"/>
            <a:r>
              <a:rPr lang="es-CO" sz="1400" b="1" dirty="0">
                <a:solidFill>
                  <a:schemeClr val="tx2"/>
                </a:solidFill>
                <a:latin typeface="Arial Narrow" panose="020B0606020202030204" pitchFamily="34" charset="0"/>
              </a:rPr>
              <a:t>RESULTADO</a:t>
            </a:r>
            <a:endParaRPr lang="es-CO" sz="1400" dirty="0">
              <a:solidFill>
                <a:schemeClr val="tx2"/>
              </a:solidFill>
              <a:latin typeface="Arial Narrow" panose="020B0606020202030204" pitchFamily="34" charset="0"/>
            </a:endParaRPr>
          </a:p>
          <a:p>
            <a:pPr algn="ctr"/>
            <a:r>
              <a:rPr lang="es-CO" sz="1400" b="1" dirty="0">
                <a:solidFill>
                  <a:schemeClr val="tx2"/>
                </a:solidFill>
                <a:latin typeface="Arial Narrow" panose="020B0606020202030204" pitchFamily="34" charset="0"/>
              </a:rPr>
              <a:t>$77.217.5</a:t>
            </a:r>
          </a:p>
        </p:txBody>
      </p:sp>
      <p:pic>
        <p:nvPicPr>
          <p:cNvPr id="9" name="Imagen 8"/>
          <p:cNvPicPr>
            <a:picLocks noChangeAspect="1"/>
          </p:cNvPicPr>
          <p:nvPr/>
        </p:nvPicPr>
        <p:blipFill rotWithShape="1">
          <a:blip r:embed="rId4"/>
          <a:srcRect l="20305" t="36576" r="49604" b="29973"/>
          <a:stretch/>
        </p:blipFill>
        <p:spPr>
          <a:xfrm>
            <a:off x="8231702" y="1676092"/>
            <a:ext cx="2152964" cy="1512089"/>
          </a:xfrm>
          <a:prstGeom prst="rect">
            <a:avLst/>
          </a:prstGeom>
          <a:ln>
            <a:solidFill>
              <a:schemeClr val="accent2">
                <a:lumMod val="50000"/>
              </a:schemeClr>
            </a:solidFill>
          </a:ln>
        </p:spPr>
      </p:pic>
      <p:pic>
        <p:nvPicPr>
          <p:cNvPr id="12" name="Imagen 11"/>
          <p:cNvPicPr>
            <a:picLocks noChangeAspect="1"/>
          </p:cNvPicPr>
          <p:nvPr/>
        </p:nvPicPr>
        <p:blipFill rotWithShape="1">
          <a:blip r:embed="rId5"/>
          <a:srcRect l="22483" t="36752" r="49505" b="27156"/>
          <a:stretch/>
        </p:blipFill>
        <p:spPr>
          <a:xfrm>
            <a:off x="8244582" y="3349332"/>
            <a:ext cx="2148643" cy="1500480"/>
          </a:xfrm>
          <a:prstGeom prst="rect">
            <a:avLst/>
          </a:prstGeom>
          <a:ln>
            <a:solidFill>
              <a:schemeClr val="accent2">
                <a:lumMod val="50000"/>
              </a:schemeClr>
            </a:solidFill>
          </a:ln>
        </p:spPr>
      </p:pic>
      <p:sp>
        <p:nvSpPr>
          <p:cNvPr id="33" name="CuadroTexto 32"/>
          <p:cNvSpPr txBox="1"/>
          <p:nvPr/>
        </p:nvSpPr>
        <p:spPr>
          <a:xfrm>
            <a:off x="1745226" y="3072243"/>
            <a:ext cx="6019031" cy="830997"/>
          </a:xfrm>
          <a:prstGeom prst="rect">
            <a:avLst/>
          </a:prstGeom>
          <a:noFill/>
        </p:spPr>
        <p:txBody>
          <a:bodyPr wrap="square" rtlCol="0">
            <a:spAutoFit/>
          </a:bodyPr>
          <a:lstStyle>
            <a:defPPr>
              <a:defRPr lang="es-ES"/>
            </a:defPPr>
            <a:lvl1pPr>
              <a:defRPr sz="1600" b="1">
                <a:solidFill>
                  <a:schemeClr val="accent1">
                    <a:lumMod val="75000"/>
                  </a:schemeClr>
                </a:solidFill>
                <a:latin typeface="Arial Narrow" panose="020B0606020202030204" pitchFamily="34" charset="0"/>
              </a:defRPr>
            </a:lvl1pPr>
          </a:lstStyle>
          <a:p>
            <a:r>
              <a:rPr lang="es-CO" dirty="0"/>
              <a:t>Embajada de China - $50.000 (Venta Directa Entidades publicas):</a:t>
            </a:r>
          </a:p>
          <a:p>
            <a:r>
              <a:rPr lang="es-CO" b="0" dirty="0"/>
              <a:t>Solicita reunión directamente con Presidencia SAE</a:t>
            </a:r>
          </a:p>
          <a:p>
            <a:r>
              <a:rPr lang="es-CO" b="0" dirty="0"/>
              <a:t>Manifiesta intensión escrita de compra.</a:t>
            </a:r>
          </a:p>
        </p:txBody>
      </p:sp>
      <p:sp>
        <p:nvSpPr>
          <p:cNvPr id="34" name="CuadroTexto 33"/>
          <p:cNvSpPr txBox="1"/>
          <p:nvPr/>
        </p:nvSpPr>
        <p:spPr>
          <a:xfrm>
            <a:off x="1780078" y="4077321"/>
            <a:ext cx="6325027" cy="1323439"/>
          </a:xfrm>
          <a:prstGeom prst="rect">
            <a:avLst/>
          </a:prstGeom>
          <a:noFill/>
        </p:spPr>
        <p:txBody>
          <a:bodyPr wrap="square" rtlCol="0">
            <a:spAutoFit/>
          </a:bodyPr>
          <a:lstStyle/>
          <a:p>
            <a:pPr algn="just"/>
            <a:r>
              <a:rPr lang="es-CO" sz="1600" b="1" dirty="0">
                <a:solidFill>
                  <a:schemeClr val="accent1">
                    <a:lumMod val="75000"/>
                  </a:schemeClr>
                </a:solidFill>
                <a:latin typeface="Arial Narrow" panose="020B0606020202030204" pitchFamily="34" charset="0"/>
              </a:rPr>
              <a:t>Gobierno Nacional. (Dación en pago) pago deuda Nación. $48.000:</a:t>
            </a:r>
          </a:p>
          <a:p>
            <a:pPr algn="just"/>
            <a:r>
              <a:rPr lang="es-CO" sz="1600" dirty="0">
                <a:solidFill>
                  <a:schemeClr val="accent1">
                    <a:lumMod val="75000"/>
                  </a:schemeClr>
                </a:solidFill>
                <a:latin typeface="Arial Narrow" panose="020B0606020202030204" pitchFamily="34" charset="0"/>
              </a:rPr>
              <a:t>Se han adelantado dos reuniones (Ministerio de Hacienda y Crédito Publico, Ministerio de Cultura, FONADE, Agencia Nacional Inmobiliaria Virgilio Barco Vargas y Universidad de los Andes).</a:t>
            </a:r>
          </a:p>
          <a:p>
            <a:pPr algn="just"/>
            <a:r>
              <a:rPr lang="es-CO" sz="1600" dirty="0">
                <a:solidFill>
                  <a:schemeClr val="accent1">
                    <a:lumMod val="75000"/>
                  </a:schemeClr>
                </a:solidFill>
                <a:latin typeface="Arial Narrow" panose="020B0606020202030204" pitchFamily="34" charset="0"/>
              </a:rPr>
              <a:t>Centro de memoria de la paz, programas de Alta Gerencia y Gobierno.</a:t>
            </a:r>
          </a:p>
        </p:txBody>
      </p:sp>
      <p:sp>
        <p:nvSpPr>
          <p:cNvPr id="17" name="CuadroTexto 16"/>
          <p:cNvSpPr txBox="1"/>
          <p:nvPr/>
        </p:nvSpPr>
        <p:spPr>
          <a:xfrm>
            <a:off x="1792958" y="5557694"/>
            <a:ext cx="2533513" cy="523220"/>
          </a:xfrm>
          <a:prstGeom prst="rect">
            <a:avLst/>
          </a:prstGeom>
          <a:solidFill>
            <a:schemeClr val="bg1">
              <a:lumMod val="95000"/>
            </a:schemeClr>
          </a:solidFill>
        </p:spPr>
        <p:txBody>
          <a:bodyPr wrap="square" rtlCol="0">
            <a:spAutoFit/>
          </a:bodyPr>
          <a:lstStyle/>
          <a:p>
            <a:pPr algn="ctr"/>
            <a:r>
              <a:rPr lang="es-CO" sz="1400" b="1" dirty="0">
                <a:solidFill>
                  <a:schemeClr val="tx2"/>
                </a:solidFill>
                <a:latin typeface="Arial Narrow" panose="020B0606020202030204" pitchFamily="34" charset="0"/>
              </a:rPr>
              <a:t>VENTAS AÑO 2017</a:t>
            </a:r>
            <a:endParaRPr lang="es-CO" sz="1400" dirty="0">
              <a:solidFill>
                <a:schemeClr val="tx2"/>
              </a:solidFill>
              <a:latin typeface="Arial Narrow" panose="020B0606020202030204" pitchFamily="34" charset="0"/>
            </a:endParaRPr>
          </a:p>
          <a:p>
            <a:pPr algn="ctr"/>
            <a:r>
              <a:rPr lang="es-CO" sz="1400" b="1" dirty="0">
                <a:solidFill>
                  <a:schemeClr val="tx2"/>
                </a:solidFill>
                <a:latin typeface="Arial Narrow" panose="020B0606020202030204" pitchFamily="34" charset="0"/>
              </a:rPr>
              <a:t>$15.024</a:t>
            </a:r>
          </a:p>
        </p:txBody>
      </p:sp>
      <p:sp>
        <p:nvSpPr>
          <p:cNvPr id="2" name="CuadroTexto 1"/>
          <p:cNvSpPr txBox="1"/>
          <p:nvPr/>
        </p:nvSpPr>
        <p:spPr>
          <a:xfrm>
            <a:off x="4426809" y="5628039"/>
            <a:ext cx="278274" cy="369332"/>
          </a:xfrm>
          <a:prstGeom prst="rect">
            <a:avLst/>
          </a:prstGeom>
          <a:noFill/>
        </p:spPr>
        <p:txBody>
          <a:bodyPr wrap="square" rtlCol="0">
            <a:spAutoFit/>
          </a:bodyPr>
          <a:lstStyle/>
          <a:p>
            <a:r>
              <a:rPr lang="es-CO" b="1" dirty="0"/>
              <a:t>+</a:t>
            </a:r>
          </a:p>
        </p:txBody>
      </p:sp>
      <p:sp>
        <p:nvSpPr>
          <p:cNvPr id="19" name="CuadroTexto 18"/>
          <p:cNvSpPr txBox="1"/>
          <p:nvPr/>
        </p:nvSpPr>
        <p:spPr>
          <a:xfrm>
            <a:off x="7428698" y="5628039"/>
            <a:ext cx="278274" cy="369332"/>
          </a:xfrm>
          <a:prstGeom prst="rect">
            <a:avLst/>
          </a:prstGeom>
          <a:noFill/>
        </p:spPr>
        <p:txBody>
          <a:bodyPr wrap="square" rtlCol="0">
            <a:spAutoFit/>
          </a:bodyPr>
          <a:lstStyle/>
          <a:p>
            <a:r>
              <a:rPr lang="es-CO" b="1" dirty="0"/>
              <a:t>=</a:t>
            </a:r>
          </a:p>
        </p:txBody>
      </p:sp>
    </p:spTree>
    <p:extLst>
      <p:ext uri="{BB962C8B-B14F-4D97-AF65-F5344CB8AC3E}">
        <p14:creationId xmlns:p14="http://schemas.microsoft.com/office/powerpoint/2010/main" val="3682558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8" name="Rectángulo 7"/>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9" name="Rectángulo 8"/>
          <p:cNvSpPr/>
          <p:nvPr/>
        </p:nvSpPr>
        <p:spPr>
          <a:xfrm>
            <a:off x="0" y="-15"/>
            <a:ext cx="12191999"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GESTION COMERCIAL INMUEBLES - TOP.</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pic>
        <p:nvPicPr>
          <p:cNvPr id="3" name="Imagen 2"/>
          <p:cNvPicPr>
            <a:picLocks noChangeAspect="1"/>
          </p:cNvPicPr>
          <p:nvPr/>
        </p:nvPicPr>
        <p:blipFill>
          <a:blip r:embed="rId4"/>
          <a:stretch>
            <a:fillRect/>
          </a:stretch>
        </p:blipFill>
        <p:spPr>
          <a:xfrm>
            <a:off x="1869282" y="822556"/>
            <a:ext cx="8502505" cy="5689509"/>
          </a:xfrm>
          <a:prstGeom prst="rect">
            <a:avLst/>
          </a:prstGeom>
          <a:ln>
            <a:solidFill>
              <a:schemeClr val="tx1"/>
            </a:solidFill>
          </a:ln>
        </p:spPr>
      </p:pic>
    </p:spTree>
    <p:extLst>
      <p:ext uri="{BB962C8B-B14F-4D97-AF65-F5344CB8AC3E}">
        <p14:creationId xmlns:p14="http://schemas.microsoft.com/office/powerpoint/2010/main" val="280583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8" name="Rectángulo 7"/>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9" name="Rectángulo 8"/>
          <p:cNvSpPr/>
          <p:nvPr/>
        </p:nvSpPr>
        <p:spPr>
          <a:xfrm>
            <a:off x="0" y="-15"/>
            <a:ext cx="12191999"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GESTION COMERCIAL INMUEBLES - TOP.</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pic>
        <p:nvPicPr>
          <p:cNvPr id="4" name="Imagen 3"/>
          <p:cNvPicPr>
            <a:picLocks noChangeAspect="1"/>
          </p:cNvPicPr>
          <p:nvPr/>
        </p:nvPicPr>
        <p:blipFill>
          <a:blip r:embed="rId4"/>
          <a:stretch>
            <a:fillRect/>
          </a:stretch>
        </p:blipFill>
        <p:spPr>
          <a:xfrm>
            <a:off x="1869282" y="943632"/>
            <a:ext cx="8450989" cy="5537648"/>
          </a:xfrm>
          <a:prstGeom prst="rect">
            <a:avLst/>
          </a:prstGeom>
          <a:ln>
            <a:solidFill>
              <a:schemeClr val="tx1"/>
            </a:solidFill>
          </a:ln>
        </p:spPr>
      </p:pic>
    </p:spTree>
    <p:extLst>
      <p:ext uri="{BB962C8B-B14F-4D97-AF65-F5344CB8AC3E}">
        <p14:creationId xmlns:p14="http://schemas.microsoft.com/office/powerpoint/2010/main" val="1537624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p:cNvSpPr txBox="1"/>
          <p:nvPr/>
        </p:nvSpPr>
        <p:spPr>
          <a:xfrm>
            <a:off x="1951671" y="6420707"/>
            <a:ext cx="6714816" cy="230832"/>
          </a:xfrm>
          <a:prstGeom prst="rect">
            <a:avLst/>
          </a:prstGeom>
          <a:solidFill>
            <a:schemeClr val="bg1"/>
          </a:solidFill>
        </p:spPr>
        <p:txBody>
          <a:bodyPr wrap="square" rtlCol="0">
            <a:spAutoFit/>
          </a:bodyPr>
          <a:lstStyle/>
          <a:p>
            <a:r>
              <a:rPr lang="es-CO" sz="900" dirty="0"/>
              <a:t>$52.974.1  (inmuebles disponibles, excluyendo Casa Gacha, Cola del Zorro, Alta probabilidad de venta)</a:t>
            </a:r>
          </a:p>
        </p:txBody>
      </p:sp>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8" name="Rectángulo 7"/>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9" name="Rectángulo 8"/>
          <p:cNvSpPr/>
          <p:nvPr/>
        </p:nvSpPr>
        <p:spPr>
          <a:xfrm>
            <a:off x="0" y="-15"/>
            <a:ext cx="12191999"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GESTION COMERCIAL INMUEBLES - TOP.</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3" name="CuadroTexto 2"/>
          <p:cNvSpPr txBox="1"/>
          <p:nvPr/>
        </p:nvSpPr>
        <p:spPr>
          <a:xfrm>
            <a:off x="1962651" y="6191806"/>
            <a:ext cx="4030322" cy="230832"/>
          </a:xfrm>
          <a:prstGeom prst="rect">
            <a:avLst/>
          </a:prstGeom>
          <a:solidFill>
            <a:srgbClr val="00FF00"/>
          </a:solidFill>
        </p:spPr>
        <p:txBody>
          <a:bodyPr wrap="square" rtlCol="0">
            <a:spAutoFit/>
          </a:bodyPr>
          <a:lstStyle/>
          <a:p>
            <a:r>
              <a:rPr lang="es-CO" sz="900" dirty="0"/>
              <a:t>$12.587.81  (Alta probabilidad de venta) (5 UNIDADES COMERCIALES )</a:t>
            </a:r>
          </a:p>
        </p:txBody>
      </p:sp>
      <p:pic>
        <p:nvPicPr>
          <p:cNvPr id="5" name="Imagen 4"/>
          <p:cNvPicPr>
            <a:picLocks noChangeAspect="1"/>
          </p:cNvPicPr>
          <p:nvPr/>
        </p:nvPicPr>
        <p:blipFill>
          <a:blip r:embed="rId4"/>
          <a:stretch>
            <a:fillRect/>
          </a:stretch>
        </p:blipFill>
        <p:spPr>
          <a:xfrm>
            <a:off x="1989360" y="823124"/>
            <a:ext cx="8150607" cy="5302685"/>
          </a:xfrm>
          <a:prstGeom prst="rect">
            <a:avLst/>
          </a:prstGeom>
          <a:ln>
            <a:solidFill>
              <a:schemeClr val="tx1"/>
            </a:solidFill>
          </a:ln>
        </p:spPr>
      </p:pic>
    </p:spTree>
    <p:extLst>
      <p:ext uri="{BB962C8B-B14F-4D97-AF65-F5344CB8AC3E}">
        <p14:creationId xmlns:p14="http://schemas.microsoft.com/office/powerpoint/2010/main" val="454886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p:cNvPicPr>
            <a:picLocks noChangeAspect="1"/>
          </p:cNvPicPr>
          <p:nvPr/>
        </p:nvPicPr>
        <p:blipFill>
          <a:blip r:embed="rId3"/>
          <a:stretch>
            <a:fillRect/>
          </a:stretch>
        </p:blipFill>
        <p:spPr>
          <a:xfrm>
            <a:off x="3565698" y="3344530"/>
            <a:ext cx="5266667" cy="3180952"/>
          </a:xfrm>
          <a:prstGeom prst="rect">
            <a:avLst/>
          </a:prstGeom>
        </p:spPr>
      </p:pic>
      <p:sp>
        <p:nvSpPr>
          <p:cNvPr id="14" name="Rectángulo 13"/>
          <p:cNvSpPr/>
          <p:nvPr/>
        </p:nvSpPr>
        <p:spPr>
          <a:xfrm>
            <a:off x="3339921" y="2279557"/>
            <a:ext cx="5718220" cy="72122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600"/>
          </a:p>
        </p:txBody>
      </p:sp>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8" name="Rectángulo 7"/>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9" name="Rectángulo 8"/>
          <p:cNvSpPr/>
          <p:nvPr/>
        </p:nvSpPr>
        <p:spPr>
          <a:xfrm>
            <a:off x="0" y="-15"/>
            <a:ext cx="12191999"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GESTION COMERCIAL INMUEBLES - TOP.</a:t>
            </a:r>
          </a:p>
        </p:txBody>
      </p:sp>
      <p:pic>
        <p:nvPicPr>
          <p:cNvPr id="10" name="Imagen 8" descr="Fondos oscuros-0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5" name="Rectángulo redondeado 4"/>
          <p:cNvSpPr/>
          <p:nvPr/>
        </p:nvSpPr>
        <p:spPr>
          <a:xfrm>
            <a:off x="2191917" y="1796460"/>
            <a:ext cx="1740919" cy="1567389"/>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accent1">
                    <a:lumMod val="75000"/>
                  </a:schemeClr>
                </a:solidFill>
              </a:rPr>
              <a:t>Ventas a marzo 2017</a:t>
            </a:r>
          </a:p>
          <a:p>
            <a:pPr algn="ctr"/>
            <a:r>
              <a:rPr lang="es-CO" sz="1400" dirty="0">
                <a:solidFill>
                  <a:schemeClr val="accent1">
                    <a:lumMod val="75000"/>
                  </a:schemeClr>
                </a:solidFill>
              </a:rPr>
              <a:t>$15.024</a:t>
            </a:r>
          </a:p>
        </p:txBody>
      </p:sp>
      <p:sp>
        <p:nvSpPr>
          <p:cNvPr id="13" name="Rectángulo redondeado 12"/>
          <p:cNvSpPr/>
          <p:nvPr/>
        </p:nvSpPr>
        <p:spPr>
          <a:xfrm>
            <a:off x="4204893" y="1805011"/>
            <a:ext cx="1740919" cy="1567389"/>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accent1">
                    <a:lumMod val="75000"/>
                  </a:schemeClr>
                </a:solidFill>
              </a:rPr>
              <a:t>Subasta </a:t>
            </a:r>
          </a:p>
          <a:p>
            <a:pPr algn="ctr"/>
            <a:r>
              <a:rPr lang="es-CO" sz="1400" dirty="0">
                <a:solidFill>
                  <a:schemeClr val="accent1">
                    <a:lumMod val="75000"/>
                  </a:schemeClr>
                </a:solidFill>
              </a:rPr>
              <a:t>Cola Del Zorro $12.193.5</a:t>
            </a:r>
          </a:p>
          <a:p>
            <a:pPr algn="ctr"/>
            <a:r>
              <a:rPr lang="es-CO" sz="1400" dirty="0">
                <a:solidFill>
                  <a:schemeClr val="accent1">
                    <a:lumMod val="75000"/>
                  </a:schemeClr>
                </a:solidFill>
              </a:rPr>
              <a:t>+ </a:t>
            </a:r>
          </a:p>
          <a:p>
            <a:pPr algn="ctr"/>
            <a:r>
              <a:rPr lang="es-CO" sz="1400" dirty="0">
                <a:solidFill>
                  <a:schemeClr val="accent1">
                    <a:lumMod val="75000"/>
                  </a:schemeClr>
                </a:solidFill>
              </a:rPr>
              <a:t>Dación en pago </a:t>
            </a:r>
          </a:p>
          <a:p>
            <a:pPr algn="ctr"/>
            <a:r>
              <a:rPr lang="es-CO" sz="1400" dirty="0">
                <a:solidFill>
                  <a:schemeClr val="accent1">
                    <a:lumMod val="75000"/>
                  </a:schemeClr>
                </a:solidFill>
              </a:rPr>
              <a:t>Casa Gacha</a:t>
            </a:r>
          </a:p>
          <a:p>
            <a:pPr algn="ctr"/>
            <a:r>
              <a:rPr lang="es-CO" sz="1400" dirty="0">
                <a:solidFill>
                  <a:schemeClr val="accent1">
                    <a:lumMod val="75000"/>
                  </a:schemeClr>
                </a:solidFill>
              </a:rPr>
              <a:t>$50.000</a:t>
            </a:r>
          </a:p>
        </p:txBody>
      </p:sp>
      <p:sp>
        <p:nvSpPr>
          <p:cNvPr id="16" name="Rectángulo redondeado 15"/>
          <p:cNvSpPr/>
          <p:nvPr/>
        </p:nvSpPr>
        <p:spPr>
          <a:xfrm>
            <a:off x="6291069" y="1828799"/>
            <a:ext cx="1740919" cy="1567389"/>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accent1">
                    <a:lumMod val="75000"/>
                  </a:schemeClr>
                </a:solidFill>
              </a:rPr>
              <a:t>Inmuebles TOP con alta probabilidad de venta</a:t>
            </a:r>
          </a:p>
          <a:p>
            <a:pPr algn="ctr"/>
            <a:r>
              <a:rPr lang="es-CO" sz="1400" dirty="0">
                <a:solidFill>
                  <a:schemeClr val="accent1">
                    <a:lumMod val="75000"/>
                  </a:schemeClr>
                </a:solidFill>
              </a:rPr>
              <a:t>$12.577.8</a:t>
            </a:r>
          </a:p>
        </p:txBody>
      </p:sp>
      <p:sp>
        <p:nvSpPr>
          <p:cNvPr id="17" name="Rectángulo redondeado 16"/>
          <p:cNvSpPr/>
          <p:nvPr/>
        </p:nvSpPr>
        <p:spPr>
          <a:xfrm>
            <a:off x="8415882" y="1828799"/>
            <a:ext cx="1740919" cy="1567389"/>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accent1">
                    <a:lumMod val="75000"/>
                  </a:schemeClr>
                </a:solidFill>
              </a:rPr>
              <a:t>Resultado</a:t>
            </a:r>
          </a:p>
          <a:p>
            <a:pPr algn="ctr"/>
            <a:r>
              <a:rPr lang="es-CO" sz="1400" dirty="0">
                <a:solidFill>
                  <a:schemeClr val="accent1">
                    <a:lumMod val="75000"/>
                  </a:schemeClr>
                </a:solidFill>
              </a:rPr>
              <a:t>$89.795.3</a:t>
            </a:r>
          </a:p>
        </p:txBody>
      </p:sp>
      <p:sp>
        <p:nvSpPr>
          <p:cNvPr id="20" name="CuadroTexto 19"/>
          <p:cNvSpPr txBox="1"/>
          <p:nvPr/>
        </p:nvSpPr>
        <p:spPr>
          <a:xfrm>
            <a:off x="2127809" y="1107583"/>
            <a:ext cx="7834003" cy="400110"/>
          </a:xfrm>
          <a:prstGeom prst="rect">
            <a:avLst/>
          </a:prstGeom>
          <a:noFill/>
        </p:spPr>
        <p:txBody>
          <a:bodyPr wrap="square" rtlCol="0">
            <a:spAutoFit/>
          </a:bodyPr>
          <a:lstStyle/>
          <a:p>
            <a:pPr algn="ctr"/>
            <a:r>
              <a:rPr lang="es-CO" sz="2000" b="1" dirty="0">
                <a:solidFill>
                  <a:schemeClr val="accent1">
                    <a:lumMod val="75000"/>
                  </a:schemeClr>
                </a:solidFill>
                <a:latin typeface="Arial Narrow" panose="020B0606020202030204" pitchFamily="34" charset="0"/>
              </a:rPr>
              <a:t>Proyección ventas primer semestre 2017 </a:t>
            </a:r>
          </a:p>
        </p:txBody>
      </p:sp>
      <p:sp>
        <p:nvSpPr>
          <p:cNvPr id="22" name="Elipse 21"/>
          <p:cNvSpPr/>
          <p:nvPr/>
        </p:nvSpPr>
        <p:spPr>
          <a:xfrm>
            <a:off x="3847040" y="5396250"/>
            <a:ext cx="1058338" cy="373487"/>
          </a:xfrm>
          <a:prstGeom prst="ellipse">
            <a:avLst/>
          </a:prstGeom>
          <a:solidFill>
            <a:schemeClr val="tx2">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1100" b="1" dirty="0">
                <a:solidFill>
                  <a:schemeClr val="bg1"/>
                </a:solidFill>
              </a:rPr>
              <a:t>54.35%</a:t>
            </a:r>
          </a:p>
        </p:txBody>
      </p:sp>
      <p:sp>
        <p:nvSpPr>
          <p:cNvPr id="24" name="CuadroTexto 23"/>
          <p:cNvSpPr txBox="1"/>
          <p:nvPr/>
        </p:nvSpPr>
        <p:spPr>
          <a:xfrm>
            <a:off x="8314437" y="777565"/>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2" name="CuadroTexto 1"/>
          <p:cNvSpPr txBox="1"/>
          <p:nvPr/>
        </p:nvSpPr>
        <p:spPr>
          <a:xfrm>
            <a:off x="4557406" y="4701557"/>
            <a:ext cx="773218" cy="261610"/>
          </a:xfrm>
          <a:prstGeom prst="rect">
            <a:avLst/>
          </a:prstGeom>
          <a:solidFill>
            <a:schemeClr val="bg1"/>
          </a:solidFill>
        </p:spPr>
        <p:txBody>
          <a:bodyPr wrap="square" rtlCol="0">
            <a:spAutoFit/>
          </a:bodyPr>
          <a:lstStyle/>
          <a:p>
            <a:r>
              <a:rPr lang="es-CO" sz="1100" dirty="0"/>
              <a:t>$82.114</a:t>
            </a:r>
          </a:p>
        </p:txBody>
      </p:sp>
      <p:sp>
        <p:nvSpPr>
          <p:cNvPr id="18" name="CuadroTexto 17"/>
          <p:cNvSpPr txBox="1"/>
          <p:nvPr/>
        </p:nvSpPr>
        <p:spPr>
          <a:xfrm>
            <a:off x="7028003" y="3463087"/>
            <a:ext cx="773218" cy="261610"/>
          </a:xfrm>
          <a:prstGeom prst="rect">
            <a:avLst/>
          </a:prstGeom>
          <a:solidFill>
            <a:schemeClr val="bg1"/>
          </a:solidFill>
        </p:spPr>
        <p:txBody>
          <a:bodyPr wrap="square" rtlCol="0">
            <a:spAutoFit/>
          </a:bodyPr>
          <a:lstStyle/>
          <a:p>
            <a:r>
              <a:rPr lang="es-CO" sz="1100" dirty="0"/>
              <a:t>$165.200</a:t>
            </a:r>
          </a:p>
        </p:txBody>
      </p:sp>
    </p:spTree>
    <p:extLst>
      <p:ext uri="{BB962C8B-B14F-4D97-AF65-F5344CB8AC3E}">
        <p14:creationId xmlns:p14="http://schemas.microsoft.com/office/powerpoint/2010/main" val="36759956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469349" y="3493009"/>
            <a:ext cx="7118252" cy="42940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778928" y="1245303"/>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orden del día</a:t>
            </a:r>
          </a:p>
          <a:p>
            <a:pPr marL="457200" indent="-457200">
              <a:buAutoNum type="arabicPeriod"/>
            </a:pPr>
            <a:r>
              <a:rPr lang="es-CO" sz="2400" dirty="0"/>
              <a:t>Aprobación actas 129 y 130</a:t>
            </a:r>
          </a:p>
          <a:p>
            <a:pPr marL="457200" indent="-457200">
              <a:buAutoNum type="arabicPeriod"/>
            </a:pPr>
            <a:r>
              <a:rPr lang="es-CO" sz="2400" dirty="0"/>
              <a:t>Contrato Vigilancia</a:t>
            </a:r>
          </a:p>
          <a:p>
            <a:pPr marL="457200" indent="-457200">
              <a:buAutoNum type="arabicPeriod"/>
            </a:pPr>
            <a:r>
              <a:rPr lang="es-CO" sz="2400" dirty="0"/>
              <a:t>Informe Ley de Extinción de dominio</a:t>
            </a:r>
          </a:p>
          <a:p>
            <a:pPr marL="457200" indent="-457200">
              <a:buAutoNum type="arabicPeriod"/>
            </a:pPr>
            <a:r>
              <a:rPr lang="es-CO" sz="2400" dirty="0"/>
              <a:t>Informe Comercial.</a:t>
            </a:r>
          </a:p>
          <a:p>
            <a:pPr marL="457200" indent="-457200">
              <a:buAutoNum type="arabicPeriod"/>
            </a:pPr>
            <a:r>
              <a:rPr lang="es-CO" sz="2400" dirty="0">
                <a:solidFill>
                  <a:schemeClr val="bg1"/>
                </a:solidFill>
              </a:rPr>
              <a:t>Comité financiero</a:t>
            </a:r>
          </a:p>
          <a:p>
            <a:pPr marL="457200" indent="-457200">
              <a:buAutoNum type="arabicPeriod"/>
            </a:pPr>
            <a:r>
              <a:rPr lang="es-CO" sz="2400" dirty="0"/>
              <a:t>Provisión de Planta</a:t>
            </a:r>
          </a:p>
          <a:p>
            <a:pPr marL="457200" indent="-457200">
              <a:buAutoNum type="arabicPeriod"/>
            </a:pPr>
            <a:r>
              <a:rPr lang="es-CO" sz="2400" dirty="0"/>
              <a:t>Secuestro Semovientes (Macarena)</a:t>
            </a:r>
          </a:p>
          <a:p>
            <a:pPr marL="457200" indent="-457200">
              <a:buAutoNum type="arabicPeriod"/>
            </a:pPr>
            <a:r>
              <a:rPr lang="es-CO" sz="2400" dirty="0"/>
              <a:t>Base de Datos – Fiscalía</a:t>
            </a:r>
          </a:p>
          <a:p>
            <a:pPr marL="457200" indent="-457200">
              <a:buAutoNum type="arabicPeriod"/>
            </a:pPr>
            <a:r>
              <a:rPr lang="es-CO" sz="2400" dirty="0"/>
              <a:t>Cemex</a:t>
            </a:r>
          </a:p>
          <a:p>
            <a:pPr marL="457200" indent="-457200">
              <a:buAutoNum type="arabicPeriod"/>
            </a:pPr>
            <a:r>
              <a:rPr lang="es-CO" sz="2400" dirty="0"/>
              <a:t>Informe CNE.</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22</a:t>
            </a:fld>
            <a:endParaRPr lang="es-ES" dirty="0"/>
          </a:p>
        </p:txBody>
      </p:sp>
      <p:sp>
        <p:nvSpPr>
          <p:cNvPr id="10" name="Rectángulo 9"/>
          <p:cNvSpPr/>
          <p:nvPr/>
        </p:nvSpPr>
        <p:spPr>
          <a:xfrm>
            <a:off x="0" y="0"/>
            <a:ext cx="12192000" cy="9231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2" name="CuadroTexto 11"/>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Orden del Día</a:t>
            </a:r>
            <a:endParaRPr lang="es-ES" sz="800" dirty="0">
              <a:solidFill>
                <a:schemeClr val="bg1"/>
              </a:solidFill>
            </a:endParaRPr>
          </a:p>
        </p:txBody>
      </p:sp>
    </p:spTree>
    <p:extLst>
      <p:ext uri="{BB962C8B-B14F-4D97-AF65-F5344CB8AC3E}">
        <p14:creationId xmlns:p14="http://schemas.microsoft.com/office/powerpoint/2010/main" val="3956915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208176" cy="976930"/>
          </a:xfrm>
          <a:prstGeom prst="rect">
            <a:avLst/>
          </a:prstGeom>
        </p:spPr>
      </p:pic>
      <p:sp>
        <p:nvSpPr>
          <p:cNvPr id="5" name="Rectángulo 4"/>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2" name="Marcador de número de diapositiva 1"/>
          <p:cNvSpPr>
            <a:spLocks noGrp="1"/>
          </p:cNvSpPr>
          <p:nvPr>
            <p:ph type="sldNum" sz="quarter" idx="12"/>
          </p:nvPr>
        </p:nvSpPr>
        <p:spPr/>
        <p:txBody>
          <a:bodyPr/>
          <a:lstStyle/>
          <a:p>
            <a:fld id="{015B2B85-C11A-46BE-910A-7C2CECB29AE5}" type="slidenum">
              <a:rPr lang="es-ES" smtClean="0"/>
              <a:t>23</a:t>
            </a:fld>
            <a:endParaRPr lang="es-ES"/>
          </a:p>
        </p:txBody>
      </p:sp>
      <p:sp>
        <p:nvSpPr>
          <p:cNvPr id="3" name="CuadroTexto 2"/>
          <p:cNvSpPr txBox="1"/>
          <p:nvPr/>
        </p:nvSpPr>
        <p:spPr>
          <a:xfrm>
            <a:off x="4058613" y="488466"/>
            <a:ext cx="4577472" cy="420564"/>
          </a:xfrm>
          <a:prstGeom prst="rect">
            <a:avLst/>
          </a:prstGeom>
          <a:noFill/>
        </p:spPr>
        <p:txBody>
          <a:bodyPr wrap="none" rtlCol="0">
            <a:spAutoFit/>
          </a:bodyPr>
          <a:lstStyle/>
          <a:p>
            <a:r>
              <a:rPr lang="es-CO" sz="2133" b="1" dirty="0"/>
              <a:t>Resumen Comité Financiero Abril 2017</a:t>
            </a:r>
          </a:p>
        </p:txBody>
      </p:sp>
      <p:sp>
        <p:nvSpPr>
          <p:cNvPr id="6" name="CuadroTexto 5"/>
          <p:cNvSpPr txBox="1"/>
          <p:nvPr/>
        </p:nvSpPr>
        <p:spPr>
          <a:xfrm>
            <a:off x="2123128" y="1166308"/>
            <a:ext cx="8087672" cy="4877617"/>
          </a:xfrm>
          <a:prstGeom prst="rect">
            <a:avLst/>
          </a:prstGeom>
          <a:noFill/>
        </p:spPr>
        <p:txBody>
          <a:bodyPr wrap="square" rtlCol="0">
            <a:spAutoFit/>
          </a:bodyPr>
          <a:lstStyle/>
          <a:p>
            <a:pPr marL="476549" indent="-476549" algn="just">
              <a:buFont typeface="+mj-lt"/>
              <a:buAutoNum type="arabicPeriod"/>
            </a:pPr>
            <a:r>
              <a:rPr lang="es-CO" sz="1829" b="1" dirty="0"/>
              <a:t>Presentación Estados Financieros de SAE a Marzo de 2017</a:t>
            </a:r>
            <a:r>
              <a:rPr lang="es-CO" sz="1829" dirty="0"/>
              <a:t>:</a:t>
            </a:r>
          </a:p>
          <a:p>
            <a:pPr marL="609596" lvl="1" indent="-261256" algn="just">
              <a:buFont typeface="Arial" panose="020B0604020202020204" pitchFamily="34" charset="0"/>
              <a:buChar char="•"/>
            </a:pPr>
            <a:r>
              <a:rPr lang="es-CO" sz="1829" dirty="0"/>
              <a:t>Utilidad de la Sociedad a Marzo 2017 : $ 170 millones – crecimiento ( 91%)</a:t>
            </a:r>
          </a:p>
          <a:p>
            <a:pPr marL="609596" lvl="1" indent="-261256" algn="just">
              <a:buFont typeface="Arial" panose="020B0604020202020204" pitchFamily="34" charset="0"/>
              <a:buChar char="•"/>
            </a:pPr>
            <a:r>
              <a:rPr lang="es-CO" sz="1829" dirty="0"/>
              <a:t>Crecimiento de activos de la Sociedad a Marzo 2017 ( 0,8%) : $ 21.167 millones</a:t>
            </a:r>
          </a:p>
          <a:p>
            <a:pPr marL="609596" lvl="1" indent="-261256" algn="just">
              <a:buFont typeface="Arial" panose="020B0604020202020204" pitchFamily="34" charset="0"/>
              <a:buChar char="•"/>
            </a:pPr>
            <a:r>
              <a:rPr lang="es-CO" sz="1829" dirty="0"/>
              <a:t>Reclasificación de cuentas ( saldos a favor de impuestos)</a:t>
            </a:r>
          </a:p>
          <a:p>
            <a:pPr marL="476549" indent="-476549" algn="just">
              <a:buFont typeface="+mj-lt"/>
              <a:buAutoNum type="arabicPeriod"/>
            </a:pPr>
            <a:r>
              <a:rPr lang="es-CO" sz="1829" b="1" dirty="0"/>
              <a:t>Actualización embargo a los dividendos de la Sociedad de Activos Especiales SAS.</a:t>
            </a:r>
          </a:p>
          <a:p>
            <a:pPr marL="476549" indent="-476549" algn="just">
              <a:buFont typeface="+mj-lt"/>
              <a:buAutoNum type="arabicPeriod"/>
            </a:pPr>
            <a:r>
              <a:rPr lang="es-CO" sz="1829" b="1" dirty="0"/>
              <a:t>Presentación Estados Financieros FRISCO a Diciembre de 2016:</a:t>
            </a:r>
          </a:p>
          <a:p>
            <a:pPr marL="609596" lvl="1" indent="-261256" algn="just">
              <a:buFont typeface="Arial" panose="020B0604020202020204" pitchFamily="34" charset="0"/>
              <a:buChar char="•"/>
            </a:pPr>
            <a:r>
              <a:rPr lang="es-CO" sz="1829" dirty="0"/>
              <a:t>Crecimiento de activos ( 11%) – Inventarios : $ 123.520 millones – Inversiones : $ 106.000 millones.</a:t>
            </a:r>
          </a:p>
          <a:p>
            <a:pPr marL="609596" lvl="1" indent="-261256" algn="just">
              <a:buFont typeface="Arial" panose="020B0604020202020204" pitchFamily="34" charset="0"/>
              <a:buChar char="•"/>
            </a:pPr>
            <a:r>
              <a:rPr lang="es-CO" sz="1829" dirty="0"/>
              <a:t>Crecimiento Pasivos ( 21%) – Cuentas por pagar ( productividades) $ 121.647 millones.</a:t>
            </a:r>
          </a:p>
          <a:p>
            <a:pPr marL="609596" lvl="1" indent="-261256" algn="just">
              <a:buFont typeface="Arial" panose="020B0604020202020204" pitchFamily="34" charset="0"/>
              <a:buChar char="•"/>
            </a:pPr>
            <a:r>
              <a:rPr lang="es-CO" sz="1829" dirty="0"/>
              <a:t>Saldos activos Frico : $ 6,4 billones. ( extintos e incautados)</a:t>
            </a:r>
          </a:p>
          <a:p>
            <a:pPr marL="476549" indent="-476549" algn="just">
              <a:buFont typeface="+mj-lt"/>
              <a:buAutoNum type="arabicPeriod"/>
            </a:pPr>
            <a:r>
              <a:rPr lang="es-CO" sz="1829" b="1" dirty="0"/>
              <a:t>Ejecución Presupuestal a Marzo 2017.</a:t>
            </a:r>
          </a:p>
          <a:p>
            <a:pPr marL="609596" lvl="1" indent="-261256" algn="just">
              <a:buFont typeface="Arial" panose="020B0604020202020204" pitchFamily="34" charset="0"/>
              <a:buChar char="•"/>
            </a:pPr>
            <a:r>
              <a:rPr lang="es-CO" sz="1829" dirty="0"/>
              <a:t>FRISCO: Compromisos Presupuestales: 11,47% - Giros : 8,26%.</a:t>
            </a:r>
          </a:p>
          <a:p>
            <a:pPr marL="609596" lvl="1" indent="-261256" algn="just">
              <a:buFont typeface="Arial" panose="020B0604020202020204" pitchFamily="34" charset="0"/>
              <a:buChar char="•"/>
            </a:pPr>
            <a:r>
              <a:rPr lang="es-CO" sz="1829" dirty="0"/>
              <a:t>SAE : Compromisos Presupuestales : 36,41% - Giros : 17,69%</a:t>
            </a:r>
          </a:p>
          <a:p>
            <a:pPr marL="476549" indent="-476549" algn="just">
              <a:buFont typeface="+mj-lt"/>
              <a:buAutoNum type="arabicPeriod"/>
            </a:pPr>
            <a:r>
              <a:rPr lang="es-CO" sz="1829" b="1" dirty="0"/>
              <a:t>Hallazgos CGR 2016 - Plan de Mejoramiento.</a:t>
            </a:r>
          </a:p>
        </p:txBody>
      </p:sp>
      <p:sp>
        <p:nvSpPr>
          <p:cNvPr id="7" name="Rectángulo 6"/>
          <p:cNvSpPr/>
          <p:nvPr/>
        </p:nvSpPr>
        <p:spPr>
          <a:xfrm>
            <a:off x="0" y="-15"/>
            <a:ext cx="12191999" cy="90904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RESUMEN COMITÉ FINANCIERO</a:t>
            </a:r>
          </a:p>
        </p:txBody>
      </p:sp>
      <p:pic>
        <p:nvPicPr>
          <p:cNvPr id="8"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771074"/>
          </a:xfrm>
          <a:prstGeom prst="rect">
            <a:avLst/>
          </a:prstGeom>
        </p:spPr>
      </p:pic>
    </p:spTree>
    <p:extLst>
      <p:ext uri="{BB962C8B-B14F-4D97-AF65-F5344CB8AC3E}">
        <p14:creationId xmlns:p14="http://schemas.microsoft.com/office/powerpoint/2010/main" val="6247057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CuadroTexto 5"/>
          <p:cNvSpPr txBox="1"/>
          <p:nvPr/>
        </p:nvSpPr>
        <p:spPr>
          <a:xfrm>
            <a:off x="2911378" y="2669729"/>
            <a:ext cx="6468800" cy="1968488"/>
          </a:xfrm>
          <a:prstGeom prst="rect">
            <a:avLst/>
          </a:prstGeom>
          <a:noFill/>
        </p:spPr>
        <p:txBody>
          <a:bodyPr wrap="square" rtlCol="0">
            <a:spAutoFit/>
          </a:bodyPr>
          <a:lstStyle/>
          <a:p>
            <a:pPr marL="566054" indent="-566054" algn="ctr">
              <a:buAutoNum type="arabicPeriod"/>
            </a:pPr>
            <a:r>
              <a:rPr lang="es-CO" sz="3048" dirty="0"/>
              <a:t>ESTADOS FINANCIEROS SOCIEDAD DE ACTIVOS ESPECIALES SAS </a:t>
            </a:r>
          </a:p>
          <a:p>
            <a:pPr algn="ctr"/>
            <a:r>
              <a:rPr lang="es-CO" sz="3048" dirty="0"/>
              <a:t>A MARZO DE 2017</a:t>
            </a:r>
          </a:p>
          <a:p>
            <a:pPr algn="ctr"/>
            <a:endParaRPr lang="es-ES" sz="3048" dirty="0">
              <a:solidFill>
                <a:schemeClr val="accent5">
                  <a:lumMod val="50000"/>
                </a:schemeClr>
              </a:solidFill>
            </a:endParaRPr>
          </a:p>
        </p:txBody>
      </p:sp>
      <p:sp>
        <p:nvSpPr>
          <p:cNvPr id="7" name="Rectángulo 6"/>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8" name="Rectángulo 7"/>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0" name="CuadroTexto 9"/>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Estados Financieros</a:t>
            </a:r>
            <a:endParaRPr lang="es-ES" sz="800" dirty="0">
              <a:solidFill>
                <a:schemeClr val="bg1"/>
              </a:solidFill>
            </a:endParaRPr>
          </a:p>
        </p:txBody>
      </p:sp>
    </p:spTree>
    <p:extLst>
      <p:ext uri="{BB962C8B-B14F-4D97-AF65-F5344CB8AC3E}">
        <p14:creationId xmlns:p14="http://schemas.microsoft.com/office/powerpoint/2010/main" val="569155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a 13"/>
          <p:cNvGraphicFramePr>
            <a:graphicFrameLocks noGrp="1"/>
          </p:cNvGraphicFramePr>
          <p:nvPr>
            <p:extLst/>
          </p:nvPr>
        </p:nvGraphicFramePr>
        <p:xfrm>
          <a:off x="2567884" y="1567540"/>
          <a:ext cx="7168531" cy="4134282"/>
        </p:xfrm>
        <a:graphic>
          <a:graphicData uri="http://schemas.openxmlformats.org/drawingml/2006/table">
            <a:tbl>
              <a:tblPr/>
              <a:tblGrid>
                <a:gridCol w="2824165">
                  <a:extLst>
                    <a:ext uri="{9D8B030D-6E8A-4147-A177-3AD203B41FA5}">
                      <a16:colId xmlns:a16="http://schemas.microsoft.com/office/drawing/2014/main" val="1322809406"/>
                    </a:ext>
                  </a:extLst>
                </a:gridCol>
                <a:gridCol w="356787">
                  <a:extLst>
                    <a:ext uri="{9D8B030D-6E8A-4147-A177-3AD203B41FA5}">
                      <a16:colId xmlns:a16="http://schemas.microsoft.com/office/drawing/2014/main" val="1987214449"/>
                    </a:ext>
                  </a:extLst>
                </a:gridCol>
                <a:gridCol w="147778">
                  <a:extLst>
                    <a:ext uri="{9D8B030D-6E8A-4147-A177-3AD203B41FA5}">
                      <a16:colId xmlns:a16="http://schemas.microsoft.com/office/drawing/2014/main" val="1759559318"/>
                    </a:ext>
                  </a:extLst>
                </a:gridCol>
                <a:gridCol w="873453">
                  <a:extLst>
                    <a:ext uri="{9D8B030D-6E8A-4147-A177-3AD203B41FA5}">
                      <a16:colId xmlns:a16="http://schemas.microsoft.com/office/drawing/2014/main" val="883598961"/>
                    </a:ext>
                  </a:extLst>
                </a:gridCol>
                <a:gridCol w="129745">
                  <a:extLst>
                    <a:ext uri="{9D8B030D-6E8A-4147-A177-3AD203B41FA5}">
                      <a16:colId xmlns:a16="http://schemas.microsoft.com/office/drawing/2014/main" val="805801714"/>
                    </a:ext>
                  </a:extLst>
                </a:gridCol>
                <a:gridCol w="873453">
                  <a:extLst>
                    <a:ext uri="{9D8B030D-6E8A-4147-A177-3AD203B41FA5}">
                      <a16:colId xmlns:a16="http://schemas.microsoft.com/office/drawing/2014/main" val="1177819975"/>
                    </a:ext>
                  </a:extLst>
                </a:gridCol>
                <a:gridCol w="100914">
                  <a:extLst>
                    <a:ext uri="{9D8B030D-6E8A-4147-A177-3AD203B41FA5}">
                      <a16:colId xmlns:a16="http://schemas.microsoft.com/office/drawing/2014/main" val="2480796640"/>
                    </a:ext>
                  </a:extLst>
                </a:gridCol>
                <a:gridCol w="873453">
                  <a:extLst>
                    <a:ext uri="{9D8B030D-6E8A-4147-A177-3AD203B41FA5}">
                      <a16:colId xmlns:a16="http://schemas.microsoft.com/office/drawing/2014/main" val="2533447795"/>
                    </a:ext>
                  </a:extLst>
                </a:gridCol>
                <a:gridCol w="115330">
                  <a:extLst>
                    <a:ext uri="{9D8B030D-6E8A-4147-A177-3AD203B41FA5}">
                      <a16:colId xmlns:a16="http://schemas.microsoft.com/office/drawing/2014/main" val="4101186848"/>
                    </a:ext>
                  </a:extLst>
                </a:gridCol>
                <a:gridCol w="873453">
                  <a:extLst>
                    <a:ext uri="{9D8B030D-6E8A-4147-A177-3AD203B41FA5}">
                      <a16:colId xmlns:a16="http://schemas.microsoft.com/office/drawing/2014/main" val="2461180397"/>
                    </a:ext>
                  </a:extLst>
                </a:gridCol>
              </a:tblGrid>
              <a:tr h="514098">
                <a:tc>
                  <a:txBody>
                    <a:bodyPr/>
                    <a:lstStyle/>
                    <a:p>
                      <a:pPr algn="ctr" fontAlgn="ctr"/>
                      <a:r>
                        <a:rPr lang="es-CO" sz="1100" b="1" i="0" u="none" strike="noStrike" dirty="0">
                          <a:solidFill>
                            <a:srgbClr val="000000"/>
                          </a:solidFill>
                          <a:effectLst/>
                          <a:latin typeface="Arial Narrow" panose="020B0606020202030204" pitchFamily="34" charset="0"/>
                        </a:rPr>
                        <a:t>ACTIVO</a:t>
                      </a:r>
                    </a:p>
                  </a:txBody>
                  <a:tcPr marL="6532" marR="6532" marT="6532" marB="0" anchor="ctr">
                    <a:lnL>
                      <a:noFill/>
                    </a:lnL>
                    <a:lnR>
                      <a:noFill/>
                    </a:lnR>
                    <a:lnT>
                      <a:noFill/>
                    </a:lnT>
                    <a:lnB>
                      <a:noFill/>
                    </a:lnB>
                  </a:tcPr>
                </a:tc>
                <a:tc>
                  <a:txBody>
                    <a:bodyPr/>
                    <a:lstStyle/>
                    <a:p>
                      <a:pPr algn="ctr" fontAlgn="ctr"/>
                      <a:r>
                        <a:rPr lang="es-CO" sz="800" b="0" i="0" u="none" strike="noStrike" dirty="0">
                          <a:effectLst/>
                          <a:latin typeface="Arial Narrow" panose="020B0606020202030204" pitchFamily="34" charset="0"/>
                        </a:rPr>
                        <a:t> </a:t>
                      </a:r>
                    </a:p>
                  </a:txBody>
                  <a:tcPr marL="6532" marR="6532" marT="6532"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O" sz="800" b="0" i="0" u="none" strike="noStrike">
                          <a:effectLst/>
                          <a:latin typeface="Arial Narrow" panose="020B0606020202030204" pitchFamily="34" charset="0"/>
                        </a:rPr>
                        <a:t> </a:t>
                      </a:r>
                    </a:p>
                  </a:txBody>
                  <a:tcPr marL="6532" marR="6532" marT="6532" marB="0" anchor="ctr">
                    <a:lnL>
                      <a:noFill/>
                    </a:lnL>
                    <a:lnR>
                      <a:noFill/>
                    </a:lnR>
                    <a:lnT>
                      <a:noFill/>
                    </a:lnT>
                    <a:lnB>
                      <a:noFill/>
                    </a:lnB>
                    <a:solidFill>
                      <a:srgbClr val="FFFFFF"/>
                    </a:solidFill>
                  </a:tcPr>
                </a:tc>
                <a:tc>
                  <a:txBody>
                    <a:bodyPr/>
                    <a:lstStyle/>
                    <a:p>
                      <a:pPr algn="ctr" fontAlgn="ctr"/>
                      <a:r>
                        <a:rPr lang="es-CO" sz="800" b="0" i="0" u="none" strike="noStrike" dirty="0">
                          <a:effectLst/>
                          <a:latin typeface="Arial Narrow" panose="020B0606020202030204" pitchFamily="34" charset="0"/>
                        </a:rPr>
                        <a:t>Al 31 Marzo 2017</a:t>
                      </a:r>
                    </a:p>
                  </a:txBody>
                  <a:tcPr marL="6532" marR="6532" marT="6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800" b="1" i="0" u="none" strike="noStrike">
                          <a:effectLst/>
                          <a:latin typeface="Arial Narrow" panose="020B0606020202030204" pitchFamily="34" charset="0"/>
                        </a:rPr>
                        <a:t> </a:t>
                      </a:r>
                    </a:p>
                  </a:txBody>
                  <a:tcPr marL="6532" marR="6532" marT="6532" marB="0" anchor="ctr">
                    <a:lnL>
                      <a:noFill/>
                    </a:lnL>
                    <a:lnR>
                      <a:noFill/>
                    </a:lnR>
                    <a:lnT>
                      <a:noFill/>
                    </a:lnT>
                    <a:lnB>
                      <a:noFill/>
                    </a:lnB>
                    <a:solidFill>
                      <a:srgbClr val="FFFFFF"/>
                    </a:solidFill>
                  </a:tcPr>
                </a:tc>
                <a:tc>
                  <a:txBody>
                    <a:bodyPr/>
                    <a:lstStyle/>
                    <a:p>
                      <a:pPr algn="ctr" fontAlgn="ctr"/>
                      <a:r>
                        <a:rPr lang="es-CO" sz="800" b="0" i="0" u="none" strike="noStrike" dirty="0">
                          <a:effectLst/>
                          <a:latin typeface="Arial Narrow" panose="020B0606020202030204" pitchFamily="34" charset="0"/>
                        </a:rPr>
                        <a:t>Al 31 Marzo_2016</a:t>
                      </a:r>
                    </a:p>
                  </a:txBody>
                  <a:tcPr marL="6532" marR="6532" marT="6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8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r>
                        <a:rPr lang="es-CO" sz="800" b="0" i="0" u="none" strike="noStrike" dirty="0">
                          <a:effectLst/>
                          <a:latin typeface="Arial Narrow" panose="020B0606020202030204" pitchFamily="34" charset="0"/>
                        </a:rPr>
                        <a:t>Variación</a:t>
                      </a:r>
                      <a:br>
                        <a:rPr lang="es-CO" sz="800" b="0" i="0" u="none" strike="noStrike" dirty="0">
                          <a:effectLst/>
                          <a:latin typeface="Arial Narrow" panose="020B0606020202030204" pitchFamily="34" charset="0"/>
                        </a:rPr>
                      </a:br>
                      <a:r>
                        <a:rPr lang="es-CO" sz="800" b="0" i="0" u="none" strike="noStrike" dirty="0">
                          <a:effectLst/>
                          <a:latin typeface="Arial Narrow" panose="020B0606020202030204" pitchFamily="34" charset="0"/>
                        </a:rPr>
                        <a:t>2017-2016</a:t>
                      </a:r>
                    </a:p>
                  </a:txBody>
                  <a:tcPr marL="6532" marR="6532" marT="6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8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r>
                        <a:rPr lang="es-CO" sz="800" b="1" i="0" u="none" strike="noStrike" dirty="0">
                          <a:effectLst/>
                          <a:latin typeface="Arial Narrow" panose="020B0606020202030204" pitchFamily="34" charset="0"/>
                        </a:rPr>
                        <a:t>%</a:t>
                      </a:r>
                    </a:p>
                  </a:txBody>
                  <a:tcPr marL="6532" marR="6532" marT="6532"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29532810"/>
                  </a:ext>
                </a:extLst>
              </a:tr>
              <a:tr h="301682">
                <a:tc>
                  <a:txBody>
                    <a:bodyPr/>
                    <a:lstStyle/>
                    <a:p>
                      <a:pPr algn="l" fontAlgn="ctr"/>
                      <a:r>
                        <a:rPr lang="es-CO" sz="1100" b="1" i="0" u="none" strike="noStrike" dirty="0">
                          <a:solidFill>
                            <a:srgbClr val="000000"/>
                          </a:solidFill>
                          <a:effectLst/>
                          <a:latin typeface="Arial Narrow" panose="020B0606020202030204" pitchFamily="34" charset="0"/>
                        </a:rPr>
                        <a:t>ACTIVO CORRIENTE</a:t>
                      </a: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endParaRPr lang="es-CO" sz="1100" b="1" i="0" u="none" strike="noStrike" dirty="0">
                        <a:effectLst/>
                        <a:latin typeface="Arial Narrow" panose="020B0606020202030204" pitchFamily="34" charset="0"/>
                      </a:endParaRPr>
                    </a:p>
                  </a:txBody>
                  <a:tcPr marL="6532" marR="6532" marT="6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ctr"/>
                      <a:endParaRPr lang="es-CO" sz="1100" b="1" i="0" u="none" strike="noStrike" dirty="0">
                        <a:effectLst/>
                        <a:latin typeface="Arial Narrow" panose="020B0606020202030204" pitchFamily="34" charset="0"/>
                      </a:endParaRPr>
                    </a:p>
                  </a:txBody>
                  <a:tcPr marL="6532" marR="6532" marT="6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ctr"/>
                      <a:endParaRPr lang="es-CO" sz="1100" b="1" i="0" u="none" strike="noStrike" dirty="0">
                        <a:effectLst/>
                        <a:latin typeface="Arial Narrow" panose="020B0606020202030204" pitchFamily="34" charset="0"/>
                      </a:endParaRPr>
                    </a:p>
                  </a:txBody>
                  <a:tcPr marL="6532" marR="6532" marT="6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endParaRPr lang="es-CO" sz="11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93217097"/>
                  </a:ext>
                </a:extLst>
              </a:tr>
              <a:tr h="301682">
                <a:tc>
                  <a:txBody>
                    <a:bodyPr/>
                    <a:lstStyle/>
                    <a:p>
                      <a:pPr algn="l" fontAlgn="ctr"/>
                      <a:r>
                        <a:rPr lang="es-CO" sz="1100" b="0" i="0" u="none" strike="noStrike" dirty="0">
                          <a:solidFill>
                            <a:srgbClr val="000000"/>
                          </a:solidFill>
                          <a:effectLst/>
                          <a:latin typeface="Arial Narrow" panose="020B0606020202030204" pitchFamily="34" charset="0"/>
                        </a:rPr>
                        <a:t>Efectivo en Bancos</a:t>
                      </a: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491</a:t>
                      </a:r>
                    </a:p>
                  </a:txBody>
                  <a:tcPr marL="6532" marR="6532" marT="6532" marB="0" anchor="ctr">
                    <a:lnL>
                      <a:noFill/>
                    </a:lnL>
                    <a:lnR>
                      <a:noFill/>
                    </a:lnR>
                    <a:lnT>
                      <a:noFill/>
                    </a:lnT>
                    <a:lnB>
                      <a:noFill/>
                    </a:lnB>
                  </a:tcPr>
                </a:tc>
                <a:tc>
                  <a:txBody>
                    <a:bodyPr/>
                    <a:lstStyle/>
                    <a:p>
                      <a:pPr algn="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7.371</a:t>
                      </a:r>
                    </a:p>
                  </a:txBody>
                  <a:tcPr marL="6532" marR="6532" marT="6532"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-6.880</a:t>
                      </a:r>
                    </a:p>
                  </a:txBody>
                  <a:tcPr marL="6532" marR="6532" marT="6532"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-93,3</a:t>
                      </a:r>
                    </a:p>
                  </a:txBody>
                  <a:tcPr marL="6532" marR="6532" marT="6532" marB="0" anchor="ctr">
                    <a:lnL>
                      <a:noFill/>
                    </a:lnL>
                    <a:lnR>
                      <a:noFill/>
                    </a:lnR>
                    <a:lnT>
                      <a:noFill/>
                    </a:lnT>
                    <a:lnB>
                      <a:noFill/>
                    </a:lnB>
                  </a:tcPr>
                </a:tc>
                <a:extLst>
                  <a:ext uri="{0D108BD9-81ED-4DB2-BD59-A6C34878D82A}">
                    <a16:rowId xmlns:a16="http://schemas.microsoft.com/office/drawing/2014/main" val="3869683519"/>
                  </a:ext>
                </a:extLst>
              </a:tr>
              <a:tr h="301682">
                <a:tc>
                  <a:txBody>
                    <a:bodyPr/>
                    <a:lstStyle/>
                    <a:p>
                      <a:pPr algn="l" fontAlgn="ctr"/>
                      <a:r>
                        <a:rPr lang="es-CO" sz="1100" b="0" i="0" u="none" strike="noStrike" dirty="0">
                          <a:solidFill>
                            <a:srgbClr val="000000"/>
                          </a:solidFill>
                          <a:effectLst/>
                          <a:latin typeface="Arial Narrow" panose="020B0606020202030204" pitchFamily="34" charset="0"/>
                        </a:rPr>
                        <a:t>Inversiones de administración de liquidez</a:t>
                      </a: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6.741</a:t>
                      </a:r>
                    </a:p>
                  </a:txBody>
                  <a:tcPr marL="6532" marR="6532" marT="6532" marB="0" anchor="ctr">
                    <a:lnL>
                      <a:noFill/>
                    </a:lnL>
                    <a:lnR>
                      <a:noFill/>
                    </a:lnR>
                    <a:lnT>
                      <a:noFill/>
                    </a:lnT>
                    <a:lnB>
                      <a:noFill/>
                    </a:lnB>
                  </a:tcPr>
                </a:tc>
                <a:tc>
                  <a:txBody>
                    <a:bodyPr/>
                    <a:lstStyle/>
                    <a:p>
                      <a:pPr algn="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5.000</a:t>
                      </a:r>
                    </a:p>
                  </a:txBody>
                  <a:tcPr marL="6532" marR="6532" marT="6532"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1.741</a:t>
                      </a:r>
                    </a:p>
                  </a:txBody>
                  <a:tcPr marL="6532" marR="6532" marT="6532"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34,8</a:t>
                      </a:r>
                    </a:p>
                  </a:txBody>
                  <a:tcPr marL="6532" marR="6532" marT="6532" marB="0" anchor="ctr">
                    <a:lnL>
                      <a:noFill/>
                    </a:lnL>
                    <a:lnR>
                      <a:noFill/>
                    </a:lnR>
                    <a:lnT>
                      <a:noFill/>
                    </a:lnT>
                    <a:lnB>
                      <a:noFill/>
                    </a:lnB>
                  </a:tcPr>
                </a:tc>
                <a:extLst>
                  <a:ext uri="{0D108BD9-81ED-4DB2-BD59-A6C34878D82A}">
                    <a16:rowId xmlns:a16="http://schemas.microsoft.com/office/drawing/2014/main" val="1739497928"/>
                  </a:ext>
                </a:extLst>
              </a:tr>
              <a:tr h="301682">
                <a:tc>
                  <a:txBody>
                    <a:bodyPr/>
                    <a:lstStyle/>
                    <a:p>
                      <a:pPr algn="l" fontAlgn="ctr"/>
                      <a:r>
                        <a:rPr lang="es-CO" sz="1100" b="0" i="0" u="none" strike="noStrike" dirty="0">
                          <a:solidFill>
                            <a:srgbClr val="000000"/>
                          </a:solidFill>
                          <a:effectLst/>
                          <a:latin typeface="Arial Narrow" panose="020B0606020202030204" pitchFamily="34" charset="0"/>
                        </a:rPr>
                        <a:t>Cuentas por Cobrar</a:t>
                      </a: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4.868</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8.175</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-3.307</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-40,5</a:t>
                      </a:r>
                    </a:p>
                  </a:txBody>
                  <a:tcPr marL="6532" marR="6532" marT="6532" marB="0" anchor="ctr">
                    <a:lnL>
                      <a:noFill/>
                    </a:lnL>
                    <a:lnR>
                      <a:noFill/>
                    </a:lnR>
                    <a:lnT>
                      <a:noFill/>
                    </a:lnT>
                    <a:lnB>
                      <a:noFill/>
                    </a:lnB>
                  </a:tcPr>
                </a:tc>
                <a:extLst>
                  <a:ext uri="{0D108BD9-81ED-4DB2-BD59-A6C34878D82A}">
                    <a16:rowId xmlns:a16="http://schemas.microsoft.com/office/drawing/2014/main" val="3736624218"/>
                  </a:ext>
                </a:extLst>
              </a:tr>
              <a:tr h="301682">
                <a:tc>
                  <a:txBody>
                    <a:bodyPr/>
                    <a:lstStyle/>
                    <a:p>
                      <a:pPr algn="l" fontAlgn="ctr"/>
                      <a:r>
                        <a:rPr lang="es-CO" sz="1100" b="1" i="0" u="none" strike="noStrike" dirty="0">
                          <a:solidFill>
                            <a:srgbClr val="000000"/>
                          </a:solidFill>
                          <a:effectLst/>
                          <a:latin typeface="Arial Narrow" panose="020B0606020202030204" pitchFamily="34" charset="0"/>
                        </a:rPr>
                        <a:t>TOTAL ACTIVO CORRIENTE</a:t>
                      </a: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12.100</a:t>
                      </a: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20.546</a:t>
                      </a: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-8.446</a:t>
                      </a: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-41,1</a:t>
                      </a:r>
                    </a:p>
                  </a:txBody>
                  <a:tcPr marL="6532" marR="6532" marT="6532" marB="0" anchor="ctr">
                    <a:lnL>
                      <a:noFill/>
                    </a:lnL>
                    <a:lnR>
                      <a:noFill/>
                    </a:lnR>
                    <a:lnT>
                      <a:noFill/>
                    </a:lnT>
                    <a:lnB>
                      <a:noFill/>
                    </a:lnB>
                  </a:tcPr>
                </a:tc>
                <a:extLst>
                  <a:ext uri="{0D108BD9-81ED-4DB2-BD59-A6C34878D82A}">
                    <a16:rowId xmlns:a16="http://schemas.microsoft.com/office/drawing/2014/main" val="1172280917"/>
                  </a:ext>
                </a:extLst>
              </a:tr>
              <a:tr h="301682">
                <a:tc>
                  <a:txBody>
                    <a:bodyPr/>
                    <a:lstStyle/>
                    <a:p>
                      <a:pPr algn="l" fontAlgn="ctr"/>
                      <a:endParaRPr lang="es-CO" sz="11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extLst>
                  <a:ext uri="{0D108BD9-81ED-4DB2-BD59-A6C34878D82A}">
                    <a16:rowId xmlns:a16="http://schemas.microsoft.com/office/drawing/2014/main" val="2486949595"/>
                  </a:ext>
                </a:extLst>
              </a:tr>
              <a:tr h="301682">
                <a:tc>
                  <a:txBody>
                    <a:bodyPr/>
                    <a:lstStyle/>
                    <a:p>
                      <a:pPr algn="l" fontAlgn="ctr"/>
                      <a:r>
                        <a:rPr lang="es-CO" sz="1100" b="1" i="0" u="none" strike="noStrike" dirty="0">
                          <a:solidFill>
                            <a:srgbClr val="000000"/>
                          </a:solidFill>
                          <a:effectLst/>
                          <a:latin typeface="Arial Narrow" panose="020B0606020202030204" pitchFamily="34" charset="0"/>
                        </a:rPr>
                        <a:t>ACTIVO NO CORRIENTE</a:t>
                      </a: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 </a:t>
                      </a:r>
                    </a:p>
                  </a:txBody>
                  <a:tcPr marL="6532" marR="6532" marT="6532" marB="0" anchor="ctr">
                    <a:lnL>
                      <a:noFill/>
                    </a:lnL>
                    <a:lnR>
                      <a:noFill/>
                    </a:lnR>
                    <a:lnT>
                      <a:noFill/>
                    </a:lnT>
                    <a:lnB>
                      <a:noFill/>
                    </a:lnB>
                  </a:tcPr>
                </a:tc>
                <a:tc>
                  <a:txBody>
                    <a:bodyPr/>
                    <a:lstStyle/>
                    <a:p>
                      <a:pPr algn="l" fontAlgn="ctr"/>
                      <a:endParaRPr lang="es-CO" sz="11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 </a:t>
                      </a:r>
                    </a:p>
                  </a:txBody>
                  <a:tcPr marL="6532" marR="6532" marT="6532" marB="0" anchor="ctr">
                    <a:lnL>
                      <a:noFill/>
                    </a:lnL>
                    <a:lnR>
                      <a:noFill/>
                    </a:lnR>
                    <a:lnT>
                      <a:noFill/>
                    </a:lnT>
                    <a:lnB>
                      <a:noFill/>
                    </a:lnB>
                  </a:tcPr>
                </a:tc>
                <a:extLst>
                  <a:ext uri="{0D108BD9-81ED-4DB2-BD59-A6C34878D82A}">
                    <a16:rowId xmlns:a16="http://schemas.microsoft.com/office/drawing/2014/main" val="3008869647"/>
                  </a:ext>
                </a:extLst>
              </a:tr>
              <a:tr h="301682">
                <a:tc>
                  <a:txBody>
                    <a:bodyPr/>
                    <a:lstStyle/>
                    <a:p>
                      <a:pPr algn="l" fontAlgn="ctr"/>
                      <a:r>
                        <a:rPr lang="es-CO" sz="1100" b="0" i="0" u="none" strike="noStrike" dirty="0">
                          <a:solidFill>
                            <a:srgbClr val="000000"/>
                          </a:solidFill>
                          <a:effectLst/>
                          <a:latin typeface="Arial Narrow" panose="020B0606020202030204" pitchFamily="34" charset="0"/>
                        </a:rPr>
                        <a:t>Propiedades, Planta y Equipo</a:t>
                      </a: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444</a:t>
                      </a:r>
                    </a:p>
                  </a:txBody>
                  <a:tcPr marL="6532" marR="6532" marT="6532" marB="0" anchor="ctr">
                    <a:lnL>
                      <a:noFill/>
                    </a:lnL>
                    <a:lnR>
                      <a:noFill/>
                    </a:lnR>
                    <a:lnT>
                      <a:noFill/>
                    </a:lnT>
                    <a:lnB>
                      <a:noFill/>
                    </a:lnB>
                  </a:tcPr>
                </a:tc>
                <a:tc>
                  <a:txBody>
                    <a:bodyPr/>
                    <a:lstStyle/>
                    <a:p>
                      <a:pPr algn="l"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380</a:t>
                      </a:r>
                    </a:p>
                  </a:txBody>
                  <a:tcPr marL="6532" marR="6532" marT="6532"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64</a:t>
                      </a:r>
                    </a:p>
                  </a:txBody>
                  <a:tcPr marL="6532" marR="6532" marT="6532" marB="0" anchor="ctr">
                    <a:lnL>
                      <a:noFill/>
                    </a:lnL>
                    <a:lnR>
                      <a:noFill/>
                    </a:lnR>
                    <a:lnT>
                      <a:noFill/>
                    </a:lnT>
                    <a:lnB>
                      <a:noFill/>
                    </a:lnB>
                  </a:tcPr>
                </a:tc>
                <a:tc>
                  <a:txBody>
                    <a:bodyPr/>
                    <a:lstStyle/>
                    <a:p>
                      <a:pPr algn="l"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16,8</a:t>
                      </a:r>
                    </a:p>
                  </a:txBody>
                  <a:tcPr marL="6532" marR="6532" marT="6532" marB="0" anchor="ctr">
                    <a:lnL>
                      <a:noFill/>
                    </a:lnL>
                    <a:lnR>
                      <a:noFill/>
                    </a:lnR>
                    <a:lnT>
                      <a:noFill/>
                    </a:lnT>
                    <a:lnB>
                      <a:noFill/>
                    </a:lnB>
                  </a:tcPr>
                </a:tc>
                <a:extLst>
                  <a:ext uri="{0D108BD9-81ED-4DB2-BD59-A6C34878D82A}">
                    <a16:rowId xmlns:a16="http://schemas.microsoft.com/office/drawing/2014/main" val="585435304"/>
                  </a:ext>
                </a:extLst>
              </a:tr>
              <a:tr h="301682">
                <a:tc>
                  <a:txBody>
                    <a:bodyPr/>
                    <a:lstStyle/>
                    <a:p>
                      <a:pPr algn="l" fontAlgn="ctr"/>
                      <a:r>
                        <a:rPr lang="es-CO" sz="1100" b="0" i="0" u="none" strike="noStrike" dirty="0">
                          <a:solidFill>
                            <a:srgbClr val="000000"/>
                          </a:solidFill>
                          <a:effectLst/>
                          <a:latin typeface="Arial Narrow" panose="020B0606020202030204" pitchFamily="34" charset="0"/>
                        </a:rPr>
                        <a:t>Otros Activos ( Anticipos Impuestos / Diferidos)</a:t>
                      </a: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8.783</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241</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8.542</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3.544,4</a:t>
                      </a:r>
                    </a:p>
                  </a:txBody>
                  <a:tcPr marL="6532" marR="6532" marT="6532" marB="0" anchor="ctr">
                    <a:lnL>
                      <a:noFill/>
                    </a:lnL>
                    <a:lnR>
                      <a:noFill/>
                    </a:lnR>
                    <a:lnT>
                      <a:noFill/>
                    </a:lnT>
                    <a:lnB>
                      <a:noFill/>
                    </a:lnB>
                  </a:tcPr>
                </a:tc>
                <a:extLst>
                  <a:ext uri="{0D108BD9-81ED-4DB2-BD59-A6C34878D82A}">
                    <a16:rowId xmlns:a16="http://schemas.microsoft.com/office/drawing/2014/main" val="1812424000"/>
                  </a:ext>
                </a:extLst>
              </a:tr>
              <a:tr h="301682">
                <a:tc>
                  <a:txBody>
                    <a:bodyPr/>
                    <a:lstStyle/>
                    <a:p>
                      <a:pPr algn="l" fontAlgn="ctr"/>
                      <a:r>
                        <a:rPr lang="es-CO" sz="1100" b="1" i="0" u="none" strike="noStrike" dirty="0">
                          <a:solidFill>
                            <a:srgbClr val="000000"/>
                          </a:solidFill>
                          <a:effectLst/>
                          <a:latin typeface="Arial Narrow" panose="020B0606020202030204" pitchFamily="34" charset="0"/>
                        </a:rPr>
                        <a:t>TOTAL ACTIVO NO CORRIENTE</a:t>
                      </a: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9.227</a:t>
                      </a: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621</a:t>
                      </a: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8.606</a:t>
                      </a: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1.385,8</a:t>
                      </a:r>
                    </a:p>
                  </a:txBody>
                  <a:tcPr marL="6532" marR="6532" marT="6532" marB="0" anchor="ctr">
                    <a:lnL>
                      <a:noFill/>
                    </a:lnL>
                    <a:lnR>
                      <a:noFill/>
                    </a:lnR>
                    <a:lnT>
                      <a:noFill/>
                    </a:lnT>
                    <a:lnB>
                      <a:noFill/>
                    </a:lnB>
                  </a:tcPr>
                </a:tc>
                <a:extLst>
                  <a:ext uri="{0D108BD9-81ED-4DB2-BD59-A6C34878D82A}">
                    <a16:rowId xmlns:a16="http://schemas.microsoft.com/office/drawing/2014/main" val="3486574093"/>
                  </a:ext>
                </a:extLst>
              </a:tr>
              <a:tr h="301682">
                <a:tc>
                  <a:txBody>
                    <a:bodyPr/>
                    <a:lstStyle/>
                    <a:p>
                      <a:pPr algn="l" fontAlgn="ctr"/>
                      <a:endParaRPr lang="es-CO" sz="11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ctr"/>
                      <a:endParaRPr lang="es-CO" sz="1100" b="0" i="0" u="none" strike="noStrike" dirty="0">
                        <a:effectLst/>
                        <a:latin typeface="Arial Narrow" panose="020B0606020202030204" pitchFamily="34" charset="0"/>
                      </a:endParaRP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ctr"/>
                      <a:endParaRPr lang="es-CO" sz="1100" b="0" i="0" u="none" strike="noStrike" dirty="0">
                        <a:effectLst/>
                        <a:latin typeface="Arial Narrow" panose="020B0606020202030204" pitchFamily="34" charset="0"/>
                      </a:endParaRP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ctr"/>
                      <a:endParaRPr lang="es-CO" sz="1100" b="0" i="0" u="none" strike="noStrike" dirty="0">
                        <a:effectLst/>
                        <a:latin typeface="Arial Narrow" panose="020B0606020202030204" pitchFamily="34" charset="0"/>
                      </a:endParaRP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extLst>
                  <a:ext uri="{0D108BD9-81ED-4DB2-BD59-A6C34878D82A}">
                    <a16:rowId xmlns:a16="http://schemas.microsoft.com/office/drawing/2014/main" val="64038461"/>
                  </a:ext>
                </a:extLst>
              </a:tr>
              <a:tr h="301682">
                <a:tc>
                  <a:txBody>
                    <a:bodyPr/>
                    <a:lstStyle/>
                    <a:p>
                      <a:pPr algn="l" fontAlgn="ctr"/>
                      <a:r>
                        <a:rPr lang="es-CO" sz="1100" b="1" i="0" u="none" strike="noStrike" dirty="0">
                          <a:solidFill>
                            <a:srgbClr val="000000"/>
                          </a:solidFill>
                          <a:effectLst/>
                          <a:latin typeface="Arial Narrow" panose="020B0606020202030204" pitchFamily="34" charset="0"/>
                        </a:rPr>
                        <a:t>TOTAL ACTIVO</a:t>
                      </a: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21.327</a:t>
                      </a:r>
                    </a:p>
                  </a:txBody>
                  <a:tcPr marL="6532" marR="6532" marT="653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21.167</a:t>
                      </a:r>
                    </a:p>
                  </a:txBody>
                  <a:tcPr marL="6532" marR="6532" marT="653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160</a:t>
                      </a:r>
                    </a:p>
                  </a:txBody>
                  <a:tcPr marL="6532" marR="6532" marT="653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0,8</a:t>
                      </a:r>
                    </a:p>
                  </a:txBody>
                  <a:tcPr marL="6532" marR="6532" marT="6532" marB="0" anchor="ctr">
                    <a:lnL>
                      <a:noFill/>
                    </a:lnL>
                    <a:lnR>
                      <a:noFill/>
                    </a:lnR>
                    <a:lnT>
                      <a:noFill/>
                    </a:lnT>
                    <a:lnB>
                      <a:noFill/>
                    </a:lnB>
                  </a:tcPr>
                </a:tc>
                <a:extLst>
                  <a:ext uri="{0D108BD9-81ED-4DB2-BD59-A6C34878D82A}">
                    <a16:rowId xmlns:a16="http://schemas.microsoft.com/office/drawing/2014/main" val="2203015482"/>
                  </a:ext>
                </a:extLst>
              </a:tr>
            </a:tbl>
          </a:graphicData>
        </a:graphic>
      </p:graphicFrame>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3667" y="387193"/>
            <a:ext cx="1901590" cy="888595"/>
          </a:xfrm>
          <a:prstGeom prst="rect">
            <a:avLst/>
          </a:prstGeom>
        </p:spPr>
      </p:pic>
      <p:sp>
        <p:nvSpPr>
          <p:cNvPr id="2" name="Marcador de número de diapositiva 1"/>
          <p:cNvSpPr>
            <a:spLocks noGrp="1"/>
          </p:cNvSpPr>
          <p:nvPr>
            <p:ph type="sldNum" sz="quarter" idx="12"/>
          </p:nvPr>
        </p:nvSpPr>
        <p:spPr/>
        <p:txBody>
          <a:bodyPr/>
          <a:lstStyle/>
          <a:p>
            <a:fld id="{015B2B85-C11A-46BE-910A-7C2CECB29AE5}" type="slidenum">
              <a:rPr lang="es-ES" smtClean="0"/>
              <a:t>25</a:t>
            </a:fld>
            <a:endParaRPr lang="es-ES"/>
          </a:p>
        </p:txBody>
      </p:sp>
      <p:sp>
        <p:nvSpPr>
          <p:cNvPr id="9" name="Título 1"/>
          <p:cNvSpPr txBox="1">
            <a:spLocks/>
          </p:cNvSpPr>
          <p:nvPr/>
        </p:nvSpPr>
        <p:spPr>
          <a:xfrm>
            <a:off x="4430964" y="387193"/>
            <a:ext cx="5690459" cy="888595"/>
          </a:xfrm>
          <a:prstGeom prst="rect">
            <a:avLst/>
          </a:prstGeom>
        </p:spPr>
        <p:txBody>
          <a:bodyPr vert="horz" lIns="47026" tIns="23514" rIns="47026" bIns="2351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3657" dirty="0"/>
              <a:t> </a:t>
            </a:r>
            <a:r>
              <a:rPr lang="es-CO" sz="1829" dirty="0">
                <a:solidFill>
                  <a:srgbClr val="0070C0"/>
                </a:solidFill>
                <a:latin typeface="Lato Regular"/>
                <a:ea typeface="+mn-ea"/>
                <a:cs typeface="Lato Regular"/>
              </a:rPr>
              <a:t>ESTADO DE SITUACION FINANCIERA INDIVIDUAL</a:t>
            </a:r>
          </a:p>
          <a:p>
            <a:pPr algn="ctr"/>
            <a:r>
              <a:rPr lang="es-CO" sz="1067" dirty="0">
                <a:solidFill>
                  <a:srgbClr val="0070C0"/>
                </a:solidFill>
                <a:latin typeface="Lato Regular"/>
                <a:ea typeface="+mn-ea"/>
                <a:cs typeface="Lato Regular"/>
              </a:rPr>
              <a:t>PERIODOS TERMINADOS EL 31 DE MARZO DE 2017 Y  31 DE MARZO 2016</a:t>
            </a:r>
          </a:p>
          <a:p>
            <a:pPr algn="ctr"/>
            <a:r>
              <a:rPr lang="es-CO" sz="1067" dirty="0">
                <a:solidFill>
                  <a:srgbClr val="0070C0"/>
                </a:solidFill>
                <a:latin typeface="Lato Regular"/>
                <a:cs typeface="Lato Regular"/>
              </a:rPr>
              <a:t>(cifras expresadas en millones de pesos colombianos)</a:t>
            </a:r>
          </a:p>
          <a:p>
            <a:pPr algn="ctr"/>
            <a:endParaRPr lang="es-CO" sz="1067" dirty="0">
              <a:solidFill>
                <a:srgbClr val="0070C0"/>
              </a:solidFill>
              <a:latin typeface="Lato Regular"/>
              <a:ea typeface="+mn-ea"/>
              <a:cs typeface="Lato Regular"/>
            </a:endParaRPr>
          </a:p>
        </p:txBody>
      </p:sp>
      <p:sp>
        <p:nvSpPr>
          <p:cNvPr id="13" name="Botón de acción: ir hacia delante o siguiente 12">
            <a:hlinkClick r:id="rId4" action="ppaction://hlinksldjump" highlightClick="1"/>
          </p:cNvPr>
          <p:cNvSpPr/>
          <p:nvPr/>
        </p:nvSpPr>
        <p:spPr>
          <a:xfrm>
            <a:off x="5453190" y="2709033"/>
            <a:ext cx="271396" cy="10450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7" name="Botón de acción: ir hacia delante o siguiente 16">
            <a:hlinkClick r:id="rId5" action="ppaction://hlinksldjump" highlightClick="1"/>
          </p:cNvPr>
          <p:cNvSpPr/>
          <p:nvPr/>
        </p:nvSpPr>
        <p:spPr>
          <a:xfrm>
            <a:off x="5453190" y="2921332"/>
            <a:ext cx="271396" cy="10450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8" name="Botón de acción: ir hacia delante o siguiente 17">
            <a:hlinkClick r:id="rId6" action="ppaction://hlinksldjump" highlightClick="1"/>
          </p:cNvPr>
          <p:cNvSpPr/>
          <p:nvPr/>
        </p:nvSpPr>
        <p:spPr>
          <a:xfrm>
            <a:off x="5417315" y="3927190"/>
            <a:ext cx="271396" cy="11091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9" name="Botón de acción: ir hacia delante o siguiente 18">
            <a:hlinkClick r:id="rId6" action="ppaction://hlinksldjump" highlightClick="1"/>
          </p:cNvPr>
          <p:cNvSpPr/>
          <p:nvPr/>
        </p:nvSpPr>
        <p:spPr>
          <a:xfrm>
            <a:off x="5437590" y="4218866"/>
            <a:ext cx="271396" cy="11091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1" name="Rectángulo 10"/>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2" name="Rectángulo 11"/>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Tree>
    <p:extLst>
      <p:ext uri="{BB962C8B-B14F-4D97-AF65-F5344CB8AC3E}">
        <p14:creationId xmlns:p14="http://schemas.microsoft.com/office/powerpoint/2010/main" val="2806410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5305" y="464833"/>
            <a:ext cx="1012626" cy="818808"/>
          </a:xfrm>
          <a:prstGeom prst="rect">
            <a:avLst/>
          </a:prstGeom>
        </p:spPr>
      </p:pic>
      <p:sp>
        <p:nvSpPr>
          <p:cNvPr id="2" name="Marcador de número de diapositiva 1"/>
          <p:cNvSpPr>
            <a:spLocks noGrp="1"/>
          </p:cNvSpPr>
          <p:nvPr>
            <p:ph type="sldNum" sz="quarter" idx="12"/>
          </p:nvPr>
        </p:nvSpPr>
        <p:spPr>
          <a:xfrm>
            <a:off x="8181120" y="5675859"/>
            <a:ext cx="1851661" cy="328613"/>
          </a:xfrm>
        </p:spPr>
        <p:txBody>
          <a:bodyPr/>
          <a:lstStyle/>
          <a:p>
            <a:fld id="{015B2B85-C11A-46BE-910A-7C2CECB29AE5}" type="slidenum">
              <a:rPr lang="es-ES" smtClean="0"/>
              <a:t>26</a:t>
            </a:fld>
            <a:endParaRPr lang="es-ES" dirty="0"/>
          </a:p>
        </p:txBody>
      </p:sp>
      <p:sp>
        <p:nvSpPr>
          <p:cNvPr id="9" name="Título 1"/>
          <p:cNvSpPr txBox="1">
            <a:spLocks/>
          </p:cNvSpPr>
          <p:nvPr/>
        </p:nvSpPr>
        <p:spPr>
          <a:xfrm>
            <a:off x="3936562" y="317527"/>
            <a:ext cx="5144997" cy="624932"/>
          </a:xfrm>
          <a:prstGeom prst="rect">
            <a:avLst/>
          </a:prstGeom>
        </p:spPr>
        <p:txBody>
          <a:bodyPr vert="horz" lIns="47026" tIns="23514" rIns="47026" bIns="2351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3352" dirty="0"/>
              <a:t> </a:t>
            </a:r>
            <a:r>
              <a:rPr lang="es-CO" sz="1524" dirty="0">
                <a:solidFill>
                  <a:srgbClr val="0070C0"/>
                </a:solidFill>
                <a:latin typeface="Lato Regular"/>
                <a:ea typeface="+mn-ea"/>
                <a:cs typeface="Lato Regular"/>
              </a:rPr>
              <a:t>ESTADO DE SITUACION FINANCIERA INDIVIDUAL</a:t>
            </a:r>
          </a:p>
          <a:p>
            <a:pPr algn="ctr"/>
            <a:r>
              <a:rPr lang="es-CO" sz="914" dirty="0">
                <a:solidFill>
                  <a:srgbClr val="0070C0"/>
                </a:solidFill>
                <a:latin typeface="Lato Regular"/>
                <a:ea typeface="+mn-ea"/>
                <a:cs typeface="Lato Regular"/>
              </a:rPr>
              <a:t>PERIODOS TERMINADOS EL 31 DE MARZO DE 2017 Y  31 DE MARZO 2016</a:t>
            </a:r>
          </a:p>
          <a:p>
            <a:pPr algn="ctr"/>
            <a:r>
              <a:rPr lang="es-CO" sz="914" dirty="0">
                <a:solidFill>
                  <a:srgbClr val="0070C0"/>
                </a:solidFill>
                <a:latin typeface="Lato Regular"/>
                <a:ea typeface="+mn-ea"/>
                <a:cs typeface="Lato Regular"/>
              </a:rPr>
              <a:t>(cifra en pesos colombianos)</a:t>
            </a:r>
          </a:p>
          <a:p>
            <a:endParaRPr lang="es-CO" sz="914" b="1" dirty="0">
              <a:solidFill>
                <a:srgbClr val="0070C0"/>
              </a:solidFill>
              <a:latin typeface="Lato Regular"/>
              <a:ea typeface="+mn-ea"/>
              <a:cs typeface="Lato Regular"/>
            </a:endParaRPr>
          </a:p>
        </p:txBody>
      </p:sp>
      <p:graphicFrame>
        <p:nvGraphicFramePr>
          <p:cNvPr id="3" name="Tabla 2"/>
          <p:cNvGraphicFramePr>
            <a:graphicFrameLocks noGrp="1"/>
          </p:cNvGraphicFramePr>
          <p:nvPr>
            <p:extLst/>
          </p:nvPr>
        </p:nvGraphicFramePr>
        <p:xfrm>
          <a:off x="3157932" y="1168969"/>
          <a:ext cx="5883546" cy="4705409"/>
        </p:xfrm>
        <a:graphic>
          <a:graphicData uri="http://schemas.openxmlformats.org/drawingml/2006/table">
            <a:tbl>
              <a:tblPr firstRow="1" firstCol="1" lastCol="1" bandRow="1"/>
              <a:tblGrid>
                <a:gridCol w="2197029">
                  <a:extLst>
                    <a:ext uri="{9D8B030D-6E8A-4147-A177-3AD203B41FA5}">
                      <a16:colId xmlns:a16="http://schemas.microsoft.com/office/drawing/2014/main" val="35551495"/>
                    </a:ext>
                  </a:extLst>
                </a:gridCol>
                <a:gridCol w="294603">
                  <a:extLst>
                    <a:ext uri="{9D8B030D-6E8A-4147-A177-3AD203B41FA5}">
                      <a16:colId xmlns:a16="http://schemas.microsoft.com/office/drawing/2014/main" val="1437750210"/>
                    </a:ext>
                  </a:extLst>
                </a:gridCol>
                <a:gridCol w="135028">
                  <a:extLst>
                    <a:ext uri="{9D8B030D-6E8A-4147-A177-3AD203B41FA5}">
                      <a16:colId xmlns:a16="http://schemas.microsoft.com/office/drawing/2014/main" val="1238602013"/>
                    </a:ext>
                  </a:extLst>
                </a:gridCol>
                <a:gridCol w="740571">
                  <a:extLst>
                    <a:ext uri="{9D8B030D-6E8A-4147-A177-3AD203B41FA5}">
                      <a16:colId xmlns:a16="http://schemas.microsoft.com/office/drawing/2014/main" val="166327445"/>
                    </a:ext>
                  </a:extLst>
                </a:gridCol>
                <a:gridCol w="110476">
                  <a:extLst>
                    <a:ext uri="{9D8B030D-6E8A-4147-A177-3AD203B41FA5}">
                      <a16:colId xmlns:a16="http://schemas.microsoft.com/office/drawing/2014/main" val="2263092371"/>
                    </a:ext>
                  </a:extLst>
                </a:gridCol>
                <a:gridCol w="740571">
                  <a:extLst>
                    <a:ext uri="{9D8B030D-6E8A-4147-A177-3AD203B41FA5}">
                      <a16:colId xmlns:a16="http://schemas.microsoft.com/office/drawing/2014/main" val="1217756752"/>
                    </a:ext>
                  </a:extLst>
                </a:gridCol>
                <a:gridCol w="85926">
                  <a:extLst>
                    <a:ext uri="{9D8B030D-6E8A-4147-A177-3AD203B41FA5}">
                      <a16:colId xmlns:a16="http://schemas.microsoft.com/office/drawing/2014/main" val="3291327740"/>
                    </a:ext>
                  </a:extLst>
                </a:gridCol>
                <a:gridCol w="740571">
                  <a:extLst>
                    <a:ext uri="{9D8B030D-6E8A-4147-A177-3AD203B41FA5}">
                      <a16:colId xmlns:a16="http://schemas.microsoft.com/office/drawing/2014/main" val="758114044"/>
                    </a:ext>
                  </a:extLst>
                </a:gridCol>
                <a:gridCol w="98200">
                  <a:extLst>
                    <a:ext uri="{9D8B030D-6E8A-4147-A177-3AD203B41FA5}">
                      <a16:colId xmlns:a16="http://schemas.microsoft.com/office/drawing/2014/main" val="819219418"/>
                    </a:ext>
                  </a:extLst>
                </a:gridCol>
                <a:gridCol w="740571">
                  <a:extLst>
                    <a:ext uri="{9D8B030D-6E8A-4147-A177-3AD203B41FA5}">
                      <a16:colId xmlns:a16="http://schemas.microsoft.com/office/drawing/2014/main" val="4026693758"/>
                    </a:ext>
                  </a:extLst>
                </a:gridCol>
              </a:tblGrid>
              <a:tr h="261983">
                <a:tc>
                  <a:txBody>
                    <a:bodyPr/>
                    <a:lstStyle/>
                    <a:p>
                      <a:pPr marL="0" algn="ctr" defTabSz="1200150" rtl="0" eaLnBrk="1" fontAlgn="ctr" latinLnBrk="0" hangingPunct="1"/>
                      <a:r>
                        <a:rPr lang="es-CO" sz="1100" b="1" i="0" u="none" strike="noStrike" kern="1200" dirty="0">
                          <a:solidFill>
                            <a:srgbClr val="000000"/>
                          </a:solidFill>
                          <a:effectLst/>
                          <a:latin typeface="Arial Narrow" panose="020B0606020202030204" pitchFamily="34" charset="0"/>
                          <a:ea typeface="+mn-ea"/>
                          <a:cs typeface="+mn-cs"/>
                        </a:rPr>
                        <a:t>PASIVO</a:t>
                      </a:r>
                    </a:p>
                  </a:txBody>
                  <a:tcPr marL="6532" marR="6532" marT="6532" marB="0" anchor="ctr">
                    <a:lnL>
                      <a:noFill/>
                    </a:lnL>
                    <a:lnR>
                      <a:noFill/>
                    </a:lnR>
                    <a:lnT>
                      <a:noFill/>
                    </a:lnT>
                    <a:lnB>
                      <a:noFill/>
                    </a:lnB>
                  </a:tcPr>
                </a:tc>
                <a:tc>
                  <a:txBody>
                    <a:bodyPr/>
                    <a:lstStyle/>
                    <a:p>
                      <a:pPr algn="ctr" fontAlgn="ctr"/>
                      <a:endParaRPr lang="es-CO" sz="8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8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r>
                        <a:rPr lang="es-CO" sz="800" b="0" i="0" u="none" strike="noStrike" dirty="0">
                          <a:effectLst/>
                          <a:latin typeface="Arial Narrow" panose="020B0606020202030204" pitchFamily="34" charset="0"/>
                        </a:rPr>
                        <a:t>Al 31 Marzo 2017</a:t>
                      </a:r>
                    </a:p>
                  </a:txBody>
                  <a:tcPr marL="6532" marR="6532" marT="6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800" b="1" i="0" u="none" strike="noStrike" dirty="0">
                          <a:effectLst/>
                          <a:latin typeface="Arial Narrow" panose="020B0606020202030204" pitchFamily="34" charset="0"/>
                        </a:rPr>
                        <a:t> </a:t>
                      </a:r>
                    </a:p>
                  </a:txBody>
                  <a:tcPr marL="6532" marR="6532" marT="6532" marB="0" anchor="ctr">
                    <a:lnL>
                      <a:noFill/>
                    </a:lnL>
                    <a:lnR>
                      <a:noFill/>
                    </a:lnR>
                    <a:lnT>
                      <a:noFill/>
                    </a:lnT>
                    <a:lnB>
                      <a:noFill/>
                    </a:lnB>
                    <a:solidFill>
                      <a:srgbClr val="FFFFFF"/>
                    </a:solidFill>
                  </a:tcPr>
                </a:tc>
                <a:tc>
                  <a:txBody>
                    <a:bodyPr/>
                    <a:lstStyle/>
                    <a:p>
                      <a:pPr algn="ctr" fontAlgn="ctr"/>
                      <a:r>
                        <a:rPr lang="es-CO" sz="800" b="0" i="0" u="none" strike="noStrike" dirty="0">
                          <a:effectLst/>
                          <a:latin typeface="Arial Narrow" panose="020B0606020202030204" pitchFamily="34" charset="0"/>
                        </a:rPr>
                        <a:t>Al 31 Marzo_2016</a:t>
                      </a:r>
                    </a:p>
                  </a:txBody>
                  <a:tcPr marL="6532" marR="6532" marT="6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800" b="1"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r>
                        <a:rPr lang="es-CO" sz="800" b="0" i="0" u="none" strike="noStrike" dirty="0">
                          <a:effectLst/>
                          <a:latin typeface="Arial Narrow" panose="020B0606020202030204" pitchFamily="34" charset="0"/>
                        </a:rPr>
                        <a:t>Variación</a:t>
                      </a:r>
                      <a:br>
                        <a:rPr lang="es-CO" sz="800" b="0" i="0" u="none" strike="noStrike" dirty="0">
                          <a:effectLst/>
                          <a:latin typeface="Arial Narrow" panose="020B0606020202030204" pitchFamily="34" charset="0"/>
                        </a:rPr>
                      </a:br>
                      <a:r>
                        <a:rPr lang="es-CO" sz="800" b="0" i="0" u="none" strike="noStrike" dirty="0">
                          <a:effectLst/>
                          <a:latin typeface="Arial Narrow" panose="020B0606020202030204" pitchFamily="34" charset="0"/>
                        </a:rPr>
                        <a:t>2017-2016</a:t>
                      </a:r>
                    </a:p>
                  </a:txBody>
                  <a:tcPr marL="6532" marR="6532" marT="6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8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r>
                        <a:rPr lang="es-CO" sz="800" b="1" i="0" u="none" strike="noStrike" dirty="0">
                          <a:effectLst/>
                          <a:latin typeface="Arial Narrow" panose="020B0606020202030204" pitchFamily="34" charset="0"/>
                        </a:rPr>
                        <a:t>%</a:t>
                      </a:r>
                    </a:p>
                  </a:txBody>
                  <a:tcPr marL="6532" marR="6532" marT="6532"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23503782"/>
                  </a:ext>
                </a:extLst>
              </a:tr>
              <a:tr h="246857">
                <a:tc>
                  <a:txBody>
                    <a:bodyPr/>
                    <a:lstStyle/>
                    <a:p>
                      <a:pPr algn="l" fontAlgn="ctr"/>
                      <a:r>
                        <a:rPr lang="es-CO" sz="1100" b="1" i="0" u="none" strike="noStrike" dirty="0">
                          <a:solidFill>
                            <a:srgbClr val="000000"/>
                          </a:solidFill>
                          <a:effectLst/>
                          <a:latin typeface="Arial Narrow" panose="020B0606020202030204" pitchFamily="34" charset="0"/>
                        </a:rPr>
                        <a:t>PASIVO CORRIENTE</a:t>
                      </a: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27745785"/>
                  </a:ext>
                </a:extLst>
              </a:tr>
              <a:tr h="246857">
                <a:tc>
                  <a:txBody>
                    <a:bodyPr/>
                    <a:lstStyle/>
                    <a:p>
                      <a:pPr algn="l" fontAlgn="ctr"/>
                      <a:r>
                        <a:rPr lang="es-CO" sz="1100" b="0" i="0" u="none" strike="noStrike" dirty="0">
                          <a:solidFill>
                            <a:srgbClr val="000000"/>
                          </a:solidFill>
                          <a:effectLst/>
                          <a:latin typeface="Arial Narrow" panose="020B0606020202030204" pitchFamily="34" charset="0"/>
                        </a:rPr>
                        <a:t>Cuentas por Pagar</a:t>
                      </a: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2.373</a:t>
                      </a:r>
                    </a:p>
                  </a:txBody>
                  <a:tcPr marL="6532" marR="6532" marT="6532"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1.151</a:t>
                      </a:r>
                    </a:p>
                  </a:txBody>
                  <a:tcPr marL="6532" marR="6532" marT="6532"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1.222</a:t>
                      </a:r>
                    </a:p>
                  </a:txBody>
                  <a:tcPr marL="6532" marR="6532" marT="6532"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106,2</a:t>
                      </a:r>
                    </a:p>
                  </a:txBody>
                  <a:tcPr marL="6532" marR="6532" marT="6532" marB="0" anchor="ctr">
                    <a:lnL>
                      <a:noFill/>
                    </a:lnL>
                    <a:lnR>
                      <a:noFill/>
                    </a:lnR>
                    <a:lnT>
                      <a:noFill/>
                    </a:lnT>
                    <a:lnB>
                      <a:noFill/>
                    </a:lnB>
                  </a:tcPr>
                </a:tc>
                <a:extLst>
                  <a:ext uri="{0D108BD9-81ED-4DB2-BD59-A6C34878D82A}">
                    <a16:rowId xmlns:a16="http://schemas.microsoft.com/office/drawing/2014/main" val="2874837817"/>
                  </a:ext>
                </a:extLst>
              </a:tr>
              <a:tr h="246857">
                <a:tc>
                  <a:txBody>
                    <a:bodyPr/>
                    <a:lstStyle/>
                    <a:p>
                      <a:pPr algn="l" fontAlgn="ctr"/>
                      <a:r>
                        <a:rPr lang="es-CO" sz="1100" b="0" i="0" u="none" strike="noStrike" dirty="0">
                          <a:solidFill>
                            <a:srgbClr val="000000"/>
                          </a:solidFill>
                          <a:effectLst/>
                          <a:latin typeface="Arial Narrow" panose="020B0606020202030204" pitchFamily="34" charset="0"/>
                        </a:rPr>
                        <a:t>Beneficios a los Empleados Corto Plazo</a:t>
                      </a: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449</a:t>
                      </a:r>
                    </a:p>
                  </a:txBody>
                  <a:tcPr marL="6532" marR="6532" marT="6532"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323</a:t>
                      </a:r>
                    </a:p>
                  </a:txBody>
                  <a:tcPr marL="6532" marR="6532" marT="6532"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126</a:t>
                      </a:r>
                    </a:p>
                  </a:txBody>
                  <a:tcPr marL="6532" marR="6532" marT="6532" marB="0" anchor="ctr">
                    <a:lnL>
                      <a:noFill/>
                    </a:lnL>
                    <a:lnR>
                      <a:noFill/>
                    </a:lnR>
                    <a:lnT>
                      <a:noFill/>
                    </a:lnT>
                    <a:lnB>
                      <a:noFill/>
                    </a:lnB>
                  </a:tcPr>
                </a:tc>
                <a:tc>
                  <a:txBody>
                    <a:bodyPr/>
                    <a:lstStyle/>
                    <a:p>
                      <a:pPr algn="l"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39,0</a:t>
                      </a:r>
                    </a:p>
                  </a:txBody>
                  <a:tcPr marL="6532" marR="6532" marT="6532" marB="0" anchor="ctr">
                    <a:lnL>
                      <a:noFill/>
                    </a:lnL>
                    <a:lnR>
                      <a:noFill/>
                    </a:lnR>
                    <a:lnT>
                      <a:noFill/>
                    </a:lnT>
                    <a:lnB>
                      <a:noFill/>
                    </a:lnB>
                  </a:tcPr>
                </a:tc>
                <a:extLst>
                  <a:ext uri="{0D108BD9-81ED-4DB2-BD59-A6C34878D82A}">
                    <a16:rowId xmlns:a16="http://schemas.microsoft.com/office/drawing/2014/main" val="3662523605"/>
                  </a:ext>
                </a:extLst>
              </a:tr>
              <a:tr h="246857">
                <a:tc>
                  <a:txBody>
                    <a:bodyPr/>
                    <a:lstStyle/>
                    <a:p>
                      <a:pPr algn="l" fontAlgn="ctr"/>
                      <a:r>
                        <a:rPr lang="es-CO" sz="1100" b="0" i="0" u="none" strike="noStrike" dirty="0">
                          <a:solidFill>
                            <a:srgbClr val="000000"/>
                          </a:solidFill>
                          <a:effectLst/>
                          <a:latin typeface="Arial Narrow" panose="020B0606020202030204" pitchFamily="34" charset="0"/>
                        </a:rPr>
                        <a:t>Provisiones</a:t>
                      </a: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175</a:t>
                      </a:r>
                    </a:p>
                  </a:txBody>
                  <a:tcPr marL="6532" marR="6532" marT="6532"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1.621</a:t>
                      </a:r>
                    </a:p>
                  </a:txBody>
                  <a:tcPr marL="6532" marR="6532" marT="6532"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-1.446</a:t>
                      </a:r>
                    </a:p>
                  </a:txBody>
                  <a:tcPr marL="6532" marR="6532" marT="6532" marB="0" anchor="ctr">
                    <a:lnL>
                      <a:noFill/>
                    </a:lnL>
                    <a:lnR>
                      <a:noFill/>
                    </a:lnR>
                    <a:lnT>
                      <a:noFill/>
                    </a:lnT>
                    <a:lnB>
                      <a:noFill/>
                    </a:lnB>
                  </a:tcPr>
                </a:tc>
                <a:tc>
                  <a:txBody>
                    <a:bodyPr/>
                    <a:lstStyle/>
                    <a:p>
                      <a:pPr algn="l"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-89,2</a:t>
                      </a:r>
                    </a:p>
                  </a:txBody>
                  <a:tcPr marL="6532" marR="6532" marT="6532" marB="0" anchor="ctr">
                    <a:lnL>
                      <a:noFill/>
                    </a:lnL>
                    <a:lnR>
                      <a:noFill/>
                    </a:lnR>
                    <a:lnT>
                      <a:noFill/>
                    </a:lnT>
                    <a:lnB>
                      <a:noFill/>
                    </a:lnB>
                  </a:tcPr>
                </a:tc>
                <a:extLst>
                  <a:ext uri="{0D108BD9-81ED-4DB2-BD59-A6C34878D82A}">
                    <a16:rowId xmlns:a16="http://schemas.microsoft.com/office/drawing/2014/main" val="2213362877"/>
                  </a:ext>
                </a:extLst>
              </a:tr>
              <a:tr h="246857">
                <a:tc>
                  <a:txBody>
                    <a:bodyPr/>
                    <a:lstStyle/>
                    <a:p>
                      <a:pPr algn="l" fontAlgn="ctr"/>
                      <a:r>
                        <a:rPr lang="es-CO" sz="1100" b="0" i="0" u="none" strike="noStrike" dirty="0">
                          <a:solidFill>
                            <a:srgbClr val="000000"/>
                          </a:solidFill>
                          <a:effectLst/>
                          <a:latin typeface="Arial Narrow" panose="020B0606020202030204" pitchFamily="34" charset="0"/>
                        </a:rPr>
                        <a:t>Otros Pasivos</a:t>
                      </a: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359</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237</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122</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51,5</a:t>
                      </a:r>
                    </a:p>
                  </a:txBody>
                  <a:tcPr marL="6532" marR="6532" marT="6532" marB="0" anchor="ctr">
                    <a:lnL>
                      <a:noFill/>
                    </a:lnL>
                    <a:lnR>
                      <a:noFill/>
                    </a:lnR>
                    <a:lnT>
                      <a:noFill/>
                    </a:lnT>
                    <a:lnB>
                      <a:noFill/>
                    </a:lnB>
                  </a:tcPr>
                </a:tc>
                <a:extLst>
                  <a:ext uri="{0D108BD9-81ED-4DB2-BD59-A6C34878D82A}">
                    <a16:rowId xmlns:a16="http://schemas.microsoft.com/office/drawing/2014/main" val="4212043059"/>
                  </a:ext>
                </a:extLst>
              </a:tr>
              <a:tr h="246857">
                <a:tc>
                  <a:txBody>
                    <a:bodyPr/>
                    <a:lstStyle/>
                    <a:p>
                      <a:pPr algn="l" fontAlgn="ctr"/>
                      <a:r>
                        <a:rPr lang="es-CO" sz="1100" b="1" i="0" u="none" strike="noStrike" dirty="0">
                          <a:solidFill>
                            <a:srgbClr val="000000"/>
                          </a:solidFill>
                          <a:effectLst/>
                          <a:latin typeface="Arial Narrow" panose="020B0606020202030204" pitchFamily="34" charset="0"/>
                        </a:rPr>
                        <a:t>TOTAL PASIVO CORRIENTE</a:t>
                      </a: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3.356</a:t>
                      </a: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3.332</a:t>
                      </a: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24</a:t>
                      </a: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0,7</a:t>
                      </a:r>
                    </a:p>
                  </a:txBody>
                  <a:tcPr marL="6532" marR="6532" marT="6532" marB="0" anchor="ctr">
                    <a:lnL>
                      <a:noFill/>
                    </a:lnL>
                    <a:lnR>
                      <a:noFill/>
                    </a:lnR>
                    <a:lnT>
                      <a:noFill/>
                    </a:lnT>
                    <a:lnB>
                      <a:noFill/>
                    </a:lnB>
                  </a:tcPr>
                </a:tc>
                <a:extLst>
                  <a:ext uri="{0D108BD9-81ED-4DB2-BD59-A6C34878D82A}">
                    <a16:rowId xmlns:a16="http://schemas.microsoft.com/office/drawing/2014/main" val="2949601389"/>
                  </a:ext>
                </a:extLst>
              </a:tr>
              <a:tr h="246857">
                <a:tc>
                  <a:txBody>
                    <a:bodyPr/>
                    <a:lstStyle/>
                    <a:p>
                      <a:pPr algn="l" fontAlgn="ctr"/>
                      <a:endParaRPr lang="es-CO" sz="11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ctr"/>
                      <a:endParaRPr lang="es-CO" sz="1100" b="0" i="0" u="none" strike="noStrike" dirty="0">
                        <a:effectLst/>
                        <a:latin typeface="Arial Narrow" panose="020B0606020202030204" pitchFamily="34" charset="0"/>
                      </a:endParaRP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ctr"/>
                      <a:endParaRPr lang="es-CO" sz="1100" b="0" i="0" u="none" strike="noStrike" dirty="0">
                        <a:effectLst/>
                        <a:latin typeface="Arial Narrow" panose="020B0606020202030204" pitchFamily="34" charset="0"/>
                      </a:endParaRP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extLst>
                  <a:ext uri="{0D108BD9-81ED-4DB2-BD59-A6C34878D82A}">
                    <a16:rowId xmlns:a16="http://schemas.microsoft.com/office/drawing/2014/main" val="3549927725"/>
                  </a:ext>
                </a:extLst>
              </a:tr>
              <a:tr h="246857">
                <a:tc>
                  <a:txBody>
                    <a:bodyPr/>
                    <a:lstStyle/>
                    <a:p>
                      <a:pPr algn="l" fontAlgn="ctr"/>
                      <a:r>
                        <a:rPr lang="es-CO" sz="1100" b="1" i="0" u="none" strike="noStrike" dirty="0">
                          <a:solidFill>
                            <a:srgbClr val="000000"/>
                          </a:solidFill>
                          <a:effectLst/>
                          <a:latin typeface="Arial Narrow" panose="020B0606020202030204" pitchFamily="34" charset="0"/>
                        </a:rPr>
                        <a:t>TOTAL PASIVO</a:t>
                      </a: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3.356</a:t>
                      </a:r>
                    </a:p>
                  </a:txBody>
                  <a:tcPr marL="6532" marR="6532" marT="653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3.332</a:t>
                      </a:r>
                    </a:p>
                  </a:txBody>
                  <a:tcPr marL="6532" marR="6532" marT="653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0"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24</a:t>
                      </a:r>
                    </a:p>
                  </a:txBody>
                  <a:tcPr marL="6532" marR="6532" marT="653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0,7</a:t>
                      </a:r>
                    </a:p>
                  </a:txBody>
                  <a:tcPr marL="6532" marR="6532" marT="6532" marB="0" anchor="ctr">
                    <a:lnL>
                      <a:noFill/>
                    </a:lnL>
                    <a:lnR>
                      <a:noFill/>
                    </a:lnR>
                    <a:lnT>
                      <a:noFill/>
                    </a:lnT>
                    <a:lnB>
                      <a:noFill/>
                    </a:lnB>
                  </a:tcPr>
                </a:tc>
                <a:extLst>
                  <a:ext uri="{0D108BD9-81ED-4DB2-BD59-A6C34878D82A}">
                    <a16:rowId xmlns:a16="http://schemas.microsoft.com/office/drawing/2014/main" val="495050424"/>
                  </a:ext>
                </a:extLst>
              </a:tr>
              <a:tr h="246857">
                <a:tc>
                  <a:txBody>
                    <a:bodyPr/>
                    <a:lstStyle/>
                    <a:p>
                      <a:pPr algn="l" fontAlgn="ctr"/>
                      <a:endParaRPr lang="es-CO" sz="11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extLst>
                  <a:ext uri="{0D108BD9-81ED-4DB2-BD59-A6C34878D82A}">
                    <a16:rowId xmlns:a16="http://schemas.microsoft.com/office/drawing/2014/main" val="2725899697"/>
                  </a:ext>
                </a:extLst>
              </a:tr>
              <a:tr h="246857">
                <a:tc>
                  <a:txBody>
                    <a:bodyPr/>
                    <a:lstStyle/>
                    <a:p>
                      <a:pPr algn="ctr" fontAlgn="ctr"/>
                      <a:r>
                        <a:rPr lang="es-CO" sz="1100" b="1" i="0" u="none" strike="noStrike" dirty="0">
                          <a:solidFill>
                            <a:srgbClr val="000000"/>
                          </a:solidFill>
                          <a:effectLst/>
                          <a:latin typeface="Arial Narrow" panose="020B0606020202030204" pitchFamily="34" charset="0"/>
                        </a:rPr>
                        <a:t>PATRIMONIO</a:t>
                      </a: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 </a:t>
                      </a:r>
                    </a:p>
                  </a:txBody>
                  <a:tcPr marL="6532" marR="6532" marT="6532" marB="0" anchor="ctr">
                    <a:lnL>
                      <a:noFill/>
                    </a:lnL>
                    <a:lnR>
                      <a:noFill/>
                    </a:lnR>
                    <a:lnT>
                      <a:noFill/>
                    </a:lnT>
                    <a:lnB>
                      <a:noFill/>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 </a:t>
                      </a:r>
                    </a:p>
                  </a:txBody>
                  <a:tcPr marL="6532" marR="6532" marT="6532" marB="0" anchor="ctr">
                    <a:lnL>
                      <a:noFill/>
                    </a:lnL>
                    <a:lnR>
                      <a:noFill/>
                    </a:lnR>
                    <a:lnT>
                      <a:noFill/>
                    </a:lnT>
                    <a:lnB>
                      <a:noFill/>
                    </a:lnB>
                  </a:tcPr>
                </a:tc>
                <a:extLst>
                  <a:ext uri="{0D108BD9-81ED-4DB2-BD59-A6C34878D82A}">
                    <a16:rowId xmlns:a16="http://schemas.microsoft.com/office/drawing/2014/main" val="3072031947"/>
                  </a:ext>
                </a:extLst>
              </a:tr>
              <a:tr h="246857">
                <a:tc>
                  <a:txBody>
                    <a:bodyPr/>
                    <a:lstStyle/>
                    <a:p>
                      <a:pPr algn="l" fontAlgn="ctr"/>
                      <a:r>
                        <a:rPr lang="es-CO" sz="1100" b="0" i="0" u="none" strike="noStrike" dirty="0">
                          <a:solidFill>
                            <a:srgbClr val="000000"/>
                          </a:solidFill>
                          <a:effectLst/>
                          <a:latin typeface="Arial Narrow" panose="020B0606020202030204" pitchFamily="34" charset="0"/>
                        </a:rPr>
                        <a:t>Capital Suscrito y Pagado</a:t>
                      </a:r>
                    </a:p>
                  </a:txBody>
                  <a:tcPr marL="6532" marR="6532" marT="6532"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17.430</a:t>
                      </a:r>
                    </a:p>
                  </a:txBody>
                  <a:tcPr marL="6532" marR="6532" marT="6532"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17.430</a:t>
                      </a:r>
                    </a:p>
                  </a:txBody>
                  <a:tcPr marL="6532" marR="6532" marT="6532"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0</a:t>
                      </a:r>
                    </a:p>
                  </a:txBody>
                  <a:tcPr marL="6532" marR="6532" marT="6532"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0,0</a:t>
                      </a:r>
                    </a:p>
                  </a:txBody>
                  <a:tcPr marL="6532" marR="6532" marT="6532" marB="0" anchor="ctr">
                    <a:lnL>
                      <a:noFill/>
                    </a:lnL>
                    <a:lnR>
                      <a:noFill/>
                    </a:lnR>
                    <a:lnT>
                      <a:noFill/>
                    </a:lnT>
                    <a:lnB>
                      <a:noFill/>
                    </a:lnB>
                  </a:tcPr>
                </a:tc>
                <a:extLst>
                  <a:ext uri="{0D108BD9-81ED-4DB2-BD59-A6C34878D82A}">
                    <a16:rowId xmlns:a16="http://schemas.microsoft.com/office/drawing/2014/main" val="1587867919"/>
                  </a:ext>
                </a:extLst>
              </a:tr>
              <a:tr h="246857">
                <a:tc>
                  <a:txBody>
                    <a:bodyPr/>
                    <a:lstStyle/>
                    <a:p>
                      <a:pPr algn="l" fontAlgn="ctr"/>
                      <a:r>
                        <a:rPr lang="es-CO" sz="1100" b="0" i="0" u="none" strike="noStrike" dirty="0">
                          <a:solidFill>
                            <a:srgbClr val="000000"/>
                          </a:solidFill>
                          <a:effectLst/>
                          <a:latin typeface="Arial Narrow" panose="020B0606020202030204" pitchFamily="34" charset="0"/>
                        </a:rPr>
                        <a:t>Reservas</a:t>
                      </a: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498</a:t>
                      </a:r>
                    </a:p>
                  </a:txBody>
                  <a:tcPr marL="6532" marR="6532" marT="6532"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437</a:t>
                      </a:r>
                    </a:p>
                  </a:txBody>
                  <a:tcPr marL="6532" marR="6532" marT="6532" marB="0" anchor="ctr">
                    <a:lnL>
                      <a:noFill/>
                    </a:lnL>
                    <a:lnR>
                      <a:noFill/>
                    </a:lnR>
                    <a:lnT>
                      <a:noFill/>
                    </a:lnT>
                    <a:lnB>
                      <a:noFill/>
                    </a:lnB>
                  </a:tcPr>
                </a:tc>
                <a:tc>
                  <a:txBody>
                    <a:bodyPr/>
                    <a:lstStyle/>
                    <a:p>
                      <a:pPr algn="l" fontAlgn="ctr"/>
                      <a:endParaRPr lang="es-CO" sz="1100" b="1"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61</a:t>
                      </a:r>
                    </a:p>
                  </a:txBody>
                  <a:tcPr marL="6532" marR="6532" marT="6532" marB="0" anchor="ctr">
                    <a:lnL>
                      <a:noFill/>
                    </a:lnL>
                    <a:lnR>
                      <a:noFill/>
                    </a:lnR>
                    <a:lnT>
                      <a:noFill/>
                    </a:lnT>
                    <a:lnB>
                      <a:noFill/>
                    </a:lnB>
                  </a:tcPr>
                </a:tc>
                <a:tc>
                  <a:txBody>
                    <a:bodyPr/>
                    <a:lstStyle/>
                    <a:p>
                      <a:pPr algn="l" fontAlgn="ctr"/>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14,0</a:t>
                      </a:r>
                    </a:p>
                  </a:txBody>
                  <a:tcPr marL="6532" marR="6532" marT="6532" marB="0" anchor="ctr">
                    <a:lnL>
                      <a:noFill/>
                    </a:lnL>
                    <a:lnR>
                      <a:noFill/>
                    </a:lnR>
                    <a:lnT>
                      <a:noFill/>
                    </a:lnT>
                    <a:lnB>
                      <a:noFill/>
                    </a:lnB>
                  </a:tcPr>
                </a:tc>
                <a:extLst>
                  <a:ext uri="{0D108BD9-81ED-4DB2-BD59-A6C34878D82A}">
                    <a16:rowId xmlns:a16="http://schemas.microsoft.com/office/drawing/2014/main" val="2818823307"/>
                  </a:ext>
                </a:extLst>
              </a:tr>
              <a:tr h="246857">
                <a:tc>
                  <a:txBody>
                    <a:bodyPr/>
                    <a:lstStyle/>
                    <a:p>
                      <a:pPr algn="l" fontAlgn="ctr"/>
                      <a:r>
                        <a:rPr lang="es-CO" sz="1100" b="0" i="0" u="none" strike="noStrike" dirty="0">
                          <a:solidFill>
                            <a:srgbClr val="000000"/>
                          </a:solidFill>
                          <a:effectLst/>
                          <a:latin typeface="Arial Narrow" panose="020B0606020202030204" pitchFamily="34" charset="0"/>
                        </a:rPr>
                        <a:t>Resultados de Ejercicios Anteriores</a:t>
                      </a: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0</a:t>
                      </a:r>
                    </a:p>
                  </a:txBody>
                  <a:tcPr marL="6532" marR="6532" marT="6532"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14</a:t>
                      </a:r>
                    </a:p>
                  </a:txBody>
                  <a:tcPr marL="6532" marR="6532" marT="6532"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-14</a:t>
                      </a:r>
                    </a:p>
                  </a:txBody>
                  <a:tcPr marL="6532" marR="6532" marT="6532" marB="0" anchor="ctr">
                    <a:lnL>
                      <a:noFill/>
                    </a:lnL>
                    <a:lnR>
                      <a:noFill/>
                    </a:lnR>
                    <a:lnT>
                      <a:noFill/>
                    </a:lnT>
                    <a:lnB>
                      <a:noFill/>
                    </a:lnB>
                  </a:tcPr>
                </a:tc>
                <a:tc>
                  <a:txBody>
                    <a:bodyPr/>
                    <a:lstStyle/>
                    <a:p>
                      <a:pPr algn="l" fontAlgn="ctr"/>
                      <a:endParaRPr lang="es-CO" sz="1100" b="0" i="0" u="none" strike="noStrike">
                        <a:solidFill>
                          <a:srgbClr val="FF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ctr"/>
                      <a:endParaRPr lang="es-CO" sz="1100" b="0"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extLst>
                  <a:ext uri="{0D108BD9-81ED-4DB2-BD59-A6C34878D82A}">
                    <a16:rowId xmlns:a16="http://schemas.microsoft.com/office/drawing/2014/main" val="3595559119"/>
                  </a:ext>
                </a:extLst>
              </a:tr>
              <a:tr h="246857">
                <a:tc>
                  <a:txBody>
                    <a:bodyPr/>
                    <a:lstStyle/>
                    <a:p>
                      <a:pPr algn="l" fontAlgn="ctr"/>
                      <a:r>
                        <a:rPr lang="es-CO" sz="1100" b="0" i="0" u="none" strike="noStrike" dirty="0">
                          <a:solidFill>
                            <a:srgbClr val="000000"/>
                          </a:solidFill>
                          <a:effectLst/>
                          <a:latin typeface="Arial Narrow" panose="020B0606020202030204" pitchFamily="34" charset="0"/>
                        </a:rPr>
                        <a:t>Resultado del Ejercicio</a:t>
                      </a: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170</a:t>
                      </a:r>
                    </a:p>
                  </a:txBody>
                  <a:tcPr marL="6532" marR="6532" marT="6532"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79</a:t>
                      </a:r>
                    </a:p>
                  </a:txBody>
                  <a:tcPr marL="6532" marR="6532" marT="6532"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91</a:t>
                      </a:r>
                    </a:p>
                  </a:txBody>
                  <a:tcPr marL="6532" marR="6532" marT="6532"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114,6</a:t>
                      </a:r>
                    </a:p>
                  </a:txBody>
                  <a:tcPr marL="6532" marR="6532" marT="6532" marB="0" anchor="ctr">
                    <a:lnL>
                      <a:noFill/>
                    </a:lnL>
                    <a:lnR>
                      <a:noFill/>
                    </a:lnR>
                    <a:lnT>
                      <a:noFill/>
                    </a:lnT>
                    <a:lnB>
                      <a:noFill/>
                    </a:lnB>
                  </a:tcPr>
                </a:tc>
                <a:extLst>
                  <a:ext uri="{0D108BD9-81ED-4DB2-BD59-A6C34878D82A}">
                    <a16:rowId xmlns:a16="http://schemas.microsoft.com/office/drawing/2014/main" val="3058689638"/>
                  </a:ext>
                </a:extLst>
              </a:tr>
              <a:tr h="246857">
                <a:tc>
                  <a:txBody>
                    <a:bodyPr/>
                    <a:lstStyle/>
                    <a:p>
                      <a:pPr algn="l" fontAlgn="ctr"/>
                      <a:r>
                        <a:rPr lang="es-CO" sz="1100" b="0" i="0" u="none" strike="noStrike" dirty="0">
                          <a:solidFill>
                            <a:srgbClr val="000000"/>
                          </a:solidFill>
                          <a:effectLst/>
                          <a:latin typeface="Arial Narrow" panose="020B0606020202030204" pitchFamily="34" charset="0"/>
                        </a:rPr>
                        <a:t>Impactos por Transición</a:t>
                      </a: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( 126)</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( 126)</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0</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0,0</a:t>
                      </a:r>
                    </a:p>
                  </a:txBody>
                  <a:tcPr marL="6532" marR="6532" marT="6532" marB="0" anchor="ctr">
                    <a:lnL>
                      <a:noFill/>
                    </a:lnL>
                    <a:lnR>
                      <a:noFill/>
                    </a:lnR>
                    <a:lnT>
                      <a:noFill/>
                    </a:lnT>
                    <a:lnB>
                      <a:noFill/>
                    </a:lnB>
                  </a:tcPr>
                </a:tc>
                <a:extLst>
                  <a:ext uri="{0D108BD9-81ED-4DB2-BD59-A6C34878D82A}">
                    <a16:rowId xmlns:a16="http://schemas.microsoft.com/office/drawing/2014/main" val="1113328993"/>
                  </a:ext>
                </a:extLst>
              </a:tr>
              <a:tr h="246857">
                <a:tc>
                  <a:txBody>
                    <a:bodyPr/>
                    <a:lstStyle/>
                    <a:p>
                      <a:pPr algn="l" fontAlgn="ctr"/>
                      <a:r>
                        <a:rPr lang="es-CO" sz="1100" b="1" i="0" u="none" strike="noStrike" dirty="0">
                          <a:solidFill>
                            <a:srgbClr val="000000"/>
                          </a:solidFill>
                          <a:effectLst/>
                          <a:latin typeface="Arial Narrow" panose="020B0606020202030204" pitchFamily="34" charset="0"/>
                        </a:rPr>
                        <a:t>TOTAL PATRIMONIO</a:t>
                      </a: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17.972</a:t>
                      </a: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17.834</a:t>
                      </a: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138</a:t>
                      </a: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0,8</a:t>
                      </a:r>
                    </a:p>
                  </a:txBody>
                  <a:tcPr marL="6532" marR="6532" marT="6532" marB="0" anchor="ctr">
                    <a:lnL>
                      <a:noFill/>
                    </a:lnL>
                    <a:lnR>
                      <a:noFill/>
                    </a:lnR>
                    <a:lnT>
                      <a:noFill/>
                    </a:lnT>
                    <a:lnB>
                      <a:noFill/>
                    </a:lnB>
                  </a:tcPr>
                </a:tc>
                <a:extLst>
                  <a:ext uri="{0D108BD9-81ED-4DB2-BD59-A6C34878D82A}">
                    <a16:rowId xmlns:a16="http://schemas.microsoft.com/office/drawing/2014/main" val="2094826833"/>
                  </a:ext>
                </a:extLst>
              </a:tr>
              <a:tr h="246857">
                <a:tc>
                  <a:txBody>
                    <a:bodyPr/>
                    <a:lstStyle/>
                    <a:p>
                      <a:pPr algn="l" fontAlgn="ctr"/>
                      <a:endParaRPr lang="es-CO" sz="1100" b="0"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 </a:t>
                      </a:r>
                    </a:p>
                  </a:txBody>
                  <a:tcPr marL="6532" marR="6532" marT="653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 </a:t>
                      </a:r>
                    </a:p>
                  </a:txBody>
                  <a:tcPr marL="6532" marR="6532" marT="6532" marB="0" anchor="ctr">
                    <a:lnL>
                      <a:noFill/>
                    </a:lnL>
                    <a:lnR>
                      <a:noFill/>
                    </a:lnR>
                    <a:lnT>
                      <a:noFill/>
                    </a:lnT>
                    <a:lnB>
                      <a:noFill/>
                    </a:lnB>
                  </a:tcPr>
                </a:tc>
                <a:extLst>
                  <a:ext uri="{0D108BD9-81ED-4DB2-BD59-A6C34878D82A}">
                    <a16:rowId xmlns:a16="http://schemas.microsoft.com/office/drawing/2014/main" val="1053486107"/>
                  </a:ext>
                </a:extLst>
              </a:tr>
              <a:tr h="246857">
                <a:tc>
                  <a:txBody>
                    <a:bodyPr/>
                    <a:lstStyle/>
                    <a:p>
                      <a:pPr algn="l" fontAlgn="ctr"/>
                      <a:r>
                        <a:rPr lang="es-CO" sz="1100" b="1" i="0" u="none" strike="noStrike" dirty="0">
                          <a:solidFill>
                            <a:srgbClr val="000000"/>
                          </a:solidFill>
                          <a:effectLst/>
                          <a:latin typeface="Arial Narrow" panose="020B0606020202030204" pitchFamily="34" charset="0"/>
                        </a:rPr>
                        <a:t>TOTAL PASIVO Y PATRIMONIO</a:t>
                      </a: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21.327</a:t>
                      </a:r>
                    </a:p>
                  </a:txBody>
                  <a:tcPr marL="6532" marR="6532" marT="653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21.167</a:t>
                      </a:r>
                    </a:p>
                  </a:txBody>
                  <a:tcPr marL="6532" marR="6532" marT="653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160</a:t>
                      </a:r>
                    </a:p>
                  </a:txBody>
                  <a:tcPr marL="6532" marR="6532" marT="653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0,8</a:t>
                      </a:r>
                    </a:p>
                  </a:txBody>
                  <a:tcPr marL="6532" marR="6532" marT="6532" marB="0" anchor="ctr">
                    <a:lnL>
                      <a:noFill/>
                    </a:lnL>
                    <a:lnR>
                      <a:noFill/>
                    </a:lnR>
                    <a:lnT>
                      <a:noFill/>
                    </a:lnT>
                    <a:lnB>
                      <a:noFill/>
                    </a:lnB>
                  </a:tcPr>
                </a:tc>
                <a:extLst>
                  <a:ext uri="{0D108BD9-81ED-4DB2-BD59-A6C34878D82A}">
                    <a16:rowId xmlns:a16="http://schemas.microsoft.com/office/drawing/2014/main" val="567405633"/>
                  </a:ext>
                </a:extLst>
              </a:tr>
            </a:tbl>
          </a:graphicData>
        </a:graphic>
      </p:graphicFrame>
      <p:sp>
        <p:nvSpPr>
          <p:cNvPr id="14" name="Botón de acción: ir hacia delante o siguiente 13">
            <a:hlinkClick r:id="rId3" action="ppaction://hlinksldjump" highlightClick="1"/>
          </p:cNvPr>
          <p:cNvSpPr/>
          <p:nvPr/>
        </p:nvSpPr>
        <p:spPr>
          <a:xfrm>
            <a:off x="5362723" y="1738443"/>
            <a:ext cx="271396" cy="11091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5" name="Botón de acción: ir hacia delante o siguiente 14">
            <a:hlinkClick r:id="rId4" action="ppaction://hlinksldjump" highlightClick="1"/>
          </p:cNvPr>
          <p:cNvSpPr/>
          <p:nvPr/>
        </p:nvSpPr>
        <p:spPr>
          <a:xfrm>
            <a:off x="5364281" y="1964607"/>
            <a:ext cx="271396" cy="11091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6" name="Botón de acción: ir hacia delante o siguiente 15">
            <a:hlinkClick r:id="rId4" action="ppaction://hlinksldjump" highlightClick="1"/>
          </p:cNvPr>
          <p:cNvSpPr/>
          <p:nvPr/>
        </p:nvSpPr>
        <p:spPr>
          <a:xfrm>
            <a:off x="5365839" y="2246922"/>
            <a:ext cx="271396" cy="11091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7" name="Botón de acción: ir hacia delante o siguiente 16">
            <a:hlinkClick r:id="rId5" action="ppaction://hlinksldjump" highlightClick="1"/>
          </p:cNvPr>
          <p:cNvSpPr/>
          <p:nvPr/>
        </p:nvSpPr>
        <p:spPr>
          <a:xfrm>
            <a:off x="5358038" y="2482443"/>
            <a:ext cx="271396" cy="11091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dirty="0"/>
          </a:p>
        </p:txBody>
      </p:sp>
      <p:sp>
        <p:nvSpPr>
          <p:cNvPr id="11" name="Rectángulo 10"/>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2" name="Rectángulo 11"/>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Tree>
    <p:extLst>
      <p:ext uri="{BB962C8B-B14F-4D97-AF65-F5344CB8AC3E}">
        <p14:creationId xmlns:p14="http://schemas.microsoft.com/office/powerpoint/2010/main" val="4190267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p:cNvGraphicFramePr>
            <a:graphicFrameLocks noGrp="1"/>
          </p:cNvGraphicFramePr>
          <p:nvPr>
            <p:extLst/>
          </p:nvPr>
        </p:nvGraphicFramePr>
        <p:xfrm>
          <a:off x="2811952" y="1028874"/>
          <a:ext cx="6576079" cy="4833861"/>
        </p:xfrm>
        <a:graphic>
          <a:graphicData uri="http://schemas.openxmlformats.org/drawingml/2006/table">
            <a:tbl>
              <a:tblPr/>
              <a:tblGrid>
                <a:gridCol w="3149007">
                  <a:extLst>
                    <a:ext uri="{9D8B030D-6E8A-4147-A177-3AD203B41FA5}">
                      <a16:colId xmlns:a16="http://schemas.microsoft.com/office/drawing/2014/main" val="1835261756"/>
                    </a:ext>
                  </a:extLst>
                </a:gridCol>
                <a:gridCol w="38464">
                  <a:extLst>
                    <a:ext uri="{9D8B030D-6E8A-4147-A177-3AD203B41FA5}">
                      <a16:colId xmlns:a16="http://schemas.microsoft.com/office/drawing/2014/main" val="70055097"/>
                    </a:ext>
                  </a:extLst>
                </a:gridCol>
                <a:gridCol w="145133">
                  <a:extLst>
                    <a:ext uri="{9D8B030D-6E8A-4147-A177-3AD203B41FA5}">
                      <a16:colId xmlns:a16="http://schemas.microsoft.com/office/drawing/2014/main" val="3485757422"/>
                    </a:ext>
                  </a:extLst>
                </a:gridCol>
                <a:gridCol w="740571">
                  <a:extLst>
                    <a:ext uri="{9D8B030D-6E8A-4147-A177-3AD203B41FA5}">
                      <a16:colId xmlns:a16="http://schemas.microsoft.com/office/drawing/2014/main" val="1186983853"/>
                    </a:ext>
                  </a:extLst>
                </a:gridCol>
                <a:gridCol w="60471">
                  <a:extLst>
                    <a:ext uri="{9D8B030D-6E8A-4147-A177-3AD203B41FA5}">
                      <a16:colId xmlns:a16="http://schemas.microsoft.com/office/drawing/2014/main" val="1074546953"/>
                    </a:ext>
                  </a:extLst>
                </a:gridCol>
                <a:gridCol w="740571">
                  <a:extLst>
                    <a:ext uri="{9D8B030D-6E8A-4147-A177-3AD203B41FA5}">
                      <a16:colId xmlns:a16="http://schemas.microsoft.com/office/drawing/2014/main" val="4191425896"/>
                    </a:ext>
                  </a:extLst>
                </a:gridCol>
                <a:gridCol w="157226">
                  <a:extLst>
                    <a:ext uri="{9D8B030D-6E8A-4147-A177-3AD203B41FA5}">
                      <a16:colId xmlns:a16="http://schemas.microsoft.com/office/drawing/2014/main" val="1599539239"/>
                    </a:ext>
                  </a:extLst>
                </a:gridCol>
                <a:gridCol w="740571">
                  <a:extLst>
                    <a:ext uri="{9D8B030D-6E8A-4147-A177-3AD203B41FA5}">
                      <a16:colId xmlns:a16="http://schemas.microsoft.com/office/drawing/2014/main" val="2357766109"/>
                    </a:ext>
                  </a:extLst>
                </a:gridCol>
                <a:gridCol w="63494">
                  <a:extLst>
                    <a:ext uri="{9D8B030D-6E8A-4147-A177-3AD203B41FA5}">
                      <a16:colId xmlns:a16="http://schemas.microsoft.com/office/drawing/2014/main" val="1738516695"/>
                    </a:ext>
                  </a:extLst>
                </a:gridCol>
                <a:gridCol w="740571">
                  <a:extLst>
                    <a:ext uri="{9D8B030D-6E8A-4147-A177-3AD203B41FA5}">
                      <a16:colId xmlns:a16="http://schemas.microsoft.com/office/drawing/2014/main" val="452282679"/>
                    </a:ext>
                  </a:extLst>
                </a:gridCol>
              </a:tblGrid>
              <a:tr h="261983">
                <a:tc>
                  <a:txBody>
                    <a:bodyPr/>
                    <a:lstStyle/>
                    <a:p>
                      <a:pPr algn="l" fontAlgn="b"/>
                      <a:endParaRPr lang="es-CO" sz="800" b="0" i="0" u="none" strike="noStrike" dirty="0">
                        <a:effectLst/>
                        <a:latin typeface="Arial Narrow" panose="020B0606020202030204" pitchFamily="34" charset="0"/>
                      </a:endParaRPr>
                    </a:p>
                  </a:txBody>
                  <a:tcPr marL="6532" marR="6532" marT="6532" marB="0" anchor="b">
                    <a:lnL>
                      <a:noFill/>
                    </a:lnL>
                    <a:lnR>
                      <a:noFill/>
                    </a:lnR>
                    <a:lnT>
                      <a:noFill/>
                    </a:lnT>
                    <a:lnB>
                      <a:noFill/>
                    </a:lnB>
                  </a:tcPr>
                </a:tc>
                <a:tc>
                  <a:txBody>
                    <a:bodyPr/>
                    <a:lstStyle/>
                    <a:p>
                      <a:pPr algn="ctr" fontAlgn="b"/>
                      <a:r>
                        <a:rPr lang="es-CO" sz="800" b="0" i="0" u="none" strike="noStrike" dirty="0">
                          <a:effectLst/>
                          <a:latin typeface="Arial Narrow" panose="020B0606020202030204" pitchFamily="34" charset="0"/>
                        </a:rPr>
                        <a:t> </a:t>
                      </a:r>
                    </a:p>
                  </a:txBody>
                  <a:tcPr marL="6532" marR="6532" marT="653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s-CO" sz="800" b="0" i="0" u="none" strike="noStrike" dirty="0">
                        <a:effectLst/>
                        <a:latin typeface="Arial Narrow" panose="020B0606020202030204" pitchFamily="34" charset="0"/>
                      </a:endParaRPr>
                    </a:p>
                  </a:txBody>
                  <a:tcPr marL="6532" marR="6532" marT="6532" marB="0" anchor="b">
                    <a:lnL>
                      <a:noFill/>
                    </a:lnL>
                    <a:lnR>
                      <a:noFill/>
                    </a:lnR>
                    <a:lnT>
                      <a:noFill/>
                    </a:lnT>
                    <a:lnB>
                      <a:noFill/>
                    </a:lnB>
                  </a:tcPr>
                </a:tc>
                <a:tc>
                  <a:txBody>
                    <a:bodyPr/>
                    <a:lstStyle/>
                    <a:p>
                      <a:pPr algn="ctr" fontAlgn="ctr"/>
                      <a:r>
                        <a:rPr lang="es-CO" sz="800" b="0" i="0" u="none" strike="noStrike" dirty="0">
                          <a:effectLst/>
                          <a:latin typeface="Arial Narrow" panose="020B0606020202030204" pitchFamily="34" charset="0"/>
                        </a:rPr>
                        <a:t>Marzo-2017</a:t>
                      </a:r>
                    </a:p>
                  </a:txBody>
                  <a:tcPr marL="6532" marR="6532" marT="6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8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ctr"/>
                      <a:r>
                        <a:rPr lang="es-CO" sz="800" b="0" i="0" u="none" strike="noStrike" dirty="0">
                          <a:effectLst/>
                          <a:latin typeface="Arial Narrow" panose="020B0606020202030204" pitchFamily="34" charset="0"/>
                        </a:rPr>
                        <a:t>Marzo-2016</a:t>
                      </a:r>
                    </a:p>
                  </a:txBody>
                  <a:tcPr marL="6532" marR="6532" marT="6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800" b="1" i="0" u="none" strike="noStrike" dirty="0">
                        <a:solidFill>
                          <a:srgbClr val="000000"/>
                        </a:solidFill>
                        <a:effectLst/>
                        <a:latin typeface="Arial Narrow" panose="020B0606020202030204" pitchFamily="34" charset="0"/>
                      </a:endParaRPr>
                    </a:p>
                  </a:txBody>
                  <a:tcPr marL="6532" marR="6532" marT="6532" marB="0" anchor="b">
                    <a:lnL>
                      <a:noFill/>
                    </a:lnL>
                    <a:lnR>
                      <a:noFill/>
                    </a:lnR>
                    <a:lnT>
                      <a:noFill/>
                    </a:lnT>
                    <a:lnB>
                      <a:noFill/>
                    </a:lnB>
                  </a:tcPr>
                </a:tc>
                <a:tc>
                  <a:txBody>
                    <a:bodyPr/>
                    <a:lstStyle/>
                    <a:p>
                      <a:pPr algn="ctr" fontAlgn="ctr"/>
                      <a:r>
                        <a:rPr lang="es-CO" sz="800" b="0" i="0" u="none" strike="noStrike" dirty="0">
                          <a:effectLst/>
                          <a:latin typeface="Arial Narrow" panose="020B0606020202030204" pitchFamily="34" charset="0"/>
                        </a:rPr>
                        <a:t>Variación</a:t>
                      </a:r>
                      <a:br>
                        <a:rPr lang="es-CO" sz="800" b="0" i="0" u="none" strike="noStrike" dirty="0">
                          <a:effectLst/>
                          <a:latin typeface="Arial Narrow" panose="020B0606020202030204" pitchFamily="34" charset="0"/>
                        </a:rPr>
                      </a:br>
                      <a:r>
                        <a:rPr lang="es-CO" sz="800" b="0" i="0" u="none" strike="noStrike" dirty="0">
                          <a:effectLst/>
                          <a:latin typeface="Arial Narrow" panose="020B0606020202030204" pitchFamily="34" charset="0"/>
                        </a:rPr>
                        <a:t>2017-2016</a:t>
                      </a:r>
                    </a:p>
                  </a:txBody>
                  <a:tcPr marL="6532" marR="6532" marT="6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s-CO" sz="800" b="1" i="0" u="none" strike="noStrike" dirty="0">
                        <a:solidFill>
                          <a:srgbClr val="000000"/>
                        </a:solidFill>
                        <a:effectLst/>
                        <a:latin typeface="Arial Narrow" panose="020B0606020202030204" pitchFamily="34" charset="0"/>
                      </a:endParaRPr>
                    </a:p>
                  </a:txBody>
                  <a:tcPr marL="6532" marR="6532" marT="6532" marB="0" anchor="b">
                    <a:lnL>
                      <a:noFill/>
                    </a:lnL>
                    <a:lnR>
                      <a:noFill/>
                    </a:lnR>
                    <a:lnT>
                      <a:noFill/>
                    </a:lnT>
                    <a:lnB>
                      <a:noFill/>
                    </a:lnB>
                  </a:tcPr>
                </a:tc>
                <a:tc>
                  <a:txBody>
                    <a:bodyPr/>
                    <a:lstStyle/>
                    <a:p>
                      <a:pPr algn="ctr" fontAlgn="b"/>
                      <a:r>
                        <a:rPr lang="es-CO" sz="800" b="1" i="0" u="none" strike="noStrike" dirty="0">
                          <a:effectLst/>
                          <a:latin typeface="Arial Narrow" panose="020B0606020202030204" pitchFamily="34" charset="0"/>
                        </a:rPr>
                        <a:t>%</a:t>
                      </a:r>
                    </a:p>
                  </a:txBody>
                  <a:tcPr marL="6532" marR="6532" marT="6532"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7442425"/>
                  </a:ext>
                </a:extLst>
              </a:tr>
              <a:tr h="122646">
                <a:tc>
                  <a:txBody>
                    <a:bodyPr/>
                    <a:lstStyle/>
                    <a:p>
                      <a:pPr algn="l" fontAlgn="b"/>
                      <a:endParaRPr lang="es-CO" sz="800" b="1" i="0" u="none" strike="noStrike" dirty="0">
                        <a:solidFill>
                          <a:srgbClr val="000000"/>
                        </a:solidFill>
                        <a:effectLst/>
                        <a:latin typeface="Arial Narrow" panose="020B0606020202030204" pitchFamily="34" charset="0"/>
                      </a:endParaRPr>
                    </a:p>
                  </a:txBody>
                  <a:tcPr marL="6532" marR="6532" marT="6532" marB="0" anchor="b">
                    <a:lnL>
                      <a:noFill/>
                    </a:lnL>
                    <a:lnR>
                      <a:noFill/>
                    </a:lnR>
                    <a:lnT>
                      <a:noFill/>
                    </a:lnT>
                    <a:lnB>
                      <a:noFill/>
                    </a:lnB>
                  </a:tcPr>
                </a:tc>
                <a:tc>
                  <a:txBody>
                    <a:bodyPr/>
                    <a:lstStyle/>
                    <a:p>
                      <a:pPr algn="ctr" fontAlgn="b"/>
                      <a:endParaRPr lang="es-CO" sz="800" b="0" i="0" u="none" strike="noStrike">
                        <a:effectLst/>
                        <a:latin typeface="Arial Narrow" panose="020B0606020202030204" pitchFamily="34" charset="0"/>
                      </a:endParaRPr>
                    </a:p>
                  </a:txBody>
                  <a:tcPr marL="6532" marR="6532" marT="653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800" b="0" i="0" u="none" strike="noStrike">
                        <a:effectLst/>
                        <a:latin typeface="Arial Narrow" panose="020B0606020202030204" pitchFamily="34" charset="0"/>
                      </a:endParaRPr>
                    </a:p>
                  </a:txBody>
                  <a:tcPr marL="6532" marR="6532" marT="6532" marB="0" anchor="b">
                    <a:lnL>
                      <a:noFill/>
                    </a:lnL>
                    <a:lnR>
                      <a:noFill/>
                    </a:lnR>
                    <a:lnT>
                      <a:noFill/>
                    </a:lnT>
                    <a:lnB>
                      <a:noFill/>
                    </a:lnB>
                  </a:tcPr>
                </a:tc>
                <a:tc>
                  <a:txBody>
                    <a:bodyPr/>
                    <a:lstStyle/>
                    <a:p>
                      <a:pPr algn="ctr" fontAlgn="b"/>
                      <a:endParaRPr lang="es-CO" sz="800" b="1" i="0" u="none" strike="noStrike" dirty="0">
                        <a:solidFill>
                          <a:srgbClr val="000000"/>
                        </a:solidFill>
                        <a:effectLst/>
                        <a:latin typeface="Arial Narrow" panose="020B0606020202030204" pitchFamily="34" charset="0"/>
                      </a:endParaRPr>
                    </a:p>
                  </a:txBody>
                  <a:tcPr marL="6532" marR="6532" marT="653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800" b="1" i="0" u="none" strike="noStrike">
                        <a:solidFill>
                          <a:srgbClr val="000000"/>
                        </a:solidFill>
                        <a:effectLst/>
                        <a:latin typeface="Arial Narrow" panose="020B0606020202030204" pitchFamily="34" charset="0"/>
                      </a:endParaRPr>
                    </a:p>
                  </a:txBody>
                  <a:tcPr marL="6532" marR="6532" marT="6532" marB="0" anchor="b">
                    <a:lnL>
                      <a:noFill/>
                    </a:lnL>
                    <a:lnR>
                      <a:noFill/>
                    </a:lnR>
                    <a:lnT>
                      <a:noFill/>
                    </a:lnT>
                    <a:lnB>
                      <a:noFill/>
                    </a:lnB>
                  </a:tcPr>
                </a:tc>
                <a:tc>
                  <a:txBody>
                    <a:bodyPr/>
                    <a:lstStyle/>
                    <a:p>
                      <a:pPr algn="ctr" fontAlgn="b"/>
                      <a:endParaRPr lang="es-CO" sz="800" b="1" i="0" u="none" strike="noStrike" dirty="0">
                        <a:solidFill>
                          <a:srgbClr val="000000"/>
                        </a:solidFill>
                        <a:effectLst/>
                        <a:latin typeface="Arial Narrow" panose="020B0606020202030204" pitchFamily="34" charset="0"/>
                      </a:endParaRPr>
                    </a:p>
                  </a:txBody>
                  <a:tcPr marL="6532" marR="6532" marT="653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800" b="1" i="0" u="none" strike="noStrike">
                        <a:solidFill>
                          <a:srgbClr val="000000"/>
                        </a:solidFill>
                        <a:effectLst/>
                        <a:latin typeface="Arial Narrow" panose="020B0606020202030204" pitchFamily="34" charset="0"/>
                      </a:endParaRPr>
                    </a:p>
                  </a:txBody>
                  <a:tcPr marL="6532" marR="6532" marT="6532" marB="0" anchor="b">
                    <a:lnL>
                      <a:noFill/>
                    </a:lnL>
                    <a:lnR>
                      <a:noFill/>
                    </a:lnR>
                    <a:lnT>
                      <a:noFill/>
                    </a:lnT>
                    <a:lnB>
                      <a:noFill/>
                    </a:lnB>
                  </a:tcPr>
                </a:tc>
                <a:tc>
                  <a:txBody>
                    <a:bodyPr/>
                    <a:lstStyle/>
                    <a:p>
                      <a:pPr algn="ctr" fontAlgn="b"/>
                      <a:endParaRPr lang="es-CO" sz="800" b="1" i="0" u="none" strike="noStrike">
                        <a:solidFill>
                          <a:srgbClr val="000000"/>
                        </a:solidFill>
                        <a:effectLst/>
                        <a:latin typeface="Arial Narrow" panose="020B0606020202030204" pitchFamily="34" charset="0"/>
                      </a:endParaRPr>
                    </a:p>
                  </a:txBody>
                  <a:tcPr marL="6532" marR="6532" marT="653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800" b="1" i="0" u="none" strike="noStrike">
                        <a:solidFill>
                          <a:srgbClr val="000000"/>
                        </a:solidFill>
                        <a:effectLst/>
                        <a:latin typeface="Arial Narrow" panose="020B0606020202030204" pitchFamily="34" charset="0"/>
                      </a:endParaRPr>
                    </a:p>
                  </a:txBody>
                  <a:tcPr marL="6532" marR="6532" marT="6532" marB="0" anchor="b">
                    <a:lnL>
                      <a:noFill/>
                    </a:lnL>
                    <a:lnR>
                      <a:noFill/>
                    </a:lnR>
                    <a:lnT>
                      <a:noFill/>
                    </a:lnT>
                    <a:lnB>
                      <a:noFill/>
                    </a:lnB>
                  </a:tcPr>
                </a:tc>
                <a:tc>
                  <a:txBody>
                    <a:bodyPr/>
                    <a:lstStyle/>
                    <a:p>
                      <a:pPr algn="ctr" fontAlgn="b"/>
                      <a:endParaRPr lang="es-CO" sz="800" b="1" i="0" u="none" strike="noStrike">
                        <a:solidFill>
                          <a:srgbClr val="000000"/>
                        </a:solidFill>
                        <a:effectLst/>
                        <a:latin typeface="Arial Narrow" panose="020B0606020202030204" pitchFamily="34" charset="0"/>
                      </a:endParaRPr>
                    </a:p>
                  </a:txBody>
                  <a:tcPr marL="6532" marR="6532" marT="6532"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19184223"/>
                  </a:ext>
                </a:extLst>
              </a:tr>
              <a:tr h="246857">
                <a:tc>
                  <a:txBody>
                    <a:bodyPr/>
                    <a:lstStyle/>
                    <a:p>
                      <a:pPr algn="l" fontAlgn="b"/>
                      <a:r>
                        <a:rPr lang="es-CO" sz="1100" b="0" i="0" u="none" strike="noStrike" dirty="0">
                          <a:solidFill>
                            <a:srgbClr val="000000"/>
                          </a:solidFill>
                          <a:effectLst/>
                          <a:latin typeface="Arial Narrow" panose="020B0606020202030204" pitchFamily="34" charset="0"/>
                        </a:rPr>
                        <a:t>INGRESOS POR PRESTACION DE SERVICIOS</a:t>
                      </a:r>
                    </a:p>
                  </a:txBody>
                  <a:tcPr marL="6532" marR="6532" marT="6532" marB="0" anchor="ctr">
                    <a:lnL>
                      <a:noFill/>
                    </a:lnL>
                    <a:lnR>
                      <a:noFill/>
                    </a:lnR>
                    <a:lnT>
                      <a:noFill/>
                    </a:lnT>
                    <a:lnB>
                      <a:noFill/>
                    </a:lnB>
                  </a:tcPr>
                </a:tc>
                <a:tc>
                  <a:txBody>
                    <a:bodyPr/>
                    <a:lstStyle/>
                    <a:p>
                      <a:pPr algn="ctr" fontAlgn="b"/>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b"/>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7.035</a:t>
                      </a:r>
                    </a:p>
                  </a:txBody>
                  <a:tcPr marL="6532" marR="6532" marT="6532" marB="0" anchor="ctr">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7.067</a:t>
                      </a:r>
                    </a:p>
                  </a:txBody>
                  <a:tcPr marL="6532" marR="6532" marT="6532" marB="0" anchor="ctr">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( 32)</a:t>
                      </a:r>
                    </a:p>
                  </a:txBody>
                  <a:tcPr marL="6532" marR="6532" marT="6532" marB="0" anchor="ctr">
                    <a:lnL>
                      <a:noFill/>
                    </a:lnL>
                    <a:lnR>
                      <a:noFill/>
                    </a:lnR>
                    <a:lnT>
                      <a:noFill/>
                    </a:lnT>
                    <a:lnB>
                      <a:noFill/>
                    </a:lnB>
                  </a:tcPr>
                </a:tc>
                <a:tc>
                  <a:txBody>
                    <a:bodyPr/>
                    <a:lstStyle/>
                    <a:p>
                      <a:pPr algn="l" fontAlgn="b"/>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-0,45</a:t>
                      </a:r>
                    </a:p>
                  </a:txBody>
                  <a:tcPr marL="6532" marR="6532" marT="6532" marB="0" anchor="ctr">
                    <a:lnL>
                      <a:noFill/>
                    </a:lnL>
                    <a:lnR>
                      <a:noFill/>
                    </a:lnR>
                    <a:lnT>
                      <a:noFill/>
                    </a:lnT>
                    <a:lnB>
                      <a:noFill/>
                    </a:lnB>
                  </a:tcPr>
                </a:tc>
                <a:extLst>
                  <a:ext uri="{0D108BD9-81ED-4DB2-BD59-A6C34878D82A}">
                    <a16:rowId xmlns:a16="http://schemas.microsoft.com/office/drawing/2014/main" val="2072536630"/>
                  </a:ext>
                </a:extLst>
              </a:tr>
              <a:tr h="246857">
                <a:tc>
                  <a:txBody>
                    <a:bodyPr/>
                    <a:lstStyle/>
                    <a:p>
                      <a:pPr lvl="0" algn="l" fontAlgn="b"/>
                      <a:r>
                        <a:rPr lang="es-CO" sz="1100" b="0" i="0" u="none" strike="noStrike" dirty="0">
                          <a:solidFill>
                            <a:srgbClr val="000000"/>
                          </a:solidFill>
                          <a:effectLst/>
                          <a:latin typeface="Arial Narrow" panose="020B0606020202030204" pitchFamily="34" charset="0"/>
                        </a:rPr>
                        <a:t>INGRESOS FINANCIEROS</a:t>
                      </a:r>
                    </a:p>
                  </a:txBody>
                  <a:tcPr marL="6532" marR="6532" marT="6532" marB="0" anchor="ctr">
                    <a:lnL>
                      <a:noFill/>
                    </a:lnL>
                    <a:lnR>
                      <a:noFill/>
                    </a:lnR>
                    <a:lnT>
                      <a:noFill/>
                    </a:lnT>
                    <a:lnB>
                      <a:noFill/>
                    </a:lnB>
                  </a:tcPr>
                </a:tc>
                <a:tc>
                  <a:txBody>
                    <a:bodyPr/>
                    <a:lstStyle/>
                    <a:p>
                      <a:pPr algn="ctr" fontAlgn="b"/>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b"/>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154</a:t>
                      </a:r>
                    </a:p>
                  </a:txBody>
                  <a:tcPr marL="6532" marR="6532" marT="6532" marB="0" anchor="ctr">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85</a:t>
                      </a:r>
                    </a:p>
                  </a:txBody>
                  <a:tcPr marL="6532" marR="6532" marT="6532" marB="0" anchor="ctr">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 69 </a:t>
                      </a:r>
                    </a:p>
                  </a:txBody>
                  <a:tcPr marL="6532" marR="6532" marT="6532" marB="0" anchor="ctr">
                    <a:lnL>
                      <a:noFill/>
                    </a:lnL>
                    <a:lnR>
                      <a:noFill/>
                    </a:lnR>
                    <a:lnT>
                      <a:noFill/>
                    </a:lnT>
                    <a:lnB>
                      <a:noFill/>
                    </a:lnB>
                  </a:tcPr>
                </a:tc>
                <a:tc>
                  <a:txBody>
                    <a:bodyPr/>
                    <a:lstStyle/>
                    <a:p>
                      <a:pPr algn="l" fontAlgn="b"/>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81,56</a:t>
                      </a:r>
                    </a:p>
                  </a:txBody>
                  <a:tcPr marL="6532" marR="6532" marT="6532" marB="0" anchor="ctr">
                    <a:lnL>
                      <a:noFill/>
                    </a:lnL>
                    <a:lnR>
                      <a:noFill/>
                    </a:lnR>
                    <a:lnT>
                      <a:noFill/>
                    </a:lnT>
                    <a:lnB>
                      <a:noFill/>
                    </a:lnB>
                  </a:tcPr>
                </a:tc>
                <a:extLst>
                  <a:ext uri="{0D108BD9-81ED-4DB2-BD59-A6C34878D82A}">
                    <a16:rowId xmlns:a16="http://schemas.microsoft.com/office/drawing/2014/main" val="249138892"/>
                  </a:ext>
                </a:extLst>
              </a:tr>
              <a:tr h="246857">
                <a:tc>
                  <a:txBody>
                    <a:bodyPr/>
                    <a:lstStyle/>
                    <a:p>
                      <a:pPr lvl="0" algn="l" fontAlgn="b"/>
                      <a:r>
                        <a:rPr lang="es-CO" sz="1100" b="0" i="0" u="none" strike="noStrike" dirty="0">
                          <a:solidFill>
                            <a:srgbClr val="000000"/>
                          </a:solidFill>
                          <a:effectLst/>
                          <a:latin typeface="Arial Narrow" panose="020B0606020202030204" pitchFamily="34" charset="0"/>
                        </a:rPr>
                        <a:t>INGRESOS DIVERSOS</a:t>
                      </a:r>
                    </a:p>
                  </a:txBody>
                  <a:tcPr marL="6532" marR="6532" marT="6532" marB="0" anchor="ctr">
                    <a:lnL>
                      <a:noFill/>
                    </a:lnL>
                    <a:lnR>
                      <a:noFill/>
                    </a:lnR>
                    <a:lnT>
                      <a:noFill/>
                    </a:lnT>
                    <a:lnB>
                      <a:noFill/>
                    </a:lnB>
                  </a:tcPr>
                </a:tc>
                <a:tc>
                  <a:txBody>
                    <a:bodyPr/>
                    <a:lstStyle/>
                    <a:p>
                      <a:pPr algn="ctr" fontAlgn="b"/>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b"/>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marL="0" algn="r" defTabSz="1200150" rtl="0" eaLnBrk="1" fontAlgn="b" latinLnBrk="0" hangingPunct="1"/>
                      <a:r>
                        <a:rPr lang="es-CO" sz="1100" b="0" i="0" u="none" strike="noStrike" kern="1200" dirty="0">
                          <a:solidFill>
                            <a:srgbClr val="000000"/>
                          </a:solidFill>
                          <a:effectLst/>
                          <a:latin typeface="Arial Narrow" panose="020B0606020202030204" pitchFamily="34" charset="0"/>
                          <a:ea typeface="+mn-ea"/>
                          <a:cs typeface="+mn-cs"/>
                        </a:rPr>
                        <a:t>30</a:t>
                      </a:r>
                    </a:p>
                  </a:txBody>
                  <a:tcPr marL="6532" marR="6532" marT="6532" marB="0" anchor="ctr">
                    <a:lnL>
                      <a:noFill/>
                    </a:lnL>
                    <a:lnR>
                      <a:noFill/>
                    </a:lnR>
                    <a:lnT>
                      <a:noFill/>
                    </a:lnT>
                    <a:lnB w="19050" cap="flat" cmpd="sng" algn="ctr">
                      <a:solidFill>
                        <a:schemeClr val="bg1">
                          <a:lumMod val="50000"/>
                        </a:schemeClr>
                      </a:solidFill>
                      <a:prstDash val="solid"/>
                      <a:round/>
                      <a:headEnd type="none" w="med" len="med"/>
                      <a:tailEnd type="none" w="med" len="med"/>
                    </a:lnB>
                  </a:tcPr>
                </a:tc>
                <a:tc>
                  <a:txBody>
                    <a:bodyPr/>
                    <a:lstStyle/>
                    <a:p>
                      <a:pPr marL="0" algn="r" defTabSz="1200150" rtl="0" eaLnBrk="1" fontAlgn="b" latinLnBrk="0" hangingPunct="1"/>
                      <a:endParaRPr lang="es-CO" sz="1100" b="0" i="0" u="none" strike="noStrike" kern="1200">
                        <a:solidFill>
                          <a:srgbClr val="000000"/>
                        </a:solidFill>
                        <a:effectLst/>
                        <a:latin typeface="Arial Narrow" panose="020B0606020202030204" pitchFamily="34" charset="0"/>
                        <a:ea typeface="+mn-ea"/>
                        <a:cs typeface="+mn-cs"/>
                      </a:endParaRPr>
                    </a:p>
                  </a:txBody>
                  <a:tcPr marL="6532" marR="6532" marT="6532" marB="0" anchor="ctr">
                    <a:lnL>
                      <a:noFill/>
                    </a:lnL>
                    <a:lnR>
                      <a:noFill/>
                    </a:lnR>
                    <a:lnT>
                      <a:noFill/>
                    </a:lnT>
                    <a:lnB>
                      <a:noFill/>
                    </a:lnB>
                  </a:tcPr>
                </a:tc>
                <a:tc>
                  <a:txBody>
                    <a:bodyPr/>
                    <a:lstStyle/>
                    <a:p>
                      <a:pPr marL="0" algn="r" defTabSz="1200150" rtl="0" eaLnBrk="1" fontAlgn="b" latinLnBrk="0" hangingPunct="1"/>
                      <a:r>
                        <a:rPr lang="es-CO" sz="1100" b="0" i="0" u="none" strike="noStrike" kern="1200" dirty="0">
                          <a:solidFill>
                            <a:srgbClr val="000000"/>
                          </a:solidFill>
                          <a:effectLst/>
                          <a:latin typeface="Arial Narrow" panose="020B0606020202030204" pitchFamily="34" charset="0"/>
                          <a:ea typeface="+mn-ea"/>
                          <a:cs typeface="+mn-cs"/>
                        </a:rPr>
                        <a:t>0</a:t>
                      </a:r>
                    </a:p>
                  </a:txBody>
                  <a:tcPr marL="6532" marR="6532" marT="6532" marB="0" anchor="ctr">
                    <a:lnL>
                      <a:noFill/>
                    </a:lnL>
                    <a:lnR>
                      <a:noFill/>
                    </a:lnR>
                    <a:lnT>
                      <a:noFill/>
                    </a:lnT>
                    <a:lnB w="19050" cap="flat" cmpd="sng" algn="ctr">
                      <a:solidFill>
                        <a:schemeClr val="bg1">
                          <a:lumMod val="50000"/>
                        </a:schemeClr>
                      </a:solidFill>
                      <a:prstDash val="solid"/>
                      <a:round/>
                      <a:headEnd type="none" w="med" len="med"/>
                      <a:tailEnd type="none" w="med" len="med"/>
                    </a:lnB>
                  </a:tcPr>
                </a:tc>
                <a:tc>
                  <a:txBody>
                    <a:bodyPr/>
                    <a:lstStyle/>
                    <a:p>
                      <a:pPr marL="0" algn="r" defTabSz="1200150" rtl="0" eaLnBrk="1" fontAlgn="b" latinLnBrk="0" hangingPunct="1"/>
                      <a:endParaRPr lang="es-CO" sz="1100" b="0" i="0" u="none" strike="noStrike" kern="1200" dirty="0">
                        <a:solidFill>
                          <a:srgbClr val="000000"/>
                        </a:solidFill>
                        <a:effectLst/>
                        <a:latin typeface="Arial Narrow" panose="020B0606020202030204" pitchFamily="34" charset="0"/>
                        <a:ea typeface="+mn-ea"/>
                        <a:cs typeface="+mn-cs"/>
                      </a:endParaRPr>
                    </a:p>
                  </a:txBody>
                  <a:tcPr marL="6532" marR="6532" marT="6532" marB="0" anchor="ctr">
                    <a:lnL>
                      <a:noFill/>
                    </a:lnL>
                    <a:lnR>
                      <a:noFill/>
                    </a:lnR>
                    <a:lnT>
                      <a:noFill/>
                    </a:lnT>
                    <a:lnB>
                      <a:noFill/>
                    </a:lnB>
                  </a:tcPr>
                </a:tc>
                <a:tc>
                  <a:txBody>
                    <a:bodyPr/>
                    <a:lstStyle/>
                    <a:p>
                      <a:pPr marL="0" algn="r" defTabSz="1200150" rtl="0" eaLnBrk="1" fontAlgn="b" latinLnBrk="0" hangingPunct="1"/>
                      <a:r>
                        <a:rPr lang="es-CO" sz="1100" b="0" i="0" u="none" strike="noStrike" kern="1200" dirty="0">
                          <a:solidFill>
                            <a:srgbClr val="000000"/>
                          </a:solidFill>
                          <a:effectLst/>
                          <a:latin typeface="Arial Narrow" panose="020B0606020202030204" pitchFamily="34" charset="0"/>
                          <a:ea typeface="+mn-ea"/>
                          <a:cs typeface="+mn-cs"/>
                        </a:rPr>
                        <a:t> 30 </a:t>
                      </a:r>
                    </a:p>
                  </a:txBody>
                  <a:tcPr marL="6532" marR="6532" marT="6532" marB="0" anchor="ctr">
                    <a:lnL>
                      <a:noFill/>
                    </a:lnL>
                    <a:lnR>
                      <a:noFill/>
                    </a:lnR>
                    <a:lnT>
                      <a:noFill/>
                    </a:lnT>
                    <a:lnB w="19050" cap="flat" cmpd="sng" algn="ctr">
                      <a:solidFill>
                        <a:schemeClr val="bg1">
                          <a:lumMod val="50000"/>
                        </a:schemeClr>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100,00</a:t>
                      </a:r>
                    </a:p>
                  </a:txBody>
                  <a:tcPr marL="6532" marR="6532" marT="6532" marB="0" anchor="ctr">
                    <a:lnL>
                      <a:noFill/>
                    </a:lnL>
                    <a:lnR>
                      <a:noFill/>
                    </a:lnR>
                    <a:lnT>
                      <a:noFill/>
                    </a:lnT>
                    <a:lnB>
                      <a:noFill/>
                    </a:lnB>
                  </a:tcPr>
                </a:tc>
                <a:extLst>
                  <a:ext uri="{0D108BD9-81ED-4DB2-BD59-A6C34878D82A}">
                    <a16:rowId xmlns:a16="http://schemas.microsoft.com/office/drawing/2014/main" val="1293775289"/>
                  </a:ext>
                </a:extLst>
              </a:tr>
              <a:tr h="246857">
                <a:tc>
                  <a:txBody>
                    <a:bodyPr/>
                    <a:lstStyle/>
                    <a:p>
                      <a:pPr algn="l" fontAlgn="b"/>
                      <a:r>
                        <a:rPr lang="es-CO" sz="1100" b="1" i="0" u="none" strike="noStrike" dirty="0">
                          <a:solidFill>
                            <a:srgbClr val="000000"/>
                          </a:solidFill>
                          <a:effectLst/>
                          <a:latin typeface="Arial Narrow" panose="020B0606020202030204" pitchFamily="34" charset="0"/>
                        </a:rPr>
                        <a:t>TOTAL INGRESOS OPERACIONALES</a:t>
                      </a:r>
                    </a:p>
                  </a:txBody>
                  <a:tcPr marL="6532" marR="6532" marT="6532" marB="0" anchor="ctr">
                    <a:lnL>
                      <a:noFill/>
                    </a:lnL>
                    <a:lnR>
                      <a:noFill/>
                    </a:lnR>
                    <a:lnT>
                      <a:noFill/>
                    </a:lnT>
                    <a:lnB>
                      <a:noFill/>
                    </a:lnB>
                  </a:tcPr>
                </a:tc>
                <a:tc>
                  <a:txBody>
                    <a:bodyPr/>
                    <a:lstStyle/>
                    <a:p>
                      <a:pPr algn="ctr" fontAlgn="b"/>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b"/>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1" i="0" u="none" strike="noStrike" dirty="0">
                          <a:solidFill>
                            <a:srgbClr val="000000"/>
                          </a:solidFill>
                          <a:effectLst/>
                          <a:latin typeface="Arial Narrow" panose="020B0606020202030204" pitchFamily="34" charset="0"/>
                        </a:rPr>
                        <a:t>7.219</a:t>
                      </a:r>
                    </a:p>
                  </a:txBody>
                  <a:tcPr marL="6532" marR="6532" marT="6532" marB="0" anchor="ctr">
                    <a:lnL>
                      <a:noFill/>
                    </a:lnL>
                    <a:lnR>
                      <a:noFill/>
                    </a:lnR>
                    <a:lnT w="1905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1" i="0" u="none" strike="noStrike" dirty="0">
                          <a:solidFill>
                            <a:srgbClr val="000000"/>
                          </a:solidFill>
                          <a:effectLst/>
                          <a:latin typeface="Arial Narrow" panose="020B0606020202030204" pitchFamily="34" charset="0"/>
                        </a:rPr>
                        <a:t>7.152</a:t>
                      </a:r>
                    </a:p>
                  </a:txBody>
                  <a:tcPr marL="6532" marR="6532" marT="6532" marB="0" anchor="ctr">
                    <a:lnL>
                      <a:noFill/>
                    </a:lnL>
                    <a:lnR>
                      <a:noFill/>
                    </a:lnR>
                    <a:lnT w="1905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1" i="0" u="none" strike="noStrike" dirty="0">
                          <a:solidFill>
                            <a:srgbClr val="000000"/>
                          </a:solidFill>
                          <a:effectLst/>
                          <a:latin typeface="Arial Narrow" panose="020B0606020202030204" pitchFamily="34" charset="0"/>
                        </a:rPr>
                        <a:t> 67 </a:t>
                      </a:r>
                    </a:p>
                  </a:txBody>
                  <a:tcPr marL="6532" marR="6532" marT="6532" marB="0" anchor="ctr">
                    <a:lnL>
                      <a:noFill/>
                    </a:lnL>
                    <a:lnR>
                      <a:noFill/>
                    </a:lnR>
                    <a:lnT w="1905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0,94</a:t>
                      </a:r>
                    </a:p>
                  </a:txBody>
                  <a:tcPr marL="6532" marR="6532" marT="6532" marB="0" anchor="ctr">
                    <a:lnL>
                      <a:noFill/>
                    </a:lnL>
                    <a:lnR>
                      <a:noFill/>
                    </a:lnR>
                    <a:lnT>
                      <a:noFill/>
                    </a:lnT>
                    <a:lnB>
                      <a:noFill/>
                    </a:lnB>
                  </a:tcPr>
                </a:tc>
                <a:extLst>
                  <a:ext uri="{0D108BD9-81ED-4DB2-BD59-A6C34878D82A}">
                    <a16:rowId xmlns:a16="http://schemas.microsoft.com/office/drawing/2014/main" val="1547684354"/>
                  </a:ext>
                </a:extLst>
              </a:tr>
              <a:tr h="246857">
                <a:tc>
                  <a:txBody>
                    <a:bodyPr/>
                    <a:lstStyle/>
                    <a:p>
                      <a:pPr algn="l" fontAlgn="b"/>
                      <a:endParaRPr lang="es-CO" sz="11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b"/>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b"/>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6532" marR="6532" marT="6532" marB="0" anchor="ctr">
                    <a:lnL>
                      <a:noFill/>
                    </a:lnL>
                    <a:lnR>
                      <a:noFill/>
                    </a:lnR>
                    <a:lnT w="28575" cap="flat" cmpd="sng" algn="ctr">
                      <a:solidFill>
                        <a:schemeClr val="bg1">
                          <a:lumMod val="50000"/>
                        </a:schemeClr>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w="28575" cap="flat" cmpd="sng" algn="ctr">
                      <a:solidFill>
                        <a:schemeClr val="bg1">
                          <a:lumMod val="50000"/>
                        </a:schemeClr>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w="28575" cap="flat" cmpd="sng" algn="ctr">
                      <a:solidFill>
                        <a:schemeClr val="bg1">
                          <a:lumMod val="50000"/>
                        </a:schemeClr>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extLst>
                  <a:ext uri="{0D108BD9-81ED-4DB2-BD59-A6C34878D82A}">
                    <a16:rowId xmlns:a16="http://schemas.microsoft.com/office/drawing/2014/main" val="2808164106"/>
                  </a:ext>
                </a:extLst>
              </a:tr>
              <a:tr h="246857">
                <a:tc>
                  <a:txBody>
                    <a:bodyPr/>
                    <a:lstStyle/>
                    <a:p>
                      <a:pPr algn="l" fontAlgn="b"/>
                      <a:r>
                        <a:rPr lang="es-CO" sz="1100" b="0" i="0" u="none" strike="noStrike" dirty="0">
                          <a:solidFill>
                            <a:srgbClr val="000000"/>
                          </a:solidFill>
                          <a:effectLst/>
                          <a:latin typeface="Arial Narrow" panose="020B0606020202030204" pitchFamily="34" charset="0"/>
                        </a:rPr>
                        <a:t>GASTOS DE ADMINISTRACIÓN DE OPERACIÓN</a:t>
                      </a:r>
                    </a:p>
                  </a:txBody>
                  <a:tcPr marL="6532" marR="6532" marT="6532" marB="0" anchor="ctr">
                    <a:lnL>
                      <a:noFill/>
                    </a:lnL>
                    <a:lnR>
                      <a:noFill/>
                    </a:lnR>
                    <a:lnT>
                      <a:noFill/>
                    </a:lnT>
                    <a:lnB>
                      <a:noFill/>
                    </a:lnB>
                  </a:tcPr>
                </a:tc>
                <a:tc>
                  <a:txBody>
                    <a:bodyPr/>
                    <a:lstStyle/>
                    <a:p>
                      <a:pPr algn="ctr" fontAlgn="b"/>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b"/>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extLst>
                  <a:ext uri="{0D108BD9-81ED-4DB2-BD59-A6C34878D82A}">
                    <a16:rowId xmlns:a16="http://schemas.microsoft.com/office/drawing/2014/main" val="429811888"/>
                  </a:ext>
                </a:extLst>
              </a:tr>
              <a:tr h="246857">
                <a:tc>
                  <a:txBody>
                    <a:bodyPr/>
                    <a:lstStyle/>
                    <a:p>
                      <a:pPr algn="l" fontAlgn="b"/>
                      <a:r>
                        <a:rPr lang="es-CO" sz="1100" b="0" i="0" u="none" strike="noStrike">
                          <a:solidFill>
                            <a:srgbClr val="000000"/>
                          </a:solidFill>
                          <a:effectLst/>
                          <a:latin typeface="Arial Narrow" panose="020B0606020202030204" pitchFamily="34" charset="0"/>
                        </a:rPr>
                        <a:t>GASTOS DE PERSONAL</a:t>
                      </a:r>
                      <a:endParaRPr lang="es-CO" sz="1100" b="0" i="0" u="none" strike="noStrike" dirty="0">
                        <a:solidFill>
                          <a:srgbClr val="000000"/>
                        </a:solidFill>
                        <a:effectLst/>
                        <a:latin typeface="Arial Narrow" panose="020B0606020202030204" pitchFamily="34" charset="0"/>
                      </a:endParaRPr>
                    </a:p>
                  </a:txBody>
                  <a:tcPr marL="78377" marR="6532" marT="6532" marB="0" anchor="ctr">
                    <a:lnL>
                      <a:noFill/>
                    </a:lnL>
                    <a:lnR>
                      <a:noFill/>
                    </a:lnR>
                    <a:lnT>
                      <a:noFill/>
                    </a:lnT>
                    <a:lnB>
                      <a:noFill/>
                    </a:lnB>
                  </a:tcPr>
                </a:tc>
                <a:tc>
                  <a:txBody>
                    <a:bodyPr/>
                    <a:lstStyle/>
                    <a:p>
                      <a:pPr algn="ctr" fontAlgn="b"/>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b"/>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1.703</a:t>
                      </a:r>
                    </a:p>
                  </a:txBody>
                  <a:tcPr marL="6532" marR="6532" marT="6532" marB="0" anchor="ctr">
                    <a:lnL>
                      <a:noFill/>
                    </a:lnL>
                    <a:lnR>
                      <a:noFill/>
                    </a:lnR>
                    <a:lnT>
                      <a:noFill/>
                    </a:lnT>
                    <a:lnB>
                      <a:noFill/>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1.208</a:t>
                      </a:r>
                    </a:p>
                  </a:txBody>
                  <a:tcPr marL="6532" marR="6532" marT="6532" marB="0" anchor="ctr">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 495 </a:t>
                      </a:r>
                    </a:p>
                  </a:txBody>
                  <a:tcPr marL="6532" marR="6532" marT="6532" marB="0" anchor="ctr">
                    <a:lnL>
                      <a:noFill/>
                    </a:lnL>
                    <a:lnR>
                      <a:noFill/>
                    </a:lnR>
                    <a:lnT>
                      <a:noFill/>
                    </a:lnT>
                    <a:lnB>
                      <a:noFill/>
                    </a:lnB>
                  </a:tcPr>
                </a:tc>
                <a:tc>
                  <a:txBody>
                    <a:bodyPr/>
                    <a:lstStyle/>
                    <a:p>
                      <a:pPr algn="l" fontAlgn="b"/>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41,00</a:t>
                      </a:r>
                    </a:p>
                  </a:txBody>
                  <a:tcPr marL="6532" marR="6532" marT="6532" marB="0" anchor="ctr">
                    <a:lnL>
                      <a:noFill/>
                    </a:lnL>
                    <a:lnR>
                      <a:noFill/>
                    </a:lnR>
                    <a:lnT>
                      <a:noFill/>
                    </a:lnT>
                    <a:lnB>
                      <a:noFill/>
                    </a:lnB>
                  </a:tcPr>
                </a:tc>
                <a:extLst>
                  <a:ext uri="{0D108BD9-81ED-4DB2-BD59-A6C34878D82A}">
                    <a16:rowId xmlns:a16="http://schemas.microsoft.com/office/drawing/2014/main" val="3099743644"/>
                  </a:ext>
                </a:extLst>
              </a:tr>
              <a:tr h="246857">
                <a:tc>
                  <a:txBody>
                    <a:bodyPr/>
                    <a:lstStyle/>
                    <a:p>
                      <a:pPr algn="l" fontAlgn="b"/>
                      <a:r>
                        <a:rPr lang="es-CO" sz="1100" b="0" i="0" u="none" strike="noStrike" dirty="0">
                          <a:solidFill>
                            <a:srgbClr val="000000"/>
                          </a:solidFill>
                          <a:effectLst/>
                          <a:latin typeface="Arial Narrow" panose="020B0606020202030204" pitchFamily="34" charset="0"/>
                        </a:rPr>
                        <a:t>GASTOS GENERALES</a:t>
                      </a:r>
                    </a:p>
                  </a:txBody>
                  <a:tcPr marL="78377" marR="6532" marT="6532" marB="0" anchor="ctr">
                    <a:lnL>
                      <a:noFill/>
                    </a:lnL>
                    <a:lnR>
                      <a:noFill/>
                    </a:lnR>
                    <a:lnT>
                      <a:noFill/>
                    </a:lnT>
                    <a:lnB>
                      <a:noFill/>
                    </a:lnB>
                  </a:tcPr>
                </a:tc>
                <a:tc>
                  <a:txBody>
                    <a:bodyPr/>
                    <a:lstStyle/>
                    <a:p>
                      <a:pPr algn="ctr" fontAlgn="b"/>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b"/>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1.689</a:t>
                      </a:r>
                    </a:p>
                  </a:txBody>
                  <a:tcPr marL="6532" marR="6532" marT="6532" marB="0" anchor="ctr">
                    <a:lnL>
                      <a:noFill/>
                    </a:lnL>
                    <a:lnR>
                      <a:noFill/>
                    </a:lnR>
                    <a:lnT>
                      <a:noFill/>
                    </a:lnT>
                    <a:lnB>
                      <a:noFill/>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1.589</a:t>
                      </a:r>
                    </a:p>
                  </a:txBody>
                  <a:tcPr marL="6532" marR="6532" marT="6532" marB="0" anchor="ctr">
                    <a:lnL>
                      <a:noFill/>
                    </a:lnL>
                    <a:lnR>
                      <a:noFill/>
                    </a:lnR>
                    <a:lnT>
                      <a:noFill/>
                    </a:lnT>
                    <a:lnB>
                      <a:noFill/>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 101 </a:t>
                      </a:r>
                    </a:p>
                  </a:txBody>
                  <a:tcPr marL="6532" marR="6532" marT="6532" marB="0" anchor="ctr">
                    <a:lnL>
                      <a:noFill/>
                    </a:lnL>
                    <a:lnR>
                      <a:noFill/>
                    </a:lnR>
                    <a:lnT>
                      <a:noFill/>
                    </a:lnT>
                    <a:lnB>
                      <a:noFill/>
                    </a:lnB>
                  </a:tcPr>
                </a:tc>
                <a:tc>
                  <a:txBody>
                    <a:bodyPr/>
                    <a:lstStyle/>
                    <a:p>
                      <a:pPr algn="l" fontAlgn="b"/>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6,35</a:t>
                      </a:r>
                    </a:p>
                  </a:txBody>
                  <a:tcPr marL="6532" marR="6532" marT="6532" marB="0" anchor="ctr">
                    <a:lnL>
                      <a:noFill/>
                    </a:lnL>
                    <a:lnR>
                      <a:noFill/>
                    </a:lnR>
                    <a:lnT>
                      <a:noFill/>
                    </a:lnT>
                    <a:lnB>
                      <a:noFill/>
                    </a:lnB>
                  </a:tcPr>
                </a:tc>
                <a:extLst>
                  <a:ext uri="{0D108BD9-81ED-4DB2-BD59-A6C34878D82A}">
                    <a16:rowId xmlns:a16="http://schemas.microsoft.com/office/drawing/2014/main" val="1259117964"/>
                  </a:ext>
                </a:extLst>
              </a:tr>
              <a:tr h="246857">
                <a:tc>
                  <a:txBody>
                    <a:bodyPr/>
                    <a:lstStyle/>
                    <a:p>
                      <a:pPr algn="l" fontAlgn="b"/>
                      <a:r>
                        <a:rPr lang="es-CO" sz="1100" b="0" i="0" u="none" strike="noStrike">
                          <a:solidFill>
                            <a:srgbClr val="000000"/>
                          </a:solidFill>
                          <a:effectLst/>
                          <a:latin typeface="Arial Narrow" panose="020B0606020202030204" pitchFamily="34" charset="0"/>
                        </a:rPr>
                        <a:t>IMPUESTOS, CONTRIBUCIONES Y TASAS</a:t>
                      </a:r>
                      <a:endParaRPr lang="es-CO" sz="1100" b="0" i="0" u="none" strike="noStrike" dirty="0">
                        <a:solidFill>
                          <a:srgbClr val="000000"/>
                        </a:solidFill>
                        <a:effectLst/>
                        <a:latin typeface="Arial Narrow" panose="020B0606020202030204" pitchFamily="34" charset="0"/>
                      </a:endParaRPr>
                    </a:p>
                  </a:txBody>
                  <a:tcPr marL="78377" marR="6532" marT="6532" marB="0" anchor="ctr">
                    <a:lnL>
                      <a:noFill/>
                    </a:lnL>
                    <a:lnR>
                      <a:noFill/>
                    </a:lnR>
                    <a:lnT>
                      <a:noFill/>
                    </a:lnT>
                    <a:lnB>
                      <a:noFill/>
                    </a:lnB>
                  </a:tcPr>
                </a:tc>
                <a:tc>
                  <a:txBody>
                    <a:bodyPr/>
                    <a:lstStyle/>
                    <a:p>
                      <a:pPr algn="ctr" fontAlgn="b"/>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b"/>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25</a:t>
                      </a:r>
                    </a:p>
                  </a:txBody>
                  <a:tcPr marL="6532" marR="6532" marT="6532" marB="0" anchor="ctr">
                    <a:lnL>
                      <a:noFill/>
                    </a:lnL>
                    <a:lnR>
                      <a:noFill/>
                    </a:lnR>
                    <a:lnT>
                      <a:noFill/>
                    </a:lnT>
                    <a:lnB>
                      <a:noFill/>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74</a:t>
                      </a:r>
                    </a:p>
                  </a:txBody>
                  <a:tcPr marL="6532" marR="6532" marT="6532" marB="0" anchor="ctr">
                    <a:lnL>
                      <a:noFill/>
                    </a:lnL>
                    <a:lnR>
                      <a:noFill/>
                    </a:lnR>
                    <a:lnT>
                      <a:noFill/>
                    </a:lnT>
                    <a:lnB>
                      <a:noFill/>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( 48)</a:t>
                      </a:r>
                    </a:p>
                  </a:txBody>
                  <a:tcPr marL="6532" marR="6532" marT="6532" marB="0" anchor="ctr">
                    <a:lnL>
                      <a:noFill/>
                    </a:lnL>
                    <a:lnR>
                      <a:noFill/>
                    </a:lnR>
                    <a:lnT>
                      <a:noFill/>
                    </a:lnT>
                    <a:lnB>
                      <a:noFill/>
                    </a:lnB>
                  </a:tcPr>
                </a:tc>
                <a:tc>
                  <a:txBody>
                    <a:bodyPr/>
                    <a:lstStyle/>
                    <a:p>
                      <a:pPr algn="l" fontAlgn="b"/>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-65,71</a:t>
                      </a:r>
                    </a:p>
                  </a:txBody>
                  <a:tcPr marL="6532" marR="6532" marT="6532" marB="0" anchor="ctr">
                    <a:lnL>
                      <a:noFill/>
                    </a:lnL>
                    <a:lnR>
                      <a:noFill/>
                    </a:lnR>
                    <a:lnT>
                      <a:noFill/>
                    </a:lnT>
                    <a:lnB>
                      <a:noFill/>
                    </a:lnB>
                  </a:tcPr>
                </a:tc>
                <a:extLst>
                  <a:ext uri="{0D108BD9-81ED-4DB2-BD59-A6C34878D82A}">
                    <a16:rowId xmlns:a16="http://schemas.microsoft.com/office/drawing/2014/main" val="4219588459"/>
                  </a:ext>
                </a:extLst>
              </a:tr>
              <a:tr h="246857">
                <a:tc>
                  <a:txBody>
                    <a:bodyPr/>
                    <a:lstStyle/>
                    <a:p>
                      <a:pPr algn="l" fontAlgn="b"/>
                      <a:r>
                        <a:rPr lang="es-CO" sz="1100" b="0" i="0" u="none" strike="noStrike" dirty="0">
                          <a:solidFill>
                            <a:srgbClr val="000000"/>
                          </a:solidFill>
                          <a:effectLst/>
                          <a:latin typeface="Arial Narrow" panose="020B0606020202030204" pitchFamily="34" charset="0"/>
                        </a:rPr>
                        <a:t>GASTOS GENERALES DE VENTA</a:t>
                      </a:r>
                    </a:p>
                  </a:txBody>
                  <a:tcPr marL="78377" marR="6532" marT="6532" marB="0" anchor="ctr">
                    <a:lnL>
                      <a:noFill/>
                    </a:lnL>
                    <a:lnR>
                      <a:noFill/>
                    </a:lnR>
                    <a:lnT>
                      <a:noFill/>
                    </a:lnT>
                    <a:lnB>
                      <a:noFill/>
                    </a:lnB>
                  </a:tcPr>
                </a:tc>
                <a:tc>
                  <a:txBody>
                    <a:bodyPr/>
                    <a:lstStyle/>
                    <a:p>
                      <a:pPr algn="ctr" fontAlgn="b"/>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b"/>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2.942</a:t>
                      </a:r>
                    </a:p>
                  </a:txBody>
                  <a:tcPr marL="6532" marR="6532" marT="6532" marB="0" anchor="ctr">
                    <a:lnL>
                      <a:noFill/>
                    </a:lnL>
                    <a:lnR>
                      <a:noFill/>
                    </a:lnR>
                    <a:lnT>
                      <a:noFill/>
                    </a:lnT>
                    <a:lnB>
                      <a:noFill/>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3.430</a:t>
                      </a:r>
                    </a:p>
                  </a:txBody>
                  <a:tcPr marL="6532" marR="6532" marT="6532" marB="0" anchor="ctr">
                    <a:lnL>
                      <a:noFill/>
                    </a:lnL>
                    <a:lnR>
                      <a:noFill/>
                    </a:lnR>
                    <a:lnT>
                      <a:noFill/>
                    </a:lnT>
                    <a:lnB>
                      <a:noFill/>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( 488)</a:t>
                      </a:r>
                    </a:p>
                  </a:txBody>
                  <a:tcPr marL="6532" marR="6532" marT="6532" marB="0" anchor="ctr">
                    <a:lnL>
                      <a:noFill/>
                    </a:lnL>
                    <a:lnR>
                      <a:noFill/>
                    </a:lnR>
                    <a:lnT>
                      <a:noFill/>
                    </a:lnT>
                    <a:lnB>
                      <a:noFill/>
                    </a:lnB>
                  </a:tcPr>
                </a:tc>
                <a:tc>
                  <a:txBody>
                    <a:bodyPr/>
                    <a:lstStyle/>
                    <a:p>
                      <a:pPr algn="l" fontAlgn="b"/>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-14,23</a:t>
                      </a:r>
                    </a:p>
                  </a:txBody>
                  <a:tcPr marL="6532" marR="6532" marT="6532" marB="0" anchor="ctr">
                    <a:lnL>
                      <a:noFill/>
                    </a:lnL>
                    <a:lnR>
                      <a:noFill/>
                    </a:lnR>
                    <a:lnT>
                      <a:noFill/>
                    </a:lnT>
                    <a:lnB>
                      <a:noFill/>
                    </a:lnB>
                  </a:tcPr>
                </a:tc>
                <a:extLst>
                  <a:ext uri="{0D108BD9-81ED-4DB2-BD59-A6C34878D82A}">
                    <a16:rowId xmlns:a16="http://schemas.microsoft.com/office/drawing/2014/main" val="3398836831"/>
                  </a:ext>
                </a:extLst>
              </a:tr>
              <a:tr h="246857">
                <a:tc>
                  <a:txBody>
                    <a:bodyPr/>
                    <a:lstStyle/>
                    <a:p>
                      <a:pPr algn="l" fontAlgn="b"/>
                      <a:r>
                        <a:rPr lang="es-CO" sz="1100" b="0" i="0" u="none" strike="noStrike" dirty="0">
                          <a:solidFill>
                            <a:srgbClr val="000000"/>
                          </a:solidFill>
                          <a:effectLst/>
                          <a:latin typeface="Arial Narrow" panose="020B0606020202030204" pitchFamily="34" charset="0"/>
                        </a:rPr>
                        <a:t>DEPRECIACIONES, AMORTIZACIONES</a:t>
                      </a:r>
                    </a:p>
                  </a:txBody>
                  <a:tcPr marL="78377" marR="6532" marT="6532" marB="0" anchor="ctr">
                    <a:lnL>
                      <a:noFill/>
                    </a:lnL>
                    <a:lnR>
                      <a:noFill/>
                    </a:lnR>
                    <a:lnT>
                      <a:noFill/>
                    </a:lnT>
                    <a:lnB>
                      <a:noFill/>
                    </a:lnB>
                  </a:tcPr>
                </a:tc>
                <a:tc>
                  <a:txBody>
                    <a:bodyPr/>
                    <a:lstStyle/>
                    <a:p>
                      <a:pPr algn="ctr" fontAlgn="b"/>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b"/>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31</a:t>
                      </a:r>
                    </a:p>
                  </a:txBody>
                  <a:tcPr marL="6532" marR="6532" marT="6532" marB="0" anchor="ctr">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31</a:t>
                      </a:r>
                    </a:p>
                  </a:txBody>
                  <a:tcPr marL="6532" marR="6532" marT="6532" marB="0" anchor="ctr">
                    <a:lnL>
                      <a:noFill/>
                    </a:lnL>
                    <a:lnR>
                      <a:noFill/>
                    </a:lnR>
                    <a:lnT>
                      <a:noFill/>
                    </a:lnT>
                    <a:lnB>
                      <a:noFill/>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 0 </a:t>
                      </a:r>
                    </a:p>
                  </a:txBody>
                  <a:tcPr marL="6532" marR="6532" marT="6532" marB="0" anchor="ctr">
                    <a:lnL>
                      <a:noFill/>
                    </a:lnL>
                    <a:lnR>
                      <a:noFill/>
                    </a:lnR>
                    <a:lnT>
                      <a:noFill/>
                    </a:lnT>
                    <a:lnB>
                      <a:noFill/>
                    </a:lnB>
                  </a:tcPr>
                </a:tc>
                <a:tc>
                  <a:txBody>
                    <a:bodyPr/>
                    <a:lstStyle/>
                    <a:p>
                      <a:pPr algn="l" fontAlgn="b"/>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0,20</a:t>
                      </a:r>
                    </a:p>
                  </a:txBody>
                  <a:tcPr marL="6532" marR="6532" marT="6532" marB="0" anchor="ctr">
                    <a:lnL>
                      <a:noFill/>
                    </a:lnL>
                    <a:lnR>
                      <a:noFill/>
                    </a:lnR>
                    <a:lnT>
                      <a:noFill/>
                    </a:lnT>
                    <a:lnB>
                      <a:noFill/>
                    </a:lnB>
                  </a:tcPr>
                </a:tc>
                <a:extLst>
                  <a:ext uri="{0D108BD9-81ED-4DB2-BD59-A6C34878D82A}">
                    <a16:rowId xmlns:a16="http://schemas.microsoft.com/office/drawing/2014/main" val="3093840220"/>
                  </a:ext>
                </a:extLst>
              </a:tr>
              <a:tr h="246857">
                <a:tc>
                  <a:txBody>
                    <a:bodyPr/>
                    <a:lstStyle/>
                    <a:p>
                      <a:pPr algn="l" fontAlgn="b"/>
                      <a:r>
                        <a:rPr lang="es-CO" sz="1100" b="0" i="0" u="none" strike="noStrike" dirty="0">
                          <a:solidFill>
                            <a:srgbClr val="000000"/>
                          </a:solidFill>
                          <a:effectLst/>
                          <a:latin typeface="Arial Narrow" panose="020B0606020202030204" pitchFamily="34" charset="0"/>
                        </a:rPr>
                        <a:t>OTROS GASTOS OPERACIONALES </a:t>
                      </a:r>
                      <a:r>
                        <a:rPr lang="es-CO" sz="700" b="0" i="0" u="none" strike="noStrike" dirty="0">
                          <a:solidFill>
                            <a:srgbClr val="000000"/>
                          </a:solidFill>
                          <a:effectLst/>
                          <a:latin typeface="Arial Narrow" panose="020B0606020202030204" pitchFamily="34" charset="0"/>
                        </a:rPr>
                        <a:t>(Impuesto IVA asumido)</a:t>
                      </a:r>
                    </a:p>
                  </a:txBody>
                  <a:tcPr marL="78377" marR="6532" marT="6532" marB="0" anchor="ctr">
                    <a:lnL>
                      <a:noFill/>
                    </a:lnL>
                    <a:lnR>
                      <a:noFill/>
                    </a:lnR>
                    <a:lnT>
                      <a:noFill/>
                    </a:lnT>
                    <a:lnB>
                      <a:noFill/>
                    </a:lnB>
                  </a:tcPr>
                </a:tc>
                <a:tc>
                  <a:txBody>
                    <a:bodyPr/>
                    <a:lstStyle/>
                    <a:p>
                      <a:pPr algn="ctr" fontAlgn="b"/>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b"/>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611</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693</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( 82)</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-11,90</a:t>
                      </a:r>
                    </a:p>
                  </a:txBody>
                  <a:tcPr marL="6532" marR="6532" marT="6532" marB="0" anchor="ctr">
                    <a:lnL>
                      <a:noFill/>
                    </a:lnL>
                    <a:lnR>
                      <a:noFill/>
                    </a:lnR>
                    <a:lnT>
                      <a:noFill/>
                    </a:lnT>
                    <a:lnB>
                      <a:noFill/>
                    </a:lnB>
                  </a:tcPr>
                </a:tc>
                <a:extLst>
                  <a:ext uri="{0D108BD9-81ED-4DB2-BD59-A6C34878D82A}">
                    <a16:rowId xmlns:a16="http://schemas.microsoft.com/office/drawing/2014/main" val="1321230269"/>
                  </a:ext>
                </a:extLst>
              </a:tr>
              <a:tr h="246857">
                <a:tc>
                  <a:txBody>
                    <a:bodyPr/>
                    <a:lstStyle/>
                    <a:p>
                      <a:pPr algn="l" fontAlgn="b"/>
                      <a:r>
                        <a:rPr lang="es-CO" sz="1100" b="1" i="0" u="none" strike="noStrike" dirty="0">
                          <a:solidFill>
                            <a:srgbClr val="000000"/>
                          </a:solidFill>
                          <a:effectLst/>
                          <a:latin typeface="Arial Narrow" panose="020B0606020202030204" pitchFamily="34" charset="0"/>
                        </a:rPr>
                        <a:t>TOTAL GASTOS DE ADMINISTRACION</a:t>
                      </a:r>
                    </a:p>
                  </a:txBody>
                  <a:tcPr marL="6532" marR="6532" marT="6532" marB="0" anchor="ctr">
                    <a:lnL>
                      <a:noFill/>
                    </a:lnL>
                    <a:lnR>
                      <a:noFill/>
                    </a:lnR>
                    <a:lnT>
                      <a:noFill/>
                    </a:lnT>
                    <a:lnB>
                      <a:noFill/>
                    </a:lnB>
                  </a:tcPr>
                </a:tc>
                <a:tc>
                  <a:txBody>
                    <a:bodyPr/>
                    <a:lstStyle/>
                    <a:p>
                      <a:pPr algn="ctr" fontAlgn="b"/>
                      <a:endParaRPr lang="es-CO" sz="1100" b="0" i="0" u="none" strike="noStrike">
                        <a:effectLst/>
                        <a:latin typeface="Lucida Bright" panose="02040602050505020304" pitchFamily="18" charset="0"/>
                      </a:endParaRPr>
                    </a:p>
                  </a:txBody>
                  <a:tcPr marL="6532" marR="6532" marT="6532" marB="0" anchor="ctr">
                    <a:lnL>
                      <a:noFill/>
                    </a:lnL>
                    <a:lnR>
                      <a:noFill/>
                    </a:lnR>
                    <a:lnT>
                      <a:noFill/>
                    </a:lnT>
                    <a:lnB>
                      <a:noFill/>
                    </a:lnB>
                  </a:tcPr>
                </a:tc>
                <a:tc>
                  <a:txBody>
                    <a:bodyPr/>
                    <a:lstStyle/>
                    <a:p>
                      <a:pPr algn="ctr" fontAlgn="b"/>
                      <a:endParaRPr lang="es-CO" sz="1100" b="0" i="0" u="none" strike="noStrike">
                        <a:effectLst/>
                        <a:latin typeface="Lucida Bright" panose="02040602050505020304" pitchFamily="18" charset="0"/>
                      </a:endParaRPr>
                    </a:p>
                  </a:txBody>
                  <a:tcPr marL="6532" marR="6532" marT="6532" marB="0" anchor="ctr">
                    <a:lnL>
                      <a:noFill/>
                    </a:lnL>
                    <a:lnR>
                      <a:noFill/>
                    </a:lnR>
                    <a:lnT>
                      <a:noFill/>
                    </a:lnT>
                    <a:lnB>
                      <a:noFill/>
                    </a:lnB>
                  </a:tcPr>
                </a:tc>
                <a:tc>
                  <a:txBody>
                    <a:bodyPr/>
                    <a:lstStyle/>
                    <a:p>
                      <a:pPr algn="r" fontAlgn="b"/>
                      <a:r>
                        <a:rPr lang="es-CO" sz="1100" b="1" i="0" u="none" strike="noStrike" dirty="0">
                          <a:solidFill>
                            <a:srgbClr val="000000"/>
                          </a:solidFill>
                          <a:effectLst/>
                          <a:latin typeface="Arial Narrow" panose="020B0606020202030204" pitchFamily="34" charset="0"/>
                        </a:rPr>
                        <a:t>7.002</a:t>
                      </a:r>
                    </a:p>
                  </a:txBody>
                  <a:tcPr marL="6532" marR="6532" marT="653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1" i="0" u="none" strike="noStrike" dirty="0">
                          <a:solidFill>
                            <a:srgbClr val="000000"/>
                          </a:solidFill>
                          <a:effectLst/>
                          <a:latin typeface="Arial Narrow" panose="020B0606020202030204" pitchFamily="34" charset="0"/>
                        </a:rPr>
                        <a:t>7.025</a:t>
                      </a:r>
                    </a:p>
                  </a:txBody>
                  <a:tcPr marL="6532" marR="6532" marT="653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1" i="0" u="none" strike="noStrike" dirty="0">
                          <a:solidFill>
                            <a:srgbClr val="000000"/>
                          </a:solidFill>
                          <a:effectLst/>
                          <a:latin typeface="Arial Narrow" panose="020B0606020202030204" pitchFamily="34" charset="0"/>
                        </a:rPr>
                        <a:t>( 23)</a:t>
                      </a:r>
                    </a:p>
                  </a:txBody>
                  <a:tcPr marL="6532" marR="6532" marT="653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-0,32</a:t>
                      </a:r>
                    </a:p>
                  </a:txBody>
                  <a:tcPr marL="6532" marR="6532" marT="6532" marB="0" anchor="ctr">
                    <a:lnL>
                      <a:noFill/>
                    </a:lnL>
                    <a:lnR>
                      <a:noFill/>
                    </a:lnR>
                    <a:lnT>
                      <a:noFill/>
                    </a:lnT>
                    <a:lnB>
                      <a:noFill/>
                    </a:lnB>
                  </a:tcPr>
                </a:tc>
                <a:extLst>
                  <a:ext uri="{0D108BD9-81ED-4DB2-BD59-A6C34878D82A}">
                    <a16:rowId xmlns:a16="http://schemas.microsoft.com/office/drawing/2014/main" val="951450014"/>
                  </a:ext>
                </a:extLst>
              </a:tr>
              <a:tr h="246857">
                <a:tc>
                  <a:txBody>
                    <a:bodyPr/>
                    <a:lstStyle/>
                    <a:p>
                      <a:pPr algn="l" fontAlgn="b"/>
                      <a:endParaRPr lang="es-CO" sz="11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b"/>
                      <a:endParaRPr lang="es-CO" sz="1100" b="0" i="0" u="none" strike="noStrike">
                        <a:effectLst/>
                        <a:latin typeface="Lucida Bright" panose="02040602050505020304" pitchFamily="18" charset="0"/>
                      </a:endParaRPr>
                    </a:p>
                  </a:txBody>
                  <a:tcPr marL="6532" marR="6532" marT="6532" marB="0" anchor="ctr">
                    <a:lnL>
                      <a:noFill/>
                    </a:lnL>
                    <a:lnR>
                      <a:noFill/>
                    </a:lnR>
                    <a:lnT>
                      <a:noFill/>
                    </a:lnT>
                    <a:lnB>
                      <a:noFill/>
                    </a:lnB>
                  </a:tcPr>
                </a:tc>
                <a:tc>
                  <a:txBody>
                    <a:bodyPr/>
                    <a:lstStyle/>
                    <a:p>
                      <a:pPr algn="ctr" fontAlgn="b"/>
                      <a:endParaRPr lang="es-CO" sz="1100" b="0" i="0" u="none" strike="noStrike">
                        <a:effectLst/>
                        <a:latin typeface="Lucida Bright" panose="02040602050505020304" pitchFamily="18" charset="0"/>
                      </a:endParaRPr>
                    </a:p>
                  </a:txBody>
                  <a:tcPr marL="6532" marR="6532" marT="6532" marB="0" anchor="ctr">
                    <a:lnL>
                      <a:noFill/>
                    </a:lnL>
                    <a:lnR>
                      <a:noFill/>
                    </a:lnR>
                    <a:lnT>
                      <a:noFill/>
                    </a:lnT>
                    <a:lnB>
                      <a:noFill/>
                    </a:lnB>
                  </a:tcPr>
                </a:tc>
                <a:tc>
                  <a:txBody>
                    <a:bodyPr/>
                    <a:lstStyle/>
                    <a:p>
                      <a:pPr algn="l" fontAlgn="b"/>
                      <a:endParaRPr lang="es-CO" sz="1100" b="0" i="0" u="none" strike="noStrike" dirty="0">
                        <a:effectLst/>
                        <a:latin typeface="Lucida Bright" panose="02040602050505020304" pitchFamily="18" charset="0"/>
                      </a:endParaRPr>
                    </a:p>
                  </a:txBody>
                  <a:tcPr marL="6532" marR="6532" marT="6532"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Lucida Bright" panose="02040602050505020304" pitchFamily="18" charset="0"/>
                      </a:endParaRPr>
                    </a:p>
                  </a:txBody>
                  <a:tcPr marL="6532" marR="6532" marT="6532" marB="0" anchor="ctr">
                    <a:lnL>
                      <a:noFill/>
                    </a:lnL>
                    <a:lnR>
                      <a:noFill/>
                    </a:lnR>
                    <a:lnT>
                      <a:noFill/>
                    </a:lnT>
                    <a:lnB>
                      <a:noFill/>
                    </a:lnB>
                  </a:tcPr>
                </a:tc>
                <a:tc>
                  <a:txBody>
                    <a:bodyPr/>
                    <a:lstStyle/>
                    <a:p>
                      <a:pPr algn="l" fontAlgn="b"/>
                      <a:endParaRPr lang="es-CO" sz="1100" b="0" i="0" u="none" strike="noStrike" dirty="0">
                        <a:effectLst/>
                        <a:latin typeface="Lucida Bright" panose="02040602050505020304" pitchFamily="18" charset="0"/>
                      </a:endParaRPr>
                    </a:p>
                  </a:txBody>
                  <a:tcPr marL="6532" marR="6532" marT="6532"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Lucida Bright" panose="02040602050505020304" pitchFamily="18" charset="0"/>
                      </a:endParaRPr>
                    </a:p>
                  </a:txBody>
                  <a:tcPr marL="6532" marR="6532" marT="6532" marB="0" anchor="ctr">
                    <a:lnL>
                      <a:noFill/>
                    </a:lnL>
                    <a:lnR>
                      <a:noFill/>
                    </a:lnR>
                    <a:lnT>
                      <a:noFill/>
                    </a:lnT>
                    <a:lnB>
                      <a:noFill/>
                    </a:lnB>
                  </a:tcPr>
                </a:tc>
                <a:tc>
                  <a:txBody>
                    <a:bodyPr/>
                    <a:lstStyle/>
                    <a:p>
                      <a:pPr algn="l" fontAlgn="b"/>
                      <a:endParaRPr lang="es-CO" sz="1100" b="0" i="0" u="none" strike="noStrike" dirty="0">
                        <a:effectLst/>
                        <a:latin typeface="Lucida Bright" panose="02040602050505020304" pitchFamily="18" charset="0"/>
                      </a:endParaRPr>
                    </a:p>
                  </a:txBody>
                  <a:tcPr marL="6532" marR="6532" marT="6532"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Lucida Bright" panose="02040602050505020304" pitchFamily="18" charset="0"/>
                      </a:endParaRPr>
                    </a:p>
                  </a:txBody>
                  <a:tcPr marL="6532" marR="6532" marT="6532" marB="0" anchor="ctr">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6532" marR="6532" marT="6532" marB="0" anchor="ctr">
                    <a:lnL>
                      <a:noFill/>
                    </a:lnL>
                    <a:lnR>
                      <a:noFill/>
                    </a:lnR>
                    <a:lnT>
                      <a:noFill/>
                    </a:lnT>
                    <a:lnB>
                      <a:noFill/>
                    </a:lnB>
                  </a:tcPr>
                </a:tc>
                <a:extLst>
                  <a:ext uri="{0D108BD9-81ED-4DB2-BD59-A6C34878D82A}">
                    <a16:rowId xmlns:a16="http://schemas.microsoft.com/office/drawing/2014/main" val="2115737963"/>
                  </a:ext>
                </a:extLst>
              </a:tr>
              <a:tr h="246857">
                <a:tc>
                  <a:txBody>
                    <a:bodyPr/>
                    <a:lstStyle/>
                    <a:p>
                      <a:pPr algn="l" fontAlgn="b"/>
                      <a:r>
                        <a:rPr lang="es-CO" sz="1100" b="1" i="0" u="none" strike="noStrike" dirty="0">
                          <a:solidFill>
                            <a:srgbClr val="000000"/>
                          </a:solidFill>
                          <a:effectLst/>
                          <a:latin typeface="Arial Narrow" panose="020B0606020202030204" pitchFamily="34" charset="0"/>
                        </a:rPr>
                        <a:t>RESULTADO DEL PERIODO ANTES DE IMPUESTOS</a:t>
                      </a:r>
                    </a:p>
                  </a:txBody>
                  <a:tcPr marL="6532" marR="6532" marT="6532" marB="0" anchor="ctr">
                    <a:lnL>
                      <a:noFill/>
                    </a:lnL>
                    <a:lnR>
                      <a:noFill/>
                    </a:lnR>
                    <a:lnT>
                      <a:noFill/>
                    </a:lnT>
                    <a:lnB>
                      <a:noFill/>
                    </a:lnB>
                  </a:tcPr>
                </a:tc>
                <a:tc>
                  <a:txBody>
                    <a:bodyPr/>
                    <a:lstStyle/>
                    <a:p>
                      <a:pPr algn="ctr" fontAlgn="b"/>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b"/>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217</a:t>
                      </a:r>
                    </a:p>
                  </a:txBody>
                  <a:tcPr marL="6532" marR="6532" marT="6532" marB="0" anchor="ctr">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127</a:t>
                      </a:r>
                    </a:p>
                  </a:txBody>
                  <a:tcPr marL="6532" marR="6532" marT="6532" marB="0" anchor="ctr">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 90 </a:t>
                      </a:r>
                    </a:p>
                  </a:txBody>
                  <a:tcPr marL="6532" marR="6532" marT="6532" marB="0" anchor="ctr">
                    <a:lnL>
                      <a:noFill/>
                    </a:lnL>
                    <a:lnR>
                      <a:noFill/>
                    </a:lnR>
                    <a:lnT>
                      <a:noFill/>
                    </a:lnT>
                    <a:lnB>
                      <a:noFill/>
                    </a:lnB>
                  </a:tcPr>
                </a:tc>
                <a:tc>
                  <a:txBody>
                    <a:bodyPr/>
                    <a:lstStyle/>
                    <a:p>
                      <a:pPr algn="l" fontAlgn="b"/>
                      <a:endParaRPr lang="es-CO" sz="11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70,66</a:t>
                      </a:r>
                    </a:p>
                  </a:txBody>
                  <a:tcPr marL="6532" marR="6532" marT="6532" marB="0" anchor="ctr">
                    <a:lnL>
                      <a:noFill/>
                    </a:lnL>
                    <a:lnR>
                      <a:noFill/>
                    </a:lnR>
                    <a:lnT>
                      <a:noFill/>
                    </a:lnT>
                    <a:lnB>
                      <a:noFill/>
                    </a:lnB>
                  </a:tcPr>
                </a:tc>
                <a:extLst>
                  <a:ext uri="{0D108BD9-81ED-4DB2-BD59-A6C34878D82A}">
                    <a16:rowId xmlns:a16="http://schemas.microsoft.com/office/drawing/2014/main" val="1175040965"/>
                  </a:ext>
                </a:extLst>
              </a:tr>
              <a:tr h="246857">
                <a:tc>
                  <a:txBody>
                    <a:bodyPr/>
                    <a:lstStyle/>
                    <a:p>
                      <a:pPr algn="l" fontAlgn="b"/>
                      <a:r>
                        <a:rPr lang="es-CO" sz="1100" b="0" i="0" u="none" strike="noStrike" dirty="0">
                          <a:solidFill>
                            <a:srgbClr val="000000"/>
                          </a:solidFill>
                          <a:effectLst/>
                          <a:latin typeface="Arial Narrow" panose="020B0606020202030204" pitchFamily="34" charset="0"/>
                        </a:rPr>
                        <a:t>IMPUESTO RENTA Y COMPLEMENTARIOS</a:t>
                      </a:r>
                    </a:p>
                  </a:txBody>
                  <a:tcPr marL="78377" marR="6532" marT="6532" marB="0" anchor="ctr">
                    <a:lnL>
                      <a:noFill/>
                    </a:lnL>
                    <a:lnR>
                      <a:noFill/>
                    </a:lnR>
                    <a:lnT>
                      <a:noFill/>
                    </a:lnT>
                    <a:lnB>
                      <a:noFill/>
                    </a:lnB>
                  </a:tcPr>
                </a:tc>
                <a:tc>
                  <a:txBody>
                    <a:bodyPr/>
                    <a:lstStyle/>
                    <a:p>
                      <a:pPr algn="ctr" fontAlgn="b"/>
                      <a:r>
                        <a:rPr lang="es-CO" sz="1100" b="0" i="0" u="none" strike="noStrike" dirty="0">
                          <a:effectLst/>
                          <a:latin typeface="Arial Narrow" panose="020B0606020202030204" pitchFamily="34" charset="0"/>
                        </a:rPr>
                        <a:t>  </a:t>
                      </a:r>
                    </a:p>
                  </a:txBody>
                  <a:tcPr marL="6532" marR="6532" marT="6532" marB="0" anchor="ctr">
                    <a:lnL>
                      <a:noFill/>
                    </a:lnL>
                    <a:lnR>
                      <a:noFill/>
                    </a:lnR>
                    <a:lnT>
                      <a:noFill/>
                    </a:lnT>
                    <a:lnB>
                      <a:noFill/>
                    </a:lnB>
                  </a:tcPr>
                </a:tc>
                <a:tc>
                  <a:txBody>
                    <a:bodyPr/>
                    <a:lstStyle/>
                    <a:p>
                      <a:pPr algn="ctr" fontAlgn="b"/>
                      <a:endParaRPr lang="es-CO" sz="1100" b="0" i="0" u="none" strike="noStrike" dirty="0">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48</a:t>
                      </a:r>
                    </a:p>
                  </a:txBody>
                  <a:tcPr marL="6532" marR="6532" marT="6532" marB="0" anchor="ctr">
                    <a:lnL>
                      <a:noFill/>
                    </a:lnL>
                    <a:lnR>
                      <a:noFill/>
                    </a:lnR>
                    <a:lnT>
                      <a:noFill/>
                    </a:lnT>
                    <a:lnB>
                      <a:noFill/>
                    </a:lnB>
                  </a:tcPr>
                </a:tc>
                <a:tc>
                  <a:txBody>
                    <a:bodyPr/>
                    <a:lstStyle/>
                    <a:p>
                      <a:pPr algn="l" fontAlgn="b"/>
                      <a:endParaRPr lang="es-CO" sz="1100" b="0" i="0" u="none" strike="noStrike">
                        <a:effectLst/>
                        <a:latin typeface="Lucida Bright" panose="02040602050505020304" pitchFamily="18"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35</a:t>
                      </a:r>
                    </a:p>
                  </a:txBody>
                  <a:tcPr marL="6532" marR="6532" marT="6532" marB="0" anchor="ctr">
                    <a:lnL>
                      <a:noFill/>
                    </a:lnL>
                    <a:lnR>
                      <a:noFill/>
                    </a:lnR>
                    <a:lnT>
                      <a:noFill/>
                    </a:lnT>
                    <a:lnB>
                      <a:noFill/>
                    </a:lnB>
                  </a:tcPr>
                </a:tc>
                <a:tc>
                  <a:txBody>
                    <a:bodyPr/>
                    <a:lstStyle/>
                    <a:p>
                      <a:pPr algn="l" fontAlgn="b"/>
                      <a:endParaRPr lang="es-CO" sz="1100" b="0" i="0" u="none" strike="noStrike" dirty="0">
                        <a:effectLst/>
                        <a:latin typeface="Lucida Bright" panose="02040602050505020304" pitchFamily="18"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 13 </a:t>
                      </a:r>
                    </a:p>
                  </a:txBody>
                  <a:tcPr marL="6532" marR="6532" marT="6532" marB="0" anchor="ctr">
                    <a:lnL>
                      <a:noFill/>
                    </a:lnL>
                    <a:lnR>
                      <a:noFill/>
                    </a:lnR>
                    <a:lnT>
                      <a:noFill/>
                    </a:lnT>
                    <a:lnB>
                      <a:noFill/>
                    </a:lnB>
                  </a:tcPr>
                </a:tc>
                <a:tc>
                  <a:txBody>
                    <a:bodyPr/>
                    <a:lstStyle/>
                    <a:p>
                      <a:pPr algn="l" fontAlgn="b"/>
                      <a:endParaRPr lang="es-CO" sz="11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36,33</a:t>
                      </a:r>
                    </a:p>
                  </a:txBody>
                  <a:tcPr marL="6532" marR="6532" marT="6532" marB="0" anchor="ctr">
                    <a:lnL>
                      <a:noFill/>
                    </a:lnL>
                    <a:lnR>
                      <a:noFill/>
                    </a:lnR>
                    <a:lnT>
                      <a:noFill/>
                    </a:lnT>
                    <a:lnB>
                      <a:noFill/>
                    </a:lnB>
                  </a:tcPr>
                </a:tc>
                <a:extLst>
                  <a:ext uri="{0D108BD9-81ED-4DB2-BD59-A6C34878D82A}">
                    <a16:rowId xmlns:a16="http://schemas.microsoft.com/office/drawing/2014/main" val="3992543728"/>
                  </a:ext>
                </a:extLst>
              </a:tr>
              <a:tr h="246857">
                <a:tc>
                  <a:txBody>
                    <a:bodyPr/>
                    <a:lstStyle/>
                    <a:p>
                      <a:pPr algn="l" fontAlgn="b"/>
                      <a:r>
                        <a:rPr lang="es-CO" sz="1100" b="0" i="0" u="none" strike="noStrike" dirty="0">
                          <a:solidFill>
                            <a:srgbClr val="000000"/>
                          </a:solidFill>
                          <a:effectLst/>
                          <a:latin typeface="Arial Narrow" panose="020B0606020202030204" pitchFamily="34" charset="0"/>
                        </a:rPr>
                        <a:t>IMPUESTO PARA EQUIDAD CREE</a:t>
                      </a:r>
                    </a:p>
                  </a:txBody>
                  <a:tcPr marL="78377" marR="6532" marT="6532" marB="0" anchor="ctr">
                    <a:lnL>
                      <a:noFill/>
                    </a:lnL>
                    <a:lnR>
                      <a:noFill/>
                    </a:lnR>
                    <a:lnT>
                      <a:noFill/>
                    </a:lnT>
                    <a:lnB>
                      <a:noFill/>
                    </a:lnB>
                  </a:tcPr>
                </a:tc>
                <a:tc>
                  <a:txBody>
                    <a:bodyPr/>
                    <a:lstStyle/>
                    <a:p>
                      <a:pPr algn="ctr" fontAlgn="b"/>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ctr" fontAlgn="b"/>
                      <a:endParaRPr lang="es-CO" sz="1100" b="0" i="0" u="none" strike="noStrike">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0</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Lucida Bright" panose="02040602050505020304" pitchFamily="18"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13</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Lucida Bright" panose="02040602050505020304" pitchFamily="18"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( 13)</a:t>
                      </a:r>
                    </a:p>
                  </a:txBody>
                  <a:tcPr marL="6532" marR="6532" marT="653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1" i="0" u="none" strike="noStrike" dirty="0">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-100,00</a:t>
                      </a:r>
                    </a:p>
                  </a:txBody>
                  <a:tcPr marL="6532" marR="6532" marT="6532" marB="0" anchor="ctr">
                    <a:lnL>
                      <a:noFill/>
                    </a:lnL>
                    <a:lnR>
                      <a:noFill/>
                    </a:lnR>
                    <a:lnT>
                      <a:noFill/>
                    </a:lnT>
                    <a:lnB>
                      <a:noFill/>
                    </a:lnB>
                  </a:tcPr>
                </a:tc>
                <a:extLst>
                  <a:ext uri="{0D108BD9-81ED-4DB2-BD59-A6C34878D82A}">
                    <a16:rowId xmlns:a16="http://schemas.microsoft.com/office/drawing/2014/main" val="2652674854"/>
                  </a:ext>
                </a:extLst>
              </a:tr>
              <a:tr h="246857">
                <a:tc>
                  <a:txBody>
                    <a:bodyPr/>
                    <a:lstStyle/>
                    <a:p>
                      <a:pPr algn="l" fontAlgn="b"/>
                      <a:r>
                        <a:rPr lang="es-CO" sz="1100" b="1" i="0" u="none" strike="noStrike" dirty="0">
                          <a:solidFill>
                            <a:srgbClr val="000000"/>
                          </a:solidFill>
                          <a:effectLst/>
                          <a:latin typeface="Arial Narrow" panose="020B0606020202030204" pitchFamily="34" charset="0"/>
                        </a:rPr>
                        <a:t>RESULTADO DEL PERIODO</a:t>
                      </a:r>
                    </a:p>
                  </a:txBody>
                  <a:tcPr marL="6532" marR="6532" marT="6532" marB="0" anchor="ctr">
                    <a:lnL>
                      <a:noFill/>
                    </a:lnL>
                    <a:lnR>
                      <a:noFill/>
                    </a:lnR>
                    <a:lnT>
                      <a:noFill/>
                    </a:lnT>
                    <a:lnB>
                      <a:noFill/>
                    </a:lnB>
                  </a:tcPr>
                </a:tc>
                <a:tc>
                  <a:txBody>
                    <a:bodyPr/>
                    <a:lstStyle/>
                    <a:p>
                      <a:pPr algn="ctr" fontAlgn="b"/>
                      <a:endParaRPr lang="es-CO" sz="1100" b="0" i="0" u="none" strike="noStrike">
                        <a:effectLst/>
                        <a:latin typeface="Lucida Bright" panose="02040602050505020304" pitchFamily="18" charset="0"/>
                      </a:endParaRPr>
                    </a:p>
                  </a:txBody>
                  <a:tcPr marL="6532" marR="6532" marT="6532" marB="0" anchor="ctr">
                    <a:lnL>
                      <a:noFill/>
                    </a:lnL>
                    <a:lnR>
                      <a:noFill/>
                    </a:lnR>
                    <a:lnT>
                      <a:noFill/>
                    </a:lnT>
                    <a:lnB>
                      <a:noFill/>
                    </a:lnB>
                  </a:tcPr>
                </a:tc>
                <a:tc>
                  <a:txBody>
                    <a:bodyPr/>
                    <a:lstStyle/>
                    <a:p>
                      <a:pPr algn="ctr" fontAlgn="b"/>
                      <a:endParaRPr lang="es-CO" sz="1100" b="0" i="0" u="none" strike="noStrike">
                        <a:effectLst/>
                        <a:latin typeface="Lucida Bright" panose="02040602050505020304" pitchFamily="18" charset="0"/>
                      </a:endParaRPr>
                    </a:p>
                  </a:txBody>
                  <a:tcPr marL="6532" marR="6532" marT="6532" marB="0" anchor="ctr">
                    <a:lnL>
                      <a:noFill/>
                    </a:lnL>
                    <a:lnR>
                      <a:noFill/>
                    </a:lnR>
                    <a:lnT>
                      <a:noFill/>
                    </a:lnT>
                    <a:lnB>
                      <a:noFill/>
                    </a:lnB>
                  </a:tcPr>
                </a:tc>
                <a:tc>
                  <a:txBody>
                    <a:bodyPr/>
                    <a:lstStyle/>
                    <a:p>
                      <a:pPr algn="r" fontAlgn="b"/>
                      <a:r>
                        <a:rPr lang="es-CO" sz="1100" b="1" i="0" u="none" strike="noStrike" dirty="0">
                          <a:solidFill>
                            <a:srgbClr val="000000"/>
                          </a:solidFill>
                          <a:effectLst/>
                          <a:latin typeface="Arial Narrow" panose="020B0606020202030204" pitchFamily="34" charset="0"/>
                        </a:rPr>
                        <a:t>170</a:t>
                      </a:r>
                    </a:p>
                  </a:txBody>
                  <a:tcPr marL="6532" marR="6532" marT="653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1" i="0" u="none" strike="noStrike" dirty="0">
                          <a:solidFill>
                            <a:srgbClr val="000000"/>
                          </a:solidFill>
                          <a:effectLst/>
                          <a:latin typeface="Arial Narrow" panose="020B0606020202030204" pitchFamily="34" charset="0"/>
                        </a:rPr>
                        <a:t>79</a:t>
                      </a:r>
                    </a:p>
                  </a:txBody>
                  <a:tcPr marL="6532" marR="6532" marT="653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6532" marR="6532" marT="6532" marB="0" anchor="ctr">
                    <a:lnL>
                      <a:noFill/>
                    </a:lnL>
                    <a:lnR>
                      <a:noFill/>
                    </a:lnR>
                    <a:lnT>
                      <a:noFill/>
                    </a:lnT>
                    <a:lnB>
                      <a:noFill/>
                    </a:lnB>
                  </a:tcPr>
                </a:tc>
                <a:tc>
                  <a:txBody>
                    <a:bodyPr/>
                    <a:lstStyle/>
                    <a:p>
                      <a:pPr algn="r" fontAlgn="b"/>
                      <a:r>
                        <a:rPr lang="es-CO" sz="1100" b="1" i="0" u="none" strike="noStrike" dirty="0">
                          <a:solidFill>
                            <a:srgbClr val="000000"/>
                          </a:solidFill>
                          <a:effectLst/>
                          <a:latin typeface="Arial Narrow" panose="020B0606020202030204" pitchFamily="34" charset="0"/>
                        </a:rPr>
                        <a:t> 90 </a:t>
                      </a:r>
                    </a:p>
                  </a:txBody>
                  <a:tcPr marL="6532" marR="6532" marT="653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0" i="0" u="none" strike="noStrike" dirty="0">
                        <a:effectLst/>
                        <a:latin typeface="Lucida Bright" panose="02040602050505020304" pitchFamily="18" charset="0"/>
                      </a:endParaRPr>
                    </a:p>
                  </a:txBody>
                  <a:tcPr marL="6532" marR="6532" marT="6532" marB="0" anchor="ctr">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113,32</a:t>
                      </a:r>
                    </a:p>
                  </a:txBody>
                  <a:tcPr marL="6532" marR="6532" marT="6532" marB="0" anchor="ctr">
                    <a:lnL>
                      <a:noFill/>
                    </a:lnL>
                    <a:lnR>
                      <a:noFill/>
                    </a:lnR>
                    <a:lnT>
                      <a:noFill/>
                    </a:lnT>
                    <a:lnB>
                      <a:noFill/>
                    </a:lnB>
                  </a:tcPr>
                </a:tc>
                <a:extLst>
                  <a:ext uri="{0D108BD9-81ED-4DB2-BD59-A6C34878D82A}">
                    <a16:rowId xmlns:a16="http://schemas.microsoft.com/office/drawing/2014/main" val="643229487"/>
                  </a:ext>
                </a:extLst>
              </a:tr>
            </a:tbl>
          </a:graphicData>
        </a:graphic>
      </p:graphicFrame>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4787" y="458494"/>
            <a:ext cx="1012626" cy="818808"/>
          </a:xfrm>
          <a:prstGeom prst="rect">
            <a:avLst/>
          </a:prstGeom>
        </p:spPr>
      </p:pic>
      <p:sp>
        <p:nvSpPr>
          <p:cNvPr id="2" name="Marcador de número de diapositiva 1"/>
          <p:cNvSpPr>
            <a:spLocks noGrp="1"/>
          </p:cNvSpPr>
          <p:nvPr>
            <p:ph type="sldNum" sz="quarter" idx="12"/>
          </p:nvPr>
        </p:nvSpPr>
        <p:spPr>
          <a:xfrm>
            <a:off x="8148981" y="5661203"/>
            <a:ext cx="1851661" cy="328613"/>
          </a:xfrm>
        </p:spPr>
        <p:txBody>
          <a:bodyPr/>
          <a:lstStyle/>
          <a:p>
            <a:fld id="{015B2B85-C11A-46BE-910A-7C2CECB29AE5}" type="slidenum">
              <a:rPr lang="es-ES" smtClean="0"/>
              <a:t>27</a:t>
            </a:fld>
            <a:endParaRPr lang="es-ES" dirty="0"/>
          </a:p>
        </p:txBody>
      </p:sp>
      <p:sp>
        <p:nvSpPr>
          <p:cNvPr id="9" name="Título 1"/>
          <p:cNvSpPr txBox="1">
            <a:spLocks/>
          </p:cNvSpPr>
          <p:nvPr/>
        </p:nvSpPr>
        <p:spPr>
          <a:xfrm>
            <a:off x="4095547" y="271602"/>
            <a:ext cx="4944180" cy="448141"/>
          </a:xfrm>
          <a:prstGeom prst="rect">
            <a:avLst/>
          </a:prstGeom>
        </p:spPr>
        <p:txBody>
          <a:bodyPr vert="horz" lIns="47026" tIns="23514" rIns="47026" bIns="2351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3352" dirty="0"/>
              <a:t> </a:t>
            </a:r>
            <a:r>
              <a:rPr lang="es-CO" sz="1524" dirty="0">
                <a:solidFill>
                  <a:srgbClr val="0070C0"/>
                </a:solidFill>
                <a:latin typeface="Lato Regular"/>
                <a:ea typeface="+mn-ea"/>
                <a:cs typeface="Lato Regular"/>
              </a:rPr>
              <a:t>ESTADO DE RESULTADO INTEGRAL INDIVIDUAL</a:t>
            </a:r>
          </a:p>
          <a:p>
            <a:pPr algn="ctr"/>
            <a:r>
              <a:rPr lang="es-CO" sz="914" dirty="0">
                <a:solidFill>
                  <a:srgbClr val="0070C0"/>
                </a:solidFill>
                <a:latin typeface="Lato Regular"/>
                <a:ea typeface="+mn-ea"/>
                <a:cs typeface="Lato Regular"/>
              </a:rPr>
              <a:t>PERIODOS TERMINADOS EL 31 DE MARZO DE 2017 Y  31 DE MARZO 2016</a:t>
            </a:r>
          </a:p>
          <a:p>
            <a:pPr algn="ctr"/>
            <a:r>
              <a:rPr lang="es-CO" sz="914" dirty="0">
                <a:solidFill>
                  <a:srgbClr val="0070C0"/>
                </a:solidFill>
                <a:latin typeface="Lato Regular"/>
                <a:ea typeface="+mn-ea"/>
                <a:cs typeface="Lato Regular"/>
              </a:rPr>
              <a:t>(</a:t>
            </a:r>
            <a:r>
              <a:rPr lang="es-CO" sz="762" dirty="0">
                <a:solidFill>
                  <a:srgbClr val="0070C0"/>
                </a:solidFill>
                <a:latin typeface="Lato Regular"/>
                <a:ea typeface="+mn-ea"/>
                <a:cs typeface="Lato Regular"/>
              </a:rPr>
              <a:t>cifras expresadas en millones de pesos</a:t>
            </a:r>
            <a:r>
              <a:rPr lang="es-CO" sz="914" dirty="0">
                <a:solidFill>
                  <a:srgbClr val="0070C0"/>
                </a:solidFill>
                <a:latin typeface="Lato Regular"/>
                <a:ea typeface="+mn-ea"/>
                <a:cs typeface="Lato Regular"/>
              </a:rPr>
              <a:t>)</a:t>
            </a:r>
          </a:p>
          <a:p>
            <a:endParaRPr lang="es-CO" sz="914" b="1" dirty="0">
              <a:solidFill>
                <a:srgbClr val="0070C0"/>
              </a:solidFill>
              <a:latin typeface="Lato Regular"/>
              <a:ea typeface="+mn-ea"/>
              <a:cs typeface="Lato Regular"/>
            </a:endParaRPr>
          </a:p>
        </p:txBody>
      </p:sp>
      <p:sp>
        <p:nvSpPr>
          <p:cNvPr id="10" name="Botón de acción: ir hacia delante o siguiente 9">
            <a:hlinkClick r:id="rId4" action="ppaction://hlinksldjump" highlightClick="1"/>
          </p:cNvPr>
          <p:cNvSpPr/>
          <p:nvPr/>
        </p:nvSpPr>
        <p:spPr>
          <a:xfrm>
            <a:off x="5824605" y="3199310"/>
            <a:ext cx="271396" cy="8838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2" name="Botón de acción: ir hacia delante o siguiente 11">
            <a:hlinkClick r:id="rId5" action="ppaction://hlinksldjump" highlightClick="1"/>
          </p:cNvPr>
          <p:cNvSpPr/>
          <p:nvPr/>
        </p:nvSpPr>
        <p:spPr>
          <a:xfrm>
            <a:off x="5849488" y="4209505"/>
            <a:ext cx="271396" cy="8838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3" name="Botón de acción: ir hacia delante o siguiente 12">
            <a:hlinkClick r:id="rId6" action="ppaction://hlinksldjump" highlightClick="1"/>
          </p:cNvPr>
          <p:cNvSpPr/>
          <p:nvPr/>
        </p:nvSpPr>
        <p:spPr>
          <a:xfrm>
            <a:off x="5819106" y="3413815"/>
            <a:ext cx="271396" cy="8838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4" name="Botón de acción: ir hacia delante o siguiente 13">
            <a:hlinkClick r:id="rId6" action="ppaction://hlinksldjump" highlightClick="1"/>
          </p:cNvPr>
          <p:cNvSpPr/>
          <p:nvPr/>
        </p:nvSpPr>
        <p:spPr>
          <a:xfrm>
            <a:off x="5835606" y="3683322"/>
            <a:ext cx="271396" cy="8838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6" name="Botón de acción: ir hacia delante o siguiente 15">
            <a:hlinkClick r:id="rId5" action="ppaction://hlinksldjump" highlightClick="1"/>
          </p:cNvPr>
          <p:cNvSpPr/>
          <p:nvPr/>
        </p:nvSpPr>
        <p:spPr>
          <a:xfrm>
            <a:off x="5854989" y="3950999"/>
            <a:ext cx="271396" cy="8838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5" name="Rectángulo 1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7" name="Rectángulo 16"/>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Tree>
    <p:extLst>
      <p:ext uri="{BB962C8B-B14F-4D97-AF65-F5344CB8AC3E}">
        <p14:creationId xmlns:p14="http://schemas.microsoft.com/office/powerpoint/2010/main" val="23218726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CuadroTexto 5"/>
          <p:cNvSpPr txBox="1"/>
          <p:nvPr/>
        </p:nvSpPr>
        <p:spPr>
          <a:xfrm>
            <a:off x="2911378" y="2669730"/>
            <a:ext cx="6172200" cy="1968488"/>
          </a:xfrm>
          <a:prstGeom prst="rect">
            <a:avLst/>
          </a:prstGeom>
          <a:noFill/>
        </p:spPr>
        <p:txBody>
          <a:bodyPr wrap="square" rtlCol="0">
            <a:spAutoFit/>
          </a:bodyPr>
          <a:lstStyle/>
          <a:p>
            <a:pPr algn="ctr"/>
            <a:r>
              <a:rPr lang="es-CO" sz="3048" dirty="0"/>
              <a:t>2. ACTUALIZACIÓN EMBARGO A LOS DIVIDENDOS DE LA SOCIEDAD DE ACTIVOS ESPECIALES SAS</a:t>
            </a:r>
          </a:p>
          <a:p>
            <a:pPr algn="ctr"/>
            <a:endParaRPr lang="es-ES" sz="3048" dirty="0">
              <a:solidFill>
                <a:schemeClr val="accent5">
                  <a:lumMod val="50000"/>
                </a:schemeClr>
              </a:solidFill>
            </a:endParaRPr>
          </a:p>
        </p:txBody>
      </p:sp>
      <p:sp>
        <p:nvSpPr>
          <p:cNvPr id="7" name="Rectángulo 6"/>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8" name="Rectángulo 7"/>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0" name="CuadroTexto 9"/>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Actualización Embargo a Dividendos</a:t>
            </a:r>
            <a:endParaRPr lang="es-ES" sz="800" dirty="0">
              <a:solidFill>
                <a:schemeClr val="bg1"/>
              </a:solidFill>
            </a:endParaRPr>
          </a:p>
        </p:txBody>
      </p:sp>
    </p:spTree>
    <p:extLst>
      <p:ext uri="{BB962C8B-B14F-4D97-AF65-F5344CB8AC3E}">
        <p14:creationId xmlns:p14="http://schemas.microsoft.com/office/powerpoint/2010/main" val="3682061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ángulo 9"/>
          <p:cNvSpPr/>
          <p:nvPr/>
        </p:nvSpPr>
        <p:spPr>
          <a:xfrm>
            <a:off x="1" y="0"/>
            <a:ext cx="12191997" cy="13155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600" b="1" dirty="0"/>
              <a:t>PROCESO EJECUTIVO  2015-00463</a:t>
            </a:r>
          </a:p>
          <a:p>
            <a:pPr algn="r"/>
            <a:r>
              <a:rPr lang="es-ES" sz="1600" b="1" dirty="0"/>
              <a:t>DEMANDADO: SAE – FRISCO / DEMANDANTE: JUAN MANUEL GONZALEZ PEÑA</a:t>
            </a:r>
          </a:p>
        </p:txBody>
      </p:sp>
      <p:pic>
        <p:nvPicPr>
          <p:cNvPr id="46"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8106" y="173736"/>
            <a:ext cx="1708950" cy="1112116"/>
          </a:xfrm>
          <a:prstGeom prst="rect">
            <a:avLst/>
          </a:prstGeom>
        </p:spPr>
      </p:pic>
      <p:sp>
        <p:nvSpPr>
          <p:cNvPr id="9" name="CuadroTexto 8"/>
          <p:cNvSpPr txBox="1"/>
          <p:nvPr/>
        </p:nvSpPr>
        <p:spPr>
          <a:xfrm>
            <a:off x="5566483" y="5532701"/>
            <a:ext cx="4207966" cy="258532"/>
          </a:xfrm>
          <a:prstGeom prst="rect">
            <a:avLst/>
          </a:prstGeom>
          <a:noFill/>
        </p:spPr>
        <p:txBody>
          <a:bodyPr wrap="square" rtlCol="0">
            <a:spAutoFit/>
          </a:bodyPr>
          <a:lstStyle/>
          <a:p>
            <a:pPr algn="r"/>
            <a:r>
              <a:rPr lang="es-ES" sz="1080" dirty="0">
                <a:solidFill>
                  <a:schemeClr val="bg1"/>
                </a:solidFill>
                <a:cs typeface="Lato Regular"/>
              </a:rPr>
              <a:t>Vicepresidencia Jurídica</a:t>
            </a:r>
          </a:p>
        </p:txBody>
      </p:sp>
      <p:sp>
        <p:nvSpPr>
          <p:cNvPr id="10" name="CuadroTexto 9"/>
          <p:cNvSpPr txBox="1"/>
          <p:nvPr/>
        </p:nvSpPr>
        <p:spPr>
          <a:xfrm>
            <a:off x="2145278" y="1781589"/>
            <a:ext cx="7863693" cy="46628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s-CO" sz="1215" b="1" dirty="0">
                <a:solidFill>
                  <a:schemeClr val="tx1"/>
                </a:solidFill>
              </a:rPr>
              <a:t>OBJETO DEL PROCESO: E</a:t>
            </a:r>
            <a:r>
              <a:rPr lang="es-CO" sz="1215" dirty="0">
                <a:solidFill>
                  <a:schemeClr val="tx1"/>
                </a:solidFill>
              </a:rPr>
              <a:t>l pago de </a:t>
            </a:r>
            <a:r>
              <a:rPr lang="es-CO" sz="1215" b="1" dirty="0">
                <a:solidFill>
                  <a:schemeClr val="tx1"/>
                </a:solidFill>
              </a:rPr>
              <a:t>$1.733.491.786</a:t>
            </a:r>
            <a:r>
              <a:rPr lang="es-CO" sz="1215" dirty="0">
                <a:solidFill>
                  <a:schemeClr val="tx1"/>
                </a:solidFill>
              </a:rPr>
              <a:t>, por concepto de obligación de derechos de fiducia reconocidos en la </a:t>
            </a:r>
            <a:r>
              <a:rPr lang="es-CO" sz="1215" b="1" dirty="0">
                <a:solidFill>
                  <a:schemeClr val="tx1"/>
                </a:solidFill>
              </a:rPr>
              <a:t>sentencia E.D</a:t>
            </a:r>
            <a:r>
              <a:rPr lang="es-CO" sz="1215" dirty="0">
                <a:solidFill>
                  <a:schemeClr val="tx1"/>
                </a:solidFill>
              </a:rPr>
              <a:t>. </a:t>
            </a:r>
          </a:p>
        </p:txBody>
      </p:sp>
      <p:sp>
        <p:nvSpPr>
          <p:cNvPr id="23" name="CuadroTexto 22"/>
          <p:cNvSpPr txBox="1"/>
          <p:nvPr/>
        </p:nvSpPr>
        <p:spPr>
          <a:xfrm>
            <a:off x="2168106" y="2707040"/>
            <a:ext cx="2401066" cy="46628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s-CO" sz="1215" dirty="0"/>
              <a:t>SENTENCIA PRIMERA INSTANCIA: </a:t>
            </a:r>
          </a:p>
          <a:p>
            <a:pPr algn="ctr"/>
            <a:r>
              <a:rPr lang="es-CO" sz="1215" dirty="0"/>
              <a:t>24 de marzo de 2017</a:t>
            </a:r>
          </a:p>
        </p:txBody>
      </p:sp>
      <p:sp>
        <p:nvSpPr>
          <p:cNvPr id="41" name="CuadroTexto 40"/>
          <p:cNvSpPr txBox="1"/>
          <p:nvPr/>
        </p:nvSpPr>
        <p:spPr>
          <a:xfrm>
            <a:off x="4455039" y="2309901"/>
            <a:ext cx="3407156" cy="30008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s-CO" sz="1350" b="1" dirty="0">
                <a:solidFill>
                  <a:schemeClr val="tx1"/>
                </a:solidFill>
              </a:rPr>
              <a:t>ACTUACIÓN JUZGADO 25 CIVIL DEL CIRCUITO </a:t>
            </a:r>
            <a:endParaRPr lang="es-CO" sz="1350" dirty="0">
              <a:solidFill>
                <a:schemeClr val="tx1"/>
              </a:solidFill>
            </a:endParaRPr>
          </a:p>
        </p:txBody>
      </p:sp>
      <p:sp>
        <p:nvSpPr>
          <p:cNvPr id="38" name="Rectángulo 37"/>
          <p:cNvSpPr/>
          <p:nvPr/>
        </p:nvSpPr>
        <p:spPr>
          <a:xfrm>
            <a:off x="7488848" y="4216206"/>
            <a:ext cx="219932" cy="279307"/>
          </a:xfrm>
          <a:prstGeom prst="rect">
            <a:avLst/>
          </a:prstGeom>
        </p:spPr>
        <p:txBody>
          <a:bodyPr wrap="none">
            <a:spAutoFit/>
          </a:bodyPr>
          <a:lstStyle/>
          <a:p>
            <a:r>
              <a:rPr lang="es-CO" sz="1215" dirty="0"/>
              <a:t> </a:t>
            </a:r>
          </a:p>
        </p:txBody>
      </p:sp>
      <p:sp>
        <p:nvSpPr>
          <p:cNvPr id="4" name="Rectángulo 3"/>
          <p:cNvSpPr/>
          <p:nvPr/>
        </p:nvSpPr>
        <p:spPr>
          <a:xfrm>
            <a:off x="5325944" y="2666845"/>
            <a:ext cx="4689045" cy="6172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CO" sz="1215" dirty="0"/>
              <a:t>Se ABSTIENE ordenar seguir adelante con la ejecución considerando:</a:t>
            </a:r>
          </a:p>
          <a:p>
            <a:pPr algn="ctr"/>
            <a:r>
              <a:rPr lang="es-CO" sz="1215" dirty="0"/>
              <a:t>FALTA DE LEGITIMACION EN LA CAUSA POR PASIVA </a:t>
            </a:r>
          </a:p>
          <a:p>
            <a:pPr algn="ctr"/>
            <a:r>
              <a:rPr lang="es-CO" sz="1215" dirty="0"/>
              <a:t>En cuanto a que SAE no detenta la condición de obligada</a:t>
            </a:r>
          </a:p>
        </p:txBody>
      </p:sp>
      <p:sp>
        <p:nvSpPr>
          <p:cNvPr id="6" name="Flecha derecha 5"/>
          <p:cNvSpPr/>
          <p:nvPr/>
        </p:nvSpPr>
        <p:spPr>
          <a:xfrm>
            <a:off x="4761521" y="2739546"/>
            <a:ext cx="427316" cy="3271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15"/>
          </a:p>
        </p:txBody>
      </p:sp>
      <p:sp>
        <p:nvSpPr>
          <p:cNvPr id="7" name="Rectángulo 6"/>
          <p:cNvSpPr/>
          <p:nvPr/>
        </p:nvSpPr>
        <p:spPr>
          <a:xfrm>
            <a:off x="2267669" y="4449849"/>
            <a:ext cx="2362283" cy="6172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CO" sz="1215" dirty="0"/>
              <a:t>Frente a lo anterior SAE decidió </a:t>
            </a:r>
          </a:p>
        </p:txBody>
      </p:sp>
      <p:sp>
        <p:nvSpPr>
          <p:cNvPr id="12" name="Flecha derecha 11"/>
          <p:cNvSpPr/>
          <p:nvPr/>
        </p:nvSpPr>
        <p:spPr>
          <a:xfrm>
            <a:off x="4751222" y="4594895"/>
            <a:ext cx="427316" cy="3271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15"/>
          </a:p>
        </p:txBody>
      </p:sp>
      <p:sp>
        <p:nvSpPr>
          <p:cNvPr id="13" name="Rectángulo 12"/>
          <p:cNvSpPr/>
          <p:nvPr/>
        </p:nvSpPr>
        <p:spPr>
          <a:xfrm>
            <a:off x="5303931" y="4300473"/>
            <a:ext cx="4748778" cy="43115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CO" sz="1215" dirty="0"/>
              <a:t>No continuar con proceso para constituir POLIZA, bajo el entendido de resolución judicial pronta y haberse acogido argumentos de SAE </a:t>
            </a:r>
          </a:p>
        </p:txBody>
      </p:sp>
      <p:sp>
        <p:nvSpPr>
          <p:cNvPr id="14" name="Rectángulo 13"/>
          <p:cNvSpPr/>
          <p:nvPr/>
        </p:nvSpPr>
        <p:spPr>
          <a:xfrm>
            <a:off x="5316998" y="4871508"/>
            <a:ext cx="4735710" cy="41004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CO" sz="1215" dirty="0"/>
              <a:t>Gestión y trámite de ACCION DE TUTELA por parte de CISA.</a:t>
            </a:r>
          </a:p>
        </p:txBody>
      </p:sp>
      <p:sp>
        <p:nvSpPr>
          <p:cNvPr id="15" name="Flecha abajo 14"/>
          <p:cNvSpPr/>
          <p:nvPr/>
        </p:nvSpPr>
        <p:spPr>
          <a:xfrm>
            <a:off x="3180136" y="3190941"/>
            <a:ext cx="327127" cy="2827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15"/>
          </a:p>
        </p:txBody>
      </p:sp>
      <p:sp>
        <p:nvSpPr>
          <p:cNvPr id="16" name="Rectángulo 15"/>
          <p:cNvSpPr/>
          <p:nvPr/>
        </p:nvSpPr>
        <p:spPr>
          <a:xfrm>
            <a:off x="2584373" y="3537287"/>
            <a:ext cx="1568531" cy="3437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CO" sz="1215" dirty="0"/>
              <a:t>Decisión apelada por el Ejecutante</a:t>
            </a:r>
          </a:p>
        </p:txBody>
      </p:sp>
      <p:sp>
        <p:nvSpPr>
          <p:cNvPr id="19" name="Rectángulo 18"/>
          <p:cNvSpPr/>
          <p:nvPr/>
        </p:nvSpPr>
        <p:spPr>
          <a:xfrm>
            <a:off x="5319410" y="3400709"/>
            <a:ext cx="4735710" cy="3437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CO" sz="1215" dirty="0"/>
              <a:t>La Medida Cautelar se mantiene vigente hasta la decisión judicial de segunda instancia</a:t>
            </a:r>
          </a:p>
        </p:txBody>
      </p:sp>
      <p:sp>
        <p:nvSpPr>
          <p:cNvPr id="20" name="Rectángulo 19"/>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Jurídica</a:t>
            </a:r>
          </a:p>
        </p:txBody>
      </p:sp>
      <p:sp>
        <p:nvSpPr>
          <p:cNvPr id="21" name="Rectángulo 20"/>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Tree>
    <p:extLst>
      <p:ext uri="{BB962C8B-B14F-4D97-AF65-F5344CB8AC3E}">
        <p14:creationId xmlns:p14="http://schemas.microsoft.com/office/powerpoint/2010/main" val="998893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CuadroTexto 5"/>
          <p:cNvSpPr txBox="1"/>
          <p:nvPr/>
        </p:nvSpPr>
        <p:spPr>
          <a:xfrm>
            <a:off x="2911378" y="2669729"/>
            <a:ext cx="6172200" cy="1499449"/>
          </a:xfrm>
          <a:prstGeom prst="rect">
            <a:avLst/>
          </a:prstGeom>
          <a:noFill/>
        </p:spPr>
        <p:txBody>
          <a:bodyPr wrap="square" rtlCol="0">
            <a:spAutoFit/>
          </a:bodyPr>
          <a:lstStyle/>
          <a:p>
            <a:pPr algn="ctr"/>
            <a:r>
              <a:rPr lang="es-CO" sz="3048" dirty="0"/>
              <a:t>3. PRESENTACIÓN ESTADOS FINANCIEROS FRISCO A DICIEMBRE DE 2016</a:t>
            </a:r>
            <a:endParaRPr lang="es-ES" sz="3048" dirty="0">
              <a:solidFill>
                <a:schemeClr val="accent5">
                  <a:lumMod val="50000"/>
                </a:schemeClr>
              </a:solidFill>
            </a:endParaRPr>
          </a:p>
        </p:txBody>
      </p:sp>
      <p:sp>
        <p:nvSpPr>
          <p:cNvPr id="7" name="Rectángulo 6"/>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8" name="Rectángulo 7"/>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0" name="CuadroTexto 9"/>
          <p:cNvSpPr txBox="1"/>
          <p:nvPr/>
        </p:nvSpPr>
        <p:spPr>
          <a:xfrm>
            <a:off x="6839804" y="246800"/>
            <a:ext cx="3684599" cy="646331"/>
          </a:xfrm>
          <a:prstGeom prst="rect">
            <a:avLst/>
          </a:prstGeom>
          <a:noFill/>
        </p:spPr>
        <p:txBody>
          <a:bodyPr wrap="square" rtlCol="0">
            <a:spAutoFit/>
          </a:bodyPr>
          <a:lstStyle/>
          <a:p>
            <a:pPr algn="r"/>
            <a:r>
              <a:rPr lang="es-ES" b="1" dirty="0">
                <a:solidFill>
                  <a:schemeClr val="bg1"/>
                </a:solidFill>
              </a:rPr>
              <a:t>Estados Financieros a 31 de diciembre de 2016</a:t>
            </a:r>
            <a:endParaRPr lang="es-ES" sz="800" dirty="0">
              <a:solidFill>
                <a:schemeClr val="bg1"/>
              </a:solidFill>
            </a:endParaRPr>
          </a:p>
        </p:txBody>
      </p:sp>
    </p:spTree>
    <p:extLst>
      <p:ext uri="{BB962C8B-B14F-4D97-AF65-F5344CB8AC3E}">
        <p14:creationId xmlns:p14="http://schemas.microsoft.com/office/powerpoint/2010/main" val="2945130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hlinkClick r:id="rId3" action="ppaction://hlinksldjump"/>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9727514" y="1644371"/>
            <a:ext cx="214312"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n 16" descr="Logo SAE-01.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87360" y="589155"/>
            <a:ext cx="1328174" cy="667265"/>
          </a:xfrm>
          <a:prstGeom prst="rect">
            <a:avLst/>
          </a:prstGeom>
        </p:spPr>
      </p:pic>
      <p:sp>
        <p:nvSpPr>
          <p:cNvPr id="18" name="1 Rectángulo"/>
          <p:cNvSpPr/>
          <p:nvPr/>
        </p:nvSpPr>
        <p:spPr>
          <a:xfrm>
            <a:off x="4516162" y="682490"/>
            <a:ext cx="4826073" cy="573106"/>
          </a:xfrm>
          <a:prstGeom prst="rect">
            <a:avLst/>
          </a:prstGeom>
        </p:spPr>
        <p:txBody>
          <a:bodyPr wrap="square">
            <a:spAutoFit/>
          </a:bodyPr>
          <a:lstStyle/>
          <a:p>
            <a:pPr algn="ctr" defTabSz="470260"/>
            <a:r>
              <a:rPr lang="es-ES" sz="1219" dirty="0">
                <a:solidFill>
                  <a:prstClr val="black"/>
                </a:solidFill>
                <a:latin typeface="Arial Narrow" panose="020B0606020202030204" pitchFamily="34" charset="0"/>
                <a:cs typeface="Arial" panose="020B0604020202020204" pitchFamily="34" charset="0"/>
              </a:rPr>
              <a:t>Fondo Para la Rehabilitación Lucha Contra el Crimen Organizado – FRISCO - </a:t>
            </a:r>
          </a:p>
          <a:p>
            <a:pPr algn="ctr" defTabSz="470260"/>
            <a:r>
              <a:rPr lang="es-ES" sz="1219" dirty="0">
                <a:solidFill>
                  <a:prstClr val="black"/>
                </a:solidFill>
                <a:latin typeface="Arial Narrow" panose="020B0606020202030204" pitchFamily="34" charset="0"/>
              </a:rPr>
              <a:t>BALANCE GENERAL  AL 31 DE DICIEMBRE DE 2016</a:t>
            </a:r>
          </a:p>
          <a:p>
            <a:pPr algn="ctr" defTabSz="470260"/>
            <a:r>
              <a:rPr lang="es-ES" sz="686" dirty="0">
                <a:solidFill>
                  <a:prstClr val="black"/>
                </a:solidFill>
                <a:latin typeface="Arial Narrow" panose="020B0606020202030204" pitchFamily="34" charset="0"/>
              </a:rPr>
              <a:t>Cifras expresadas en millones de pesos </a:t>
            </a:r>
          </a:p>
        </p:txBody>
      </p:sp>
      <p:sp>
        <p:nvSpPr>
          <p:cNvPr id="16" name="Botón de acción: ir al final 15">
            <a:hlinkClick r:id="rId7" action="ppaction://hlinksldjump" highlightClick="1"/>
          </p:cNvPr>
          <p:cNvSpPr/>
          <p:nvPr/>
        </p:nvSpPr>
        <p:spPr>
          <a:xfrm flipV="1">
            <a:off x="3515534" y="1448058"/>
            <a:ext cx="229397" cy="92643"/>
          </a:xfrm>
          <a:prstGeom prst="actionButtonEn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26"/>
          </a:p>
        </p:txBody>
      </p:sp>
      <p:graphicFrame>
        <p:nvGraphicFramePr>
          <p:cNvPr id="8" name="Tabla 7"/>
          <p:cNvGraphicFramePr>
            <a:graphicFrameLocks noGrp="1"/>
          </p:cNvGraphicFramePr>
          <p:nvPr>
            <p:extLst/>
          </p:nvPr>
        </p:nvGraphicFramePr>
        <p:xfrm>
          <a:off x="2879558" y="1919008"/>
          <a:ext cx="6765457" cy="3570951"/>
        </p:xfrm>
        <a:graphic>
          <a:graphicData uri="http://schemas.openxmlformats.org/drawingml/2006/table">
            <a:tbl>
              <a:tblPr/>
              <a:tblGrid>
                <a:gridCol w="3619640">
                  <a:extLst>
                    <a:ext uri="{9D8B030D-6E8A-4147-A177-3AD203B41FA5}">
                      <a16:colId xmlns:a16="http://schemas.microsoft.com/office/drawing/2014/main" val="1916791618"/>
                    </a:ext>
                  </a:extLst>
                </a:gridCol>
                <a:gridCol w="828965">
                  <a:extLst>
                    <a:ext uri="{9D8B030D-6E8A-4147-A177-3AD203B41FA5}">
                      <a16:colId xmlns:a16="http://schemas.microsoft.com/office/drawing/2014/main" val="829113325"/>
                    </a:ext>
                  </a:extLst>
                </a:gridCol>
                <a:gridCol w="828965">
                  <a:extLst>
                    <a:ext uri="{9D8B030D-6E8A-4147-A177-3AD203B41FA5}">
                      <a16:colId xmlns:a16="http://schemas.microsoft.com/office/drawing/2014/main" val="2079899394"/>
                    </a:ext>
                  </a:extLst>
                </a:gridCol>
                <a:gridCol w="800625">
                  <a:extLst>
                    <a:ext uri="{9D8B030D-6E8A-4147-A177-3AD203B41FA5}">
                      <a16:colId xmlns:a16="http://schemas.microsoft.com/office/drawing/2014/main" val="2881931371"/>
                    </a:ext>
                  </a:extLst>
                </a:gridCol>
                <a:gridCol w="687262">
                  <a:extLst>
                    <a:ext uri="{9D8B030D-6E8A-4147-A177-3AD203B41FA5}">
                      <a16:colId xmlns:a16="http://schemas.microsoft.com/office/drawing/2014/main" val="1488734410"/>
                    </a:ext>
                  </a:extLst>
                </a:gridCol>
              </a:tblGrid>
              <a:tr h="363994">
                <a:tc rowSpan="2">
                  <a:txBody>
                    <a:bodyPr/>
                    <a:lstStyle/>
                    <a:p>
                      <a:pPr algn="ctr" fontAlgn="ctr"/>
                      <a:r>
                        <a:rPr lang="pt-BR" sz="1200" b="1" i="0" u="none" strike="noStrike" dirty="0">
                          <a:solidFill>
                            <a:srgbClr val="002060"/>
                          </a:solidFill>
                          <a:effectLst/>
                          <a:latin typeface="Arial Narrow" panose="020B0606020202030204" pitchFamily="34" charset="0"/>
                        </a:rPr>
                        <a:t> A   C  T  I  V  O  </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DE9EC"/>
                    </a:solidFill>
                  </a:tcPr>
                </a:tc>
                <a:tc gridSpan="2">
                  <a:txBody>
                    <a:bodyPr/>
                    <a:lstStyle/>
                    <a:p>
                      <a:pPr algn="ctr" fontAlgn="ctr"/>
                      <a:r>
                        <a:rPr lang="es-CO" sz="700" b="1" i="0" u="none" strike="noStrike" dirty="0">
                          <a:solidFill>
                            <a:srgbClr val="FFFFFF"/>
                          </a:solidFill>
                          <a:effectLst/>
                          <a:latin typeface="Arial Narrow" panose="020B0606020202030204" pitchFamily="34" charset="0"/>
                        </a:rPr>
                        <a:t>Acumulado</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hMerge="1">
                  <a:txBody>
                    <a:bodyPr/>
                    <a:lstStyle/>
                    <a:p>
                      <a:endParaRPr lang="es-CO"/>
                    </a:p>
                  </a:txBody>
                  <a:tcPr/>
                </a:tc>
                <a:tc gridSpan="2">
                  <a:txBody>
                    <a:bodyPr/>
                    <a:lstStyle/>
                    <a:p>
                      <a:pPr algn="ctr" fontAlgn="ctr"/>
                      <a:r>
                        <a:rPr lang="es-CO" sz="700" b="1" i="0" u="none" strike="noStrike">
                          <a:solidFill>
                            <a:srgbClr val="FFFFFF"/>
                          </a:solidFill>
                          <a:effectLst/>
                          <a:latin typeface="Arial Narrow" panose="020B0606020202030204" pitchFamily="34" charset="0"/>
                        </a:rPr>
                        <a:t>Variación Dic 2016- 2015</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hMerge="1">
                  <a:txBody>
                    <a:bodyPr/>
                    <a:lstStyle/>
                    <a:p>
                      <a:endParaRPr lang="es-CO"/>
                    </a:p>
                  </a:txBody>
                  <a:tcPr/>
                </a:tc>
                <a:extLst>
                  <a:ext uri="{0D108BD9-81ED-4DB2-BD59-A6C34878D82A}">
                    <a16:rowId xmlns:a16="http://schemas.microsoft.com/office/drawing/2014/main" val="2514397768"/>
                  </a:ext>
                </a:extLst>
              </a:tr>
              <a:tr h="276255">
                <a:tc vMerge="1">
                  <a:txBody>
                    <a:bodyPr/>
                    <a:lstStyle/>
                    <a:p>
                      <a:endParaRPr lang="es-CO"/>
                    </a:p>
                  </a:txBody>
                  <a:tcPr/>
                </a:tc>
                <a:tc>
                  <a:txBody>
                    <a:bodyPr/>
                    <a:lstStyle/>
                    <a:p>
                      <a:pPr algn="ctr" fontAlgn="ctr"/>
                      <a:r>
                        <a:rPr lang="es-CO" sz="700" b="1" i="0" u="none" strike="noStrike">
                          <a:solidFill>
                            <a:srgbClr val="FFFFFF"/>
                          </a:solidFill>
                          <a:effectLst/>
                          <a:latin typeface="Arial Narrow" panose="020B0606020202030204" pitchFamily="34" charset="0"/>
                        </a:rPr>
                        <a:t>dic-16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700" b="1" i="0" u="none" strike="noStrike">
                          <a:solidFill>
                            <a:srgbClr val="FFFFFF"/>
                          </a:solidFill>
                          <a:effectLst/>
                          <a:latin typeface="Arial Narrow" panose="020B0606020202030204" pitchFamily="34" charset="0"/>
                        </a:rPr>
                        <a:t>dic-15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700" b="1" i="0" u="none" strike="noStrike">
                          <a:solidFill>
                            <a:srgbClr val="FFFFFF"/>
                          </a:solidFill>
                          <a:effectLst/>
                          <a:latin typeface="Arial Narrow" panose="020B0606020202030204" pitchFamily="34" charset="0"/>
                        </a:rPr>
                        <a: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700" b="1" i="0" u="none" strike="noStrike" dirty="0">
                          <a:solidFill>
                            <a:srgbClr val="FFFFFF"/>
                          </a:solidFill>
                          <a:effectLst/>
                          <a:latin typeface="Arial Narrow" panose="020B0606020202030204" pitchFamily="34" charset="0"/>
                        </a:rPr>
                        <a: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2062425319"/>
                  </a:ext>
                </a:extLst>
              </a:tr>
              <a:tr h="384355">
                <a:tc>
                  <a:txBody>
                    <a:bodyPr/>
                    <a:lstStyle/>
                    <a:p>
                      <a:pPr algn="l" fontAlgn="ctr"/>
                      <a:r>
                        <a:rPr lang="es-CO" sz="1200" b="0" i="0" u="none" strike="noStrike" dirty="0">
                          <a:solidFill>
                            <a:srgbClr val="000000"/>
                          </a:solidFill>
                          <a:effectLst/>
                          <a:latin typeface="Arial Narrow" panose="020B0606020202030204" pitchFamily="34" charset="0"/>
                        </a:rPr>
                        <a:t>CAJA</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629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a:solidFill>
                            <a:srgbClr val="000000"/>
                          </a:solidFill>
                          <a:effectLst/>
                          <a:latin typeface="Arial Narrow" panose="020B0606020202030204" pitchFamily="34" charset="0"/>
                        </a:rPr>
                        <a:t>629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4127548089"/>
                  </a:ext>
                </a:extLst>
              </a:tr>
              <a:tr h="384355">
                <a:tc>
                  <a:txBody>
                    <a:bodyPr/>
                    <a:lstStyle/>
                    <a:p>
                      <a:pPr algn="l" fontAlgn="ctr"/>
                      <a:r>
                        <a:rPr lang="es-CO" sz="1200" b="0" i="0" u="none" strike="noStrike" dirty="0">
                          <a:solidFill>
                            <a:srgbClr val="000000"/>
                          </a:solidFill>
                          <a:effectLst/>
                          <a:latin typeface="Arial Narrow" panose="020B0606020202030204" pitchFamily="34" charset="0"/>
                        </a:rPr>
                        <a:t>DEPOSITO INSTITUCIONES FINANCIERAS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a:solidFill>
                            <a:srgbClr val="000000"/>
                          </a:solidFill>
                          <a:effectLst/>
                          <a:latin typeface="Arial Narrow" panose="020B0606020202030204" pitchFamily="34" charset="0"/>
                        </a:rPr>
                        <a:t>42,716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48,596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a:solidFill>
                            <a:srgbClr val="000000"/>
                          </a:solidFill>
                          <a:effectLst/>
                          <a:latin typeface="Arial Narrow" panose="020B0606020202030204" pitchFamily="34" charset="0"/>
                        </a:rPr>
                        <a:t>-5,880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-12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336739205"/>
                  </a:ext>
                </a:extLst>
              </a:tr>
              <a:tr h="360332">
                <a:tc>
                  <a:txBody>
                    <a:bodyPr/>
                    <a:lstStyle/>
                    <a:p>
                      <a:pPr algn="l" fontAlgn="ctr"/>
                      <a:r>
                        <a:rPr lang="es-CO" sz="1200" b="0" i="0" u="none" strike="noStrike" dirty="0">
                          <a:solidFill>
                            <a:srgbClr val="000000"/>
                          </a:solidFill>
                          <a:effectLst/>
                          <a:latin typeface="Arial Narrow" panose="020B0606020202030204" pitchFamily="34" charset="0"/>
                        </a:rPr>
                        <a:t>INVERSIONES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a:solidFill>
                            <a:srgbClr val="000000"/>
                          </a:solidFill>
                          <a:effectLst/>
                          <a:latin typeface="Arial Narrow" panose="020B0606020202030204" pitchFamily="34" charset="0"/>
                        </a:rPr>
                        <a:t>633,229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71,812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a:solidFill>
                            <a:srgbClr val="000000"/>
                          </a:solidFill>
                          <a:effectLst/>
                          <a:latin typeface="Arial Narrow" panose="020B0606020202030204" pitchFamily="34" charset="0"/>
                        </a:rPr>
                        <a:t>561,417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a:solidFill>
                            <a:srgbClr val="000000"/>
                          </a:solidFill>
                          <a:effectLst/>
                          <a:latin typeface="Arial Narrow" panose="020B0606020202030204" pitchFamily="34" charset="0"/>
                        </a:rPr>
                        <a:t>782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761250956"/>
                  </a:ext>
                </a:extLst>
              </a:tr>
              <a:tr h="360332">
                <a:tc>
                  <a:txBody>
                    <a:bodyPr/>
                    <a:lstStyle/>
                    <a:p>
                      <a:pPr algn="l" fontAlgn="ctr"/>
                      <a:r>
                        <a:rPr lang="es-CO" sz="1200" b="0" i="0" u="none" strike="noStrike" dirty="0">
                          <a:solidFill>
                            <a:srgbClr val="000000"/>
                          </a:solidFill>
                          <a:effectLst/>
                          <a:latin typeface="Arial Narrow" panose="020B0606020202030204" pitchFamily="34" charset="0"/>
                        </a:rPr>
                        <a:t>DEUDORES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40,771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489,815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a:solidFill>
                            <a:srgbClr val="000000"/>
                          </a:solidFill>
                          <a:effectLst/>
                          <a:latin typeface="Arial Narrow" panose="020B0606020202030204" pitchFamily="34" charset="0"/>
                        </a:rPr>
                        <a:t>-449,045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a:solidFill>
                            <a:srgbClr val="000000"/>
                          </a:solidFill>
                          <a:effectLst/>
                          <a:latin typeface="Arial Narrow" panose="020B0606020202030204" pitchFamily="34" charset="0"/>
                        </a:rPr>
                        <a:t>-92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31806485"/>
                  </a:ext>
                </a:extLst>
              </a:tr>
              <a:tr h="360332">
                <a:tc>
                  <a:txBody>
                    <a:bodyPr/>
                    <a:lstStyle/>
                    <a:p>
                      <a:pPr algn="l" fontAlgn="ctr"/>
                      <a:r>
                        <a:rPr lang="es-CO" sz="1200" b="0" i="0" u="none" strike="noStrike" dirty="0">
                          <a:solidFill>
                            <a:srgbClr val="000000"/>
                          </a:solidFill>
                          <a:effectLst/>
                          <a:latin typeface="Arial Narrow" panose="020B0606020202030204" pitchFamily="34" charset="0"/>
                        </a:rPr>
                        <a:t>INVENTARIOS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1,524,066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1,400,546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123,520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084589906"/>
                  </a:ext>
                </a:extLst>
              </a:tr>
              <a:tr h="360332">
                <a:tc>
                  <a:txBody>
                    <a:bodyPr/>
                    <a:lstStyle/>
                    <a:p>
                      <a:pPr algn="l" fontAlgn="ctr"/>
                      <a:r>
                        <a:rPr lang="es-CO" sz="1200" b="0" i="0" u="none" strike="noStrike" dirty="0">
                          <a:solidFill>
                            <a:srgbClr val="000000"/>
                          </a:solidFill>
                          <a:effectLst/>
                          <a:latin typeface="Arial Narrow" panose="020B0606020202030204" pitchFamily="34" charset="0"/>
                        </a:rPr>
                        <a:t>PROPIEDADES, PLANTA Y EQUIPO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a:solidFill>
                            <a:srgbClr val="000000"/>
                          </a:solidFill>
                          <a:effectLst/>
                          <a:latin typeface="Arial Narrow" panose="020B0606020202030204" pitchFamily="34" charset="0"/>
                        </a:rPr>
                        <a:t>337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415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-78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a:solidFill>
                            <a:srgbClr val="000000"/>
                          </a:solidFill>
                          <a:effectLst/>
                          <a:latin typeface="Arial Narrow" panose="020B0606020202030204" pitchFamily="34" charset="0"/>
                        </a:rPr>
                        <a:t>-19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3734288186"/>
                  </a:ext>
                </a:extLst>
              </a:tr>
              <a:tr h="360332">
                <a:tc>
                  <a:txBody>
                    <a:bodyPr/>
                    <a:lstStyle/>
                    <a:p>
                      <a:pPr algn="l" fontAlgn="ctr"/>
                      <a:r>
                        <a:rPr lang="es-CO" sz="1200" b="0" i="0" u="none" strike="noStrike" dirty="0">
                          <a:solidFill>
                            <a:srgbClr val="000000"/>
                          </a:solidFill>
                          <a:effectLst/>
                          <a:latin typeface="Arial Narrow" panose="020B0606020202030204" pitchFamily="34" charset="0"/>
                        </a:rPr>
                        <a:t>OTROS ACTIVOS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a:solidFill>
                            <a:srgbClr val="000000"/>
                          </a:solidFill>
                          <a:effectLst/>
                          <a:latin typeface="Arial Narrow" panose="020B0606020202030204" pitchFamily="34" charset="0"/>
                        </a:rPr>
                        <a:t>226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a:solidFill>
                            <a:srgbClr val="000000"/>
                          </a:solidFill>
                          <a:effectLst/>
                          <a:latin typeface="Arial Narrow" panose="020B0606020202030204" pitchFamily="34" charset="0"/>
                        </a:rPr>
                        <a:t>287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-61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-21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647631758"/>
                  </a:ext>
                </a:extLst>
              </a:tr>
              <a:tr h="360332">
                <a:tc>
                  <a:txBody>
                    <a:bodyPr/>
                    <a:lstStyle/>
                    <a:p>
                      <a:pPr algn="l" fontAlgn="ctr"/>
                      <a:r>
                        <a:rPr lang="es-CO" sz="1200" b="0" i="0" u="none" strike="noStrike" dirty="0">
                          <a:solidFill>
                            <a:srgbClr val="000000"/>
                          </a:solidFill>
                          <a:effectLst/>
                          <a:latin typeface="Arial Narrow" panose="020B0606020202030204" pitchFamily="34" charset="0"/>
                        </a:rPr>
                        <a:t>TOTAL DEL ACTIVO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lumMod val="95000"/>
                      </a:schemeClr>
                    </a:solidFill>
                  </a:tcPr>
                </a:tc>
                <a:tc>
                  <a:txBody>
                    <a:bodyPr/>
                    <a:lstStyle/>
                    <a:p>
                      <a:pPr algn="r" fontAlgn="ctr"/>
                      <a:r>
                        <a:rPr lang="es-CO" sz="1200" b="0" i="0" u="none" strike="noStrike" dirty="0">
                          <a:solidFill>
                            <a:srgbClr val="000000"/>
                          </a:solidFill>
                          <a:effectLst/>
                          <a:latin typeface="Arial Narrow" panose="020B0606020202030204" pitchFamily="34" charset="0"/>
                        </a:rPr>
                        <a:t>2,241,974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lumMod val="95000"/>
                      </a:schemeClr>
                    </a:solidFill>
                  </a:tcPr>
                </a:tc>
                <a:tc>
                  <a:txBody>
                    <a:bodyPr/>
                    <a:lstStyle/>
                    <a:p>
                      <a:pPr algn="r" fontAlgn="ctr"/>
                      <a:r>
                        <a:rPr lang="es-CO" sz="1200" b="0" i="0" u="none" strike="noStrike" dirty="0">
                          <a:solidFill>
                            <a:srgbClr val="000000"/>
                          </a:solidFill>
                          <a:effectLst/>
                          <a:latin typeface="Arial Narrow" panose="020B0606020202030204" pitchFamily="34" charset="0"/>
                        </a:rPr>
                        <a:t>2,011,471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lumMod val="95000"/>
                      </a:schemeClr>
                    </a:solidFill>
                  </a:tcPr>
                </a:tc>
                <a:tc>
                  <a:txBody>
                    <a:bodyPr/>
                    <a:lstStyle/>
                    <a:p>
                      <a:pPr algn="r" fontAlgn="ctr"/>
                      <a:r>
                        <a:rPr lang="es-CO" sz="1200" b="0" i="0" u="none" strike="noStrike" dirty="0">
                          <a:solidFill>
                            <a:srgbClr val="000000"/>
                          </a:solidFill>
                          <a:effectLst/>
                          <a:latin typeface="Arial Narrow" panose="020B0606020202030204" pitchFamily="34" charset="0"/>
                        </a:rPr>
                        <a:t>230,503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lumMod val="95000"/>
                      </a:schemeClr>
                    </a:solidFill>
                  </a:tcPr>
                </a:tc>
                <a:tc>
                  <a:txBody>
                    <a:bodyPr/>
                    <a:lstStyle/>
                    <a:p>
                      <a:pPr algn="r" fontAlgn="ctr"/>
                      <a:r>
                        <a:rPr lang="es-CO" sz="1200" b="0" i="0" u="none" strike="noStrike" dirty="0">
                          <a:solidFill>
                            <a:srgbClr val="000000"/>
                          </a:solidFill>
                          <a:effectLst/>
                          <a:latin typeface="Arial Narrow" panose="020B0606020202030204" pitchFamily="34" charset="0"/>
                        </a:rPr>
                        <a:t>11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lumMod val="95000"/>
                      </a:schemeClr>
                    </a:solidFill>
                  </a:tcPr>
                </a:tc>
                <a:extLst>
                  <a:ext uri="{0D108BD9-81ED-4DB2-BD59-A6C34878D82A}">
                    <a16:rowId xmlns:a16="http://schemas.microsoft.com/office/drawing/2014/main" val="3782727264"/>
                  </a:ext>
                </a:extLst>
              </a:tr>
            </a:tbl>
          </a:graphicData>
        </a:graphic>
      </p:graphicFrame>
      <p:sp>
        <p:nvSpPr>
          <p:cNvPr id="14" name="Botón de acción: ir al final 15">
            <a:hlinkClick r:id="rId8" action="ppaction://hlinksldjump" highlightClick="1"/>
          </p:cNvPr>
          <p:cNvSpPr/>
          <p:nvPr/>
        </p:nvSpPr>
        <p:spPr>
          <a:xfrm flipV="1">
            <a:off x="5851173" y="3089342"/>
            <a:ext cx="229397" cy="92643"/>
          </a:xfrm>
          <a:prstGeom prst="actionButtonEn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26"/>
          </a:p>
        </p:txBody>
      </p:sp>
      <p:sp>
        <p:nvSpPr>
          <p:cNvPr id="15" name="Botón de acción: ir al final 15">
            <a:hlinkClick r:id="rId9" action="ppaction://hlinksldjump" highlightClick="1"/>
          </p:cNvPr>
          <p:cNvSpPr/>
          <p:nvPr/>
        </p:nvSpPr>
        <p:spPr>
          <a:xfrm flipV="1">
            <a:off x="4120605" y="3411360"/>
            <a:ext cx="229397" cy="92643"/>
          </a:xfrm>
          <a:prstGeom prst="actionButtonEn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26"/>
          </a:p>
        </p:txBody>
      </p:sp>
      <p:sp>
        <p:nvSpPr>
          <p:cNvPr id="19" name="Botón de acción: ir al final 15">
            <a:hlinkClick r:id="rId10" action="ppaction://hlinksldjump" highlightClick="1"/>
          </p:cNvPr>
          <p:cNvSpPr/>
          <p:nvPr/>
        </p:nvSpPr>
        <p:spPr>
          <a:xfrm flipV="1">
            <a:off x="4005906" y="3749851"/>
            <a:ext cx="229397" cy="92643"/>
          </a:xfrm>
          <a:prstGeom prst="actionButtonEn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26"/>
          </a:p>
        </p:txBody>
      </p:sp>
      <p:sp>
        <p:nvSpPr>
          <p:cNvPr id="20" name="Botón de acción: ir al final 15">
            <a:hlinkClick r:id="rId7" action="ppaction://hlinksldjump" highlightClick="1"/>
          </p:cNvPr>
          <p:cNvSpPr/>
          <p:nvPr/>
        </p:nvSpPr>
        <p:spPr>
          <a:xfrm flipV="1">
            <a:off x="4120605" y="4146181"/>
            <a:ext cx="229397" cy="92643"/>
          </a:xfrm>
          <a:prstGeom prst="actionButtonEn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26"/>
          </a:p>
        </p:txBody>
      </p:sp>
      <p:sp>
        <p:nvSpPr>
          <p:cNvPr id="21" name="Botón de acción: ir al final 15">
            <a:hlinkClick r:id="rId11" action="ppaction://hlinksldjump" highlightClick="1"/>
          </p:cNvPr>
          <p:cNvSpPr/>
          <p:nvPr/>
        </p:nvSpPr>
        <p:spPr>
          <a:xfrm flipV="1">
            <a:off x="5350361" y="4527008"/>
            <a:ext cx="229397" cy="92643"/>
          </a:xfrm>
          <a:prstGeom prst="actionButtonEn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26"/>
          </a:p>
        </p:txBody>
      </p:sp>
      <p:sp>
        <p:nvSpPr>
          <p:cNvPr id="22" name="Botón de acción: ir al final 15">
            <a:hlinkClick r:id="rId11" action="ppaction://hlinksldjump" highlightClick="1"/>
          </p:cNvPr>
          <p:cNvSpPr/>
          <p:nvPr/>
        </p:nvSpPr>
        <p:spPr>
          <a:xfrm flipV="1">
            <a:off x="4286765" y="4912822"/>
            <a:ext cx="229397" cy="78377"/>
          </a:xfrm>
          <a:prstGeom prst="actionButtonEn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26"/>
          </a:p>
        </p:txBody>
      </p:sp>
      <p:sp>
        <p:nvSpPr>
          <p:cNvPr id="3" name="Marcador de número de diapositiva 2"/>
          <p:cNvSpPr>
            <a:spLocks noGrp="1"/>
          </p:cNvSpPr>
          <p:nvPr>
            <p:ph type="sldNum" sz="quarter" idx="12"/>
          </p:nvPr>
        </p:nvSpPr>
        <p:spPr/>
        <p:txBody>
          <a:bodyPr/>
          <a:lstStyle/>
          <a:p>
            <a:fld id="{015B2B85-C11A-46BE-910A-7C2CECB29AE5}" type="slidenum">
              <a:rPr lang="es-ES" smtClean="0"/>
              <a:t>31</a:t>
            </a:fld>
            <a:endParaRPr lang="es-ES"/>
          </a:p>
        </p:txBody>
      </p:sp>
      <p:sp>
        <p:nvSpPr>
          <p:cNvPr id="23" name="Rectángulo 22"/>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24" name="Rectángulo 23"/>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Tree>
    <p:extLst>
      <p:ext uri="{BB962C8B-B14F-4D97-AF65-F5344CB8AC3E}">
        <p14:creationId xmlns:p14="http://schemas.microsoft.com/office/powerpoint/2010/main" val="37108819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hlinkClick r:id="rId3" action="ppaction://hlinksldjump"/>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9132923" y="1419528"/>
            <a:ext cx="214312"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n 16" descr="Logo SAE-01.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87360" y="621316"/>
            <a:ext cx="1328174" cy="667265"/>
          </a:xfrm>
          <a:prstGeom prst="rect">
            <a:avLst/>
          </a:prstGeom>
        </p:spPr>
      </p:pic>
      <p:sp>
        <p:nvSpPr>
          <p:cNvPr id="18" name="1 Rectángulo"/>
          <p:cNvSpPr/>
          <p:nvPr/>
        </p:nvSpPr>
        <p:spPr>
          <a:xfrm>
            <a:off x="4239499" y="655440"/>
            <a:ext cx="4543554" cy="842795"/>
          </a:xfrm>
          <a:prstGeom prst="rect">
            <a:avLst/>
          </a:prstGeom>
        </p:spPr>
        <p:txBody>
          <a:bodyPr wrap="square">
            <a:spAutoFit/>
          </a:bodyPr>
          <a:lstStyle/>
          <a:p>
            <a:pPr algn="ctr" defTabSz="470260"/>
            <a:r>
              <a:rPr lang="es-ES" sz="1219" dirty="0">
                <a:solidFill>
                  <a:prstClr val="black"/>
                </a:solidFill>
                <a:latin typeface="Arial Narrow" panose="020B0606020202030204" pitchFamily="34" charset="0"/>
                <a:cs typeface="Arial" panose="020B0604020202020204" pitchFamily="34" charset="0"/>
              </a:rPr>
              <a:t>Fondo Para la Rehabilitación Lucha Contra el Crimen Organizado – FRISCO - </a:t>
            </a:r>
          </a:p>
          <a:p>
            <a:pPr algn="ctr" defTabSz="470260"/>
            <a:r>
              <a:rPr lang="es-ES" sz="1219" dirty="0">
                <a:solidFill>
                  <a:prstClr val="black"/>
                </a:solidFill>
                <a:latin typeface="Arial Narrow" panose="020B0606020202030204" pitchFamily="34" charset="0"/>
              </a:rPr>
              <a:t>BALANCE GENERAL  AL 31 DE DICIEMBRE DE 2016</a:t>
            </a:r>
          </a:p>
          <a:p>
            <a:pPr algn="ctr" defTabSz="470260"/>
            <a:r>
              <a:rPr lang="es-ES" sz="1219" dirty="0">
                <a:solidFill>
                  <a:prstClr val="black"/>
                </a:solidFill>
                <a:latin typeface="Arial Narrow" panose="020B0606020202030204" pitchFamily="34" charset="0"/>
              </a:rPr>
              <a:t>Cifras expresadas en  Millones de Pesos </a:t>
            </a:r>
          </a:p>
        </p:txBody>
      </p:sp>
      <p:sp>
        <p:nvSpPr>
          <p:cNvPr id="16" name="Botón de acción: ir al final 15">
            <a:hlinkClick r:id="rId7" action="ppaction://hlinksldjump" highlightClick="1"/>
          </p:cNvPr>
          <p:cNvSpPr/>
          <p:nvPr/>
        </p:nvSpPr>
        <p:spPr>
          <a:xfrm flipV="1">
            <a:off x="3515534" y="1448058"/>
            <a:ext cx="229397" cy="92643"/>
          </a:xfrm>
          <a:prstGeom prst="actionButtonEn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26"/>
          </a:p>
        </p:txBody>
      </p:sp>
      <p:graphicFrame>
        <p:nvGraphicFramePr>
          <p:cNvPr id="11" name="Tabla 10"/>
          <p:cNvGraphicFramePr>
            <a:graphicFrameLocks noGrp="1"/>
          </p:cNvGraphicFramePr>
          <p:nvPr>
            <p:extLst/>
          </p:nvPr>
        </p:nvGraphicFramePr>
        <p:xfrm>
          <a:off x="2941320" y="1852473"/>
          <a:ext cx="6603274" cy="1161815"/>
        </p:xfrm>
        <a:graphic>
          <a:graphicData uri="http://schemas.openxmlformats.org/drawingml/2006/table">
            <a:tbl>
              <a:tblPr>
                <a:effectLst/>
              </a:tblPr>
              <a:tblGrid>
                <a:gridCol w="3876158">
                  <a:extLst>
                    <a:ext uri="{9D8B030D-6E8A-4147-A177-3AD203B41FA5}">
                      <a16:colId xmlns:a16="http://schemas.microsoft.com/office/drawing/2014/main" val="2813872330"/>
                    </a:ext>
                  </a:extLst>
                </a:gridCol>
                <a:gridCol w="624434">
                  <a:extLst>
                    <a:ext uri="{9D8B030D-6E8A-4147-A177-3AD203B41FA5}">
                      <a16:colId xmlns:a16="http://schemas.microsoft.com/office/drawing/2014/main" val="3156064531"/>
                    </a:ext>
                  </a:extLst>
                </a:gridCol>
                <a:gridCol w="669035">
                  <a:extLst>
                    <a:ext uri="{9D8B030D-6E8A-4147-A177-3AD203B41FA5}">
                      <a16:colId xmlns:a16="http://schemas.microsoft.com/office/drawing/2014/main" val="3671602402"/>
                    </a:ext>
                  </a:extLst>
                </a:gridCol>
                <a:gridCol w="681779">
                  <a:extLst>
                    <a:ext uri="{9D8B030D-6E8A-4147-A177-3AD203B41FA5}">
                      <a16:colId xmlns:a16="http://schemas.microsoft.com/office/drawing/2014/main" val="3466669939"/>
                    </a:ext>
                  </a:extLst>
                </a:gridCol>
                <a:gridCol w="751868">
                  <a:extLst>
                    <a:ext uri="{9D8B030D-6E8A-4147-A177-3AD203B41FA5}">
                      <a16:colId xmlns:a16="http://schemas.microsoft.com/office/drawing/2014/main" val="1791087475"/>
                    </a:ext>
                  </a:extLst>
                </a:gridCol>
              </a:tblGrid>
              <a:tr h="245733">
                <a:tc rowSpan="2">
                  <a:txBody>
                    <a:bodyPr/>
                    <a:lstStyle/>
                    <a:p>
                      <a:pPr algn="l" fontAlgn="ctr"/>
                      <a:r>
                        <a:rPr lang="es-CO" sz="1200" b="1" i="0" u="none" strike="noStrike" dirty="0">
                          <a:solidFill>
                            <a:srgbClr val="002060"/>
                          </a:solidFill>
                          <a:effectLst/>
                          <a:latin typeface="Arial Narrow" panose="020B0606020202030204" pitchFamily="34" charset="0"/>
                        </a:rPr>
                        <a:t>PASIVO</a:t>
                      </a:r>
                    </a:p>
                  </a:txBody>
                  <a:tcPr marL="0" marR="0" marT="0" marB="0" anchor="ctr">
                    <a:lnL>
                      <a:noFill/>
                    </a:lnL>
                    <a:lnR w="6350" cap="flat" cmpd="sng" algn="ctr">
                      <a:solidFill>
                        <a:srgbClr val="FFFFFF"/>
                      </a:solidFill>
                      <a:prstDash val="solid"/>
                      <a:round/>
                      <a:headEnd type="none" w="med" len="med"/>
                      <a:tailEnd type="none" w="med" len="med"/>
                    </a:lnR>
                    <a:lnT>
                      <a:noFill/>
                    </a:lnT>
                    <a:lnB>
                      <a:noFill/>
                    </a:lnB>
                    <a:solidFill>
                      <a:srgbClr val="DDE9EC"/>
                    </a:solidFill>
                  </a:tcPr>
                </a:tc>
                <a:tc gridSpan="2">
                  <a:txBody>
                    <a:bodyPr/>
                    <a:lstStyle/>
                    <a:p>
                      <a:pPr algn="ctr" fontAlgn="ctr"/>
                      <a:r>
                        <a:rPr lang="es-CO" sz="600" b="1" i="0" u="none" strike="noStrike" dirty="0">
                          <a:solidFill>
                            <a:srgbClr val="FFFFFF"/>
                          </a:solidFill>
                          <a:effectLst/>
                          <a:latin typeface="Arial Narrow" panose="020B0606020202030204" pitchFamily="34" charset="0"/>
                        </a:rPr>
                        <a:t>Acumulado</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hMerge="1">
                  <a:txBody>
                    <a:bodyPr/>
                    <a:lstStyle/>
                    <a:p>
                      <a:endParaRPr lang="es-CO"/>
                    </a:p>
                  </a:txBody>
                  <a:tcPr/>
                </a:tc>
                <a:tc gridSpan="2">
                  <a:txBody>
                    <a:bodyPr/>
                    <a:lstStyle/>
                    <a:p>
                      <a:pPr algn="ctr" fontAlgn="ctr"/>
                      <a:r>
                        <a:rPr lang="es-CO" sz="600" b="1" i="0" u="none" strike="noStrike" dirty="0">
                          <a:solidFill>
                            <a:srgbClr val="FFFFFF"/>
                          </a:solidFill>
                          <a:effectLst/>
                          <a:latin typeface="Arial Narrow" panose="020B0606020202030204" pitchFamily="34" charset="0"/>
                        </a:rPr>
                        <a:t>Variación Dic 2016- 2015</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hMerge="1">
                  <a:txBody>
                    <a:bodyPr/>
                    <a:lstStyle/>
                    <a:p>
                      <a:endParaRPr lang="es-CO"/>
                    </a:p>
                  </a:txBody>
                  <a:tcPr/>
                </a:tc>
                <a:extLst>
                  <a:ext uri="{0D108BD9-81ED-4DB2-BD59-A6C34878D82A}">
                    <a16:rowId xmlns:a16="http://schemas.microsoft.com/office/drawing/2014/main" val="1503112400"/>
                  </a:ext>
                </a:extLst>
              </a:tr>
              <a:tr h="163662">
                <a:tc vMerge="1">
                  <a:txBody>
                    <a:bodyPr/>
                    <a:lstStyle/>
                    <a:p>
                      <a:endParaRPr lang="es-CO"/>
                    </a:p>
                  </a:txBody>
                  <a:tcPr/>
                </a:tc>
                <a:tc>
                  <a:txBody>
                    <a:bodyPr/>
                    <a:lstStyle/>
                    <a:p>
                      <a:pPr algn="ctr" fontAlgn="ctr"/>
                      <a:r>
                        <a:rPr lang="es-CO" sz="600" b="1" i="0" u="none" strike="noStrike">
                          <a:solidFill>
                            <a:srgbClr val="FFFFFF"/>
                          </a:solidFill>
                          <a:effectLst/>
                          <a:latin typeface="Arial Narrow" panose="020B0606020202030204" pitchFamily="34" charset="0"/>
                        </a:rPr>
                        <a:t>dic-16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600" b="1" i="0" u="none" strike="noStrike">
                          <a:solidFill>
                            <a:srgbClr val="FFFFFF"/>
                          </a:solidFill>
                          <a:effectLst/>
                          <a:latin typeface="Arial Narrow" panose="020B0606020202030204" pitchFamily="34" charset="0"/>
                        </a:rPr>
                        <a:t>dic-15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600" b="1" i="0" u="none" strike="noStrike" dirty="0">
                          <a:solidFill>
                            <a:srgbClr val="FFFFFF"/>
                          </a:solidFill>
                          <a:effectLst/>
                          <a:latin typeface="Arial Narrow" panose="020B0606020202030204" pitchFamily="34" charset="0"/>
                        </a:rPr>
                        <a: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600" b="1" i="0" u="none" strike="noStrike" dirty="0">
                          <a:solidFill>
                            <a:srgbClr val="FFFFFF"/>
                          </a:solidFill>
                          <a:effectLst/>
                          <a:latin typeface="Arial Narrow" panose="020B0606020202030204" pitchFamily="34" charset="0"/>
                        </a:rPr>
                        <a: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1260773392"/>
                  </a:ext>
                </a:extLst>
              </a:tr>
              <a:tr h="188105">
                <a:tc>
                  <a:txBody>
                    <a:bodyPr/>
                    <a:lstStyle/>
                    <a:p>
                      <a:pPr algn="l" fontAlgn="ctr"/>
                      <a:r>
                        <a:rPr lang="es-CO" sz="1200" b="0" i="0" u="none" strike="noStrike" kern="1200" dirty="0">
                          <a:solidFill>
                            <a:srgbClr val="000000"/>
                          </a:solidFill>
                          <a:effectLst/>
                          <a:latin typeface="Arial Narrow" panose="020B0606020202030204" pitchFamily="34" charset="0"/>
                          <a:ea typeface="+mn-ea"/>
                          <a:cs typeface="+mn-cs"/>
                        </a:rPr>
                        <a:t>CUENTAS POR PAGAR</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674,118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552,471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121,647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22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353107636"/>
                  </a:ext>
                </a:extLst>
              </a:tr>
              <a:tr h="188105">
                <a:tc>
                  <a:txBody>
                    <a:bodyPr/>
                    <a:lstStyle/>
                    <a:p>
                      <a:pPr algn="l" fontAlgn="ctr"/>
                      <a:r>
                        <a:rPr lang="es-CO" sz="1200" b="0" i="0" u="none" strike="noStrike" dirty="0">
                          <a:solidFill>
                            <a:srgbClr val="000000"/>
                          </a:solidFill>
                          <a:effectLst/>
                          <a:latin typeface="Arial Narrow" panose="020B0606020202030204" pitchFamily="34" charset="0"/>
                        </a:rPr>
                        <a:t>PASIVOS ESTIMADOS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75,369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75,356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13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275786822"/>
                  </a:ext>
                </a:extLst>
              </a:tr>
              <a:tr h="188105">
                <a:tc>
                  <a:txBody>
                    <a:bodyPr/>
                    <a:lstStyle/>
                    <a:p>
                      <a:pPr algn="l" fontAlgn="ctr"/>
                      <a:r>
                        <a:rPr lang="es-CO" sz="1200" b="0" i="0" u="none" strike="noStrike" dirty="0">
                          <a:solidFill>
                            <a:srgbClr val="000000"/>
                          </a:solidFill>
                          <a:effectLst/>
                          <a:latin typeface="Arial Narrow" panose="020B0606020202030204" pitchFamily="34" charset="0"/>
                        </a:rPr>
                        <a:t>OTROS PASIVOS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28,721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16,272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12,449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77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275974166"/>
                  </a:ext>
                </a:extLst>
              </a:tr>
              <a:tr h="188105">
                <a:tc>
                  <a:txBody>
                    <a:bodyPr/>
                    <a:lstStyle/>
                    <a:p>
                      <a:pPr algn="l" fontAlgn="ctr"/>
                      <a:r>
                        <a:rPr lang="es-CO" sz="1200" b="0" i="0" u="none" strike="noStrike" dirty="0">
                          <a:solidFill>
                            <a:srgbClr val="000000"/>
                          </a:solidFill>
                          <a:effectLst/>
                          <a:latin typeface="Arial Narrow" panose="020B0606020202030204" pitchFamily="34" charset="0"/>
                        </a:rPr>
                        <a:t>TOTAL DEL PASIVO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accent3">
                        <a:lumMod val="20000"/>
                        <a:lumOff val="80000"/>
                      </a:schemeClr>
                    </a:solidFill>
                  </a:tcPr>
                </a:tc>
                <a:tc>
                  <a:txBody>
                    <a:bodyPr/>
                    <a:lstStyle/>
                    <a:p>
                      <a:pPr algn="r" fontAlgn="ctr"/>
                      <a:r>
                        <a:rPr lang="es-CO" sz="1200" b="0" i="0" u="none" strike="noStrike" dirty="0">
                          <a:solidFill>
                            <a:srgbClr val="000000"/>
                          </a:solidFill>
                          <a:effectLst/>
                          <a:latin typeface="Arial Narrow" panose="020B0606020202030204" pitchFamily="34" charset="0"/>
                        </a:rPr>
                        <a:t>778,208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accent3">
                        <a:lumMod val="20000"/>
                        <a:lumOff val="80000"/>
                      </a:schemeClr>
                    </a:solidFill>
                  </a:tcPr>
                </a:tc>
                <a:tc>
                  <a:txBody>
                    <a:bodyPr/>
                    <a:lstStyle/>
                    <a:p>
                      <a:pPr algn="r" fontAlgn="ctr"/>
                      <a:r>
                        <a:rPr lang="es-CO" sz="1200" b="0" i="0" u="none" strike="noStrike" dirty="0">
                          <a:solidFill>
                            <a:srgbClr val="000000"/>
                          </a:solidFill>
                          <a:effectLst/>
                          <a:latin typeface="Arial Narrow" panose="020B0606020202030204" pitchFamily="34" charset="0"/>
                        </a:rPr>
                        <a:t>644,099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accent3">
                        <a:lumMod val="20000"/>
                        <a:lumOff val="80000"/>
                      </a:schemeClr>
                    </a:solidFill>
                  </a:tcPr>
                </a:tc>
                <a:tc>
                  <a:txBody>
                    <a:bodyPr/>
                    <a:lstStyle/>
                    <a:p>
                      <a:pPr algn="r" fontAlgn="ctr"/>
                      <a:r>
                        <a:rPr lang="es-CO" sz="1200" b="0" i="0" u="none" strike="noStrike" dirty="0">
                          <a:solidFill>
                            <a:srgbClr val="000000"/>
                          </a:solidFill>
                          <a:effectLst/>
                          <a:latin typeface="Arial Narrow" panose="020B0606020202030204" pitchFamily="34" charset="0"/>
                        </a:rPr>
                        <a:t>134,109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accent3">
                        <a:lumMod val="20000"/>
                        <a:lumOff val="80000"/>
                      </a:schemeClr>
                    </a:solidFill>
                  </a:tcPr>
                </a:tc>
                <a:tc>
                  <a:txBody>
                    <a:bodyPr/>
                    <a:lstStyle/>
                    <a:p>
                      <a:pPr algn="r" fontAlgn="ctr"/>
                      <a:r>
                        <a:rPr lang="es-CO" sz="1200" b="0" i="0" u="none" strike="noStrike" dirty="0">
                          <a:solidFill>
                            <a:srgbClr val="000000"/>
                          </a:solidFill>
                          <a:effectLst/>
                          <a:latin typeface="Arial Narrow" panose="020B0606020202030204" pitchFamily="34" charset="0"/>
                        </a:rPr>
                        <a:t>21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accent3">
                        <a:lumMod val="20000"/>
                        <a:lumOff val="80000"/>
                      </a:schemeClr>
                    </a:solidFill>
                  </a:tcPr>
                </a:tc>
                <a:extLst>
                  <a:ext uri="{0D108BD9-81ED-4DB2-BD59-A6C34878D82A}">
                    <a16:rowId xmlns:a16="http://schemas.microsoft.com/office/drawing/2014/main" val="310905986"/>
                  </a:ext>
                </a:extLst>
              </a:tr>
            </a:tbl>
          </a:graphicData>
        </a:graphic>
      </p:graphicFrame>
      <p:graphicFrame>
        <p:nvGraphicFramePr>
          <p:cNvPr id="10" name="Tabla 9"/>
          <p:cNvGraphicFramePr>
            <a:graphicFrameLocks noGrp="1"/>
          </p:cNvGraphicFramePr>
          <p:nvPr>
            <p:extLst/>
          </p:nvPr>
        </p:nvGraphicFramePr>
        <p:xfrm>
          <a:off x="2941320" y="3330900"/>
          <a:ext cx="6658138" cy="1774512"/>
        </p:xfrm>
        <a:graphic>
          <a:graphicData uri="http://schemas.openxmlformats.org/drawingml/2006/table">
            <a:tbl>
              <a:tblPr/>
              <a:tblGrid>
                <a:gridCol w="3849102">
                  <a:extLst>
                    <a:ext uri="{9D8B030D-6E8A-4147-A177-3AD203B41FA5}">
                      <a16:colId xmlns:a16="http://schemas.microsoft.com/office/drawing/2014/main" val="2651804141"/>
                    </a:ext>
                  </a:extLst>
                </a:gridCol>
                <a:gridCol w="688883">
                  <a:extLst>
                    <a:ext uri="{9D8B030D-6E8A-4147-A177-3AD203B41FA5}">
                      <a16:colId xmlns:a16="http://schemas.microsoft.com/office/drawing/2014/main" val="3485571628"/>
                    </a:ext>
                  </a:extLst>
                </a:gridCol>
                <a:gridCol w="674594">
                  <a:extLst>
                    <a:ext uri="{9D8B030D-6E8A-4147-A177-3AD203B41FA5}">
                      <a16:colId xmlns:a16="http://schemas.microsoft.com/office/drawing/2014/main" val="3233171875"/>
                    </a:ext>
                  </a:extLst>
                </a:gridCol>
                <a:gridCol w="767868">
                  <a:extLst>
                    <a:ext uri="{9D8B030D-6E8A-4147-A177-3AD203B41FA5}">
                      <a16:colId xmlns:a16="http://schemas.microsoft.com/office/drawing/2014/main" val="3343188911"/>
                    </a:ext>
                  </a:extLst>
                </a:gridCol>
                <a:gridCol w="677691">
                  <a:extLst>
                    <a:ext uri="{9D8B030D-6E8A-4147-A177-3AD203B41FA5}">
                      <a16:colId xmlns:a16="http://schemas.microsoft.com/office/drawing/2014/main" val="3134662123"/>
                    </a:ext>
                  </a:extLst>
                </a:gridCol>
              </a:tblGrid>
              <a:tr h="255632">
                <a:tc rowSpan="2">
                  <a:txBody>
                    <a:bodyPr/>
                    <a:lstStyle/>
                    <a:p>
                      <a:pPr marL="0" marR="0" indent="0" algn="l" defTabSz="1200150" rtl="0" eaLnBrk="1" fontAlgn="ctr" latinLnBrk="0" hangingPunct="1">
                        <a:lnSpc>
                          <a:spcPct val="100000"/>
                        </a:lnSpc>
                        <a:spcBef>
                          <a:spcPts val="0"/>
                        </a:spcBef>
                        <a:spcAft>
                          <a:spcPts val="0"/>
                        </a:spcAft>
                        <a:buClrTx/>
                        <a:buSzTx/>
                        <a:buFontTx/>
                        <a:buNone/>
                        <a:tabLst/>
                        <a:defRPr/>
                      </a:pPr>
                      <a:r>
                        <a:rPr lang="es-CO" sz="1200" b="1" i="0" u="none" strike="noStrike" kern="1200" dirty="0">
                          <a:solidFill>
                            <a:srgbClr val="002060"/>
                          </a:solidFill>
                          <a:effectLst/>
                          <a:latin typeface="Arial Narrow" panose="020B0606020202030204" pitchFamily="34" charset="0"/>
                          <a:ea typeface="+mn-ea"/>
                          <a:cs typeface="+mn-cs"/>
                        </a:rPr>
                        <a:t>PATRIMONIO INSTITUCIONAL</a:t>
                      </a:r>
                    </a:p>
                    <a:p>
                      <a:pPr algn="ctr" fontAlgn="ctr"/>
                      <a:endParaRPr lang="es-CO" sz="600" b="1" i="0" u="none" strike="noStrike" dirty="0">
                        <a:solidFill>
                          <a:srgbClr val="002060"/>
                        </a:solidFill>
                        <a:effectLst/>
                        <a:latin typeface="Arial Narrow" panose="020B0606020202030204" pitchFamily="34" charset="0"/>
                      </a:endParaRPr>
                    </a:p>
                  </a:txBody>
                  <a:tcPr marL="0" marR="0" marT="0" marB="0" anchor="ctr">
                    <a:lnL>
                      <a:noFill/>
                    </a:lnL>
                    <a:lnR w="6350" cap="flat" cmpd="sng" algn="ctr">
                      <a:solidFill>
                        <a:srgbClr val="FFFFFF"/>
                      </a:solidFill>
                      <a:prstDash val="solid"/>
                      <a:round/>
                      <a:headEnd type="none" w="med" len="med"/>
                      <a:tailEnd type="none" w="med" len="med"/>
                    </a:lnR>
                    <a:lnT>
                      <a:noFill/>
                    </a:lnT>
                    <a:lnB>
                      <a:noFill/>
                    </a:lnB>
                    <a:solidFill>
                      <a:srgbClr val="DDE9EC"/>
                    </a:solidFill>
                  </a:tcPr>
                </a:tc>
                <a:tc gridSpan="2">
                  <a:txBody>
                    <a:bodyPr/>
                    <a:lstStyle/>
                    <a:p>
                      <a:pPr algn="ctr" fontAlgn="ctr"/>
                      <a:r>
                        <a:rPr lang="es-CO" sz="600" b="1" i="0" u="none" strike="noStrike" dirty="0">
                          <a:solidFill>
                            <a:srgbClr val="FFFFFF"/>
                          </a:solidFill>
                          <a:effectLst/>
                          <a:latin typeface="Arial Narrow" panose="020B0606020202030204" pitchFamily="34" charset="0"/>
                        </a:rPr>
                        <a:t>Acumulado</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hMerge="1">
                  <a:txBody>
                    <a:bodyPr/>
                    <a:lstStyle/>
                    <a:p>
                      <a:endParaRPr lang="es-CO"/>
                    </a:p>
                  </a:txBody>
                  <a:tcPr/>
                </a:tc>
                <a:tc gridSpan="2">
                  <a:txBody>
                    <a:bodyPr/>
                    <a:lstStyle/>
                    <a:p>
                      <a:pPr algn="ctr" fontAlgn="ctr"/>
                      <a:r>
                        <a:rPr lang="es-CO" sz="600" b="1" i="0" u="none" strike="noStrike" dirty="0">
                          <a:solidFill>
                            <a:srgbClr val="FFFFFF"/>
                          </a:solidFill>
                          <a:effectLst/>
                          <a:latin typeface="Arial Narrow" panose="020B0606020202030204" pitchFamily="34" charset="0"/>
                        </a:rPr>
                        <a:t>Variación Dic 2016- 2015</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hMerge="1">
                  <a:txBody>
                    <a:bodyPr/>
                    <a:lstStyle/>
                    <a:p>
                      <a:endParaRPr lang="es-CO"/>
                    </a:p>
                  </a:txBody>
                  <a:tcPr/>
                </a:tc>
                <a:extLst>
                  <a:ext uri="{0D108BD9-81ED-4DB2-BD59-A6C34878D82A}">
                    <a16:rowId xmlns:a16="http://schemas.microsoft.com/office/drawing/2014/main" val="2744774550"/>
                  </a:ext>
                </a:extLst>
              </a:tr>
              <a:tr h="223678">
                <a:tc vMerge="1">
                  <a:txBody>
                    <a:bodyPr/>
                    <a:lstStyle/>
                    <a:p>
                      <a:endParaRPr lang="es-CO"/>
                    </a:p>
                  </a:txBody>
                  <a:tcPr/>
                </a:tc>
                <a:tc>
                  <a:txBody>
                    <a:bodyPr/>
                    <a:lstStyle/>
                    <a:p>
                      <a:pPr algn="ctr" fontAlgn="ctr"/>
                      <a:r>
                        <a:rPr lang="es-CO" sz="600" b="1" i="0" u="none" strike="noStrike" dirty="0">
                          <a:solidFill>
                            <a:srgbClr val="FFFFFF"/>
                          </a:solidFill>
                          <a:effectLst/>
                          <a:latin typeface="Arial Narrow" panose="020B0606020202030204" pitchFamily="34" charset="0"/>
                        </a:rPr>
                        <a:t>dic-16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600" b="1" i="0" u="none" strike="noStrike" dirty="0">
                          <a:solidFill>
                            <a:srgbClr val="FFFFFF"/>
                          </a:solidFill>
                          <a:effectLst/>
                          <a:latin typeface="Arial Narrow" panose="020B0606020202030204" pitchFamily="34" charset="0"/>
                        </a:rPr>
                        <a:t>dic-15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600" b="1" i="0" u="none" strike="noStrike" dirty="0">
                          <a:solidFill>
                            <a:srgbClr val="FFFFFF"/>
                          </a:solidFill>
                          <a:effectLst/>
                          <a:latin typeface="Arial Narrow" panose="020B0606020202030204" pitchFamily="34" charset="0"/>
                        </a:rPr>
                        <a: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600" b="1" i="0" u="none" strike="noStrike" dirty="0">
                          <a:solidFill>
                            <a:srgbClr val="FFFFFF"/>
                          </a:solidFill>
                          <a:effectLst/>
                          <a:latin typeface="Arial Narrow" panose="020B0606020202030204" pitchFamily="34" charset="0"/>
                        </a:rPr>
                        <a: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2730363356"/>
                  </a:ext>
                </a:extLst>
              </a:tr>
              <a:tr h="255632">
                <a:tc>
                  <a:txBody>
                    <a:bodyPr/>
                    <a:lstStyle/>
                    <a:p>
                      <a:pPr algn="l" fontAlgn="ctr"/>
                      <a:r>
                        <a:rPr lang="es-CO" sz="1200" b="0" i="0" u="none" strike="noStrike" dirty="0">
                          <a:solidFill>
                            <a:srgbClr val="000000"/>
                          </a:solidFill>
                          <a:effectLst/>
                          <a:latin typeface="Arial Narrow" panose="020B0606020202030204" pitchFamily="34" charset="0"/>
                        </a:rPr>
                        <a:t>CAPITAL FISCAL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1,367,373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1,425,727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a:solidFill>
                            <a:srgbClr val="000000"/>
                          </a:solidFill>
                          <a:effectLst/>
                          <a:latin typeface="Arial Narrow" panose="020B0606020202030204" pitchFamily="34" charset="0"/>
                        </a:rPr>
                        <a:t>-58,355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a:solidFill>
                            <a:srgbClr val="000000"/>
                          </a:solidFill>
                          <a:effectLst/>
                          <a:latin typeface="Arial Narrow" panose="020B0606020202030204" pitchFamily="34" charset="0"/>
                        </a:rPr>
                        <a:t>-4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047832632"/>
                  </a:ext>
                </a:extLst>
              </a:tr>
              <a:tr h="255632">
                <a:tc>
                  <a:txBody>
                    <a:bodyPr/>
                    <a:lstStyle/>
                    <a:p>
                      <a:pPr algn="l" fontAlgn="ctr"/>
                      <a:r>
                        <a:rPr lang="es-CO" sz="1200" b="0" i="0" u="none" strike="noStrike" dirty="0">
                          <a:solidFill>
                            <a:srgbClr val="000000"/>
                          </a:solidFill>
                          <a:effectLst/>
                          <a:latin typeface="Arial Narrow" panose="020B0606020202030204" pitchFamily="34" charset="0"/>
                        </a:rPr>
                        <a:t>PATRIMONIO INSTITUCIONAL INCORPORADO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136,956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43,290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93,666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216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3934023166"/>
                  </a:ext>
                </a:extLst>
              </a:tr>
              <a:tr h="272674">
                <a:tc>
                  <a:txBody>
                    <a:bodyPr/>
                    <a:lstStyle/>
                    <a:p>
                      <a:pPr algn="l" fontAlgn="ctr"/>
                      <a:r>
                        <a:rPr lang="es-CO" sz="1200" b="0" i="0" u="none" strike="noStrike" dirty="0">
                          <a:solidFill>
                            <a:srgbClr val="000000"/>
                          </a:solidFill>
                          <a:effectLst/>
                          <a:latin typeface="Arial Narrow" panose="020B0606020202030204" pitchFamily="34" charset="0"/>
                        </a:rPr>
                        <a:t>RESULTADO DEL EJERCICIO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solidFill>
                  </a:tcPr>
                </a:tc>
                <a:tc>
                  <a:txBody>
                    <a:bodyPr/>
                    <a:lstStyle/>
                    <a:p>
                      <a:pPr algn="r" fontAlgn="ctr"/>
                      <a:r>
                        <a:rPr lang="es-CO" sz="1200" b="0" i="0" u="none" strike="noStrike">
                          <a:solidFill>
                            <a:srgbClr val="000000"/>
                          </a:solidFill>
                          <a:effectLst/>
                          <a:latin typeface="Arial Narrow" panose="020B0606020202030204" pitchFamily="34" charset="0"/>
                        </a:rPr>
                        <a:t>-40,562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a:solidFill>
                            <a:srgbClr val="000000"/>
                          </a:solidFill>
                          <a:effectLst/>
                          <a:latin typeface="Arial Narrow" panose="020B0606020202030204" pitchFamily="34" charset="0"/>
                        </a:rPr>
                        <a:t>-101,644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61,082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200" b="0" i="0" u="none" strike="noStrike" dirty="0">
                          <a:solidFill>
                            <a:srgbClr val="000000"/>
                          </a:solidFill>
                          <a:effectLst/>
                          <a:latin typeface="Arial Narrow" panose="020B0606020202030204" pitchFamily="34" charset="0"/>
                        </a:rPr>
                        <a:t>-60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360025002"/>
                  </a:ext>
                </a:extLst>
              </a:tr>
              <a:tr h="255632">
                <a:tc>
                  <a:txBody>
                    <a:bodyPr/>
                    <a:lstStyle/>
                    <a:p>
                      <a:pPr algn="l" fontAlgn="ctr"/>
                      <a:r>
                        <a:rPr lang="es-CO" sz="1200" b="0" i="0" u="none" strike="noStrike" dirty="0">
                          <a:solidFill>
                            <a:sysClr val="windowText" lastClr="000000"/>
                          </a:solidFill>
                          <a:effectLst/>
                          <a:latin typeface="Arial Narrow" panose="020B0606020202030204" pitchFamily="34" charset="0"/>
                        </a:rPr>
                        <a:t>TOTAL DEL PATRIMONIO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chemeClr val="bg2"/>
                    </a:solidFill>
                  </a:tcPr>
                </a:tc>
                <a:tc>
                  <a:txBody>
                    <a:bodyPr/>
                    <a:lstStyle/>
                    <a:p>
                      <a:pPr algn="r" fontAlgn="ctr"/>
                      <a:r>
                        <a:rPr lang="es-CO" sz="1200" b="0" i="0" u="none" strike="noStrike" dirty="0">
                          <a:solidFill>
                            <a:sysClr val="windowText" lastClr="000000"/>
                          </a:solidFill>
                          <a:effectLst/>
                          <a:latin typeface="Arial Narrow" panose="020B0606020202030204" pitchFamily="34" charset="0"/>
                        </a:rPr>
                        <a:t>1,463,766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solidFill>
                  </a:tcPr>
                </a:tc>
                <a:tc>
                  <a:txBody>
                    <a:bodyPr/>
                    <a:lstStyle/>
                    <a:p>
                      <a:pPr algn="r" fontAlgn="ctr"/>
                      <a:r>
                        <a:rPr lang="es-CO" sz="1200" b="0" i="0" u="none" strike="noStrike" dirty="0">
                          <a:solidFill>
                            <a:sysClr val="windowText" lastClr="000000"/>
                          </a:solidFill>
                          <a:effectLst/>
                          <a:latin typeface="Arial Narrow" panose="020B0606020202030204" pitchFamily="34" charset="0"/>
                        </a:rPr>
                        <a:t>1,367,373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solidFill>
                  </a:tcPr>
                </a:tc>
                <a:tc>
                  <a:txBody>
                    <a:bodyPr/>
                    <a:lstStyle/>
                    <a:p>
                      <a:pPr algn="r" fontAlgn="ctr"/>
                      <a:r>
                        <a:rPr lang="es-CO" sz="1200" b="0" i="0" u="none" strike="noStrike" dirty="0">
                          <a:solidFill>
                            <a:sysClr val="windowText" lastClr="000000"/>
                          </a:solidFill>
                          <a:effectLst/>
                          <a:latin typeface="Arial Narrow" panose="020B0606020202030204" pitchFamily="34" charset="0"/>
                        </a:rPr>
                        <a:t>96,394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solidFill>
                  </a:tcPr>
                </a:tc>
                <a:tc>
                  <a:txBody>
                    <a:bodyPr/>
                    <a:lstStyle/>
                    <a:p>
                      <a:pPr algn="r" fontAlgn="ctr"/>
                      <a:r>
                        <a:rPr lang="es-CO" sz="1200" b="0" i="0" u="none" strike="noStrike">
                          <a:solidFill>
                            <a:sysClr val="windowText" lastClr="000000"/>
                          </a:solidFill>
                          <a:effectLst/>
                          <a:latin typeface="Arial Narrow" panose="020B0606020202030204" pitchFamily="34" charset="0"/>
                        </a:rPr>
                        <a:t>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solidFill>
                  </a:tcPr>
                </a:tc>
                <a:extLst>
                  <a:ext uri="{0D108BD9-81ED-4DB2-BD59-A6C34878D82A}">
                    <a16:rowId xmlns:a16="http://schemas.microsoft.com/office/drawing/2014/main" val="3320415937"/>
                  </a:ext>
                </a:extLst>
              </a:tr>
              <a:tr h="255632">
                <a:tc>
                  <a:txBody>
                    <a:bodyPr/>
                    <a:lstStyle/>
                    <a:p>
                      <a:pPr algn="l" fontAlgn="ctr"/>
                      <a:r>
                        <a:rPr lang="es-CO" sz="1200" b="0" i="0" u="none" strike="noStrike">
                          <a:solidFill>
                            <a:sysClr val="windowText" lastClr="000000"/>
                          </a:solidFill>
                          <a:effectLst/>
                          <a:latin typeface="Arial Narrow" panose="020B0606020202030204" pitchFamily="34" charset="0"/>
                        </a:rPr>
                        <a:t>TOTAL PASIVO MAS PATRIMONIO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solidFill>
                  </a:tcPr>
                </a:tc>
                <a:tc>
                  <a:txBody>
                    <a:bodyPr/>
                    <a:lstStyle/>
                    <a:p>
                      <a:pPr algn="r" fontAlgn="ctr"/>
                      <a:r>
                        <a:rPr lang="es-CO" sz="1200" b="0" i="0" u="none" strike="noStrike" dirty="0">
                          <a:solidFill>
                            <a:sysClr val="windowText" lastClr="000000"/>
                          </a:solidFill>
                          <a:effectLst/>
                          <a:latin typeface="Arial Narrow" panose="020B0606020202030204" pitchFamily="34" charset="0"/>
                        </a:rPr>
                        <a:t>2,241,974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solidFill>
                  </a:tcPr>
                </a:tc>
                <a:tc>
                  <a:txBody>
                    <a:bodyPr/>
                    <a:lstStyle/>
                    <a:p>
                      <a:pPr algn="r" fontAlgn="ctr"/>
                      <a:r>
                        <a:rPr lang="es-CO" sz="1200" b="0" i="0" u="none" strike="noStrike">
                          <a:solidFill>
                            <a:sysClr val="windowText" lastClr="000000"/>
                          </a:solidFill>
                          <a:effectLst/>
                          <a:latin typeface="Arial Narrow" panose="020B0606020202030204" pitchFamily="34" charset="0"/>
                        </a:rPr>
                        <a:t>2,011,471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solidFill>
                  </a:tcPr>
                </a:tc>
                <a:tc>
                  <a:txBody>
                    <a:bodyPr/>
                    <a:lstStyle/>
                    <a:p>
                      <a:pPr algn="r" fontAlgn="ctr"/>
                      <a:r>
                        <a:rPr lang="es-CO" sz="1200" b="0" i="0" u="none" strike="noStrike" dirty="0">
                          <a:solidFill>
                            <a:sysClr val="windowText" lastClr="000000"/>
                          </a:solidFill>
                          <a:effectLst/>
                          <a:latin typeface="Arial Narrow" panose="020B0606020202030204" pitchFamily="34" charset="0"/>
                        </a:rPr>
                        <a:t>230,505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solidFill>
                  </a:tcPr>
                </a:tc>
                <a:tc>
                  <a:txBody>
                    <a:bodyPr/>
                    <a:lstStyle/>
                    <a:p>
                      <a:pPr algn="r" fontAlgn="ctr"/>
                      <a:r>
                        <a:rPr lang="es-CO" sz="1200" b="0" i="0" u="none" strike="noStrike" dirty="0">
                          <a:solidFill>
                            <a:sysClr val="windowText" lastClr="000000"/>
                          </a:solidFill>
                          <a:effectLst/>
                          <a:latin typeface="Arial Narrow" panose="020B0606020202030204" pitchFamily="34" charset="0"/>
                        </a:rPr>
                        <a:t>11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solidFill>
                  </a:tcPr>
                </a:tc>
                <a:extLst>
                  <a:ext uri="{0D108BD9-81ED-4DB2-BD59-A6C34878D82A}">
                    <a16:rowId xmlns:a16="http://schemas.microsoft.com/office/drawing/2014/main" val="3355324216"/>
                  </a:ext>
                </a:extLst>
              </a:tr>
            </a:tbl>
          </a:graphicData>
        </a:graphic>
      </p:graphicFrame>
      <p:sp>
        <p:nvSpPr>
          <p:cNvPr id="12" name="Botón de acción: ir al final 15">
            <a:hlinkClick r:id="rId8" action="ppaction://hlinksldjump" highlightClick="1"/>
          </p:cNvPr>
          <p:cNvSpPr/>
          <p:nvPr/>
        </p:nvSpPr>
        <p:spPr>
          <a:xfrm flipV="1">
            <a:off x="4409033" y="2291395"/>
            <a:ext cx="229397" cy="92643"/>
          </a:xfrm>
          <a:prstGeom prst="actionButtonEn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26"/>
          </a:p>
        </p:txBody>
      </p:sp>
      <p:sp>
        <p:nvSpPr>
          <p:cNvPr id="13" name="Botón de acción: ir al final 15">
            <a:hlinkClick r:id="rId9" action="ppaction://hlinksldjump" highlightClick="1"/>
          </p:cNvPr>
          <p:cNvSpPr/>
          <p:nvPr/>
        </p:nvSpPr>
        <p:spPr>
          <a:xfrm flipV="1">
            <a:off x="4396470" y="2496023"/>
            <a:ext cx="229397" cy="92643"/>
          </a:xfrm>
          <a:prstGeom prst="actionButtonEn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26"/>
          </a:p>
        </p:txBody>
      </p:sp>
      <p:sp>
        <p:nvSpPr>
          <p:cNvPr id="15" name="Botón de acción: ir al final 15">
            <a:hlinkClick r:id="rId9" action="ppaction://hlinksldjump" highlightClick="1"/>
          </p:cNvPr>
          <p:cNvSpPr/>
          <p:nvPr/>
        </p:nvSpPr>
        <p:spPr>
          <a:xfrm flipV="1">
            <a:off x="4396469" y="2691149"/>
            <a:ext cx="229397" cy="92643"/>
          </a:xfrm>
          <a:prstGeom prst="actionButtonEn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26"/>
          </a:p>
        </p:txBody>
      </p:sp>
      <p:sp>
        <p:nvSpPr>
          <p:cNvPr id="3" name="Marcador de número de diapositiva 2"/>
          <p:cNvSpPr>
            <a:spLocks noGrp="1"/>
          </p:cNvSpPr>
          <p:nvPr>
            <p:ph type="sldNum" sz="quarter" idx="12"/>
          </p:nvPr>
        </p:nvSpPr>
        <p:spPr/>
        <p:txBody>
          <a:bodyPr/>
          <a:lstStyle/>
          <a:p>
            <a:fld id="{015B2B85-C11A-46BE-910A-7C2CECB29AE5}" type="slidenum">
              <a:rPr lang="es-ES" smtClean="0"/>
              <a:t>32</a:t>
            </a:fld>
            <a:endParaRPr lang="es-ES"/>
          </a:p>
        </p:txBody>
      </p:sp>
      <p:sp>
        <p:nvSpPr>
          <p:cNvPr id="14" name="Rectángulo 13"/>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9" name="Rectángulo 18"/>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Tree>
    <p:extLst>
      <p:ext uri="{BB962C8B-B14F-4D97-AF65-F5344CB8AC3E}">
        <p14:creationId xmlns:p14="http://schemas.microsoft.com/office/powerpoint/2010/main" val="20642578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2158" y="638358"/>
            <a:ext cx="1328174" cy="667265"/>
          </a:xfrm>
          <a:prstGeom prst="rect">
            <a:avLst/>
          </a:prstGeom>
        </p:spPr>
      </p:pic>
      <p:sp>
        <p:nvSpPr>
          <p:cNvPr id="18" name="1 Rectángulo"/>
          <p:cNvSpPr/>
          <p:nvPr/>
        </p:nvSpPr>
        <p:spPr>
          <a:xfrm>
            <a:off x="4288347" y="603042"/>
            <a:ext cx="4815548" cy="655179"/>
          </a:xfrm>
          <a:prstGeom prst="rect">
            <a:avLst/>
          </a:prstGeom>
        </p:spPr>
        <p:txBody>
          <a:bodyPr wrap="square">
            <a:spAutoFit/>
          </a:bodyPr>
          <a:lstStyle/>
          <a:p>
            <a:pPr algn="ctr" defTabSz="470260"/>
            <a:r>
              <a:rPr lang="es-ES" sz="1219" dirty="0">
                <a:solidFill>
                  <a:prstClr val="black"/>
                </a:solidFill>
                <a:latin typeface="Arial Narrow" panose="020B0606020202030204" pitchFamily="34" charset="0"/>
                <a:cs typeface="Arial" panose="020B0604020202020204" pitchFamily="34" charset="0"/>
              </a:rPr>
              <a:t>Fondo Para la Rehabilitación Lucha Contra el Crimen Organizado – FRISCO - </a:t>
            </a:r>
          </a:p>
          <a:p>
            <a:pPr algn="ctr" defTabSz="470260"/>
            <a:r>
              <a:rPr lang="es-ES" sz="1219" dirty="0">
                <a:solidFill>
                  <a:prstClr val="black"/>
                </a:solidFill>
                <a:latin typeface="Arial Narrow" panose="020B0606020202030204" pitchFamily="34" charset="0"/>
              </a:rPr>
              <a:t>BALANCE GENERAL  AL 31 DE DICIEMBRE DE 2016</a:t>
            </a:r>
          </a:p>
          <a:p>
            <a:pPr algn="ctr" defTabSz="470260"/>
            <a:r>
              <a:rPr lang="es-ES" sz="1219" dirty="0">
                <a:solidFill>
                  <a:prstClr val="black"/>
                </a:solidFill>
                <a:latin typeface="Arial Narrow" panose="020B0606020202030204" pitchFamily="34" charset="0"/>
              </a:rPr>
              <a:t>Cifras expresadas en  Millones de Pesos </a:t>
            </a:r>
          </a:p>
        </p:txBody>
      </p:sp>
      <p:graphicFrame>
        <p:nvGraphicFramePr>
          <p:cNvPr id="5" name="Tabla 4"/>
          <p:cNvGraphicFramePr>
            <a:graphicFrameLocks noGrp="1"/>
          </p:cNvGraphicFramePr>
          <p:nvPr>
            <p:extLst/>
          </p:nvPr>
        </p:nvGraphicFramePr>
        <p:xfrm>
          <a:off x="2993831" y="1859437"/>
          <a:ext cx="6552331" cy="1833827"/>
        </p:xfrm>
        <a:graphic>
          <a:graphicData uri="http://schemas.openxmlformats.org/drawingml/2006/table">
            <a:tbl>
              <a:tblPr/>
              <a:tblGrid>
                <a:gridCol w="3470873">
                  <a:extLst>
                    <a:ext uri="{9D8B030D-6E8A-4147-A177-3AD203B41FA5}">
                      <a16:colId xmlns:a16="http://schemas.microsoft.com/office/drawing/2014/main" val="3391940242"/>
                    </a:ext>
                  </a:extLst>
                </a:gridCol>
                <a:gridCol w="884299">
                  <a:extLst>
                    <a:ext uri="{9D8B030D-6E8A-4147-A177-3AD203B41FA5}">
                      <a16:colId xmlns:a16="http://schemas.microsoft.com/office/drawing/2014/main" val="1372408693"/>
                    </a:ext>
                  </a:extLst>
                </a:gridCol>
                <a:gridCol w="848106">
                  <a:extLst>
                    <a:ext uri="{9D8B030D-6E8A-4147-A177-3AD203B41FA5}">
                      <a16:colId xmlns:a16="http://schemas.microsoft.com/office/drawing/2014/main" val="2909290722"/>
                    </a:ext>
                  </a:extLst>
                </a:gridCol>
                <a:gridCol w="696955">
                  <a:extLst>
                    <a:ext uri="{9D8B030D-6E8A-4147-A177-3AD203B41FA5}">
                      <a16:colId xmlns:a16="http://schemas.microsoft.com/office/drawing/2014/main" val="1477477772"/>
                    </a:ext>
                  </a:extLst>
                </a:gridCol>
                <a:gridCol w="652098">
                  <a:extLst>
                    <a:ext uri="{9D8B030D-6E8A-4147-A177-3AD203B41FA5}">
                      <a16:colId xmlns:a16="http://schemas.microsoft.com/office/drawing/2014/main" val="3669223228"/>
                    </a:ext>
                  </a:extLst>
                </a:gridCol>
              </a:tblGrid>
              <a:tr h="202995">
                <a:tc rowSpan="2">
                  <a:txBody>
                    <a:bodyPr/>
                    <a:lstStyle/>
                    <a:p>
                      <a:pPr algn="ctr" fontAlgn="ctr"/>
                      <a:r>
                        <a:rPr lang="es-CO" sz="800" b="1" i="0" u="none" strike="noStrike" dirty="0">
                          <a:solidFill>
                            <a:srgbClr val="002060"/>
                          </a:solidFill>
                          <a:effectLst/>
                          <a:latin typeface="Arial Narrow" panose="020B0606020202030204" pitchFamily="34" charset="0"/>
                        </a:rPr>
                        <a:t>CUENTAS DE ORDEN DEUDORAS</a:t>
                      </a:r>
                    </a:p>
                  </a:txBody>
                  <a:tcPr marL="0" marR="0" marT="0" marB="0" anchor="ctr">
                    <a:lnL>
                      <a:noFill/>
                    </a:lnL>
                    <a:lnR w="6350" cap="flat" cmpd="sng" algn="ctr">
                      <a:solidFill>
                        <a:srgbClr val="FFFFFF"/>
                      </a:solidFill>
                      <a:prstDash val="solid"/>
                      <a:round/>
                      <a:headEnd type="none" w="med" len="med"/>
                      <a:tailEnd type="none" w="med" len="med"/>
                    </a:lnR>
                    <a:lnT>
                      <a:noFill/>
                    </a:lnT>
                    <a:lnB>
                      <a:noFill/>
                    </a:lnB>
                    <a:solidFill>
                      <a:srgbClr val="DDE9EC"/>
                    </a:solidFill>
                  </a:tcPr>
                </a:tc>
                <a:tc gridSpan="2">
                  <a:txBody>
                    <a:bodyPr/>
                    <a:lstStyle/>
                    <a:p>
                      <a:pPr algn="ctr" fontAlgn="ctr"/>
                      <a:r>
                        <a:rPr lang="es-CO" sz="600" b="1" i="0" u="none" strike="noStrike" dirty="0">
                          <a:solidFill>
                            <a:srgbClr val="FFFFFF"/>
                          </a:solidFill>
                          <a:effectLst/>
                          <a:latin typeface="Arial Narrow" panose="020B0606020202030204" pitchFamily="34" charset="0"/>
                        </a:rPr>
                        <a:t>Acumulado</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hMerge="1">
                  <a:txBody>
                    <a:bodyPr/>
                    <a:lstStyle/>
                    <a:p>
                      <a:endParaRPr lang="es-CO"/>
                    </a:p>
                  </a:txBody>
                  <a:tcPr/>
                </a:tc>
                <a:tc gridSpan="2">
                  <a:txBody>
                    <a:bodyPr/>
                    <a:lstStyle/>
                    <a:p>
                      <a:pPr algn="ctr" fontAlgn="ctr"/>
                      <a:r>
                        <a:rPr lang="es-CO" sz="600" b="1" i="0" u="none" strike="noStrike" dirty="0">
                          <a:solidFill>
                            <a:srgbClr val="FFFFFF"/>
                          </a:solidFill>
                          <a:effectLst/>
                          <a:latin typeface="Arial Narrow" panose="020B0606020202030204" pitchFamily="34" charset="0"/>
                        </a:rPr>
                        <a:t>Variación Dic 2016- 2015</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hMerge="1">
                  <a:txBody>
                    <a:bodyPr/>
                    <a:lstStyle/>
                    <a:p>
                      <a:endParaRPr lang="es-CO"/>
                    </a:p>
                  </a:txBody>
                  <a:tcPr/>
                </a:tc>
                <a:extLst>
                  <a:ext uri="{0D108BD9-81ED-4DB2-BD59-A6C34878D82A}">
                    <a16:rowId xmlns:a16="http://schemas.microsoft.com/office/drawing/2014/main" val="1607188547"/>
                  </a:ext>
                </a:extLst>
              </a:tr>
              <a:tr h="119133">
                <a:tc vMerge="1">
                  <a:txBody>
                    <a:bodyPr/>
                    <a:lstStyle/>
                    <a:p>
                      <a:endParaRPr lang="es-CO"/>
                    </a:p>
                  </a:txBody>
                  <a:tcPr/>
                </a:tc>
                <a:tc>
                  <a:txBody>
                    <a:bodyPr/>
                    <a:lstStyle/>
                    <a:p>
                      <a:pPr algn="ctr" fontAlgn="ctr"/>
                      <a:r>
                        <a:rPr lang="es-CO" sz="600" b="1" i="0" u="none" strike="noStrike">
                          <a:solidFill>
                            <a:srgbClr val="FFFFFF"/>
                          </a:solidFill>
                          <a:effectLst/>
                          <a:latin typeface="Arial Narrow" panose="020B0606020202030204" pitchFamily="34" charset="0"/>
                        </a:rPr>
                        <a:t>dic-16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600" b="1" i="0" u="none" strike="noStrike" dirty="0">
                          <a:solidFill>
                            <a:srgbClr val="FFFFFF"/>
                          </a:solidFill>
                          <a:effectLst/>
                          <a:latin typeface="Arial Narrow" panose="020B0606020202030204" pitchFamily="34" charset="0"/>
                        </a:rPr>
                        <a:t>dic-15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600" b="1" i="0" u="none" strike="noStrike" dirty="0">
                          <a:solidFill>
                            <a:srgbClr val="FFFFFF"/>
                          </a:solidFill>
                          <a:effectLst/>
                          <a:latin typeface="Arial Narrow" panose="020B0606020202030204" pitchFamily="34" charset="0"/>
                        </a:rPr>
                        <a: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600" b="1" i="0" u="none" strike="noStrike" dirty="0">
                          <a:solidFill>
                            <a:srgbClr val="FFFFFF"/>
                          </a:solidFill>
                          <a:effectLst/>
                          <a:latin typeface="Arial Narrow" panose="020B0606020202030204" pitchFamily="34" charset="0"/>
                        </a:rPr>
                        <a: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162148650"/>
                  </a:ext>
                </a:extLst>
              </a:tr>
              <a:tr h="215957">
                <a:tc>
                  <a:txBody>
                    <a:bodyPr/>
                    <a:lstStyle/>
                    <a:p>
                      <a:pPr algn="l" fontAlgn="ctr"/>
                      <a:r>
                        <a:rPr lang="es-CO" sz="1100" b="0" i="0" u="none" strike="noStrike" dirty="0">
                          <a:solidFill>
                            <a:srgbClr val="000000"/>
                          </a:solidFill>
                          <a:effectLst/>
                          <a:latin typeface="Arial Narrow" panose="020B0606020202030204" pitchFamily="34" charset="0"/>
                        </a:rPr>
                        <a:t>LITIGIOS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8,205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6,438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1,767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27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3334677652"/>
                  </a:ext>
                </a:extLst>
              </a:tr>
              <a:tr h="215957">
                <a:tc>
                  <a:txBody>
                    <a:bodyPr/>
                    <a:lstStyle/>
                    <a:p>
                      <a:pPr algn="l" fontAlgn="ctr"/>
                      <a:r>
                        <a:rPr lang="es-CO" sz="1100" b="0" i="0" u="none" strike="noStrike" dirty="0">
                          <a:solidFill>
                            <a:srgbClr val="000000"/>
                          </a:solidFill>
                          <a:effectLst/>
                          <a:latin typeface="Arial Narrow" panose="020B0606020202030204" pitchFamily="34" charset="0"/>
                        </a:rPr>
                        <a:t>BIENES APREHENDIDOS O INCAUTADOS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4,941,346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4,371,990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569,356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13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4012646919"/>
                  </a:ext>
                </a:extLst>
              </a:tr>
              <a:tr h="215957">
                <a:tc>
                  <a:txBody>
                    <a:bodyPr/>
                    <a:lstStyle/>
                    <a:p>
                      <a:pPr algn="l" fontAlgn="ctr"/>
                      <a:r>
                        <a:rPr lang="es-CO" sz="1100" b="0" i="0" u="none" strike="noStrike" dirty="0">
                          <a:solidFill>
                            <a:sysClr val="windowText" lastClr="000000"/>
                          </a:solidFill>
                          <a:effectLst/>
                          <a:latin typeface="Arial Narrow" panose="020B0606020202030204" pitchFamily="34" charset="0"/>
                        </a:rPr>
                        <a:t>DERECHOS CONTINGENTES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r" fontAlgn="ctr"/>
                      <a:r>
                        <a:rPr lang="es-CO" sz="1100" b="0" i="0" u="none" strike="noStrike" dirty="0">
                          <a:solidFill>
                            <a:sysClr val="windowText" lastClr="000000"/>
                          </a:solidFill>
                          <a:effectLst/>
                          <a:latin typeface="Arial Narrow" panose="020B0606020202030204" pitchFamily="34" charset="0"/>
                        </a:rPr>
                        <a:t>4,949,552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r" fontAlgn="ctr"/>
                      <a:r>
                        <a:rPr lang="es-CO" sz="1100" b="0" i="0" u="none" strike="noStrike" dirty="0">
                          <a:solidFill>
                            <a:sysClr val="windowText" lastClr="000000"/>
                          </a:solidFill>
                          <a:effectLst/>
                          <a:latin typeface="Arial Narrow" panose="020B0606020202030204" pitchFamily="34" charset="0"/>
                        </a:rPr>
                        <a:t>4,378,429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r" fontAlgn="ctr"/>
                      <a:r>
                        <a:rPr lang="es-CO" sz="1100" b="0" i="0" u="none" strike="noStrike" dirty="0">
                          <a:solidFill>
                            <a:sysClr val="windowText" lastClr="000000"/>
                          </a:solidFill>
                          <a:effectLst/>
                          <a:latin typeface="Arial Narrow" panose="020B0606020202030204" pitchFamily="34" charset="0"/>
                        </a:rPr>
                        <a:t>571,123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r" fontAlgn="ctr"/>
                      <a:r>
                        <a:rPr lang="es-CO" sz="1100" b="0" i="0" u="none" strike="noStrike" dirty="0">
                          <a:solidFill>
                            <a:sysClr val="windowText" lastClr="000000"/>
                          </a:solidFill>
                          <a:effectLst/>
                          <a:latin typeface="Arial Narrow" panose="020B0606020202030204" pitchFamily="34" charset="0"/>
                        </a:rPr>
                        <a:t>13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46923245"/>
                  </a:ext>
                </a:extLst>
              </a:tr>
              <a:tr h="215957">
                <a:tc>
                  <a:txBody>
                    <a:bodyPr/>
                    <a:lstStyle/>
                    <a:p>
                      <a:pPr marL="0" algn="l" defTabSz="1200150" rtl="0" eaLnBrk="1" fontAlgn="ctr" latinLnBrk="0" hangingPunct="1"/>
                      <a:endParaRPr lang="es-CO" sz="1100" b="0" i="0" u="none" strike="noStrike" kern="1200" dirty="0">
                        <a:solidFill>
                          <a:srgbClr val="000000"/>
                        </a:solidFill>
                        <a:effectLst/>
                        <a:latin typeface="Arial Narrow" panose="020B0606020202030204" pitchFamily="34" charset="0"/>
                        <a:ea typeface="+mn-ea"/>
                        <a:cs typeface="+mn-cs"/>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marL="0" algn="r" defTabSz="1200150" rtl="0" eaLnBrk="1" fontAlgn="ctr" latinLnBrk="0" hangingPunct="1"/>
                      <a:endParaRPr lang="es-CO" sz="1100" b="0" i="0" u="none" strike="noStrike" kern="1200" dirty="0">
                        <a:solidFill>
                          <a:srgbClr val="000000"/>
                        </a:solidFill>
                        <a:effectLst/>
                        <a:latin typeface="Arial Narrow" panose="020B0606020202030204" pitchFamily="34" charset="0"/>
                        <a:ea typeface="+mn-ea"/>
                        <a:cs typeface="+mn-cs"/>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marL="0" algn="r" defTabSz="1200150" rtl="0" eaLnBrk="1" fontAlgn="ctr" latinLnBrk="0" hangingPunct="1"/>
                      <a:endParaRPr lang="es-CO" sz="1100" b="0" i="0" u="none" strike="noStrike" kern="1200" dirty="0">
                        <a:solidFill>
                          <a:srgbClr val="000000"/>
                        </a:solidFill>
                        <a:effectLst/>
                        <a:latin typeface="Arial Narrow" panose="020B0606020202030204" pitchFamily="34" charset="0"/>
                        <a:ea typeface="+mn-ea"/>
                        <a:cs typeface="+mn-cs"/>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marL="0" algn="r" defTabSz="1200150" rtl="0" eaLnBrk="1" fontAlgn="ctr" latinLnBrk="0" hangingPunct="1"/>
                      <a:endParaRPr lang="es-CO" sz="1100" b="0" i="0" u="none" strike="noStrike" kern="1200" dirty="0">
                        <a:solidFill>
                          <a:srgbClr val="000000"/>
                        </a:solidFill>
                        <a:effectLst/>
                        <a:latin typeface="Arial Narrow" panose="020B0606020202030204" pitchFamily="34" charset="0"/>
                        <a:ea typeface="+mn-ea"/>
                        <a:cs typeface="+mn-cs"/>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marL="0" algn="r" defTabSz="1200150" rtl="0" eaLnBrk="1" fontAlgn="ctr" latinLnBrk="0" hangingPunct="1"/>
                      <a:endParaRPr lang="es-CO" sz="1100" b="0" i="0" u="none" strike="noStrike" kern="1200" dirty="0">
                        <a:solidFill>
                          <a:srgbClr val="000000"/>
                        </a:solidFill>
                        <a:effectLst/>
                        <a:latin typeface="Arial Narrow" panose="020B0606020202030204" pitchFamily="34" charset="0"/>
                        <a:ea typeface="+mn-ea"/>
                        <a:cs typeface="+mn-cs"/>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985286642"/>
                  </a:ext>
                </a:extLst>
              </a:tr>
              <a:tr h="215957">
                <a:tc>
                  <a:txBody>
                    <a:bodyPr/>
                    <a:lstStyle/>
                    <a:p>
                      <a:pPr marL="0" algn="l" defTabSz="1200150" rtl="0" eaLnBrk="1" fontAlgn="ctr" latinLnBrk="0" hangingPunct="1"/>
                      <a:r>
                        <a:rPr lang="es-CO" sz="1100" b="0" i="0" u="none" strike="noStrike" kern="1200" dirty="0">
                          <a:solidFill>
                            <a:srgbClr val="000000"/>
                          </a:solidFill>
                          <a:effectLst/>
                          <a:latin typeface="Arial Narrow" panose="020B0606020202030204" pitchFamily="34" charset="0"/>
                          <a:ea typeface="+mn-ea"/>
                          <a:cs typeface="+mn-cs"/>
                        </a:rPr>
                        <a:t>BIENES ENTREGADOS EN CUSTODIA</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marL="0" algn="r" defTabSz="1200150" rtl="0" eaLnBrk="1" fontAlgn="ctr" latinLnBrk="0" hangingPunct="1"/>
                      <a:r>
                        <a:rPr lang="es-CO" sz="1100" b="0" i="0" u="none" strike="noStrike" kern="1200" dirty="0">
                          <a:solidFill>
                            <a:srgbClr val="000000"/>
                          </a:solidFill>
                          <a:effectLst/>
                          <a:latin typeface="Arial Narrow" panose="020B0606020202030204" pitchFamily="34" charset="0"/>
                          <a:ea typeface="+mn-ea"/>
                          <a:cs typeface="+mn-cs"/>
                        </a:rPr>
                        <a:t>465,978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marL="0" algn="r" defTabSz="1200150" rtl="0" eaLnBrk="1" fontAlgn="ctr" latinLnBrk="0" hangingPunct="1"/>
                      <a:r>
                        <a:rPr lang="es-CO" sz="1100" b="0" i="0" u="none" strike="noStrike" kern="1200" dirty="0">
                          <a:solidFill>
                            <a:srgbClr val="000000"/>
                          </a:solidFill>
                          <a:effectLst/>
                          <a:latin typeface="Arial Narrow" panose="020B0606020202030204" pitchFamily="34" charset="0"/>
                          <a:ea typeface="+mn-ea"/>
                          <a:cs typeface="+mn-cs"/>
                        </a:rPr>
                        <a:t>445,568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marL="0" algn="r" defTabSz="1200150" rtl="0" eaLnBrk="1" fontAlgn="ctr" latinLnBrk="0" hangingPunct="1"/>
                      <a:r>
                        <a:rPr lang="es-CO" sz="1100" b="0" i="0" u="none" strike="noStrike" kern="1200" dirty="0">
                          <a:solidFill>
                            <a:srgbClr val="000000"/>
                          </a:solidFill>
                          <a:effectLst/>
                          <a:latin typeface="Arial Narrow" panose="020B0606020202030204" pitchFamily="34" charset="0"/>
                          <a:ea typeface="+mn-ea"/>
                          <a:cs typeface="+mn-cs"/>
                        </a:rPr>
                        <a:t>20,410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marL="0" algn="r" defTabSz="1200150" rtl="0" eaLnBrk="1" fontAlgn="ctr" latinLnBrk="0" hangingPunct="1"/>
                      <a:r>
                        <a:rPr lang="es-CO" sz="1100" b="0" i="0" u="none" strike="noStrike" kern="1200" dirty="0">
                          <a:solidFill>
                            <a:srgbClr val="000000"/>
                          </a:solidFill>
                          <a:effectLst/>
                          <a:latin typeface="Arial Narrow" panose="020B0606020202030204" pitchFamily="34" charset="0"/>
                          <a:ea typeface="+mn-ea"/>
                          <a:cs typeface="+mn-cs"/>
                        </a:rPr>
                        <a:t>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629026906"/>
                  </a:ext>
                </a:extLst>
              </a:tr>
              <a:tr h="215957">
                <a:tc>
                  <a:txBody>
                    <a:bodyPr/>
                    <a:lstStyle/>
                    <a:p>
                      <a:pPr algn="l" fontAlgn="ctr"/>
                      <a:r>
                        <a:rPr lang="es-CO" sz="1100" b="0" i="0" u="none" strike="noStrike" dirty="0">
                          <a:solidFill>
                            <a:srgbClr val="000000"/>
                          </a:solidFill>
                          <a:effectLst/>
                          <a:latin typeface="Arial Narrow" panose="020B0606020202030204" pitchFamily="34" charset="0"/>
                        </a:rPr>
                        <a:t>DEUDORAS DE CONTROL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13,742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13,742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247531075"/>
                  </a:ext>
                </a:extLst>
              </a:tr>
              <a:tr h="215957">
                <a:tc>
                  <a:txBody>
                    <a:bodyPr/>
                    <a:lstStyle/>
                    <a:p>
                      <a:pPr algn="l" fontAlgn="ctr"/>
                      <a:r>
                        <a:rPr lang="es-CO" sz="1100" b="0" i="0" u="none" strike="noStrike" dirty="0">
                          <a:solidFill>
                            <a:sysClr val="windowText" lastClr="000000"/>
                          </a:solidFill>
                          <a:effectLst/>
                          <a:latin typeface="Arial Narrow" panose="020B0606020202030204" pitchFamily="34" charset="0"/>
                        </a:rPr>
                        <a:t>DEUDORAS DE CONTROL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r" fontAlgn="ctr"/>
                      <a:r>
                        <a:rPr lang="es-CO" sz="1100" b="0" i="0" u="none" strike="noStrike" dirty="0">
                          <a:solidFill>
                            <a:sysClr val="windowText" lastClr="000000"/>
                          </a:solidFill>
                          <a:effectLst/>
                          <a:latin typeface="Arial Narrow" panose="020B0606020202030204" pitchFamily="34" charset="0"/>
                        </a:rPr>
                        <a:t>479,720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r" fontAlgn="ctr"/>
                      <a:r>
                        <a:rPr lang="es-CO" sz="1100" b="0" i="0" u="none" strike="noStrike" dirty="0">
                          <a:solidFill>
                            <a:sysClr val="windowText" lastClr="000000"/>
                          </a:solidFill>
                          <a:effectLst/>
                          <a:latin typeface="Arial Narrow" panose="020B0606020202030204" pitchFamily="34" charset="0"/>
                        </a:rPr>
                        <a:t>445,568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r" fontAlgn="ctr"/>
                      <a:r>
                        <a:rPr lang="es-CO" sz="1100" b="0" i="0" u="none" strike="noStrike" dirty="0">
                          <a:solidFill>
                            <a:sysClr val="windowText" lastClr="000000"/>
                          </a:solidFill>
                          <a:effectLst/>
                          <a:latin typeface="Arial Narrow" panose="020B0606020202030204" pitchFamily="34" charset="0"/>
                        </a:rPr>
                        <a:t>34,151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r" fontAlgn="ctr"/>
                      <a:r>
                        <a:rPr lang="es-CO" sz="1100" b="0" i="0" u="none" strike="noStrike" dirty="0">
                          <a:solidFill>
                            <a:sysClr val="windowText" lastClr="000000"/>
                          </a:solidFill>
                          <a:effectLst/>
                          <a:latin typeface="Arial Narrow" panose="020B0606020202030204" pitchFamily="34" charset="0"/>
                        </a:rPr>
                        <a:t>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76568033"/>
                  </a:ext>
                </a:extLst>
              </a:tr>
            </a:tbl>
          </a:graphicData>
        </a:graphic>
      </p:graphicFrame>
      <p:graphicFrame>
        <p:nvGraphicFramePr>
          <p:cNvPr id="2" name="Tabla 1"/>
          <p:cNvGraphicFramePr>
            <a:graphicFrameLocks noGrp="1"/>
          </p:cNvGraphicFramePr>
          <p:nvPr>
            <p:extLst/>
          </p:nvPr>
        </p:nvGraphicFramePr>
        <p:xfrm>
          <a:off x="2912321" y="3889861"/>
          <a:ext cx="6633841" cy="1037078"/>
        </p:xfrm>
        <a:graphic>
          <a:graphicData uri="http://schemas.openxmlformats.org/drawingml/2006/table">
            <a:tbl>
              <a:tblPr/>
              <a:tblGrid>
                <a:gridCol w="3534729">
                  <a:extLst>
                    <a:ext uri="{9D8B030D-6E8A-4147-A177-3AD203B41FA5}">
                      <a16:colId xmlns:a16="http://schemas.microsoft.com/office/drawing/2014/main" val="305679415"/>
                    </a:ext>
                  </a:extLst>
                </a:gridCol>
                <a:gridCol w="848122">
                  <a:extLst>
                    <a:ext uri="{9D8B030D-6E8A-4147-A177-3AD203B41FA5}">
                      <a16:colId xmlns:a16="http://schemas.microsoft.com/office/drawing/2014/main" val="3221431044"/>
                    </a:ext>
                  </a:extLst>
                </a:gridCol>
                <a:gridCol w="877823">
                  <a:extLst>
                    <a:ext uri="{9D8B030D-6E8A-4147-A177-3AD203B41FA5}">
                      <a16:colId xmlns:a16="http://schemas.microsoft.com/office/drawing/2014/main" val="576718493"/>
                    </a:ext>
                  </a:extLst>
                </a:gridCol>
                <a:gridCol w="664639">
                  <a:extLst>
                    <a:ext uri="{9D8B030D-6E8A-4147-A177-3AD203B41FA5}">
                      <a16:colId xmlns:a16="http://schemas.microsoft.com/office/drawing/2014/main" val="3151431720"/>
                    </a:ext>
                  </a:extLst>
                </a:gridCol>
                <a:gridCol w="708528">
                  <a:extLst>
                    <a:ext uri="{9D8B030D-6E8A-4147-A177-3AD203B41FA5}">
                      <a16:colId xmlns:a16="http://schemas.microsoft.com/office/drawing/2014/main" val="1308826711"/>
                    </a:ext>
                  </a:extLst>
                </a:gridCol>
              </a:tblGrid>
              <a:tr h="151449">
                <a:tc rowSpan="2">
                  <a:txBody>
                    <a:bodyPr/>
                    <a:lstStyle/>
                    <a:p>
                      <a:pPr algn="ctr" fontAlgn="ctr"/>
                      <a:r>
                        <a:rPr lang="es-CO" sz="800" b="1" i="0" u="none" strike="noStrike" dirty="0">
                          <a:solidFill>
                            <a:srgbClr val="002060"/>
                          </a:solidFill>
                          <a:effectLst/>
                          <a:latin typeface="Arial Narrow" panose="020B0606020202030204" pitchFamily="34" charset="0"/>
                        </a:rPr>
                        <a:t>CUENTAS ORDEN ACREEDORAS - EN CONTRA</a:t>
                      </a:r>
                    </a:p>
                  </a:txBody>
                  <a:tcPr marL="0" marR="0" marT="0" marB="0" anchor="ctr">
                    <a:lnL>
                      <a:noFill/>
                    </a:lnL>
                    <a:lnR w="6350" cap="flat" cmpd="sng" algn="ctr">
                      <a:solidFill>
                        <a:srgbClr val="FFFFFF"/>
                      </a:solidFill>
                      <a:prstDash val="solid"/>
                      <a:round/>
                      <a:headEnd type="none" w="med" len="med"/>
                      <a:tailEnd type="none" w="med" len="med"/>
                    </a:lnR>
                    <a:lnT>
                      <a:noFill/>
                    </a:lnT>
                    <a:lnB>
                      <a:noFill/>
                    </a:lnB>
                    <a:solidFill>
                      <a:srgbClr val="DDE9EC"/>
                    </a:solidFill>
                  </a:tcPr>
                </a:tc>
                <a:tc gridSpan="2">
                  <a:txBody>
                    <a:bodyPr/>
                    <a:lstStyle/>
                    <a:p>
                      <a:pPr algn="ctr" fontAlgn="ctr"/>
                      <a:endParaRPr lang="es-CO" sz="500" b="1" i="0" u="none" strike="noStrike" dirty="0">
                        <a:solidFill>
                          <a:srgbClr val="FFFFFF"/>
                        </a:solidFill>
                        <a:effectLst/>
                        <a:latin typeface="Arial Narrow" panose="020B060602020203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hMerge="1">
                  <a:txBody>
                    <a:bodyPr/>
                    <a:lstStyle/>
                    <a:p>
                      <a:endParaRPr lang="es-CO"/>
                    </a:p>
                  </a:txBody>
                  <a:tcPr/>
                </a:tc>
                <a:tc gridSpan="2">
                  <a:txBody>
                    <a:bodyPr/>
                    <a:lstStyle/>
                    <a:p>
                      <a:pPr algn="ctr" fontAlgn="ctr"/>
                      <a:endParaRPr lang="es-CO" sz="500" b="1" i="0" u="none" strike="noStrike" dirty="0">
                        <a:solidFill>
                          <a:srgbClr val="FFFFFF"/>
                        </a:solidFill>
                        <a:effectLst/>
                        <a:latin typeface="Arial Narrow" panose="020B060602020203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hMerge="1">
                  <a:txBody>
                    <a:bodyPr/>
                    <a:lstStyle/>
                    <a:p>
                      <a:endParaRPr lang="es-CO"/>
                    </a:p>
                  </a:txBody>
                  <a:tcPr/>
                </a:tc>
                <a:extLst>
                  <a:ext uri="{0D108BD9-81ED-4DB2-BD59-A6C34878D82A}">
                    <a16:rowId xmlns:a16="http://schemas.microsoft.com/office/drawing/2014/main" val="3149662372"/>
                  </a:ext>
                </a:extLst>
              </a:tr>
              <a:tr h="170150">
                <a:tc vMerge="1">
                  <a:txBody>
                    <a:bodyPr/>
                    <a:lstStyle/>
                    <a:p>
                      <a:endParaRPr lang="es-CO"/>
                    </a:p>
                  </a:txBody>
                  <a:tcPr/>
                </a:tc>
                <a:tc>
                  <a:txBody>
                    <a:bodyPr/>
                    <a:lstStyle/>
                    <a:p>
                      <a:pPr algn="ctr" fontAlgn="ctr"/>
                      <a:endParaRPr lang="es-CO" sz="500" b="1" i="0" u="none" strike="noStrike" dirty="0">
                        <a:solidFill>
                          <a:srgbClr val="FFFFFF"/>
                        </a:solidFill>
                        <a:effectLst/>
                        <a:latin typeface="Arial Narrow" panose="020B060602020203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ctr"/>
                      <a:endParaRPr lang="es-CO" sz="500" b="1" i="0" u="none" strike="noStrike" dirty="0">
                        <a:solidFill>
                          <a:srgbClr val="FFFFFF"/>
                        </a:solidFill>
                        <a:effectLst/>
                        <a:latin typeface="Arial Narrow" panose="020B060602020203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ctr"/>
                      <a:endParaRPr lang="es-CO" sz="500" b="1" i="0" u="none" strike="noStrike" dirty="0">
                        <a:solidFill>
                          <a:srgbClr val="FFFFFF"/>
                        </a:solidFill>
                        <a:effectLst/>
                        <a:latin typeface="Arial Narrow" panose="020B060602020203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ctr"/>
                      <a:endParaRPr lang="es-CO" sz="500" b="1" i="0" u="none" strike="noStrike" dirty="0">
                        <a:solidFill>
                          <a:srgbClr val="FFFFFF"/>
                        </a:solidFill>
                        <a:effectLst/>
                        <a:latin typeface="Arial Narrow" panose="020B060602020203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812409127"/>
                  </a:ext>
                </a:extLst>
              </a:tr>
              <a:tr h="238493">
                <a:tc>
                  <a:txBody>
                    <a:bodyPr/>
                    <a:lstStyle/>
                    <a:p>
                      <a:pPr algn="l" fontAlgn="ctr"/>
                      <a:r>
                        <a:rPr lang="es-CO" sz="1100" b="0" i="0" u="none" strike="noStrike" dirty="0">
                          <a:solidFill>
                            <a:srgbClr val="000000"/>
                          </a:solidFill>
                          <a:effectLst/>
                          <a:latin typeface="Arial Narrow" panose="020B0606020202030204" pitchFamily="34" charset="0"/>
                        </a:rPr>
                        <a:t>LITIGIOS -DEMANDAS</a:t>
                      </a:r>
                    </a:p>
                  </a:txBody>
                  <a:tcPr marL="0" marR="0" marT="0" marB="0" anchor="ctr">
                    <a:lnL>
                      <a:noFill/>
                    </a:lnL>
                    <a:lnR>
                      <a:noFill/>
                    </a:lnR>
                    <a:lnT w="6350" cap="flat" cmpd="sng" algn="ctr">
                      <a:noFill/>
                      <a:prstDash val="solid"/>
                      <a:round/>
                      <a:headEnd type="none" w="med" len="med"/>
                      <a:tailEnd type="none" w="med" len="med"/>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1,026,815</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654,354</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372,461</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57</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2827378860"/>
                  </a:ext>
                </a:extLst>
              </a:tr>
              <a:tr h="238493">
                <a:tc>
                  <a:txBody>
                    <a:bodyPr/>
                    <a:lstStyle/>
                    <a:p>
                      <a:pPr algn="l" fontAlgn="ctr"/>
                      <a:r>
                        <a:rPr lang="es-CO" sz="1100" b="0" i="0" u="none" strike="noStrike" dirty="0">
                          <a:solidFill>
                            <a:srgbClr val="000000"/>
                          </a:solidFill>
                          <a:effectLst/>
                          <a:latin typeface="Arial Narrow" panose="020B0606020202030204" pitchFamily="34" charset="0"/>
                        </a:rPr>
                        <a:t>CONTRATOS Y ORDENES DE SERVICIO EN EJECUCION</a:t>
                      </a: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311</a:t>
                      </a:r>
                    </a:p>
                  </a:txBody>
                  <a:tcPr marL="0" marR="0" marT="0"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311</a:t>
                      </a:r>
                    </a:p>
                  </a:txBody>
                  <a:tcPr marL="0" marR="0" marT="0"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93041218"/>
                  </a:ext>
                </a:extLst>
              </a:tr>
              <a:tr h="238493">
                <a:tc>
                  <a:txBody>
                    <a:bodyPr/>
                    <a:lstStyle/>
                    <a:p>
                      <a:pPr algn="l" fontAlgn="ctr"/>
                      <a:r>
                        <a:rPr lang="es-CO" sz="1100" b="0" i="0" u="none" strike="noStrike" dirty="0">
                          <a:solidFill>
                            <a:sysClr val="windowText" lastClr="000000"/>
                          </a:solidFill>
                          <a:effectLst/>
                          <a:latin typeface="Arial Narrow" panose="020B0606020202030204" pitchFamily="34" charset="0"/>
                        </a:rPr>
                        <a:t>RESPONSABILIDADES CONTINGENTES</a:t>
                      </a:r>
                    </a:p>
                  </a:txBody>
                  <a:tcPr marL="0" marR="0" marT="0" marB="0" anchor="ctr">
                    <a:lnL>
                      <a:noFill/>
                    </a:lnL>
                    <a:lnR>
                      <a:noFill/>
                    </a:lnR>
                    <a:lnT>
                      <a:noFill/>
                    </a:lnT>
                    <a:lnB>
                      <a:noFill/>
                    </a:lnB>
                    <a:solidFill>
                      <a:schemeClr val="bg1">
                        <a:lumMod val="95000"/>
                      </a:schemeClr>
                    </a:solidFill>
                  </a:tcPr>
                </a:tc>
                <a:tc>
                  <a:txBody>
                    <a:bodyPr/>
                    <a:lstStyle/>
                    <a:p>
                      <a:pPr algn="r" fontAlgn="ctr"/>
                      <a:r>
                        <a:rPr lang="es-CO" sz="1100" b="0" i="0" u="none" strike="noStrike" dirty="0">
                          <a:solidFill>
                            <a:sysClr val="windowText" lastClr="000000"/>
                          </a:solidFill>
                          <a:effectLst/>
                          <a:latin typeface="Arial Narrow" panose="020B0606020202030204" pitchFamily="34" charset="0"/>
                        </a:rPr>
                        <a:t>1,027,126</a:t>
                      </a:r>
                    </a:p>
                  </a:txBody>
                  <a:tcPr marL="0" marR="0" marT="0" marB="0" anchor="ctr">
                    <a:lnL>
                      <a:noFill/>
                    </a:lnL>
                    <a:lnR>
                      <a:noFill/>
                    </a:lnR>
                    <a:lnT>
                      <a:noFill/>
                    </a:lnT>
                    <a:lnB>
                      <a:noFill/>
                    </a:lnB>
                    <a:solidFill>
                      <a:schemeClr val="bg1">
                        <a:lumMod val="95000"/>
                      </a:schemeClr>
                    </a:solidFill>
                  </a:tcPr>
                </a:tc>
                <a:tc>
                  <a:txBody>
                    <a:bodyPr/>
                    <a:lstStyle/>
                    <a:p>
                      <a:pPr algn="r" fontAlgn="ctr"/>
                      <a:r>
                        <a:rPr lang="es-CO" sz="1100" b="0" i="0" u="none" strike="noStrike" dirty="0">
                          <a:solidFill>
                            <a:sysClr val="windowText" lastClr="000000"/>
                          </a:solidFill>
                          <a:effectLst/>
                          <a:latin typeface="Arial Narrow" panose="020B0606020202030204" pitchFamily="34" charset="0"/>
                        </a:rPr>
                        <a:t>654,354</a:t>
                      </a:r>
                    </a:p>
                  </a:txBody>
                  <a:tcPr marL="0" marR="0" marT="0" marB="0" anchor="ctr">
                    <a:lnL>
                      <a:noFill/>
                    </a:lnL>
                    <a:lnR>
                      <a:noFill/>
                    </a:lnR>
                    <a:lnT>
                      <a:noFill/>
                    </a:lnT>
                    <a:lnB>
                      <a:noFill/>
                    </a:lnB>
                    <a:solidFill>
                      <a:schemeClr val="bg1">
                        <a:lumMod val="95000"/>
                      </a:schemeClr>
                    </a:solidFill>
                  </a:tcPr>
                </a:tc>
                <a:tc>
                  <a:txBody>
                    <a:bodyPr/>
                    <a:lstStyle/>
                    <a:p>
                      <a:pPr algn="r" fontAlgn="ctr"/>
                      <a:r>
                        <a:rPr lang="es-CO" sz="1100" b="0" i="0" u="none" strike="noStrike" dirty="0">
                          <a:solidFill>
                            <a:sysClr val="windowText" lastClr="000000"/>
                          </a:solidFill>
                          <a:effectLst/>
                          <a:latin typeface="Arial Narrow" panose="020B0606020202030204" pitchFamily="34" charset="0"/>
                        </a:rPr>
                        <a:t>372,772</a:t>
                      </a:r>
                    </a:p>
                  </a:txBody>
                  <a:tcPr marL="0" marR="0" marT="0" marB="0" anchor="ctr">
                    <a:lnL>
                      <a:noFill/>
                    </a:lnL>
                    <a:lnR>
                      <a:noFill/>
                    </a:lnR>
                    <a:lnT>
                      <a:noFill/>
                    </a:lnT>
                    <a:lnB>
                      <a:noFill/>
                    </a:lnB>
                    <a:solidFill>
                      <a:schemeClr val="bg1">
                        <a:lumMod val="95000"/>
                      </a:schemeClr>
                    </a:solidFill>
                  </a:tcPr>
                </a:tc>
                <a:tc>
                  <a:txBody>
                    <a:bodyPr/>
                    <a:lstStyle/>
                    <a:p>
                      <a:pPr algn="r" fontAlgn="ctr"/>
                      <a:r>
                        <a:rPr lang="es-CO" sz="1100" b="0" i="0" u="none" strike="noStrike" dirty="0">
                          <a:solidFill>
                            <a:sysClr val="windowText" lastClr="000000"/>
                          </a:solidFill>
                          <a:effectLst/>
                          <a:latin typeface="Arial Narrow" panose="020B0606020202030204" pitchFamily="34" charset="0"/>
                        </a:rPr>
                        <a:t>57</a:t>
                      </a:r>
                    </a:p>
                  </a:txBody>
                  <a:tcPr marL="0" marR="0" marT="0" marB="0" anchor="ctr">
                    <a:lnL>
                      <a:noFill/>
                    </a:lnL>
                    <a:lnR>
                      <a:noFill/>
                    </a:lnR>
                    <a:lnT>
                      <a:noFill/>
                    </a:lnT>
                    <a:lnB>
                      <a:noFill/>
                    </a:lnB>
                    <a:solidFill>
                      <a:schemeClr val="bg1">
                        <a:lumMod val="95000"/>
                      </a:schemeClr>
                    </a:solidFill>
                  </a:tcPr>
                </a:tc>
                <a:extLst>
                  <a:ext uri="{0D108BD9-81ED-4DB2-BD59-A6C34878D82A}">
                    <a16:rowId xmlns:a16="http://schemas.microsoft.com/office/drawing/2014/main" val="718179904"/>
                  </a:ext>
                </a:extLst>
              </a:tr>
            </a:tbl>
          </a:graphicData>
        </a:graphic>
      </p:graphicFrame>
      <p:sp>
        <p:nvSpPr>
          <p:cNvPr id="7" name="Botón de acción: ir al final 15">
            <a:hlinkClick r:id="rId4" action="ppaction://hlinksldjump" highlightClick="1"/>
          </p:cNvPr>
          <p:cNvSpPr/>
          <p:nvPr/>
        </p:nvSpPr>
        <p:spPr>
          <a:xfrm flipV="1">
            <a:off x="3573922" y="2225800"/>
            <a:ext cx="229397" cy="92643"/>
          </a:xfrm>
          <a:prstGeom prst="actionButtonEn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26"/>
          </a:p>
        </p:txBody>
      </p:sp>
      <p:sp>
        <p:nvSpPr>
          <p:cNvPr id="8" name="Botón de acción: ir al final 15">
            <a:hlinkClick r:id="rId5" action="ppaction://hlinksldjump" highlightClick="1"/>
          </p:cNvPr>
          <p:cNvSpPr/>
          <p:nvPr/>
        </p:nvSpPr>
        <p:spPr>
          <a:xfrm flipV="1">
            <a:off x="5467594" y="2436815"/>
            <a:ext cx="229397" cy="92643"/>
          </a:xfrm>
          <a:prstGeom prst="actionButtonEn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26"/>
          </a:p>
        </p:txBody>
      </p:sp>
      <p:sp>
        <p:nvSpPr>
          <p:cNvPr id="9" name="Botón de acción: ir al final 15">
            <a:hlinkClick r:id="rId4" action="ppaction://hlinksldjump" highlightClick="1"/>
          </p:cNvPr>
          <p:cNvSpPr/>
          <p:nvPr/>
        </p:nvSpPr>
        <p:spPr>
          <a:xfrm flipV="1">
            <a:off x="5222312" y="3106836"/>
            <a:ext cx="229397" cy="88651"/>
          </a:xfrm>
          <a:prstGeom prst="actionButtonEn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26"/>
          </a:p>
        </p:txBody>
      </p:sp>
      <p:sp>
        <p:nvSpPr>
          <p:cNvPr id="10" name="Botón de acción: ir al final 15">
            <a:hlinkClick r:id="rId4" action="ppaction://hlinksldjump" highlightClick="1"/>
          </p:cNvPr>
          <p:cNvSpPr/>
          <p:nvPr/>
        </p:nvSpPr>
        <p:spPr>
          <a:xfrm flipV="1">
            <a:off x="4514870" y="3311023"/>
            <a:ext cx="229397" cy="92643"/>
          </a:xfrm>
          <a:prstGeom prst="actionButtonEn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26"/>
          </a:p>
        </p:txBody>
      </p:sp>
      <p:sp>
        <p:nvSpPr>
          <p:cNvPr id="11" name="Botón de acción: ir al final 15">
            <a:hlinkClick r:id="rId6" action="ppaction://hlinksldjump" highlightClick="1"/>
          </p:cNvPr>
          <p:cNvSpPr/>
          <p:nvPr/>
        </p:nvSpPr>
        <p:spPr>
          <a:xfrm flipV="1">
            <a:off x="5165392" y="4766975"/>
            <a:ext cx="229397" cy="92643"/>
          </a:xfrm>
          <a:prstGeom prst="actionButtonEn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26"/>
          </a:p>
        </p:txBody>
      </p:sp>
      <p:sp>
        <p:nvSpPr>
          <p:cNvPr id="4" name="Marcador de número de diapositiva 3"/>
          <p:cNvSpPr>
            <a:spLocks noGrp="1"/>
          </p:cNvSpPr>
          <p:nvPr>
            <p:ph type="sldNum" sz="quarter" idx="12"/>
          </p:nvPr>
        </p:nvSpPr>
        <p:spPr/>
        <p:txBody>
          <a:bodyPr/>
          <a:lstStyle/>
          <a:p>
            <a:fld id="{015B2B85-C11A-46BE-910A-7C2CECB29AE5}" type="slidenum">
              <a:rPr lang="es-ES" smtClean="0"/>
              <a:t>33</a:t>
            </a:fld>
            <a:endParaRPr lang="es-ES"/>
          </a:p>
        </p:txBody>
      </p:sp>
      <p:pic>
        <p:nvPicPr>
          <p:cNvPr id="3" name="Imagen 2">
            <a:hlinkClick r:id="rId6" action="ppaction://hlinksldjump"/>
          </p:cNvPr>
          <p:cNvPicPr>
            <a:picLocks noChangeAspect="1"/>
          </p:cNvPicPr>
          <p:nvPr/>
        </p:nvPicPr>
        <p:blipFill>
          <a:blip r:embed="rId7"/>
          <a:stretch>
            <a:fillRect/>
          </a:stretch>
        </p:blipFill>
        <p:spPr>
          <a:xfrm>
            <a:off x="9437992" y="1408475"/>
            <a:ext cx="216340" cy="275911"/>
          </a:xfrm>
          <a:prstGeom prst="rect">
            <a:avLst/>
          </a:prstGeom>
        </p:spPr>
      </p:pic>
      <p:sp>
        <p:nvSpPr>
          <p:cNvPr id="13" name="Rectángulo 12"/>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4" name="Rectángulo 13"/>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Tree>
    <p:extLst>
      <p:ext uri="{BB962C8B-B14F-4D97-AF65-F5344CB8AC3E}">
        <p14:creationId xmlns:p14="http://schemas.microsoft.com/office/powerpoint/2010/main" val="922346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2793" y="251777"/>
            <a:ext cx="1328174" cy="667265"/>
          </a:xfrm>
          <a:prstGeom prst="rect">
            <a:avLst/>
          </a:prstGeom>
        </p:spPr>
      </p:pic>
      <p:sp>
        <p:nvSpPr>
          <p:cNvPr id="7" name="1 Rectángulo"/>
          <p:cNvSpPr/>
          <p:nvPr/>
        </p:nvSpPr>
        <p:spPr>
          <a:xfrm>
            <a:off x="4266589" y="388049"/>
            <a:ext cx="5075646" cy="842795"/>
          </a:xfrm>
          <a:prstGeom prst="rect">
            <a:avLst/>
          </a:prstGeom>
        </p:spPr>
        <p:txBody>
          <a:bodyPr wrap="square">
            <a:spAutoFit/>
          </a:bodyPr>
          <a:lstStyle/>
          <a:p>
            <a:pPr algn="ctr" defTabSz="470260">
              <a:defRPr/>
            </a:pPr>
            <a:r>
              <a:rPr lang="es-ES" sz="1219" kern="0" dirty="0">
                <a:solidFill>
                  <a:prstClr val="black"/>
                </a:solidFill>
                <a:latin typeface="Arial Narrow" panose="020B0606020202030204" pitchFamily="34" charset="0"/>
                <a:cs typeface="Arial" panose="020B0604020202020204" pitchFamily="34" charset="0"/>
              </a:rPr>
              <a:t>Fondo Para la Rehabilitación Lucha Contra el Crimen Organizado – FRISCO - </a:t>
            </a:r>
          </a:p>
          <a:p>
            <a:pPr algn="ctr" defTabSz="470260">
              <a:defRPr/>
            </a:pPr>
            <a:r>
              <a:rPr lang="es-ES" sz="1219" kern="0" dirty="0">
                <a:solidFill>
                  <a:prstClr val="black"/>
                </a:solidFill>
                <a:latin typeface="Arial Narrow" panose="020B0606020202030204" pitchFamily="34" charset="0"/>
              </a:rPr>
              <a:t>ESTADO DE ACTIVIDAD FINANCIERA, ECONOMICA, SOCIAL Y AMBIENTAL  AL 31 DE DICIEMBRE DE 2016</a:t>
            </a:r>
          </a:p>
          <a:p>
            <a:pPr algn="ctr" defTabSz="470260">
              <a:defRPr/>
            </a:pPr>
            <a:r>
              <a:rPr lang="es-ES" sz="1219" kern="0" dirty="0">
                <a:solidFill>
                  <a:prstClr val="black"/>
                </a:solidFill>
                <a:latin typeface="Arial Narrow" panose="020B0606020202030204" pitchFamily="34" charset="0"/>
              </a:rPr>
              <a:t>Cifras expresadas en  Millones de Pesos </a:t>
            </a:r>
          </a:p>
        </p:txBody>
      </p:sp>
      <p:graphicFrame>
        <p:nvGraphicFramePr>
          <p:cNvPr id="4" name="Tabla 3"/>
          <p:cNvGraphicFramePr>
            <a:graphicFrameLocks noGrp="1"/>
          </p:cNvGraphicFramePr>
          <p:nvPr>
            <p:extLst/>
          </p:nvPr>
        </p:nvGraphicFramePr>
        <p:xfrm>
          <a:off x="2553957" y="1843937"/>
          <a:ext cx="6686172" cy="3524198"/>
        </p:xfrm>
        <a:graphic>
          <a:graphicData uri="http://schemas.openxmlformats.org/drawingml/2006/table">
            <a:tbl>
              <a:tblPr/>
              <a:tblGrid>
                <a:gridCol w="3948402">
                  <a:extLst>
                    <a:ext uri="{9D8B030D-6E8A-4147-A177-3AD203B41FA5}">
                      <a16:colId xmlns:a16="http://schemas.microsoft.com/office/drawing/2014/main" val="2564925980"/>
                    </a:ext>
                  </a:extLst>
                </a:gridCol>
                <a:gridCol w="735874">
                  <a:extLst>
                    <a:ext uri="{9D8B030D-6E8A-4147-A177-3AD203B41FA5}">
                      <a16:colId xmlns:a16="http://schemas.microsoft.com/office/drawing/2014/main" val="229737643"/>
                    </a:ext>
                  </a:extLst>
                </a:gridCol>
                <a:gridCol w="735874">
                  <a:extLst>
                    <a:ext uri="{9D8B030D-6E8A-4147-A177-3AD203B41FA5}">
                      <a16:colId xmlns:a16="http://schemas.microsoft.com/office/drawing/2014/main" val="1727313707"/>
                    </a:ext>
                  </a:extLst>
                </a:gridCol>
                <a:gridCol w="633011">
                  <a:extLst>
                    <a:ext uri="{9D8B030D-6E8A-4147-A177-3AD203B41FA5}">
                      <a16:colId xmlns:a16="http://schemas.microsoft.com/office/drawing/2014/main" val="3181247337"/>
                    </a:ext>
                  </a:extLst>
                </a:gridCol>
                <a:gridCol w="633011">
                  <a:extLst>
                    <a:ext uri="{9D8B030D-6E8A-4147-A177-3AD203B41FA5}">
                      <a16:colId xmlns:a16="http://schemas.microsoft.com/office/drawing/2014/main" val="252138093"/>
                    </a:ext>
                  </a:extLst>
                </a:gridCol>
              </a:tblGrid>
              <a:tr h="169767">
                <a:tc>
                  <a:txBody>
                    <a:bodyPr/>
                    <a:lstStyle/>
                    <a:p>
                      <a:pPr algn="ctr" fontAlgn="ctr"/>
                      <a:r>
                        <a:rPr lang="es-CO" sz="700" b="1" i="0" u="none" strike="noStrike">
                          <a:solidFill>
                            <a:srgbClr val="000000"/>
                          </a:solidFill>
                          <a:effectLst/>
                          <a:latin typeface="Arial Narrow" panose="020B0606020202030204" pitchFamily="34" charset="0"/>
                        </a:rPr>
                        <a:t> </a:t>
                      </a:r>
                    </a:p>
                  </a:txBody>
                  <a:tcPr marL="0" marR="0" marT="0" marB="0" anchor="ctr">
                    <a:lnL>
                      <a:noFill/>
                    </a:lnL>
                    <a:lnR w="6350" cap="flat" cmpd="sng" algn="ctr">
                      <a:solidFill>
                        <a:srgbClr val="FFFFFF"/>
                      </a:solidFill>
                      <a:prstDash val="solid"/>
                      <a:round/>
                      <a:headEnd type="none" w="med" len="med"/>
                      <a:tailEnd type="none" w="med" len="med"/>
                    </a:lnR>
                    <a:lnT>
                      <a:noFill/>
                    </a:lnT>
                    <a:lnB>
                      <a:noFill/>
                    </a:lnB>
                  </a:tcPr>
                </a:tc>
                <a:tc gridSpan="2">
                  <a:txBody>
                    <a:bodyPr/>
                    <a:lstStyle/>
                    <a:p>
                      <a:pPr algn="ctr" fontAlgn="ctr"/>
                      <a:r>
                        <a:rPr lang="es-CO" sz="500" b="1" i="0" u="none" strike="noStrike">
                          <a:solidFill>
                            <a:srgbClr val="FFFFFF"/>
                          </a:solidFill>
                          <a:effectLst/>
                          <a:latin typeface="Arial Narrow" panose="020B0606020202030204" pitchFamily="34" charset="0"/>
                        </a:rPr>
                        <a:t>Acumulado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hMerge="1">
                  <a:txBody>
                    <a:bodyPr/>
                    <a:lstStyle/>
                    <a:p>
                      <a:endParaRPr lang="es-CO"/>
                    </a:p>
                  </a:txBody>
                  <a:tcPr/>
                </a:tc>
                <a:tc gridSpan="2">
                  <a:txBody>
                    <a:bodyPr/>
                    <a:lstStyle/>
                    <a:p>
                      <a:pPr algn="ctr" fontAlgn="ctr"/>
                      <a:r>
                        <a:rPr lang="es-CO" sz="500" b="1" i="0" u="none" strike="noStrike">
                          <a:solidFill>
                            <a:srgbClr val="FFFFFF"/>
                          </a:solidFill>
                          <a:effectLst/>
                          <a:latin typeface="Arial Narrow" panose="020B0606020202030204" pitchFamily="34" charset="0"/>
                        </a:rPr>
                        <a:t>Variación Dic 2016- 2015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hMerge="1">
                  <a:txBody>
                    <a:bodyPr/>
                    <a:lstStyle/>
                    <a:p>
                      <a:endParaRPr lang="es-CO"/>
                    </a:p>
                  </a:txBody>
                  <a:tcPr/>
                </a:tc>
                <a:extLst>
                  <a:ext uri="{0D108BD9-81ED-4DB2-BD59-A6C34878D82A}">
                    <a16:rowId xmlns:a16="http://schemas.microsoft.com/office/drawing/2014/main" val="2597924969"/>
                  </a:ext>
                </a:extLst>
              </a:tr>
              <a:tr h="149428">
                <a:tc>
                  <a:txBody>
                    <a:bodyPr/>
                    <a:lstStyle/>
                    <a:p>
                      <a:pPr algn="ctr" fontAlgn="ctr"/>
                      <a:endParaRPr lang="es-CO" sz="700" b="1" i="0" u="none" strike="noStrike">
                        <a:solidFill>
                          <a:srgbClr val="000000"/>
                        </a:solidFill>
                        <a:effectLst/>
                        <a:latin typeface="Arial Narrow" panose="020B0606020202030204" pitchFamily="34" charset="0"/>
                      </a:endParaRP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ctr" fontAlgn="ctr"/>
                      <a:r>
                        <a:rPr lang="es-CO" sz="500" b="1" i="0" u="none" strike="noStrike">
                          <a:solidFill>
                            <a:srgbClr val="FFFFFF"/>
                          </a:solidFill>
                          <a:effectLst/>
                          <a:latin typeface="Arial Narrow" panose="020B0606020202030204" pitchFamily="34" charset="0"/>
                        </a:rPr>
                        <a:t>dic-16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500" b="1" i="0" u="none" strike="noStrike">
                          <a:solidFill>
                            <a:srgbClr val="FFFFFF"/>
                          </a:solidFill>
                          <a:effectLst/>
                          <a:latin typeface="Arial Narrow" panose="020B0606020202030204" pitchFamily="34" charset="0"/>
                        </a:rPr>
                        <a:t>dic-15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500" b="1" i="0" u="none" strike="noStrike">
                          <a:solidFill>
                            <a:srgbClr val="FFFFFF"/>
                          </a:solidFill>
                          <a:effectLst/>
                          <a:latin typeface="Arial Narrow" panose="020B0606020202030204" pitchFamily="34" charset="0"/>
                        </a:rPr>
                        <a: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500" b="1" i="0" u="none" strike="noStrike">
                          <a:solidFill>
                            <a:srgbClr val="FFFFFF"/>
                          </a:solidFill>
                          <a:effectLst/>
                          <a:latin typeface="Arial Narrow" panose="020B0606020202030204" pitchFamily="34" charset="0"/>
                        </a:rPr>
                        <a: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654014482"/>
                  </a:ext>
                </a:extLst>
              </a:tr>
              <a:tr h="162560">
                <a:tc>
                  <a:txBody>
                    <a:bodyPr/>
                    <a:lstStyle/>
                    <a:p>
                      <a:pPr algn="l" fontAlgn="ctr"/>
                      <a:r>
                        <a:rPr lang="es-CO" sz="1100" b="0" i="0" u="none" strike="noStrike" dirty="0">
                          <a:solidFill>
                            <a:srgbClr val="000000"/>
                          </a:solidFill>
                          <a:effectLst/>
                          <a:latin typeface="Arial Narrow" panose="020B0606020202030204" pitchFamily="34" charset="0"/>
                        </a:rPr>
                        <a:t>INGRESOS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8E2EB"/>
                    </a:solidFill>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582459669"/>
                  </a:ext>
                </a:extLst>
              </a:tr>
              <a:tr h="203657">
                <a:tc>
                  <a:txBody>
                    <a:bodyPr/>
                    <a:lstStyle/>
                    <a:p>
                      <a:pPr algn="l" fontAlgn="ctr"/>
                      <a:r>
                        <a:rPr lang="es-CO" sz="1100" b="0" i="0" u="none" strike="noStrike" dirty="0">
                          <a:solidFill>
                            <a:srgbClr val="000000"/>
                          </a:solidFill>
                          <a:effectLst/>
                          <a:latin typeface="Arial Narrow" panose="020B0606020202030204" pitchFamily="34" charset="0"/>
                        </a:rPr>
                        <a:t>FINANCIEROS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9,977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a:solidFill>
                            <a:srgbClr val="000000"/>
                          </a:solidFill>
                          <a:effectLst/>
                          <a:latin typeface="Arial Narrow" panose="020B0606020202030204" pitchFamily="34" charset="0"/>
                        </a:rPr>
                        <a:t>2,025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a:solidFill>
                            <a:srgbClr val="000000"/>
                          </a:solidFill>
                          <a:effectLst/>
                          <a:latin typeface="Arial Narrow" panose="020B0606020202030204" pitchFamily="34" charset="0"/>
                        </a:rPr>
                        <a:t>7,952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a:solidFill>
                            <a:srgbClr val="000000"/>
                          </a:solidFill>
                          <a:effectLst/>
                          <a:latin typeface="Arial Narrow" panose="020B0606020202030204" pitchFamily="34" charset="0"/>
                        </a:rPr>
                        <a:t>393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504883149"/>
                  </a:ext>
                </a:extLst>
              </a:tr>
              <a:tr h="203657">
                <a:tc>
                  <a:txBody>
                    <a:bodyPr/>
                    <a:lstStyle/>
                    <a:p>
                      <a:pPr algn="l" fontAlgn="ctr"/>
                      <a:r>
                        <a:rPr lang="es-CO" sz="1100" b="0" i="0" u="none" strike="noStrike" dirty="0">
                          <a:solidFill>
                            <a:srgbClr val="000000"/>
                          </a:solidFill>
                          <a:effectLst/>
                          <a:latin typeface="Arial Narrow" panose="020B0606020202030204" pitchFamily="34" charset="0"/>
                        </a:rPr>
                        <a:t>AJUSTE POR DIFERENCIA EN CAMBIO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11,023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12,235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a:solidFill>
                            <a:srgbClr val="000000"/>
                          </a:solidFill>
                          <a:effectLst/>
                          <a:latin typeface="Arial Narrow" panose="020B0606020202030204" pitchFamily="34" charset="0"/>
                        </a:rPr>
                        <a:t>-1,213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a:solidFill>
                            <a:srgbClr val="000000"/>
                          </a:solidFill>
                          <a:effectLst/>
                          <a:latin typeface="Arial Narrow" panose="020B0606020202030204" pitchFamily="34" charset="0"/>
                        </a:rPr>
                        <a:t>-10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3119704884"/>
                  </a:ext>
                </a:extLst>
              </a:tr>
              <a:tr h="203657">
                <a:tc>
                  <a:txBody>
                    <a:bodyPr/>
                    <a:lstStyle/>
                    <a:p>
                      <a:pPr algn="l" fontAlgn="ctr"/>
                      <a:r>
                        <a:rPr lang="es-CO" sz="1100" b="0" i="0" u="none" strike="noStrike" dirty="0">
                          <a:solidFill>
                            <a:srgbClr val="000000"/>
                          </a:solidFill>
                          <a:effectLst/>
                          <a:latin typeface="Arial Narrow" panose="020B0606020202030204" pitchFamily="34" charset="0"/>
                        </a:rPr>
                        <a:t>ARRENDAMIENTOS Y VENTAS BIENES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a:solidFill>
                            <a:srgbClr val="000000"/>
                          </a:solidFill>
                          <a:effectLst/>
                          <a:latin typeface="Arial Narrow" panose="020B0606020202030204" pitchFamily="34" charset="0"/>
                        </a:rPr>
                        <a:t>16,643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9,923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6,721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68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723071161"/>
                  </a:ext>
                </a:extLst>
              </a:tr>
              <a:tr h="203657">
                <a:tc>
                  <a:txBody>
                    <a:bodyPr/>
                    <a:lstStyle/>
                    <a:p>
                      <a:pPr algn="l" fontAlgn="ctr"/>
                      <a:r>
                        <a:rPr lang="es-CO" sz="1100" b="0" i="0" u="none" strike="noStrike" dirty="0">
                          <a:solidFill>
                            <a:srgbClr val="000000"/>
                          </a:solidFill>
                          <a:effectLst/>
                          <a:latin typeface="Arial Narrow" panose="020B0606020202030204" pitchFamily="34" charset="0"/>
                        </a:rPr>
                        <a:t>INGRESOS VIGENCIA  ANTERIOR, RECUPERACIONES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a:solidFill>
                            <a:srgbClr val="000000"/>
                          </a:solidFill>
                          <a:effectLst/>
                          <a:latin typeface="Arial Narrow" panose="020B0606020202030204" pitchFamily="34" charset="0"/>
                        </a:rPr>
                        <a:t>8,065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a:solidFill>
                            <a:srgbClr val="000000"/>
                          </a:solidFill>
                          <a:effectLst/>
                          <a:latin typeface="Arial Narrow" panose="020B0606020202030204" pitchFamily="34" charset="0"/>
                        </a:rPr>
                        <a:t>3,733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4,332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116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688860823"/>
                  </a:ext>
                </a:extLst>
              </a:tr>
              <a:tr h="203657">
                <a:tc>
                  <a:txBody>
                    <a:bodyPr/>
                    <a:lstStyle/>
                    <a:p>
                      <a:pPr algn="l" fontAlgn="ctr"/>
                      <a:r>
                        <a:rPr lang="es-CO" sz="1100" b="0" i="0" u="none" strike="noStrike" dirty="0">
                          <a:solidFill>
                            <a:srgbClr val="000000"/>
                          </a:solidFill>
                          <a:effectLst/>
                          <a:latin typeface="Arial Narrow" panose="020B0606020202030204" pitchFamily="34" charset="0"/>
                        </a:rPr>
                        <a:t>TOTAL INGRESOS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lumMod val="95000"/>
                      </a:schemeClr>
                    </a:solidFill>
                  </a:tcPr>
                </a:tc>
                <a:tc>
                  <a:txBody>
                    <a:bodyPr/>
                    <a:lstStyle/>
                    <a:p>
                      <a:pPr algn="r" fontAlgn="ctr"/>
                      <a:r>
                        <a:rPr lang="es-CO" sz="1100" b="0" i="0" u="none" strike="noStrike" dirty="0">
                          <a:solidFill>
                            <a:srgbClr val="000000"/>
                          </a:solidFill>
                          <a:effectLst/>
                          <a:latin typeface="Arial Narrow" panose="020B0606020202030204" pitchFamily="34" charset="0"/>
                        </a:rPr>
                        <a:t>45,708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lumMod val="95000"/>
                      </a:schemeClr>
                    </a:solidFill>
                  </a:tcPr>
                </a:tc>
                <a:tc>
                  <a:txBody>
                    <a:bodyPr/>
                    <a:lstStyle/>
                    <a:p>
                      <a:pPr algn="r" fontAlgn="ctr"/>
                      <a:r>
                        <a:rPr lang="es-CO" sz="1100" b="0" i="0" u="none" strike="noStrike" dirty="0">
                          <a:solidFill>
                            <a:srgbClr val="000000"/>
                          </a:solidFill>
                          <a:effectLst/>
                          <a:latin typeface="Arial Narrow" panose="020B0606020202030204" pitchFamily="34" charset="0"/>
                        </a:rPr>
                        <a:t>27,916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lumMod val="95000"/>
                      </a:schemeClr>
                    </a:solidFill>
                  </a:tcPr>
                </a:tc>
                <a:tc>
                  <a:txBody>
                    <a:bodyPr/>
                    <a:lstStyle/>
                    <a:p>
                      <a:pPr algn="r" fontAlgn="ctr"/>
                      <a:r>
                        <a:rPr lang="es-CO" sz="1100" b="0" i="0" u="none" strike="noStrike" dirty="0">
                          <a:solidFill>
                            <a:srgbClr val="000000"/>
                          </a:solidFill>
                          <a:effectLst/>
                          <a:latin typeface="Arial Narrow" panose="020B0606020202030204" pitchFamily="34" charset="0"/>
                        </a:rPr>
                        <a:t>17,792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lumMod val="95000"/>
                      </a:schemeClr>
                    </a:solidFill>
                  </a:tcPr>
                </a:tc>
                <a:tc>
                  <a:txBody>
                    <a:bodyPr/>
                    <a:lstStyle/>
                    <a:p>
                      <a:pPr algn="r" fontAlgn="ctr"/>
                      <a:r>
                        <a:rPr lang="es-CO" sz="1100" b="0" i="0" u="none" strike="noStrike" dirty="0">
                          <a:solidFill>
                            <a:srgbClr val="000000"/>
                          </a:solidFill>
                          <a:effectLst/>
                          <a:latin typeface="Arial Narrow" panose="020B0606020202030204" pitchFamily="34" charset="0"/>
                        </a:rPr>
                        <a:t>64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lumMod val="95000"/>
                      </a:schemeClr>
                    </a:solidFill>
                  </a:tcPr>
                </a:tc>
                <a:extLst>
                  <a:ext uri="{0D108BD9-81ED-4DB2-BD59-A6C34878D82A}">
                    <a16:rowId xmlns:a16="http://schemas.microsoft.com/office/drawing/2014/main" val="823256803"/>
                  </a:ext>
                </a:extLst>
              </a:tr>
              <a:tr h="203657">
                <a:tc>
                  <a:txBody>
                    <a:bodyPr/>
                    <a:lstStyle/>
                    <a:p>
                      <a:pPr algn="l" fontAlgn="ctr"/>
                      <a:r>
                        <a:rPr lang="es-CO" sz="1100" b="0" i="0" u="none" strike="noStrike" dirty="0">
                          <a:solidFill>
                            <a:srgbClr val="000000"/>
                          </a:solidFill>
                          <a:effectLst/>
                          <a:latin typeface="Arial Narrow" panose="020B0606020202030204" pitchFamily="34" charset="0"/>
                        </a:rPr>
                        <a:t> </a:t>
                      </a:r>
                    </a:p>
                  </a:txBody>
                  <a:tcPr marL="88174"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 </a:t>
                      </a:r>
                    </a:p>
                  </a:txBody>
                  <a:tcPr marL="0" marR="44087"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 </a:t>
                      </a:r>
                    </a:p>
                  </a:txBody>
                  <a:tcPr marL="0" marR="44087"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dirty="0">
                          <a:solidFill>
                            <a:srgbClr val="000000"/>
                          </a:solidFill>
                          <a:effectLst/>
                          <a:latin typeface="Arial Narrow" panose="020B0606020202030204" pitchFamily="34" charset="0"/>
                        </a:rPr>
                        <a:t> </a:t>
                      </a:r>
                    </a:p>
                  </a:txBody>
                  <a:tcPr marL="0" marR="44087"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r" fontAlgn="ctr"/>
                      <a:r>
                        <a:rPr lang="es-CO" sz="1100" b="0" i="0" u="none" strike="noStrike">
                          <a:solidFill>
                            <a:srgbClr val="000000"/>
                          </a:solidFill>
                          <a:effectLst/>
                          <a:latin typeface="Arial Narrow" panose="020B0606020202030204" pitchFamily="34" charset="0"/>
                        </a:rPr>
                        <a:t> </a:t>
                      </a:r>
                    </a:p>
                  </a:txBody>
                  <a:tcPr marL="0" marR="44087"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144049722"/>
                  </a:ext>
                </a:extLst>
              </a:tr>
              <a:tr h="203657">
                <a:tc>
                  <a:txBody>
                    <a:bodyPr/>
                    <a:lstStyle/>
                    <a:p>
                      <a:pPr algn="l" fontAlgn="ctr"/>
                      <a:r>
                        <a:rPr lang="es-CO" sz="1100" b="0" i="0" u="none" strike="noStrike" dirty="0">
                          <a:solidFill>
                            <a:srgbClr val="000000"/>
                          </a:solidFill>
                          <a:effectLst/>
                          <a:latin typeface="Arial Narrow" panose="020B0606020202030204" pitchFamily="34" charset="0"/>
                        </a:rPr>
                        <a:t>GASTOS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8E2EB"/>
                    </a:solidFill>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0" marR="0" marT="0" marB="0" anchor="b">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0" marR="0" marT="0" marB="0" anchor="b">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937885177"/>
                  </a:ext>
                </a:extLst>
              </a:tr>
              <a:tr h="203657">
                <a:tc>
                  <a:txBody>
                    <a:bodyPr/>
                    <a:lstStyle/>
                    <a:p>
                      <a:pPr algn="l" fontAlgn="ctr"/>
                      <a:r>
                        <a:rPr lang="es-CO" sz="1100" b="0" i="0" u="none" strike="noStrike" dirty="0">
                          <a:solidFill>
                            <a:srgbClr val="000000"/>
                          </a:solidFill>
                          <a:effectLst/>
                          <a:latin typeface="Arial Narrow" panose="020B0606020202030204" pitchFamily="34" charset="0"/>
                        </a:rPr>
                        <a:t>GASTOS GENERALES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45,085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38,634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6,451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a:solidFill>
                            <a:srgbClr val="000000"/>
                          </a:solidFill>
                          <a:effectLst/>
                          <a:latin typeface="Arial Narrow" panose="020B0606020202030204" pitchFamily="34" charset="0"/>
                        </a:rPr>
                        <a:t>17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318502760"/>
                  </a:ext>
                </a:extLst>
              </a:tr>
              <a:tr h="203657">
                <a:tc>
                  <a:txBody>
                    <a:bodyPr/>
                    <a:lstStyle/>
                    <a:p>
                      <a:pPr algn="l" fontAlgn="ctr"/>
                      <a:r>
                        <a:rPr lang="es-CO" sz="1100" b="0" i="0" u="none" strike="noStrike" dirty="0">
                          <a:solidFill>
                            <a:srgbClr val="000000"/>
                          </a:solidFill>
                          <a:effectLst/>
                          <a:latin typeface="Arial Narrow" panose="020B0606020202030204" pitchFamily="34" charset="0"/>
                        </a:rPr>
                        <a:t>IMPUESTOS TASAS Y CONTRIBUCIONES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9,511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1,599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7,912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a:solidFill>
                            <a:srgbClr val="000000"/>
                          </a:solidFill>
                          <a:effectLst/>
                          <a:latin typeface="Arial Narrow" panose="020B0606020202030204" pitchFamily="34" charset="0"/>
                        </a:rPr>
                        <a:t>495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465384619"/>
                  </a:ext>
                </a:extLst>
              </a:tr>
              <a:tr h="203657">
                <a:tc>
                  <a:txBody>
                    <a:bodyPr/>
                    <a:lstStyle/>
                    <a:p>
                      <a:pPr algn="l" fontAlgn="ctr"/>
                      <a:r>
                        <a:rPr lang="es-CO" sz="1100" b="0" i="0" u="none" strike="noStrike" dirty="0">
                          <a:solidFill>
                            <a:srgbClr val="000000"/>
                          </a:solidFill>
                          <a:effectLst/>
                          <a:latin typeface="Arial Narrow" panose="020B0606020202030204" pitchFamily="34" charset="0"/>
                        </a:rPr>
                        <a:t>PROVISIONES, DEPRECIACIONES Y AMORTIZACIONES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8,222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1,826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6,395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a:solidFill>
                            <a:srgbClr val="000000"/>
                          </a:solidFill>
                          <a:effectLst/>
                          <a:latin typeface="Arial Narrow" panose="020B0606020202030204" pitchFamily="34" charset="0"/>
                        </a:rPr>
                        <a:t>350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502594454"/>
                  </a:ext>
                </a:extLst>
              </a:tr>
              <a:tr h="203657">
                <a:tc>
                  <a:txBody>
                    <a:bodyPr/>
                    <a:lstStyle/>
                    <a:p>
                      <a:pPr algn="l" fontAlgn="ctr"/>
                      <a:r>
                        <a:rPr lang="es-CO" sz="1100" b="0" i="0" u="none" strike="noStrike" dirty="0">
                          <a:solidFill>
                            <a:srgbClr val="000000"/>
                          </a:solidFill>
                          <a:effectLst/>
                          <a:latin typeface="Arial Narrow" panose="020B0606020202030204" pitchFamily="34" charset="0"/>
                        </a:rPr>
                        <a:t>TRANSFERENCIAS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2,374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39,220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-36,846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-94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3867211893"/>
                  </a:ext>
                </a:extLst>
              </a:tr>
              <a:tr h="208795">
                <a:tc>
                  <a:txBody>
                    <a:bodyPr/>
                    <a:lstStyle/>
                    <a:p>
                      <a:pPr algn="l" fontAlgn="ctr"/>
                      <a:r>
                        <a:rPr lang="es-CO" sz="1100" b="0" i="0" u="none" strike="noStrike" dirty="0">
                          <a:solidFill>
                            <a:srgbClr val="000000"/>
                          </a:solidFill>
                          <a:effectLst/>
                          <a:latin typeface="Arial Narrow" panose="020B0606020202030204" pitchFamily="34" charset="0"/>
                        </a:rPr>
                        <a:t>OTROS GASTOS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21,078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48,281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-27,203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solidFill>
                  </a:tcPr>
                </a:tc>
                <a:tc>
                  <a:txBody>
                    <a:bodyPr/>
                    <a:lstStyle/>
                    <a:p>
                      <a:pPr algn="r" fontAlgn="ctr"/>
                      <a:r>
                        <a:rPr lang="es-CO" sz="1100" b="0" i="0" u="none" strike="noStrike" dirty="0">
                          <a:solidFill>
                            <a:srgbClr val="000000"/>
                          </a:solidFill>
                          <a:effectLst/>
                          <a:latin typeface="Arial Narrow" panose="020B0606020202030204" pitchFamily="34" charset="0"/>
                        </a:rPr>
                        <a:t>-56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2108041962"/>
                  </a:ext>
                </a:extLst>
              </a:tr>
              <a:tr h="217044">
                <a:tc>
                  <a:txBody>
                    <a:bodyPr/>
                    <a:lstStyle/>
                    <a:p>
                      <a:pPr algn="l" fontAlgn="ctr"/>
                      <a:r>
                        <a:rPr lang="es-CO" sz="1100" b="0" i="0" u="none" strike="noStrike" dirty="0">
                          <a:solidFill>
                            <a:srgbClr val="000000"/>
                          </a:solidFill>
                          <a:effectLst/>
                          <a:latin typeface="Arial Narrow" panose="020B0606020202030204" pitchFamily="34" charset="0"/>
                        </a:rPr>
                        <a:t>TOTAL GASTOS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r" fontAlgn="ctr"/>
                      <a:r>
                        <a:rPr lang="es-CO" sz="1100" b="0" i="0" u="none" strike="noStrike" dirty="0">
                          <a:solidFill>
                            <a:srgbClr val="000000"/>
                          </a:solidFill>
                          <a:effectLst/>
                          <a:latin typeface="Arial Narrow" panose="020B0606020202030204" pitchFamily="34" charset="0"/>
                        </a:rPr>
                        <a:t>86,270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r" fontAlgn="ctr"/>
                      <a:r>
                        <a:rPr lang="es-CO" sz="1100" b="0" i="0" u="none" strike="noStrike" dirty="0">
                          <a:solidFill>
                            <a:srgbClr val="000000"/>
                          </a:solidFill>
                          <a:effectLst/>
                          <a:latin typeface="Arial Narrow" panose="020B0606020202030204" pitchFamily="34" charset="0"/>
                        </a:rPr>
                        <a:t>129,560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r" fontAlgn="ctr"/>
                      <a:r>
                        <a:rPr lang="es-CO" sz="1100" b="0" i="0" u="none" strike="noStrike" dirty="0">
                          <a:solidFill>
                            <a:srgbClr val="000000"/>
                          </a:solidFill>
                          <a:effectLst/>
                          <a:latin typeface="Arial Narrow" panose="020B0606020202030204" pitchFamily="34" charset="0"/>
                        </a:rPr>
                        <a:t>-43,291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r" fontAlgn="ctr"/>
                      <a:r>
                        <a:rPr lang="es-CO" sz="1100" b="0" i="0" u="none" strike="noStrike" dirty="0">
                          <a:solidFill>
                            <a:srgbClr val="000000"/>
                          </a:solidFill>
                          <a:effectLst/>
                          <a:latin typeface="Arial Narrow" panose="020B0606020202030204" pitchFamily="34" charset="0"/>
                        </a:rPr>
                        <a:t>-33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00908064"/>
                  </a:ext>
                </a:extLst>
              </a:tr>
              <a:tr h="162560">
                <a:tc>
                  <a:txBody>
                    <a:bodyPr/>
                    <a:lstStyle/>
                    <a:p>
                      <a:pPr algn="l" fontAlgn="ctr"/>
                      <a:endParaRPr lang="es-CO" sz="1100" b="0" i="0" u="none" strike="noStrike" dirty="0">
                        <a:solidFill>
                          <a:srgbClr val="000000"/>
                        </a:solidFill>
                        <a:effectLst/>
                        <a:latin typeface="Arial Narrow" panose="020B060602020203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endParaRPr lang="es-CO" sz="1100" b="0" i="0" u="none" strike="noStrike" dirty="0">
                        <a:solidFill>
                          <a:srgbClr val="000000"/>
                        </a:solidFill>
                        <a:effectLst/>
                        <a:latin typeface="Arial Narrow" panose="020B060602020203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endParaRPr lang="es-CO" sz="1100" b="0" i="0" u="none" strike="noStrike" dirty="0">
                        <a:solidFill>
                          <a:srgbClr val="000000"/>
                        </a:solidFill>
                        <a:effectLst/>
                        <a:latin typeface="Arial Narrow" panose="020B060602020203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endParaRPr lang="es-CO" sz="1100" b="0" i="0" u="none" strike="noStrike" dirty="0">
                        <a:solidFill>
                          <a:srgbClr val="000000"/>
                        </a:solidFill>
                        <a:effectLst/>
                        <a:latin typeface="Arial Narrow" panose="020B060602020203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tc>
                  <a:txBody>
                    <a:bodyPr/>
                    <a:lstStyle/>
                    <a:p>
                      <a:pPr algn="r" fontAlgn="ctr"/>
                      <a:endParaRPr lang="es-CO" sz="1100" b="0" i="0" u="none" strike="noStrike" dirty="0">
                        <a:solidFill>
                          <a:srgbClr val="000000"/>
                        </a:solidFill>
                        <a:effectLst/>
                        <a:latin typeface="Arial Narrow" panose="020B060602020203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345309483"/>
                  </a:ext>
                </a:extLst>
              </a:tr>
              <a:tr h="203657">
                <a:tc>
                  <a:txBody>
                    <a:bodyPr/>
                    <a:lstStyle/>
                    <a:p>
                      <a:pPr algn="l" fontAlgn="ctr"/>
                      <a:r>
                        <a:rPr lang="es-CO" sz="1100" b="0" i="0" u="none" strike="noStrike" dirty="0">
                          <a:solidFill>
                            <a:srgbClr val="000000"/>
                          </a:solidFill>
                          <a:effectLst/>
                          <a:latin typeface="Arial Narrow" panose="020B0606020202030204" pitchFamily="34" charset="0"/>
                        </a:rPr>
                        <a:t>PERDIDA DEL EJERCICIO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lumMod val="95000"/>
                      </a:schemeClr>
                    </a:solidFill>
                  </a:tcPr>
                </a:tc>
                <a:tc>
                  <a:txBody>
                    <a:bodyPr/>
                    <a:lstStyle/>
                    <a:p>
                      <a:pPr algn="r" fontAlgn="ctr"/>
                      <a:r>
                        <a:rPr lang="es-CO" sz="1100" b="0" i="0" u="none" strike="noStrike" dirty="0">
                          <a:solidFill>
                            <a:srgbClr val="000000"/>
                          </a:solidFill>
                          <a:effectLst/>
                          <a:latin typeface="Arial Narrow" panose="020B0606020202030204" pitchFamily="34" charset="0"/>
                        </a:rPr>
                        <a:t>-40,562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lumMod val="95000"/>
                      </a:schemeClr>
                    </a:solidFill>
                  </a:tcPr>
                </a:tc>
                <a:tc>
                  <a:txBody>
                    <a:bodyPr/>
                    <a:lstStyle/>
                    <a:p>
                      <a:pPr algn="r" fontAlgn="ctr"/>
                      <a:r>
                        <a:rPr lang="es-CO" sz="1100" b="0" i="0" u="none" strike="noStrike" dirty="0">
                          <a:solidFill>
                            <a:srgbClr val="000000"/>
                          </a:solidFill>
                          <a:effectLst/>
                          <a:latin typeface="Arial Narrow" panose="020B0606020202030204" pitchFamily="34" charset="0"/>
                        </a:rPr>
                        <a:t>-101,644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lumMod val="95000"/>
                      </a:schemeClr>
                    </a:solidFill>
                  </a:tcPr>
                </a:tc>
                <a:tc>
                  <a:txBody>
                    <a:bodyPr/>
                    <a:lstStyle/>
                    <a:p>
                      <a:pPr algn="r" fontAlgn="ctr"/>
                      <a:r>
                        <a:rPr lang="es-CO" sz="1100" b="0" i="0" u="none" strike="noStrike" dirty="0">
                          <a:solidFill>
                            <a:srgbClr val="000000"/>
                          </a:solidFill>
                          <a:effectLst/>
                          <a:latin typeface="Arial Narrow" panose="020B0606020202030204" pitchFamily="34" charset="0"/>
                        </a:rPr>
                        <a:t>61,082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lumMod val="95000"/>
                      </a:schemeClr>
                    </a:solidFill>
                  </a:tcPr>
                </a:tc>
                <a:tc>
                  <a:txBody>
                    <a:bodyPr/>
                    <a:lstStyle/>
                    <a:p>
                      <a:pPr algn="r" fontAlgn="ctr"/>
                      <a:r>
                        <a:rPr lang="es-CO" sz="1100" b="0" i="0" u="none" strike="noStrike" dirty="0">
                          <a:solidFill>
                            <a:srgbClr val="000000"/>
                          </a:solidFill>
                          <a:effectLst/>
                          <a:latin typeface="Arial Narrow" panose="020B0606020202030204" pitchFamily="34" charset="0"/>
                        </a:rPr>
                        <a:t>-60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chemeClr val="bg1">
                        <a:lumMod val="95000"/>
                      </a:schemeClr>
                    </a:solidFill>
                  </a:tcPr>
                </a:tc>
                <a:extLst>
                  <a:ext uri="{0D108BD9-81ED-4DB2-BD59-A6C34878D82A}">
                    <a16:rowId xmlns:a16="http://schemas.microsoft.com/office/drawing/2014/main" val="4042315208"/>
                  </a:ext>
                </a:extLst>
              </a:tr>
            </a:tbl>
          </a:graphicData>
        </a:graphic>
      </p:graphicFrame>
      <p:sp>
        <p:nvSpPr>
          <p:cNvPr id="3" name="Marcador de número de diapositiva 2"/>
          <p:cNvSpPr>
            <a:spLocks noGrp="1"/>
          </p:cNvSpPr>
          <p:nvPr>
            <p:ph type="sldNum" sz="quarter" idx="12"/>
          </p:nvPr>
        </p:nvSpPr>
        <p:spPr/>
        <p:txBody>
          <a:bodyPr/>
          <a:lstStyle/>
          <a:p>
            <a:fld id="{015B2B85-C11A-46BE-910A-7C2CECB29AE5}" type="slidenum">
              <a:rPr lang="es-ES" smtClean="0"/>
              <a:t>34</a:t>
            </a:fld>
            <a:endParaRPr lang="es-ES"/>
          </a:p>
        </p:txBody>
      </p:sp>
      <p:pic>
        <p:nvPicPr>
          <p:cNvPr id="2" name="Imagen 1">
            <a:hlinkClick r:id="rId4" action="ppaction://hlinksldjump"/>
          </p:cNvPr>
          <p:cNvPicPr>
            <a:picLocks noChangeAspect="1"/>
          </p:cNvPicPr>
          <p:nvPr/>
        </p:nvPicPr>
        <p:blipFill>
          <a:blip r:embed="rId5"/>
          <a:stretch>
            <a:fillRect/>
          </a:stretch>
        </p:blipFill>
        <p:spPr>
          <a:xfrm>
            <a:off x="3420967" y="2362573"/>
            <a:ext cx="235152" cy="97196"/>
          </a:xfrm>
          <a:prstGeom prst="rect">
            <a:avLst/>
          </a:prstGeom>
        </p:spPr>
      </p:pic>
      <p:pic>
        <p:nvPicPr>
          <p:cNvPr id="5" name="Imagen 4">
            <a:hlinkClick r:id="rId4" action="ppaction://hlinksldjump"/>
          </p:cNvPr>
          <p:cNvPicPr>
            <a:picLocks noChangeAspect="1"/>
          </p:cNvPicPr>
          <p:nvPr/>
        </p:nvPicPr>
        <p:blipFill>
          <a:blip r:embed="rId5"/>
          <a:stretch>
            <a:fillRect/>
          </a:stretch>
        </p:blipFill>
        <p:spPr>
          <a:xfrm>
            <a:off x="4661291" y="2564999"/>
            <a:ext cx="235152" cy="97196"/>
          </a:xfrm>
          <a:prstGeom prst="rect">
            <a:avLst/>
          </a:prstGeom>
        </p:spPr>
      </p:pic>
      <p:pic>
        <p:nvPicPr>
          <p:cNvPr id="8" name="Imagen 7">
            <a:hlinkClick r:id="rId4" action="ppaction://hlinksldjump"/>
          </p:cNvPr>
          <p:cNvPicPr>
            <a:picLocks noChangeAspect="1"/>
          </p:cNvPicPr>
          <p:nvPr/>
        </p:nvPicPr>
        <p:blipFill>
          <a:blip r:embed="rId5"/>
          <a:stretch>
            <a:fillRect/>
          </a:stretch>
        </p:blipFill>
        <p:spPr>
          <a:xfrm>
            <a:off x="4716294" y="2774858"/>
            <a:ext cx="235152" cy="97196"/>
          </a:xfrm>
          <a:prstGeom prst="rect">
            <a:avLst/>
          </a:prstGeom>
        </p:spPr>
      </p:pic>
      <p:pic>
        <p:nvPicPr>
          <p:cNvPr id="9" name="Imagen 8">
            <a:hlinkClick r:id="rId4" action="ppaction://hlinksldjump"/>
          </p:cNvPr>
          <p:cNvPicPr>
            <a:picLocks noChangeAspect="1"/>
          </p:cNvPicPr>
          <p:nvPr/>
        </p:nvPicPr>
        <p:blipFill>
          <a:blip r:embed="rId5"/>
          <a:stretch>
            <a:fillRect/>
          </a:stretch>
        </p:blipFill>
        <p:spPr>
          <a:xfrm>
            <a:off x="5522530" y="2981001"/>
            <a:ext cx="235152" cy="97196"/>
          </a:xfrm>
          <a:prstGeom prst="rect">
            <a:avLst/>
          </a:prstGeom>
        </p:spPr>
      </p:pic>
      <p:pic>
        <p:nvPicPr>
          <p:cNvPr id="10" name="Imagen 9">
            <a:hlinkClick r:id="rId6" action="ppaction://hlinksldjump"/>
          </p:cNvPr>
          <p:cNvPicPr>
            <a:picLocks noChangeAspect="1"/>
          </p:cNvPicPr>
          <p:nvPr/>
        </p:nvPicPr>
        <p:blipFill>
          <a:blip r:embed="rId7"/>
          <a:stretch>
            <a:fillRect/>
          </a:stretch>
        </p:blipFill>
        <p:spPr>
          <a:xfrm>
            <a:off x="3916998" y="3805572"/>
            <a:ext cx="235152" cy="97196"/>
          </a:xfrm>
          <a:prstGeom prst="rect">
            <a:avLst/>
          </a:prstGeom>
        </p:spPr>
      </p:pic>
      <p:pic>
        <p:nvPicPr>
          <p:cNvPr id="11" name="Imagen 10">
            <a:hlinkClick r:id="rId8" action="ppaction://hlinksldjump"/>
          </p:cNvPr>
          <p:cNvPicPr>
            <a:picLocks noChangeAspect="1"/>
          </p:cNvPicPr>
          <p:nvPr/>
        </p:nvPicPr>
        <p:blipFill>
          <a:blip r:embed="rId9"/>
          <a:stretch>
            <a:fillRect/>
          </a:stretch>
        </p:blipFill>
        <p:spPr>
          <a:xfrm>
            <a:off x="4841440" y="4014576"/>
            <a:ext cx="235152" cy="97196"/>
          </a:xfrm>
          <a:prstGeom prst="rect">
            <a:avLst/>
          </a:prstGeom>
        </p:spPr>
      </p:pic>
      <p:pic>
        <p:nvPicPr>
          <p:cNvPr id="12" name="Imagen 11">
            <a:hlinkClick r:id="rId10" action="ppaction://hlinksldjump"/>
          </p:cNvPr>
          <p:cNvPicPr>
            <a:picLocks noChangeAspect="1"/>
          </p:cNvPicPr>
          <p:nvPr/>
        </p:nvPicPr>
        <p:blipFill>
          <a:blip r:embed="rId11"/>
          <a:stretch>
            <a:fillRect/>
          </a:stretch>
        </p:blipFill>
        <p:spPr>
          <a:xfrm>
            <a:off x="5631795" y="4215261"/>
            <a:ext cx="235152" cy="97196"/>
          </a:xfrm>
          <a:prstGeom prst="rect">
            <a:avLst/>
          </a:prstGeom>
        </p:spPr>
      </p:pic>
      <p:pic>
        <p:nvPicPr>
          <p:cNvPr id="13" name="Imagen 12">
            <a:hlinkClick r:id="rId10" action="ppaction://hlinksldjump"/>
          </p:cNvPr>
          <p:cNvPicPr>
            <a:picLocks noChangeAspect="1"/>
          </p:cNvPicPr>
          <p:nvPr/>
        </p:nvPicPr>
        <p:blipFill>
          <a:blip r:embed="rId12"/>
          <a:stretch>
            <a:fillRect/>
          </a:stretch>
        </p:blipFill>
        <p:spPr>
          <a:xfrm>
            <a:off x="3681846" y="4398231"/>
            <a:ext cx="235152" cy="97196"/>
          </a:xfrm>
          <a:prstGeom prst="rect">
            <a:avLst/>
          </a:prstGeom>
        </p:spPr>
      </p:pic>
      <p:pic>
        <p:nvPicPr>
          <p:cNvPr id="14" name="Imagen 13">
            <a:hlinkClick r:id="rId13" action="ppaction://hlinksldjump"/>
          </p:cNvPr>
          <p:cNvPicPr>
            <a:picLocks noChangeAspect="1"/>
          </p:cNvPicPr>
          <p:nvPr/>
        </p:nvPicPr>
        <p:blipFill>
          <a:blip r:embed="rId14"/>
          <a:stretch>
            <a:fillRect/>
          </a:stretch>
        </p:blipFill>
        <p:spPr>
          <a:xfrm>
            <a:off x="3656119" y="4623700"/>
            <a:ext cx="235152" cy="97196"/>
          </a:xfrm>
          <a:prstGeom prst="rect">
            <a:avLst/>
          </a:prstGeom>
        </p:spPr>
      </p:pic>
      <p:sp>
        <p:nvSpPr>
          <p:cNvPr id="15" name="Rectángulo 1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6" name="Rectángulo 15"/>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Tree>
    <p:extLst>
      <p:ext uri="{BB962C8B-B14F-4D97-AF65-F5344CB8AC3E}">
        <p14:creationId xmlns:p14="http://schemas.microsoft.com/office/powerpoint/2010/main" val="27362145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CuadroTexto 5"/>
          <p:cNvSpPr txBox="1"/>
          <p:nvPr/>
        </p:nvSpPr>
        <p:spPr>
          <a:xfrm>
            <a:off x="2911378" y="2669729"/>
            <a:ext cx="6172200" cy="1030410"/>
          </a:xfrm>
          <a:prstGeom prst="rect">
            <a:avLst/>
          </a:prstGeom>
          <a:noFill/>
        </p:spPr>
        <p:txBody>
          <a:bodyPr wrap="square" rtlCol="0">
            <a:spAutoFit/>
          </a:bodyPr>
          <a:lstStyle/>
          <a:p>
            <a:pPr algn="ctr"/>
            <a:r>
              <a:rPr lang="es-CO" sz="3048" dirty="0"/>
              <a:t>4. Ejecución Presupuestal FRISCO a Marzo 2017</a:t>
            </a:r>
          </a:p>
        </p:txBody>
      </p:sp>
      <p:sp>
        <p:nvSpPr>
          <p:cNvPr id="7" name="Rectángulo 6"/>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8" name="Rectángulo 7"/>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0" name="CuadroTexto 9"/>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Ejecución Presupuestal FRISCO</a:t>
            </a:r>
            <a:endParaRPr lang="es-ES" sz="800" dirty="0">
              <a:solidFill>
                <a:schemeClr val="bg1"/>
              </a:solidFill>
            </a:endParaRPr>
          </a:p>
        </p:txBody>
      </p:sp>
    </p:spTree>
    <p:extLst>
      <p:ext uri="{BB962C8B-B14F-4D97-AF65-F5344CB8AC3E}">
        <p14:creationId xmlns:p14="http://schemas.microsoft.com/office/powerpoint/2010/main" val="13750807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8404" y="118752"/>
            <a:ext cx="1500187" cy="667127"/>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Marcador de número de diapositiva 6"/>
          <p:cNvSpPr>
            <a:spLocks noGrp="1"/>
          </p:cNvSpPr>
          <p:nvPr>
            <p:ph type="sldNum" sz="quarter" idx="12"/>
          </p:nvPr>
        </p:nvSpPr>
        <p:spPr/>
        <p:txBody>
          <a:bodyPr/>
          <a:lstStyle/>
          <a:p>
            <a:fld id="{015B2B85-C11A-46BE-910A-7C2CECB29AE5}" type="slidenum">
              <a:rPr lang="es-ES" smtClean="0"/>
              <a:t>36</a:t>
            </a:fld>
            <a:endParaRPr lang="es-ES"/>
          </a:p>
        </p:txBody>
      </p:sp>
      <p:sp>
        <p:nvSpPr>
          <p:cNvPr id="15" name="CuadroTexto 14"/>
          <p:cNvSpPr txBox="1"/>
          <p:nvPr/>
        </p:nvSpPr>
        <p:spPr>
          <a:xfrm>
            <a:off x="4193785" y="311617"/>
            <a:ext cx="5724690"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 FRISCO Primer Trimestre de 2017</a:t>
            </a:r>
          </a:p>
        </p:txBody>
      </p:sp>
      <p:sp>
        <p:nvSpPr>
          <p:cNvPr id="8" name="CuadroTexto 7"/>
          <p:cNvSpPr txBox="1"/>
          <p:nvPr/>
        </p:nvSpPr>
        <p:spPr>
          <a:xfrm>
            <a:off x="5325822" y="2686074"/>
            <a:ext cx="1654030" cy="514243"/>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a:t>
            </a:r>
          </a:p>
        </p:txBody>
      </p:sp>
      <p:pic>
        <p:nvPicPr>
          <p:cNvPr id="12" name="Imagen 11"/>
          <p:cNvPicPr>
            <a:picLocks noChangeAspect="1"/>
          </p:cNvPicPr>
          <p:nvPr/>
        </p:nvPicPr>
        <p:blipFill>
          <a:blip r:embed="rId4"/>
          <a:stretch>
            <a:fillRect/>
          </a:stretch>
        </p:blipFill>
        <p:spPr>
          <a:xfrm>
            <a:off x="4098592" y="2977161"/>
            <a:ext cx="4496714" cy="2899352"/>
          </a:xfrm>
          <a:prstGeom prst="rect">
            <a:avLst/>
          </a:prstGeom>
          <a:solidFill>
            <a:schemeClr val="bg1">
              <a:alpha val="0"/>
            </a:schemeClr>
          </a:solidFill>
          <a:effectLst>
            <a:softEdge rad="0"/>
          </a:effectLst>
        </p:spPr>
      </p:pic>
      <p:pic>
        <p:nvPicPr>
          <p:cNvPr id="2" name="Imagen 1"/>
          <p:cNvPicPr>
            <a:picLocks noChangeAspect="1"/>
          </p:cNvPicPr>
          <p:nvPr/>
        </p:nvPicPr>
        <p:blipFill>
          <a:blip r:embed="rId5"/>
          <a:stretch>
            <a:fillRect/>
          </a:stretch>
        </p:blipFill>
        <p:spPr>
          <a:xfrm>
            <a:off x="2444452" y="1026448"/>
            <a:ext cx="7474022" cy="1524018"/>
          </a:xfrm>
          <a:prstGeom prst="rect">
            <a:avLst/>
          </a:prstGeom>
        </p:spPr>
      </p:pic>
      <p:sp>
        <p:nvSpPr>
          <p:cNvPr id="9" name="Rectángulo 8"/>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Tree>
    <p:extLst>
      <p:ext uri="{BB962C8B-B14F-4D97-AF65-F5344CB8AC3E}">
        <p14:creationId xmlns:p14="http://schemas.microsoft.com/office/powerpoint/2010/main" val="6211291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n 19"/>
          <p:cNvPicPr>
            <a:picLocks noChangeAspect="1"/>
          </p:cNvPicPr>
          <p:nvPr/>
        </p:nvPicPr>
        <p:blipFill>
          <a:blip r:embed="rId3"/>
          <a:stretch>
            <a:fillRect/>
          </a:stretch>
        </p:blipFill>
        <p:spPr>
          <a:xfrm>
            <a:off x="2316077" y="1480996"/>
            <a:ext cx="7623118" cy="4498155"/>
          </a:xfrm>
          <a:prstGeom prst="rect">
            <a:avLst/>
          </a:prstGeom>
        </p:spPr>
      </p:pic>
      <p:pic>
        <p:nvPicPr>
          <p:cNvPr id="4" name="Imagen 3" descr="Logo SAE-0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cxnSp>
        <p:nvCxnSpPr>
          <p:cNvPr id="8" name="Conector recto 7"/>
          <p:cNvCxnSpPr/>
          <p:nvPr/>
        </p:nvCxnSpPr>
        <p:spPr>
          <a:xfrm>
            <a:off x="2316077" y="4140410"/>
            <a:ext cx="7623118" cy="10889"/>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ector recto 6"/>
          <p:cNvCxnSpPr/>
          <p:nvPr/>
        </p:nvCxnSpPr>
        <p:spPr>
          <a:xfrm>
            <a:off x="2316077" y="4968482"/>
            <a:ext cx="7623118" cy="1712"/>
          </a:xfrm>
          <a:prstGeom prst="line">
            <a:avLst/>
          </a:prstGeom>
        </p:spPr>
        <p:style>
          <a:lnRef idx="1">
            <a:schemeClr val="accent1"/>
          </a:lnRef>
          <a:fillRef idx="0">
            <a:schemeClr val="accent1"/>
          </a:fillRef>
          <a:effectRef idx="0">
            <a:schemeClr val="accent1"/>
          </a:effectRef>
          <a:fontRef idx="minor">
            <a:schemeClr val="tx1"/>
          </a:fontRef>
        </p:style>
      </p:cxnSp>
      <p:sp>
        <p:nvSpPr>
          <p:cNvPr id="16" name="Flecha derecha 15">
            <a:hlinkClick r:id="rId5" action="ppaction://hlinksldjump"/>
          </p:cNvPr>
          <p:cNvSpPr/>
          <p:nvPr/>
        </p:nvSpPr>
        <p:spPr>
          <a:xfrm>
            <a:off x="4338116" y="4438599"/>
            <a:ext cx="596997" cy="201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7" name="Flecha derecha 16">
            <a:hlinkClick r:id="rId6" action="ppaction://hlinksldjump"/>
          </p:cNvPr>
          <p:cNvSpPr/>
          <p:nvPr/>
        </p:nvSpPr>
        <p:spPr>
          <a:xfrm>
            <a:off x="4338116" y="5158457"/>
            <a:ext cx="596997" cy="201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2" name="Flecha derecha 11">
            <a:hlinkClick r:id="rId7" action="ppaction://hlinksldjump"/>
          </p:cNvPr>
          <p:cNvSpPr/>
          <p:nvPr/>
        </p:nvSpPr>
        <p:spPr>
          <a:xfrm>
            <a:off x="4338116" y="3108663"/>
            <a:ext cx="596997" cy="201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5" name="CuadroTexto 14"/>
          <p:cNvSpPr txBox="1"/>
          <p:nvPr/>
        </p:nvSpPr>
        <p:spPr>
          <a:xfrm>
            <a:off x="3639136" y="513145"/>
            <a:ext cx="6234896" cy="514243"/>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Gastos Generales y de Operación -  Primer Trimestre de 2017 - FRISCO</a:t>
            </a:r>
          </a:p>
        </p:txBody>
      </p:sp>
      <p:sp>
        <p:nvSpPr>
          <p:cNvPr id="11" name="Rectángulo 10"/>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Tree>
    <p:extLst>
      <p:ext uri="{BB962C8B-B14F-4D97-AF65-F5344CB8AC3E}">
        <p14:creationId xmlns:p14="http://schemas.microsoft.com/office/powerpoint/2010/main" val="18388783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CuadroTexto 5"/>
          <p:cNvSpPr txBox="1"/>
          <p:nvPr/>
        </p:nvSpPr>
        <p:spPr>
          <a:xfrm>
            <a:off x="3639136" y="513145"/>
            <a:ext cx="6234896"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Transferencias-  Primer Trimestre de 2017 - FRISCO</a:t>
            </a:r>
          </a:p>
        </p:txBody>
      </p:sp>
      <p:sp>
        <p:nvSpPr>
          <p:cNvPr id="3" name="CuadroTexto 2"/>
          <p:cNvSpPr txBox="1"/>
          <p:nvPr/>
        </p:nvSpPr>
        <p:spPr>
          <a:xfrm>
            <a:off x="2395684" y="4403263"/>
            <a:ext cx="7540619" cy="514243"/>
          </a:xfrm>
          <a:prstGeom prst="rect">
            <a:avLst/>
          </a:prstGeom>
          <a:noFill/>
        </p:spPr>
        <p:txBody>
          <a:bodyPr wrap="square" rtlCol="0">
            <a:spAutoFit/>
          </a:bodyPr>
          <a:lstStyle/>
          <a:p>
            <a:pPr marL="217713" indent="-217713">
              <a:buFont typeface="Arial" panose="020B0604020202020204" pitchFamily="34" charset="0"/>
              <a:buChar char="•"/>
            </a:pPr>
            <a:r>
              <a:rPr lang="es-CO" sz="1371" dirty="0">
                <a:latin typeface="Lato Regular"/>
              </a:rPr>
              <a:t>La factura del mes de Marzo del funcionamiento de SAE se registra mes vencido, es decir su ejecución se vera reflejada en Abril.</a:t>
            </a:r>
          </a:p>
        </p:txBody>
      </p:sp>
      <p:pic>
        <p:nvPicPr>
          <p:cNvPr id="7" name="Imagen 6"/>
          <p:cNvPicPr>
            <a:picLocks noChangeAspect="1"/>
          </p:cNvPicPr>
          <p:nvPr/>
        </p:nvPicPr>
        <p:blipFill>
          <a:blip r:embed="rId3"/>
          <a:stretch>
            <a:fillRect/>
          </a:stretch>
        </p:blipFill>
        <p:spPr>
          <a:xfrm>
            <a:off x="2314589" y="1528373"/>
            <a:ext cx="7621714" cy="2422453"/>
          </a:xfrm>
          <a:prstGeom prst="rect">
            <a:avLst/>
          </a:prstGeom>
        </p:spPr>
      </p:pic>
      <p:sp>
        <p:nvSpPr>
          <p:cNvPr id="8" name="Rectángulo 7"/>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Tree>
    <p:extLst>
      <p:ext uri="{BB962C8B-B14F-4D97-AF65-F5344CB8AC3E}">
        <p14:creationId xmlns:p14="http://schemas.microsoft.com/office/powerpoint/2010/main" val="21495300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CuadroTexto 5"/>
          <p:cNvSpPr txBox="1"/>
          <p:nvPr/>
        </p:nvSpPr>
        <p:spPr>
          <a:xfrm>
            <a:off x="2911378" y="2669730"/>
            <a:ext cx="6172200" cy="1499449"/>
          </a:xfrm>
          <a:prstGeom prst="rect">
            <a:avLst/>
          </a:prstGeom>
          <a:noFill/>
        </p:spPr>
        <p:txBody>
          <a:bodyPr wrap="square" rtlCol="0">
            <a:spAutoFit/>
          </a:bodyPr>
          <a:lstStyle/>
          <a:p>
            <a:pPr algn="ctr"/>
            <a:r>
              <a:rPr lang="es-ES" sz="3048" dirty="0">
                <a:solidFill>
                  <a:schemeClr val="accent5">
                    <a:lumMod val="50000"/>
                  </a:schemeClr>
                </a:solidFill>
              </a:rPr>
              <a:t>EJECUCIÓN PRIMER TRIMESTRE PRESUPUESTO SAE</a:t>
            </a:r>
          </a:p>
          <a:p>
            <a:pPr algn="ctr"/>
            <a:r>
              <a:rPr lang="es-ES" sz="3048" dirty="0">
                <a:solidFill>
                  <a:schemeClr val="accent5">
                    <a:lumMod val="50000"/>
                  </a:schemeClr>
                </a:solidFill>
              </a:rPr>
              <a:t>VIGENCIA 2017</a:t>
            </a:r>
          </a:p>
        </p:txBody>
      </p:sp>
      <p:sp>
        <p:nvSpPr>
          <p:cNvPr id="7" name="Rectángulo 6"/>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9" name="CuadroTexto 8"/>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Ejecución Presupuestal SAE</a:t>
            </a:r>
            <a:endParaRPr lang="es-ES" sz="800" dirty="0">
              <a:solidFill>
                <a:schemeClr val="bg1"/>
              </a:solidFill>
            </a:endParaRPr>
          </a:p>
        </p:txBody>
      </p:sp>
      <p:sp>
        <p:nvSpPr>
          <p:cNvPr id="10" name="Rectángulo 9"/>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Tree>
    <p:extLst>
      <p:ext uri="{BB962C8B-B14F-4D97-AF65-F5344CB8AC3E}">
        <p14:creationId xmlns:p14="http://schemas.microsoft.com/office/powerpoint/2010/main" val="15985574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8404" y="118752"/>
            <a:ext cx="1500187" cy="667127"/>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Marcador de número de diapositiva 6"/>
          <p:cNvSpPr>
            <a:spLocks noGrp="1"/>
          </p:cNvSpPr>
          <p:nvPr>
            <p:ph type="sldNum" sz="quarter" idx="12"/>
          </p:nvPr>
        </p:nvSpPr>
        <p:spPr/>
        <p:txBody>
          <a:bodyPr/>
          <a:lstStyle/>
          <a:p>
            <a:fld id="{015B2B85-C11A-46BE-910A-7C2CECB29AE5}" type="slidenum">
              <a:rPr lang="es-ES" smtClean="0"/>
              <a:t>40</a:t>
            </a:fld>
            <a:endParaRPr lang="es-ES"/>
          </a:p>
        </p:txBody>
      </p:sp>
      <p:sp>
        <p:nvSpPr>
          <p:cNvPr id="15" name="CuadroTexto 14"/>
          <p:cNvSpPr txBox="1"/>
          <p:nvPr/>
        </p:nvSpPr>
        <p:spPr>
          <a:xfrm>
            <a:off x="4193785" y="311617"/>
            <a:ext cx="5724690"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 SAE Primer Trimestre de 2017</a:t>
            </a:r>
          </a:p>
        </p:txBody>
      </p:sp>
      <p:sp>
        <p:nvSpPr>
          <p:cNvPr id="8" name="CuadroTexto 7"/>
          <p:cNvSpPr txBox="1"/>
          <p:nvPr/>
        </p:nvSpPr>
        <p:spPr>
          <a:xfrm>
            <a:off x="5325822" y="2686074"/>
            <a:ext cx="1654030" cy="514243"/>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a:t>
            </a:r>
          </a:p>
        </p:txBody>
      </p:sp>
      <p:pic>
        <p:nvPicPr>
          <p:cNvPr id="3" name="Imagen 2"/>
          <p:cNvPicPr>
            <a:picLocks noChangeAspect="1"/>
          </p:cNvPicPr>
          <p:nvPr/>
        </p:nvPicPr>
        <p:blipFill>
          <a:blip r:embed="rId4"/>
          <a:stretch>
            <a:fillRect/>
          </a:stretch>
        </p:blipFill>
        <p:spPr>
          <a:xfrm>
            <a:off x="2358874" y="1137484"/>
            <a:ext cx="7559600" cy="1331548"/>
          </a:xfrm>
          <a:prstGeom prst="rect">
            <a:avLst/>
          </a:prstGeom>
        </p:spPr>
      </p:pic>
      <p:pic>
        <p:nvPicPr>
          <p:cNvPr id="6" name="Imagen 5"/>
          <p:cNvPicPr>
            <a:picLocks noChangeAspect="1"/>
          </p:cNvPicPr>
          <p:nvPr/>
        </p:nvPicPr>
        <p:blipFill>
          <a:blip r:embed="rId5"/>
          <a:stretch>
            <a:fillRect/>
          </a:stretch>
        </p:blipFill>
        <p:spPr>
          <a:xfrm>
            <a:off x="3982215" y="3005148"/>
            <a:ext cx="4488796" cy="2707522"/>
          </a:xfrm>
          <a:prstGeom prst="rect">
            <a:avLst/>
          </a:prstGeom>
        </p:spPr>
      </p:pic>
      <p:sp>
        <p:nvSpPr>
          <p:cNvPr id="9" name="Rectángulo 8"/>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Tree>
    <p:extLst>
      <p:ext uri="{BB962C8B-B14F-4D97-AF65-F5344CB8AC3E}">
        <p14:creationId xmlns:p14="http://schemas.microsoft.com/office/powerpoint/2010/main" val="14971276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3449" y="200026"/>
            <a:ext cx="1240869" cy="1003365"/>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3" name="Marcador de número de diapositiva 2"/>
          <p:cNvSpPr>
            <a:spLocks noGrp="1"/>
          </p:cNvSpPr>
          <p:nvPr>
            <p:ph type="sldNum" sz="quarter" idx="12"/>
          </p:nvPr>
        </p:nvSpPr>
        <p:spPr/>
        <p:txBody>
          <a:bodyPr/>
          <a:lstStyle/>
          <a:p>
            <a:fld id="{015B2B85-C11A-46BE-910A-7C2CECB29AE5}" type="slidenum">
              <a:rPr lang="es-ES" smtClean="0"/>
              <a:t>41</a:t>
            </a:fld>
            <a:endParaRPr lang="es-ES"/>
          </a:p>
        </p:txBody>
      </p:sp>
      <p:sp>
        <p:nvSpPr>
          <p:cNvPr id="6" name="CuadroTexto 5"/>
          <p:cNvSpPr txBox="1"/>
          <p:nvPr/>
        </p:nvSpPr>
        <p:spPr>
          <a:xfrm>
            <a:off x="2757246" y="6341029"/>
            <a:ext cx="2712315" cy="326884"/>
          </a:xfrm>
          <a:prstGeom prst="rect">
            <a:avLst/>
          </a:prstGeom>
          <a:noFill/>
        </p:spPr>
        <p:txBody>
          <a:bodyPr wrap="square" rtlCol="0">
            <a:spAutoFit/>
          </a:bodyPr>
          <a:lstStyle/>
          <a:p>
            <a:endParaRPr lang="es-CO" sz="762" dirty="0">
              <a:latin typeface="Arial Narrow" panose="020B0606020202030204" pitchFamily="34" charset="0"/>
            </a:endParaRPr>
          </a:p>
          <a:p>
            <a:endParaRPr lang="es-CO" sz="762" dirty="0">
              <a:latin typeface="Arial Narrow" panose="020B0606020202030204" pitchFamily="34" charset="0"/>
            </a:endParaRPr>
          </a:p>
        </p:txBody>
      </p:sp>
      <p:sp>
        <p:nvSpPr>
          <p:cNvPr id="7" name="CuadroTexto 6"/>
          <p:cNvSpPr txBox="1"/>
          <p:nvPr/>
        </p:nvSpPr>
        <p:spPr>
          <a:xfrm>
            <a:off x="4180114" y="311617"/>
            <a:ext cx="5738360"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Gastos de Personal-  Primer Trimestre de 2017 - SAE</a:t>
            </a:r>
          </a:p>
        </p:txBody>
      </p:sp>
      <p:sp>
        <p:nvSpPr>
          <p:cNvPr id="9" name="Rectángulo 8"/>
          <p:cNvSpPr/>
          <p:nvPr/>
        </p:nvSpPr>
        <p:spPr>
          <a:xfrm>
            <a:off x="2695781" y="3341262"/>
            <a:ext cx="7131026" cy="3631892"/>
          </a:xfrm>
          <a:prstGeom prst="rect">
            <a:avLst/>
          </a:prstGeom>
        </p:spPr>
        <p:txBody>
          <a:bodyPr wrap="square">
            <a:spAutoFit/>
          </a:bodyPr>
          <a:lstStyle/>
          <a:p>
            <a:pPr marL="217713" indent="-217713" algn="just">
              <a:buFont typeface="Arial" panose="020B0604020202020204" pitchFamily="34" charset="0"/>
              <a:buChar char="•"/>
            </a:pPr>
            <a:r>
              <a:rPr lang="es-CO" sz="1371" b="1" dirty="0"/>
              <a:t>Honorarios Asesoría Administrativa: C: </a:t>
            </a:r>
            <a:r>
              <a:rPr lang="es-CO" sz="1371" dirty="0"/>
              <a:t>Operador logístico $300 Millones, Servicios de selección de personal (Estudios de seguridad, Aplicación de pruebas psicotécnicas y de competencias) $50 Millones, Asesoría en seguros $30 Millones. </a:t>
            </a:r>
            <a:r>
              <a:rPr lang="es-CO" sz="1371" b="1" dirty="0"/>
              <a:t>P: </a:t>
            </a:r>
            <a:r>
              <a:rPr lang="es-CO" sz="1371" dirty="0"/>
              <a:t>Servicios de selección de personal (Estudios de seguridad, Aplicación de pruebas psicotécnicas y de competencias) $37 Millones.</a:t>
            </a:r>
          </a:p>
          <a:p>
            <a:pPr algn="just"/>
            <a:endParaRPr lang="es-CO" sz="1371" b="1" dirty="0"/>
          </a:p>
          <a:p>
            <a:pPr marL="217713" indent="-217713" algn="just">
              <a:buFont typeface="Arial" panose="020B0604020202020204" pitchFamily="34" charset="0"/>
              <a:buChar char="•"/>
            </a:pPr>
            <a:r>
              <a:rPr lang="es-CO" sz="1371" b="1" dirty="0"/>
              <a:t>Honorarios Asesorías Jurídicas: C: </a:t>
            </a:r>
            <a:r>
              <a:rPr lang="es-CO" sz="1371" dirty="0"/>
              <a:t>Junta Directiva y Comités Financieros $42 Millones y Consultor laboral $26 Millones. </a:t>
            </a:r>
            <a:r>
              <a:rPr lang="es-CO" sz="1371" b="1" dirty="0"/>
              <a:t>P: </a:t>
            </a:r>
            <a:r>
              <a:rPr lang="es-CO" sz="1371" dirty="0"/>
              <a:t>Junta Directiva y Comités Financieros $42 Millones.</a:t>
            </a:r>
          </a:p>
          <a:p>
            <a:pPr marL="217713" indent="-217713" algn="just">
              <a:buFont typeface="Arial" panose="020B0604020202020204" pitchFamily="34" charset="0"/>
              <a:buChar char="•"/>
            </a:pPr>
            <a:endParaRPr lang="es-CO" sz="1371" dirty="0"/>
          </a:p>
          <a:p>
            <a:pPr marL="217713" indent="-217713" algn="just">
              <a:buFont typeface="Arial" panose="020B0604020202020204" pitchFamily="34" charset="0"/>
              <a:buChar char="•"/>
            </a:pPr>
            <a:r>
              <a:rPr lang="es-CO" sz="1371" b="1" dirty="0"/>
              <a:t>Otros Servicios Personales Indirectos: C: </a:t>
            </a:r>
            <a:r>
              <a:rPr lang="es-CO" sz="1371" dirty="0"/>
              <a:t>Pago de Salarios Personal Outsourcing $4.000 Millones. </a:t>
            </a:r>
            <a:r>
              <a:rPr lang="es-CO" sz="1371" b="1" dirty="0"/>
              <a:t>P: </a:t>
            </a:r>
            <a:r>
              <a:rPr lang="es-CO" sz="1371" dirty="0"/>
              <a:t>Pago de Salarios Personal Outsourcing $1.846 Millones.</a:t>
            </a:r>
          </a:p>
          <a:p>
            <a:pPr marL="217713" indent="-217713" algn="just">
              <a:buFont typeface="Arial" panose="020B0604020202020204" pitchFamily="34" charset="0"/>
              <a:buChar char="•"/>
            </a:pPr>
            <a:endParaRPr lang="es-CO" sz="1371" dirty="0"/>
          </a:p>
          <a:p>
            <a:pPr marL="217713" indent="-217713" algn="just">
              <a:buFont typeface="Arial" panose="020B0604020202020204" pitchFamily="34" charset="0"/>
              <a:buChar char="•"/>
            </a:pPr>
            <a:r>
              <a:rPr lang="es-CO" sz="1371" b="1" dirty="0"/>
              <a:t>Sueldos: C.P </a:t>
            </a:r>
            <a:r>
              <a:rPr lang="es-CO" sz="1371" dirty="0"/>
              <a:t>Pago personal de planta directa $1.680 Millones.</a:t>
            </a:r>
            <a:endParaRPr lang="es-CO" sz="1371" b="1" dirty="0"/>
          </a:p>
          <a:p>
            <a:pPr algn="just"/>
            <a:endParaRPr lang="es-CO" sz="1219" b="1" dirty="0"/>
          </a:p>
          <a:p>
            <a:pPr algn="just"/>
            <a:r>
              <a:rPr lang="es-CO" sz="1219" b="1" dirty="0"/>
              <a:t>*C: </a:t>
            </a:r>
            <a:r>
              <a:rPr lang="es-CO" sz="1219" dirty="0"/>
              <a:t>Compromiso – </a:t>
            </a:r>
            <a:r>
              <a:rPr lang="es-CO" sz="1219" b="1" dirty="0"/>
              <a:t>P: </a:t>
            </a:r>
            <a:r>
              <a:rPr lang="es-CO" sz="1219" dirty="0"/>
              <a:t>Pagos</a:t>
            </a:r>
            <a:endParaRPr lang="es-CO" sz="1219" b="1" dirty="0"/>
          </a:p>
          <a:p>
            <a:pPr marL="217713" indent="-217713" algn="just">
              <a:buFont typeface="Arial" panose="020B0604020202020204" pitchFamily="34" charset="0"/>
              <a:buChar char="•"/>
            </a:pPr>
            <a:endParaRPr lang="es-CO" sz="1371" b="1" dirty="0"/>
          </a:p>
          <a:p>
            <a:pPr algn="just"/>
            <a:endParaRPr lang="es-CO" sz="1371" dirty="0"/>
          </a:p>
        </p:txBody>
      </p:sp>
      <p:pic>
        <p:nvPicPr>
          <p:cNvPr id="2" name="Imagen 1"/>
          <p:cNvPicPr>
            <a:picLocks noChangeAspect="1"/>
          </p:cNvPicPr>
          <p:nvPr/>
        </p:nvPicPr>
        <p:blipFill>
          <a:blip r:embed="rId4"/>
          <a:stretch>
            <a:fillRect/>
          </a:stretch>
        </p:blipFill>
        <p:spPr>
          <a:xfrm>
            <a:off x="2695781" y="1552781"/>
            <a:ext cx="7131026" cy="1674902"/>
          </a:xfrm>
          <a:prstGeom prst="rect">
            <a:avLst/>
          </a:prstGeom>
        </p:spPr>
      </p:pic>
      <p:sp>
        <p:nvSpPr>
          <p:cNvPr id="10" name="Rectángulo 9"/>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Tree>
    <p:extLst>
      <p:ext uri="{BB962C8B-B14F-4D97-AF65-F5344CB8AC3E}">
        <p14:creationId xmlns:p14="http://schemas.microsoft.com/office/powerpoint/2010/main" val="12664063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2316077" y="1481560"/>
            <a:ext cx="7648116" cy="4576961"/>
          </a:xfrm>
          <a:prstGeom prst="rect">
            <a:avLst/>
          </a:prstGeom>
        </p:spPr>
      </p:pic>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cxnSp>
        <p:nvCxnSpPr>
          <p:cNvPr id="7" name="Conector recto 6"/>
          <p:cNvCxnSpPr/>
          <p:nvPr/>
        </p:nvCxnSpPr>
        <p:spPr>
          <a:xfrm>
            <a:off x="2316077" y="4516754"/>
            <a:ext cx="7648116" cy="24932"/>
          </a:xfrm>
          <a:prstGeom prst="line">
            <a:avLst/>
          </a:prstGeom>
        </p:spPr>
        <p:style>
          <a:lnRef idx="1">
            <a:schemeClr val="accent1"/>
          </a:lnRef>
          <a:fillRef idx="0">
            <a:schemeClr val="accent1"/>
          </a:fillRef>
          <a:effectRef idx="0">
            <a:schemeClr val="accent1"/>
          </a:effectRef>
          <a:fontRef idx="minor">
            <a:schemeClr val="tx1"/>
          </a:fontRef>
        </p:style>
      </p:cxnSp>
      <p:sp>
        <p:nvSpPr>
          <p:cNvPr id="17" name="Flecha derecha 16">
            <a:hlinkClick r:id="" action="ppaction://noaction"/>
          </p:cNvPr>
          <p:cNvSpPr/>
          <p:nvPr/>
        </p:nvSpPr>
        <p:spPr>
          <a:xfrm>
            <a:off x="4338116" y="4922830"/>
            <a:ext cx="596997" cy="201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2" name="Flecha derecha 11">
            <a:hlinkClick r:id="rId4" action="ppaction://hlinksldjump"/>
          </p:cNvPr>
          <p:cNvSpPr/>
          <p:nvPr/>
        </p:nvSpPr>
        <p:spPr>
          <a:xfrm>
            <a:off x="4338116" y="3405791"/>
            <a:ext cx="596997" cy="201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5" name="CuadroTexto 14"/>
          <p:cNvSpPr txBox="1"/>
          <p:nvPr/>
        </p:nvSpPr>
        <p:spPr>
          <a:xfrm>
            <a:off x="3639136" y="513145"/>
            <a:ext cx="6234896"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Gastos Generales -  Primer Trimestre de 2017 - SAE</a:t>
            </a:r>
          </a:p>
        </p:txBody>
      </p:sp>
      <p:sp>
        <p:nvSpPr>
          <p:cNvPr id="9" name="Rectángulo 8"/>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Tree>
    <p:extLst>
      <p:ext uri="{BB962C8B-B14F-4D97-AF65-F5344CB8AC3E}">
        <p14:creationId xmlns:p14="http://schemas.microsoft.com/office/powerpoint/2010/main" val="12642151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6" name="CuadroTexto 5"/>
          <p:cNvSpPr txBox="1"/>
          <p:nvPr/>
        </p:nvSpPr>
        <p:spPr>
          <a:xfrm>
            <a:off x="2911378" y="2669730"/>
            <a:ext cx="6172200" cy="1499449"/>
          </a:xfrm>
          <a:prstGeom prst="rect">
            <a:avLst/>
          </a:prstGeom>
          <a:noFill/>
        </p:spPr>
        <p:txBody>
          <a:bodyPr wrap="square" rtlCol="0">
            <a:spAutoFit/>
          </a:bodyPr>
          <a:lstStyle/>
          <a:p>
            <a:pPr algn="ctr"/>
            <a:r>
              <a:rPr lang="es-CO" sz="3048" dirty="0"/>
              <a:t>5. HALLAZGOS CGR 2016 - PLAN DE MEJORAMIENTO</a:t>
            </a:r>
          </a:p>
          <a:p>
            <a:pPr algn="ctr"/>
            <a:endParaRPr lang="es-ES" sz="3048" dirty="0">
              <a:solidFill>
                <a:schemeClr val="accent5">
                  <a:lumMod val="50000"/>
                </a:schemeClr>
              </a:solidFill>
            </a:endParaRPr>
          </a:p>
        </p:txBody>
      </p:sp>
      <p:sp>
        <p:nvSpPr>
          <p:cNvPr id="7" name="Rectángulo 6"/>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Oficina Asesora de Planeación</a:t>
            </a:r>
          </a:p>
        </p:txBody>
      </p:sp>
      <p:sp>
        <p:nvSpPr>
          <p:cNvPr id="5" name="Rectángulo 4"/>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9" name="Rectángulo 8"/>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11" name="CuadroTexto 10"/>
          <p:cNvSpPr txBox="1"/>
          <p:nvPr/>
        </p:nvSpPr>
        <p:spPr>
          <a:xfrm>
            <a:off x="6878132" y="251250"/>
            <a:ext cx="5210681" cy="830997"/>
          </a:xfrm>
          <a:prstGeom prst="rect">
            <a:avLst/>
          </a:prstGeom>
          <a:noFill/>
        </p:spPr>
        <p:txBody>
          <a:bodyPr wrap="square" rtlCol="0">
            <a:spAutoFit/>
          </a:bodyPr>
          <a:lstStyle/>
          <a:p>
            <a:r>
              <a:rPr lang="es-ES" sz="2400" b="1" dirty="0">
                <a:solidFill>
                  <a:schemeClr val="bg1"/>
                </a:solidFill>
              </a:rPr>
              <a:t>PLAN DE MEJORAMIENTO DE CONTRALORÍA VISITAS 2015 Y 2016</a:t>
            </a:r>
          </a:p>
        </p:txBody>
      </p:sp>
    </p:spTree>
    <p:extLst>
      <p:ext uri="{BB962C8B-B14F-4D97-AF65-F5344CB8AC3E}">
        <p14:creationId xmlns:p14="http://schemas.microsoft.com/office/powerpoint/2010/main" val="2281629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1804" y="6520418"/>
            <a:ext cx="3365500" cy="307777"/>
          </a:xfrm>
          <a:prstGeom prst="rect">
            <a:avLst/>
          </a:prstGeom>
          <a:noFill/>
        </p:spPr>
        <p:txBody>
          <a:bodyPr wrap="square" rtlCol="0">
            <a:spAutoFit/>
          </a:bodyPr>
          <a:lstStyle/>
          <a:p>
            <a:pPr algn="r"/>
            <a:r>
              <a:rPr lang="es-ES" sz="1400" dirty="0">
                <a:solidFill>
                  <a:schemeClr val="bg1">
                    <a:lumMod val="85000"/>
                  </a:schemeClr>
                </a:solidFill>
                <a:latin typeface="Lato Regular"/>
                <a:cs typeface="Lato Regular"/>
              </a:rPr>
              <a:t>Oficina Asesora de Planeación</a:t>
            </a:r>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10" name="CuadroTexto 9"/>
          <p:cNvSpPr txBox="1"/>
          <p:nvPr/>
        </p:nvSpPr>
        <p:spPr>
          <a:xfrm>
            <a:off x="6878132" y="251250"/>
            <a:ext cx="5210681" cy="830997"/>
          </a:xfrm>
          <a:prstGeom prst="rect">
            <a:avLst/>
          </a:prstGeom>
          <a:noFill/>
        </p:spPr>
        <p:txBody>
          <a:bodyPr wrap="square" rtlCol="0">
            <a:spAutoFit/>
          </a:bodyPr>
          <a:lstStyle/>
          <a:p>
            <a:r>
              <a:rPr lang="es-ES" sz="2400" b="1" dirty="0">
                <a:solidFill>
                  <a:schemeClr val="bg1"/>
                </a:solidFill>
              </a:rPr>
              <a:t>PLAN DE MEJORAMIENTO DE CONTRALORÍA VISITAS 2015 Y 2016</a:t>
            </a:r>
          </a:p>
        </p:txBody>
      </p:sp>
      <p:graphicFrame>
        <p:nvGraphicFramePr>
          <p:cNvPr id="12" name="Gráfico 11">
            <a:extLst>
              <a:ext uri="{FF2B5EF4-FFF2-40B4-BE49-F238E27FC236}">
                <a16:creationId xmlns:a16="http://schemas.microsoft.com/office/drawing/2014/main" id="{D79839E2-E4E5-4AED-9A8F-0E140ECE65E2}"/>
              </a:ext>
            </a:extLst>
          </p:cNvPr>
          <p:cNvGraphicFramePr>
            <a:graphicFrameLocks/>
          </p:cNvGraphicFramePr>
          <p:nvPr>
            <p:extLst/>
          </p:nvPr>
        </p:nvGraphicFramePr>
        <p:xfrm>
          <a:off x="683691" y="1600200"/>
          <a:ext cx="4174059" cy="43464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Diagrama 2"/>
          <p:cNvGraphicFramePr/>
          <p:nvPr>
            <p:extLst/>
          </p:nvPr>
        </p:nvGraphicFramePr>
        <p:xfrm>
          <a:off x="5414962" y="1333497"/>
          <a:ext cx="6673851" cy="47672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CuadroTexto 1"/>
          <p:cNvSpPr txBox="1"/>
          <p:nvPr/>
        </p:nvSpPr>
        <p:spPr>
          <a:xfrm>
            <a:off x="415636" y="5946644"/>
            <a:ext cx="4558146" cy="400110"/>
          </a:xfrm>
          <a:prstGeom prst="rect">
            <a:avLst/>
          </a:prstGeom>
          <a:noFill/>
        </p:spPr>
        <p:txBody>
          <a:bodyPr wrap="square" rtlCol="0">
            <a:spAutoFit/>
          </a:bodyPr>
          <a:lstStyle/>
          <a:p>
            <a:r>
              <a:rPr lang="es-ES" sz="1000" dirty="0"/>
              <a:t>Plan de Mejoramiento de Contraloría (2015 y 2016) </a:t>
            </a:r>
          </a:p>
          <a:p>
            <a:r>
              <a:rPr lang="es-ES" sz="1000" dirty="0"/>
              <a:t>Fuente: Oficina de Control Interno (SAE)</a:t>
            </a:r>
            <a:endParaRPr lang="es-CO" sz="1000" dirty="0"/>
          </a:p>
        </p:txBody>
      </p:sp>
    </p:spTree>
    <p:extLst>
      <p:ext uri="{BB962C8B-B14F-4D97-AF65-F5344CB8AC3E}">
        <p14:creationId xmlns:p14="http://schemas.microsoft.com/office/powerpoint/2010/main" val="7102758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1804" y="6520418"/>
            <a:ext cx="3365500" cy="307777"/>
          </a:xfrm>
          <a:prstGeom prst="rect">
            <a:avLst/>
          </a:prstGeom>
          <a:noFill/>
        </p:spPr>
        <p:txBody>
          <a:bodyPr wrap="square" rtlCol="0">
            <a:spAutoFit/>
          </a:bodyPr>
          <a:lstStyle/>
          <a:p>
            <a:pPr algn="r"/>
            <a:r>
              <a:rPr lang="es-ES" sz="1400" dirty="0">
                <a:solidFill>
                  <a:schemeClr val="bg1">
                    <a:lumMod val="85000"/>
                  </a:schemeClr>
                </a:solidFill>
                <a:latin typeface="Lato Regular"/>
                <a:cs typeface="Lato Regular"/>
              </a:rPr>
              <a:t>Oficina Asesora de Planeación</a:t>
            </a:r>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graphicFrame>
        <p:nvGraphicFramePr>
          <p:cNvPr id="11" name="Gráfico 10">
            <a:extLst>
              <a:ext uri="{FF2B5EF4-FFF2-40B4-BE49-F238E27FC236}">
                <a16:creationId xmlns:a16="http://schemas.microsoft.com/office/drawing/2014/main" id="{BA94E503-A098-4E3B-93F1-1B6571FE261E}"/>
              </a:ext>
            </a:extLst>
          </p:cNvPr>
          <p:cNvGraphicFramePr>
            <a:graphicFrameLocks/>
          </p:cNvGraphicFramePr>
          <p:nvPr>
            <p:extLst/>
          </p:nvPr>
        </p:nvGraphicFramePr>
        <p:xfrm>
          <a:off x="4384154" y="1922627"/>
          <a:ext cx="5740400" cy="3849914"/>
        </p:xfrm>
        <a:graphic>
          <a:graphicData uri="http://schemas.openxmlformats.org/drawingml/2006/chart">
            <c:chart xmlns:c="http://schemas.openxmlformats.org/drawingml/2006/chart" xmlns:r="http://schemas.openxmlformats.org/officeDocument/2006/relationships" r:id="rId3"/>
          </a:graphicData>
        </a:graphic>
      </p:graphicFrame>
      <p:sp>
        <p:nvSpPr>
          <p:cNvPr id="13" name="Título 1"/>
          <p:cNvSpPr txBox="1">
            <a:spLocks/>
          </p:cNvSpPr>
          <p:nvPr/>
        </p:nvSpPr>
        <p:spPr>
          <a:xfrm>
            <a:off x="271713" y="2148482"/>
            <a:ext cx="3628775" cy="36379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4000" b="1" dirty="0">
                <a:solidFill>
                  <a:srgbClr val="000090"/>
                </a:solidFill>
                <a:latin typeface="+mn-lt"/>
                <a:ea typeface="+mn-ea"/>
                <a:cs typeface="+mn-cs"/>
              </a:rPr>
              <a:t>Hallazgos relacionado con SAE vs DNE</a:t>
            </a:r>
          </a:p>
        </p:txBody>
      </p:sp>
      <p:sp>
        <p:nvSpPr>
          <p:cNvPr id="14" name="CuadroTexto 13"/>
          <p:cNvSpPr txBox="1"/>
          <p:nvPr/>
        </p:nvSpPr>
        <p:spPr>
          <a:xfrm>
            <a:off x="6878132" y="251250"/>
            <a:ext cx="5210681" cy="830997"/>
          </a:xfrm>
          <a:prstGeom prst="rect">
            <a:avLst/>
          </a:prstGeom>
          <a:noFill/>
        </p:spPr>
        <p:txBody>
          <a:bodyPr wrap="square" rtlCol="0">
            <a:spAutoFit/>
          </a:bodyPr>
          <a:lstStyle/>
          <a:p>
            <a:r>
              <a:rPr lang="es-ES" sz="2400" b="1" dirty="0">
                <a:solidFill>
                  <a:schemeClr val="bg1"/>
                </a:solidFill>
              </a:rPr>
              <a:t>PLAN DE MEJORAMIENTO DE CONTRALORÍA VISITAS 2015 Y 2016</a:t>
            </a:r>
          </a:p>
        </p:txBody>
      </p:sp>
      <p:sp>
        <p:nvSpPr>
          <p:cNvPr id="10" name="CuadroTexto 9"/>
          <p:cNvSpPr txBox="1"/>
          <p:nvPr/>
        </p:nvSpPr>
        <p:spPr>
          <a:xfrm>
            <a:off x="5150768" y="5786438"/>
            <a:ext cx="4558146" cy="400110"/>
          </a:xfrm>
          <a:prstGeom prst="rect">
            <a:avLst/>
          </a:prstGeom>
          <a:noFill/>
        </p:spPr>
        <p:txBody>
          <a:bodyPr wrap="square" rtlCol="0">
            <a:spAutoFit/>
          </a:bodyPr>
          <a:lstStyle/>
          <a:p>
            <a:r>
              <a:rPr lang="es-ES" sz="1000" dirty="0"/>
              <a:t>Seguimiento Plan de Mejoramiento de Contraloría (2015 y 2016) </a:t>
            </a:r>
          </a:p>
          <a:p>
            <a:r>
              <a:rPr lang="es-ES" sz="1000" dirty="0"/>
              <a:t>Fuente: Oficina Asesora de Planeación (SAE)</a:t>
            </a:r>
            <a:endParaRPr lang="es-CO" sz="1000" dirty="0"/>
          </a:p>
        </p:txBody>
      </p:sp>
    </p:spTree>
    <p:extLst>
      <p:ext uri="{BB962C8B-B14F-4D97-AF65-F5344CB8AC3E}">
        <p14:creationId xmlns:p14="http://schemas.microsoft.com/office/powerpoint/2010/main" val="2204393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6407376" y="1654629"/>
            <a:ext cx="5314950" cy="31459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1804" y="6520418"/>
            <a:ext cx="3365500" cy="307777"/>
          </a:xfrm>
          <a:prstGeom prst="rect">
            <a:avLst/>
          </a:prstGeom>
          <a:noFill/>
        </p:spPr>
        <p:txBody>
          <a:bodyPr wrap="square" rtlCol="0">
            <a:spAutoFit/>
          </a:bodyPr>
          <a:lstStyle/>
          <a:p>
            <a:pPr algn="r"/>
            <a:r>
              <a:rPr lang="es-ES" sz="1400" dirty="0">
                <a:solidFill>
                  <a:schemeClr val="bg1">
                    <a:lumMod val="85000"/>
                  </a:schemeClr>
                </a:solidFill>
                <a:latin typeface="Lato Regular"/>
                <a:cs typeface="Lato Regular"/>
              </a:rPr>
              <a:t>Oficina Asesora de Planeación</a:t>
            </a:r>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14" name="Elipse 13"/>
          <p:cNvSpPr/>
          <p:nvPr/>
        </p:nvSpPr>
        <p:spPr>
          <a:xfrm>
            <a:off x="8441804" y="2271713"/>
            <a:ext cx="2533349" cy="2271712"/>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s-CO"/>
          </a:p>
        </p:txBody>
      </p:sp>
      <p:sp>
        <p:nvSpPr>
          <p:cNvPr id="2" name="Elipse 1"/>
          <p:cNvSpPr/>
          <p:nvPr/>
        </p:nvSpPr>
        <p:spPr>
          <a:xfrm>
            <a:off x="6850292" y="2271713"/>
            <a:ext cx="2500312" cy="2271712"/>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CO"/>
          </a:p>
        </p:txBody>
      </p:sp>
      <p:sp>
        <p:nvSpPr>
          <p:cNvPr id="15" name="CuadroTexto 14"/>
          <p:cNvSpPr txBox="1"/>
          <p:nvPr/>
        </p:nvSpPr>
        <p:spPr>
          <a:xfrm>
            <a:off x="7299045" y="1712461"/>
            <a:ext cx="1563672" cy="461665"/>
          </a:xfrm>
          <a:prstGeom prst="rect">
            <a:avLst/>
          </a:prstGeom>
          <a:noFill/>
        </p:spPr>
        <p:txBody>
          <a:bodyPr wrap="square" rtlCol="0">
            <a:spAutoFit/>
          </a:bodyPr>
          <a:lstStyle/>
          <a:p>
            <a:pPr algn="ctr"/>
            <a:r>
              <a:rPr lang="es-ES" sz="2400" b="1" i="1" dirty="0"/>
              <a:t>2015</a:t>
            </a:r>
            <a:endParaRPr lang="es-CO" sz="2400" b="1" i="1" dirty="0"/>
          </a:p>
        </p:txBody>
      </p:sp>
      <p:sp>
        <p:nvSpPr>
          <p:cNvPr id="16" name="CuadroTexto 15"/>
          <p:cNvSpPr txBox="1"/>
          <p:nvPr/>
        </p:nvSpPr>
        <p:spPr>
          <a:xfrm>
            <a:off x="9051653" y="1707243"/>
            <a:ext cx="1563672" cy="461665"/>
          </a:xfrm>
          <a:prstGeom prst="rect">
            <a:avLst/>
          </a:prstGeom>
          <a:noFill/>
        </p:spPr>
        <p:txBody>
          <a:bodyPr wrap="square" rtlCol="0">
            <a:spAutoFit/>
          </a:bodyPr>
          <a:lstStyle/>
          <a:p>
            <a:pPr algn="ctr"/>
            <a:r>
              <a:rPr lang="es-ES" sz="2400" b="1" i="1" dirty="0"/>
              <a:t>2016</a:t>
            </a:r>
            <a:endParaRPr lang="es-CO" sz="2400" b="1" i="1" dirty="0"/>
          </a:p>
        </p:txBody>
      </p:sp>
      <p:graphicFrame>
        <p:nvGraphicFramePr>
          <p:cNvPr id="17" name="Diagrama 16"/>
          <p:cNvGraphicFramePr/>
          <p:nvPr>
            <p:extLst/>
          </p:nvPr>
        </p:nvGraphicFramePr>
        <p:xfrm>
          <a:off x="-278643" y="1446082"/>
          <a:ext cx="6673851" cy="47672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CuadroTexto 17"/>
          <p:cNvSpPr txBox="1"/>
          <p:nvPr/>
        </p:nvSpPr>
        <p:spPr>
          <a:xfrm>
            <a:off x="8115247" y="3213985"/>
            <a:ext cx="1563672" cy="369332"/>
          </a:xfrm>
          <a:prstGeom prst="rect">
            <a:avLst/>
          </a:prstGeom>
          <a:noFill/>
        </p:spPr>
        <p:txBody>
          <a:bodyPr wrap="square" rtlCol="0">
            <a:spAutoFit/>
          </a:bodyPr>
          <a:lstStyle/>
          <a:p>
            <a:pPr algn="ctr"/>
            <a:r>
              <a:rPr lang="es-ES" dirty="0"/>
              <a:t>6</a:t>
            </a:r>
            <a:endParaRPr lang="es-CO" dirty="0"/>
          </a:p>
        </p:txBody>
      </p:sp>
      <p:sp>
        <p:nvSpPr>
          <p:cNvPr id="19" name="CuadroTexto 18"/>
          <p:cNvSpPr txBox="1"/>
          <p:nvPr/>
        </p:nvSpPr>
        <p:spPr>
          <a:xfrm>
            <a:off x="9378444" y="3197507"/>
            <a:ext cx="1563672" cy="369332"/>
          </a:xfrm>
          <a:prstGeom prst="rect">
            <a:avLst/>
          </a:prstGeom>
          <a:noFill/>
        </p:spPr>
        <p:txBody>
          <a:bodyPr wrap="square" rtlCol="0">
            <a:spAutoFit/>
          </a:bodyPr>
          <a:lstStyle/>
          <a:p>
            <a:pPr algn="ctr"/>
            <a:r>
              <a:rPr lang="es-ES" dirty="0"/>
              <a:t>2</a:t>
            </a:r>
            <a:endParaRPr lang="es-CO" dirty="0"/>
          </a:p>
        </p:txBody>
      </p:sp>
      <p:sp>
        <p:nvSpPr>
          <p:cNvPr id="20" name="CuadroTexto 19"/>
          <p:cNvSpPr txBox="1"/>
          <p:nvPr/>
        </p:nvSpPr>
        <p:spPr>
          <a:xfrm>
            <a:off x="6878132" y="3209839"/>
            <a:ext cx="1563672" cy="369332"/>
          </a:xfrm>
          <a:prstGeom prst="rect">
            <a:avLst/>
          </a:prstGeom>
          <a:noFill/>
        </p:spPr>
        <p:txBody>
          <a:bodyPr wrap="square" rtlCol="0">
            <a:spAutoFit/>
          </a:bodyPr>
          <a:lstStyle/>
          <a:p>
            <a:pPr algn="ctr"/>
            <a:r>
              <a:rPr lang="es-ES" dirty="0"/>
              <a:t>4</a:t>
            </a:r>
            <a:endParaRPr lang="es-CO" dirty="0"/>
          </a:p>
        </p:txBody>
      </p:sp>
      <p:sp>
        <p:nvSpPr>
          <p:cNvPr id="21" name="Elipse 20"/>
          <p:cNvSpPr/>
          <p:nvPr/>
        </p:nvSpPr>
        <p:spPr>
          <a:xfrm>
            <a:off x="8449064" y="2264459"/>
            <a:ext cx="2533349" cy="2271712"/>
          </a:xfrm>
          <a:prstGeom prst="ellipse">
            <a:avLst/>
          </a:prstGeom>
          <a:no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s-CO"/>
          </a:p>
        </p:txBody>
      </p:sp>
      <p:sp>
        <p:nvSpPr>
          <p:cNvPr id="22" name="CuadroTexto 21"/>
          <p:cNvSpPr txBox="1"/>
          <p:nvPr/>
        </p:nvSpPr>
        <p:spPr>
          <a:xfrm>
            <a:off x="6878132" y="251250"/>
            <a:ext cx="5210681" cy="830997"/>
          </a:xfrm>
          <a:prstGeom prst="rect">
            <a:avLst/>
          </a:prstGeom>
          <a:noFill/>
        </p:spPr>
        <p:txBody>
          <a:bodyPr wrap="square" rtlCol="0">
            <a:spAutoFit/>
          </a:bodyPr>
          <a:lstStyle/>
          <a:p>
            <a:r>
              <a:rPr lang="es-ES" sz="2400" b="1" dirty="0">
                <a:solidFill>
                  <a:schemeClr val="bg1"/>
                </a:solidFill>
              </a:rPr>
              <a:t>PLAN DE MEJORAMIENTO DE CONTRALORÍA VISITAS 2015 Y 2016</a:t>
            </a:r>
          </a:p>
        </p:txBody>
      </p:sp>
      <p:sp>
        <p:nvSpPr>
          <p:cNvPr id="23" name="CuadroTexto 22"/>
          <p:cNvSpPr txBox="1"/>
          <p:nvPr/>
        </p:nvSpPr>
        <p:spPr>
          <a:xfrm>
            <a:off x="6583644" y="4870577"/>
            <a:ext cx="4558146" cy="400110"/>
          </a:xfrm>
          <a:prstGeom prst="rect">
            <a:avLst/>
          </a:prstGeom>
          <a:noFill/>
        </p:spPr>
        <p:txBody>
          <a:bodyPr wrap="square" rtlCol="0">
            <a:spAutoFit/>
          </a:bodyPr>
          <a:lstStyle/>
          <a:p>
            <a:r>
              <a:rPr lang="es-ES" sz="1000" dirty="0"/>
              <a:t>Seguimiento Plan de Mejoramiento de Contraloría (2015 y 2016) </a:t>
            </a:r>
          </a:p>
          <a:p>
            <a:r>
              <a:rPr lang="es-ES" sz="1000" dirty="0"/>
              <a:t>Fuente: Oficina Asesora de Planeación (SAE)</a:t>
            </a:r>
            <a:endParaRPr lang="es-CO" sz="1000" dirty="0"/>
          </a:p>
        </p:txBody>
      </p:sp>
    </p:spTree>
    <p:extLst>
      <p:ext uri="{BB962C8B-B14F-4D97-AF65-F5344CB8AC3E}">
        <p14:creationId xmlns:p14="http://schemas.microsoft.com/office/powerpoint/2010/main" val="27160875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1804" y="6520418"/>
            <a:ext cx="3365500" cy="307777"/>
          </a:xfrm>
          <a:prstGeom prst="rect">
            <a:avLst/>
          </a:prstGeom>
          <a:noFill/>
        </p:spPr>
        <p:txBody>
          <a:bodyPr wrap="square" rtlCol="0">
            <a:spAutoFit/>
          </a:bodyPr>
          <a:lstStyle/>
          <a:p>
            <a:pPr algn="r"/>
            <a:r>
              <a:rPr lang="es-ES" sz="1400" dirty="0">
                <a:solidFill>
                  <a:schemeClr val="bg1">
                    <a:lumMod val="85000"/>
                  </a:schemeClr>
                </a:solidFill>
                <a:latin typeface="Lato Regular"/>
                <a:cs typeface="Lato Regular"/>
              </a:rPr>
              <a:t>Oficina Asesora de Planeación</a:t>
            </a:r>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14" name="Título 1"/>
          <p:cNvSpPr txBox="1">
            <a:spLocks/>
          </p:cNvSpPr>
          <p:nvPr/>
        </p:nvSpPr>
        <p:spPr>
          <a:xfrm>
            <a:off x="28825" y="3677246"/>
            <a:ext cx="3628775" cy="8661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000" b="1" dirty="0">
                <a:latin typeface="+mn-lt"/>
                <a:ea typeface="+mn-ea"/>
                <a:cs typeface="+mn-cs"/>
              </a:rPr>
              <a:t>Hallazgos Visita 2015</a:t>
            </a:r>
          </a:p>
        </p:txBody>
      </p:sp>
      <p:sp>
        <p:nvSpPr>
          <p:cNvPr id="5" name="Rectángulo 4"/>
          <p:cNvSpPr/>
          <p:nvPr/>
        </p:nvSpPr>
        <p:spPr>
          <a:xfrm>
            <a:off x="4872285" y="5842041"/>
            <a:ext cx="3299365" cy="400110"/>
          </a:xfrm>
          <a:prstGeom prst="rect">
            <a:avLst/>
          </a:prstGeom>
        </p:spPr>
        <p:txBody>
          <a:bodyPr wrap="none">
            <a:spAutoFit/>
          </a:bodyPr>
          <a:lstStyle/>
          <a:p>
            <a:r>
              <a:rPr lang="es-ES" sz="2000" b="1" dirty="0"/>
              <a:t>Hallazgos visita especial 2016</a:t>
            </a:r>
          </a:p>
        </p:txBody>
      </p:sp>
      <p:sp>
        <p:nvSpPr>
          <p:cNvPr id="15" name="Rectángulo 14"/>
          <p:cNvSpPr/>
          <p:nvPr/>
        </p:nvSpPr>
        <p:spPr>
          <a:xfrm>
            <a:off x="3014663" y="4271963"/>
            <a:ext cx="3228975" cy="485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p:cNvSpPr/>
          <p:nvPr/>
        </p:nvSpPr>
        <p:spPr>
          <a:xfrm>
            <a:off x="4678194" y="5213309"/>
            <a:ext cx="3228975" cy="485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7" name="Imagen 16"/>
          <p:cNvPicPr>
            <a:picLocks noChangeAspect="1"/>
          </p:cNvPicPr>
          <p:nvPr/>
        </p:nvPicPr>
        <p:blipFill>
          <a:blip r:embed="rId3"/>
          <a:stretch>
            <a:fillRect/>
          </a:stretch>
        </p:blipFill>
        <p:spPr>
          <a:xfrm>
            <a:off x="1855964" y="2701885"/>
            <a:ext cx="9951340" cy="3140156"/>
          </a:xfrm>
          <a:prstGeom prst="rect">
            <a:avLst/>
          </a:prstGeom>
        </p:spPr>
      </p:pic>
      <p:sp>
        <p:nvSpPr>
          <p:cNvPr id="18" name="Rectángulo 17"/>
          <p:cNvSpPr/>
          <p:nvPr/>
        </p:nvSpPr>
        <p:spPr>
          <a:xfrm>
            <a:off x="3014663" y="4271963"/>
            <a:ext cx="1114425" cy="385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Rectángulo 18"/>
          <p:cNvSpPr/>
          <p:nvPr/>
        </p:nvSpPr>
        <p:spPr>
          <a:xfrm>
            <a:off x="5129213" y="4266902"/>
            <a:ext cx="1114425" cy="385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Rectángulo 19"/>
          <p:cNvSpPr/>
          <p:nvPr/>
        </p:nvSpPr>
        <p:spPr>
          <a:xfrm>
            <a:off x="6096000" y="5219640"/>
            <a:ext cx="1114425" cy="385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1" name="CuadroTexto 20"/>
          <p:cNvSpPr txBox="1"/>
          <p:nvPr/>
        </p:nvSpPr>
        <p:spPr>
          <a:xfrm>
            <a:off x="6878132" y="251250"/>
            <a:ext cx="5210681" cy="830997"/>
          </a:xfrm>
          <a:prstGeom prst="rect">
            <a:avLst/>
          </a:prstGeom>
          <a:noFill/>
        </p:spPr>
        <p:txBody>
          <a:bodyPr wrap="square" rtlCol="0">
            <a:spAutoFit/>
          </a:bodyPr>
          <a:lstStyle/>
          <a:p>
            <a:r>
              <a:rPr lang="es-ES" sz="2400" b="1" dirty="0">
                <a:solidFill>
                  <a:schemeClr val="bg1"/>
                </a:solidFill>
              </a:rPr>
              <a:t>PLAN DE MEJORAMIENTO DE CONTRALORÍA VISITAS 2015 Y 2016</a:t>
            </a:r>
          </a:p>
        </p:txBody>
      </p:sp>
      <p:sp>
        <p:nvSpPr>
          <p:cNvPr id="22" name="CuadroTexto 21"/>
          <p:cNvSpPr txBox="1"/>
          <p:nvPr/>
        </p:nvSpPr>
        <p:spPr>
          <a:xfrm>
            <a:off x="8628259" y="6090503"/>
            <a:ext cx="4558146" cy="400110"/>
          </a:xfrm>
          <a:prstGeom prst="rect">
            <a:avLst/>
          </a:prstGeom>
          <a:noFill/>
        </p:spPr>
        <p:txBody>
          <a:bodyPr wrap="square" rtlCol="0">
            <a:spAutoFit/>
          </a:bodyPr>
          <a:lstStyle/>
          <a:p>
            <a:r>
              <a:rPr lang="es-ES" sz="1000" dirty="0"/>
              <a:t>Seguimiento Plan de Mejoramiento de Contraloría (2015 y 2016) </a:t>
            </a:r>
          </a:p>
          <a:p>
            <a:r>
              <a:rPr lang="es-ES" sz="1000" dirty="0"/>
              <a:t>Fuente: Oficina Asesora de Planeación (SAE)</a:t>
            </a:r>
            <a:endParaRPr lang="es-CO" sz="1000" dirty="0"/>
          </a:p>
        </p:txBody>
      </p:sp>
      <p:sp>
        <p:nvSpPr>
          <p:cNvPr id="23" name="Título 1"/>
          <p:cNvSpPr txBox="1">
            <a:spLocks/>
          </p:cNvSpPr>
          <p:nvPr/>
        </p:nvSpPr>
        <p:spPr>
          <a:xfrm>
            <a:off x="3835337" y="1224637"/>
            <a:ext cx="8253476" cy="12333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600" b="1" dirty="0">
                <a:solidFill>
                  <a:srgbClr val="000090"/>
                </a:solidFill>
                <a:latin typeface="+mn-lt"/>
                <a:ea typeface="+mn-ea"/>
                <a:cs typeface="+mn-cs"/>
              </a:rPr>
              <a:t>Línea del tiempo – Planes de Acción </a:t>
            </a:r>
          </a:p>
        </p:txBody>
      </p:sp>
    </p:spTree>
    <p:extLst>
      <p:ext uri="{BB962C8B-B14F-4D97-AF65-F5344CB8AC3E}">
        <p14:creationId xmlns:p14="http://schemas.microsoft.com/office/powerpoint/2010/main" val="22021838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1804" y="6520418"/>
            <a:ext cx="3365500" cy="307777"/>
          </a:xfrm>
          <a:prstGeom prst="rect">
            <a:avLst/>
          </a:prstGeom>
          <a:noFill/>
        </p:spPr>
        <p:txBody>
          <a:bodyPr wrap="square" rtlCol="0">
            <a:spAutoFit/>
          </a:bodyPr>
          <a:lstStyle/>
          <a:p>
            <a:pPr algn="r"/>
            <a:r>
              <a:rPr lang="es-ES" sz="1400" dirty="0">
                <a:solidFill>
                  <a:schemeClr val="bg1">
                    <a:lumMod val="85000"/>
                  </a:schemeClr>
                </a:solidFill>
                <a:latin typeface="Lato Regular"/>
                <a:cs typeface="Lato Regular"/>
              </a:rPr>
              <a:t>Oficina Asesora de Planeación</a:t>
            </a:r>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pic>
        <p:nvPicPr>
          <p:cNvPr id="2" name="Imagen 1"/>
          <p:cNvPicPr>
            <a:picLocks noChangeAspect="1"/>
          </p:cNvPicPr>
          <p:nvPr/>
        </p:nvPicPr>
        <p:blipFill>
          <a:blip r:embed="rId3"/>
          <a:stretch>
            <a:fillRect/>
          </a:stretch>
        </p:blipFill>
        <p:spPr>
          <a:xfrm>
            <a:off x="4232549" y="1390582"/>
            <a:ext cx="7459052" cy="4340470"/>
          </a:xfrm>
          <a:prstGeom prst="rect">
            <a:avLst/>
          </a:prstGeom>
        </p:spPr>
      </p:pic>
      <p:sp>
        <p:nvSpPr>
          <p:cNvPr id="13" name="CuadroTexto 12"/>
          <p:cNvSpPr txBox="1"/>
          <p:nvPr/>
        </p:nvSpPr>
        <p:spPr>
          <a:xfrm>
            <a:off x="6878132" y="251250"/>
            <a:ext cx="5210681" cy="830997"/>
          </a:xfrm>
          <a:prstGeom prst="rect">
            <a:avLst/>
          </a:prstGeom>
          <a:noFill/>
        </p:spPr>
        <p:txBody>
          <a:bodyPr wrap="square" rtlCol="0">
            <a:spAutoFit/>
          </a:bodyPr>
          <a:lstStyle/>
          <a:p>
            <a:r>
              <a:rPr lang="es-ES" sz="2400" b="1" dirty="0">
                <a:solidFill>
                  <a:schemeClr val="bg1"/>
                </a:solidFill>
              </a:rPr>
              <a:t>PLAN DE MEJORAMIENTO DE CONTRALORÍA VISITAS 2015 Y 2016</a:t>
            </a:r>
          </a:p>
        </p:txBody>
      </p:sp>
      <p:sp>
        <p:nvSpPr>
          <p:cNvPr id="10" name="CuadroTexto 9"/>
          <p:cNvSpPr txBox="1"/>
          <p:nvPr/>
        </p:nvSpPr>
        <p:spPr>
          <a:xfrm>
            <a:off x="3883658" y="5832055"/>
            <a:ext cx="4558146" cy="400110"/>
          </a:xfrm>
          <a:prstGeom prst="rect">
            <a:avLst/>
          </a:prstGeom>
          <a:noFill/>
        </p:spPr>
        <p:txBody>
          <a:bodyPr wrap="square" rtlCol="0">
            <a:spAutoFit/>
          </a:bodyPr>
          <a:lstStyle/>
          <a:p>
            <a:r>
              <a:rPr lang="es-ES" sz="1000" dirty="0"/>
              <a:t>Seguimiento Plan de Mejoramiento de Contraloría (2015 y 2016) </a:t>
            </a:r>
          </a:p>
          <a:p>
            <a:r>
              <a:rPr lang="es-ES" sz="1000" dirty="0"/>
              <a:t>Fuente: Oficina Asesora de Planeación (SAE)</a:t>
            </a:r>
            <a:endParaRPr lang="es-CO" sz="1000" dirty="0"/>
          </a:p>
        </p:txBody>
      </p:sp>
      <p:sp>
        <p:nvSpPr>
          <p:cNvPr id="11" name="Título 1"/>
          <p:cNvSpPr txBox="1">
            <a:spLocks/>
          </p:cNvSpPr>
          <p:nvPr/>
        </p:nvSpPr>
        <p:spPr>
          <a:xfrm>
            <a:off x="903452" y="2542532"/>
            <a:ext cx="3175063" cy="17391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600" b="1" dirty="0">
                <a:solidFill>
                  <a:srgbClr val="000090"/>
                </a:solidFill>
                <a:latin typeface="+mn-lt"/>
                <a:ea typeface="+mn-ea"/>
                <a:cs typeface="+mn-cs"/>
              </a:rPr>
              <a:t>Cantidad de Acciones definidas</a:t>
            </a:r>
          </a:p>
        </p:txBody>
      </p:sp>
    </p:spTree>
    <p:extLst>
      <p:ext uri="{BB962C8B-B14F-4D97-AF65-F5344CB8AC3E}">
        <p14:creationId xmlns:p14="http://schemas.microsoft.com/office/powerpoint/2010/main" val="36947855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Rectángulo 6"/>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1804" y="6520418"/>
            <a:ext cx="3365500" cy="307777"/>
          </a:xfrm>
          <a:prstGeom prst="rect">
            <a:avLst/>
          </a:prstGeom>
          <a:noFill/>
        </p:spPr>
        <p:txBody>
          <a:bodyPr wrap="square" rtlCol="0">
            <a:spAutoFit/>
          </a:bodyPr>
          <a:lstStyle/>
          <a:p>
            <a:pPr algn="r"/>
            <a:r>
              <a:rPr lang="es-ES" sz="1400" dirty="0">
                <a:solidFill>
                  <a:schemeClr val="bg1">
                    <a:lumMod val="85000"/>
                  </a:schemeClr>
                </a:solidFill>
                <a:latin typeface="Lato Regular"/>
                <a:cs typeface="Lato Regular"/>
              </a:rPr>
              <a:t>Oficina Asesora de Planeación</a:t>
            </a:r>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11" name="Título 1"/>
          <p:cNvSpPr txBox="1">
            <a:spLocks/>
          </p:cNvSpPr>
          <p:nvPr/>
        </p:nvSpPr>
        <p:spPr>
          <a:xfrm>
            <a:off x="271713" y="2148482"/>
            <a:ext cx="3628775" cy="36379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600" b="1" dirty="0">
                <a:solidFill>
                  <a:srgbClr val="000090"/>
                </a:solidFill>
                <a:latin typeface="+mn-lt"/>
                <a:ea typeface="+mn-ea"/>
                <a:cs typeface="+mn-cs"/>
              </a:rPr>
              <a:t>2015 avance del 80%</a:t>
            </a:r>
          </a:p>
          <a:p>
            <a:endParaRPr lang="es-ES" sz="3600" b="1" dirty="0">
              <a:solidFill>
                <a:srgbClr val="000090"/>
              </a:solidFill>
              <a:latin typeface="+mn-lt"/>
              <a:ea typeface="+mn-ea"/>
              <a:cs typeface="+mn-cs"/>
            </a:endParaRPr>
          </a:p>
          <a:p>
            <a:r>
              <a:rPr lang="es-ES" sz="3600" b="1" dirty="0">
                <a:solidFill>
                  <a:srgbClr val="000090"/>
                </a:solidFill>
                <a:latin typeface="+mn-lt"/>
                <a:ea typeface="+mn-ea"/>
                <a:cs typeface="+mn-cs"/>
              </a:rPr>
              <a:t>2016 avance del 50%</a:t>
            </a:r>
          </a:p>
        </p:txBody>
      </p:sp>
      <p:pic>
        <p:nvPicPr>
          <p:cNvPr id="4" name="Imagen 3"/>
          <p:cNvPicPr>
            <a:picLocks noChangeAspect="1"/>
          </p:cNvPicPr>
          <p:nvPr/>
        </p:nvPicPr>
        <p:blipFill>
          <a:blip r:embed="rId3"/>
          <a:stretch>
            <a:fillRect/>
          </a:stretch>
        </p:blipFill>
        <p:spPr>
          <a:xfrm>
            <a:off x="3982065" y="1251684"/>
            <a:ext cx="7825239" cy="4851734"/>
          </a:xfrm>
          <a:prstGeom prst="rect">
            <a:avLst/>
          </a:prstGeom>
        </p:spPr>
      </p:pic>
      <p:sp>
        <p:nvSpPr>
          <p:cNvPr id="14" name="CuadroTexto 13"/>
          <p:cNvSpPr txBox="1"/>
          <p:nvPr/>
        </p:nvSpPr>
        <p:spPr>
          <a:xfrm>
            <a:off x="6878132" y="251250"/>
            <a:ext cx="5210681" cy="830997"/>
          </a:xfrm>
          <a:prstGeom prst="rect">
            <a:avLst/>
          </a:prstGeom>
          <a:noFill/>
        </p:spPr>
        <p:txBody>
          <a:bodyPr wrap="square" rtlCol="0">
            <a:spAutoFit/>
          </a:bodyPr>
          <a:lstStyle/>
          <a:p>
            <a:r>
              <a:rPr lang="es-ES" sz="2400" b="1" dirty="0">
                <a:solidFill>
                  <a:schemeClr val="bg1"/>
                </a:solidFill>
              </a:rPr>
              <a:t>PLAN DE MEJORAMIENTO DE CONTRALORÍA VISITAS 2015 Y 2016</a:t>
            </a:r>
          </a:p>
        </p:txBody>
      </p:sp>
      <p:sp>
        <p:nvSpPr>
          <p:cNvPr id="10" name="CuadroTexto 9"/>
          <p:cNvSpPr txBox="1"/>
          <p:nvPr/>
        </p:nvSpPr>
        <p:spPr>
          <a:xfrm>
            <a:off x="4931603" y="6144852"/>
            <a:ext cx="4558146" cy="400110"/>
          </a:xfrm>
          <a:prstGeom prst="rect">
            <a:avLst/>
          </a:prstGeom>
          <a:noFill/>
        </p:spPr>
        <p:txBody>
          <a:bodyPr wrap="square" rtlCol="0">
            <a:spAutoFit/>
          </a:bodyPr>
          <a:lstStyle/>
          <a:p>
            <a:r>
              <a:rPr lang="es-ES" sz="1000" dirty="0"/>
              <a:t>Seguimiento Plan de Mejoramiento de Contraloría (2015 y 2016) </a:t>
            </a:r>
          </a:p>
          <a:p>
            <a:r>
              <a:rPr lang="es-ES" sz="1000" dirty="0"/>
              <a:t>Fuente: Oficina Asesora de Planeación (SAE)</a:t>
            </a:r>
            <a:endParaRPr lang="es-CO" sz="1000" dirty="0"/>
          </a:p>
        </p:txBody>
      </p:sp>
    </p:spTree>
    <p:extLst>
      <p:ext uri="{BB962C8B-B14F-4D97-AF65-F5344CB8AC3E}">
        <p14:creationId xmlns:p14="http://schemas.microsoft.com/office/powerpoint/2010/main" val="7325865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579077" y="3831337"/>
            <a:ext cx="7118252" cy="42940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778928" y="1245303"/>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orden del día</a:t>
            </a:r>
          </a:p>
          <a:p>
            <a:pPr marL="457200" indent="-457200">
              <a:buAutoNum type="arabicPeriod"/>
            </a:pPr>
            <a:r>
              <a:rPr lang="es-CO" sz="2400" dirty="0"/>
              <a:t>Aprobación actas 129 y 130</a:t>
            </a:r>
          </a:p>
          <a:p>
            <a:pPr marL="457200" indent="-457200">
              <a:buAutoNum type="arabicPeriod"/>
            </a:pPr>
            <a:r>
              <a:rPr lang="es-CO" sz="2400" dirty="0"/>
              <a:t>Contrato Vigilancia</a:t>
            </a:r>
          </a:p>
          <a:p>
            <a:pPr marL="457200" indent="-457200">
              <a:buAutoNum type="arabicPeriod"/>
            </a:pPr>
            <a:r>
              <a:rPr lang="es-CO" sz="2400" dirty="0"/>
              <a:t>Informe Ley de Extinción de dominio</a:t>
            </a:r>
          </a:p>
          <a:p>
            <a:pPr marL="457200" indent="-457200">
              <a:buAutoNum type="arabicPeriod"/>
            </a:pPr>
            <a:r>
              <a:rPr lang="es-CO" sz="2400" dirty="0"/>
              <a:t>Informe Comercial.</a:t>
            </a:r>
          </a:p>
          <a:p>
            <a:pPr marL="457200" indent="-457200">
              <a:buAutoNum type="arabicPeriod"/>
            </a:pPr>
            <a:r>
              <a:rPr lang="es-CO" sz="2400" dirty="0"/>
              <a:t>Comité financiero</a:t>
            </a:r>
          </a:p>
          <a:p>
            <a:pPr marL="457200" indent="-457200">
              <a:buAutoNum type="arabicPeriod"/>
            </a:pPr>
            <a:r>
              <a:rPr lang="es-CO" sz="2400" dirty="0">
                <a:solidFill>
                  <a:schemeClr val="bg1"/>
                </a:solidFill>
              </a:rPr>
              <a:t>Provisión de Planta</a:t>
            </a:r>
          </a:p>
          <a:p>
            <a:pPr marL="457200" indent="-457200">
              <a:buAutoNum type="arabicPeriod"/>
            </a:pPr>
            <a:r>
              <a:rPr lang="es-CO" sz="2400" dirty="0"/>
              <a:t>Secuestro Semovientes (Macarena)</a:t>
            </a:r>
          </a:p>
          <a:p>
            <a:pPr marL="457200" indent="-457200">
              <a:buAutoNum type="arabicPeriod"/>
            </a:pPr>
            <a:r>
              <a:rPr lang="es-CO" sz="2400" dirty="0"/>
              <a:t>Base de Datos – Fiscalía</a:t>
            </a:r>
          </a:p>
          <a:p>
            <a:pPr marL="457200" indent="-457200">
              <a:buAutoNum type="arabicPeriod"/>
            </a:pPr>
            <a:r>
              <a:rPr lang="es-CO" sz="2400" dirty="0"/>
              <a:t>Cemex</a:t>
            </a:r>
          </a:p>
          <a:p>
            <a:pPr marL="457200" indent="-457200">
              <a:buAutoNum type="arabicPeriod"/>
            </a:pPr>
            <a:r>
              <a:rPr lang="es-CO" sz="2400" dirty="0"/>
              <a:t>Informe CNE.</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50</a:t>
            </a:fld>
            <a:endParaRPr lang="es-ES" dirty="0"/>
          </a:p>
        </p:txBody>
      </p:sp>
      <p:sp>
        <p:nvSpPr>
          <p:cNvPr id="10" name="Rectángulo 9"/>
          <p:cNvSpPr/>
          <p:nvPr/>
        </p:nvSpPr>
        <p:spPr>
          <a:xfrm>
            <a:off x="0" y="-1"/>
            <a:ext cx="12192000" cy="12005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2" name="CuadroTexto 11"/>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Orden del Día</a:t>
            </a:r>
            <a:endParaRPr lang="es-ES" sz="800" dirty="0">
              <a:solidFill>
                <a:schemeClr val="bg1"/>
              </a:solidFill>
            </a:endParaRPr>
          </a:p>
        </p:txBody>
      </p:sp>
    </p:spTree>
    <p:extLst>
      <p:ext uri="{BB962C8B-B14F-4D97-AF65-F5344CB8AC3E}">
        <p14:creationId xmlns:p14="http://schemas.microsoft.com/office/powerpoint/2010/main" val="2869463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1"/>
          <p:cNvSpPr txBox="1">
            <a:spLocks/>
          </p:cNvSpPr>
          <p:nvPr/>
        </p:nvSpPr>
        <p:spPr>
          <a:xfrm>
            <a:off x="2425793" y="2248249"/>
            <a:ext cx="8580563" cy="30452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sz="4400" b="1" dirty="0">
                <a:solidFill>
                  <a:srgbClr val="000090"/>
                </a:solidFill>
              </a:rPr>
              <a:t>PROCESO DE PROVISIÓN DE PLANTA DE PERSONAL SAE</a:t>
            </a:r>
          </a:p>
          <a:p>
            <a:endParaRPr lang="es-CO" sz="3600" b="1" dirty="0">
              <a:solidFill>
                <a:srgbClr val="000090"/>
              </a:solidFill>
            </a:endParaRPr>
          </a:p>
          <a:p>
            <a:r>
              <a:rPr lang="es-CO" sz="3600" b="1" dirty="0">
                <a:solidFill>
                  <a:srgbClr val="000090"/>
                </a:solidFill>
              </a:rPr>
              <a:t>Estado a 25 de abril de 2017</a:t>
            </a:r>
          </a:p>
        </p:txBody>
      </p:sp>
      <p:sp>
        <p:nvSpPr>
          <p:cNvPr id="3" name="Rectángulo 2"/>
          <p:cNvSpPr/>
          <p:nvPr/>
        </p:nvSpPr>
        <p:spPr>
          <a:xfrm>
            <a:off x="0" y="-1"/>
            <a:ext cx="12192000" cy="12005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4" name="Imagen 3"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6" name="CuadroTexto 5"/>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Provisión de Planta SAE</a:t>
            </a:r>
            <a:endParaRPr lang="es-ES" sz="800" dirty="0">
              <a:solidFill>
                <a:schemeClr val="bg1"/>
              </a:solidFill>
            </a:endParaRPr>
          </a:p>
        </p:txBody>
      </p:sp>
      <p:sp>
        <p:nvSpPr>
          <p:cNvPr id="7" name="Rectángulo 6"/>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1804" y="6520418"/>
            <a:ext cx="3365500" cy="307777"/>
          </a:xfrm>
          <a:prstGeom prst="rect">
            <a:avLst/>
          </a:prstGeom>
          <a:noFill/>
        </p:spPr>
        <p:txBody>
          <a:bodyPr wrap="square" rtlCol="0">
            <a:spAutoFit/>
          </a:bodyPr>
          <a:lstStyle/>
          <a:p>
            <a:pPr algn="r"/>
            <a:r>
              <a:rPr lang="es-ES" sz="1400" dirty="0">
                <a:solidFill>
                  <a:schemeClr val="bg1">
                    <a:lumMod val="85000"/>
                  </a:schemeClr>
                </a:solidFill>
                <a:latin typeface="Lato Regular"/>
                <a:cs typeface="Lato Regular"/>
              </a:rPr>
              <a:t>Gerencia de Talento Humano</a:t>
            </a:r>
          </a:p>
        </p:txBody>
      </p:sp>
    </p:spTree>
    <p:extLst>
      <p:ext uri="{BB962C8B-B14F-4D97-AF65-F5344CB8AC3E}">
        <p14:creationId xmlns:p14="http://schemas.microsoft.com/office/powerpoint/2010/main" val="34842434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1"/>
          <p:cNvSpPr txBox="1">
            <a:spLocks/>
          </p:cNvSpPr>
          <p:nvPr/>
        </p:nvSpPr>
        <p:spPr>
          <a:xfrm>
            <a:off x="914643" y="1535668"/>
            <a:ext cx="9699695" cy="10282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sz="3600" dirty="0">
                <a:solidFill>
                  <a:srgbClr val="000090"/>
                </a:solidFill>
              </a:rPr>
              <a:t>% AVANCE DE LAS AREAS PROVISTAS</a:t>
            </a:r>
            <a:endParaRPr lang="es-CO" sz="1800" dirty="0">
              <a:solidFill>
                <a:srgbClr val="000090"/>
              </a:solidFill>
            </a:endParaRPr>
          </a:p>
        </p:txBody>
      </p:sp>
      <p:graphicFrame>
        <p:nvGraphicFramePr>
          <p:cNvPr id="6" name="Tabla 5"/>
          <p:cNvGraphicFramePr>
            <a:graphicFrameLocks noGrp="1"/>
          </p:cNvGraphicFramePr>
          <p:nvPr>
            <p:extLst/>
          </p:nvPr>
        </p:nvGraphicFramePr>
        <p:xfrm>
          <a:off x="1111261" y="2563885"/>
          <a:ext cx="3483454" cy="1269815"/>
        </p:xfrm>
        <a:graphic>
          <a:graphicData uri="http://schemas.openxmlformats.org/drawingml/2006/table">
            <a:tbl>
              <a:tblPr/>
              <a:tblGrid>
                <a:gridCol w="1175803">
                  <a:extLst>
                    <a:ext uri="{9D8B030D-6E8A-4147-A177-3AD203B41FA5}">
                      <a16:colId xmlns:a16="http://schemas.microsoft.com/office/drawing/2014/main" val="1433829939"/>
                    </a:ext>
                  </a:extLst>
                </a:gridCol>
                <a:gridCol w="999983">
                  <a:extLst>
                    <a:ext uri="{9D8B030D-6E8A-4147-A177-3AD203B41FA5}">
                      <a16:colId xmlns:a16="http://schemas.microsoft.com/office/drawing/2014/main" val="1380750597"/>
                    </a:ext>
                  </a:extLst>
                </a:gridCol>
                <a:gridCol w="1307668">
                  <a:extLst>
                    <a:ext uri="{9D8B030D-6E8A-4147-A177-3AD203B41FA5}">
                      <a16:colId xmlns:a16="http://schemas.microsoft.com/office/drawing/2014/main" val="3146891210"/>
                    </a:ext>
                  </a:extLst>
                </a:gridCol>
              </a:tblGrid>
              <a:tr h="253963">
                <a:tc>
                  <a:txBody>
                    <a:bodyPr/>
                    <a:lstStyle/>
                    <a:p>
                      <a:pPr algn="ctr" fontAlgn="b"/>
                      <a:r>
                        <a:rPr lang="es-CO" sz="1100" b="1" i="0" u="none" strike="noStrike">
                          <a:solidFill>
                            <a:srgbClr val="000000"/>
                          </a:solidFill>
                          <a:effectLst/>
                          <a:latin typeface="Calibri" panose="020F0502020204030204" pitchFamily="34" charset="0"/>
                        </a:rPr>
                        <a:t>PROCESO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s-CO" sz="1100" b="1" i="0" u="none" strike="noStrike">
                          <a:solidFill>
                            <a:srgbClr val="000000"/>
                          </a:solidFill>
                          <a:effectLst/>
                          <a:latin typeface="Calibri" panose="020F0502020204030204" pitchFamily="34" charset="0"/>
                        </a:rPr>
                        <a:t>PROVISTOS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s-CO" sz="1100" b="1" i="0" u="none" strike="noStrike">
                          <a:solidFill>
                            <a:srgbClr val="000000"/>
                          </a:solidFill>
                          <a:effectLst/>
                          <a:latin typeface="Calibri" panose="020F0502020204030204" pitchFamily="34" charset="0"/>
                        </a:rPr>
                        <a:t>DIMENSIONADOS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1088518715"/>
                  </a:ext>
                </a:extLst>
              </a:tr>
              <a:tr h="253963">
                <a:tc>
                  <a:txBody>
                    <a:bodyPr/>
                    <a:lstStyle/>
                    <a:p>
                      <a:pPr algn="l" fontAlgn="b"/>
                      <a:r>
                        <a:rPr lang="es-CO" sz="1100" b="0" i="0" u="none" strike="noStrike">
                          <a:solidFill>
                            <a:srgbClr val="000000"/>
                          </a:solidFill>
                          <a:effectLst/>
                          <a:latin typeface="Calibri" panose="020F0502020204030204" pitchFamily="34" charset="0"/>
                        </a:rPr>
                        <a:t>ESTRATEGICO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6844716"/>
                  </a:ext>
                </a:extLst>
              </a:tr>
              <a:tr h="253963">
                <a:tc>
                  <a:txBody>
                    <a:bodyPr/>
                    <a:lstStyle/>
                    <a:p>
                      <a:pPr algn="l" fontAlgn="b"/>
                      <a:r>
                        <a:rPr lang="es-CO" sz="1100" b="0" i="0" u="none" strike="noStrike">
                          <a:solidFill>
                            <a:srgbClr val="000000"/>
                          </a:solidFill>
                          <a:effectLst/>
                          <a:latin typeface="Calibri" panose="020F0502020204030204" pitchFamily="34" charset="0"/>
                        </a:rPr>
                        <a:t>MISIONAL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170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dirty="0">
                          <a:solidFill>
                            <a:srgbClr val="000000"/>
                          </a:solidFill>
                          <a:effectLst/>
                          <a:latin typeface="Calibri" panose="020F0502020204030204" pitchFamily="34" charset="0"/>
                        </a:rPr>
                        <a:t>206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8538902"/>
                  </a:ext>
                </a:extLst>
              </a:tr>
              <a:tr h="253963">
                <a:tc>
                  <a:txBody>
                    <a:bodyPr/>
                    <a:lstStyle/>
                    <a:p>
                      <a:pPr algn="l" fontAlgn="b"/>
                      <a:r>
                        <a:rPr lang="es-CO" sz="1100" b="0" i="0" u="none" strike="noStrike">
                          <a:solidFill>
                            <a:srgbClr val="000000"/>
                          </a:solidFill>
                          <a:effectLst/>
                          <a:latin typeface="Calibri" panose="020F0502020204030204" pitchFamily="34" charset="0"/>
                        </a:rPr>
                        <a:t>TRANSVERSAL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112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1164097"/>
                  </a:ext>
                </a:extLst>
              </a:tr>
              <a:tr h="253963">
                <a:tc>
                  <a:txBody>
                    <a:bodyPr/>
                    <a:lstStyle/>
                    <a:p>
                      <a:pPr algn="l" fontAlgn="b"/>
                      <a:r>
                        <a:rPr lang="es-CO" sz="1100" b="1" i="0" u="none" strike="noStrike">
                          <a:solidFill>
                            <a:srgbClr val="000000"/>
                          </a:solidFill>
                          <a:effectLst/>
                          <a:latin typeface="Calibri" panose="020F050202020403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r>
                        <a:rPr lang="es-CO" sz="1100" b="1" i="0" u="none" strike="noStrike">
                          <a:solidFill>
                            <a:srgbClr val="000000"/>
                          </a:solidFill>
                          <a:effectLst/>
                          <a:latin typeface="Calibri" panose="020F0502020204030204" pitchFamily="34" charset="0"/>
                        </a:rPr>
                        <a:t>311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r>
                        <a:rPr lang="es-CO" sz="1100" b="1" i="0" u="none" strike="noStrike" dirty="0">
                          <a:solidFill>
                            <a:srgbClr val="000000"/>
                          </a:solidFill>
                          <a:effectLst/>
                          <a:latin typeface="Calibri" panose="020F0502020204030204" pitchFamily="34" charset="0"/>
                        </a:rPr>
                        <a:t>384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3776010223"/>
                  </a:ext>
                </a:extLst>
              </a:tr>
            </a:tbl>
          </a:graphicData>
        </a:graphic>
      </p:graphicFrame>
      <p:graphicFrame>
        <p:nvGraphicFramePr>
          <p:cNvPr id="8" name="Gráfico 7"/>
          <p:cNvGraphicFramePr>
            <a:graphicFrameLocks/>
          </p:cNvGraphicFramePr>
          <p:nvPr>
            <p:extLst/>
          </p:nvPr>
        </p:nvGraphicFramePr>
        <p:xfrm>
          <a:off x="5263655" y="2563885"/>
          <a:ext cx="5657850" cy="2971800"/>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ángulo redondeado 8"/>
          <p:cNvSpPr/>
          <p:nvPr/>
        </p:nvSpPr>
        <p:spPr>
          <a:xfrm>
            <a:off x="704536" y="4352544"/>
            <a:ext cx="4224649" cy="15717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800" b="1" dirty="0"/>
              <a:t>A la fecha se ha provisto un 81% de la planta de personal</a:t>
            </a:r>
          </a:p>
        </p:txBody>
      </p:sp>
      <p:sp>
        <p:nvSpPr>
          <p:cNvPr id="7" name="Rectángulo 6"/>
          <p:cNvSpPr/>
          <p:nvPr/>
        </p:nvSpPr>
        <p:spPr>
          <a:xfrm>
            <a:off x="0" y="-1"/>
            <a:ext cx="12192000" cy="12005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1" name="CuadroTexto 10"/>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Provisión de Planta SAE</a:t>
            </a:r>
            <a:endParaRPr lang="es-ES" sz="800" dirty="0">
              <a:solidFill>
                <a:schemeClr val="bg1"/>
              </a:solidFill>
            </a:endParaRPr>
          </a:p>
        </p:txBody>
      </p:sp>
      <p:sp>
        <p:nvSpPr>
          <p:cNvPr id="12" name="Rectángulo 11"/>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p:cNvSpPr txBox="1"/>
          <p:nvPr/>
        </p:nvSpPr>
        <p:spPr>
          <a:xfrm>
            <a:off x="8441804" y="6520418"/>
            <a:ext cx="3365500" cy="307777"/>
          </a:xfrm>
          <a:prstGeom prst="rect">
            <a:avLst/>
          </a:prstGeom>
          <a:noFill/>
        </p:spPr>
        <p:txBody>
          <a:bodyPr wrap="square" rtlCol="0">
            <a:spAutoFit/>
          </a:bodyPr>
          <a:lstStyle/>
          <a:p>
            <a:pPr algn="r"/>
            <a:r>
              <a:rPr lang="es-ES" sz="1400" dirty="0">
                <a:solidFill>
                  <a:schemeClr val="bg1">
                    <a:lumMod val="85000"/>
                  </a:schemeClr>
                </a:solidFill>
                <a:latin typeface="Lato Regular"/>
                <a:cs typeface="Lato Regular"/>
              </a:rPr>
              <a:t>Gerencia de Talento Humano</a:t>
            </a:r>
          </a:p>
        </p:txBody>
      </p:sp>
    </p:spTree>
    <p:extLst>
      <p:ext uri="{BB962C8B-B14F-4D97-AF65-F5344CB8AC3E}">
        <p14:creationId xmlns:p14="http://schemas.microsoft.com/office/powerpoint/2010/main" val="34869739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1"/>
          <p:cNvSpPr txBox="1">
            <a:spLocks/>
          </p:cNvSpPr>
          <p:nvPr/>
        </p:nvSpPr>
        <p:spPr>
          <a:xfrm>
            <a:off x="7331979" y="1673037"/>
            <a:ext cx="4393618" cy="99466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sz="3600" dirty="0">
                <a:solidFill>
                  <a:srgbClr val="000090"/>
                </a:solidFill>
              </a:rPr>
              <a:t>TOTAL DE CARGOS PROVISTOS </a:t>
            </a:r>
            <a:endParaRPr lang="es-CO" sz="1800" dirty="0">
              <a:solidFill>
                <a:srgbClr val="000090"/>
              </a:solidFill>
            </a:endParaRPr>
          </a:p>
        </p:txBody>
      </p:sp>
      <p:graphicFrame>
        <p:nvGraphicFramePr>
          <p:cNvPr id="3" name="Tabla 2"/>
          <p:cNvGraphicFramePr>
            <a:graphicFrameLocks noGrp="1"/>
          </p:cNvGraphicFramePr>
          <p:nvPr>
            <p:extLst/>
          </p:nvPr>
        </p:nvGraphicFramePr>
        <p:xfrm>
          <a:off x="1146377" y="1762210"/>
          <a:ext cx="5226990" cy="1447332"/>
        </p:xfrm>
        <a:graphic>
          <a:graphicData uri="http://schemas.openxmlformats.org/drawingml/2006/table">
            <a:tbl>
              <a:tblPr>
                <a:tableStyleId>{9DCAF9ED-07DC-4A11-8D7F-57B35C25682E}</a:tableStyleId>
              </a:tblPr>
              <a:tblGrid>
                <a:gridCol w="1330179">
                  <a:extLst>
                    <a:ext uri="{9D8B030D-6E8A-4147-A177-3AD203B41FA5}">
                      <a16:colId xmlns:a16="http://schemas.microsoft.com/office/drawing/2014/main" val="3876446369"/>
                    </a:ext>
                  </a:extLst>
                </a:gridCol>
                <a:gridCol w="1157147">
                  <a:extLst>
                    <a:ext uri="{9D8B030D-6E8A-4147-A177-3AD203B41FA5}">
                      <a16:colId xmlns:a16="http://schemas.microsoft.com/office/drawing/2014/main" val="3763635933"/>
                    </a:ext>
                  </a:extLst>
                </a:gridCol>
                <a:gridCol w="764222">
                  <a:extLst>
                    <a:ext uri="{9D8B030D-6E8A-4147-A177-3AD203B41FA5}">
                      <a16:colId xmlns:a16="http://schemas.microsoft.com/office/drawing/2014/main" val="3482824375"/>
                    </a:ext>
                  </a:extLst>
                </a:gridCol>
                <a:gridCol w="1023769">
                  <a:extLst>
                    <a:ext uri="{9D8B030D-6E8A-4147-A177-3AD203B41FA5}">
                      <a16:colId xmlns:a16="http://schemas.microsoft.com/office/drawing/2014/main" val="4027220813"/>
                    </a:ext>
                  </a:extLst>
                </a:gridCol>
                <a:gridCol w="951673">
                  <a:extLst>
                    <a:ext uri="{9D8B030D-6E8A-4147-A177-3AD203B41FA5}">
                      <a16:colId xmlns:a16="http://schemas.microsoft.com/office/drawing/2014/main" val="280466331"/>
                    </a:ext>
                  </a:extLst>
                </a:gridCol>
              </a:tblGrid>
              <a:tr h="241222">
                <a:tc>
                  <a:txBody>
                    <a:bodyPr/>
                    <a:lstStyle/>
                    <a:p>
                      <a:pPr algn="l" fontAlgn="b"/>
                      <a:r>
                        <a:rPr lang="es-CO" sz="1200" b="1" u="none" strike="noStrike" dirty="0">
                          <a:effectLst/>
                        </a:rPr>
                        <a:t>ETAPA</a:t>
                      </a:r>
                      <a:endParaRPr lang="es-CO" sz="12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200" b="1" u="none" strike="noStrike" dirty="0">
                          <a:effectLst/>
                        </a:rPr>
                        <a:t>ESTRATEGICO</a:t>
                      </a:r>
                      <a:endParaRPr lang="es-CO" sz="12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200" b="1" u="none" strike="noStrike" dirty="0">
                          <a:effectLst/>
                        </a:rPr>
                        <a:t>MISIONAL</a:t>
                      </a:r>
                      <a:endParaRPr lang="es-CO" sz="12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200" b="1" u="none" strike="noStrike" dirty="0">
                          <a:effectLst/>
                        </a:rPr>
                        <a:t>TRANSVERSAL</a:t>
                      </a:r>
                      <a:endParaRPr lang="es-CO" sz="12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200" b="1" u="none" strike="noStrike" dirty="0">
                          <a:effectLst/>
                        </a:rPr>
                        <a:t>Total general</a:t>
                      </a:r>
                      <a:endParaRPr lang="es-CO" sz="12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81140231"/>
                  </a:ext>
                </a:extLst>
              </a:tr>
              <a:tr h="241222">
                <a:tc>
                  <a:txBody>
                    <a:bodyPr/>
                    <a:lstStyle/>
                    <a:p>
                      <a:pPr algn="l" fontAlgn="b"/>
                      <a:r>
                        <a:rPr lang="es-CO" sz="1200" u="none" strike="noStrike">
                          <a:effectLst/>
                        </a:rPr>
                        <a:t>ANTIGUO</a:t>
                      </a:r>
                      <a:endParaRPr lang="es-CO" sz="12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u="none" strike="noStrike" dirty="0">
                          <a:effectLst/>
                        </a:rPr>
                        <a:t>8</a:t>
                      </a:r>
                      <a:endParaRPr lang="es-CO"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u="none" strike="noStrike" dirty="0">
                          <a:effectLst/>
                        </a:rPr>
                        <a:t>9</a:t>
                      </a:r>
                      <a:endParaRPr lang="es-CO"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u="none" strike="noStrike">
                          <a:effectLst/>
                        </a:rPr>
                        <a:t>8</a:t>
                      </a:r>
                      <a:endParaRPr lang="es-CO" sz="12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u="none" strike="noStrike">
                          <a:effectLst/>
                        </a:rPr>
                        <a:t>25</a:t>
                      </a:r>
                      <a:endParaRPr lang="es-CO" sz="12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53115379"/>
                  </a:ext>
                </a:extLst>
              </a:tr>
              <a:tr h="241222">
                <a:tc>
                  <a:txBody>
                    <a:bodyPr/>
                    <a:lstStyle/>
                    <a:p>
                      <a:pPr algn="l" fontAlgn="b"/>
                      <a:r>
                        <a:rPr lang="es-CO" sz="1200" u="none" strike="noStrike">
                          <a:effectLst/>
                        </a:rPr>
                        <a:t>PRIMERA</a:t>
                      </a:r>
                      <a:endParaRPr lang="es-CO" sz="12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u="none" strike="noStrike">
                          <a:effectLst/>
                        </a:rPr>
                        <a:t>35</a:t>
                      </a:r>
                      <a:endParaRPr lang="es-CO" sz="12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u="none" strike="noStrike" dirty="0">
                          <a:effectLst/>
                        </a:rPr>
                        <a:t>101</a:t>
                      </a:r>
                      <a:endParaRPr lang="es-CO"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u="none" strike="noStrike" dirty="0">
                          <a:effectLst/>
                        </a:rPr>
                        <a:t>3</a:t>
                      </a:r>
                      <a:endParaRPr lang="es-CO"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u="none" strike="noStrike">
                          <a:effectLst/>
                        </a:rPr>
                        <a:t>139</a:t>
                      </a:r>
                      <a:endParaRPr lang="es-CO" sz="12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68990610"/>
                  </a:ext>
                </a:extLst>
              </a:tr>
              <a:tr h="241222">
                <a:tc>
                  <a:txBody>
                    <a:bodyPr/>
                    <a:lstStyle/>
                    <a:p>
                      <a:pPr algn="l" fontAlgn="b"/>
                      <a:r>
                        <a:rPr lang="es-CO" sz="1200" u="none" strike="noStrike">
                          <a:effectLst/>
                        </a:rPr>
                        <a:t>SEGUNDA</a:t>
                      </a:r>
                      <a:endParaRPr lang="es-CO" sz="12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u="none" strike="noStrike">
                          <a:effectLst/>
                        </a:rPr>
                        <a:t>1</a:t>
                      </a:r>
                      <a:endParaRPr lang="es-CO" sz="12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u="none" strike="noStrike">
                          <a:effectLst/>
                        </a:rPr>
                        <a:t>4</a:t>
                      </a:r>
                      <a:endParaRPr lang="es-CO" sz="12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u="none" strike="noStrike" dirty="0">
                          <a:effectLst/>
                        </a:rPr>
                        <a:t>55</a:t>
                      </a:r>
                      <a:endParaRPr lang="es-CO"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u="none" strike="noStrike" dirty="0">
                          <a:effectLst/>
                        </a:rPr>
                        <a:t>60</a:t>
                      </a:r>
                      <a:endParaRPr lang="es-CO"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41712395"/>
                  </a:ext>
                </a:extLst>
              </a:tr>
              <a:tr h="241222">
                <a:tc>
                  <a:txBody>
                    <a:bodyPr/>
                    <a:lstStyle/>
                    <a:p>
                      <a:pPr algn="l" fontAlgn="b"/>
                      <a:r>
                        <a:rPr lang="es-CO" sz="1200" u="none" strike="noStrike">
                          <a:effectLst/>
                        </a:rPr>
                        <a:t>TERCERA</a:t>
                      </a:r>
                      <a:endParaRPr lang="es-CO" sz="12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u="none" strike="noStrike">
                          <a:effectLst/>
                        </a:rPr>
                        <a:t>12</a:t>
                      </a:r>
                      <a:endParaRPr lang="es-CO" sz="12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u="none" strike="noStrike">
                          <a:effectLst/>
                        </a:rPr>
                        <a:t>56</a:t>
                      </a:r>
                      <a:endParaRPr lang="es-CO" sz="12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u="none" strike="noStrike">
                          <a:effectLst/>
                        </a:rPr>
                        <a:t>19</a:t>
                      </a:r>
                      <a:endParaRPr lang="es-CO" sz="12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u="none" strike="noStrike" dirty="0">
                          <a:effectLst/>
                        </a:rPr>
                        <a:t>87</a:t>
                      </a:r>
                      <a:endParaRPr lang="es-CO"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17858862"/>
                  </a:ext>
                </a:extLst>
              </a:tr>
              <a:tr h="241222">
                <a:tc>
                  <a:txBody>
                    <a:bodyPr/>
                    <a:lstStyle/>
                    <a:p>
                      <a:pPr algn="l" fontAlgn="b"/>
                      <a:r>
                        <a:rPr lang="es-CO" sz="1200" b="1" u="none" strike="noStrike" dirty="0">
                          <a:effectLst/>
                        </a:rPr>
                        <a:t>Total general</a:t>
                      </a:r>
                      <a:endParaRPr lang="es-CO" sz="12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b="1" u="none" strike="noStrike" dirty="0">
                          <a:effectLst/>
                        </a:rPr>
                        <a:t>56</a:t>
                      </a:r>
                      <a:endParaRPr lang="es-CO" sz="12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b="1" u="none" strike="noStrike" dirty="0">
                          <a:effectLst/>
                        </a:rPr>
                        <a:t>170</a:t>
                      </a:r>
                      <a:endParaRPr lang="es-CO" sz="12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b="1" u="none" strike="noStrike" dirty="0">
                          <a:effectLst/>
                        </a:rPr>
                        <a:t>85</a:t>
                      </a:r>
                      <a:endParaRPr lang="es-CO" sz="12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200" b="1" u="none" strike="noStrike" dirty="0">
                          <a:effectLst/>
                        </a:rPr>
                        <a:t>311</a:t>
                      </a:r>
                      <a:endParaRPr lang="es-CO" sz="12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02313625"/>
                  </a:ext>
                </a:extLst>
              </a:tr>
            </a:tbl>
          </a:graphicData>
        </a:graphic>
      </p:graphicFrame>
      <p:graphicFrame>
        <p:nvGraphicFramePr>
          <p:cNvPr id="7" name="Gráfico 6"/>
          <p:cNvGraphicFramePr>
            <a:graphicFrameLocks/>
          </p:cNvGraphicFramePr>
          <p:nvPr>
            <p:extLst/>
          </p:nvPr>
        </p:nvGraphicFramePr>
        <p:xfrm>
          <a:off x="3585834" y="3383654"/>
          <a:ext cx="6748463" cy="2743200"/>
        </p:xfrm>
        <a:graphic>
          <a:graphicData uri="http://schemas.openxmlformats.org/drawingml/2006/chart">
            <c:chart xmlns:c="http://schemas.openxmlformats.org/drawingml/2006/chart" xmlns:r="http://schemas.openxmlformats.org/officeDocument/2006/relationships" r:id="rId2"/>
          </a:graphicData>
        </a:graphic>
      </p:graphicFrame>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9" name="CuadroTexto 8"/>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Orden del Día</a:t>
            </a:r>
            <a:endParaRPr lang="es-ES" sz="800" dirty="0">
              <a:solidFill>
                <a:schemeClr val="bg1"/>
              </a:solidFill>
            </a:endParaRPr>
          </a:p>
        </p:txBody>
      </p:sp>
      <p:sp>
        <p:nvSpPr>
          <p:cNvPr id="10" name="Rectángulo 9"/>
          <p:cNvSpPr/>
          <p:nvPr/>
        </p:nvSpPr>
        <p:spPr>
          <a:xfrm>
            <a:off x="0" y="-19424"/>
            <a:ext cx="12192000" cy="13723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1650" y="285376"/>
            <a:ext cx="2159678" cy="1067549"/>
          </a:xfrm>
          <a:prstGeom prst="rect">
            <a:avLst/>
          </a:prstGeom>
        </p:spPr>
      </p:pic>
      <p:sp>
        <p:nvSpPr>
          <p:cNvPr id="12" name="CuadroTexto 11"/>
          <p:cNvSpPr txBox="1"/>
          <p:nvPr/>
        </p:nvSpPr>
        <p:spPr>
          <a:xfrm>
            <a:off x="6992204" y="399200"/>
            <a:ext cx="3684599" cy="369332"/>
          </a:xfrm>
          <a:prstGeom prst="rect">
            <a:avLst/>
          </a:prstGeom>
          <a:noFill/>
        </p:spPr>
        <p:txBody>
          <a:bodyPr wrap="square" rtlCol="0">
            <a:spAutoFit/>
          </a:bodyPr>
          <a:lstStyle/>
          <a:p>
            <a:pPr algn="r"/>
            <a:r>
              <a:rPr lang="es-ES" b="1" dirty="0">
                <a:solidFill>
                  <a:schemeClr val="bg1"/>
                </a:solidFill>
              </a:rPr>
              <a:t>Provisión de Planta SAE</a:t>
            </a:r>
            <a:endParaRPr lang="es-ES" sz="800" dirty="0">
              <a:solidFill>
                <a:schemeClr val="bg1"/>
              </a:solidFill>
            </a:endParaRPr>
          </a:p>
        </p:txBody>
      </p:sp>
      <p:sp>
        <p:nvSpPr>
          <p:cNvPr id="13" name="Rectángulo 12"/>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p:cNvSpPr txBox="1"/>
          <p:nvPr/>
        </p:nvSpPr>
        <p:spPr>
          <a:xfrm>
            <a:off x="8441804" y="6520418"/>
            <a:ext cx="3365500" cy="307777"/>
          </a:xfrm>
          <a:prstGeom prst="rect">
            <a:avLst/>
          </a:prstGeom>
          <a:noFill/>
        </p:spPr>
        <p:txBody>
          <a:bodyPr wrap="square" rtlCol="0">
            <a:spAutoFit/>
          </a:bodyPr>
          <a:lstStyle/>
          <a:p>
            <a:pPr algn="r"/>
            <a:r>
              <a:rPr lang="es-ES" sz="1400" dirty="0">
                <a:solidFill>
                  <a:schemeClr val="bg1">
                    <a:lumMod val="85000"/>
                  </a:schemeClr>
                </a:solidFill>
                <a:latin typeface="Lato Regular"/>
                <a:cs typeface="Lato Regular"/>
              </a:rPr>
              <a:t>Gerencia de Talento Humano</a:t>
            </a:r>
          </a:p>
        </p:txBody>
      </p:sp>
    </p:spTree>
    <p:extLst>
      <p:ext uri="{BB962C8B-B14F-4D97-AF65-F5344CB8AC3E}">
        <p14:creationId xmlns:p14="http://schemas.microsoft.com/office/powerpoint/2010/main" val="29956176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1916454249"/>
              </p:ext>
            </p:extLst>
          </p:nvPr>
        </p:nvGraphicFramePr>
        <p:xfrm>
          <a:off x="1444751" y="1600200"/>
          <a:ext cx="6126480" cy="4818898"/>
        </p:xfrm>
        <a:graphic>
          <a:graphicData uri="http://schemas.openxmlformats.org/drawingml/2006/table">
            <a:tbl>
              <a:tblPr/>
              <a:tblGrid>
                <a:gridCol w="3391026">
                  <a:extLst>
                    <a:ext uri="{9D8B030D-6E8A-4147-A177-3AD203B41FA5}">
                      <a16:colId xmlns:a16="http://schemas.microsoft.com/office/drawing/2014/main" val="3906590541"/>
                    </a:ext>
                  </a:extLst>
                </a:gridCol>
                <a:gridCol w="762340">
                  <a:extLst>
                    <a:ext uri="{9D8B030D-6E8A-4147-A177-3AD203B41FA5}">
                      <a16:colId xmlns:a16="http://schemas.microsoft.com/office/drawing/2014/main" val="1265590298"/>
                    </a:ext>
                  </a:extLst>
                </a:gridCol>
                <a:gridCol w="785829">
                  <a:extLst>
                    <a:ext uri="{9D8B030D-6E8A-4147-A177-3AD203B41FA5}">
                      <a16:colId xmlns:a16="http://schemas.microsoft.com/office/drawing/2014/main" val="2495045859"/>
                    </a:ext>
                  </a:extLst>
                </a:gridCol>
                <a:gridCol w="614997">
                  <a:extLst>
                    <a:ext uri="{9D8B030D-6E8A-4147-A177-3AD203B41FA5}">
                      <a16:colId xmlns:a16="http://schemas.microsoft.com/office/drawing/2014/main" val="1895714972"/>
                    </a:ext>
                  </a:extLst>
                </a:gridCol>
                <a:gridCol w="572288">
                  <a:extLst>
                    <a:ext uri="{9D8B030D-6E8A-4147-A177-3AD203B41FA5}">
                      <a16:colId xmlns:a16="http://schemas.microsoft.com/office/drawing/2014/main" val="3066692344"/>
                    </a:ext>
                  </a:extLst>
                </a:gridCol>
              </a:tblGrid>
              <a:tr h="424318">
                <a:tc>
                  <a:txBody>
                    <a:bodyPr/>
                    <a:lstStyle/>
                    <a:p>
                      <a:pPr algn="l" fontAlgn="b"/>
                      <a:r>
                        <a:rPr lang="es-CO" sz="800" b="1" i="0" u="none" strike="noStrike" dirty="0">
                          <a:solidFill>
                            <a:srgbClr val="000000"/>
                          </a:solidFill>
                          <a:effectLst/>
                          <a:latin typeface="Calibri" panose="020F0502020204030204" pitchFamily="34" charset="0"/>
                        </a:rPr>
                        <a:t>Etiquetas de fila</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800" b="1" i="0" u="none" strike="noStrike">
                          <a:solidFill>
                            <a:srgbClr val="000000"/>
                          </a:solidFill>
                          <a:effectLst/>
                          <a:latin typeface="Calibri" panose="020F0502020204030204" pitchFamily="34" charset="0"/>
                        </a:rPr>
                        <a:t>CARGOS PROVISTOS</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800" b="1" i="0" u="none" strike="noStrike">
                          <a:solidFill>
                            <a:srgbClr val="000000"/>
                          </a:solidFill>
                          <a:effectLst/>
                          <a:latin typeface="Calibri" panose="020F0502020204030204" pitchFamily="34" charset="0"/>
                        </a:rPr>
                        <a:t>CARGOS DIMENSIONADOS</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800" b="1" i="0" u="none" strike="noStrike">
                          <a:solidFill>
                            <a:srgbClr val="000000"/>
                          </a:solidFill>
                          <a:effectLst/>
                          <a:latin typeface="Calibri" panose="020F0502020204030204" pitchFamily="34" charset="0"/>
                        </a:rPr>
                        <a:t>CARGOS VACANTES</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800" b="1" i="0" u="none" strike="noStrike">
                          <a:solidFill>
                            <a:srgbClr val="000000"/>
                          </a:solidFill>
                          <a:effectLst/>
                          <a:latin typeface="Calibri" panose="020F0502020204030204" pitchFamily="34" charset="0"/>
                        </a:rPr>
                        <a:t>% AVANCE</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530317076"/>
                  </a:ext>
                </a:extLst>
              </a:tr>
              <a:tr h="146486">
                <a:tc>
                  <a:txBody>
                    <a:bodyPr/>
                    <a:lstStyle/>
                    <a:p>
                      <a:pPr algn="l" fontAlgn="b"/>
                      <a:r>
                        <a:rPr lang="es-CO" sz="800" b="1" i="0" u="none" strike="noStrike">
                          <a:solidFill>
                            <a:srgbClr val="000000"/>
                          </a:solidFill>
                          <a:effectLst/>
                          <a:latin typeface="Calibri" panose="020F0502020204030204" pitchFamily="34" charset="0"/>
                        </a:rPr>
                        <a:t>PRESIDENCIA</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Calibri" panose="020F0502020204030204" pitchFamily="34" charset="0"/>
                        </a:rPr>
                        <a:t>6</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Calibri" panose="020F0502020204030204" pitchFamily="34" charset="0"/>
                        </a:rPr>
                        <a:t>6</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Calibri" panose="020F0502020204030204" pitchFamily="34" charset="0"/>
                        </a:rPr>
                        <a:t>0</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CO" sz="800" b="0" i="0" u="none" strike="noStrike">
                          <a:solidFill>
                            <a:srgbClr val="000000"/>
                          </a:solidFill>
                          <a:effectLst/>
                          <a:latin typeface="Calibri" panose="020F0502020204030204" pitchFamily="34" charset="0"/>
                        </a:rPr>
                        <a:t>85%</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81784003"/>
                  </a:ext>
                </a:extLst>
              </a:tr>
              <a:tr h="146486">
                <a:tc>
                  <a:txBody>
                    <a:bodyPr/>
                    <a:lstStyle/>
                    <a:p>
                      <a:pPr algn="l" fontAlgn="b"/>
                      <a:r>
                        <a:rPr lang="es-CO" sz="800" b="0" i="0" u="none" strike="noStrike">
                          <a:solidFill>
                            <a:srgbClr val="000000"/>
                          </a:solidFill>
                          <a:effectLst/>
                          <a:latin typeface="Calibri" panose="020F0502020204030204" pitchFamily="34" charset="0"/>
                        </a:rPr>
                        <a:t>GERENCIA COMERCIAL</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7</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8</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-1</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898468156"/>
                  </a:ext>
                </a:extLst>
              </a:tr>
              <a:tr h="146486">
                <a:tc>
                  <a:txBody>
                    <a:bodyPr/>
                    <a:lstStyle/>
                    <a:p>
                      <a:pPr algn="l" fontAlgn="b"/>
                      <a:r>
                        <a:rPr lang="es-CO" sz="800" b="0" i="0" u="none" strike="noStrike">
                          <a:solidFill>
                            <a:srgbClr val="000000"/>
                          </a:solidFill>
                          <a:effectLst/>
                          <a:latin typeface="Calibri" panose="020F0502020204030204" pitchFamily="34" charset="0"/>
                        </a:rPr>
                        <a:t>OFICINA ASESORA DE PLANEACIÓN</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6</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7</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-1</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44006838"/>
                  </a:ext>
                </a:extLst>
              </a:tr>
              <a:tr h="146486">
                <a:tc>
                  <a:txBody>
                    <a:bodyPr/>
                    <a:lstStyle/>
                    <a:p>
                      <a:pPr algn="l" fontAlgn="b"/>
                      <a:r>
                        <a:rPr lang="es-CO" sz="800" b="0" i="0" u="none" strike="noStrike" dirty="0">
                          <a:solidFill>
                            <a:srgbClr val="000000"/>
                          </a:solidFill>
                          <a:effectLst/>
                          <a:latin typeface="Calibri" panose="020F0502020204030204" pitchFamily="34" charset="0"/>
                        </a:rPr>
                        <a:t>OFICINA DE COMUNICACIONES Y ATENCIÓN AL CIUDADANO</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7</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11</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-4</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04973548"/>
                  </a:ext>
                </a:extLst>
              </a:tr>
              <a:tr h="146486">
                <a:tc>
                  <a:txBody>
                    <a:bodyPr/>
                    <a:lstStyle/>
                    <a:p>
                      <a:pPr algn="l" fontAlgn="b"/>
                      <a:r>
                        <a:rPr lang="es-CO" sz="800" b="0" i="0" u="none" strike="noStrike">
                          <a:solidFill>
                            <a:srgbClr val="000000"/>
                          </a:solidFill>
                          <a:effectLst/>
                          <a:latin typeface="Calibri" panose="020F0502020204030204" pitchFamily="34" charset="0"/>
                        </a:rPr>
                        <a:t>OFICINA DE GESTIÓN DE LA INFORMACIÓN</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14</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16</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-2</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782447556"/>
                  </a:ext>
                </a:extLst>
              </a:tr>
              <a:tr h="146486">
                <a:tc>
                  <a:txBody>
                    <a:bodyPr/>
                    <a:lstStyle/>
                    <a:p>
                      <a:pPr algn="l" fontAlgn="b"/>
                      <a:r>
                        <a:rPr lang="es-CO" sz="800" b="0" i="0" u="none" strike="noStrike" dirty="0">
                          <a:solidFill>
                            <a:srgbClr val="000000"/>
                          </a:solidFill>
                          <a:effectLst/>
                          <a:latin typeface="Calibri" panose="020F0502020204030204" pitchFamily="34" charset="0"/>
                        </a:rPr>
                        <a:t>OFICINA DE CONTROL INTERNO</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5</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5</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0</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242179716"/>
                  </a:ext>
                </a:extLst>
              </a:tr>
              <a:tr h="146486">
                <a:tc>
                  <a:txBody>
                    <a:bodyPr/>
                    <a:lstStyle/>
                    <a:p>
                      <a:pPr algn="l" fontAlgn="b"/>
                      <a:r>
                        <a:rPr lang="es-CO" sz="800" b="0" i="0" u="none" strike="noStrike" dirty="0">
                          <a:solidFill>
                            <a:srgbClr val="000000"/>
                          </a:solidFill>
                          <a:effectLst/>
                          <a:latin typeface="Calibri" panose="020F0502020204030204" pitchFamily="34" charset="0"/>
                        </a:rPr>
                        <a:t>GIT ASEGURAMIENTO Y CONTROL DE LA INFORMACION</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6</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8</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-2</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79319757"/>
                  </a:ext>
                </a:extLst>
              </a:tr>
              <a:tr h="146486">
                <a:tc>
                  <a:txBody>
                    <a:bodyPr/>
                    <a:lstStyle/>
                    <a:p>
                      <a:pPr algn="l" fontAlgn="b"/>
                      <a:r>
                        <a:rPr lang="es-CO" sz="800" b="0" i="0" u="none" strike="noStrike" dirty="0">
                          <a:solidFill>
                            <a:srgbClr val="000000"/>
                          </a:solidFill>
                          <a:effectLst/>
                          <a:latin typeface="Calibri" panose="020F0502020204030204" pitchFamily="34" charset="0"/>
                        </a:rPr>
                        <a:t>GIT GESTION DE DEPOSITARIOS PROVISIONALES Y LIQUIDADORES</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Calibri" panose="020F0502020204030204" pitchFamily="34" charset="0"/>
                        </a:rPr>
                        <a:t>5</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Calibri" panose="020F0502020204030204" pitchFamily="34" charset="0"/>
                        </a:rPr>
                        <a:t>5</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Calibri" panose="020F0502020204030204" pitchFamily="34" charset="0"/>
                        </a:rPr>
                        <a:t>0</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9244602"/>
                  </a:ext>
                </a:extLst>
              </a:tr>
              <a:tr h="146486">
                <a:tc>
                  <a:txBody>
                    <a:bodyPr/>
                    <a:lstStyle/>
                    <a:p>
                      <a:pPr algn="l" fontAlgn="b"/>
                      <a:r>
                        <a:rPr lang="es-CO" sz="800" b="1" i="0" u="none" strike="noStrike" dirty="0">
                          <a:solidFill>
                            <a:srgbClr val="000000"/>
                          </a:solidFill>
                          <a:effectLst/>
                          <a:latin typeface="Calibri" panose="020F0502020204030204" pitchFamily="34" charset="0"/>
                        </a:rPr>
                        <a:t>VICEPRESIDENCIA ADMINISTRATIVA Y FINANCIERA</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Calibri" panose="020F0502020204030204" pitchFamily="34" charset="0"/>
                        </a:rPr>
                        <a:t>2</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Calibri" panose="020F0502020204030204" pitchFamily="34" charset="0"/>
                        </a:rPr>
                        <a:t>3</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Calibri" panose="020F0502020204030204" pitchFamily="34" charset="0"/>
                        </a:rPr>
                        <a:t>-1</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CO" sz="800" b="0" i="0" u="none" strike="noStrike">
                          <a:solidFill>
                            <a:srgbClr val="000000"/>
                          </a:solidFill>
                          <a:effectLst/>
                          <a:latin typeface="Calibri" panose="020F0502020204030204" pitchFamily="34" charset="0"/>
                        </a:rPr>
                        <a:t>71%</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28766440"/>
                  </a:ext>
                </a:extLst>
              </a:tr>
              <a:tr h="146486">
                <a:tc>
                  <a:txBody>
                    <a:bodyPr/>
                    <a:lstStyle/>
                    <a:p>
                      <a:pPr algn="l" fontAlgn="b"/>
                      <a:r>
                        <a:rPr lang="es-CO" sz="800" b="0" i="0" u="none" strike="noStrike" dirty="0">
                          <a:solidFill>
                            <a:srgbClr val="000000"/>
                          </a:solidFill>
                          <a:effectLst/>
                          <a:latin typeface="Calibri" panose="020F0502020204030204" pitchFamily="34" charset="0"/>
                        </a:rPr>
                        <a:t>GERENCIA FINANCIERA</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13</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23</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-10</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035373789"/>
                  </a:ext>
                </a:extLst>
              </a:tr>
              <a:tr h="146486">
                <a:tc>
                  <a:txBody>
                    <a:bodyPr/>
                    <a:lstStyle/>
                    <a:p>
                      <a:pPr algn="l" fontAlgn="b"/>
                      <a:r>
                        <a:rPr lang="es-CO" sz="800" b="0" i="0" u="none" strike="noStrike" dirty="0">
                          <a:solidFill>
                            <a:srgbClr val="000000"/>
                          </a:solidFill>
                          <a:effectLst/>
                          <a:latin typeface="Calibri" panose="020F0502020204030204" pitchFamily="34" charset="0"/>
                        </a:rPr>
                        <a:t>GERENCIA DE TALENTO HUMANO</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10</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12</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-2</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43240354"/>
                  </a:ext>
                </a:extLst>
              </a:tr>
              <a:tr h="146486">
                <a:tc>
                  <a:txBody>
                    <a:bodyPr/>
                    <a:lstStyle/>
                    <a:p>
                      <a:pPr algn="l" fontAlgn="b"/>
                      <a:r>
                        <a:rPr lang="es-CO" sz="800" b="0" i="0" u="none" strike="noStrike" dirty="0">
                          <a:solidFill>
                            <a:srgbClr val="000000"/>
                          </a:solidFill>
                          <a:effectLst/>
                          <a:latin typeface="Calibri" panose="020F0502020204030204" pitchFamily="34" charset="0"/>
                        </a:rPr>
                        <a:t>GRUPO DE SERVICIOS ADMINISTRATIVOS</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10</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13</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-3</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251395976"/>
                  </a:ext>
                </a:extLst>
              </a:tr>
              <a:tr h="146486">
                <a:tc>
                  <a:txBody>
                    <a:bodyPr/>
                    <a:lstStyle/>
                    <a:p>
                      <a:pPr algn="l" fontAlgn="b"/>
                      <a:r>
                        <a:rPr lang="es-CO" sz="800" b="0" i="0" u="none" strike="noStrike" dirty="0">
                          <a:solidFill>
                            <a:srgbClr val="000000"/>
                          </a:solidFill>
                          <a:effectLst/>
                          <a:latin typeface="Calibri" panose="020F0502020204030204" pitchFamily="34" charset="0"/>
                        </a:rPr>
                        <a:t>GRUPO DE ARCHIVO Y CORRESPONDENCIA</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Calibri" panose="020F0502020204030204" pitchFamily="34" charset="0"/>
                        </a:rPr>
                        <a:t>17</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Calibri" panose="020F0502020204030204" pitchFamily="34" charset="0"/>
                        </a:rPr>
                        <a:t>21</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Calibri" panose="020F0502020204030204" pitchFamily="34" charset="0"/>
                        </a:rPr>
                        <a:t>-4</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5058934"/>
                  </a:ext>
                </a:extLst>
              </a:tr>
              <a:tr h="146486">
                <a:tc>
                  <a:txBody>
                    <a:bodyPr/>
                    <a:lstStyle/>
                    <a:p>
                      <a:pPr algn="l" fontAlgn="b"/>
                      <a:r>
                        <a:rPr lang="es-CO" sz="800" b="1" i="0" u="none" strike="noStrike" dirty="0">
                          <a:solidFill>
                            <a:srgbClr val="000000"/>
                          </a:solidFill>
                          <a:effectLst/>
                          <a:latin typeface="Calibri" panose="020F0502020204030204" pitchFamily="34" charset="0"/>
                        </a:rPr>
                        <a:t>VICEPRESIDENCIA JURIDICA</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Calibri" panose="020F0502020204030204" pitchFamily="34" charset="0"/>
                        </a:rPr>
                        <a:t>2</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Calibri" panose="020F0502020204030204" pitchFamily="34" charset="0"/>
                        </a:rPr>
                        <a:t>2</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Calibri" panose="020F0502020204030204" pitchFamily="34" charset="0"/>
                        </a:rPr>
                        <a:t>0</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CO" sz="800" b="0" i="0" u="none" strike="noStrike">
                          <a:solidFill>
                            <a:srgbClr val="000000"/>
                          </a:solidFill>
                          <a:effectLst/>
                          <a:latin typeface="Calibri" panose="020F0502020204030204" pitchFamily="34" charset="0"/>
                        </a:rPr>
                        <a:t>83%</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90340737"/>
                  </a:ext>
                </a:extLst>
              </a:tr>
              <a:tr h="146486">
                <a:tc>
                  <a:txBody>
                    <a:bodyPr/>
                    <a:lstStyle/>
                    <a:p>
                      <a:pPr algn="l" fontAlgn="b"/>
                      <a:r>
                        <a:rPr lang="es-CO" sz="800" b="0" i="0" u="none" strike="noStrike" dirty="0">
                          <a:solidFill>
                            <a:srgbClr val="000000"/>
                          </a:solidFill>
                          <a:effectLst/>
                          <a:latin typeface="Calibri" panose="020F0502020204030204" pitchFamily="34" charset="0"/>
                        </a:rPr>
                        <a:t>GERENCIA DE CONTRATOS</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4</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5</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-1</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123704282"/>
                  </a:ext>
                </a:extLst>
              </a:tr>
              <a:tr h="146486">
                <a:tc>
                  <a:txBody>
                    <a:bodyPr/>
                    <a:lstStyle/>
                    <a:p>
                      <a:pPr algn="l" fontAlgn="b"/>
                      <a:r>
                        <a:rPr lang="es-CO" sz="800" b="0" i="0" u="none" strike="noStrike" dirty="0">
                          <a:solidFill>
                            <a:srgbClr val="000000"/>
                          </a:solidFill>
                          <a:effectLst/>
                          <a:latin typeface="Calibri" panose="020F0502020204030204" pitchFamily="34" charset="0"/>
                        </a:rPr>
                        <a:t>GERENCIA DE ASUNTOS LEGALES</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19</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19</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0</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96427117"/>
                  </a:ext>
                </a:extLst>
              </a:tr>
              <a:tr h="146486">
                <a:tc>
                  <a:txBody>
                    <a:bodyPr/>
                    <a:lstStyle/>
                    <a:p>
                      <a:pPr algn="l" fontAlgn="b"/>
                      <a:r>
                        <a:rPr lang="es-CO" sz="800" b="0" i="0" u="none" strike="noStrike">
                          <a:solidFill>
                            <a:srgbClr val="000000"/>
                          </a:solidFill>
                          <a:effectLst/>
                          <a:latin typeface="Calibri" panose="020F0502020204030204" pitchFamily="34" charset="0"/>
                        </a:rPr>
                        <a:t>GIT - ASREC</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4</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6</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-2</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502692484"/>
                  </a:ext>
                </a:extLst>
              </a:tr>
              <a:tr h="146486">
                <a:tc>
                  <a:txBody>
                    <a:bodyPr/>
                    <a:lstStyle/>
                    <a:p>
                      <a:pPr algn="l" fontAlgn="b"/>
                      <a:r>
                        <a:rPr lang="es-CO" sz="800" b="0" i="0" u="none" strike="noStrike">
                          <a:solidFill>
                            <a:srgbClr val="000000"/>
                          </a:solidFill>
                          <a:effectLst/>
                          <a:latin typeface="Calibri" panose="020F0502020204030204" pitchFamily="34" charset="0"/>
                        </a:rPr>
                        <a:t>GIT - INGESA</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CO" sz="800" b="0" i="0" u="none" strike="noStrike" dirty="0">
                          <a:solidFill>
                            <a:srgbClr val="000000"/>
                          </a:solidFill>
                          <a:effectLst/>
                          <a:latin typeface="Calibri" panose="020F0502020204030204" pitchFamily="34" charset="0"/>
                        </a:rPr>
                        <a:t>4</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Calibri" panose="020F0502020204030204" pitchFamily="34" charset="0"/>
                        </a:rPr>
                        <a:t>8</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Calibri" panose="020F0502020204030204" pitchFamily="34" charset="0"/>
                        </a:rPr>
                        <a:t>-4</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7340741"/>
                  </a:ext>
                </a:extLst>
              </a:tr>
              <a:tr h="146486">
                <a:tc>
                  <a:txBody>
                    <a:bodyPr/>
                    <a:lstStyle/>
                    <a:p>
                      <a:pPr algn="l" fontAlgn="b"/>
                      <a:r>
                        <a:rPr lang="es-CO" sz="800" b="1" i="0" u="none" strike="noStrike">
                          <a:solidFill>
                            <a:srgbClr val="000000"/>
                          </a:solidFill>
                          <a:effectLst/>
                          <a:latin typeface="Calibri" panose="020F0502020204030204" pitchFamily="34" charset="0"/>
                        </a:rPr>
                        <a:t>VICEPRESIDENCIA DE BIENES INMUEBLES Y MUEBLES</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dirty="0">
                          <a:solidFill>
                            <a:srgbClr val="000000"/>
                          </a:solidFill>
                          <a:effectLst/>
                          <a:latin typeface="Calibri" panose="020F0502020204030204" pitchFamily="34" charset="0"/>
                        </a:rPr>
                        <a:t>4</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Calibri" panose="020F0502020204030204" pitchFamily="34" charset="0"/>
                        </a:rPr>
                        <a:t>4</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Calibri" panose="020F0502020204030204" pitchFamily="34" charset="0"/>
                        </a:rPr>
                        <a:t>0</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CO" sz="800" b="0" i="0" u="none" strike="noStrike">
                          <a:solidFill>
                            <a:srgbClr val="000000"/>
                          </a:solidFill>
                          <a:effectLst/>
                          <a:latin typeface="Calibri" panose="020F0502020204030204" pitchFamily="34" charset="0"/>
                        </a:rPr>
                        <a:t>83%</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38259957"/>
                  </a:ext>
                </a:extLst>
              </a:tr>
              <a:tr h="146486">
                <a:tc>
                  <a:txBody>
                    <a:bodyPr/>
                    <a:lstStyle/>
                    <a:p>
                      <a:pPr algn="l" fontAlgn="b"/>
                      <a:r>
                        <a:rPr lang="es-CO" sz="800" b="0" i="0" u="none" strike="noStrike">
                          <a:solidFill>
                            <a:srgbClr val="000000"/>
                          </a:solidFill>
                          <a:effectLst/>
                          <a:latin typeface="Calibri" panose="020F0502020204030204" pitchFamily="34" charset="0"/>
                        </a:rPr>
                        <a:t>GERENCIA DE BIENES INMUEBLES</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dirty="0">
                          <a:solidFill>
                            <a:srgbClr val="000000"/>
                          </a:solidFill>
                          <a:effectLst/>
                          <a:latin typeface="Calibri" panose="020F0502020204030204" pitchFamily="34" charset="0"/>
                        </a:rPr>
                        <a:t>9</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11</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-2</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596167021"/>
                  </a:ext>
                </a:extLst>
              </a:tr>
              <a:tr h="146486">
                <a:tc>
                  <a:txBody>
                    <a:bodyPr/>
                    <a:lstStyle/>
                    <a:p>
                      <a:pPr algn="l" fontAlgn="b"/>
                      <a:r>
                        <a:rPr lang="es-CO" sz="800" b="0" i="0" u="none" strike="noStrike">
                          <a:solidFill>
                            <a:srgbClr val="000000"/>
                          </a:solidFill>
                          <a:effectLst/>
                          <a:latin typeface="Calibri" panose="020F0502020204030204" pitchFamily="34" charset="0"/>
                        </a:rPr>
                        <a:t>GERENCIA DE BIENES MUEBLES</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dirty="0">
                          <a:solidFill>
                            <a:srgbClr val="000000"/>
                          </a:solidFill>
                          <a:effectLst/>
                          <a:latin typeface="Calibri" panose="020F0502020204030204" pitchFamily="34" charset="0"/>
                        </a:rPr>
                        <a:t>11</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15</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-4</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27086596"/>
                  </a:ext>
                </a:extLst>
              </a:tr>
              <a:tr h="146486">
                <a:tc>
                  <a:txBody>
                    <a:bodyPr/>
                    <a:lstStyle/>
                    <a:p>
                      <a:pPr algn="l" fontAlgn="b"/>
                      <a:r>
                        <a:rPr lang="es-CO" sz="800" b="0" i="0" u="none" strike="noStrike">
                          <a:solidFill>
                            <a:srgbClr val="000000"/>
                          </a:solidFill>
                          <a:effectLst/>
                          <a:latin typeface="Calibri" panose="020F0502020204030204" pitchFamily="34" charset="0"/>
                        </a:rPr>
                        <a:t>GERENCIA TECNICA</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CO" sz="800" b="0" i="0" u="none" strike="noStrike" dirty="0">
                          <a:solidFill>
                            <a:srgbClr val="000000"/>
                          </a:solidFill>
                          <a:effectLst/>
                          <a:latin typeface="Calibri" panose="020F0502020204030204" pitchFamily="34" charset="0"/>
                        </a:rPr>
                        <a:t>11</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CO" sz="800" b="0" i="0" u="none" strike="noStrike" dirty="0">
                          <a:solidFill>
                            <a:srgbClr val="000000"/>
                          </a:solidFill>
                          <a:effectLst/>
                          <a:latin typeface="Calibri" panose="020F0502020204030204" pitchFamily="34" charset="0"/>
                        </a:rPr>
                        <a:t>11</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Calibri" panose="020F0502020204030204" pitchFamily="34" charset="0"/>
                        </a:rPr>
                        <a:t>0</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7568587"/>
                  </a:ext>
                </a:extLst>
              </a:tr>
              <a:tr h="146486">
                <a:tc>
                  <a:txBody>
                    <a:bodyPr/>
                    <a:lstStyle/>
                    <a:p>
                      <a:pPr algn="l" fontAlgn="b"/>
                      <a:r>
                        <a:rPr lang="es-CO" sz="800" b="1" i="0" u="none" strike="noStrike">
                          <a:solidFill>
                            <a:srgbClr val="000000"/>
                          </a:solidFill>
                          <a:effectLst/>
                          <a:latin typeface="Calibri" panose="020F0502020204030204" pitchFamily="34" charset="0"/>
                        </a:rPr>
                        <a:t>VICEPRESIDENCIA DE SOCIEDADES</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Calibri" panose="020F0502020204030204" pitchFamily="34" charset="0"/>
                        </a:rPr>
                        <a:t>2</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dirty="0">
                          <a:solidFill>
                            <a:srgbClr val="000000"/>
                          </a:solidFill>
                          <a:effectLst/>
                          <a:latin typeface="Calibri" panose="020F0502020204030204" pitchFamily="34" charset="0"/>
                        </a:rPr>
                        <a:t>3</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Calibri" panose="020F0502020204030204" pitchFamily="34" charset="0"/>
                        </a:rPr>
                        <a:t>-1</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CO" sz="800" b="0" i="0" u="none" strike="noStrike">
                          <a:solidFill>
                            <a:srgbClr val="000000"/>
                          </a:solidFill>
                          <a:effectLst/>
                          <a:latin typeface="Calibri" panose="020F0502020204030204" pitchFamily="34" charset="0"/>
                        </a:rPr>
                        <a:t>87%</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82480614"/>
                  </a:ext>
                </a:extLst>
              </a:tr>
              <a:tr h="146486">
                <a:tc>
                  <a:txBody>
                    <a:bodyPr/>
                    <a:lstStyle/>
                    <a:p>
                      <a:pPr algn="l" fontAlgn="b"/>
                      <a:r>
                        <a:rPr lang="es-CO" sz="800" b="0" i="0" u="none" strike="noStrike">
                          <a:solidFill>
                            <a:srgbClr val="000000"/>
                          </a:solidFill>
                          <a:effectLst/>
                          <a:latin typeface="Calibri" panose="020F0502020204030204" pitchFamily="34" charset="0"/>
                        </a:rPr>
                        <a:t>GERENCIA DE SOCIEDADES ACTIVAS</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18</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dirty="0">
                          <a:solidFill>
                            <a:srgbClr val="000000"/>
                          </a:solidFill>
                          <a:effectLst/>
                          <a:latin typeface="Calibri" panose="020F0502020204030204" pitchFamily="34" charset="0"/>
                        </a:rPr>
                        <a:t>22</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-4</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87689092"/>
                  </a:ext>
                </a:extLst>
              </a:tr>
              <a:tr h="146486">
                <a:tc>
                  <a:txBody>
                    <a:bodyPr/>
                    <a:lstStyle/>
                    <a:p>
                      <a:pPr algn="l" fontAlgn="b"/>
                      <a:r>
                        <a:rPr lang="es-CO" sz="800" b="0" i="0" u="none" strike="noStrike">
                          <a:solidFill>
                            <a:srgbClr val="000000"/>
                          </a:solidFill>
                          <a:effectLst/>
                          <a:latin typeface="Calibri" panose="020F0502020204030204" pitchFamily="34" charset="0"/>
                        </a:rPr>
                        <a:t>GERENCIA DE SOCIEDADES EN LIQUIDACION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Calibri" panose="020F0502020204030204" pitchFamily="34" charset="0"/>
                        </a:rPr>
                        <a:t>14</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CO" sz="800" b="0" i="0" u="none" strike="noStrike" dirty="0">
                          <a:solidFill>
                            <a:srgbClr val="000000"/>
                          </a:solidFill>
                          <a:effectLst/>
                          <a:latin typeface="Calibri" panose="020F0502020204030204" pitchFamily="34" charset="0"/>
                        </a:rPr>
                        <a:t>14</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Calibri" panose="020F0502020204030204" pitchFamily="34" charset="0"/>
                        </a:rPr>
                        <a:t>0</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8673721"/>
                  </a:ext>
                </a:extLst>
              </a:tr>
              <a:tr h="146486">
                <a:tc>
                  <a:txBody>
                    <a:bodyPr/>
                    <a:lstStyle/>
                    <a:p>
                      <a:pPr algn="l" fontAlgn="b"/>
                      <a:r>
                        <a:rPr lang="es-CO" sz="800" b="1" i="0" u="none" strike="noStrike">
                          <a:solidFill>
                            <a:srgbClr val="000000"/>
                          </a:solidFill>
                          <a:effectLst/>
                          <a:latin typeface="Calibri" panose="020F0502020204030204" pitchFamily="34" charset="0"/>
                        </a:rPr>
                        <a:t>REGIONAL CENTRO ORIENTE</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Calibri" panose="020F0502020204030204" pitchFamily="34" charset="0"/>
                        </a:rPr>
                        <a:t>41</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dirty="0">
                          <a:solidFill>
                            <a:srgbClr val="000000"/>
                          </a:solidFill>
                          <a:effectLst/>
                          <a:latin typeface="Calibri" panose="020F0502020204030204" pitchFamily="34" charset="0"/>
                        </a:rPr>
                        <a:t>50</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Calibri" panose="020F0502020204030204" pitchFamily="34" charset="0"/>
                        </a:rPr>
                        <a:t>-9</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CO" sz="800" b="0" i="0" u="none" strike="noStrike">
                          <a:solidFill>
                            <a:srgbClr val="000000"/>
                          </a:solidFill>
                          <a:effectLst/>
                          <a:latin typeface="Calibri" panose="020F0502020204030204" pitchFamily="34" charset="0"/>
                        </a:rPr>
                        <a:t>82%</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96049606"/>
                  </a:ext>
                </a:extLst>
              </a:tr>
              <a:tr h="146486">
                <a:tc>
                  <a:txBody>
                    <a:bodyPr/>
                    <a:lstStyle/>
                    <a:p>
                      <a:pPr algn="l" fontAlgn="b"/>
                      <a:r>
                        <a:rPr lang="es-CO" sz="800" b="1" i="0" u="none" strike="noStrike">
                          <a:solidFill>
                            <a:srgbClr val="000000"/>
                          </a:solidFill>
                          <a:effectLst/>
                          <a:latin typeface="Calibri" panose="020F0502020204030204" pitchFamily="34" charset="0"/>
                        </a:rPr>
                        <a:t>REGIONAL NORTE</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9</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dirty="0">
                          <a:solidFill>
                            <a:srgbClr val="000000"/>
                          </a:solidFill>
                          <a:effectLst/>
                          <a:latin typeface="Calibri" panose="020F0502020204030204" pitchFamily="34" charset="0"/>
                        </a:rPr>
                        <a:t>13</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-4</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828043"/>
                  </a:ext>
                </a:extLst>
              </a:tr>
              <a:tr h="146486">
                <a:tc>
                  <a:txBody>
                    <a:bodyPr/>
                    <a:lstStyle/>
                    <a:p>
                      <a:pPr algn="l" fontAlgn="b"/>
                      <a:r>
                        <a:rPr lang="es-CO" sz="800" b="1" i="0" u="none" strike="noStrike">
                          <a:solidFill>
                            <a:srgbClr val="000000"/>
                          </a:solidFill>
                          <a:effectLst/>
                          <a:latin typeface="Calibri" panose="020F0502020204030204" pitchFamily="34" charset="0"/>
                        </a:rPr>
                        <a:t>REGIONAL OCCIDENTE</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22</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dirty="0">
                          <a:solidFill>
                            <a:srgbClr val="000000"/>
                          </a:solidFill>
                          <a:effectLst/>
                          <a:latin typeface="Calibri" panose="020F0502020204030204" pitchFamily="34" charset="0"/>
                        </a:rPr>
                        <a:t>24</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Calibri" panose="020F0502020204030204" pitchFamily="34" charset="0"/>
                        </a:rPr>
                        <a:t>-2</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84696112"/>
                  </a:ext>
                </a:extLst>
              </a:tr>
              <a:tr h="146486">
                <a:tc>
                  <a:txBody>
                    <a:bodyPr/>
                    <a:lstStyle/>
                    <a:p>
                      <a:pPr algn="l" fontAlgn="b"/>
                      <a:r>
                        <a:rPr lang="es-CO" sz="800" b="1" i="0" u="none" strike="noStrike">
                          <a:solidFill>
                            <a:srgbClr val="000000"/>
                          </a:solidFill>
                          <a:effectLst/>
                          <a:latin typeface="Calibri" panose="020F0502020204030204" pitchFamily="34" charset="0"/>
                        </a:rPr>
                        <a:t>REGIONAL SUR OCCIDENTE</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9BC2E6"/>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Calibri" panose="020F0502020204030204" pitchFamily="34" charset="0"/>
                        </a:rPr>
                        <a:t>29</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9BC2E6"/>
                      </a:solidFill>
                      <a:prstDash val="solid"/>
                      <a:round/>
                      <a:headEnd type="none" w="med" len="med"/>
                      <a:tailEnd type="none" w="med" len="med"/>
                    </a:lnB>
                  </a:tcPr>
                </a:tc>
                <a:tc>
                  <a:txBody>
                    <a:bodyPr/>
                    <a:lstStyle/>
                    <a:p>
                      <a:pPr algn="r" fontAlgn="b"/>
                      <a:r>
                        <a:rPr lang="es-CO" sz="800" b="0" i="0" u="none" strike="noStrike" dirty="0">
                          <a:solidFill>
                            <a:srgbClr val="000000"/>
                          </a:solidFill>
                          <a:effectLst/>
                          <a:latin typeface="Calibri" panose="020F0502020204030204" pitchFamily="34" charset="0"/>
                        </a:rPr>
                        <a:t>39</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9BC2E6"/>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Calibri" panose="020F0502020204030204" pitchFamily="34" charset="0"/>
                        </a:rPr>
                        <a:t>-10</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9BC2E6"/>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Calibri" panose="020F0502020204030204" pitchFamily="34" charset="0"/>
                        </a:rPr>
                        <a:t> </a:t>
                      </a:r>
                    </a:p>
                  </a:txBody>
                  <a:tcPr marL="6643" marR="6643" marT="66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9BC2E6"/>
                      </a:solidFill>
                      <a:prstDash val="solid"/>
                      <a:round/>
                      <a:headEnd type="none" w="med" len="med"/>
                      <a:tailEnd type="none" w="med" len="med"/>
                    </a:lnB>
                  </a:tcPr>
                </a:tc>
                <a:extLst>
                  <a:ext uri="{0D108BD9-81ED-4DB2-BD59-A6C34878D82A}">
                    <a16:rowId xmlns:a16="http://schemas.microsoft.com/office/drawing/2014/main" val="1557118648"/>
                  </a:ext>
                </a:extLst>
              </a:tr>
              <a:tr h="146486">
                <a:tc>
                  <a:txBody>
                    <a:bodyPr/>
                    <a:lstStyle/>
                    <a:p>
                      <a:pPr algn="l" fontAlgn="b"/>
                      <a:r>
                        <a:rPr lang="es-CO" sz="800" b="1" i="0" u="none" strike="noStrike">
                          <a:solidFill>
                            <a:srgbClr val="000000"/>
                          </a:solidFill>
                          <a:effectLst/>
                          <a:latin typeface="Calibri" panose="020F0502020204030204" pitchFamily="34" charset="0"/>
                        </a:rPr>
                        <a:t>Total general</a:t>
                      </a:r>
                    </a:p>
                  </a:txBody>
                  <a:tcPr marL="6643" marR="6643" marT="6643" marB="0" anchor="b">
                    <a:lnL>
                      <a:noFill/>
                    </a:lnL>
                    <a:lnR>
                      <a:noFill/>
                    </a:lnR>
                    <a:lnT w="6350" cap="flat" cmpd="sng" algn="ctr">
                      <a:solidFill>
                        <a:srgbClr val="9BC2E6"/>
                      </a:solidFill>
                      <a:prstDash val="solid"/>
                      <a:round/>
                      <a:headEnd type="none" w="med" len="med"/>
                      <a:tailEnd type="none" w="med" len="med"/>
                    </a:lnT>
                    <a:lnB>
                      <a:noFill/>
                    </a:lnB>
                    <a:solidFill>
                      <a:srgbClr val="DDEBF7"/>
                    </a:solidFill>
                  </a:tcPr>
                </a:tc>
                <a:tc>
                  <a:txBody>
                    <a:bodyPr/>
                    <a:lstStyle/>
                    <a:p>
                      <a:pPr algn="r" fontAlgn="b"/>
                      <a:r>
                        <a:rPr lang="es-CO" sz="800" b="1" i="0" u="none" strike="noStrike">
                          <a:solidFill>
                            <a:srgbClr val="000000"/>
                          </a:solidFill>
                          <a:effectLst/>
                          <a:latin typeface="Calibri" panose="020F0502020204030204" pitchFamily="34" charset="0"/>
                        </a:rPr>
                        <a:t>311</a:t>
                      </a:r>
                    </a:p>
                  </a:txBody>
                  <a:tcPr marL="6643" marR="6643" marT="6643" marB="0" anchor="b">
                    <a:lnL>
                      <a:noFill/>
                    </a:lnL>
                    <a:lnR>
                      <a:noFill/>
                    </a:lnR>
                    <a:lnT w="6350" cap="flat" cmpd="sng" algn="ctr">
                      <a:solidFill>
                        <a:srgbClr val="9BC2E6"/>
                      </a:solidFill>
                      <a:prstDash val="solid"/>
                      <a:round/>
                      <a:headEnd type="none" w="med" len="med"/>
                      <a:tailEnd type="none" w="med" len="med"/>
                    </a:lnT>
                    <a:lnB>
                      <a:noFill/>
                    </a:lnB>
                    <a:solidFill>
                      <a:srgbClr val="DDEBF7"/>
                    </a:solidFill>
                  </a:tcPr>
                </a:tc>
                <a:tc>
                  <a:txBody>
                    <a:bodyPr/>
                    <a:lstStyle/>
                    <a:p>
                      <a:pPr algn="r" fontAlgn="b"/>
                      <a:r>
                        <a:rPr lang="es-CO" sz="800" b="1" i="0" u="none" strike="noStrike" dirty="0">
                          <a:solidFill>
                            <a:srgbClr val="000000"/>
                          </a:solidFill>
                          <a:effectLst/>
                          <a:latin typeface="Calibri" panose="020F0502020204030204" pitchFamily="34" charset="0"/>
                        </a:rPr>
                        <a:t>384</a:t>
                      </a:r>
                    </a:p>
                  </a:txBody>
                  <a:tcPr marL="6643" marR="6643" marT="6643" marB="0" anchor="b">
                    <a:lnL>
                      <a:noFill/>
                    </a:lnL>
                    <a:lnR>
                      <a:noFill/>
                    </a:lnR>
                    <a:lnT w="6350" cap="flat" cmpd="sng" algn="ctr">
                      <a:solidFill>
                        <a:srgbClr val="9BC2E6"/>
                      </a:solidFill>
                      <a:prstDash val="solid"/>
                      <a:round/>
                      <a:headEnd type="none" w="med" len="med"/>
                      <a:tailEnd type="none" w="med" len="med"/>
                    </a:lnT>
                    <a:lnB>
                      <a:noFill/>
                    </a:lnB>
                    <a:solidFill>
                      <a:srgbClr val="DDEBF7"/>
                    </a:solidFill>
                  </a:tcPr>
                </a:tc>
                <a:tc>
                  <a:txBody>
                    <a:bodyPr/>
                    <a:lstStyle/>
                    <a:p>
                      <a:pPr algn="r" fontAlgn="b"/>
                      <a:r>
                        <a:rPr lang="es-CO" sz="800" b="1" i="0" u="none" strike="noStrike" dirty="0">
                          <a:solidFill>
                            <a:srgbClr val="000000"/>
                          </a:solidFill>
                          <a:effectLst/>
                          <a:latin typeface="Calibri" panose="020F0502020204030204" pitchFamily="34" charset="0"/>
                        </a:rPr>
                        <a:t>-73</a:t>
                      </a:r>
                    </a:p>
                  </a:txBody>
                  <a:tcPr marL="6643" marR="6643" marT="6643" marB="0" anchor="b">
                    <a:lnL>
                      <a:noFill/>
                    </a:lnL>
                    <a:lnR>
                      <a:noFill/>
                    </a:lnR>
                    <a:lnT w="6350" cap="flat" cmpd="sng" algn="ctr">
                      <a:solidFill>
                        <a:srgbClr val="9BC2E6"/>
                      </a:solidFill>
                      <a:prstDash val="solid"/>
                      <a:round/>
                      <a:headEnd type="none" w="med" len="med"/>
                      <a:tailEnd type="none" w="med" len="med"/>
                    </a:lnT>
                    <a:lnB>
                      <a:noFill/>
                    </a:lnB>
                    <a:solidFill>
                      <a:srgbClr val="DDEBF7"/>
                    </a:solidFill>
                  </a:tcPr>
                </a:tc>
                <a:tc>
                  <a:txBody>
                    <a:bodyPr/>
                    <a:lstStyle/>
                    <a:p>
                      <a:pPr algn="l" fontAlgn="b"/>
                      <a:r>
                        <a:rPr lang="es-CO" sz="800" b="1" i="0" u="none" strike="noStrike" dirty="0">
                          <a:solidFill>
                            <a:srgbClr val="000000"/>
                          </a:solidFill>
                          <a:effectLst/>
                          <a:latin typeface="Calibri" panose="020F0502020204030204" pitchFamily="34" charset="0"/>
                        </a:rPr>
                        <a:t> </a:t>
                      </a:r>
                    </a:p>
                  </a:txBody>
                  <a:tcPr marL="6643" marR="6643" marT="6643" marB="0" anchor="b">
                    <a:lnL>
                      <a:noFill/>
                    </a:lnL>
                    <a:lnR>
                      <a:noFill/>
                    </a:lnR>
                    <a:lnT w="6350" cap="flat" cmpd="sng" algn="ctr">
                      <a:solidFill>
                        <a:srgbClr val="9BC2E6"/>
                      </a:solidFill>
                      <a:prstDash val="solid"/>
                      <a:round/>
                      <a:headEnd type="none" w="med" len="med"/>
                      <a:tailEnd type="none" w="med" len="med"/>
                    </a:lnT>
                    <a:lnB>
                      <a:noFill/>
                    </a:lnB>
                    <a:solidFill>
                      <a:srgbClr val="DDEBF7"/>
                    </a:solidFill>
                  </a:tcPr>
                </a:tc>
                <a:extLst>
                  <a:ext uri="{0D108BD9-81ED-4DB2-BD59-A6C34878D82A}">
                    <a16:rowId xmlns:a16="http://schemas.microsoft.com/office/drawing/2014/main" val="524555250"/>
                  </a:ext>
                </a:extLst>
              </a:tr>
            </a:tbl>
          </a:graphicData>
        </a:graphic>
      </p:graphicFrame>
      <p:sp>
        <p:nvSpPr>
          <p:cNvPr id="5" name="Marcador de contenido 1"/>
          <p:cNvSpPr txBox="1">
            <a:spLocks/>
          </p:cNvSpPr>
          <p:nvPr/>
        </p:nvSpPr>
        <p:spPr>
          <a:xfrm>
            <a:off x="7459995" y="2459421"/>
            <a:ext cx="4393618" cy="99466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sz="3600" dirty="0">
                <a:solidFill>
                  <a:srgbClr val="000090"/>
                </a:solidFill>
              </a:rPr>
              <a:t>DISTRIBUCIÓN DE CARGOS POR ÁREAS</a:t>
            </a:r>
            <a:endParaRPr lang="es-CO" sz="1800" dirty="0">
              <a:solidFill>
                <a:srgbClr val="000090"/>
              </a:solidFill>
            </a:endParaRPr>
          </a:p>
        </p:txBody>
      </p:sp>
      <p:sp>
        <p:nvSpPr>
          <p:cNvPr id="6" name="Rectángulo 5"/>
          <p:cNvSpPr/>
          <p:nvPr/>
        </p:nvSpPr>
        <p:spPr>
          <a:xfrm>
            <a:off x="0" y="-1"/>
            <a:ext cx="12192000" cy="12005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8" name="CuadroTexto 7"/>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Provisión de Planta SAE</a:t>
            </a:r>
            <a:endParaRPr lang="es-ES" sz="800" dirty="0">
              <a:solidFill>
                <a:schemeClr val="bg1"/>
              </a:solidFill>
            </a:endParaRPr>
          </a:p>
        </p:txBody>
      </p:sp>
      <p:sp>
        <p:nvSpPr>
          <p:cNvPr id="9" name="Rectángulo 8"/>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p:cNvSpPr txBox="1"/>
          <p:nvPr/>
        </p:nvSpPr>
        <p:spPr>
          <a:xfrm>
            <a:off x="8441804" y="6520418"/>
            <a:ext cx="3365500" cy="307777"/>
          </a:xfrm>
          <a:prstGeom prst="rect">
            <a:avLst/>
          </a:prstGeom>
          <a:noFill/>
        </p:spPr>
        <p:txBody>
          <a:bodyPr wrap="square" rtlCol="0">
            <a:spAutoFit/>
          </a:bodyPr>
          <a:lstStyle/>
          <a:p>
            <a:pPr algn="r"/>
            <a:r>
              <a:rPr lang="es-ES" sz="1400" dirty="0">
                <a:solidFill>
                  <a:schemeClr val="bg1">
                    <a:lumMod val="85000"/>
                  </a:schemeClr>
                </a:solidFill>
                <a:latin typeface="Lato Regular"/>
                <a:cs typeface="Lato Regular"/>
              </a:rPr>
              <a:t>Gerencia de Talento Humano</a:t>
            </a:r>
          </a:p>
        </p:txBody>
      </p:sp>
    </p:spTree>
    <p:extLst>
      <p:ext uri="{BB962C8B-B14F-4D97-AF65-F5344CB8AC3E}">
        <p14:creationId xmlns:p14="http://schemas.microsoft.com/office/powerpoint/2010/main" val="9698780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579077" y="4197097"/>
            <a:ext cx="7118252" cy="42940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778928" y="1245303"/>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orden del día</a:t>
            </a:r>
          </a:p>
          <a:p>
            <a:pPr marL="457200" indent="-457200">
              <a:buAutoNum type="arabicPeriod"/>
            </a:pPr>
            <a:r>
              <a:rPr lang="es-CO" sz="2400" dirty="0"/>
              <a:t>Aprobación actas 129 y 130</a:t>
            </a:r>
          </a:p>
          <a:p>
            <a:pPr marL="457200" indent="-457200">
              <a:buAutoNum type="arabicPeriod"/>
            </a:pPr>
            <a:r>
              <a:rPr lang="es-CO" sz="2400" dirty="0"/>
              <a:t>Contrato Vigilancia</a:t>
            </a:r>
          </a:p>
          <a:p>
            <a:pPr marL="457200" indent="-457200">
              <a:buAutoNum type="arabicPeriod"/>
            </a:pPr>
            <a:r>
              <a:rPr lang="es-CO" sz="2400" dirty="0"/>
              <a:t>Informe Ley de Extinción de dominio</a:t>
            </a:r>
          </a:p>
          <a:p>
            <a:pPr marL="457200" indent="-457200">
              <a:buAutoNum type="arabicPeriod"/>
            </a:pPr>
            <a:r>
              <a:rPr lang="es-CO" sz="2400" dirty="0"/>
              <a:t>Informe Comercial.</a:t>
            </a:r>
          </a:p>
          <a:p>
            <a:pPr marL="457200" indent="-457200">
              <a:buAutoNum type="arabicPeriod"/>
            </a:pPr>
            <a:r>
              <a:rPr lang="es-CO" sz="2400" dirty="0"/>
              <a:t>Comité financiero</a:t>
            </a:r>
          </a:p>
          <a:p>
            <a:pPr marL="457200" indent="-457200">
              <a:buAutoNum type="arabicPeriod"/>
            </a:pPr>
            <a:r>
              <a:rPr lang="es-CO" sz="2400" dirty="0"/>
              <a:t>Provisión de Planta</a:t>
            </a:r>
          </a:p>
          <a:p>
            <a:pPr marL="457200" indent="-457200">
              <a:buAutoNum type="arabicPeriod"/>
            </a:pPr>
            <a:r>
              <a:rPr lang="es-CO" sz="2400" dirty="0">
                <a:solidFill>
                  <a:schemeClr val="bg1"/>
                </a:solidFill>
              </a:rPr>
              <a:t>Secuestro Semovientes (Macarena)</a:t>
            </a:r>
          </a:p>
          <a:p>
            <a:pPr marL="457200" indent="-457200">
              <a:buAutoNum type="arabicPeriod"/>
            </a:pPr>
            <a:r>
              <a:rPr lang="es-CO" sz="2400" dirty="0"/>
              <a:t>Base de Datos – Fiscalía</a:t>
            </a:r>
          </a:p>
          <a:p>
            <a:pPr marL="457200" indent="-457200">
              <a:buAutoNum type="arabicPeriod"/>
            </a:pPr>
            <a:r>
              <a:rPr lang="es-CO" sz="2400" dirty="0"/>
              <a:t>Cemex</a:t>
            </a:r>
          </a:p>
          <a:p>
            <a:pPr marL="457200" indent="-457200">
              <a:buAutoNum type="arabicPeriod"/>
            </a:pPr>
            <a:r>
              <a:rPr lang="es-CO" sz="2400" dirty="0"/>
              <a:t>Informe CNE.</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55</a:t>
            </a:fld>
            <a:endParaRPr lang="es-ES" dirty="0"/>
          </a:p>
        </p:txBody>
      </p:sp>
      <p:sp>
        <p:nvSpPr>
          <p:cNvPr id="10" name="Rectángulo 9"/>
          <p:cNvSpPr/>
          <p:nvPr/>
        </p:nvSpPr>
        <p:spPr>
          <a:xfrm>
            <a:off x="0" y="0"/>
            <a:ext cx="12192000" cy="9231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2" name="CuadroTexto 11"/>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Orden del Día</a:t>
            </a:r>
            <a:endParaRPr lang="es-ES" sz="800" dirty="0">
              <a:solidFill>
                <a:schemeClr val="bg1"/>
              </a:solidFill>
            </a:endParaRPr>
          </a:p>
        </p:txBody>
      </p:sp>
    </p:spTree>
    <p:extLst>
      <p:ext uri="{BB962C8B-B14F-4D97-AF65-F5344CB8AC3E}">
        <p14:creationId xmlns:p14="http://schemas.microsoft.com/office/powerpoint/2010/main" val="14669515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ángulo 9"/>
          <p:cNvSpPr/>
          <p:nvPr/>
        </p:nvSpPr>
        <p:spPr>
          <a:xfrm>
            <a:off x="0" y="-719"/>
            <a:ext cx="12192000" cy="89612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t>Presupuesto SAE</a:t>
            </a:r>
          </a:p>
        </p:txBody>
      </p:sp>
      <p:pic>
        <p:nvPicPr>
          <p:cNvPr id="46"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078" y="90025"/>
            <a:ext cx="1666876" cy="800662"/>
          </a:xfrm>
          <a:prstGeom prst="rect">
            <a:avLst/>
          </a:prstGeom>
        </p:spPr>
      </p:pic>
      <p:sp>
        <p:nvSpPr>
          <p:cNvPr id="8" name="Rectángulo 7"/>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2"/>
          </a:p>
        </p:txBody>
      </p:sp>
      <p:sp>
        <p:nvSpPr>
          <p:cNvPr id="9" name="CuadroTexto 8"/>
          <p:cNvSpPr txBox="1"/>
          <p:nvPr/>
        </p:nvSpPr>
        <p:spPr>
          <a:xfrm>
            <a:off x="5311530" y="6545594"/>
            <a:ext cx="6234024" cy="338554"/>
          </a:xfrm>
          <a:prstGeom prst="rect">
            <a:avLst/>
          </a:prstGeom>
          <a:noFill/>
        </p:spPr>
        <p:txBody>
          <a:bodyPr wrap="square" rtlCol="0">
            <a:spAutoFit/>
          </a:bodyPr>
          <a:lstStyle/>
          <a:p>
            <a:pPr algn="r"/>
            <a:r>
              <a:rPr lang="es-ES" sz="1600" dirty="0">
                <a:solidFill>
                  <a:schemeClr val="bg1"/>
                </a:solidFill>
                <a:cs typeface="Lato Regular"/>
              </a:rPr>
              <a:t>Gerencia Regional </a:t>
            </a:r>
          </a:p>
        </p:txBody>
      </p:sp>
      <p:sp>
        <p:nvSpPr>
          <p:cNvPr id="23" name="Marcador de contenido 2"/>
          <p:cNvSpPr txBox="1">
            <a:spLocks/>
          </p:cNvSpPr>
          <p:nvPr/>
        </p:nvSpPr>
        <p:spPr>
          <a:xfrm>
            <a:off x="243078" y="981431"/>
            <a:ext cx="11562479" cy="348116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s-CO" sz="2000" dirty="0">
                <a:solidFill>
                  <a:srgbClr val="002060"/>
                </a:solidFill>
              </a:rPr>
              <a:t>SAE gestionó todos los requerimientos efectuados por la Fiscalía, el Ejército, la Armada y la Policía Nacional, sin escatimar costos ni esfuerzos. </a:t>
            </a:r>
            <a:endParaRPr lang="es-CO" sz="2800" dirty="0"/>
          </a:p>
        </p:txBody>
      </p:sp>
      <p:graphicFrame>
        <p:nvGraphicFramePr>
          <p:cNvPr id="3" name="Tabla 2"/>
          <p:cNvGraphicFramePr>
            <a:graphicFrameLocks noGrp="1"/>
          </p:cNvGraphicFramePr>
          <p:nvPr>
            <p:extLst>
              <p:ext uri="{D42A27DB-BD31-4B8C-83A1-F6EECF244321}">
                <p14:modId xmlns:p14="http://schemas.microsoft.com/office/powerpoint/2010/main" val="3353435219"/>
              </p:ext>
            </p:extLst>
          </p:nvPr>
        </p:nvGraphicFramePr>
        <p:xfrm>
          <a:off x="1362456" y="1577348"/>
          <a:ext cx="9528048" cy="4888853"/>
        </p:xfrm>
        <a:graphic>
          <a:graphicData uri="http://schemas.openxmlformats.org/drawingml/2006/table">
            <a:tbl>
              <a:tblPr firstRow="1" firstCol="1" bandRow="1">
                <a:tableStyleId>{5C22544A-7EE6-4342-B048-85BDC9FD1C3A}</a:tableStyleId>
              </a:tblPr>
              <a:tblGrid>
                <a:gridCol w="2154517">
                  <a:extLst>
                    <a:ext uri="{9D8B030D-6E8A-4147-A177-3AD203B41FA5}">
                      <a16:colId xmlns:a16="http://schemas.microsoft.com/office/drawing/2014/main" val="1272510863"/>
                    </a:ext>
                  </a:extLst>
                </a:gridCol>
                <a:gridCol w="1458647">
                  <a:extLst>
                    <a:ext uri="{9D8B030D-6E8A-4147-A177-3AD203B41FA5}">
                      <a16:colId xmlns:a16="http://schemas.microsoft.com/office/drawing/2014/main" val="3757054653"/>
                    </a:ext>
                  </a:extLst>
                </a:gridCol>
                <a:gridCol w="5914884">
                  <a:extLst>
                    <a:ext uri="{9D8B030D-6E8A-4147-A177-3AD203B41FA5}">
                      <a16:colId xmlns:a16="http://schemas.microsoft.com/office/drawing/2014/main" val="2938644303"/>
                    </a:ext>
                  </a:extLst>
                </a:gridCol>
              </a:tblGrid>
              <a:tr h="137081">
                <a:tc>
                  <a:txBody>
                    <a:bodyPr/>
                    <a:lstStyle/>
                    <a:p>
                      <a:pPr>
                        <a:lnSpc>
                          <a:spcPct val="107000"/>
                        </a:lnSpc>
                        <a:spcAft>
                          <a:spcPts val="0"/>
                        </a:spcAft>
                      </a:pPr>
                      <a:r>
                        <a:rPr lang="es-CO" sz="1200" dirty="0">
                          <a:effectLst/>
                        </a:rPr>
                        <a:t>Ítem</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nSpc>
                          <a:spcPct val="107000"/>
                        </a:lnSpc>
                        <a:spcAft>
                          <a:spcPts val="0"/>
                        </a:spcAft>
                      </a:pPr>
                      <a:r>
                        <a:rPr lang="es-CO" sz="1200">
                          <a:effectLst/>
                        </a:rPr>
                        <a:t>Costo Total</a:t>
                      </a:r>
                      <a:endParaRPr lang="es-CO" sz="120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nSpc>
                          <a:spcPct val="107000"/>
                        </a:lnSpc>
                        <a:spcAft>
                          <a:spcPts val="0"/>
                        </a:spcAft>
                      </a:pPr>
                      <a:r>
                        <a:rPr lang="es-CO" sz="1200">
                          <a:effectLst/>
                        </a:rPr>
                        <a:t>Ítems Pagados</a:t>
                      </a:r>
                      <a:endParaRPr lang="es-CO" sz="120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extLst>
                  <a:ext uri="{0D108BD9-81ED-4DB2-BD59-A6C34878D82A}">
                    <a16:rowId xmlns:a16="http://schemas.microsoft.com/office/drawing/2014/main" val="254695819"/>
                  </a:ext>
                </a:extLst>
              </a:tr>
              <a:tr h="258169">
                <a:tc>
                  <a:txBody>
                    <a:bodyPr/>
                    <a:lstStyle/>
                    <a:p>
                      <a:pPr>
                        <a:lnSpc>
                          <a:spcPct val="107000"/>
                        </a:lnSpc>
                        <a:spcAft>
                          <a:spcPts val="0"/>
                        </a:spcAft>
                      </a:pPr>
                      <a:r>
                        <a:rPr lang="es-CO" sz="1200" dirty="0">
                          <a:effectLst/>
                        </a:rPr>
                        <a:t>Vaqueros Puerto López</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gn="r">
                        <a:lnSpc>
                          <a:spcPct val="107000"/>
                        </a:lnSpc>
                        <a:spcAft>
                          <a:spcPts val="0"/>
                        </a:spcAft>
                      </a:pPr>
                      <a:r>
                        <a:rPr lang="es-CO" sz="1200" dirty="0">
                          <a:effectLst/>
                        </a:rPr>
                        <a:t> $7,679,988.00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nSpc>
                          <a:spcPct val="107000"/>
                        </a:lnSpc>
                        <a:spcAft>
                          <a:spcPts val="0"/>
                        </a:spcAft>
                      </a:pPr>
                      <a:r>
                        <a:rPr lang="es-CO" sz="1200">
                          <a:effectLst/>
                        </a:rPr>
                        <a:t>Vaqueros Puerto López, Embarque desembarque, transporte vaqueros y Gastos Extra Vaqueros</a:t>
                      </a:r>
                      <a:endParaRPr lang="es-CO" sz="120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extLst>
                  <a:ext uri="{0D108BD9-81ED-4DB2-BD59-A6C34878D82A}">
                    <a16:rowId xmlns:a16="http://schemas.microsoft.com/office/drawing/2014/main" val="1832735189"/>
                  </a:ext>
                </a:extLst>
              </a:tr>
              <a:tr h="258169">
                <a:tc>
                  <a:txBody>
                    <a:bodyPr/>
                    <a:lstStyle/>
                    <a:p>
                      <a:pPr>
                        <a:lnSpc>
                          <a:spcPct val="107000"/>
                        </a:lnSpc>
                        <a:spcAft>
                          <a:spcPts val="0"/>
                        </a:spcAft>
                      </a:pPr>
                      <a:r>
                        <a:rPr lang="es-CO" sz="1200" dirty="0">
                          <a:effectLst/>
                        </a:rPr>
                        <a:t>Veterinario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gn="r">
                        <a:lnSpc>
                          <a:spcPct val="107000"/>
                        </a:lnSpc>
                        <a:spcAft>
                          <a:spcPts val="0"/>
                        </a:spcAft>
                      </a:pPr>
                      <a:r>
                        <a:rPr lang="es-CO" sz="1200" dirty="0">
                          <a:effectLst/>
                        </a:rPr>
                        <a:t> $21,600,000.00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nSpc>
                          <a:spcPct val="107000"/>
                        </a:lnSpc>
                        <a:spcAft>
                          <a:spcPts val="0"/>
                        </a:spcAft>
                      </a:pPr>
                      <a:r>
                        <a:rPr lang="es-CO" sz="1200">
                          <a:effectLst/>
                        </a:rPr>
                        <a:t>Veterinario con hospedaje y alimentación</a:t>
                      </a:r>
                      <a:endParaRPr lang="es-CO" sz="120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extLst>
                  <a:ext uri="{0D108BD9-81ED-4DB2-BD59-A6C34878D82A}">
                    <a16:rowId xmlns:a16="http://schemas.microsoft.com/office/drawing/2014/main" val="1778386136"/>
                  </a:ext>
                </a:extLst>
              </a:tr>
              <a:tr h="258169">
                <a:tc>
                  <a:txBody>
                    <a:bodyPr/>
                    <a:lstStyle/>
                    <a:p>
                      <a:pPr>
                        <a:lnSpc>
                          <a:spcPct val="107000"/>
                        </a:lnSpc>
                        <a:spcAft>
                          <a:spcPts val="0"/>
                        </a:spcAft>
                      </a:pPr>
                      <a:r>
                        <a:rPr lang="es-CO" sz="1200" dirty="0">
                          <a:effectLst/>
                        </a:rPr>
                        <a:t>Transporte Personas</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gn="r">
                        <a:lnSpc>
                          <a:spcPct val="107000"/>
                        </a:lnSpc>
                        <a:spcAft>
                          <a:spcPts val="0"/>
                        </a:spcAft>
                      </a:pPr>
                      <a:r>
                        <a:rPr lang="es-CO" sz="1200" dirty="0">
                          <a:effectLst/>
                        </a:rPr>
                        <a:t> $7,100,000.00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nSpc>
                          <a:spcPct val="107000"/>
                        </a:lnSpc>
                        <a:spcAft>
                          <a:spcPts val="0"/>
                        </a:spcAft>
                      </a:pPr>
                      <a:r>
                        <a:rPr lang="es-CO" sz="1200">
                          <a:effectLst/>
                        </a:rPr>
                        <a:t>Alquiler de Vehículo, transporte público hacia la carpa y puerto nuevo, Peajes y combustible</a:t>
                      </a:r>
                      <a:endParaRPr lang="es-CO" sz="120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extLst>
                  <a:ext uri="{0D108BD9-81ED-4DB2-BD59-A6C34878D82A}">
                    <a16:rowId xmlns:a16="http://schemas.microsoft.com/office/drawing/2014/main" val="2983296954"/>
                  </a:ext>
                </a:extLst>
              </a:tr>
              <a:tr h="258169">
                <a:tc>
                  <a:txBody>
                    <a:bodyPr/>
                    <a:lstStyle/>
                    <a:p>
                      <a:pPr>
                        <a:lnSpc>
                          <a:spcPct val="107000"/>
                        </a:lnSpc>
                        <a:spcAft>
                          <a:spcPts val="0"/>
                        </a:spcAft>
                      </a:pPr>
                      <a:r>
                        <a:rPr lang="es-CO" sz="1200" dirty="0">
                          <a:effectLst/>
                        </a:rPr>
                        <a:t>Transporte Caballos y Ganado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gn="r">
                        <a:lnSpc>
                          <a:spcPct val="107000"/>
                        </a:lnSpc>
                        <a:spcAft>
                          <a:spcPts val="0"/>
                        </a:spcAft>
                      </a:pPr>
                      <a:r>
                        <a:rPr lang="es-CO" sz="1200" dirty="0">
                          <a:effectLst/>
                        </a:rPr>
                        <a:t> $38,000,000.00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nSpc>
                          <a:spcPct val="107000"/>
                        </a:lnSpc>
                        <a:spcAft>
                          <a:spcPts val="0"/>
                        </a:spcAft>
                      </a:pPr>
                      <a:r>
                        <a:rPr lang="es-CO" sz="1200">
                          <a:effectLst/>
                        </a:rPr>
                        <a:t>Transporte de Equinos Puerto López, Yopal y Camiones esperando diligencia</a:t>
                      </a:r>
                      <a:endParaRPr lang="es-CO" sz="120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extLst>
                  <a:ext uri="{0D108BD9-81ED-4DB2-BD59-A6C34878D82A}">
                    <a16:rowId xmlns:a16="http://schemas.microsoft.com/office/drawing/2014/main" val="818873917"/>
                  </a:ext>
                </a:extLst>
              </a:tr>
              <a:tr h="258169">
                <a:tc>
                  <a:txBody>
                    <a:bodyPr/>
                    <a:lstStyle/>
                    <a:p>
                      <a:pPr>
                        <a:lnSpc>
                          <a:spcPct val="107000"/>
                        </a:lnSpc>
                        <a:spcAft>
                          <a:spcPts val="0"/>
                        </a:spcAft>
                      </a:pPr>
                      <a:r>
                        <a:rPr lang="es-CO" sz="1200" dirty="0">
                          <a:effectLst/>
                        </a:rPr>
                        <a:t>Compra de Caballo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gn="r">
                        <a:lnSpc>
                          <a:spcPct val="107000"/>
                        </a:lnSpc>
                        <a:spcAft>
                          <a:spcPts val="0"/>
                        </a:spcAft>
                      </a:pPr>
                      <a:r>
                        <a:rPr lang="es-CO" sz="1200" dirty="0">
                          <a:effectLst/>
                        </a:rPr>
                        <a:t> $80,185,431.00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nSpc>
                          <a:spcPct val="107000"/>
                        </a:lnSpc>
                        <a:spcAft>
                          <a:spcPts val="0"/>
                        </a:spcAft>
                      </a:pPr>
                      <a:r>
                        <a:rPr lang="es-CO" sz="1200">
                          <a:effectLst/>
                        </a:rPr>
                        <a:t>Compra de Caballos, medicamento y alimentos y Silletería con demas elementos</a:t>
                      </a:r>
                      <a:endParaRPr lang="es-CO" sz="120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extLst>
                  <a:ext uri="{0D108BD9-81ED-4DB2-BD59-A6C34878D82A}">
                    <a16:rowId xmlns:a16="http://schemas.microsoft.com/office/drawing/2014/main" val="1346164475"/>
                  </a:ext>
                </a:extLst>
              </a:tr>
              <a:tr h="258169">
                <a:tc>
                  <a:txBody>
                    <a:bodyPr/>
                    <a:lstStyle/>
                    <a:p>
                      <a:pPr>
                        <a:lnSpc>
                          <a:spcPct val="107000"/>
                        </a:lnSpc>
                        <a:spcAft>
                          <a:spcPts val="0"/>
                        </a:spcAft>
                      </a:pPr>
                      <a:r>
                        <a:rPr lang="es-CO" sz="1200">
                          <a:effectLst/>
                        </a:rPr>
                        <a:t>Combustible Ejercito</a:t>
                      </a:r>
                      <a:endParaRPr lang="es-CO" sz="120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gn="r">
                        <a:lnSpc>
                          <a:spcPct val="107000"/>
                        </a:lnSpc>
                        <a:spcAft>
                          <a:spcPts val="0"/>
                        </a:spcAft>
                      </a:pPr>
                      <a:r>
                        <a:rPr lang="es-CO" sz="1200" dirty="0">
                          <a:effectLst/>
                        </a:rPr>
                        <a:t> $11,727,910.83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nSpc>
                          <a:spcPct val="107000"/>
                        </a:lnSpc>
                        <a:spcAft>
                          <a:spcPts val="0"/>
                        </a:spcAft>
                      </a:pPr>
                      <a:r>
                        <a:rPr lang="es-CO" sz="1200" dirty="0">
                          <a:effectLst/>
                        </a:rPr>
                        <a:t>Combustible para el Ejército Combustible para la Armada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extLst>
                  <a:ext uri="{0D108BD9-81ED-4DB2-BD59-A6C34878D82A}">
                    <a16:rowId xmlns:a16="http://schemas.microsoft.com/office/drawing/2014/main" val="3049784604"/>
                  </a:ext>
                </a:extLst>
              </a:tr>
              <a:tr h="258169">
                <a:tc>
                  <a:txBody>
                    <a:bodyPr/>
                    <a:lstStyle/>
                    <a:p>
                      <a:pPr>
                        <a:lnSpc>
                          <a:spcPct val="107000"/>
                        </a:lnSpc>
                        <a:spcAft>
                          <a:spcPts val="0"/>
                        </a:spcAft>
                      </a:pPr>
                      <a:r>
                        <a:rPr lang="es-CO" sz="1200">
                          <a:effectLst/>
                        </a:rPr>
                        <a:t>Gastos ESMAD</a:t>
                      </a:r>
                      <a:endParaRPr lang="es-CO" sz="120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gn="r">
                        <a:lnSpc>
                          <a:spcPct val="107000"/>
                        </a:lnSpc>
                        <a:spcAft>
                          <a:spcPts val="0"/>
                        </a:spcAft>
                      </a:pPr>
                      <a:r>
                        <a:rPr lang="es-CO" sz="1200" dirty="0">
                          <a:effectLst/>
                        </a:rPr>
                        <a:t> $26,394,650.00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nSpc>
                          <a:spcPct val="107000"/>
                        </a:lnSpc>
                        <a:spcAft>
                          <a:spcPts val="0"/>
                        </a:spcAft>
                      </a:pPr>
                      <a:r>
                        <a:rPr lang="es-CO" sz="1200" dirty="0">
                          <a:effectLst/>
                        </a:rPr>
                        <a:t>Alimentación ESMAD y Combustible</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extLst>
                  <a:ext uri="{0D108BD9-81ED-4DB2-BD59-A6C34878D82A}">
                    <a16:rowId xmlns:a16="http://schemas.microsoft.com/office/drawing/2014/main" val="4006223843"/>
                  </a:ext>
                </a:extLst>
              </a:tr>
              <a:tr h="258169">
                <a:tc>
                  <a:txBody>
                    <a:bodyPr/>
                    <a:lstStyle/>
                    <a:p>
                      <a:pPr>
                        <a:lnSpc>
                          <a:spcPct val="107000"/>
                        </a:lnSpc>
                        <a:spcAft>
                          <a:spcPts val="0"/>
                        </a:spcAft>
                      </a:pPr>
                      <a:r>
                        <a:rPr lang="es-CO" sz="1200">
                          <a:effectLst/>
                        </a:rPr>
                        <a:t>Planchones (Bongos)</a:t>
                      </a:r>
                      <a:endParaRPr lang="es-CO" sz="120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gn="r">
                        <a:lnSpc>
                          <a:spcPct val="107000"/>
                        </a:lnSpc>
                        <a:spcAft>
                          <a:spcPts val="0"/>
                        </a:spcAft>
                      </a:pPr>
                      <a:r>
                        <a:rPr lang="es-CO" sz="1200" dirty="0">
                          <a:effectLst/>
                        </a:rPr>
                        <a:t> $94,248,500.00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nSpc>
                          <a:spcPct val="107000"/>
                        </a:lnSpc>
                        <a:spcAft>
                          <a:spcPts val="0"/>
                        </a:spcAft>
                      </a:pPr>
                      <a:r>
                        <a:rPr lang="es-CO" sz="1200" dirty="0">
                          <a:effectLst/>
                        </a:rPr>
                        <a:t>Alquiler Planchones, Adecuación y reparaciones Planchones y conductores planchón</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extLst>
                  <a:ext uri="{0D108BD9-81ED-4DB2-BD59-A6C34878D82A}">
                    <a16:rowId xmlns:a16="http://schemas.microsoft.com/office/drawing/2014/main" val="3998506804"/>
                  </a:ext>
                </a:extLst>
              </a:tr>
              <a:tr h="258169">
                <a:tc>
                  <a:txBody>
                    <a:bodyPr/>
                    <a:lstStyle/>
                    <a:p>
                      <a:pPr>
                        <a:lnSpc>
                          <a:spcPct val="107000"/>
                        </a:lnSpc>
                        <a:spcAft>
                          <a:spcPts val="0"/>
                        </a:spcAft>
                      </a:pPr>
                      <a:r>
                        <a:rPr lang="es-CO" sz="1200">
                          <a:effectLst/>
                        </a:rPr>
                        <a:t>Combustible Planchón</a:t>
                      </a:r>
                      <a:endParaRPr lang="es-CO" sz="120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gn="r">
                        <a:lnSpc>
                          <a:spcPct val="107000"/>
                        </a:lnSpc>
                        <a:spcAft>
                          <a:spcPts val="0"/>
                        </a:spcAft>
                      </a:pPr>
                      <a:r>
                        <a:rPr lang="es-CO" sz="1200" dirty="0">
                          <a:effectLst/>
                        </a:rPr>
                        <a:t> $24,323,764.17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nSpc>
                          <a:spcPct val="107000"/>
                        </a:lnSpc>
                        <a:spcAft>
                          <a:spcPts val="0"/>
                        </a:spcAft>
                      </a:pPr>
                      <a:r>
                        <a:rPr lang="es-CO" sz="1200" dirty="0">
                          <a:effectLst/>
                        </a:rPr>
                        <a:t>Combustible y Aceite</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extLst>
                  <a:ext uri="{0D108BD9-81ED-4DB2-BD59-A6C34878D82A}">
                    <a16:rowId xmlns:a16="http://schemas.microsoft.com/office/drawing/2014/main" val="602701167"/>
                  </a:ext>
                </a:extLst>
              </a:tr>
              <a:tr h="258169">
                <a:tc>
                  <a:txBody>
                    <a:bodyPr/>
                    <a:lstStyle/>
                    <a:p>
                      <a:pPr>
                        <a:lnSpc>
                          <a:spcPct val="107000"/>
                        </a:lnSpc>
                        <a:spcAft>
                          <a:spcPts val="0"/>
                        </a:spcAft>
                      </a:pPr>
                      <a:r>
                        <a:rPr lang="es-CO" sz="1200">
                          <a:effectLst/>
                        </a:rPr>
                        <a:t>Vaqueros Yopal y San Martin</a:t>
                      </a:r>
                      <a:endParaRPr lang="es-CO" sz="120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gn="r">
                        <a:lnSpc>
                          <a:spcPct val="107000"/>
                        </a:lnSpc>
                        <a:spcAft>
                          <a:spcPts val="0"/>
                        </a:spcAft>
                      </a:pPr>
                      <a:r>
                        <a:rPr lang="es-CO" sz="1200" dirty="0">
                          <a:effectLst/>
                        </a:rPr>
                        <a:t> $142,123,100.00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nSpc>
                          <a:spcPct val="107000"/>
                        </a:lnSpc>
                        <a:spcAft>
                          <a:spcPts val="0"/>
                        </a:spcAft>
                      </a:pPr>
                      <a:r>
                        <a:rPr lang="es-CO" sz="1200" dirty="0">
                          <a:effectLst/>
                        </a:rPr>
                        <a:t>Vaqueros Yopal, Transporte, alimentación y Gastos Extra</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extLst>
                  <a:ext uri="{0D108BD9-81ED-4DB2-BD59-A6C34878D82A}">
                    <a16:rowId xmlns:a16="http://schemas.microsoft.com/office/drawing/2014/main" val="4171094917"/>
                  </a:ext>
                </a:extLst>
              </a:tr>
              <a:tr h="258169">
                <a:tc>
                  <a:txBody>
                    <a:bodyPr/>
                    <a:lstStyle/>
                    <a:p>
                      <a:pPr>
                        <a:lnSpc>
                          <a:spcPct val="107000"/>
                        </a:lnSpc>
                        <a:spcAft>
                          <a:spcPts val="0"/>
                        </a:spcAft>
                      </a:pPr>
                      <a:r>
                        <a:rPr lang="es-CO" sz="1200">
                          <a:effectLst/>
                        </a:rPr>
                        <a:t>Embarcadero</a:t>
                      </a:r>
                      <a:endParaRPr lang="es-CO" sz="120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gn="r">
                        <a:lnSpc>
                          <a:spcPct val="107000"/>
                        </a:lnSpc>
                        <a:spcAft>
                          <a:spcPts val="0"/>
                        </a:spcAft>
                      </a:pPr>
                      <a:r>
                        <a:rPr lang="es-CO" sz="1200" dirty="0">
                          <a:effectLst/>
                        </a:rPr>
                        <a:t> $3,378,000.00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nSpc>
                          <a:spcPct val="107000"/>
                        </a:lnSpc>
                        <a:spcAft>
                          <a:spcPts val="0"/>
                        </a:spcAft>
                      </a:pPr>
                      <a:r>
                        <a:rPr lang="es-CO" sz="1200" dirty="0">
                          <a:effectLst/>
                        </a:rPr>
                        <a:t>Construcción Embarcadero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extLst>
                  <a:ext uri="{0D108BD9-81ED-4DB2-BD59-A6C34878D82A}">
                    <a16:rowId xmlns:a16="http://schemas.microsoft.com/office/drawing/2014/main" val="359233253"/>
                  </a:ext>
                </a:extLst>
              </a:tr>
              <a:tr h="258169">
                <a:tc>
                  <a:txBody>
                    <a:bodyPr/>
                    <a:lstStyle/>
                    <a:p>
                      <a:pPr>
                        <a:lnSpc>
                          <a:spcPct val="107000"/>
                        </a:lnSpc>
                        <a:spcAft>
                          <a:spcPts val="0"/>
                        </a:spcAft>
                      </a:pPr>
                      <a:r>
                        <a:rPr lang="es-CO" sz="1200">
                          <a:effectLst/>
                        </a:rPr>
                        <a:t>Otros</a:t>
                      </a:r>
                      <a:endParaRPr lang="es-CO" sz="120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gn="r">
                        <a:lnSpc>
                          <a:spcPct val="107000"/>
                        </a:lnSpc>
                        <a:spcAft>
                          <a:spcPts val="0"/>
                        </a:spcAft>
                      </a:pPr>
                      <a:r>
                        <a:rPr lang="es-CO" sz="1200" dirty="0">
                          <a:effectLst/>
                        </a:rPr>
                        <a:t> $10,449,000.00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nSpc>
                          <a:spcPct val="107000"/>
                        </a:lnSpc>
                        <a:spcAft>
                          <a:spcPts val="0"/>
                        </a:spcAft>
                      </a:pPr>
                      <a:r>
                        <a:rPr lang="es-CO" sz="1200" dirty="0">
                          <a:effectLst/>
                        </a:rPr>
                        <a:t>Gastos de otro tipo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extLst>
                  <a:ext uri="{0D108BD9-81ED-4DB2-BD59-A6C34878D82A}">
                    <a16:rowId xmlns:a16="http://schemas.microsoft.com/office/drawing/2014/main" val="4177403050"/>
                  </a:ext>
                </a:extLst>
              </a:tr>
              <a:tr h="258169">
                <a:tc>
                  <a:txBody>
                    <a:bodyPr/>
                    <a:lstStyle/>
                    <a:p>
                      <a:pPr>
                        <a:lnSpc>
                          <a:spcPct val="107000"/>
                        </a:lnSpc>
                        <a:spcAft>
                          <a:spcPts val="0"/>
                        </a:spcAft>
                      </a:pPr>
                      <a:r>
                        <a:rPr lang="es-CO" sz="1200">
                          <a:effectLst/>
                        </a:rPr>
                        <a:t>SUBTOTAL</a:t>
                      </a:r>
                      <a:endParaRPr lang="es-CO" sz="120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gn="r">
                        <a:lnSpc>
                          <a:spcPct val="107000"/>
                        </a:lnSpc>
                        <a:spcAft>
                          <a:spcPts val="0"/>
                        </a:spcAft>
                      </a:pPr>
                      <a:r>
                        <a:rPr lang="es-CO" sz="1200" dirty="0">
                          <a:effectLst/>
                        </a:rPr>
                        <a:t> $467,210,344.00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endParaRPr lang="es-CO" sz="1200" dirty="0">
                        <a:effectLst/>
                        <a:latin typeface="Calibri" panose="020F0502020204030204" pitchFamily="34" charset="0"/>
                      </a:endParaRPr>
                    </a:p>
                  </a:txBody>
                  <a:tcPr marL="49349" marR="49349" marT="0" marB="0"/>
                </a:tc>
                <a:extLst>
                  <a:ext uri="{0D108BD9-81ED-4DB2-BD59-A6C34878D82A}">
                    <a16:rowId xmlns:a16="http://schemas.microsoft.com/office/drawing/2014/main" val="3915184180"/>
                  </a:ext>
                </a:extLst>
              </a:tr>
              <a:tr h="258169">
                <a:tc>
                  <a:txBody>
                    <a:bodyPr/>
                    <a:lstStyle/>
                    <a:p>
                      <a:pPr>
                        <a:lnSpc>
                          <a:spcPct val="107000"/>
                        </a:lnSpc>
                        <a:spcAft>
                          <a:spcPts val="0"/>
                        </a:spcAft>
                      </a:pPr>
                      <a:r>
                        <a:rPr lang="es-CO" sz="1200">
                          <a:effectLst/>
                        </a:rPr>
                        <a:t>Comisión al contratista</a:t>
                      </a:r>
                      <a:endParaRPr lang="es-CO" sz="120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gn="r">
                        <a:lnSpc>
                          <a:spcPct val="107000"/>
                        </a:lnSpc>
                        <a:spcAft>
                          <a:spcPts val="0"/>
                        </a:spcAft>
                      </a:pPr>
                      <a:r>
                        <a:rPr lang="es-CO" sz="1200" dirty="0">
                          <a:effectLst/>
                        </a:rPr>
                        <a:t> $28,032,620.64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nSpc>
                          <a:spcPct val="107000"/>
                        </a:lnSpc>
                        <a:spcAft>
                          <a:spcPts val="0"/>
                        </a:spcAft>
                      </a:pPr>
                      <a:r>
                        <a:rPr lang="es-CO" sz="1200" dirty="0">
                          <a:effectLst/>
                        </a:rPr>
                        <a:t>Comisión del 6% contratista</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extLst>
                  <a:ext uri="{0D108BD9-81ED-4DB2-BD59-A6C34878D82A}">
                    <a16:rowId xmlns:a16="http://schemas.microsoft.com/office/drawing/2014/main" val="1619614790"/>
                  </a:ext>
                </a:extLst>
              </a:tr>
              <a:tr h="258169">
                <a:tc>
                  <a:txBody>
                    <a:bodyPr/>
                    <a:lstStyle/>
                    <a:p>
                      <a:pPr>
                        <a:lnSpc>
                          <a:spcPct val="107000"/>
                        </a:lnSpc>
                        <a:spcAft>
                          <a:spcPts val="0"/>
                        </a:spcAft>
                      </a:pPr>
                      <a:r>
                        <a:rPr lang="es-CO" sz="1400" b="1" dirty="0">
                          <a:effectLst/>
                          <a:latin typeface="+mn-lt"/>
                          <a:ea typeface="+mn-ea"/>
                          <a:cs typeface="+mn-cs"/>
                        </a:rPr>
                        <a:t>SUBTOTAL</a:t>
                      </a:r>
                      <a:r>
                        <a:rPr lang="es-CO" sz="1400" b="1" baseline="0" dirty="0">
                          <a:effectLst/>
                          <a:latin typeface="+mn-lt"/>
                          <a:ea typeface="+mn-ea"/>
                          <a:cs typeface="+mn-cs"/>
                        </a:rPr>
                        <a:t> CON COMISIÓN AL CONTRATISTA</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gn="r">
                        <a:lnSpc>
                          <a:spcPct val="107000"/>
                        </a:lnSpc>
                        <a:spcAft>
                          <a:spcPts val="0"/>
                        </a:spcAft>
                      </a:pPr>
                      <a:r>
                        <a:rPr lang="es-CO" sz="1400" b="1" dirty="0">
                          <a:effectLst/>
                        </a:rPr>
                        <a:t> $495,242,964.64 </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endParaRPr lang="es-CO" sz="1200" b="1" dirty="0">
                        <a:effectLst/>
                        <a:latin typeface="Calibri" panose="020F0502020204030204" pitchFamily="34" charset="0"/>
                      </a:endParaRPr>
                    </a:p>
                  </a:txBody>
                  <a:tcPr marL="49349" marR="49349" marT="0" marB="0"/>
                </a:tc>
                <a:extLst>
                  <a:ext uri="{0D108BD9-81ED-4DB2-BD59-A6C34878D82A}">
                    <a16:rowId xmlns:a16="http://schemas.microsoft.com/office/drawing/2014/main" val="1473341931"/>
                  </a:ext>
                </a:extLst>
              </a:tr>
              <a:tr h="258169">
                <a:tc>
                  <a:txBody>
                    <a:bodyPr/>
                    <a:lstStyle/>
                    <a:p>
                      <a:pPr>
                        <a:lnSpc>
                          <a:spcPct val="107000"/>
                        </a:lnSpc>
                        <a:spcAft>
                          <a:spcPts val="0"/>
                        </a:spcAft>
                      </a:pPr>
                      <a:r>
                        <a:rPr lang="es-CO" sz="1200">
                          <a:effectLst/>
                        </a:rPr>
                        <a:t>Viáticos</a:t>
                      </a:r>
                      <a:endParaRPr lang="es-CO" sz="120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gn="r">
                        <a:lnSpc>
                          <a:spcPct val="107000"/>
                        </a:lnSpc>
                        <a:spcAft>
                          <a:spcPts val="0"/>
                        </a:spcAft>
                      </a:pPr>
                      <a:r>
                        <a:rPr lang="es-CO" sz="1200" dirty="0">
                          <a:effectLst/>
                        </a:rPr>
                        <a:t> $107,320,705.00 </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nSpc>
                          <a:spcPct val="107000"/>
                        </a:lnSpc>
                        <a:spcAft>
                          <a:spcPts val="0"/>
                        </a:spcAft>
                      </a:pPr>
                      <a:r>
                        <a:rPr lang="es-CO" sz="1200" dirty="0">
                          <a:effectLst/>
                        </a:rPr>
                        <a:t>Comisión y viáticos personal SAE</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extLst>
                  <a:ext uri="{0D108BD9-81ED-4DB2-BD59-A6C34878D82A}">
                    <a16:rowId xmlns:a16="http://schemas.microsoft.com/office/drawing/2014/main" val="384662785"/>
                  </a:ext>
                </a:extLst>
              </a:tr>
              <a:tr h="258169">
                <a:tc>
                  <a:txBody>
                    <a:bodyPr/>
                    <a:lstStyle/>
                    <a:p>
                      <a:pPr>
                        <a:lnSpc>
                          <a:spcPct val="107000"/>
                        </a:lnSpc>
                        <a:spcAft>
                          <a:spcPts val="0"/>
                        </a:spcAft>
                      </a:pPr>
                      <a:r>
                        <a:rPr lang="es-CO" sz="1400" b="1" dirty="0">
                          <a:effectLst/>
                        </a:rPr>
                        <a:t>TOTAL DILIGENCIA</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gn="r">
                        <a:lnSpc>
                          <a:spcPct val="107000"/>
                        </a:lnSpc>
                        <a:spcAft>
                          <a:spcPts val="0"/>
                        </a:spcAft>
                      </a:pPr>
                      <a:r>
                        <a:rPr lang="es-CO" sz="1400" b="1" dirty="0">
                          <a:effectLst/>
                        </a:rPr>
                        <a:t> $602,563,669.64 </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tc>
                  <a:txBody>
                    <a:bodyPr/>
                    <a:lstStyle/>
                    <a:p>
                      <a:pPr>
                        <a:lnSpc>
                          <a:spcPct val="107000"/>
                        </a:lnSpc>
                        <a:spcAft>
                          <a:spcPts val="0"/>
                        </a:spcAft>
                      </a:pPr>
                      <a:r>
                        <a:rPr lang="es-CO" sz="1400" b="1" dirty="0">
                          <a:effectLst/>
                        </a:rPr>
                        <a:t>Total diligencia con Viáticos SAE</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9349" marR="49349" marT="0" marB="0"/>
                </a:tc>
                <a:extLst>
                  <a:ext uri="{0D108BD9-81ED-4DB2-BD59-A6C34878D82A}">
                    <a16:rowId xmlns:a16="http://schemas.microsoft.com/office/drawing/2014/main" val="1661151216"/>
                  </a:ext>
                </a:extLst>
              </a:tr>
            </a:tbl>
          </a:graphicData>
        </a:graphic>
      </p:graphicFrame>
    </p:spTree>
    <p:extLst>
      <p:ext uri="{BB962C8B-B14F-4D97-AF65-F5344CB8AC3E}">
        <p14:creationId xmlns:p14="http://schemas.microsoft.com/office/powerpoint/2010/main" val="34736133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p:cNvSpPr/>
          <p:nvPr/>
        </p:nvSpPr>
        <p:spPr>
          <a:xfrm>
            <a:off x="0" y="0"/>
            <a:ext cx="12192000" cy="78030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0" name="Imagen 19"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3489" y="54129"/>
            <a:ext cx="1435145" cy="709405"/>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sp>
        <p:nvSpPr>
          <p:cNvPr id="7" name="CuadroTexto 6"/>
          <p:cNvSpPr txBox="1"/>
          <p:nvPr/>
        </p:nvSpPr>
        <p:spPr>
          <a:xfrm>
            <a:off x="8764916" y="420389"/>
            <a:ext cx="1903085" cy="276999"/>
          </a:xfrm>
          <a:prstGeom prst="rect">
            <a:avLst/>
          </a:prstGeom>
          <a:noFill/>
        </p:spPr>
        <p:txBody>
          <a:bodyPr wrap="none" rtlCol="0">
            <a:spAutoFit/>
          </a:bodyPr>
          <a:lstStyle/>
          <a:p>
            <a:pPr algn="r"/>
            <a:r>
              <a:rPr lang="es-CO" sz="1200" b="1" dirty="0">
                <a:solidFill>
                  <a:schemeClr val="bg1"/>
                </a:solidFill>
                <a:latin typeface="Arial" panose="020B0604020202020204" pitchFamily="34" charset="0"/>
                <a:cs typeface="Arial" panose="020B0604020202020204" pitchFamily="34" charset="0"/>
              </a:rPr>
              <a:t>Diligencia de secuestro</a:t>
            </a:r>
          </a:p>
        </p:txBody>
      </p:sp>
      <p:sp>
        <p:nvSpPr>
          <p:cNvPr id="5" name="Rectángulo 4"/>
          <p:cNvSpPr/>
          <p:nvPr/>
        </p:nvSpPr>
        <p:spPr>
          <a:xfrm>
            <a:off x="142764" y="817663"/>
            <a:ext cx="3416320" cy="369332"/>
          </a:xfrm>
          <a:prstGeom prst="rect">
            <a:avLst/>
          </a:prstGeom>
        </p:spPr>
        <p:txBody>
          <a:bodyPr wrap="none">
            <a:spAutoFit/>
          </a:bodyPr>
          <a:lstStyle/>
          <a:p>
            <a:r>
              <a:rPr lang="es-CO" b="1" dirty="0">
                <a:solidFill>
                  <a:srgbClr val="000A8B"/>
                </a:solidFill>
                <a:latin typeface="Arial" panose="020B0604020202020204" pitchFamily="34" charset="0"/>
                <a:cs typeface="Arial" panose="020B0604020202020204" pitchFamily="34" charset="0"/>
              </a:rPr>
              <a:t>Dificultades de la diligencia:</a:t>
            </a:r>
          </a:p>
        </p:txBody>
      </p:sp>
      <p:sp>
        <p:nvSpPr>
          <p:cNvPr id="3" name="Rectángulo: esquinas redondeadas 2"/>
          <p:cNvSpPr/>
          <p:nvPr/>
        </p:nvSpPr>
        <p:spPr>
          <a:xfrm>
            <a:off x="265176" y="1444413"/>
            <a:ext cx="1938528" cy="1350446"/>
          </a:xfrm>
          <a:prstGeom prst="roundRect">
            <a:avLst/>
          </a:prstGeom>
          <a:solidFill>
            <a:srgbClr val="000A8B"/>
          </a:solidFill>
          <a:ln>
            <a:noFill/>
          </a:ln>
          <a:effectLst/>
          <a:scene3d>
            <a:camera prst="orthographicFront">
              <a:rot lat="0" lon="0" rev="0"/>
            </a:camera>
            <a:lightRig rig="contrasting" dir="t">
              <a:rot lat="0" lon="0" rev="7800000"/>
            </a:lightRig>
          </a:scene3d>
          <a:sp3d>
            <a:bevelT w="139700" h="1397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a:t>Modificaciones sobrevinientes en el plan táctico de la diligencia. </a:t>
            </a:r>
          </a:p>
        </p:txBody>
      </p:sp>
      <p:sp>
        <p:nvSpPr>
          <p:cNvPr id="4" name="Rectángulo 3"/>
          <p:cNvSpPr/>
          <p:nvPr/>
        </p:nvSpPr>
        <p:spPr>
          <a:xfrm>
            <a:off x="4822240" y="1531569"/>
            <a:ext cx="1663155" cy="1220118"/>
          </a:xfrm>
          <a:prstGeom prst="rect">
            <a:avLst/>
          </a:prstGeom>
          <a:effectLst>
            <a:outerShdw blurRad="50800" dist="38100" dir="16200000" rotWithShape="0">
              <a:prstClr val="black">
                <a:alpha val="40000"/>
              </a:prstClr>
            </a:outerShdw>
          </a:effectLst>
          <a:scene3d>
            <a:camera prst="orthographicFront"/>
            <a:lightRig rig="threePt" dir="t"/>
          </a:scene3d>
          <a:sp3d>
            <a:bevelT prst="angle"/>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dirty="0"/>
              <a:t>La diligencia se planeó totalmente terrestre, pero se requería transporte fluvial</a:t>
            </a:r>
            <a:endParaRPr lang="es-CO" sz="1400" dirty="0"/>
          </a:p>
        </p:txBody>
      </p:sp>
      <p:sp>
        <p:nvSpPr>
          <p:cNvPr id="15" name="Rectángulo 14"/>
          <p:cNvSpPr/>
          <p:nvPr/>
        </p:nvSpPr>
        <p:spPr>
          <a:xfrm>
            <a:off x="2411023" y="1428686"/>
            <a:ext cx="2250913" cy="1442866"/>
          </a:xfrm>
          <a:prstGeom prst="rect">
            <a:avLst/>
          </a:prstGeom>
          <a:ln>
            <a:noFill/>
          </a:ln>
          <a:effectLst>
            <a:outerShdw blurRad="50800" dist="38100" dir="16200000" rotWithShape="0">
              <a:prstClr val="black">
                <a:alpha val="40000"/>
              </a:prstClr>
            </a:outerShdw>
          </a:effectLst>
          <a:scene3d>
            <a:camera prst="orthographicFront"/>
            <a:lightRig rig="threePt" dir="t"/>
          </a:scene3d>
          <a:sp3d>
            <a:bevelT prst="angle"/>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dirty="0"/>
              <a:t>No se contó previamente con información suficiente en cuanto a las rutas, caudal del rio, situación de orden público de la zona y estado salvaje del ganado</a:t>
            </a:r>
            <a:endParaRPr lang="es-CO" sz="1400" dirty="0"/>
          </a:p>
        </p:txBody>
      </p:sp>
      <p:sp>
        <p:nvSpPr>
          <p:cNvPr id="23" name="Rectángulo: esquinas redondeadas 22"/>
          <p:cNvSpPr/>
          <p:nvPr/>
        </p:nvSpPr>
        <p:spPr>
          <a:xfrm>
            <a:off x="265176" y="3536909"/>
            <a:ext cx="1938528" cy="954278"/>
          </a:xfrm>
          <a:prstGeom prst="roundRect">
            <a:avLst/>
          </a:prstGeom>
          <a:solidFill>
            <a:srgbClr val="000A8B"/>
          </a:solidFill>
          <a:ln>
            <a:noFill/>
          </a:ln>
          <a:effectLst/>
          <a:scene3d>
            <a:camera prst="orthographicFront">
              <a:rot lat="0" lon="0" rev="0"/>
            </a:camera>
            <a:lightRig rig="contrasting" dir="t">
              <a:rot lat="0" lon="0" rev="7800000"/>
            </a:lightRig>
          </a:scene3d>
          <a:sp3d>
            <a:bevelT w="139700" h="1397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a:t>Orden Público</a:t>
            </a:r>
          </a:p>
        </p:txBody>
      </p:sp>
      <p:sp>
        <p:nvSpPr>
          <p:cNvPr id="24" name="Rectángulo 23"/>
          <p:cNvSpPr/>
          <p:nvPr/>
        </p:nvSpPr>
        <p:spPr>
          <a:xfrm>
            <a:off x="6645699" y="1839881"/>
            <a:ext cx="2277355" cy="612987"/>
          </a:xfrm>
          <a:prstGeom prst="rect">
            <a:avLst/>
          </a:prstGeom>
          <a:effectLst>
            <a:outerShdw blurRad="50800" dist="38100" dir="16200000" rotWithShape="0">
              <a:prstClr val="black">
                <a:alpha val="40000"/>
              </a:prstClr>
            </a:outerShdw>
          </a:effectLst>
          <a:scene3d>
            <a:camera prst="orthographicFront"/>
            <a:lightRig rig="threePt" dir="t"/>
          </a:scene3d>
          <a:sp3d>
            <a:bevelT prst="angle"/>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dirty="0"/>
              <a:t>Se subestimaron los recursos necesarios para la diligencia</a:t>
            </a:r>
            <a:endParaRPr lang="es-CO" sz="1400" dirty="0"/>
          </a:p>
        </p:txBody>
      </p:sp>
      <p:sp>
        <p:nvSpPr>
          <p:cNvPr id="6" name="Abrir llave 5"/>
          <p:cNvSpPr/>
          <p:nvPr/>
        </p:nvSpPr>
        <p:spPr>
          <a:xfrm>
            <a:off x="8961120" y="1088135"/>
            <a:ext cx="251744" cy="2246199"/>
          </a:xfrm>
          <a:prstGeom prst="leftBrace">
            <a:avLst/>
          </a:prstGeom>
          <a:ln>
            <a:solidFill>
              <a:schemeClr val="accent3">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9" name="CuadroTexto 8"/>
          <p:cNvSpPr txBox="1"/>
          <p:nvPr/>
        </p:nvSpPr>
        <p:spPr>
          <a:xfrm>
            <a:off x="9052560" y="1067485"/>
            <a:ext cx="2878870" cy="2246769"/>
          </a:xfrm>
          <a:prstGeom prst="rect">
            <a:avLst/>
          </a:prstGeom>
          <a:noFill/>
        </p:spPr>
        <p:txBody>
          <a:bodyPr wrap="square" rtlCol="0">
            <a:spAutoFit/>
          </a:bodyPr>
          <a:lstStyle/>
          <a:p>
            <a:pPr marL="285750" indent="-285750">
              <a:buFontTx/>
              <a:buChar char="-"/>
            </a:pPr>
            <a:r>
              <a:rPr lang="es-CO" sz="1400" dirty="0"/>
              <a:t>Se estimaban 7 días para la diligencia, transcurrieron 26 días.</a:t>
            </a:r>
          </a:p>
          <a:p>
            <a:pPr marL="285750" indent="-285750">
              <a:buFontTx/>
              <a:buChar char="-"/>
            </a:pPr>
            <a:r>
              <a:rPr lang="es-CO" sz="1400" dirty="0"/>
              <a:t>Se inició el operativo con 13 soldados acompañando a los funcionarios de SAE, la FGN y los vaqueros contratados; fue necesario adicionar 40 vaqueros del Ejército, 135 unidades de ESMAD y ampliar el pie de fuerza del Ejército.</a:t>
            </a:r>
          </a:p>
        </p:txBody>
      </p:sp>
      <p:sp>
        <p:nvSpPr>
          <p:cNvPr id="25" name="Rectángulo 24"/>
          <p:cNvSpPr/>
          <p:nvPr/>
        </p:nvSpPr>
        <p:spPr>
          <a:xfrm>
            <a:off x="2396781" y="3619205"/>
            <a:ext cx="1663155" cy="785943"/>
          </a:xfrm>
          <a:prstGeom prst="rect">
            <a:avLst/>
          </a:prstGeom>
          <a:effectLst>
            <a:outerShdw blurRad="50800" dist="38100" dir="16200000" rotWithShape="0">
              <a:prstClr val="black">
                <a:alpha val="40000"/>
              </a:prstClr>
            </a:outerShdw>
          </a:effectLst>
          <a:scene3d>
            <a:camera prst="orthographicFront"/>
            <a:lightRig rig="threePt" dir="t"/>
          </a:scene3d>
          <a:sp3d>
            <a:bevelT prst="angle"/>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dirty="0"/>
              <a:t>Se presentaron hostigamientos. Dos Soldados heridos</a:t>
            </a:r>
            <a:endParaRPr lang="es-CO" sz="1400" dirty="0"/>
          </a:p>
        </p:txBody>
      </p:sp>
      <p:sp>
        <p:nvSpPr>
          <p:cNvPr id="26" name="Rectángulo 25"/>
          <p:cNvSpPr/>
          <p:nvPr/>
        </p:nvSpPr>
        <p:spPr>
          <a:xfrm>
            <a:off x="4233423" y="3705785"/>
            <a:ext cx="1663155" cy="612987"/>
          </a:xfrm>
          <a:prstGeom prst="rect">
            <a:avLst/>
          </a:prstGeom>
          <a:effectLst>
            <a:outerShdw blurRad="50800" dist="38100" dir="16200000" rotWithShape="0">
              <a:prstClr val="black">
                <a:alpha val="40000"/>
              </a:prstClr>
            </a:outerShdw>
          </a:effectLst>
          <a:scene3d>
            <a:camera prst="orthographicFront"/>
            <a:lightRig rig="threePt" dir="t"/>
          </a:scene3d>
          <a:sp3d>
            <a:bevelT prst="angle"/>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dirty="0"/>
              <a:t>Resistencia de población civil</a:t>
            </a:r>
            <a:endParaRPr lang="es-CO" sz="1400" dirty="0"/>
          </a:p>
        </p:txBody>
      </p:sp>
      <p:sp>
        <p:nvSpPr>
          <p:cNvPr id="27" name="Rectángulo 26"/>
          <p:cNvSpPr/>
          <p:nvPr/>
        </p:nvSpPr>
        <p:spPr>
          <a:xfrm>
            <a:off x="6070065" y="3655782"/>
            <a:ext cx="1663155" cy="708710"/>
          </a:xfrm>
          <a:prstGeom prst="rect">
            <a:avLst/>
          </a:prstGeom>
          <a:effectLst>
            <a:outerShdw blurRad="50800" dist="38100" dir="16200000" rotWithShape="0">
              <a:prstClr val="black">
                <a:alpha val="40000"/>
              </a:prstClr>
            </a:outerShdw>
          </a:effectLst>
          <a:scene3d>
            <a:camera prst="orthographicFront"/>
            <a:lightRig rig="threePt" dir="t"/>
          </a:scene3d>
          <a:sp3d>
            <a:bevelT prst="angle"/>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dirty="0"/>
              <a:t>Seguimientos a Contratistas y Funcionarios de SAE</a:t>
            </a:r>
            <a:endParaRPr lang="es-CO" sz="1400" dirty="0"/>
          </a:p>
        </p:txBody>
      </p:sp>
      <p:sp>
        <p:nvSpPr>
          <p:cNvPr id="28" name="Rectángulo: esquinas redondeadas 27"/>
          <p:cNvSpPr/>
          <p:nvPr/>
        </p:nvSpPr>
        <p:spPr>
          <a:xfrm>
            <a:off x="265176" y="4885690"/>
            <a:ext cx="1938528" cy="1083194"/>
          </a:xfrm>
          <a:prstGeom prst="roundRect">
            <a:avLst/>
          </a:prstGeom>
          <a:solidFill>
            <a:srgbClr val="000A8B"/>
          </a:solidFill>
          <a:ln>
            <a:noFill/>
          </a:ln>
          <a:effectLst/>
          <a:scene3d>
            <a:camera prst="orthographicFront">
              <a:rot lat="0" lon="0" rev="0"/>
            </a:camera>
            <a:lightRig rig="contrasting" dir="t">
              <a:rot lat="0" lon="0" rev="7800000"/>
            </a:lightRig>
          </a:scene3d>
          <a:sp3d>
            <a:bevelT w="139700" h="1397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a:t>Dificultades con la Dirección de Extinción de Dominio</a:t>
            </a:r>
          </a:p>
        </p:txBody>
      </p:sp>
      <p:sp>
        <p:nvSpPr>
          <p:cNvPr id="29" name="Rectángulo 28"/>
          <p:cNvSpPr/>
          <p:nvPr/>
        </p:nvSpPr>
        <p:spPr>
          <a:xfrm>
            <a:off x="2411023" y="4879015"/>
            <a:ext cx="1663155" cy="1182577"/>
          </a:xfrm>
          <a:prstGeom prst="rect">
            <a:avLst/>
          </a:prstGeom>
          <a:effectLst>
            <a:outerShdw blurRad="50800" dist="38100" dir="16200000" rotWithShape="0">
              <a:prstClr val="black">
                <a:alpha val="40000"/>
              </a:prstClr>
            </a:outerShdw>
          </a:effectLst>
          <a:scene3d>
            <a:camera prst="orthographicFront"/>
            <a:lightRig rig="threePt" dir="t"/>
          </a:scene3d>
          <a:sp3d>
            <a:bevelT prst="angle"/>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dirty="0"/>
              <a:t>No se dio una comunicación abierta y fluida entre la Fiscalía General y SAE</a:t>
            </a:r>
            <a:endParaRPr lang="es-CO" sz="1400" dirty="0"/>
          </a:p>
        </p:txBody>
      </p:sp>
      <p:sp>
        <p:nvSpPr>
          <p:cNvPr id="30" name="Rectángulo 29"/>
          <p:cNvSpPr/>
          <p:nvPr/>
        </p:nvSpPr>
        <p:spPr>
          <a:xfrm>
            <a:off x="4247665" y="4993807"/>
            <a:ext cx="1663155" cy="963581"/>
          </a:xfrm>
          <a:prstGeom prst="rect">
            <a:avLst/>
          </a:prstGeom>
          <a:effectLst>
            <a:outerShdw blurRad="50800" dist="38100" dir="16200000" rotWithShape="0">
              <a:prstClr val="black">
                <a:alpha val="40000"/>
              </a:prstClr>
            </a:outerShdw>
          </a:effectLst>
          <a:scene3d>
            <a:camera prst="orthographicFront"/>
            <a:lightRig rig="threePt" dir="t"/>
          </a:scene3d>
          <a:sp3d>
            <a:bevelT prst="angle"/>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dirty="0"/>
              <a:t>Se marginó a SAE de las reuniones en las que se adoptaban las estrategias</a:t>
            </a:r>
            <a:endParaRPr lang="es-CO" sz="1400" dirty="0"/>
          </a:p>
        </p:txBody>
      </p:sp>
      <p:sp>
        <p:nvSpPr>
          <p:cNvPr id="10" name="Flecha: a la derecha 9"/>
          <p:cNvSpPr/>
          <p:nvPr/>
        </p:nvSpPr>
        <p:spPr>
          <a:xfrm>
            <a:off x="2203704" y="1984248"/>
            <a:ext cx="283464" cy="228600"/>
          </a:xfrm>
          <a:prstGeom prst="right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s-CO"/>
          </a:p>
        </p:txBody>
      </p:sp>
      <p:sp>
        <p:nvSpPr>
          <p:cNvPr id="32" name="Flecha: a la derecha 31"/>
          <p:cNvSpPr/>
          <p:nvPr/>
        </p:nvSpPr>
        <p:spPr>
          <a:xfrm>
            <a:off x="2164108" y="5311670"/>
            <a:ext cx="283464" cy="228600"/>
          </a:xfrm>
          <a:prstGeom prst="right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s-CO"/>
          </a:p>
        </p:txBody>
      </p:sp>
      <p:sp>
        <p:nvSpPr>
          <p:cNvPr id="33" name="Flecha: a la derecha 32"/>
          <p:cNvSpPr/>
          <p:nvPr/>
        </p:nvSpPr>
        <p:spPr>
          <a:xfrm>
            <a:off x="2183892" y="3907121"/>
            <a:ext cx="283464" cy="228600"/>
          </a:xfrm>
          <a:prstGeom prst="right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s-CO"/>
          </a:p>
        </p:txBody>
      </p:sp>
      <p:cxnSp>
        <p:nvCxnSpPr>
          <p:cNvPr id="12" name="Conector recto de flecha 11"/>
          <p:cNvCxnSpPr>
            <a:stCxn id="15" idx="3"/>
            <a:endCxn id="4" idx="1"/>
          </p:cNvCxnSpPr>
          <p:nvPr/>
        </p:nvCxnSpPr>
        <p:spPr>
          <a:xfrm flipV="1">
            <a:off x="4661936" y="2141628"/>
            <a:ext cx="160304" cy="8491"/>
          </a:xfrm>
          <a:prstGeom prst="straightConnector1">
            <a:avLst/>
          </a:prstGeom>
          <a:ln>
            <a:solidFill>
              <a:schemeClr val="accent3">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4" name="Conector recto de flecha 13"/>
          <p:cNvCxnSpPr>
            <a:stCxn id="4" idx="3"/>
            <a:endCxn id="24" idx="1"/>
          </p:cNvCxnSpPr>
          <p:nvPr/>
        </p:nvCxnSpPr>
        <p:spPr>
          <a:xfrm>
            <a:off x="6485395" y="2141628"/>
            <a:ext cx="160304" cy="4747"/>
          </a:xfrm>
          <a:prstGeom prst="straightConnector1">
            <a:avLst/>
          </a:prstGeom>
          <a:ln>
            <a:solidFill>
              <a:schemeClr val="accent3">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4" name="Conector recto de flecha 33"/>
          <p:cNvCxnSpPr>
            <a:stCxn id="25" idx="3"/>
            <a:endCxn id="26" idx="1"/>
          </p:cNvCxnSpPr>
          <p:nvPr/>
        </p:nvCxnSpPr>
        <p:spPr>
          <a:xfrm>
            <a:off x="4059936" y="4012177"/>
            <a:ext cx="173487" cy="102"/>
          </a:xfrm>
          <a:prstGeom prst="straightConnector1">
            <a:avLst/>
          </a:prstGeom>
          <a:ln>
            <a:solidFill>
              <a:schemeClr val="accent3">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8" name="Conector recto de flecha 37"/>
          <p:cNvCxnSpPr>
            <a:stCxn id="26" idx="3"/>
            <a:endCxn id="27" idx="1"/>
          </p:cNvCxnSpPr>
          <p:nvPr/>
        </p:nvCxnSpPr>
        <p:spPr>
          <a:xfrm flipV="1">
            <a:off x="5896578" y="4010137"/>
            <a:ext cx="173487" cy="2142"/>
          </a:xfrm>
          <a:prstGeom prst="straightConnector1">
            <a:avLst/>
          </a:prstGeom>
          <a:ln>
            <a:solidFill>
              <a:schemeClr val="accent3">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9" name="Conector recto de flecha 38"/>
          <p:cNvCxnSpPr>
            <a:stCxn id="29" idx="3"/>
            <a:endCxn id="30" idx="1"/>
          </p:cNvCxnSpPr>
          <p:nvPr/>
        </p:nvCxnSpPr>
        <p:spPr>
          <a:xfrm>
            <a:off x="4074178" y="5470304"/>
            <a:ext cx="173487" cy="5294"/>
          </a:xfrm>
          <a:prstGeom prst="straightConnector1">
            <a:avLst/>
          </a:prstGeom>
          <a:ln>
            <a:solidFill>
              <a:schemeClr val="accent3">
                <a:lumMod val="75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99288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699089" y="4572001"/>
            <a:ext cx="7118252" cy="42940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778928" y="1245303"/>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orden del día</a:t>
            </a:r>
          </a:p>
          <a:p>
            <a:pPr marL="457200" indent="-457200">
              <a:buAutoNum type="arabicPeriod"/>
            </a:pPr>
            <a:r>
              <a:rPr lang="es-CO" sz="2400" dirty="0"/>
              <a:t>Aprobación actas 129 y 130</a:t>
            </a:r>
          </a:p>
          <a:p>
            <a:pPr marL="457200" indent="-457200">
              <a:buAutoNum type="arabicPeriod"/>
            </a:pPr>
            <a:r>
              <a:rPr lang="es-CO" sz="2400" dirty="0"/>
              <a:t>Contrato Vigilancia</a:t>
            </a:r>
          </a:p>
          <a:p>
            <a:pPr marL="457200" indent="-457200">
              <a:buAutoNum type="arabicPeriod"/>
            </a:pPr>
            <a:r>
              <a:rPr lang="es-CO" sz="2400" dirty="0"/>
              <a:t>Informe Ley de Extinción de dominio</a:t>
            </a:r>
          </a:p>
          <a:p>
            <a:pPr marL="457200" indent="-457200">
              <a:buAutoNum type="arabicPeriod"/>
            </a:pPr>
            <a:r>
              <a:rPr lang="es-CO" sz="2400" dirty="0"/>
              <a:t>Informe Comercial.</a:t>
            </a:r>
          </a:p>
          <a:p>
            <a:pPr marL="457200" indent="-457200">
              <a:buAutoNum type="arabicPeriod"/>
            </a:pPr>
            <a:r>
              <a:rPr lang="es-CO" sz="2400" dirty="0"/>
              <a:t>Comité financiero</a:t>
            </a:r>
          </a:p>
          <a:p>
            <a:pPr marL="457200" indent="-457200">
              <a:buAutoNum type="arabicPeriod"/>
            </a:pPr>
            <a:r>
              <a:rPr lang="es-CO" sz="2400" dirty="0"/>
              <a:t>Provisión de Planta</a:t>
            </a:r>
          </a:p>
          <a:p>
            <a:pPr marL="457200" indent="-457200">
              <a:buAutoNum type="arabicPeriod"/>
            </a:pPr>
            <a:r>
              <a:rPr lang="es-CO" sz="2400" dirty="0"/>
              <a:t>Secuestro Semovientes (Macarena)</a:t>
            </a:r>
          </a:p>
          <a:p>
            <a:pPr marL="457200" indent="-457200">
              <a:buAutoNum type="arabicPeriod"/>
            </a:pPr>
            <a:r>
              <a:rPr lang="es-CO" sz="2400" dirty="0">
                <a:solidFill>
                  <a:schemeClr val="bg1"/>
                </a:solidFill>
              </a:rPr>
              <a:t>Base de Datos – Fiscalía</a:t>
            </a:r>
          </a:p>
          <a:p>
            <a:pPr marL="457200" indent="-457200">
              <a:buAutoNum type="arabicPeriod"/>
            </a:pPr>
            <a:r>
              <a:rPr lang="es-CO" sz="2400" dirty="0"/>
              <a:t>Cemex</a:t>
            </a:r>
          </a:p>
          <a:p>
            <a:pPr marL="457200" indent="-457200">
              <a:buAutoNum type="arabicPeriod"/>
            </a:pPr>
            <a:r>
              <a:rPr lang="es-CO" sz="2400" dirty="0"/>
              <a:t>Informe CNE.</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58</a:t>
            </a:fld>
            <a:endParaRPr lang="es-ES" dirty="0"/>
          </a:p>
        </p:txBody>
      </p:sp>
      <p:sp>
        <p:nvSpPr>
          <p:cNvPr id="10" name="Rectángulo 9"/>
          <p:cNvSpPr/>
          <p:nvPr/>
        </p:nvSpPr>
        <p:spPr>
          <a:xfrm>
            <a:off x="0" y="0"/>
            <a:ext cx="12192000" cy="9231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2" name="CuadroTexto 11"/>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Orden del Día</a:t>
            </a:r>
            <a:endParaRPr lang="es-ES" sz="800" dirty="0">
              <a:solidFill>
                <a:schemeClr val="bg1"/>
              </a:solidFill>
            </a:endParaRPr>
          </a:p>
        </p:txBody>
      </p:sp>
    </p:spTree>
    <p:extLst>
      <p:ext uri="{BB962C8B-B14F-4D97-AF65-F5344CB8AC3E}">
        <p14:creationId xmlns:p14="http://schemas.microsoft.com/office/powerpoint/2010/main" val="9539340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739"/>
            <a:ext cx="12192000" cy="76200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950" b="1" dirty="0"/>
              <a:t> 2. INPECCIÓN JUDICIAL</a:t>
            </a:r>
          </a:p>
          <a:p>
            <a:pPr algn="r"/>
            <a:r>
              <a:rPr lang="es-ES" sz="1950" b="1" dirty="0"/>
              <a:t>FGN</a:t>
            </a:r>
            <a:endParaRPr lang="es-ES" sz="2000" b="1" dirty="0"/>
          </a:p>
        </p:txBody>
      </p:sp>
      <p:pic>
        <p:nvPicPr>
          <p:cNvPr id="11"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14" y="47822"/>
            <a:ext cx="1803887" cy="658883"/>
          </a:xfrm>
          <a:prstGeom prst="rect">
            <a:avLst/>
          </a:prstGeom>
        </p:spPr>
      </p:pic>
      <p:sp>
        <p:nvSpPr>
          <p:cNvPr id="13" name="Rectángulo 12"/>
          <p:cNvSpPr/>
          <p:nvPr/>
        </p:nvSpPr>
        <p:spPr>
          <a:xfrm>
            <a:off x="0" y="6555836"/>
            <a:ext cx="12192000" cy="3175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 name="CuadroTexto 1"/>
          <p:cNvSpPr txBox="1"/>
          <p:nvPr/>
        </p:nvSpPr>
        <p:spPr>
          <a:xfrm>
            <a:off x="3935896" y="1139659"/>
            <a:ext cx="4055166" cy="523220"/>
          </a:xfrm>
          <a:prstGeom prst="rect">
            <a:avLst/>
          </a:prstGeom>
          <a:noFill/>
        </p:spPr>
        <p:txBody>
          <a:bodyPr wrap="square" rtlCol="0">
            <a:spAutoFit/>
          </a:bodyPr>
          <a:lstStyle/>
          <a:p>
            <a:pPr algn="ctr"/>
            <a:r>
              <a:rPr lang="es-CO" sz="2800" b="1" dirty="0"/>
              <a:t>INSPECCIÓN JUDICIAL</a:t>
            </a:r>
          </a:p>
        </p:txBody>
      </p:sp>
      <p:sp>
        <p:nvSpPr>
          <p:cNvPr id="3" name="CuadroTexto 2"/>
          <p:cNvSpPr txBox="1"/>
          <p:nvPr/>
        </p:nvSpPr>
        <p:spPr>
          <a:xfrm>
            <a:off x="528362" y="2146858"/>
            <a:ext cx="2345634" cy="369332"/>
          </a:xfrm>
          <a:prstGeom prst="rect">
            <a:avLst/>
          </a:prstGeom>
          <a:noFill/>
        </p:spPr>
        <p:txBody>
          <a:bodyPr wrap="square" rtlCol="0">
            <a:spAutoFit/>
          </a:bodyPr>
          <a:lstStyle/>
          <a:p>
            <a:r>
              <a:rPr lang="es-CO" b="1" dirty="0"/>
              <a:t>ORIGEN DEL TRÁMITE:</a:t>
            </a:r>
          </a:p>
        </p:txBody>
      </p:sp>
      <p:sp>
        <p:nvSpPr>
          <p:cNvPr id="33" name="CuadroTexto 32"/>
          <p:cNvSpPr txBox="1"/>
          <p:nvPr/>
        </p:nvSpPr>
        <p:spPr>
          <a:xfrm>
            <a:off x="3198676" y="1731359"/>
            <a:ext cx="8622263" cy="1200329"/>
          </a:xfrm>
          <a:prstGeom prst="rect">
            <a:avLst/>
          </a:prstGeom>
          <a:noFill/>
        </p:spPr>
        <p:txBody>
          <a:bodyPr wrap="square" rtlCol="0">
            <a:spAutoFit/>
          </a:bodyPr>
          <a:lstStyle/>
          <a:p>
            <a:pPr algn="just"/>
            <a:r>
              <a:rPr lang="es-CO" dirty="0"/>
              <a:t>Compulsa de copias emanada de la Unidad Especializada de Extinción de Dominio, al percatarse que </a:t>
            </a:r>
            <a:r>
              <a:rPr lang="es-CO" i="1" dirty="0"/>
              <a:t>“La Sociedad de Activos Especiales manifestó a los medios de comunicación que ha recibido para su administración 605 bienes en el año 2016, en tanto que la Unidad de Extinción de Dominio reporta que han entregado 6396 Inmuebles”</a:t>
            </a:r>
            <a:endParaRPr lang="es-CO" dirty="0"/>
          </a:p>
        </p:txBody>
      </p:sp>
      <p:sp>
        <p:nvSpPr>
          <p:cNvPr id="35" name="CuadroTexto 34"/>
          <p:cNvSpPr txBox="1"/>
          <p:nvPr/>
        </p:nvSpPr>
        <p:spPr>
          <a:xfrm>
            <a:off x="528362" y="3165538"/>
            <a:ext cx="2345634" cy="369332"/>
          </a:xfrm>
          <a:prstGeom prst="rect">
            <a:avLst/>
          </a:prstGeom>
          <a:noFill/>
        </p:spPr>
        <p:txBody>
          <a:bodyPr wrap="square" rtlCol="0">
            <a:spAutoFit/>
          </a:bodyPr>
          <a:lstStyle/>
          <a:p>
            <a:r>
              <a:rPr lang="es-CO" b="1" dirty="0"/>
              <a:t>FISCALÍA ASIGNADA:</a:t>
            </a:r>
          </a:p>
        </p:txBody>
      </p:sp>
      <p:sp>
        <p:nvSpPr>
          <p:cNvPr id="36" name="CuadroTexto 35"/>
          <p:cNvSpPr txBox="1"/>
          <p:nvPr/>
        </p:nvSpPr>
        <p:spPr>
          <a:xfrm>
            <a:off x="3198675" y="3165538"/>
            <a:ext cx="6581429" cy="369332"/>
          </a:xfrm>
          <a:prstGeom prst="rect">
            <a:avLst/>
          </a:prstGeom>
          <a:noFill/>
        </p:spPr>
        <p:txBody>
          <a:bodyPr wrap="square" rtlCol="0">
            <a:spAutoFit/>
          </a:bodyPr>
          <a:lstStyle/>
          <a:p>
            <a:r>
              <a:rPr lang="es-CO" dirty="0"/>
              <a:t>77 Seccional DFNECC – Dra. </a:t>
            </a:r>
            <a:r>
              <a:rPr lang="es-CO" dirty="0" err="1"/>
              <a:t>Yenny</a:t>
            </a:r>
            <a:r>
              <a:rPr lang="es-CO" dirty="0"/>
              <a:t> Esperanza Díaz Molano </a:t>
            </a:r>
          </a:p>
        </p:txBody>
      </p:sp>
      <p:sp>
        <p:nvSpPr>
          <p:cNvPr id="37" name="CuadroTexto 36"/>
          <p:cNvSpPr txBox="1"/>
          <p:nvPr/>
        </p:nvSpPr>
        <p:spPr>
          <a:xfrm>
            <a:off x="528362" y="3812275"/>
            <a:ext cx="2345634" cy="369332"/>
          </a:xfrm>
          <a:prstGeom prst="rect">
            <a:avLst/>
          </a:prstGeom>
          <a:noFill/>
        </p:spPr>
        <p:txBody>
          <a:bodyPr wrap="square" rtlCol="0">
            <a:spAutoFit/>
          </a:bodyPr>
          <a:lstStyle/>
          <a:p>
            <a:r>
              <a:rPr lang="es-CO" b="1" dirty="0"/>
              <a:t>TIPO DE DILIGENCIA:</a:t>
            </a:r>
          </a:p>
        </p:txBody>
      </p:sp>
      <p:sp>
        <p:nvSpPr>
          <p:cNvPr id="41" name="CuadroTexto 40"/>
          <p:cNvSpPr txBox="1"/>
          <p:nvPr/>
        </p:nvSpPr>
        <p:spPr>
          <a:xfrm>
            <a:off x="3198675" y="3799957"/>
            <a:ext cx="2345634" cy="369332"/>
          </a:xfrm>
          <a:prstGeom prst="rect">
            <a:avLst/>
          </a:prstGeom>
          <a:noFill/>
        </p:spPr>
        <p:txBody>
          <a:bodyPr wrap="square" rtlCol="0">
            <a:spAutoFit/>
          </a:bodyPr>
          <a:lstStyle/>
          <a:p>
            <a:r>
              <a:rPr lang="es-CO" dirty="0"/>
              <a:t>Inspección Judicial</a:t>
            </a:r>
          </a:p>
        </p:txBody>
      </p:sp>
      <p:sp>
        <p:nvSpPr>
          <p:cNvPr id="42" name="CuadroTexto 41"/>
          <p:cNvSpPr txBox="1"/>
          <p:nvPr/>
        </p:nvSpPr>
        <p:spPr>
          <a:xfrm>
            <a:off x="440498" y="5340974"/>
            <a:ext cx="2797934" cy="369332"/>
          </a:xfrm>
          <a:prstGeom prst="rect">
            <a:avLst/>
          </a:prstGeom>
          <a:noFill/>
        </p:spPr>
        <p:txBody>
          <a:bodyPr wrap="square" rtlCol="0">
            <a:spAutoFit/>
          </a:bodyPr>
          <a:lstStyle/>
          <a:p>
            <a:r>
              <a:rPr lang="es-CO" b="1" dirty="0"/>
              <a:t>OBJETO DE LA DILIGENCIA:</a:t>
            </a:r>
          </a:p>
        </p:txBody>
      </p:sp>
      <p:sp>
        <p:nvSpPr>
          <p:cNvPr id="43" name="CuadroTexto 42"/>
          <p:cNvSpPr txBox="1"/>
          <p:nvPr/>
        </p:nvSpPr>
        <p:spPr>
          <a:xfrm>
            <a:off x="3198675" y="5070950"/>
            <a:ext cx="8622263" cy="923330"/>
          </a:xfrm>
          <a:prstGeom prst="rect">
            <a:avLst/>
          </a:prstGeom>
          <a:noFill/>
        </p:spPr>
        <p:txBody>
          <a:bodyPr wrap="square" rtlCol="0">
            <a:spAutoFit/>
          </a:bodyPr>
          <a:lstStyle/>
          <a:p>
            <a:pPr algn="just"/>
            <a:r>
              <a:rPr lang="es-CO" i="1" dirty="0"/>
              <a:t>“obtener los BACKUPS de los sistemas de información </a:t>
            </a:r>
            <a:r>
              <a:rPr lang="es-CO" i="1" dirty="0" err="1"/>
              <a:t>Matrix</a:t>
            </a:r>
            <a:r>
              <a:rPr lang="es-CO" i="1" dirty="0"/>
              <a:t>, </a:t>
            </a:r>
            <a:r>
              <a:rPr lang="es-CO" i="1" dirty="0" err="1"/>
              <a:t>Olimpus</a:t>
            </a:r>
            <a:r>
              <a:rPr lang="es-CO" i="1" dirty="0"/>
              <a:t>, Nuevo </a:t>
            </a:r>
            <a:r>
              <a:rPr lang="es-CO" i="1" dirty="0" err="1"/>
              <a:t>Matrix</a:t>
            </a:r>
            <a:r>
              <a:rPr lang="es-CO" i="1" dirty="0"/>
              <a:t> y los demás que se encuentren relacionados con el manejo de información de los bienes incautados y entregados a la SAE para su administración”</a:t>
            </a:r>
            <a:endParaRPr lang="es-CO" dirty="0"/>
          </a:p>
        </p:txBody>
      </p:sp>
      <p:sp>
        <p:nvSpPr>
          <p:cNvPr id="44" name="CuadroTexto 43"/>
          <p:cNvSpPr txBox="1"/>
          <p:nvPr/>
        </p:nvSpPr>
        <p:spPr>
          <a:xfrm>
            <a:off x="528362" y="4506960"/>
            <a:ext cx="2710070" cy="369332"/>
          </a:xfrm>
          <a:prstGeom prst="rect">
            <a:avLst/>
          </a:prstGeom>
          <a:noFill/>
        </p:spPr>
        <p:txBody>
          <a:bodyPr wrap="square" rtlCol="0">
            <a:spAutoFit/>
          </a:bodyPr>
          <a:lstStyle/>
          <a:p>
            <a:r>
              <a:rPr lang="es-CO" b="1" dirty="0"/>
              <a:t>INVESTIGADOR:</a:t>
            </a:r>
          </a:p>
        </p:txBody>
      </p:sp>
      <p:sp>
        <p:nvSpPr>
          <p:cNvPr id="46" name="CuadroTexto 45"/>
          <p:cNvSpPr txBox="1"/>
          <p:nvPr/>
        </p:nvSpPr>
        <p:spPr>
          <a:xfrm>
            <a:off x="3238432" y="4476777"/>
            <a:ext cx="2345634" cy="369332"/>
          </a:xfrm>
          <a:prstGeom prst="rect">
            <a:avLst/>
          </a:prstGeom>
          <a:noFill/>
        </p:spPr>
        <p:txBody>
          <a:bodyPr wrap="square" rtlCol="0">
            <a:spAutoFit/>
          </a:bodyPr>
          <a:lstStyle/>
          <a:p>
            <a:r>
              <a:rPr lang="es-CO" dirty="0"/>
              <a:t>CTI de la Fiscalía </a:t>
            </a:r>
          </a:p>
        </p:txBody>
      </p:sp>
    </p:spTree>
    <p:extLst>
      <p:ext uri="{BB962C8B-B14F-4D97-AF65-F5344CB8AC3E}">
        <p14:creationId xmlns:p14="http://schemas.microsoft.com/office/powerpoint/2010/main" val="37468149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13456" y="16088"/>
            <a:ext cx="12192000" cy="76200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950" dirty="0"/>
              <a:t> </a:t>
            </a:r>
            <a:r>
              <a:rPr lang="es-ES" sz="1950" b="1" dirty="0"/>
              <a:t>2. INPECCIÓN JUDICIAL</a:t>
            </a:r>
          </a:p>
          <a:p>
            <a:pPr algn="r"/>
            <a:r>
              <a:rPr lang="es-ES" sz="1950" b="1" dirty="0"/>
              <a:t>FGN</a:t>
            </a:r>
            <a:endParaRPr lang="es-ES" sz="2000" b="1" dirty="0"/>
          </a:p>
        </p:txBody>
      </p:sp>
      <p:pic>
        <p:nvPicPr>
          <p:cNvPr id="11"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14" y="47822"/>
            <a:ext cx="1803887" cy="658883"/>
          </a:xfrm>
          <a:prstGeom prst="rect">
            <a:avLst/>
          </a:prstGeom>
        </p:spPr>
      </p:pic>
      <p:sp>
        <p:nvSpPr>
          <p:cNvPr id="13" name="Rectángulo 12"/>
          <p:cNvSpPr/>
          <p:nvPr/>
        </p:nvSpPr>
        <p:spPr>
          <a:xfrm>
            <a:off x="0" y="6555836"/>
            <a:ext cx="12192000" cy="3175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 name="CuadroTexto 1"/>
          <p:cNvSpPr txBox="1"/>
          <p:nvPr/>
        </p:nvSpPr>
        <p:spPr>
          <a:xfrm>
            <a:off x="3935896" y="1139659"/>
            <a:ext cx="4055166" cy="400110"/>
          </a:xfrm>
          <a:prstGeom prst="rect">
            <a:avLst/>
          </a:prstGeom>
          <a:noFill/>
        </p:spPr>
        <p:txBody>
          <a:bodyPr wrap="square" rtlCol="0">
            <a:spAutoFit/>
          </a:bodyPr>
          <a:lstStyle/>
          <a:p>
            <a:pPr algn="ctr"/>
            <a:r>
              <a:rPr lang="es-CO" sz="2000" b="1" dirty="0"/>
              <a:t>DESARROLLO DE LA DILIGENCIA</a:t>
            </a:r>
          </a:p>
        </p:txBody>
      </p:sp>
      <p:sp>
        <p:nvSpPr>
          <p:cNvPr id="3" name="CuadroTexto 2"/>
          <p:cNvSpPr txBox="1"/>
          <p:nvPr/>
        </p:nvSpPr>
        <p:spPr>
          <a:xfrm>
            <a:off x="125348" y="2143477"/>
            <a:ext cx="2933631" cy="369332"/>
          </a:xfrm>
          <a:prstGeom prst="rect">
            <a:avLst/>
          </a:prstGeom>
          <a:noFill/>
        </p:spPr>
        <p:txBody>
          <a:bodyPr wrap="square" rtlCol="0">
            <a:spAutoFit/>
          </a:bodyPr>
          <a:lstStyle/>
          <a:p>
            <a:r>
              <a:rPr lang="es-CO" b="1" dirty="0"/>
              <a:t>PRÁCTICA DE LA DILIGENCIA</a:t>
            </a:r>
          </a:p>
        </p:txBody>
      </p:sp>
      <p:sp>
        <p:nvSpPr>
          <p:cNvPr id="33" name="CuadroTexto 32"/>
          <p:cNvSpPr txBox="1"/>
          <p:nvPr/>
        </p:nvSpPr>
        <p:spPr>
          <a:xfrm>
            <a:off x="3167994" y="1784585"/>
            <a:ext cx="8622263" cy="646331"/>
          </a:xfrm>
          <a:prstGeom prst="rect">
            <a:avLst/>
          </a:prstGeom>
          <a:noFill/>
        </p:spPr>
        <p:txBody>
          <a:bodyPr wrap="square" rtlCol="0">
            <a:spAutoFit/>
          </a:bodyPr>
          <a:lstStyle/>
          <a:p>
            <a:pPr algn="just"/>
            <a:r>
              <a:rPr lang="es-CO" b="1" dirty="0"/>
              <a:t>2 de marzo de 2017:</a:t>
            </a:r>
            <a:r>
              <a:rPr lang="es-CO" dirty="0"/>
              <a:t> Solicitud de debida práctica de la diligencia - Sentencia C366-07 Corte Constitucional – Protección de datos personales – Aval del Juez de Control de Garantías.</a:t>
            </a:r>
            <a:endParaRPr lang="es-CO" b="1" dirty="0"/>
          </a:p>
        </p:txBody>
      </p:sp>
      <p:sp>
        <p:nvSpPr>
          <p:cNvPr id="37" name="CuadroTexto 36"/>
          <p:cNvSpPr txBox="1"/>
          <p:nvPr/>
        </p:nvSpPr>
        <p:spPr>
          <a:xfrm>
            <a:off x="86928" y="4354772"/>
            <a:ext cx="3277466" cy="646331"/>
          </a:xfrm>
          <a:prstGeom prst="rect">
            <a:avLst/>
          </a:prstGeom>
          <a:noFill/>
        </p:spPr>
        <p:txBody>
          <a:bodyPr wrap="square" rtlCol="0">
            <a:spAutoFit/>
          </a:bodyPr>
          <a:lstStyle/>
          <a:p>
            <a:r>
              <a:rPr lang="es-CO" b="1" dirty="0"/>
              <a:t>OBSERVACIONES PRESENTADAS EN LA DILIGENCIA</a:t>
            </a:r>
          </a:p>
        </p:txBody>
      </p:sp>
      <p:sp>
        <p:nvSpPr>
          <p:cNvPr id="41" name="CuadroTexto 40"/>
          <p:cNvSpPr txBox="1"/>
          <p:nvPr/>
        </p:nvSpPr>
        <p:spPr>
          <a:xfrm>
            <a:off x="3364394" y="4129264"/>
            <a:ext cx="4434577" cy="2585323"/>
          </a:xfrm>
          <a:prstGeom prst="rect">
            <a:avLst/>
          </a:prstGeom>
          <a:noFill/>
        </p:spPr>
        <p:txBody>
          <a:bodyPr wrap="square" rtlCol="0">
            <a:spAutoFit/>
          </a:bodyPr>
          <a:lstStyle/>
          <a:p>
            <a:pPr marL="285750" indent="-285750">
              <a:buFont typeface="Arial" panose="020B0604020202020204" pitchFamily="34" charset="0"/>
              <a:buChar char="•"/>
            </a:pPr>
            <a:r>
              <a:rPr lang="es-CO" dirty="0"/>
              <a:t>Creación de Matriz por la DNE</a:t>
            </a:r>
          </a:p>
          <a:p>
            <a:pPr marL="285750" indent="-285750">
              <a:buFont typeface="Arial" panose="020B0604020202020204" pitchFamily="34" charset="0"/>
              <a:buChar char="•"/>
            </a:pPr>
            <a:r>
              <a:rPr lang="es-CO" dirty="0"/>
              <a:t>Salvedades sobre la Información</a:t>
            </a:r>
          </a:p>
          <a:p>
            <a:pPr marL="285750" indent="-285750">
              <a:buFont typeface="Arial" panose="020B0604020202020204" pitchFamily="34" charset="0"/>
              <a:buChar char="•"/>
            </a:pPr>
            <a:r>
              <a:rPr lang="es-CO" dirty="0"/>
              <a:t>Actas de Hallazgo</a:t>
            </a:r>
          </a:p>
          <a:p>
            <a:pPr marL="285750" indent="-285750">
              <a:buFont typeface="Arial" panose="020B0604020202020204" pitchFamily="34" charset="0"/>
              <a:buChar char="•"/>
            </a:pPr>
            <a:r>
              <a:rPr lang="es-CO" dirty="0"/>
              <a:t>Comunicación al Ministro de Hacienda</a:t>
            </a:r>
          </a:p>
          <a:p>
            <a:pPr marL="285750" indent="-285750">
              <a:buFont typeface="Arial" panose="020B0604020202020204" pitchFamily="34" charset="0"/>
              <a:buChar char="•"/>
            </a:pPr>
            <a:r>
              <a:rPr lang="es-CO" dirty="0"/>
              <a:t>Relación de casos especiales</a:t>
            </a:r>
          </a:p>
          <a:p>
            <a:pPr marL="285750" indent="-285750">
              <a:buFont typeface="Arial" panose="020B0604020202020204" pitchFamily="34" charset="0"/>
              <a:buChar char="•"/>
            </a:pPr>
            <a:r>
              <a:rPr lang="es-CO" dirty="0"/>
              <a:t>En trámite de inclusión a </a:t>
            </a:r>
            <a:r>
              <a:rPr lang="es-CO" dirty="0" err="1"/>
              <a:t>Matrix</a:t>
            </a:r>
            <a:endParaRPr lang="es-CO" dirty="0"/>
          </a:p>
          <a:p>
            <a:pPr marL="285750" indent="-285750">
              <a:buFont typeface="Arial" panose="020B0604020202020204" pitchFamily="34" charset="0"/>
              <a:buChar char="•"/>
            </a:pPr>
            <a:r>
              <a:rPr lang="es-CO" dirty="0"/>
              <a:t>Administración a partir de la entrega física</a:t>
            </a:r>
          </a:p>
          <a:p>
            <a:endParaRPr lang="es-CO" dirty="0"/>
          </a:p>
          <a:p>
            <a:endParaRPr lang="es-CO" dirty="0"/>
          </a:p>
        </p:txBody>
      </p:sp>
      <p:sp>
        <p:nvSpPr>
          <p:cNvPr id="17" name="CuadroTexto 16"/>
          <p:cNvSpPr txBox="1"/>
          <p:nvPr/>
        </p:nvSpPr>
        <p:spPr>
          <a:xfrm>
            <a:off x="3198674" y="2512809"/>
            <a:ext cx="8622263" cy="646331"/>
          </a:xfrm>
          <a:prstGeom prst="rect">
            <a:avLst/>
          </a:prstGeom>
          <a:noFill/>
        </p:spPr>
        <p:txBody>
          <a:bodyPr wrap="square" rtlCol="0">
            <a:spAutoFit/>
          </a:bodyPr>
          <a:lstStyle/>
          <a:p>
            <a:pPr algn="just"/>
            <a:r>
              <a:rPr lang="es-CO" b="1" dirty="0"/>
              <a:t>6 de marzo de 2017:</a:t>
            </a:r>
            <a:r>
              <a:rPr lang="es-CO" dirty="0"/>
              <a:t> Práctica de la diligencia con el aval del Juez de Control de Garantías.</a:t>
            </a:r>
          </a:p>
          <a:p>
            <a:pPr algn="just"/>
            <a:endParaRPr lang="es-CO" dirty="0"/>
          </a:p>
        </p:txBody>
      </p:sp>
      <p:sp>
        <p:nvSpPr>
          <p:cNvPr id="18" name="CuadroTexto 17"/>
          <p:cNvSpPr txBox="1"/>
          <p:nvPr/>
        </p:nvSpPr>
        <p:spPr>
          <a:xfrm>
            <a:off x="62443" y="3455737"/>
            <a:ext cx="2933631" cy="369332"/>
          </a:xfrm>
          <a:prstGeom prst="rect">
            <a:avLst/>
          </a:prstGeom>
          <a:noFill/>
        </p:spPr>
        <p:txBody>
          <a:bodyPr wrap="square" rtlCol="0">
            <a:spAutoFit/>
          </a:bodyPr>
          <a:lstStyle/>
          <a:p>
            <a:pPr algn="just"/>
            <a:r>
              <a:rPr lang="es-CO" b="1" dirty="0"/>
              <a:t>INFORMACIÓN RECAUDADA:</a:t>
            </a:r>
          </a:p>
        </p:txBody>
      </p:sp>
      <p:sp>
        <p:nvSpPr>
          <p:cNvPr id="19" name="CuadroTexto 18"/>
          <p:cNvSpPr txBox="1"/>
          <p:nvPr/>
        </p:nvSpPr>
        <p:spPr>
          <a:xfrm>
            <a:off x="3238432" y="3250508"/>
            <a:ext cx="8582505" cy="646331"/>
          </a:xfrm>
          <a:prstGeom prst="rect">
            <a:avLst/>
          </a:prstGeom>
          <a:noFill/>
        </p:spPr>
        <p:txBody>
          <a:bodyPr wrap="square" rtlCol="0">
            <a:spAutoFit/>
          </a:bodyPr>
          <a:lstStyle/>
          <a:p>
            <a:pPr algn="just"/>
            <a:r>
              <a:rPr lang="es-CO" dirty="0"/>
              <a:t>Entrega operativa del Back UP de los sistemas de información </a:t>
            </a:r>
            <a:r>
              <a:rPr lang="es-CO" dirty="0" err="1"/>
              <a:t>Matrix</a:t>
            </a:r>
            <a:r>
              <a:rPr lang="es-CO" dirty="0"/>
              <a:t>, </a:t>
            </a:r>
            <a:r>
              <a:rPr lang="es-CO" dirty="0" err="1"/>
              <a:t>Olimpus</a:t>
            </a:r>
            <a:r>
              <a:rPr lang="es-CO" dirty="0"/>
              <a:t> y Nuevo </a:t>
            </a:r>
            <a:r>
              <a:rPr lang="es-CO" dirty="0" err="1"/>
              <a:t>Matrix</a:t>
            </a:r>
            <a:r>
              <a:rPr lang="es-CO" dirty="0"/>
              <a:t>, igualmente se entregó la réplica de las aplicaciones (Base de datos + Aplicación)</a:t>
            </a:r>
          </a:p>
        </p:txBody>
      </p:sp>
    </p:spTree>
    <p:extLst>
      <p:ext uri="{BB962C8B-B14F-4D97-AF65-F5344CB8AC3E}">
        <p14:creationId xmlns:p14="http://schemas.microsoft.com/office/powerpoint/2010/main" val="12814382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542970" y="4919473"/>
            <a:ext cx="7118252" cy="42940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778928" y="1245303"/>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orden del día</a:t>
            </a:r>
          </a:p>
          <a:p>
            <a:pPr marL="457200" indent="-457200">
              <a:buAutoNum type="arabicPeriod"/>
            </a:pPr>
            <a:r>
              <a:rPr lang="es-CO" sz="2400" dirty="0"/>
              <a:t>Aprobación actas 129 y 130</a:t>
            </a:r>
          </a:p>
          <a:p>
            <a:pPr marL="457200" indent="-457200">
              <a:buAutoNum type="arabicPeriod"/>
            </a:pPr>
            <a:r>
              <a:rPr lang="es-CO" sz="2400" dirty="0"/>
              <a:t>Contrato Vigilancia</a:t>
            </a:r>
          </a:p>
          <a:p>
            <a:pPr marL="457200" indent="-457200">
              <a:buAutoNum type="arabicPeriod"/>
            </a:pPr>
            <a:r>
              <a:rPr lang="es-CO" sz="2400" dirty="0"/>
              <a:t>Informe Ley de Extinción de dominio</a:t>
            </a:r>
          </a:p>
          <a:p>
            <a:pPr marL="457200" indent="-457200">
              <a:buAutoNum type="arabicPeriod"/>
            </a:pPr>
            <a:r>
              <a:rPr lang="es-CO" sz="2400" dirty="0"/>
              <a:t>Informe Comercial.</a:t>
            </a:r>
          </a:p>
          <a:p>
            <a:pPr marL="457200" indent="-457200">
              <a:buAutoNum type="arabicPeriod"/>
            </a:pPr>
            <a:r>
              <a:rPr lang="es-CO" sz="2400" dirty="0"/>
              <a:t>Comité financiero</a:t>
            </a:r>
          </a:p>
          <a:p>
            <a:pPr marL="457200" indent="-457200">
              <a:buAutoNum type="arabicPeriod"/>
            </a:pPr>
            <a:r>
              <a:rPr lang="es-CO" sz="2400" dirty="0"/>
              <a:t>Provisión de Planta</a:t>
            </a:r>
          </a:p>
          <a:p>
            <a:pPr marL="457200" indent="-457200">
              <a:buAutoNum type="arabicPeriod"/>
            </a:pPr>
            <a:r>
              <a:rPr lang="es-CO" sz="2400" dirty="0"/>
              <a:t>Secuestro Semovientes (Macarena)</a:t>
            </a:r>
          </a:p>
          <a:p>
            <a:pPr marL="457200" indent="-457200">
              <a:buAutoNum type="arabicPeriod"/>
            </a:pPr>
            <a:r>
              <a:rPr lang="es-CO" sz="2400" dirty="0"/>
              <a:t>Base de Datos – Fiscalía</a:t>
            </a:r>
          </a:p>
          <a:p>
            <a:pPr marL="457200" indent="-457200">
              <a:buAutoNum type="arabicPeriod"/>
            </a:pPr>
            <a:r>
              <a:rPr lang="es-CO" sz="2400" dirty="0">
                <a:solidFill>
                  <a:schemeClr val="bg1"/>
                </a:solidFill>
              </a:rPr>
              <a:t>Cemex</a:t>
            </a:r>
          </a:p>
          <a:p>
            <a:pPr marL="457200" indent="-457200">
              <a:buAutoNum type="arabicPeriod"/>
            </a:pPr>
            <a:r>
              <a:rPr lang="es-CO" sz="2400" dirty="0"/>
              <a:t>Informe CNE.</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61</a:t>
            </a:fld>
            <a:endParaRPr lang="es-ES" dirty="0"/>
          </a:p>
        </p:txBody>
      </p:sp>
      <p:sp>
        <p:nvSpPr>
          <p:cNvPr id="10" name="Rectángulo 9"/>
          <p:cNvSpPr/>
          <p:nvPr/>
        </p:nvSpPr>
        <p:spPr>
          <a:xfrm>
            <a:off x="0" y="0"/>
            <a:ext cx="12192000" cy="9231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2" name="CuadroTexto 11"/>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Orden del Día</a:t>
            </a:r>
            <a:endParaRPr lang="es-ES" sz="800" dirty="0">
              <a:solidFill>
                <a:schemeClr val="bg1"/>
              </a:solidFill>
            </a:endParaRPr>
          </a:p>
        </p:txBody>
      </p:sp>
    </p:spTree>
    <p:extLst>
      <p:ext uri="{BB962C8B-B14F-4D97-AF65-F5344CB8AC3E}">
        <p14:creationId xmlns:p14="http://schemas.microsoft.com/office/powerpoint/2010/main" val="7291915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3856" y="1117397"/>
            <a:ext cx="7164288" cy="5373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Rectángulo 8"/>
          <p:cNvSpPr/>
          <p:nvPr/>
        </p:nvSpPr>
        <p:spPr>
          <a:xfrm>
            <a:off x="0" y="0"/>
            <a:ext cx="12192000" cy="111556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Tree>
    <p:extLst>
      <p:ext uri="{BB962C8B-B14F-4D97-AF65-F5344CB8AC3E}">
        <p14:creationId xmlns:p14="http://schemas.microsoft.com/office/powerpoint/2010/main" val="16346241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4" name="Rectángulo 3"/>
          <p:cNvSpPr/>
          <p:nvPr/>
        </p:nvSpPr>
        <p:spPr>
          <a:xfrm>
            <a:off x="1757680" y="1229361"/>
            <a:ext cx="8694804" cy="5112169"/>
          </a:xfrm>
          <a:prstGeom prst="rect">
            <a:avLst/>
          </a:prstGeom>
        </p:spPr>
        <p:txBody>
          <a:bodyPr wrap="square">
            <a:spAutoFit/>
          </a:bodyPr>
          <a:lstStyle/>
          <a:p>
            <a:pPr indent="-285750" algn="just">
              <a:buFont typeface="Arial" panose="020B0604020202020204" pitchFamily="34" charset="0"/>
              <a:buChar char="•"/>
            </a:pPr>
            <a:r>
              <a:rPr lang="es-CO" sz="1400" b="1" dirty="0">
                <a:latin typeface="Arial Narrow" panose="020B0606020202030204" pitchFamily="34" charset="0"/>
                <a:ea typeface="Calibri" panose="020F0502020204030204" pitchFamily="34" charset="0"/>
                <a:cs typeface="Times New Roman" panose="02020603050405020304" pitchFamily="18" charset="0"/>
              </a:rPr>
              <a:t> El 16 de octubre de 2012</a:t>
            </a:r>
            <a:r>
              <a:rPr lang="es-CO" sz="1400" dirty="0">
                <a:latin typeface="Arial Narrow" panose="020B0606020202030204" pitchFamily="34" charset="0"/>
                <a:ea typeface="Calibri" panose="020F0502020204030204" pitchFamily="34" charset="0"/>
                <a:cs typeface="Times New Roman" panose="02020603050405020304" pitchFamily="18" charset="0"/>
              </a:rPr>
              <a:t>, dos meses antes de la diligencia de secuestro producto del proceso de extinción de dominio, la sociedad C.I. CALIZAS Y MINERALES S.A. suscribió un </a:t>
            </a:r>
            <a:r>
              <a:rPr lang="es-CO" sz="1400" b="1" dirty="0">
                <a:latin typeface="Arial Narrow" panose="020B0606020202030204" pitchFamily="34" charset="0"/>
                <a:ea typeface="Calibri" panose="020F0502020204030204" pitchFamily="34" charset="0"/>
                <a:cs typeface="Times New Roman" panose="02020603050405020304" pitchFamily="18" charset="0"/>
              </a:rPr>
              <a:t>contrato de cesión total de derechos mineros </a:t>
            </a:r>
            <a:r>
              <a:rPr lang="es-CO" sz="1400" dirty="0">
                <a:latin typeface="Arial Narrow" panose="020B0606020202030204" pitchFamily="34" charset="0"/>
                <a:ea typeface="Calibri" panose="020F0502020204030204" pitchFamily="34" charset="0"/>
                <a:cs typeface="Times New Roman" panose="02020603050405020304" pitchFamily="18" charset="0"/>
              </a:rPr>
              <a:t>emanados del contrato de concesión minera número 1477 a favor de la sociedad CEMEX DE COLOMBIA S.A. </a:t>
            </a:r>
          </a:p>
          <a:p>
            <a:pPr marL="285750" indent="-285750" algn="just">
              <a:buFont typeface="Arial" panose="020B0604020202020204" pitchFamily="34" charset="0"/>
              <a:buChar char="•"/>
            </a:pPr>
            <a:endParaRPr lang="es-MX"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MX" sz="1400" b="1" dirty="0">
                <a:latin typeface="Arial Narrow" panose="020B0606020202030204" pitchFamily="34" charset="0"/>
                <a:ea typeface="Calibri" panose="020F0502020204030204" pitchFamily="34" charset="0"/>
                <a:cs typeface="Times New Roman" panose="02020603050405020304" pitchFamily="18" charset="0"/>
              </a:rPr>
              <a:t>7 de diciembre de 2012. </a:t>
            </a:r>
            <a:r>
              <a:rPr lang="es-MX" sz="1400" dirty="0">
                <a:latin typeface="Arial Narrow" panose="020B0606020202030204" pitchFamily="34" charset="0"/>
                <a:ea typeface="Calibri" panose="020F0502020204030204" pitchFamily="34" charset="0"/>
                <a:cs typeface="Times New Roman" panose="02020603050405020304" pitchFamily="18" charset="0"/>
              </a:rPr>
              <a:t>La Fiscalía </a:t>
            </a:r>
            <a:r>
              <a:rPr lang="es-MX" sz="1400" b="1" dirty="0">
                <a:latin typeface="Arial Narrow" panose="020B0606020202030204" pitchFamily="34" charset="0"/>
                <a:ea typeface="Calibri" panose="020F0502020204030204" pitchFamily="34" charset="0"/>
                <a:cs typeface="Times New Roman" panose="02020603050405020304" pitchFamily="18" charset="0"/>
              </a:rPr>
              <a:t>ordena el embargo, secuestro y la consecuente suspensión del poder dispositivo </a:t>
            </a:r>
            <a:r>
              <a:rPr lang="es-MX" sz="1400" dirty="0">
                <a:latin typeface="Arial Narrow" panose="020B0606020202030204" pitchFamily="34" charset="0"/>
                <a:ea typeface="Calibri" panose="020F0502020204030204" pitchFamily="34" charset="0"/>
                <a:cs typeface="Times New Roman" panose="02020603050405020304" pitchFamily="18" charset="0"/>
              </a:rPr>
              <a:t>de una serie de bienes, entre los que se encuentra: </a:t>
            </a:r>
            <a:endParaRPr lang="es-CO" sz="14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5000"/>
              </a:lnSpc>
              <a:buFont typeface="Courier New" panose="02070309020205020404" pitchFamily="49" charset="0"/>
              <a:buChar char="o"/>
            </a:pPr>
            <a:r>
              <a:rPr lang="es-MX" sz="1400" dirty="0">
                <a:latin typeface="Arial Narrow" panose="020B0606020202030204" pitchFamily="34" charset="0"/>
                <a:ea typeface="Calibri" panose="020F0502020204030204" pitchFamily="34" charset="0"/>
                <a:cs typeface="Arial" panose="020B0604020202020204" pitchFamily="34" charset="0"/>
              </a:rPr>
              <a:t>La sociedad C.I. CALIZAS Y MINERALES S.A. y su establecimiento de comercio C.I. CALIZAS Y MINERALES del NORDESTE. </a:t>
            </a:r>
          </a:p>
          <a:p>
            <a:pPr marL="742950" lvl="1" indent="-285750" algn="just">
              <a:lnSpc>
                <a:spcPct val="105000"/>
              </a:lnSpc>
              <a:buFont typeface="Courier New" panose="02070309020205020404" pitchFamily="49" charset="0"/>
              <a:buChar char="o"/>
            </a:pPr>
            <a:r>
              <a:rPr lang="es-MX" sz="1400" dirty="0">
                <a:latin typeface="Arial Narrow" panose="020B0606020202030204" pitchFamily="34" charset="0"/>
                <a:ea typeface="Calibri" panose="020F0502020204030204" pitchFamily="34" charset="0"/>
                <a:cs typeface="Arial" panose="020B0604020202020204" pitchFamily="34" charset="0"/>
              </a:rPr>
              <a:t>Establecimiento de comercio ZONA FRANCA ESPECIAL CEMENTERA DEL MAGDALENA MEDIO </a:t>
            </a:r>
            <a:r>
              <a:rPr lang="es-MX" sz="1400" dirty="0" err="1">
                <a:latin typeface="Arial Narrow" panose="020B0606020202030204" pitchFamily="34" charset="0"/>
                <a:ea typeface="Calibri" panose="020F0502020204030204" pitchFamily="34" charset="0"/>
                <a:cs typeface="Arial" panose="020B0604020202020204" pitchFamily="34" charset="0"/>
              </a:rPr>
              <a:t>ZOMAM</a:t>
            </a:r>
            <a:r>
              <a:rPr lang="es-MX" sz="1400" dirty="0">
                <a:latin typeface="Arial Narrow" panose="020B0606020202030204" pitchFamily="34" charset="0"/>
                <a:ea typeface="Calibri" panose="020F0502020204030204" pitchFamily="34" charset="0"/>
                <a:cs typeface="Arial" panose="020B0604020202020204" pitchFamily="34" charset="0"/>
              </a:rPr>
              <a:t> identificada con el </a:t>
            </a:r>
            <a:r>
              <a:rPr lang="es-MX" sz="1400" dirty="0" err="1">
                <a:latin typeface="Arial Narrow" panose="020B0606020202030204" pitchFamily="34" charset="0"/>
                <a:ea typeface="Calibri" panose="020F0502020204030204" pitchFamily="34" charset="0"/>
                <a:cs typeface="Arial" panose="020B0604020202020204" pitchFamily="34" charset="0"/>
              </a:rPr>
              <a:t>NIT</a:t>
            </a:r>
            <a:r>
              <a:rPr lang="es-MX" sz="1400" dirty="0">
                <a:latin typeface="Arial Narrow" panose="020B0606020202030204" pitchFamily="34" charset="0"/>
                <a:ea typeface="Calibri" panose="020F0502020204030204" pitchFamily="34" charset="0"/>
                <a:cs typeface="Arial" panose="020B0604020202020204" pitchFamily="34" charset="0"/>
              </a:rPr>
              <a:t> 900.334.071-1</a:t>
            </a:r>
          </a:p>
          <a:p>
            <a:pPr marL="742950" lvl="1" indent="-285750" algn="just">
              <a:lnSpc>
                <a:spcPct val="105000"/>
              </a:lnSpc>
              <a:buFont typeface="Courier New" panose="02070309020205020404" pitchFamily="49" charset="0"/>
              <a:buChar char="o"/>
            </a:pPr>
            <a:r>
              <a:rPr lang="es-MX" sz="1400" dirty="0">
                <a:latin typeface="Arial Narrow" panose="020B0606020202030204" pitchFamily="34" charset="0"/>
                <a:ea typeface="Calibri" panose="020F0502020204030204" pitchFamily="34" charset="0"/>
                <a:cs typeface="Arial" panose="020B0604020202020204" pitchFamily="34" charset="0"/>
              </a:rPr>
              <a:t>Bien inmueble denominado FINCA MONTERREY </a:t>
            </a:r>
          </a:p>
          <a:p>
            <a:pPr marL="742950" lvl="1" indent="-285750" algn="just">
              <a:lnSpc>
                <a:spcPct val="105000"/>
              </a:lnSpc>
              <a:buFont typeface="Courier New" panose="02070309020205020404" pitchFamily="49" charset="0"/>
              <a:buChar char="o"/>
            </a:pPr>
            <a:endParaRPr lang="es-CO" sz="1400" dirty="0">
              <a:latin typeface="Calibri" panose="020F0502020204030204" pitchFamily="34" charset="0"/>
              <a:ea typeface="Calibri" panose="020F0502020204030204" pitchFamily="34" charset="0"/>
              <a:cs typeface="Arial" panose="020B0604020202020204" pitchFamily="34" charset="0"/>
            </a:endParaRPr>
          </a:p>
          <a:p>
            <a:pPr algn="just"/>
            <a:r>
              <a:rPr lang="es-ES" sz="1400" b="1" dirty="0">
                <a:latin typeface="Arial Narrow" panose="020B0606020202030204" pitchFamily="34" charset="0"/>
                <a:ea typeface="Calibri" panose="020F0502020204030204" pitchFamily="34" charset="0"/>
                <a:cs typeface="Times New Roman" panose="02020603050405020304" pitchFamily="18" charset="0"/>
              </a:rPr>
              <a:t>Los activos de la Sociedad C.I. CALIZAS Y MINERALES corresponden a: i) FINCA MONTERREY, ii) Titulo Minero para la explotación de Caliza, iii) Las acciones de </a:t>
            </a:r>
            <a:r>
              <a:rPr lang="es-ES" sz="1400" b="1" dirty="0" err="1">
                <a:latin typeface="Arial Narrow" panose="020B0606020202030204" pitchFamily="34" charset="0"/>
                <a:ea typeface="Calibri" panose="020F0502020204030204" pitchFamily="34" charset="0"/>
                <a:cs typeface="Times New Roman" panose="02020603050405020304" pitchFamily="18" charset="0"/>
              </a:rPr>
              <a:t>ZOMAM</a:t>
            </a:r>
            <a:r>
              <a:rPr lang="es-ES" sz="1400" b="1" dirty="0">
                <a:latin typeface="Arial Narrow" panose="020B0606020202030204" pitchFamily="34" charset="0"/>
                <a:ea typeface="Calibri" panose="020F0502020204030204" pitchFamily="34" charset="0"/>
                <a:cs typeface="Times New Roman" panose="02020603050405020304" pitchFamily="18" charset="0"/>
              </a:rPr>
              <a:t> S.A. </a:t>
            </a:r>
            <a:r>
              <a:rPr lang="es-ES" sz="1400" dirty="0">
                <a:latin typeface="Arial Narrow" panose="020B0606020202030204" pitchFamily="34" charset="0"/>
                <a:ea typeface="Calibri" panose="020F0502020204030204" pitchFamily="34" charset="0"/>
                <a:cs typeface="Times New Roman" panose="02020603050405020304" pitchFamily="18" charset="0"/>
              </a:rPr>
              <a:t>  </a:t>
            </a:r>
            <a:endParaRPr lang="es-CO" sz="1400" dirty="0">
              <a:latin typeface="Calibri" panose="020F0502020204030204" pitchFamily="34" charset="0"/>
              <a:ea typeface="Calibri" panose="020F0502020204030204" pitchFamily="34" charset="0"/>
              <a:cs typeface="Times New Roman" panose="02020603050405020304" pitchFamily="18" charset="0"/>
            </a:endParaRPr>
          </a:p>
          <a:p>
            <a:pPr algn="just"/>
            <a:r>
              <a:rPr lang="es-ES" sz="1400" b="1" dirty="0">
                <a:latin typeface="Arial Narrow" panose="020B0606020202030204" pitchFamily="34" charset="0"/>
                <a:ea typeface="Calibri" panose="020F0502020204030204" pitchFamily="34" charset="0"/>
                <a:cs typeface="Times New Roman" panose="02020603050405020304" pitchFamily="18" charset="0"/>
              </a:rPr>
              <a:t> </a:t>
            </a:r>
            <a:endParaRPr lang="es-CO" sz="14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12 de diciembre de 2012.</a:t>
            </a:r>
            <a:r>
              <a:rPr lang="es-ES" sz="1400" dirty="0">
                <a:latin typeface="Arial Narrow" panose="020B0606020202030204" pitchFamily="34" charset="0"/>
                <a:ea typeface="Calibri" panose="020F0502020204030204" pitchFamily="34" charset="0"/>
                <a:cs typeface="Times New Roman" panose="02020603050405020304" pitchFamily="18" charset="0"/>
              </a:rPr>
              <a:t> La extinta Dirección Nacional de Estupefacientes </a:t>
            </a:r>
            <a:r>
              <a:rPr lang="es-ES" sz="1400" b="1" u="sng" dirty="0">
                <a:latin typeface="Arial Narrow" panose="020B0606020202030204" pitchFamily="34" charset="0"/>
                <a:ea typeface="Calibri" panose="020F0502020204030204" pitchFamily="34" charset="0"/>
                <a:cs typeface="Times New Roman" panose="02020603050405020304" pitchFamily="18" charset="0"/>
              </a:rPr>
              <a:t>designó como Depositario Provisional</a:t>
            </a:r>
            <a:r>
              <a:rPr lang="es-ES" sz="1400" dirty="0">
                <a:latin typeface="Arial Narrow" panose="020B0606020202030204" pitchFamily="34" charset="0"/>
                <a:ea typeface="Calibri" panose="020F0502020204030204" pitchFamily="34" charset="0"/>
                <a:cs typeface="Times New Roman" panose="02020603050405020304" pitchFamily="18" charset="0"/>
              </a:rPr>
              <a:t> de </a:t>
            </a:r>
            <a:r>
              <a:rPr lang="es-MX" sz="1400" dirty="0">
                <a:latin typeface="Arial Narrow" panose="020B0606020202030204" pitchFamily="34" charset="0"/>
                <a:ea typeface="Calibri" panose="020F0502020204030204" pitchFamily="34" charset="0"/>
                <a:cs typeface="Times New Roman" panose="02020603050405020304" pitchFamily="18" charset="0"/>
              </a:rPr>
              <a:t>la sociedad C.I. CALIZAS Y MINERALES S.A. </a:t>
            </a:r>
            <a:r>
              <a:rPr lang="es-ES" sz="1400" dirty="0">
                <a:latin typeface="Arial Narrow" panose="020B0606020202030204" pitchFamily="34" charset="0"/>
                <a:ea typeface="Calibri" panose="020F0502020204030204" pitchFamily="34" charset="0"/>
                <a:cs typeface="Times New Roman" panose="02020603050405020304" pitchFamily="18" charset="0"/>
              </a:rPr>
              <a:t>al señor YESID RAMÍREZ </a:t>
            </a:r>
            <a:r>
              <a:rPr lang="es-ES" sz="1400" dirty="0" err="1">
                <a:latin typeface="Arial Narrow" panose="020B0606020202030204" pitchFamily="34" charset="0"/>
                <a:ea typeface="Calibri" panose="020F0502020204030204" pitchFamily="34" charset="0"/>
                <a:cs typeface="Times New Roman" panose="02020603050405020304" pitchFamily="18" charset="0"/>
              </a:rPr>
              <a:t>RAMÍREZ</a:t>
            </a:r>
            <a:r>
              <a:rPr lang="es-ES" sz="1400" dirty="0">
                <a:latin typeface="Arial Narrow" panose="020B0606020202030204" pitchFamily="34" charset="0"/>
                <a:ea typeface="Calibri" panose="020F0502020204030204" pitchFamily="34" charset="0"/>
                <a:cs typeface="Times New Roman" panose="02020603050405020304" pitchFamily="18" charset="0"/>
              </a:rPr>
              <a:t>, ratificado mediante la </a:t>
            </a:r>
            <a:r>
              <a:rPr lang="es-ES" sz="1400" b="1" u="sng" dirty="0">
                <a:latin typeface="Arial Narrow" panose="020B0606020202030204" pitchFamily="34" charset="0"/>
                <a:ea typeface="Calibri" panose="020F0502020204030204" pitchFamily="34" charset="0"/>
                <a:cs typeface="Times New Roman" panose="02020603050405020304" pitchFamily="18" charset="0"/>
              </a:rPr>
              <a:t>Resolución 233 del 2 de mayo de 2013. </a:t>
            </a:r>
          </a:p>
          <a:p>
            <a:pPr algn="just"/>
            <a:endParaRPr lang="es-ES" sz="1400"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CO" sz="1400" b="1" dirty="0">
                <a:latin typeface="Arial Narrow" panose="020B0606020202030204" pitchFamily="34" charset="0"/>
                <a:ea typeface="Calibri" panose="020F0502020204030204" pitchFamily="34" charset="0"/>
                <a:cs typeface="Times New Roman" panose="02020603050405020304" pitchFamily="18" charset="0"/>
              </a:rPr>
              <a:t>2 de julio de 2013. </a:t>
            </a:r>
            <a:r>
              <a:rPr lang="es-CO" sz="1400" dirty="0">
                <a:latin typeface="Arial Narrow" panose="020B0606020202030204" pitchFamily="34" charset="0"/>
                <a:ea typeface="Calibri" panose="020F0502020204030204" pitchFamily="34" charset="0"/>
                <a:cs typeface="Times New Roman" panose="02020603050405020304" pitchFamily="18" charset="0"/>
              </a:rPr>
              <a:t>La </a:t>
            </a:r>
            <a:r>
              <a:rPr lang="es-CO" sz="1400" b="1" dirty="0">
                <a:latin typeface="Arial Narrow" panose="020B0606020202030204" pitchFamily="34" charset="0"/>
                <a:ea typeface="Calibri" panose="020F0502020204030204" pitchFamily="34" charset="0"/>
                <a:cs typeface="Times New Roman" panose="02020603050405020304" pitchFamily="18" charset="0"/>
              </a:rPr>
              <a:t>Gobernación de Antioquia,</a:t>
            </a:r>
            <a:r>
              <a:rPr lang="es-CO" sz="1400" dirty="0">
                <a:latin typeface="Arial Narrow" panose="020B0606020202030204" pitchFamily="34" charset="0"/>
                <a:ea typeface="Calibri" panose="020F0502020204030204" pitchFamily="34" charset="0"/>
                <a:cs typeface="Times New Roman" panose="02020603050405020304" pitchFamily="18" charset="0"/>
              </a:rPr>
              <a:t> por medio de Resolución 087913 de </a:t>
            </a:r>
            <a:r>
              <a:rPr lang="es-CO" sz="1400" b="1" dirty="0">
                <a:latin typeface="Arial Narrow" panose="020B0606020202030204" pitchFamily="34" charset="0"/>
                <a:ea typeface="Calibri" panose="020F0502020204030204" pitchFamily="34" charset="0"/>
                <a:cs typeface="Times New Roman" panose="02020603050405020304" pitchFamily="18" charset="0"/>
              </a:rPr>
              <a:t>julio 2 de 2013 aprobó LA CESIÓN DE LA TOTALIDAD DE DERECHOS MINEROS</a:t>
            </a:r>
            <a:r>
              <a:rPr lang="es-CO" sz="1400" dirty="0">
                <a:latin typeface="Arial Narrow" panose="020B0606020202030204" pitchFamily="34" charset="0"/>
                <a:ea typeface="Calibri" panose="020F0502020204030204" pitchFamily="34" charset="0"/>
                <a:cs typeface="Times New Roman" panose="02020603050405020304" pitchFamily="18" charset="0"/>
              </a:rPr>
              <a:t> que posee la sociedad </a:t>
            </a:r>
            <a:r>
              <a:rPr lang="es-MX" sz="1400" dirty="0">
                <a:latin typeface="Arial Narrow" panose="020B0606020202030204" pitchFamily="34" charset="0"/>
                <a:ea typeface="Calibri" panose="020F0502020204030204" pitchFamily="34" charset="0"/>
                <a:cs typeface="Times New Roman" panose="02020603050405020304" pitchFamily="18" charset="0"/>
              </a:rPr>
              <a:t>C.I. CALIZAS Y MINERALES S.A. </a:t>
            </a:r>
            <a:r>
              <a:rPr lang="es-ES" sz="1400" dirty="0">
                <a:latin typeface="Arial Narrow" panose="020B0606020202030204" pitchFamily="34" charset="0"/>
                <a:ea typeface="Calibri" panose="020F0502020204030204" pitchFamily="34" charset="0"/>
                <a:cs typeface="Times New Roman" panose="02020603050405020304" pitchFamily="18" charset="0"/>
              </a:rPr>
              <a:t>a favor de la sociedad CENTRAL DE MEZCLAS S.A. (empresa subordinada de CEMEX COLOMBIA S.A. a su vez subordinada de CEMEX LATAM HOLDINGS), representada legalmente por el señor CAMILO GONZÁLEZ TELLEZ.  </a:t>
            </a:r>
            <a:endParaRPr lang="es-CO" sz="1400"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Rectángulo 4"/>
          <p:cNvSpPr/>
          <p:nvPr/>
        </p:nvSpPr>
        <p:spPr>
          <a:xfrm>
            <a:off x="7403010" y="376734"/>
            <a:ext cx="1834156" cy="383182"/>
          </a:xfrm>
          <a:prstGeom prst="rect">
            <a:avLst/>
          </a:prstGeom>
        </p:spPr>
        <p:txBody>
          <a:bodyPr wrap="none">
            <a:spAutoFit/>
          </a:bodyPr>
          <a:lstStyle/>
          <a:p>
            <a:pPr marL="342900" indent="-342900" algn="just">
              <a:lnSpc>
                <a:spcPct val="105000"/>
              </a:lnSpc>
              <a:spcAft>
                <a:spcPts val="800"/>
              </a:spcAft>
              <a:buFont typeface="+mj-lt"/>
              <a:buAutoNum type="arabicPeriod"/>
            </a:pPr>
            <a:r>
              <a:rPr lang="es-CO" b="1" dirty="0">
                <a:latin typeface="Arial Narrow" panose="020B0606020202030204" pitchFamily="34" charset="0"/>
                <a:ea typeface="Calibri" panose="020F0502020204030204" pitchFamily="34" charset="0"/>
                <a:cs typeface="Arabic Typesetting" panose="03020402040406030203" pitchFamily="66" charset="-78"/>
              </a:rPr>
              <a:t>CRONOLOGÍA</a:t>
            </a:r>
            <a:endParaRPr lang="es-CO" dirty="0">
              <a:latin typeface="Arial Narrow" panose="020B0606020202030204" pitchFamily="34" charset="0"/>
              <a:ea typeface="Calibri" panose="020F0502020204030204" pitchFamily="34" charset="0"/>
              <a:cs typeface="Arabic Typesetting" panose="03020402040406030203" pitchFamily="66" charset="-78"/>
            </a:endParaRPr>
          </a:p>
        </p:txBody>
      </p:sp>
      <p:sp>
        <p:nvSpPr>
          <p:cNvPr id="14" name="Rectángulo 13"/>
          <p:cNvSpPr/>
          <p:nvPr/>
        </p:nvSpPr>
        <p:spPr>
          <a:xfrm>
            <a:off x="0" y="0"/>
            <a:ext cx="12192000" cy="111556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14"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6" name="CuadroTexto 15"/>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Cronología</a:t>
            </a:r>
            <a:endParaRPr lang="es-ES" sz="800" dirty="0">
              <a:solidFill>
                <a:schemeClr val="bg1"/>
              </a:solidFill>
            </a:endParaRPr>
          </a:p>
        </p:txBody>
      </p:sp>
    </p:spTree>
    <p:extLst>
      <p:ext uri="{BB962C8B-B14F-4D97-AF65-F5344CB8AC3E}">
        <p14:creationId xmlns:p14="http://schemas.microsoft.com/office/powerpoint/2010/main" val="2620311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5" name="Rectángulo 4"/>
          <p:cNvSpPr/>
          <p:nvPr/>
        </p:nvSpPr>
        <p:spPr>
          <a:xfrm>
            <a:off x="7403010" y="376734"/>
            <a:ext cx="1834156" cy="383182"/>
          </a:xfrm>
          <a:prstGeom prst="rect">
            <a:avLst/>
          </a:prstGeom>
        </p:spPr>
        <p:txBody>
          <a:bodyPr wrap="none">
            <a:spAutoFit/>
          </a:bodyPr>
          <a:lstStyle/>
          <a:p>
            <a:pPr marL="342900" indent="-342900" algn="just">
              <a:lnSpc>
                <a:spcPct val="105000"/>
              </a:lnSpc>
              <a:spcAft>
                <a:spcPts val="800"/>
              </a:spcAft>
              <a:buFont typeface="+mj-lt"/>
              <a:buAutoNum type="arabicPeriod"/>
            </a:pPr>
            <a:r>
              <a:rPr lang="es-CO" b="1" dirty="0">
                <a:latin typeface="Arial Narrow" panose="020B0606020202030204" pitchFamily="34" charset="0"/>
                <a:ea typeface="Calibri" panose="020F0502020204030204" pitchFamily="34" charset="0"/>
                <a:cs typeface="Arabic Typesetting" panose="03020402040406030203" pitchFamily="66" charset="-78"/>
              </a:rPr>
              <a:t>CRONOLOGÍA</a:t>
            </a:r>
            <a:endParaRPr lang="es-CO" dirty="0">
              <a:latin typeface="Arial Narrow" panose="020B0606020202030204" pitchFamily="34" charset="0"/>
              <a:ea typeface="Calibri" panose="020F0502020204030204" pitchFamily="34" charset="0"/>
              <a:cs typeface="Arabic Typesetting" panose="03020402040406030203" pitchFamily="66" charset="-78"/>
            </a:endParaRPr>
          </a:p>
        </p:txBody>
      </p:sp>
      <p:sp>
        <p:nvSpPr>
          <p:cNvPr id="7" name="Rectángulo 6"/>
          <p:cNvSpPr/>
          <p:nvPr/>
        </p:nvSpPr>
        <p:spPr>
          <a:xfrm>
            <a:off x="2063552" y="1251446"/>
            <a:ext cx="7488832" cy="4247317"/>
          </a:xfrm>
          <a:prstGeom prst="rect">
            <a:avLst/>
          </a:prstGeom>
        </p:spPr>
        <p:txBody>
          <a:bodyPr wrap="square">
            <a:spAutoFit/>
          </a:bodyPr>
          <a:lstStyle/>
          <a:p>
            <a:pPr lvl="0" algn="just"/>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a:t>
            </a:r>
            <a:endParaRPr lang="es-CO" sz="1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15 de julio de 2013. YESID RAMÍREZ </a:t>
            </a:r>
            <a:r>
              <a:rPr lang="es-ES" sz="1400" b="1" dirty="0" err="1">
                <a:solidFill>
                  <a:prstClr val="black"/>
                </a:solidFill>
                <a:latin typeface="Arial Narrow" panose="020B0606020202030204" pitchFamily="34" charset="0"/>
                <a:ea typeface="Calibri" panose="020F0502020204030204" pitchFamily="34" charset="0"/>
                <a:cs typeface="Times New Roman" panose="02020603050405020304" pitchFamily="18" charset="0"/>
              </a:rPr>
              <a:t>RAMÍREZ</a:t>
            </a:r>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suscribió, sin autorización, contrato de arrendamiento </a:t>
            </a:r>
            <a:r>
              <a:rPr lang="es-ES"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con CEMEX, entregando en arrendamiento los predios rurales denominados MONTERREY de una extensión superficiaria de 422, 1.726 Ha, por un canon mensual de Un millón de pesos. </a:t>
            </a:r>
          </a:p>
          <a:p>
            <a:pPr lvl="0" algn="just"/>
            <a:endParaRPr lang="es-ES"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2 de Agosto de 2013 </a:t>
            </a:r>
            <a:r>
              <a:rPr lang="es-ES"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Teniendo en cuenta que dicha Resolución se expidió con posterioridad a la incautación, </a:t>
            </a:r>
            <a:r>
              <a:rPr lang="es-CO"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la extinta Dirección Nacional de Estupefacientes </a:t>
            </a:r>
            <a:r>
              <a:rPr lang="es-CO"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por medio de oficio 601-2756-2013 de agosto 2 de 2013 (con radicado No. 20136000668281) </a:t>
            </a:r>
            <a:r>
              <a:rPr lang="es-CO"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solicitó al Secretario de Minas del Departamento de Antioquia revocar la Resolución</a:t>
            </a:r>
            <a:r>
              <a:rPr lang="es-CO"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087913 de julio 2 de 2013. </a:t>
            </a:r>
          </a:p>
          <a:p>
            <a:pPr marL="285750" indent="-285750" algn="just">
              <a:buFont typeface="Arial" panose="020B0604020202020204" pitchFamily="34" charset="0"/>
              <a:buChar char="•"/>
            </a:pPr>
            <a:endParaRPr lang="es-CO"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20 de diciembre de 2013 </a:t>
            </a:r>
            <a:r>
              <a:rPr lang="es-ES"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por medio de la Resolución 14087 de diciembre 20 de 2013, resolvió “</a:t>
            </a:r>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dejar sin efecto la Resolución No. 087913 del 02 de julio de 2013 </a:t>
            </a:r>
            <a:r>
              <a:rPr lang="es-ES"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mediante la cual fue aprobada una cesión total de derechos del Contrato de Concesión Minera radicado con el número 1477</a:t>
            </a:r>
            <a:endParaRPr lang="es-CO" sz="1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gn="just"/>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a:t>
            </a:r>
            <a:endParaRPr lang="es-CO" sz="1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30 de septiembre de 2014</a:t>
            </a:r>
            <a:r>
              <a:rPr lang="es-ES"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YESID RAMÍREZ </a:t>
            </a:r>
            <a:r>
              <a:rPr lang="es-ES" sz="1400" dirty="0" err="1">
                <a:solidFill>
                  <a:prstClr val="black"/>
                </a:solidFill>
                <a:latin typeface="Arial Narrow" panose="020B0606020202030204" pitchFamily="34" charset="0"/>
                <a:ea typeface="Calibri" panose="020F0502020204030204" pitchFamily="34" charset="0"/>
                <a:cs typeface="Times New Roman" panose="02020603050405020304" pitchFamily="18" charset="0"/>
              </a:rPr>
              <a:t>RAMÍREZ</a:t>
            </a:r>
            <a:r>
              <a:rPr lang="es-ES"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suscribió, sin autorización, contrato de mandato con CEMEX  entregándole la gestión del objeto social de las sociedades </a:t>
            </a:r>
            <a:r>
              <a:rPr lang="es-MX"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C.I. CALIZAS Y MINERALES S.A. y ZOMAM. </a:t>
            </a:r>
            <a:endParaRPr lang="es-CO" sz="1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CEMEX asumió la Representación Legal de ZOMAM, y actuó como único accionista, realizando emisión de acciones a su favor.   </a:t>
            </a:r>
            <a:r>
              <a:rPr lang="es-ES"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a:t>
            </a:r>
            <a:endParaRPr lang="es-CO"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ángulo 10"/>
          <p:cNvSpPr/>
          <p:nvPr/>
        </p:nvSpPr>
        <p:spPr>
          <a:xfrm>
            <a:off x="0" y="0"/>
            <a:ext cx="12192000" cy="111556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4" name="CuadroTexto 13"/>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Cronología</a:t>
            </a:r>
            <a:endParaRPr lang="es-ES" sz="800" dirty="0">
              <a:solidFill>
                <a:schemeClr val="bg1"/>
              </a:solidFill>
            </a:endParaRPr>
          </a:p>
        </p:txBody>
      </p:sp>
    </p:spTree>
    <p:extLst>
      <p:ext uri="{BB962C8B-B14F-4D97-AF65-F5344CB8AC3E}">
        <p14:creationId xmlns:p14="http://schemas.microsoft.com/office/powerpoint/2010/main" val="14981561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18" name="Rectángulo 17"/>
          <p:cNvSpPr/>
          <p:nvPr/>
        </p:nvSpPr>
        <p:spPr>
          <a:xfrm>
            <a:off x="2063552" y="1484784"/>
            <a:ext cx="7704856" cy="4149598"/>
          </a:xfrm>
          <a:prstGeom prst="rect">
            <a:avLst/>
          </a:prstGeom>
        </p:spPr>
        <p:txBody>
          <a:bodyPr wrap="square">
            <a:spAutoFit/>
          </a:bodyPr>
          <a:lstStyle/>
          <a:p>
            <a:pPr marL="685800" algn="just">
              <a:lnSpc>
                <a:spcPct val="105000"/>
              </a:lnSpc>
            </a:pPr>
            <a:r>
              <a:rPr lang="es-CO" sz="1400" b="1" dirty="0">
                <a:latin typeface="Arial Narrow" panose="020B0606020202030204" pitchFamily="34" charset="0"/>
                <a:ea typeface="Calibri" panose="020F0502020204030204" pitchFamily="34" charset="0"/>
                <a:cs typeface="Times New Roman" panose="02020603050405020304" pitchFamily="18" charset="0"/>
              </a:rPr>
              <a:t> </a:t>
            </a: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342900" indent="377825" algn="just">
              <a:lnSpc>
                <a:spcPct val="105000"/>
              </a:lnSpc>
              <a:spcAft>
                <a:spcPts val="800"/>
              </a:spcAft>
              <a:buFont typeface="+mj-lt"/>
              <a:buAutoNum type="romanLcParenR"/>
            </a:pPr>
            <a:r>
              <a:rPr lang="es-CO" sz="1500" b="1" dirty="0">
                <a:latin typeface="Arial Narrow" panose="020B0606020202030204" pitchFamily="34" charset="0"/>
                <a:ea typeface="Calibri" panose="020F0502020204030204" pitchFamily="34" charset="0"/>
                <a:cs typeface="Times New Roman" panose="02020603050405020304" pitchFamily="18" charset="0"/>
              </a:rPr>
              <a:t>FINCA MONTERREY</a:t>
            </a:r>
            <a:r>
              <a:rPr lang="es-CO" sz="1400" dirty="0">
                <a:latin typeface="Arial Narrow" panose="020B0606020202030204" pitchFamily="34" charset="0"/>
                <a:ea typeface="Calibri" panose="020F0502020204030204" pitchFamily="34" charset="0"/>
                <a:cs typeface="Times New Roman" panose="02020603050405020304" pitchFamily="18" charset="0"/>
              </a:rPr>
              <a:t> (Maceo – Antioquia). Entregada a CEMEX en arrendamiento:</a:t>
            </a:r>
          </a:p>
          <a:p>
            <a:pPr marL="342900" indent="-342900" algn="just">
              <a:lnSpc>
                <a:spcPct val="105000"/>
              </a:lnSpc>
              <a:spcAft>
                <a:spcPts val="800"/>
              </a:spcAft>
              <a:buFont typeface="+mj-lt"/>
              <a:buAutoNum type="romanLcParenR"/>
            </a:pP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lnSpc>
                <a:spcPct val="105000"/>
              </a:lnSpc>
              <a:spcAft>
                <a:spcPts val="800"/>
              </a:spcAft>
              <a:buFont typeface="+mj-lt"/>
              <a:buAutoNum type="romanLcParenR"/>
            </a:pP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lnSpc>
                <a:spcPct val="105000"/>
              </a:lnSpc>
              <a:spcAft>
                <a:spcPts val="800"/>
              </a:spcAft>
              <a:buFont typeface="+mj-lt"/>
              <a:buAutoNum type="romanLcParenR"/>
            </a:pP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lnSpc>
                <a:spcPct val="105000"/>
              </a:lnSpc>
              <a:spcAft>
                <a:spcPts val="800"/>
              </a:spcAft>
              <a:buFont typeface="+mj-lt"/>
              <a:buAutoNum type="romanLcParenR"/>
            </a:pP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lnSpc>
                <a:spcPct val="105000"/>
              </a:lnSpc>
              <a:spcAft>
                <a:spcPts val="800"/>
              </a:spcAft>
              <a:buFont typeface="+mj-lt"/>
              <a:buAutoNum type="romanLcParenR"/>
            </a:pP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685800" indent="-325438" algn="just">
              <a:lnSpc>
                <a:spcPct val="105000"/>
              </a:lnSpc>
              <a:buFont typeface="+mj-lt"/>
              <a:buAutoNum type="romanLcParenR"/>
            </a:pPr>
            <a:r>
              <a:rPr lang="es-CO" sz="1500" b="1" dirty="0">
                <a:latin typeface="Arial Narrow" panose="020B0606020202030204" pitchFamily="34" charset="0"/>
                <a:ea typeface="Calibri" panose="020F0502020204030204" pitchFamily="34" charset="0"/>
                <a:cs typeface="Times New Roman" panose="02020603050405020304" pitchFamily="18" charset="0"/>
              </a:rPr>
              <a:t>Título Minero</a:t>
            </a:r>
            <a:r>
              <a:rPr lang="es-CO" sz="1400" dirty="0">
                <a:latin typeface="Arial Narrow" panose="020B0606020202030204" pitchFamily="34" charset="0"/>
                <a:ea typeface="Calibri" panose="020F0502020204030204" pitchFamily="34" charset="0"/>
                <a:cs typeface="Times New Roman" panose="02020603050405020304" pitchFamily="18" charset="0"/>
              </a:rPr>
              <a:t>: la concesión del título minero se encuentra actualmente a favor de la sociedad </a:t>
            </a:r>
            <a:r>
              <a:rPr lang="es-MX" sz="1400" dirty="0">
                <a:latin typeface="Arial Narrow" panose="020B0606020202030204" pitchFamily="34" charset="0"/>
                <a:ea typeface="Calibri" panose="020F0502020204030204" pitchFamily="34" charset="0"/>
                <a:cs typeface="Times New Roman" panose="02020603050405020304" pitchFamily="18" charset="0"/>
              </a:rPr>
              <a:t>C.I. CALIZAS Y MINERALES S.A. Ha sido explotado por CEMEX para fines de autoconsumo en virtud del Contrato de Mandato suscrito con el anterior depositario. La licencia ambiental se encuentra en cabeza de Cemex. </a:t>
            </a:r>
          </a:p>
          <a:p>
            <a:pPr marL="360362" algn="just">
              <a:lnSpc>
                <a:spcPct val="105000"/>
              </a:lnSpc>
            </a:pPr>
            <a:r>
              <a:rPr lang="es-MX" sz="1400" dirty="0">
                <a:latin typeface="Arial Narrow" panose="020B0606020202030204" pitchFamily="34" charset="0"/>
                <a:ea typeface="Calibri" panose="020F0502020204030204" pitchFamily="34" charset="0"/>
                <a:cs typeface="Times New Roman" panose="02020603050405020304" pitchFamily="18" charset="0"/>
              </a:rPr>
              <a:t> </a:t>
            </a: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685800" indent="-325438" algn="just">
              <a:lnSpc>
                <a:spcPct val="105000"/>
              </a:lnSpc>
              <a:buFont typeface="+mj-lt"/>
              <a:buAutoNum type="romanLcParenR"/>
            </a:pPr>
            <a:r>
              <a:rPr lang="es-CO" sz="1500" b="1" dirty="0">
                <a:latin typeface="Arial Narrow" panose="020B0606020202030204" pitchFamily="34" charset="0"/>
                <a:ea typeface="Calibri" panose="020F0502020204030204" pitchFamily="34" charset="0"/>
                <a:cs typeface="Times New Roman" panose="02020603050405020304" pitchFamily="18" charset="0"/>
              </a:rPr>
              <a:t>ZONA FRANCA</a:t>
            </a:r>
            <a:r>
              <a:rPr lang="es-CO" sz="1400" dirty="0">
                <a:latin typeface="Arial Narrow" panose="020B0606020202030204" pitchFamily="34" charset="0"/>
                <a:ea typeface="Calibri" panose="020F0502020204030204" pitchFamily="34" charset="0"/>
                <a:cs typeface="Times New Roman" panose="02020603050405020304" pitchFamily="18" charset="0"/>
              </a:rPr>
              <a:t>.</a:t>
            </a:r>
          </a:p>
          <a:p>
            <a:pPr marL="360362" algn="just">
              <a:lnSpc>
                <a:spcPct val="105000"/>
              </a:lnSpc>
            </a:pPr>
            <a:r>
              <a:rPr lang="es-CO" sz="1400" dirty="0">
                <a:latin typeface="Arial Narrow" panose="020B0606020202030204" pitchFamily="34" charset="0"/>
                <a:ea typeface="Calibri" panose="020F0502020204030204" pitchFamily="34" charset="0"/>
                <a:cs typeface="Times New Roman" panose="02020603050405020304" pitchFamily="18" charset="0"/>
              </a:rPr>
              <a:t>        CEMEX ha ejercido la representación legal y todas las actuaciones correspondientes a la Zona Franca. </a:t>
            </a:r>
          </a:p>
          <a:p>
            <a:pPr marL="360362" algn="just">
              <a:lnSpc>
                <a:spcPct val="105000"/>
              </a:lnSpc>
            </a:pPr>
            <a:r>
              <a:rPr lang="es-CO" sz="1400" dirty="0">
                <a:latin typeface="Arial Narrow" panose="020B0606020202030204" pitchFamily="34" charset="0"/>
                <a:ea typeface="Calibri" panose="020F0502020204030204" pitchFamily="34" charset="0"/>
                <a:cs typeface="Times New Roman" panose="02020603050405020304" pitchFamily="18" charset="0"/>
              </a:rPr>
              <a:t>        La medida cautelar no ha sido materializada  por parte de la FGN</a:t>
            </a:r>
            <a:endParaRPr lang="es-CO" sz="14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0" name="Tabla 19"/>
          <p:cNvGraphicFramePr>
            <a:graphicFrameLocks noGrp="1"/>
          </p:cNvGraphicFramePr>
          <p:nvPr>
            <p:extLst/>
          </p:nvPr>
        </p:nvGraphicFramePr>
        <p:xfrm>
          <a:off x="2941566" y="2708920"/>
          <a:ext cx="6308869" cy="888968"/>
        </p:xfrm>
        <a:graphic>
          <a:graphicData uri="http://schemas.openxmlformats.org/drawingml/2006/table">
            <a:tbl>
              <a:tblPr firstRow="1" firstCol="1" bandRow="1"/>
              <a:tblGrid>
                <a:gridCol w="425254">
                  <a:extLst>
                    <a:ext uri="{9D8B030D-6E8A-4147-A177-3AD203B41FA5}">
                      <a16:colId xmlns:a16="http://schemas.microsoft.com/office/drawing/2014/main" val="3758742881"/>
                    </a:ext>
                  </a:extLst>
                </a:gridCol>
                <a:gridCol w="697218">
                  <a:extLst>
                    <a:ext uri="{9D8B030D-6E8A-4147-A177-3AD203B41FA5}">
                      <a16:colId xmlns:a16="http://schemas.microsoft.com/office/drawing/2014/main" val="3704452731"/>
                    </a:ext>
                  </a:extLst>
                </a:gridCol>
                <a:gridCol w="2162062">
                  <a:extLst>
                    <a:ext uri="{9D8B030D-6E8A-4147-A177-3AD203B41FA5}">
                      <a16:colId xmlns:a16="http://schemas.microsoft.com/office/drawing/2014/main" val="2145482992"/>
                    </a:ext>
                  </a:extLst>
                </a:gridCol>
                <a:gridCol w="1080120">
                  <a:extLst>
                    <a:ext uri="{9D8B030D-6E8A-4147-A177-3AD203B41FA5}">
                      <a16:colId xmlns:a16="http://schemas.microsoft.com/office/drawing/2014/main" val="2969291003"/>
                    </a:ext>
                  </a:extLst>
                </a:gridCol>
                <a:gridCol w="1944215">
                  <a:extLst>
                    <a:ext uri="{9D8B030D-6E8A-4147-A177-3AD203B41FA5}">
                      <a16:colId xmlns:a16="http://schemas.microsoft.com/office/drawing/2014/main" val="4097629256"/>
                    </a:ext>
                  </a:extLst>
                </a:gridCol>
              </a:tblGrid>
              <a:tr h="420854">
                <a:tc>
                  <a:txBody>
                    <a:bodyPr/>
                    <a:lstStyle/>
                    <a:p>
                      <a:pPr>
                        <a:spcAft>
                          <a:spcPts val="0"/>
                        </a:spcAft>
                      </a:pPr>
                      <a:r>
                        <a:rPr lang="es-CO" sz="1100" b="1">
                          <a:effectLst/>
                          <a:latin typeface="Arial Narrow" panose="020B0606020202030204" pitchFamily="34" charset="0"/>
                          <a:ea typeface="Calibri" panose="020F0502020204030204" pitchFamily="34" charset="0"/>
                          <a:cs typeface="Times New Roman" panose="02020603050405020304" pitchFamily="18" charset="0"/>
                        </a:rPr>
                        <a:t>N°</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100" b="1" dirty="0">
                          <a:effectLst/>
                          <a:latin typeface="Arial Narrow" panose="020B0606020202030204" pitchFamily="34" charset="0"/>
                          <a:ea typeface="Calibri" panose="020F0502020204030204" pitchFamily="34" charset="0"/>
                          <a:cs typeface="Times New Roman" panose="02020603050405020304" pitchFamily="18" charset="0"/>
                        </a:rPr>
                        <a:t>FMI</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100" b="1" dirty="0">
                          <a:effectLst/>
                          <a:latin typeface="Arial Narrow" panose="020B0606020202030204" pitchFamily="34" charset="0"/>
                          <a:ea typeface="Calibri" panose="020F0502020204030204" pitchFamily="34" charset="0"/>
                          <a:cs typeface="Times New Roman" panose="02020603050405020304" pitchFamily="18" charset="0"/>
                        </a:rPr>
                        <a:t>DESCRIPCIÓN DEL PREDIO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s-CO" sz="1100" b="1"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0"/>
                        </a:spcAft>
                      </a:pPr>
                      <a:r>
                        <a:rPr lang="es-CO" sz="1100" b="1" dirty="0">
                          <a:effectLst/>
                          <a:latin typeface="Arial Narrow" panose="020B0606020202030204" pitchFamily="34" charset="0"/>
                          <a:ea typeface="Calibri" panose="020F0502020204030204" pitchFamily="34" charset="0"/>
                          <a:cs typeface="Times New Roman" panose="02020603050405020304" pitchFamily="18" charset="0"/>
                        </a:rPr>
                        <a:t>EXTENSIÓN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100" b="1">
                          <a:effectLst/>
                          <a:latin typeface="Arial Narrow" panose="020B0606020202030204" pitchFamily="34" charset="0"/>
                          <a:ea typeface="Calibri" panose="020F0502020204030204" pitchFamily="34" charset="0"/>
                          <a:cs typeface="Times New Roman" panose="02020603050405020304" pitchFamily="18" charset="0"/>
                        </a:rPr>
                        <a:t>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0100341"/>
                  </a:ext>
                </a:extLst>
              </a:tr>
              <a:tr h="257336">
                <a:tc>
                  <a:txBody>
                    <a:bodyPr/>
                    <a:lstStyle/>
                    <a:p>
                      <a:pPr algn="ct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1</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019-14161</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LT</a:t>
                      </a:r>
                      <a:r>
                        <a:rPr lang="es-CO" sz="1100" dirty="0">
                          <a:effectLst/>
                          <a:latin typeface="Arial Narrow" panose="020B0606020202030204" pitchFamily="34" charset="0"/>
                          <a:ea typeface="Calibri" panose="020F0502020204030204" pitchFamily="34" charset="0"/>
                          <a:cs typeface="Times New Roman" panose="02020603050405020304" pitchFamily="18" charset="0"/>
                        </a:rPr>
                        <a:t> 1 </a:t>
                      </a: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VDA</a:t>
                      </a:r>
                      <a:r>
                        <a:rPr lang="es-CO" sz="1100" dirty="0">
                          <a:effectLst/>
                          <a:latin typeface="Arial Narrow" panose="020B0606020202030204" pitchFamily="34" charset="0"/>
                          <a:ea typeface="Calibri" panose="020F0502020204030204" pitchFamily="34" charset="0"/>
                          <a:cs typeface="Times New Roman" panose="02020603050405020304" pitchFamily="18" charset="0"/>
                        </a:rPr>
                        <a:t> LA SUSANA</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 22 Ha + 1.726 </a:t>
                      </a: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M2</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 Sobre éste predio funciona </a:t>
                      </a: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ZOMAM</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2923230"/>
                  </a:ext>
                </a:extLst>
              </a:tr>
              <a:tr h="210778">
                <a:tc>
                  <a:txBody>
                    <a:bodyPr/>
                    <a:lstStyle/>
                    <a:p>
                      <a:pPr algn="ctr">
                        <a:spcAft>
                          <a:spcPts val="0"/>
                        </a:spcAft>
                      </a:pPr>
                      <a:r>
                        <a:rPr lang="es-CO" sz="1100">
                          <a:effectLst/>
                          <a:latin typeface="Arial Narrow" panose="020B0606020202030204" pitchFamily="34" charset="0"/>
                          <a:ea typeface="Calibri" panose="020F0502020204030204" pitchFamily="34" charset="0"/>
                          <a:cs typeface="Times New Roman" panose="02020603050405020304" pitchFamily="18" charset="0"/>
                        </a:rPr>
                        <a:t>2</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a:effectLst/>
                          <a:latin typeface="Arial Narrow" panose="020B0606020202030204" pitchFamily="34" charset="0"/>
                          <a:ea typeface="Calibri" panose="020F0502020204030204" pitchFamily="34" charset="0"/>
                          <a:cs typeface="Times New Roman" panose="02020603050405020304" pitchFamily="18" charset="0"/>
                        </a:rPr>
                        <a:t>019-14162</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LT</a:t>
                      </a:r>
                      <a:r>
                        <a:rPr lang="es-CO" sz="1100" dirty="0">
                          <a:effectLst/>
                          <a:latin typeface="Arial Narrow" panose="020B0606020202030204" pitchFamily="34" charset="0"/>
                          <a:ea typeface="Calibri" panose="020F0502020204030204" pitchFamily="34" charset="0"/>
                          <a:cs typeface="Times New Roman" panose="02020603050405020304" pitchFamily="18" charset="0"/>
                        </a:rPr>
                        <a:t> 2 </a:t>
                      </a: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VDA</a:t>
                      </a:r>
                      <a:r>
                        <a:rPr lang="es-CO" sz="1100" dirty="0">
                          <a:effectLst/>
                          <a:latin typeface="Arial Narrow" panose="020B0606020202030204" pitchFamily="34" charset="0"/>
                          <a:ea typeface="Calibri" panose="020F0502020204030204" pitchFamily="34" charset="0"/>
                          <a:cs typeface="Times New Roman" panose="02020603050405020304" pitchFamily="18" charset="0"/>
                        </a:rPr>
                        <a:t> LA SUSANA</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 394 Ha + 8.274 </a:t>
                      </a: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M2</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 Reserva ambiental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7857400"/>
                  </a:ext>
                </a:extLst>
              </a:tr>
            </a:tbl>
          </a:graphicData>
        </a:graphic>
      </p:graphicFrame>
      <p:sp>
        <p:nvSpPr>
          <p:cNvPr id="4" name="Rectángulo 3"/>
          <p:cNvSpPr/>
          <p:nvPr/>
        </p:nvSpPr>
        <p:spPr>
          <a:xfrm>
            <a:off x="6132802" y="591862"/>
            <a:ext cx="3635607" cy="383182"/>
          </a:xfrm>
          <a:prstGeom prst="rect">
            <a:avLst/>
          </a:prstGeom>
        </p:spPr>
        <p:txBody>
          <a:bodyPr wrap="square">
            <a:spAutoFit/>
          </a:bodyPr>
          <a:lstStyle/>
          <a:p>
            <a:pPr marL="342900" indent="-342900" algn="just">
              <a:lnSpc>
                <a:spcPct val="105000"/>
              </a:lnSpc>
              <a:buFont typeface="+mj-lt"/>
              <a:buAutoNum type="arabicPeriod" startAt="2"/>
            </a:pPr>
            <a:r>
              <a:rPr lang="es-CO" b="1" dirty="0">
                <a:latin typeface="Arial Narrow" panose="020B0606020202030204" pitchFamily="34" charset="0"/>
                <a:ea typeface="Calibri" panose="020F0502020204030204" pitchFamily="34" charset="0"/>
                <a:cs typeface="Times New Roman" panose="02020603050405020304" pitchFamily="18" charset="0"/>
              </a:rPr>
              <a:t>ESTADO DE LOS ACTIVOS</a:t>
            </a:r>
            <a:endParaRPr lang="es-CO"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11" name="Rectángulo 10"/>
          <p:cNvSpPr/>
          <p:nvPr/>
        </p:nvSpPr>
        <p:spPr>
          <a:xfrm>
            <a:off x="0" y="0"/>
            <a:ext cx="12192000" cy="111556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3" name="CuadroTexto 12"/>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Estado de los activos</a:t>
            </a:r>
            <a:endParaRPr lang="es-ES" sz="800" dirty="0">
              <a:solidFill>
                <a:schemeClr val="bg1"/>
              </a:solidFill>
            </a:endParaRPr>
          </a:p>
        </p:txBody>
      </p:sp>
    </p:spTree>
    <p:extLst>
      <p:ext uri="{BB962C8B-B14F-4D97-AF65-F5344CB8AC3E}">
        <p14:creationId xmlns:p14="http://schemas.microsoft.com/office/powerpoint/2010/main" val="13599937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3752" y="253301"/>
            <a:ext cx="4677984" cy="62373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700497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3136" y="1"/>
            <a:ext cx="2222500" cy="1213050"/>
          </a:xfrm>
          <a:prstGeom prst="rect">
            <a:avLst/>
          </a:prstGeom>
        </p:spPr>
      </p:pic>
      <p:sp>
        <p:nvSpPr>
          <p:cNvPr id="3"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4" name="Rectángulo 3"/>
          <p:cNvSpPr/>
          <p:nvPr/>
        </p:nvSpPr>
        <p:spPr>
          <a:xfrm>
            <a:off x="1847529" y="1460127"/>
            <a:ext cx="8311331" cy="4247317"/>
          </a:xfrm>
          <a:prstGeom prst="rect">
            <a:avLst/>
          </a:prstGeom>
        </p:spPr>
        <p:txBody>
          <a:bodyPr wrap="square">
            <a:spAutoFit/>
          </a:bodyPr>
          <a:lstStyle/>
          <a:p>
            <a:r>
              <a:rPr lang="es-ES" b="1" dirty="0">
                <a:latin typeface="Arial Narrow" panose="020B0606020202030204" pitchFamily="34" charset="0"/>
                <a:ea typeface="Calibri" panose="020F0502020204030204" pitchFamily="34" charset="0"/>
                <a:cs typeface="Times New Roman" panose="02020603050405020304" pitchFamily="18" charset="0"/>
              </a:rPr>
              <a:t> </a:t>
            </a:r>
            <a:endParaRPr lang="es-CO"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 VALIDEZ DE LOS CONTRATOS SUSCRITOS CON CEMEX POR EL SEÑOR YESID RAMÍREZ  EN SU CALIDAD DE  DEPOSITARIO</a:t>
            </a:r>
          </a:p>
          <a:p>
            <a:pPr algn="just"/>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a:p>
            <a:pPr marL="742950" lvl="1" indent="-285750" algn="just">
              <a:buFont typeface="Arial" panose="020B0604020202020204" pitchFamily="34" charset="0"/>
              <a:buChar char="•"/>
            </a:pPr>
            <a:r>
              <a:rPr lang="es-ES" sz="1400" dirty="0">
                <a:latin typeface="Arial Narrow" panose="020B0606020202030204" pitchFamily="34" charset="0"/>
                <a:ea typeface="Calibri" panose="020F0502020204030204" pitchFamily="34" charset="0"/>
                <a:cs typeface="Times New Roman" panose="02020603050405020304" pitchFamily="18" charset="0"/>
              </a:rPr>
              <a:t>CONTRATO DE ARRENDAMIENTO 420 HAS SIN AUTORIZACION Y POR FUERA DE PRECIOS DEL MERCADO</a:t>
            </a:r>
          </a:p>
          <a:p>
            <a:pPr lvl="1" algn="just"/>
            <a:endParaRPr lang="es-ES" sz="1400" dirty="0">
              <a:latin typeface="Arial Narrow" panose="020B0606020202030204" pitchFamily="34" charset="0"/>
              <a:ea typeface="Calibri" panose="020F0502020204030204" pitchFamily="34" charset="0"/>
              <a:cs typeface="Times New Roman" panose="02020603050405020304" pitchFamily="18" charset="0"/>
            </a:endParaRPr>
          </a:p>
          <a:p>
            <a:pPr marL="742950" lvl="1" indent="-285750" algn="just">
              <a:buFont typeface="Arial" panose="020B0604020202020204" pitchFamily="34" charset="0"/>
              <a:buChar char="•"/>
            </a:pPr>
            <a:r>
              <a:rPr lang="es-ES" sz="1400" dirty="0">
                <a:latin typeface="Arial Narrow" panose="020B0606020202030204" pitchFamily="34" charset="0"/>
                <a:ea typeface="Calibri" panose="020F0502020204030204" pitchFamily="34" charset="0"/>
                <a:cs typeface="Times New Roman" panose="02020603050405020304" pitchFamily="18" charset="0"/>
              </a:rPr>
              <a:t>CONTRATO DE MANDATO CELEBRADO SIN FACULTAD LEGAL</a:t>
            </a:r>
          </a:p>
          <a:p>
            <a:pPr marL="285750" indent="-285750" algn="just">
              <a:buFont typeface="Arial" panose="020B0604020202020204" pitchFamily="34" charset="0"/>
              <a:buChar char="•"/>
            </a:pPr>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 POSIBLE  TRASLADO ACCIONARIO DE LA ZONA FRANCA – ZOMAM A FAVOR DE CEMEX </a:t>
            </a:r>
          </a:p>
          <a:p>
            <a:pPr algn="just"/>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 LA EXPLOTACIÓN DE LOS ACTIVOS DE LA SOCIEDAD C.I. CALIZAS Y MINERALES, DURANTE LA ETAPA PRE-OPERATIVA DEL PROYECTO.  </a:t>
            </a:r>
          </a:p>
          <a:p>
            <a:pPr marL="285750" indent="-285750" algn="just">
              <a:buFont typeface="Arial" panose="020B0604020202020204" pitchFamily="34" charset="0"/>
              <a:buChar char="•"/>
            </a:pPr>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a:p>
            <a:pPr algn="just"/>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INVERSIONES ADELANTADAS POR CEMEX. 340 MILLONES DE DÓLARES, RESPECTO DE UN ACTIVO EN PROCESO DE EXTINCION DE DOMINIO.</a:t>
            </a:r>
          </a:p>
          <a:p>
            <a:pPr algn="just"/>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Rectángulo 4"/>
          <p:cNvSpPr/>
          <p:nvPr/>
        </p:nvSpPr>
        <p:spPr>
          <a:xfrm>
            <a:off x="6600057" y="448172"/>
            <a:ext cx="3168351" cy="383182"/>
          </a:xfrm>
          <a:prstGeom prst="rect">
            <a:avLst/>
          </a:prstGeom>
        </p:spPr>
        <p:txBody>
          <a:bodyPr wrap="square">
            <a:spAutoFit/>
          </a:bodyPr>
          <a:lstStyle/>
          <a:p>
            <a:pPr marL="342900" indent="-342900" algn="just">
              <a:lnSpc>
                <a:spcPct val="105000"/>
              </a:lnSpc>
              <a:spcAft>
                <a:spcPts val="800"/>
              </a:spcAft>
              <a:buFont typeface="+mj-lt"/>
              <a:buAutoNum type="arabicPeriod" startAt="3"/>
            </a:pPr>
            <a:r>
              <a:rPr lang="es-CO" b="1" dirty="0">
                <a:latin typeface="Arial Narrow" panose="020B0606020202030204" pitchFamily="34" charset="0"/>
                <a:ea typeface="Calibri" panose="020F0502020204030204" pitchFamily="34" charset="0"/>
                <a:cs typeface="Times New Roman" panose="02020603050405020304" pitchFamily="18" charset="0"/>
              </a:rPr>
              <a:t>PROBLEMAS  </a:t>
            </a:r>
          </a:p>
        </p:txBody>
      </p:sp>
      <p:sp>
        <p:nvSpPr>
          <p:cNvPr id="7" name="Rectángulo 6"/>
          <p:cNvSpPr/>
          <p:nvPr/>
        </p:nvSpPr>
        <p:spPr>
          <a:xfrm>
            <a:off x="0" y="0"/>
            <a:ext cx="12192000" cy="111556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9" name="CuadroTexto 8"/>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Problemas</a:t>
            </a:r>
            <a:endParaRPr lang="es-ES" sz="800" dirty="0">
              <a:solidFill>
                <a:schemeClr val="bg1"/>
              </a:solidFill>
            </a:endParaRPr>
          </a:p>
        </p:txBody>
      </p:sp>
    </p:spTree>
    <p:extLst>
      <p:ext uri="{BB962C8B-B14F-4D97-AF65-F5344CB8AC3E}">
        <p14:creationId xmlns:p14="http://schemas.microsoft.com/office/powerpoint/2010/main" val="25263596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3136" y="1"/>
            <a:ext cx="2222500" cy="1213050"/>
          </a:xfrm>
          <a:prstGeom prst="rect">
            <a:avLst/>
          </a:prstGeom>
        </p:spPr>
      </p:pic>
      <p:sp>
        <p:nvSpPr>
          <p:cNvPr id="3" name="Rectángulo 1"/>
          <p:cNvSpPr/>
          <p:nvPr/>
        </p:nvSpPr>
        <p:spPr>
          <a:xfrm>
            <a:off x="0" y="6510695"/>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4" name="Rectángulo 3"/>
          <p:cNvSpPr/>
          <p:nvPr/>
        </p:nvSpPr>
        <p:spPr>
          <a:xfrm>
            <a:off x="1805931" y="1267624"/>
            <a:ext cx="8496944" cy="4678204"/>
          </a:xfrm>
          <a:prstGeom prst="rect">
            <a:avLst/>
          </a:prstGeom>
        </p:spPr>
        <p:txBody>
          <a:bodyPr wrap="square">
            <a:spAutoFit/>
          </a:bodyPr>
          <a:lstStyle/>
          <a:p>
            <a:r>
              <a:rPr lang="es-ES" b="1" dirty="0">
                <a:latin typeface="Arial Narrow" panose="020B0606020202030204" pitchFamily="34" charset="0"/>
                <a:ea typeface="Calibri" panose="020F0502020204030204" pitchFamily="34" charset="0"/>
                <a:cs typeface="Times New Roman" panose="02020603050405020304" pitchFamily="18" charset="0"/>
              </a:rPr>
              <a:t> </a:t>
            </a:r>
            <a:endParaRPr lang="es-CO" b="1" dirty="0">
              <a:latin typeface="Arial Narrow" panose="020B0606020202030204" pitchFamily="34" charset="0"/>
              <a:ea typeface="Calibri" panose="020F0502020204030204" pitchFamily="34" charset="0"/>
              <a:cs typeface="Times New Roman" panose="02020603050405020304" pitchFamily="18" charset="0"/>
            </a:endParaRPr>
          </a:p>
          <a:p>
            <a:pPr algn="just"/>
            <a:r>
              <a:rPr lang="es-ES" sz="1400" b="1" dirty="0">
                <a:latin typeface="Arial Narrow" panose="020B0606020202030204" pitchFamily="34" charset="0"/>
                <a:ea typeface="Calibri" panose="020F0502020204030204" pitchFamily="34" charset="0"/>
                <a:cs typeface="Times New Roman" panose="02020603050405020304" pitchFamily="18" charset="0"/>
              </a:rPr>
              <a:t> </a:t>
            </a:r>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a:p>
            <a:pPr algn="just"/>
            <a:r>
              <a:rPr lang="es-ES" sz="1400" b="1" dirty="0">
                <a:latin typeface="Arial Narrow" panose="020B0606020202030204" pitchFamily="34" charset="0"/>
                <a:ea typeface="Calibri" panose="020F0502020204030204" pitchFamily="34" charset="0"/>
                <a:cs typeface="Times New Roman" panose="02020603050405020304" pitchFamily="18" charset="0"/>
              </a:rPr>
              <a:t> </a:t>
            </a:r>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RESPONSABILIDAD PENAL POR LOS HECHOS SUCEDIDOS. </a:t>
            </a:r>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RECONOCIMIENTO Y PAGO DE PERJUICIOS OCASIONADOS POR CEMEX:</a:t>
            </a:r>
          </a:p>
          <a:p>
            <a:pPr lvl="1" algn="just"/>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a:p>
            <a:pPr marL="742950" lvl="1"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COMPRA VENTA ACCIONARIA DE LA ZONA FRANCA – ZOMAM</a:t>
            </a:r>
          </a:p>
          <a:p>
            <a:pPr marL="742950" lvl="1"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LA EXPLOTACIÓN DE LOS ACTIVOS DE LA SOCIEDAD C.I. CALIZAS Y MINERALES, DURANTE LA ETAPA PRE-OPERATIVA DEL PROYECTO.  </a:t>
            </a:r>
          </a:p>
          <a:p>
            <a:pPr marL="742950" lvl="1"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VALOR DEL ARRENDAMIENTO POR DEBAJO DE PRECIOS DE MERCADO</a:t>
            </a:r>
          </a:p>
          <a:p>
            <a:pPr marL="285750" indent="-285750" algn="just">
              <a:buFont typeface="Arial" panose="020B0604020202020204" pitchFamily="34" charset="0"/>
              <a:buChar char="•"/>
            </a:pPr>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DE RESOLVERSE LO ANTERIOR, ESTABLECER LAS CONDICIONES JURÍDICAS Y ECONÓMICAS QUE PODRÍAN REGIR LA ETAPA OPERATIVA DEL PROYECTO ADELANTADO POR CEMEX.  </a:t>
            </a:r>
          </a:p>
          <a:p>
            <a:pPr lvl="1" algn="just"/>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a:p>
            <a:pPr marL="742950" lvl="1"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VIGENCIA Y CONTROL DE LA ZONA FRANCA – ZOMAM</a:t>
            </a:r>
          </a:p>
          <a:p>
            <a:pPr marL="742950" lvl="1"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AMPLIACIÓN DE LA ZONA FRANCA </a:t>
            </a:r>
          </a:p>
          <a:p>
            <a:pPr marL="742950" lvl="1"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AMPLIACIÓN DE LA LICENCIA AMBIENTAL </a:t>
            </a:r>
          </a:p>
          <a:p>
            <a:pPr marL="742950" lvl="1"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INVERSIONES EFECTUADAS EN EL PREDIO.</a:t>
            </a:r>
          </a:p>
          <a:p>
            <a:pPr marL="285750" indent="-285750" algn="just">
              <a:buFont typeface="Arial" panose="020B0604020202020204" pitchFamily="34" charset="0"/>
              <a:buChar char="•"/>
            </a:pPr>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Rectángulo 4"/>
          <p:cNvSpPr/>
          <p:nvPr/>
        </p:nvSpPr>
        <p:spPr>
          <a:xfrm>
            <a:off x="6600057" y="448172"/>
            <a:ext cx="3168351" cy="383182"/>
          </a:xfrm>
          <a:prstGeom prst="rect">
            <a:avLst/>
          </a:prstGeom>
        </p:spPr>
        <p:txBody>
          <a:bodyPr wrap="square">
            <a:spAutoFit/>
          </a:bodyPr>
          <a:lstStyle/>
          <a:p>
            <a:pPr marL="342900" indent="-342900" algn="just">
              <a:lnSpc>
                <a:spcPct val="105000"/>
              </a:lnSpc>
              <a:spcAft>
                <a:spcPts val="800"/>
              </a:spcAft>
              <a:buFont typeface="+mj-lt"/>
              <a:buAutoNum type="arabicPeriod" startAt="3"/>
            </a:pPr>
            <a:r>
              <a:rPr lang="es-CO" b="1" dirty="0">
                <a:latin typeface="Arial Narrow" panose="020B0606020202030204" pitchFamily="34" charset="0"/>
                <a:ea typeface="Calibri" panose="020F0502020204030204" pitchFamily="34" charset="0"/>
                <a:cs typeface="Times New Roman" panose="02020603050405020304" pitchFamily="18" charset="0"/>
              </a:rPr>
              <a:t>ASPECTOS A RESOLVER   </a:t>
            </a:r>
          </a:p>
        </p:txBody>
      </p:sp>
      <p:sp>
        <p:nvSpPr>
          <p:cNvPr id="7" name="Rectángulo 6"/>
          <p:cNvSpPr/>
          <p:nvPr/>
        </p:nvSpPr>
        <p:spPr>
          <a:xfrm>
            <a:off x="0" y="0"/>
            <a:ext cx="12192000" cy="111556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9" name="CuadroTexto 8"/>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Aspectos a resolver</a:t>
            </a:r>
            <a:endParaRPr lang="es-ES" sz="800" dirty="0">
              <a:solidFill>
                <a:schemeClr val="bg1"/>
              </a:solidFill>
            </a:endParaRPr>
          </a:p>
        </p:txBody>
      </p:sp>
    </p:spTree>
    <p:extLst>
      <p:ext uri="{BB962C8B-B14F-4D97-AF65-F5344CB8AC3E}">
        <p14:creationId xmlns:p14="http://schemas.microsoft.com/office/powerpoint/2010/main" val="12494075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4" name="Rectángulo 3"/>
          <p:cNvSpPr/>
          <p:nvPr/>
        </p:nvSpPr>
        <p:spPr>
          <a:xfrm>
            <a:off x="1904331" y="1253280"/>
            <a:ext cx="8383339" cy="4955203"/>
          </a:xfrm>
          <a:prstGeom prst="rect">
            <a:avLst/>
          </a:prstGeom>
        </p:spPr>
        <p:txBody>
          <a:bodyPr wrap="square">
            <a:spAutoFit/>
          </a:bodyPr>
          <a:lstStyle/>
          <a:p>
            <a:pPr marL="342900" indent="-342900" algn="just">
              <a:buFont typeface="+mj-lt"/>
              <a:buAutoNum type="arabicPeriod" startAt="4"/>
            </a:pPr>
            <a:r>
              <a:rPr lang="es-CO" b="1" dirty="0">
                <a:latin typeface="Arial Narrow" panose="020B0606020202030204" pitchFamily="34" charset="0"/>
              </a:rPr>
              <a:t>ACTUACIONES SAE</a:t>
            </a:r>
          </a:p>
          <a:p>
            <a:pPr marL="342900" indent="-342900" algn="just">
              <a:buFont typeface="+mj-lt"/>
              <a:buAutoNum type="arabicPeriod" startAt="4"/>
            </a:pPr>
            <a:endParaRPr lang="es-CO" dirty="0">
              <a:latin typeface="Arial Narrow" panose="020B0606020202030204" pitchFamily="34" charset="0"/>
            </a:endParaRPr>
          </a:p>
          <a:p>
            <a:pPr marL="285750" indent="-285750" algn="just">
              <a:buFont typeface="Arial" panose="020B0604020202020204" pitchFamily="34" charset="0"/>
              <a:buChar char="•"/>
            </a:pPr>
            <a:r>
              <a:rPr lang="es-ES" sz="1400" b="1" dirty="0">
                <a:latin typeface="Arial Narrow" panose="020B0606020202030204" pitchFamily="34" charset="0"/>
              </a:rPr>
              <a:t>Remoción del señor YESID RAMÍREZ RAMÍREZ e interposición de denuncia penal en su contra, la cual es de conocimiento de la Fiscalía 61 especializada anticorrupción.  </a:t>
            </a:r>
          </a:p>
          <a:p>
            <a:pPr marL="285750" indent="-285750" algn="just">
              <a:buFont typeface="Arial" panose="020B0604020202020204" pitchFamily="34" charset="0"/>
              <a:buChar char="•"/>
            </a:pPr>
            <a:endParaRPr lang="es-CO" sz="1400" b="1" dirty="0">
              <a:latin typeface="Arial Narrow" panose="020B0606020202030204" pitchFamily="34" charset="0"/>
            </a:endParaRPr>
          </a:p>
          <a:p>
            <a:pPr marL="285750" indent="-285750" algn="just">
              <a:buFont typeface="Arial" panose="020B0604020202020204" pitchFamily="34" charset="0"/>
              <a:buChar char="•"/>
            </a:pPr>
            <a:r>
              <a:rPr lang="es-ES" sz="1400" b="1" dirty="0">
                <a:latin typeface="Arial Narrow" panose="020B0606020202030204" pitchFamily="34" charset="0"/>
              </a:rPr>
              <a:t>Nombramiento de un nuevo depositario, el señor NÉSTOR GARRIDO, con experiencia en temas mineros. </a:t>
            </a:r>
          </a:p>
          <a:p>
            <a:pPr marL="285750" indent="-285750" algn="just">
              <a:buFont typeface="Arial" panose="020B0604020202020204" pitchFamily="34" charset="0"/>
              <a:buChar char="•"/>
            </a:pPr>
            <a:endParaRPr lang="es-CO" sz="1400" b="1" dirty="0">
              <a:latin typeface="Arial Narrow" panose="020B0606020202030204" pitchFamily="34" charset="0"/>
            </a:endParaRPr>
          </a:p>
          <a:p>
            <a:pPr marL="285750" indent="-285750" algn="just">
              <a:buFont typeface="Arial" panose="020B0604020202020204" pitchFamily="34" charset="0"/>
              <a:buChar char="•"/>
            </a:pPr>
            <a:r>
              <a:rPr lang="es-ES" sz="1400" b="1" dirty="0">
                <a:latin typeface="Arial Narrow" panose="020B0606020202030204" pitchFamily="34" charset="0"/>
              </a:rPr>
              <a:t>Diagnóstico jurídico, financiero y técnico, para estimar el valor que debe ser pagado por la explotación de los activos de la Sociedad C.I. CALIZAS Y MINERALES incluyendo los predios, el titulo minero y el uso de la zona franca, tanto en la etapa pre-operativa como en la etapa operativa.  </a:t>
            </a:r>
          </a:p>
          <a:p>
            <a:pPr marL="285750" indent="-285750" algn="just">
              <a:buFont typeface="Arial" panose="020B0604020202020204" pitchFamily="34" charset="0"/>
              <a:buChar char="•"/>
            </a:pPr>
            <a:endParaRPr lang="es-CO" sz="1400" b="1" dirty="0">
              <a:latin typeface="Arial Narrow" panose="020B0606020202030204" pitchFamily="34" charset="0"/>
            </a:endParaRPr>
          </a:p>
          <a:p>
            <a:pPr marL="285750" indent="-285750" algn="just">
              <a:buFont typeface="Arial" panose="020B0604020202020204" pitchFamily="34" charset="0"/>
              <a:buChar char="•"/>
            </a:pPr>
            <a:r>
              <a:rPr lang="es-ES" sz="1400" b="1" dirty="0">
                <a:latin typeface="Arial Narrow" panose="020B0606020202030204" pitchFamily="34" charset="0"/>
              </a:rPr>
              <a:t>Actuaciones frente a las entidades estatales relacionadas con el proyecto adelantado por CEMEX: DIAN, Ministerio de Comercio, Agencia Nacional Minera, Secretaria de Minas de Antioquia, Cámara de Comercio del Magdalena Medio, </a:t>
            </a:r>
            <a:r>
              <a:rPr lang="es-ES" sz="1400" b="1" dirty="0" err="1">
                <a:latin typeface="Arial Narrow" panose="020B0606020202030204" pitchFamily="34" charset="0"/>
              </a:rPr>
              <a:t>Corantioquia</a:t>
            </a:r>
            <a:r>
              <a:rPr lang="es-ES" sz="1400" b="1" dirty="0">
                <a:latin typeface="Arial Narrow" panose="020B0606020202030204" pitchFamily="34" charset="0"/>
              </a:rPr>
              <a:t>, UIAF, Fiscalía General de la Nación, Agencia Nacional de Defensa Jurídica del Estado, Ministerio de Justicia.   </a:t>
            </a:r>
          </a:p>
          <a:p>
            <a:pPr marL="285750" indent="-285750" algn="just">
              <a:buFont typeface="Arial" panose="020B0604020202020204" pitchFamily="34" charset="0"/>
              <a:buChar char="•"/>
            </a:pPr>
            <a:endParaRPr lang="es-CO" sz="1400" b="1" dirty="0">
              <a:latin typeface="Arial Narrow" panose="020B0606020202030204" pitchFamily="34" charset="0"/>
            </a:endParaRPr>
          </a:p>
          <a:p>
            <a:pPr marL="285750" indent="-285750" algn="just">
              <a:buFont typeface="Arial" panose="020B0604020202020204" pitchFamily="34" charset="0"/>
              <a:buChar char="•"/>
            </a:pPr>
            <a:r>
              <a:rPr lang="es-ES" sz="1400" b="1" dirty="0">
                <a:latin typeface="Arial Narrow" panose="020B0606020202030204" pitchFamily="34" charset="0"/>
              </a:rPr>
              <a:t>Solicitud de información a CEMEX sobre el proyecto y sus actuaciones en </a:t>
            </a:r>
            <a:r>
              <a:rPr lang="es-ES" sz="1400" b="1" dirty="0" err="1">
                <a:latin typeface="Arial Narrow" panose="020B0606020202030204" pitchFamily="34" charset="0"/>
              </a:rPr>
              <a:t>ZOMAM</a:t>
            </a:r>
            <a:r>
              <a:rPr lang="es-ES" sz="1400" b="1" dirty="0">
                <a:latin typeface="Arial Narrow" panose="020B0606020202030204" pitchFamily="34" charset="0"/>
              </a:rPr>
              <a:t>.</a:t>
            </a:r>
          </a:p>
          <a:p>
            <a:pPr marL="285750" indent="-285750" algn="just">
              <a:buFont typeface="Arial" panose="020B0604020202020204" pitchFamily="34" charset="0"/>
              <a:buChar char="•"/>
            </a:pPr>
            <a:endParaRPr lang="es-CO" sz="1400" b="1" dirty="0">
              <a:latin typeface="Arial Narrow" panose="020B0606020202030204" pitchFamily="34" charset="0"/>
            </a:endParaRPr>
          </a:p>
          <a:p>
            <a:pPr marL="285750" indent="-285750" algn="just">
              <a:buFont typeface="Arial" panose="020B0604020202020204" pitchFamily="34" charset="0"/>
              <a:buChar char="•"/>
            </a:pPr>
            <a:r>
              <a:rPr lang="es-ES" sz="1400" b="1" dirty="0">
                <a:latin typeface="Arial Narrow" panose="020B0606020202030204" pitchFamily="34" charset="0"/>
              </a:rPr>
              <a:t>Visita técnica por parte de SAE, para identificar el avance y estado actual del Proyecto.</a:t>
            </a:r>
            <a:r>
              <a:rPr lang="es-ES" sz="1400" b="1" dirty="0"/>
              <a:t> </a:t>
            </a:r>
          </a:p>
          <a:p>
            <a:pPr marL="285750" indent="-285750" algn="just">
              <a:buFont typeface="Arial" panose="020B0604020202020204" pitchFamily="34" charset="0"/>
              <a:buChar char="•"/>
            </a:pPr>
            <a:endParaRPr lang="es-ES" sz="1400" b="1" dirty="0"/>
          </a:p>
          <a:p>
            <a:pPr marL="285750" indent="-285750" algn="just">
              <a:buFont typeface="Arial" panose="020B0604020202020204" pitchFamily="34" charset="0"/>
              <a:buChar char="•"/>
            </a:pPr>
            <a:r>
              <a:rPr lang="es-ES" sz="1400" b="1" dirty="0">
                <a:latin typeface="Arial Narrow" panose="020B0606020202030204" pitchFamily="34" charset="0"/>
              </a:rPr>
              <a:t>Mesas técnicas de trabajo con CEMEX y con el apoyo del equipo asesor conformado por SAE para solucionar las problemáticas expuestas.   </a:t>
            </a:r>
            <a:endParaRPr lang="es-CO" sz="1400" b="1" dirty="0">
              <a:latin typeface="Arial Narrow" panose="020B0606020202030204" pitchFamily="34" charset="0"/>
            </a:endParaRPr>
          </a:p>
        </p:txBody>
      </p:sp>
      <p:sp>
        <p:nvSpPr>
          <p:cNvPr id="6" name="Rectángulo 5"/>
          <p:cNvSpPr/>
          <p:nvPr/>
        </p:nvSpPr>
        <p:spPr>
          <a:xfrm>
            <a:off x="0" y="0"/>
            <a:ext cx="12192000" cy="111556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8" name="CuadroTexto 7"/>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Actuaciones SAE</a:t>
            </a:r>
            <a:endParaRPr lang="es-ES" sz="800" dirty="0">
              <a:solidFill>
                <a:schemeClr val="bg1"/>
              </a:solidFill>
            </a:endParaRPr>
          </a:p>
        </p:txBody>
      </p:sp>
    </p:spTree>
    <p:extLst>
      <p:ext uri="{BB962C8B-B14F-4D97-AF65-F5344CB8AC3E}">
        <p14:creationId xmlns:p14="http://schemas.microsoft.com/office/powerpoint/2010/main" val="38601855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4" name="Rectángulo 3"/>
          <p:cNvSpPr/>
          <p:nvPr/>
        </p:nvSpPr>
        <p:spPr>
          <a:xfrm>
            <a:off x="1904331" y="1253280"/>
            <a:ext cx="8383339" cy="4739759"/>
          </a:xfrm>
          <a:prstGeom prst="rect">
            <a:avLst/>
          </a:prstGeom>
        </p:spPr>
        <p:txBody>
          <a:bodyPr wrap="square">
            <a:spAutoFit/>
          </a:bodyPr>
          <a:lstStyle/>
          <a:p>
            <a:pPr lvl="0" algn="just"/>
            <a:r>
              <a:rPr lang="es-CO" b="1" dirty="0">
                <a:latin typeface="Arial Narrow" panose="020B0606020202030204" pitchFamily="34" charset="0"/>
              </a:rPr>
              <a:t>5.   MESAS DE TRABAJO CEMEX  </a:t>
            </a:r>
          </a:p>
          <a:p>
            <a:pPr lvl="0" algn="just"/>
            <a:endParaRPr lang="es-CO" dirty="0">
              <a:latin typeface="Arial Narrow" panose="020B0606020202030204" pitchFamily="34" charset="0"/>
            </a:endParaRPr>
          </a:p>
          <a:p>
            <a:pPr algn="just"/>
            <a:r>
              <a:rPr lang="es-ES" sz="1400" dirty="0">
                <a:latin typeface="Arial Narrow" panose="020B0606020202030204" pitchFamily="34" charset="0"/>
              </a:rPr>
              <a:t>Las mesas de trabajo corresponden a los siguientes cuatro temas: i) Contratos, ii) Concesión Minero Ambiental, iii) Zona Franca y iv) Penal.  </a:t>
            </a:r>
          </a:p>
          <a:p>
            <a:pPr algn="just"/>
            <a:r>
              <a:rPr lang="es-ES" sz="1400" dirty="0">
                <a:latin typeface="Arial Narrow" panose="020B0606020202030204" pitchFamily="34" charset="0"/>
              </a:rPr>
              <a:t> </a:t>
            </a:r>
          </a:p>
          <a:p>
            <a:pPr algn="just"/>
            <a:r>
              <a:rPr lang="es-ES" sz="1400" dirty="0">
                <a:latin typeface="Arial Narrow" panose="020B0606020202030204" pitchFamily="34" charset="0"/>
              </a:rPr>
              <a:t>Para el desarrollo de la agenda de trabajo se definió la siguiente hoja de ruta: </a:t>
            </a:r>
          </a:p>
          <a:p>
            <a:pPr algn="just"/>
            <a:r>
              <a:rPr lang="es-ES" sz="1400" dirty="0">
                <a:latin typeface="Arial Narrow" panose="020B0606020202030204" pitchFamily="34" charset="0"/>
              </a:rPr>
              <a:t> </a:t>
            </a:r>
          </a:p>
          <a:p>
            <a:pPr lvl="0" algn="just"/>
            <a:r>
              <a:rPr lang="es-CO" sz="1400" dirty="0">
                <a:latin typeface="Arial Narrow" panose="020B0606020202030204" pitchFamily="34" charset="0"/>
              </a:rPr>
              <a:t>Cuál es la realidad económica del Proyecto   </a:t>
            </a:r>
            <a:endParaRPr lang="es-ES" sz="1400" dirty="0">
              <a:latin typeface="Arial Narrow" panose="020B0606020202030204" pitchFamily="34" charset="0"/>
            </a:endParaRPr>
          </a:p>
          <a:p>
            <a:pPr lvl="0" algn="just"/>
            <a:r>
              <a:rPr lang="es-CO" sz="1400" dirty="0">
                <a:latin typeface="Arial Narrow" panose="020B0606020202030204" pitchFamily="34" charset="0"/>
              </a:rPr>
              <a:t>Cuál es el modelo de negocio que debe aplicarse a esa realidad económica </a:t>
            </a:r>
            <a:endParaRPr lang="es-ES" sz="1400" dirty="0">
              <a:latin typeface="Arial Narrow" panose="020B0606020202030204" pitchFamily="34" charset="0"/>
            </a:endParaRPr>
          </a:p>
          <a:p>
            <a:pPr lvl="0" algn="just"/>
            <a:r>
              <a:rPr lang="es-CO" sz="1400" dirty="0">
                <a:latin typeface="Arial Narrow" panose="020B0606020202030204" pitchFamily="34" charset="0"/>
              </a:rPr>
              <a:t>Cuáles son las contraprestaciones adecuadas para ese modelo de negocio </a:t>
            </a:r>
            <a:endParaRPr lang="es-ES" sz="1400" dirty="0">
              <a:latin typeface="Arial Narrow" panose="020B0606020202030204" pitchFamily="34" charset="0"/>
            </a:endParaRPr>
          </a:p>
          <a:p>
            <a:pPr lvl="0" algn="just"/>
            <a:r>
              <a:rPr lang="es-CO" sz="1400" dirty="0">
                <a:latin typeface="Arial Narrow" panose="020B0606020202030204" pitchFamily="34" charset="0"/>
              </a:rPr>
              <a:t>Cuáles son los instrumentos jurídicos que deben cobijar el modelo y las contraprestaciones </a:t>
            </a:r>
            <a:endParaRPr lang="es-ES" sz="1400" dirty="0">
              <a:latin typeface="Arial Narrow" panose="020B0606020202030204" pitchFamily="34" charset="0"/>
            </a:endParaRPr>
          </a:p>
          <a:p>
            <a:pPr lvl="0" algn="just"/>
            <a:r>
              <a:rPr lang="es-CO" sz="1400" dirty="0">
                <a:latin typeface="Arial Narrow" panose="020B0606020202030204" pitchFamily="34" charset="0"/>
              </a:rPr>
              <a:t>Cuáles son los efectos en el tiempo de estos instrumentos jurídicos  </a:t>
            </a:r>
            <a:endParaRPr lang="es-ES" sz="1400" dirty="0">
              <a:latin typeface="Arial Narrow" panose="020B0606020202030204" pitchFamily="34" charset="0"/>
            </a:endParaRPr>
          </a:p>
          <a:p>
            <a:pPr lvl="0" algn="just"/>
            <a:r>
              <a:rPr lang="es-CO" sz="1400" dirty="0">
                <a:latin typeface="Arial Narrow" panose="020B0606020202030204" pitchFamily="34" charset="0"/>
              </a:rPr>
              <a:t>Como deben implementarse a la luz de los procesos penales y de extinción de domino existentes </a:t>
            </a:r>
            <a:endParaRPr lang="es-ES" sz="1400" dirty="0">
              <a:latin typeface="Arial Narrow" panose="020B0606020202030204" pitchFamily="34" charset="0"/>
            </a:endParaRPr>
          </a:p>
          <a:p>
            <a:pPr algn="just"/>
            <a:r>
              <a:rPr lang="es-ES" sz="1400" dirty="0">
                <a:latin typeface="Arial Narrow" panose="020B0606020202030204" pitchFamily="34" charset="0"/>
              </a:rPr>
              <a:t>  </a:t>
            </a:r>
          </a:p>
          <a:p>
            <a:pPr algn="just"/>
            <a:r>
              <a:rPr lang="es-ES" sz="1400" dirty="0">
                <a:latin typeface="Arial Narrow" panose="020B0606020202030204" pitchFamily="34" charset="0"/>
              </a:rPr>
              <a:t>SAE ha sido enfática en los aspectos que NO pueden ser objeto de negociación ni discusión en dichas mesas de trabajo: la buena o mala fe de CEMEX, las responsabilidades penales que han sido puestas en conocimiento de las autoridades, o la convalidación de los contratos suscritos por el señor YESID RAMIREZ.    </a:t>
            </a:r>
          </a:p>
          <a:p>
            <a:pPr algn="just"/>
            <a:r>
              <a:rPr lang="es-ES" sz="1400" dirty="0">
                <a:latin typeface="Arial Narrow" panose="020B0606020202030204" pitchFamily="34" charset="0"/>
              </a:rPr>
              <a:t> </a:t>
            </a:r>
          </a:p>
          <a:p>
            <a:pPr algn="just"/>
            <a:r>
              <a:rPr lang="es-ES" sz="1400" dirty="0">
                <a:latin typeface="Arial Narrow" panose="020B0606020202030204" pitchFamily="34" charset="0"/>
              </a:rPr>
              <a:t>Se generó el compromiso para CEMEX de entrega de la totalidad de la información de CI CALIZAS Y MINERALES y de ZOMAM al nuevo depositario designado por SAE.  </a:t>
            </a:r>
          </a:p>
          <a:p>
            <a:pPr algn="just"/>
            <a:r>
              <a:rPr lang="es-ES" sz="1400" b="1" dirty="0">
                <a:latin typeface="Arial Narrow" panose="020B0606020202030204" pitchFamily="34" charset="0"/>
              </a:rPr>
              <a:t> </a:t>
            </a:r>
            <a:endParaRPr lang="es-CO" sz="1400" b="1" dirty="0">
              <a:latin typeface="Arial Narrow" panose="020B0606020202030204" pitchFamily="34" charset="0"/>
            </a:endParaRPr>
          </a:p>
        </p:txBody>
      </p:sp>
      <p:sp>
        <p:nvSpPr>
          <p:cNvPr id="6" name="Rectángulo 5"/>
          <p:cNvSpPr/>
          <p:nvPr/>
        </p:nvSpPr>
        <p:spPr>
          <a:xfrm>
            <a:off x="0" y="0"/>
            <a:ext cx="12192000" cy="111556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8" name="CuadroTexto 7"/>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Mesas de Trabajo</a:t>
            </a:r>
            <a:endParaRPr lang="es-ES" sz="800" dirty="0">
              <a:solidFill>
                <a:schemeClr val="bg1"/>
              </a:solidFill>
            </a:endParaRPr>
          </a:p>
        </p:txBody>
      </p:sp>
    </p:spTree>
    <p:extLst>
      <p:ext uri="{BB962C8B-B14F-4D97-AF65-F5344CB8AC3E}">
        <p14:creationId xmlns:p14="http://schemas.microsoft.com/office/powerpoint/2010/main" val="14878999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4" name="Rectángulo 3"/>
          <p:cNvSpPr/>
          <p:nvPr/>
        </p:nvSpPr>
        <p:spPr>
          <a:xfrm>
            <a:off x="1904331" y="1253279"/>
            <a:ext cx="8383339" cy="1938992"/>
          </a:xfrm>
          <a:prstGeom prst="rect">
            <a:avLst/>
          </a:prstGeom>
        </p:spPr>
        <p:txBody>
          <a:bodyPr wrap="square">
            <a:spAutoFit/>
          </a:bodyPr>
          <a:lstStyle/>
          <a:p>
            <a:pPr lvl="0" algn="just"/>
            <a:r>
              <a:rPr lang="es-CO" b="1" dirty="0">
                <a:latin typeface="Arial Narrow" panose="020B0606020202030204" pitchFamily="34" charset="0"/>
              </a:rPr>
              <a:t>6.  PROYECTO MACEO   </a:t>
            </a:r>
          </a:p>
          <a:p>
            <a:pPr lvl="0" algn="just"/>
            <a:endParaRPr lang="es-CO"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r>
              <a:rPr lang="es-ES" sz="1400" b="1" dirty="0">
                <a:latin typeface="Arial Narrow" panose="020B0606020202030204" pitchFamily="34" charset="0"/>
              </a:rPr>
              <a:t> </a:t>
            </a:r>
            <a:endParaRPr lang="es-CO" sz="1400" b="1" dirty="0">
              <a:latin typeface="Arial Narrow" panose="020B0606020202030204" pitchFamily="34" charset="0"/>
            </a:endParaRPr>
          </a:p>
        </p:txBody>
      </p:sp>
      <p:graphicFrame>
        <p:nvGraphicFramePr>
          <p:cNvPr id="5" name="Tabla 4"/>
          <p:cNvGraphicFramePr>
            <a:graphicFrameLocks noGrp="1"/>
          </p:cNvGraphicFramePr>
          <p:nvPr>
            <p:extLst/>
          </p:nvPr>
        </p:nvGraphicFramePr>
        <p:xfrm>
          <a:off x="2135560" y="1772817"/>
          <a:ext cx="8064896" cy="2467201"/>
        </p:xfrm>
        <a:graphic>
          <a:graphicData uri="http://schemas.openxmlformats.org/drawingml/2006/table">
            <a:tbl>
              <a:tblPr firstRow="1" bandRow="1">
                <a:tableStyleId>{5C22544A-7EE6-4342-B048-85BDC9FD1C3A}</a:tableStyleId>
              </a:tblPr>
              <a:tblGrid>
                <a:gridCol w="4032448">
                  <a:extLst>
                    <a:ext uri="{9D8B030D-6E8A-4147-A177-3AD203B41FA5}">
                      <a16:colId xmlns:a16="http://schemas.microsoft.com/office/drawing/2014/main" val="20000"/>
                    </a:ext>
                  </a:extLst>
                </a:gridCol>
                <a:gridCol w="4032448">
                  <a:extLst>
                    <a:ext uri="{9D8B030D-6E8A-4147-A177-3AD203B41FA5}">
                      <a16:colId xmlns:a16="http://schemas.microsoft.com/office/drawing/2014/main" val="20001"/>
                    </a:ext>
                  </a:extLst>
                </a:gridCol>
              </a:tblGrid>
              <a:tr h="729841">
                <a:tc>
                  <a:txBody>
                    <a:bodyPr/>
                    <a:lstStyle/>
                    <a:p>
                      <a:r>
                        <a:rPr lang="es-ES" dirty="0"/>
                        <a:t>ETAPA</a:t>
                      </a:r>
                      <a:r>
                        <a:rPr lang="es-ES" baseline="0" dirty="0"/>
                        <a:t> PRE-OPERATIVA </a:t>
                      </a:r>
                      <a:endParaRPr lang="es-ES" dirty="0"/>
                    </a:p>
                  </a:txBody>
                  <a:tcPr/>
                </a:tc>
                <a:tc>
                  <a:txBody>
                    <a:bodyPr/>
                    <a:lstStyle/>
                    <a:p>
                      <a:r>
                        <a:rPr lang="es-ES" dirty="0"/>
                        <a:t>ETAPA OPERATIVA</a:t>
                      </a:r>
                      <a:r>
                        <a:rPr lang="es-ES" baseline="0" dirty="0"/>
                        <a:t> </a:t>
                      </a:r>
                      <a:endParaRPr lang="es-ES" dirty="0"/>
                    </a:p>
                  </a:txBody>
                  <a:tcPr/>
                </a:tc>
                <a:extLst>
                  <a:ext uri="{0D108BD9-81ED-4DB2-BD59-A6C34878D82A}">
                    <a16:rowId xmlns:a16="http://schemas.microsoft.com/office/drawing/2014/main" val="10000"/>
                  </a:ext>
                </a:extLst>
              </a:tr>
              <a:tr h="729841">
                <a:tc>
                  <a:txBody>
                    <a:bodyPr/>
                    <a:lstStyle/>
                    <a:p>
                      <a:r>
                        <a:rPr lang="es-ES" b="1" dirty="0"/>
                        <a:t>1.</a:t>
                      </a:r>
                      <a:r>
                        <a:rPr lang="es-ES" dirty="0"/>
                        <a:t> Tenencia</a:t>
                      </a:r>
                      <a:r>
                        <a:rPr lang="es-ES" baseline="0" dirty="0"/>
                        <a:t> de la Tierra </a:t>
                      </a:r>
                    </a:p>
                    <a:p>
                      <a:r>
                        <a:rPr lang="es-ES" b="1" baseline="0" dirty="0"/>
                        <a:t>2.</a:t>
                      </a:r>
                      <a:r>
                        <a:rPr lang="es-ES" baseline="0" dirty="0"/>
                        <a:t> Exploración minera con fines de explotación económica </a:t>
                      </a:r>
                    </a:p>
                    <a:p>
                      <a:r>
                        <a:rPr lang="es-ES" b="1" baseline="0" dirty="0"/>
                        <a:t>3.</a:t>
                      </a:r>
                      <a:r>
                        <a:rPr lang="es-ES" baseline="0" dirty="0"/>
                        <a:t> Construcción de una planta cementera en una Zona Franca </a:t>
                      </a:r>
                    </a:p>
                    <a:p>
                      <a:r>
                        <a:rPr lang="es-ES" b="1" baseline="0" dirty="0"/>
                        <a:t>4.</a:t>
                      </a:r>
                      <a:r>
                        <a:rPr lang="es-ES" baseline="0" dirty="0"/>
                        <a:t> Explotación para consumo interno </a:t>
                      </a:r>
                      <a:endParaRPr lang="es-ES" dirty="0"/>
                    </a:p>
                  </a:txBody>
                  <a:tcPr/>
                </a:tc>
                <a:tc>
                  <a:txBody>
                    <a:bodyPr/>
                    <a:lstStyle/>
                    <a:p>
                      <a:r>
                        <a:rPr lang="es-ES" b="1" dirty="0"/>
                        <a:t>1.</a:t>
                      </a:r>
                      <a:r>
                        <a:rPr lang="es-ES" dirty="0"/>
                        <a:t> Tenencia de la tierra</a:t>
                      </a:r>
                    </a:p>
                    <a:p>
                      <a:r>
                        <a:rPr lang="es-ES" b="1" dirty="0"/>
                        <a:t>2.</a:t>
                      </a:r>
                      <a:r>
                        <a:rPr lang="es-ES" dirty="0"/>
                        <a:t> Explotación</a:t>
                      </a:r>
                      <a:r>
                        <a:rPr lang="es-ES" baseline="0" dirty="0"/>
                        <a:t> minera </a:t>
                      </a:r>
                    </a:p>
                    <a:p>
                      <a:r>
                        <a:rPr lang="es-ES" b="1" baseline="0" dirty="0"/>
                        <a:t>3.</a:t>
                      </a:r>
                      <a:r>
                        <a:rPr lang="es-ES" baseline="0" dirty="0"/>
                        <a:t> Negocio cementero en una Zona franca </a:t>
                      </a:r>
                      <a:r>
                        <a:rPr lang="es-ES" dirty="0"/>
                        <a:t> </a:t>
                      </a:r>
                    </a:p>
                  </a:txBody>
                  <a:tcPr/>
                </a:tc>
                <a:extLst>
                  <a:ext uri="{0D108BD9-81ED-4DB2-BD59-A6C34878D82A}">
                    <a16:rowId xmlns:a16="http://schemas.microsoft.com/office/drawing/2014/main" val="10001"/>
                  </a:ext>
                </a:extLst>
              </a:tr>
            </a:tbl>
          </a:graphicData>
        </a:graphic>
      </p:graphicFrame>
      <p:sp>
        <p:nvSpPr>
          <p:cNvPr id="7" name="Rectángulo 6"/>
          <p:cNvSpPr/>
          <p:nvPr/>
        </p:nvSpPr>
        <p:spPr>
          <a:xfrm>
            <a:off x="0" y="0"/>
            <a:ext cx="12192000" cy="111556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9" name="CuadroTexto 8"/>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Proyecto</a:t>
            </a:r>
            <a:endParaRPr lang="es-ES" sz="800" dirty="0">
              <a:solidFill>
                <a:schemeClr val="bg1"/>
              </a:solidFill>
            </a:endParaRPr>
          </a:p>
        </p:txBody>
      </p:sp>
    </p:spTree>
    <p:extLst>
      <p:ext uri="{BB962C8B-B14F-4D97-AF65-F5344CB8AC3E}">
        <p14:creationId xmlns:p14="http://schemas.microsoft.com/office/powerpoint/2010/main" val="245132934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4" name="Rectángulo 3"/>
          <p:cNvSpPr/>
          <p:nvPr/>
        </p:nvSpPr>
        <p:spPr>
          <a:xfrm>
            <a:off x="1904331" y="1253280"/>
            <a:ext cx="8383339" cy="5816977"/>
          </a:xfrm>
          <a:prstGeom prst="rect">
            <a:avLst/>
          </a:prstGeom>
        </p:spPr>
        <p:txBody>
          <a:bodyPr wrap="square">
            <a:spAutoFit/>
          </a:bodyPr>
          <a:lstStyle/>
          <a:p>
            <a:pPr lvl="0" algn="just"/>
            <a:r>
              <a:rPr lang="es-CO" b="1" dirty="0">
                <a:latin typeface="Arial Narrow" panose="020B0606020202030204" pitchFamily="34" charset="0"/>
              </a:rPr>
              <a:t>6.  PROYECTO MACEO   </a:t>
            </a:r>
          </a:p>
          <a:p>
            <a:pPr lvl="0" algn="just"/>
            <a:endParaRPr lang="es-CO"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r>
              <a:rPr lang="es-ES" sz="1400" b="1" dirty="0">
                <a:latin typeface="Arial Narrow" panose="020B0606020202030204" pitchFamily="34" charset="0"/>
              </a:rPr>
              <a:t>No existe el mismo entendimiento entre CEMEX y SAE sobre el modelo de negocio aplicable a la explotación de la Zona Franca. </a:t>
            </a:r>
          </a:p>
          <a:p>
            <a:pPr algn="just"/>
            <a:endParaRPr lang="es-ES" sz="1400" b="1" dirty="0">
              <a:latin typeface="Arial Narrow" panose="020B0606020202030204" pitchFamily="34" charset="0"/>
            </a:endParaRPr>
          </a:p>
          <a:p>
            <a:pPr algn="just"/>
            <a:r>
              <a:rPr lang="es-ES" sz="1400" b="1" dirty="0">
                <a:latin typeface="Arial Narrow" panose="020B0606020202030204" pitchFamily="34" charset="0"/>
              </a:rPr>
              <a:t>CEMEX propone la suscripción de un acuerdo transitorio </a:t>
            </a:r>
          </a:p>
          <a:p>
            <a:pPr algn="just"/>
            <a:endParaRPr lang="es-ES" sz="1400" b="1" dirty="0">
              <a:latin typeface="Arial Narrow" panose="020B0606020202030204" pitchFamily="34" charset="0"/>
            </a:endParaRPr>
          </a:p>
          <a:p>
            <a:pPr algn="just"/>
            <a:r>
              <a:rPr lang="es-ES" sz="1400" b="1" dirty="0">
                <a:latin typeface="Arial Narrow" panose="020B0606020202030204" pitchFamily="34" charset="0"/>
              </a:rPr>
              <a:t>SAE tiene limitaciones en la suscripción de acuerdos por cuenta de los procesos penales que se adelantan.  </a:t>
            </a: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r>
              <a:rPr lang="es-ES" sz="1400" b="1" dirty="0">
                <a:latin typeface="Arial Narrow" panose="020B0606020202030204" pitchFamily="34" charset="0"/>
              </a:rPr>
              <a:t> </a:t>
            </a:r>
            <a:endParaRPr lang="es-CO" sz="1400" b="1" dirty="0">
              <a:latin typeface="Arial Narrow" panose="020B0606020202030204" pitchFamily="34" charset="0"/>
            </a:endParaRPr>
          </a:p>
        </p:txBody>
      </p:sp>
      <p:pic>
        <p:nvPicPr>
          <p:cNvPr id="13" name="Imagen 12"/>
          <p:cNvPicPr>
            <a:picLocks noChangeAspect="1"/>
          </p:cNvPicPr>
          <p:nvPr/>
        </p:nvPicPr>
        <p:blipFill>
          <a:blip r:embed="rId3"/>
          <a:stretch>
            <a:fillRect/>
          </a:stretch>
        </p:blipFill>
        <p:spPr>
          <a:xfrm>
            <a:off x="2044857" y="1700809"/>
            <a:ext cx="8102286" cy="2664296"/>
          </a:xfrm>
          <a:prstGeom prst="rect">
            <a:avLst/>
          </a:prstGeom>
        </p:spPr>
      </p:pic>
      <p:sp>
        <p:nvSpPr>
          <p:cNvPr id="7" name="Rectángulo 6"/>
          <p:cNvSpPr/>
          <p:nvPr/>
        </p:nvSpPr>
        <p:spPr>
          <a:xfrm>
            <a:off x="0" y="0"/>
            <a:ext cx="12192000" cy="111556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9" name="CuadroTexto 8"/>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Proyecto</a:t>
            </a:r>
            <a:endParaRPr lang="es-ES" sz="800" dirty="0">
              <a:solidFill>
                <a:schemeClr val="bg1"/>
              </a:solidFill>
            </a:endParaRPr>
          </a:p>
        </p:txBody>
      </p:sp>
    </p:spTree>
    <p:extLst>
      <p:ext uri="{BB962C8B-B14F-4D97-AF65-F5344CB8AC3E}">
        <p14:creationId xmlns:p14="http://schemas.microsoft.com/office/powerpoint/2010/main" val="179052236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699089" y="5297779"/>
            <a:ext cx="7118252" cy="42940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778928" y="1245303"/>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orden del día</a:t>
            </a:r>
          </a:p>
          <a:p>
            <a:pPr marL="457200" indent="-457200">
              <a:buAutoNum type="arabicPeriod"/>
            </a:pPr>
            <a:r>
              <a:rPr lang="es-CO" sz="2400" dirty="0"/>
              <a:t>Aprobación actas 129 y 130</a:t>
            </a:r>
          </a:p>
          <a:p>
            <a:pPr marL="457200" indent="-457200">
              <a:buAutoNum type="arabicPeriod"/>
            </a:pPr>
            <a:r>
              <a:rPr lang="es-CO" sz="2400" dirty="0"/>
              <a:t>Contrato Vigilancia</a:t>
            </a:r>
          </a:p>
          <a:p>
            <a:pPr marL="457200" indent="-457200">
              <a:buAutoNum type="arabicPeriod"/>
            </a:pPr>
            <a:r>
              <a:rPr lang="es-CO" sz="2400" dirty="0"/>
              <a:t>Informe Ley de Extinción de dominio</a:t>
            </a:r>
          </a:p>
          <a:p>
            <a:pPr marL="457200" indent="-457200">
              <a:buAutoNum type="arabicPeriod"/>
            </a:pPr>
            <a:r>
              <a:rPr lang="es-CO" sz="2400" dirty="0"/>
              <a:t>Informe Comercial.</a:t>
            </a:r>
          </a:p>
          <a:p>
            <a:pPr marL="457200" indent="-457200">
              <a:buAutoNum type="arabicPeriod"/>
            </a:pPr>
            <a:r>
              <a:rPr lang="es-CO" sz="2400" dirty="0"/>
              <a:t>Comité financiero</a:t>
            </a:r>
          </a:p>
          <a:p>
            <a:pPr marL="457200" indent="-457200">
              <a:buAutoNum type="arabicPeriod"/>
            </a:pPr>
            <a:r>
              <a:rPr lang="es-CO" sz="2400" dirty="0"/>
              <a:t>Provisión de Planta</a:t>
            </a:r>
          </a:p>
          <a:p>
            <a:pPr marL="457200" indent="-457200">
              <a:buAutoNum type="arabicPeriod"/>
            </a:pPr>
            <a:r>
              <a:rPr lang="es-CO" sz="2400" dirty="0"/>
              <a:t>Secuestro Semovientes (Macarena)</a:t>
            </a:r>
          </a:p>
          <a:p>
            <a:pPr marL="457200" indent="-457200">
              <a:buAutoNum type="arabicPeriod"/>
            </a:pPr>
            <a:r>
              <a:rPr lang="es-CO" sz="2400" dirty="0"/>
              <a:t>Base de Datos – Fiscalía</a:t>
            </a:r>
          </a:p>
          <a:p>
            <a:pPr marL="457200" indent="-457200">
              <a:buAutoNum type="arabicPeriod"/>
            </a:pPr>
            <a:r>
              <a:rPr lang="es-CO" sz="2400" dirty="0"/>
              <a:t>Cemex</a:t>
            </a:r>
          </a:p>
          <a:p>
            <a:pPr marL="457200" indent="-457200">
              <a:buAutoNum type="arabicPeriod"/>
            </a:pPr>
            <a:r>
              <a:rPr lang="es-CO" sz="2400" dirty="0">
                <a:solidFill>
                  <a:schemeClr val="bg1"/>
                </a:solidFill>
              </a:rPr>
              <a:t>Informe CNE.</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73</a:t>
            </a:fld>
            <a:endParaRPr lang="es-ES" dirty="0"/>
          </a:p>
        </p:txBody>
      </p:sp>
      <p:sp>
        <p:nvSpPr>
          <p:cNvPr id="10" name="Rectángulo 9"/>
          <p:cNvSpPr/>
          <p:nvPr/>
        </p:nvSpPr>
        <p:spPr>
          <a:xfrm>
            <a:off x="0" y="0"/>
            <a:ext cx="12192000" cy="9231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2" name="CuadroTexto 11"/>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Orden del Día</a:t>
            </a:r>
            <a:endParaRPr lang="es-ES" sz="800" dirty="0">
              <a:solidFill>
                <a:schemeClr val="bg1"/>
              </a:solidFill>
            </a:endParaRPr>
          </a:p>
        </p:txBody>
      </p:sp>
    </p:spTree>
    <p:extLst>
      <p:ext uri="{BB962C8B-B14F-4D97-AF65-F5344CB8AC3E}">
        <p14:creationId xmlns:p14="http://schemas.microsoft.com/office/powerpoint/2010/main" val="36660838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594372" y="751164"/>
            <a:ext cx="3736792" cy="584775"/>
          </a:xfrm>
          <a:prstGeom prst="rect">
            <a:avLst/>
          </a:prstGeom>
          <a:noFill/>
        </p:spPr>
        <p:txBody>
          <a:bodyPr wrap="none" rtlCol="0">
            <a:spAutoFit/>
          </a:bodyPr>
          <a:lstStyle/>
          <a:p>
            <a:endParaRPr lang="es-CO" sz="1600" b="1" dirty="0"/>
          </a:p>
          <a:p>
            <a:r>
              <a:rPr lang="es-CO" sz="1600" b="1" dirty="0"/>
              <a:t>APROBACIÓN PRESUPUESTO FRISCO 2018</a:t>
            </a:r>
          </a:p>
        </p:txBody>
      </p:sp>
      <p:sp>
        <p:nvSpPr>
          <p:cNvPr id="6" name="CuadroTexto 5"/>
          <p:cNvSpPr txBox="1"/>
          <p:nvPr/>
        </p:nvSpPr>
        <p:spPr>
          <a:xfrm>
            <a:off x="1071860" y="1434698"/>
            <a:ext cx="10440435" cy="5262979"/>
          </a:xfrm>
          <a:prstGeom prst="rect">
            <a:avLst/>
          </a:prstGeom>
          <a:noFill/>
        </p:spPr>
        <p:txBody>
          <a:bodyPr wrap="square" rtlCol="0">
            <a:spAutoFit/>
          </a:bodyPr>
          <a:lstStyle/>
          <a:p>
            <a:pPr marL="214313" indent="-214313" algn="just">
              <a:buFont typeface="Wingdings" panose="05000000000000000000" pitchFamily="2" charset="2"/>
              <a:buChar char="§"/>
            </a:pPr>
            <a:r>
              <a:rPr lang="es-CO" sz="1600" dirty="0"/>
              <a:t>En sesión del CNE del 23 de marzo de 2014, se aprobó el presupuesto del Fondo para la Rehabilitación Inversión Social y Lucha contra el Crimen organizado - FRISCO para la vigencia 2018.</a:t>
            </a:r>
          </a:p>
          <a:p>
            <a:pPr marL="214313" indent="-214313" algn="just">
              <a:buFont typeface="Wingdings" panose="05000000000000000000" pitchFamily="2" charset="2"/>
              <a:buChar char="§"/>
            </a:pPr>
            <a:r>
              <a:rPr lang="es-CO" sz="1600" dirty="0"/>
              <a:t>La suma aprobada para ingresos fue de $282.526 millones con un incremento del 9,7% con respecto al presupuesto aprobado por el CNE para la vigencia 2017</a:t>
            </a:r>
          </a:p>
          <a:p>
            <a:pPr marL="214313" indent="-214313" algn="just">
              <a:buFont typeface="Wingdings" panose="05000000000000000000" pitchFamily="2" charset="2"/>
              <a:buChar char="§"/>
            </a:pPr>
            <a:r>
              <a:rPr lang="es-CO" sz="1600" dirty="0"/>
              <a:t>La suma aprobada de gastos fue de $ 282.526 millones, que restando el valor de disponibilidad final de $ 46.941 millones, nos arroja un valor de presupuesto de gastos de $ 235.585 millones con un incremento del  12,7 % sobre el presupuesto 2017.</a:t>
            </a:r>
          </a:p>
          <a:p>
            <a:pPr marL="214313" indent="-214313" algn="just">
              <a:buFont typeface="Wingdings" panose="05000000000000000000" pitchFamily="2" charset="2"/>
              <a:buChar char="§"/>
            </a:pPr>
            <a:r>
              <a:rPr lang="es-CO" sz="1600" dirty="0"/>
              <a:t>Se presentó el detalle del presupuesto que fue visto por la junta directiva de la Sociedad de Activos Especiales el 1 de marzo de 2017</a:t>
            </a:r>
          </a:p>
          <a:p>
            <a:pPr algn="just"/>
            <a:endParaRPr lang="es-CO" sz="1600" dirty="0"/>
          </a:p>
          <a:p>
            <a:pPr marL="214313" indent="-214313" algn="just">
              <a:buFont typeface="Wingdings" panose="05000000000000000000" pitchFamily="2" charset="2"/>
              <a:buChar char="§"/>
            </a:pPr>
            <a:r>
              <a:rPr lang="es-CO" sz="1600" b="1" dirty="0"/>
              <a:t>Las principales observaciones que hicieron los miembros del Consejo, fueron:</a:t>
            </a:r>
          </a:p>
          <a:p>
            <a:pPr marL="557213" lvl="1" indent="-214313" algn="just">
              <a:buFont typeface="Wingdings" panose="05000000000000000000" pitchFamily="2" charset="2"/>
              <a:buChar char="§"/>
            </a:pPr>
            <a:r>
              <a:rPr lang="es-CO" sz="1600" dirty="0"/>
              <a:t>Exigencia en el cumplimiento del presupuesto de ingresos en el ítem referente a Ingresos por venta de inmuebles, cuya baja ejecución en 2016 no  permitió que se generaran las transferencias determinadas en el articulo 91 de la ley 1708 de 2015 (Se explicó la estrategia de ventas).</a:t>
            </a:r>
          </a:p>
          <a:p>
            <a:pPr marL="557213" lvl="1" indent="-214313" algn="just">
              <a:buFont typeface="Wingdings" panose="05000000000000000000" pitchFamily="2" charset="2"/>
              <a:buChar char="§"/>
            </a:pPr>
            <a:r>
              <a:rPr lang="es-CO" sz="1600" dirty="0"/>
              <a:t>Ejecución del presupuesto de ingresos de sociedades, que significa el 24,8 % del presupuesto de ingresos.</a:t>
            </a:r>
          </a:p>
          <a:p>
            <a:pPr marL="557213" lvl="1" indent="-214313" algn="just">
              <a:buFont typeface="Wingdings" panose="05000000000000000000" pitchFamily="2" charset="2"/>
              <a:buChar char="§"/>
            </a:pPr>
            <a:r>
              <a:rPr lang="es-CO" sz="1600" dirty="0"/>
              <a:t>Se les explicaron los rubros de gastos relacionados con la ejecución de la estrategia de depositarios.</a:t>
            </a:r>
          </a:p>
          <a:p>
            <a:pPr marL="557213" lvl="1" indent="-214313" algn="just">
              <a:buFont typeface="Wingdings" panose="05000000000000000000" pitchFamily="2" charset="2"/>
              <a:buChar char="§"/>
            </a:pPr>
            <a:r>
              <a:rPr lang="es-CO" sz="1600" dirty="0"/>
              <a:t>Pidieron mayor explicación de los rubros de gastos exequiales y del contrato de asesoría en temas de seguros.</a:t>
            </a:r>
          </a:p>
          <a:p>
            <a:pPr marL="557213" lvl="1" indent="-214313" algn="just">
              <a:buFont typeface="Wingdings" panose="05000000000000000000" pitchFamily="2" charset="2"/>
              <a:buChar char="§"/>
            </a:pPr>
            <a:r>
              <a:rPr lang="es-CO" sz="1600" dirty="0"/>
              <a:t>Solicitaron explicación detallada de los planes de mejoramiento relacionados con los hallazgos de la Contraloría General de la República:</a:t>
            </a:r>
          </a:p>
          <a:p>
            <a:pPr marL="1014413" lvl="2" indent="-214313" algn="just">
              <a:buFont typeface="Wingdings" panose="05000000000000000000" pitchFamily="2" charset="2"/>
              <a:buChar char="§"/>
            </a:pPr>
            <a:r>
              <a:rPr lang="es-CO" sz="1600" dirty="0"/>
              <a:t>Gastos de tecnología presupuestados relacionados con los planes de mejoramiento.</a:t>
            </a:r>
          </a:p>
          <a:p>
            <a:pPr marL="1014413" lvl="2" indent="-214313" algn="just">
              <a:buFont typeface="Wingdings" panose="05000000000000000000" pitchFamily="2" charset="2"/>
              <a:buChar char="§"/>
            </a:pPr>
            <a:r>
              <a:rPr lang="es-CO" sz="1600" dirty="0"/>
              <a:t>Gastos presupuestados relacionados con la estrategia de la empresa (depositarios, inventario).</a:t>
            </a:r>
          </a:p>
        </p:txBody>
      </p:sp>
      <p:sp>
        <p:nvSpPr>
          <p:cNvPr id="7" name="Rectángulo 6"/>
          <p:cNvSpPr/>
          <p:nvPr/>
        </p:nvSpPr>
        <p:spPr>
          <a:xfrm>
            <a:off x="0" y="-3275"/>
            <a:ext cx="12191999" cy="93870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ES" sz="1500" b="1" dirty="0"/>
          </a:p>
        </p:txBody>
      </p:sp>
      <p:pic>
        <p:nvPicPr>
          <p:cNvPr id="8"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0682" y="35396"/>
            <a:ext cx="1790415" cy="761557"/>
          </a:xfrm>
          <a:prstGeom prst="rect">
            <a:avLst/>
          </a:prstGeom>
        </p:spPr>
      </p:pic>
      <p:sp>
        <p:nvSpPr>
          <p:cNvPr id="9" name="CuadroTexto 8"/>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Informe CNE</a:t>
            </a:r>
            <a:endParaRPr lang="es-ES" sz="800" dirty="0">
              <a:solidFill>
                <a:schemeClr val="bg1"/>
              </a:solidFill>
            </a:endParaRPr>
          </a:p>
        </p:txBody>
      </p:sp>
    </p:spTree>
    <p:extLst>
      <p:ext uri="{BB962C8B-B14F-4D97-AF65-F5344CB8AC3E}">
        <p14:creationId xmlns:p14="http://schemas.microsoft.com/office/powerpoint/2010/main" val="29028511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536874" y="5689861"/>
            <a:ext cx="7118252" cy="42940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778928" y="1245303"/>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orden del día</a:t>
            </a:r>
          </a:p>
          <a:p>
            <a:pPr marL="457200" indent="-457200">
              <a:buAutoNum type="arabicPeriod"/>
            </a:pPr>
            <a:r>
              <a:rPr lang="es-CO" sz="2400" dirty="0"/>
              <a:t>Aprobación actas 129 y 130</a:t>
            </a:r>
          </a:p>
          <a:p>
            <a:pPr marL="457200" indent="-457200">
              <a:buAutoNum type="arabicPeriod"/>
            </a:pPr>
            <a:r>
              <a:rPr lang="es-CO" sz="2400" dirty="0"/>
              <a:t>Contrato Vigilancia</a:t>
            </a:r>
          </a:p>
          <a:p>
            <a:pPr marL="457200" indent="-457200">
              <a:buAutoNum type="arabicPeriod"/>
            </a:pPr>
            <a:r>
              <a:rPr lang="es-CO" sz="2400" dirty="0"/>
              <a:t>Informe Ley de Extinción de dominio</a:t>
            </a:r>
          </a:p>
          <a:p>
            <a:pPr marL="457200" indent="-457200">
              <a:buAutoNum type="arabicPeriod"/>
            </a:pPr>
            <a:r>
              <a:rPr lang="es-CO" sz="2400" dirty="0"/>
              <a:t>Informe Comercial.</a:t>
            </a:r>
          </a:p>
          <a:p>
            <a:pPr marL="457200" indent="-457200">
              <a:buAutoNum type="arabicPeriod"/>
            </a:pPr>
            <a:r>
              <a:rPr lang="es-CO" sz="2400" dirty="0"/>
              <a:t>Comité financiero</a:t>
            </a:r>
          </a:p>
          <a:p>
            <a:pPr marL="457200" indent="-457200">
              <a:buAutoNum type="arabicPeriod"/>
            </a:pPr>
            <a:r>
              <a:rPr lang="es-CO" sz="2400" dirty="0"/>
              <a:t>Provisión de Planta</a:t>
            </a:r>
          </a:p>
          <a:p>
            <a:pPr marL="457200" indent="-457200">
              <a:buAutoNum type="arabicPeriod"/>
            </a:pPr>
            <a:r>
              <a:rPr lang="es-CO" sz="2400" dirty="0"/>
              <a:t>Secuestro Semovientes (Macarena)</a:t>
            </a:r>
          </a:p>
          <a:p>
            <a:pPr marL="457200" indent="-457200">
              <a:buAutoNum type="arabicPeriod"/>
            </a:pPr>
            <a:r>
              <a:rPr lang="es-CO" sz="2400" dirty="0"/>
              <a:t>Base de Datos – Fiscalía</a:t>
            </a:r>
          </a:p>
          <a:p>
            <a:pPr marL="457200" indent="-457200">
              <a:buAutoNum type="arabicPeriod"/>
            </a:pPr>
            <a:r>
              <a:rPr lang="es-CO" sz="2400" dirty="0"/>
              <a:t>Cemex</a:t>
            </a:r>
          </a:p>
          <a:p>
            <a:pPr marL="457200" indent="-457200">
              <a:buAutoNum type="arabicPeriod"/>
            </a:pPr>
            <a:r>
              <a:rPr lang="es-CO" sz="2400" dirty="0"/>
              <a:t>Informe CNE.</a:t>
            </a:r>
          </a:p>
          <a:p>
            <a:pPr marL="457200" indent="-457200">
              <a:buAutoNum type="arabicPeriod"/>
            </a:pPr>
            <a:r>
              <a:rPr lang="es-CO" sz="2400" dirty="0">
                <a:solidFill>
                  <a:schemeClr val="bg1"/>
                </a:solidFill>
              </a:rPr>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75</a:t>
            </a:fld>
            <a:endParaRPr lang="es-ES" dirty="0"/>
          </a:p>
        </p:txBody>
      </p:sp>
      <p:sp>
        <p:nvSpPr>
          <p:cNvPr id="10" name="Rectángulo 9"/>
          <p:cNvSpPr/>
          <p:nvPr/>
        </p:nvSpPr>
        <p:spPr>
          <a:xfrm>
            <a:off x="0" y="0"/>
            <a:ext cx="12192000" cy="9231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250" y="132976"/>
            <a:ext cx="2159678" cy="1067549"/>
          </a:xfrm>
          <a:prstGeom prst="rect">
            <a:avLst/>
          </a:prstGeom>
        </p:spPr>
      </p:pic>
      <p:sp>
        <p:nvSpPr>
          <p:cNvPr id="12" name="CuadroTexto 11"/>
          <p:cNvSpPr txBox="1"/>
          <p:nvPr/>
        </p:nvSpPr>
        <p:spPr>
          <a:xfrm>
            <a:off x="6839804" y="246800"/>
            <a:ext cx="3684599" cy="369332"/>
          </a:xfrm>
          <a:prstGeom prst="rect">
            <a:avLst/>
          </a:prstGeom>
          <a:noFill/>
        </p:spPr>
        <p:txBody>
          <a:bodyPr wrap="square" rtlCol="0">
            <a:spAutoFit/>
          </a:bodyPr>
          <a:lstStyle/>
          <a:p>
            <a:pPr algn="r"/>
            <a:r>
              <a:rPr lang="es-ES" b="1" dirty="0">
                <a:solidFill>
                  <a:schemeClr val="bg1"/>
                </a:solidFill>
              </a:rPr>
              <a:t>Orden del Día</a:t>
            </a:r>
            <a:endParaRPr lang="es-ES" sz="800" dirty="0">
              <a:solidFill>
                <a:schemeClr val="bg1"/>
              </a:solidFill>
            </a:endParaRPr>
          </a:p>
        </p:txBody>
      </p:sp>
    </p:spTree>
    <p:extLst>
      <p:ext uri="{BB962C8B-B14F-4D97-AF65-F5344CB8AC3E}">
        <p14:creationId xmlns:p14="http://schemas.microsoft.com/office/powerpoint/2010/main" val="19625276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n para empre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8478"/>
            <a:ext cx="12227584" cy="770337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2" name="Rectángulo 1"/>
          <p:cNvSpPr/>
          <p:nvPr/>
        </p:nvSpPr>
        <p:spPr>
          <a:xfrm>
            <a:off x="6286500" y="2903540"/>
            <a:ext cx="5941084" cy="739773"/>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Rectángulo 8"/>
          <p:cNvSpPr/>
          <p:nvPr/>
        </p:nvSpPr>
        <p:spPr>
          <a:xfrm>
            <a:off x="5386388" y="3903665"/>
            <a:ext cx="6841196" cy="729320"/>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CuadroTexto 3"/>
          <p:cNvSpPr txBox="1"/>
          <p:nvPr/>
        </p:nvSpPr>
        <p:spPr>
          <a:xfrm>
            <a:off x="3997380" y="2628900"/>
            <a:ext cx="7974809" cy="2018373"/>
          </a:xfrm>
          <a:prstGeom prst="rect">
            <a:avLst/>
          </a:prstGeom>
          <a:noFill/>
          <a:effectLst>
            <a:outerShdw blurRad="50800" dist="38100" dir="5400000" algn="t" rotWithShape="0">
              <a:prstClr val="black">
                <a:alpha val="40000"/>
              </a:prstClr>
            </a:outerShdw>
          </a:effectLst>
        </p:spPr>
        <p:txBody>
          <a:bodyPr wrap="square" rtlCol="0">
            <a:spAutoFit/>
          </a:bodyPr>
          <a:lstStyle/>
          <a:p>
            <a:pPr algn="r">
              <a:lnSpc>
                <a:spcPct val="150000"/>
              </a:lnSpc>
            </a:pPr>
            <a:r>
              <a:rPr lang="es-CO" sz="4400" dirty="0">
                <a:solidFill>
                  <a:schemeClr val="bg1"/>
                </a:solidFill>
                <a:latin typeface="Arial Black" panose="020B0A04020102020204" pitchFamily="34" charset="0"/>
              </a:rPr>
              <a:t>La Transparencia nuestro mejor Activo</a:t>
            </a:r>
          </a:p>
        </p:txBody>
      </p:sp>
      <p:sp>
        <p:nvSpPr>
          <p:cNvPr id="7" name="Rectángulo 6"/>
          <p:cNvSpPr/>
          <p:nvPr/>
        </p:nvSpPr>
        <p:spPr>
          <a:xfrm>
            <a:off x="4729163" y="5157788"/>
            <a:ext cx="1885950" cy="757237"/>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 name="CuadroTexto 2"/>
          <p:cNvSpPr txBox="1"/>
          <p:nvPr/>
        </p:nvSpPr>
        <p:spPr>
          <a:xfrm>
            <a:off x="4638959" y="5169148"/>
            <a:ext cx="2081157" cy="707886"/>
          </a:xfrm>
          <a:prstGeom prst="rect">
            <a:avLst/>
          </a:prstGeom>
          <a:noFill/>
        </p:spPr>
        <p:txBody>
          <a:bodyPr wrap="square" rtlCol="0">
            <a:spAutoFit/>
          </a:bodyPr>
          <a:lstStyle/>
          <a:p>
            <a:pPr algn="ctr"/>
            <a:r>
              <a:rPr lang="es-ES_tradnl" sz="4000" b="1" dirty="0">
                <a:solidFill>
                  <a:schemeClr val="bg1"/>
                </a:solidFill>
                <a:latin typeface="Lato" charset="0"/>
                <a:ea typeface="Lato" charset="0"/>
                <a:cs typeface="Lato" charset="0"/>
              </a:rPr>
              <a:t>Gracias</a:t>
            </a:r>
          </a:p>
        </p:txBody>
      </p:sp>
    </p:spTree>
    <p:extLst>
      <p:ext uri="{BB962C8B-B14F-4D97-AF65-F5344CB8AC3E}">
        <p14:creationId xmlns:p14="http://schemas.microsoft.com/office/powerpoint/2010/main" val="37914999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Arrow"/>
</p:tagLst>
</file>

<file path=ppt/tags/tag2.xml><?xml version="1.0" encoding="utf-8"?>
<p:tagLst xmlns:a="http://schemas.openxmlformats.org/drawingml/2006/main" xmlns:r="http://schemas.openxmlformats.org/officeDocument/2006/relationships" xmlns:p="http://schemas.openxmlformats.org/presentationml/2006/main">
  <p:tag name="NAME" val="Arrow"/>
</p:tagLst>
</file>

<file path=ppt/tags/tag3.xml><?xml version="1.0" encoding="utf-8"?>
<p:tagLst xmlns:a="http://schemas.openxmlformats.org/drawingml/2006/main" xmlns:r="http://schemas.openxmlformats.org/officeDocument/2006/relationships" xmlns:p="http://schemas.openxmlformats.org/presentationml/2006/main">
  <p:tag name="NAME" val="Arrow"/>
</p:tagLst>
</file>

<file path=ppt/tags/tag4.xml><?xml version="1.0" encoding="utf-8"?>
<p:tagLst xmlns:a="http://schemas.openxmlformats.org/drawingml/2006/main" xmlns:r="http://schemas.openxmlformats.org/officeDocument/2006/relationships" xmlns:p="http://schemas.openxmlformats.org/presentationml/2006/main">
  <p:tag name="NAME" val="Arrow"/>
</p:tagLst>
</file>

<file path=ppt/tags/tag5.xml><?xml version="1.0" encoding="utf-8"?>
<p:tagLst xmlns:a="http://schemas.openxmlformats.org/drawingml/2006/main" xmlns:r="http://schemas.openxmlformats.org/officeDocument/2006/relationships" xmlns:p="http://schemas.openxmlformats.org/presentationml/2006/main">
  <p:tag name="NAME" val="Arrow"/>
</p:tagLst>
</file>

<file path=ppt/tags/tag6.xml><?xml version="1.0" encoding="utf-8"?>
<p:tagLst xmlns:a="http://schemas.openxmlformats.org/drawingml/2006/main" xmlns:r="http://schemas.openxmlformats.org/officeDocument/2006/relationships" xmlns:p="http://schemas.openxmlformats.org/presentationml/2006/main">
  <p:tag name="NAME" val="Arrow"/>
</p:tagLst>
</file>

<file path=ppt/tags/tag7.xml><?xml version="1.0" encoding="utf-8"?>
<p:tagLst xmlns:a="http://schemas.openxmlformats.org/drawingml/2006/main" xmlns:r="http://schemas.openxmlformats.org/officeDocument/2006/relationships" xmlns:p="http://schemas.openxmlformats.org/presentationml/2006/main">
  <p:tag name="NAME" val="Arrow"/>
</p:tagLst>
</file>

<file path=ppt/tags/tag8.xml><?xml version="1.0" encoding="utf-8"?>
<p:tagLst xmlns:a="http://schemas.openxmlformats.org/drawingml/2006/main" xmlns:r="http://schemas.openxmlformats.org/officeDocument/2006/relationships" xmlns:p="http://schemas.openxmlformats.org/presentationml/2006/main">
  <p:tag name="NAME" val="Arrow"/>
</p:tagLst>
</file>

<file path=ppt/tags/tag9.xml><?xml version="1.0" encoding="utf-8"?>
<p:tagLst xmlns:a="http://schemas.openxmlformats.org/drawingml/2006/main" xmlns:r="http://schemas.openxmlformats.org/officeDocument/2006/relationships" xmlns:p="http://schemas.openxmlformats.org/presentationml/2006/main">
  <p:tag name="NAME" val="Arrow"/>
</p:tagLst>
</file>

<file path=ppt/tags/tag10.xml><?xml version="1.0" encoding="utf-8"?>
<p:tagLst xmlns:a="http://schemas.openxmlformats.org/drawingml/2006/main" xmlns:r="http://schemas.openxmlformats.org/officeDocument/2006/relationships" xmlns:p="http://schemas.openxmlformats.org/presentationml/2006/main">
  <p:tag name="NAME" val="Arrow"/>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3.xml><?xml version="1.0" encoding="utf-8"?>
<a:theme xmlns:a="http://schemas.openxmlformats.org/drawingml/2006/main" name="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13189</TotalTime>
  <Words>6113</Words>
  <Application>Microsoft Office PowerPoint</Application>
  <PresentationFormat>Panorámica</PresentationFormat>
  <Paragraphs>1732</Paragraphs>
  <Slides>76</Slides>
  <Notes>29</Notes>
  <HiddenSlides>0</HiddenSlides>
  <MMClips>0</MMClips>
  <ScaleCrop>false</ScaleCrop>
  <HeadingPairs>
    <vt:vector size="6" baseType="variant">
      <vt:variant>
        <vt:lpstr>Fuentes usadas</vt:lpstr>
      </vt:variant>
      <vt:variant>
        <vt:i4>12</vt:i4>
      </vt:variant>
      <vt:variant>
        <vt:lpstr>Tema</vt:lpstr>
      </vt:variant>
      <vt:variant>
        <vt:i4>3</vt:i4>
      </vt:variant>
      <vt:variant>
        <vt:lpstr>Títulos de diapositiva</vt:lpstr>
      </vt:variant>
      <vt:variant>
        <vt:i4>76</vt:i4>
      </vt:variant>
    </vt:vector>
  </HeadingPairs>
  <TitlesOfParts>
    <vt:vector size="91" baseType="lpstr">
      <vt:lpstr>Arabic Typesetting</vt:lpstr>
      <vt:lpstr>Arial</vt:lpstr>
      <vt:lpstr>Arial Black</vt:lpstr>
      <vt:lpstr>Arial Narrow</vt:lpstr>
      <vt:lpstr>Calibri</vt:lpstr>
      <vt:lpstr>Courier New</vt:lpstr>
      <vt:lpstr>Lato</vt:lpstr>
      <vt:lpstr>Lato Bold</vt:lpstr>
      <vt:lpstr>Lato Regular</vt:lpstr>
      <vt:lpstr>Lucida Bright</vt:lpstr>
      <vt:lpstr>Times New Roman</vt:lpstr>
      <vt:lpstr>Wingdings</vt:lpstr>
      <vt:lpstr>Tema de Office</vt:lpstr>
      <vt:lpstr>1_Tema1</vt:lpstr>
      <vt:lpstr>Tema1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Rosa Salcedo Camelo</cp:lastModifiedBy>
  <cp:revision>507</cp:revision>
  <cp:lastPrinted>2017-04-25T15:55:25Z</cp:lastPrinted>
  <dcterms:created xsi:type="dcterms:W3CDTF">2015-02-19T23:51:59Z</dcterms:created>
  <dcterms:modified xsi:type="dcterms:W3CDTF">2017-04-25T20:49:54Z</dcterms:modified>
</cp:coreProperties>
</file>