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5" r:id="rId3"/>
  </p:sldMasterIdLst>
  <p:notesMasterIdLst>
    <p:notesMasterId r:id="rId67"/>
  </p:notesMasterIdLst>
  <p:handoutMasterIdLst>
    <p:handoutMasterId r:id="rId68"/>
  </p:handoutMasterIdLst>
  <p:sldIdLst>
    <p:sldId id="439" r:id="rId4"/>
    <p:sldId id="465" r:id="rId5"/>
    <p:sldId id="481" r:id="rId6"/>
    <p:sldId id="482" r:id="rId7"/>
    <p:sldId id="483" r:id="rId8"/>
    <p:sldId id="484" r:id="rId9"/>
    <p:sldId id="485" r:id="rId10"/>
    <p:sldId id="486" r:id="rId11"/>
    <p:sldId id="487" r:id="rId12"/>
    <p:sldId id="476" r:id="rId13"/>
    <p:sldId id="541" r:id="rId14"/>
    <p:sldId id="480" r:id="rId15"/>
    <p:sldId id="532" r:id="rId16"/>
    <p:sldId id="533" r:id="rId17"/>
    <p:sldId id="534" r:id="rId18"/>
    <p:sldId id="535" r:id="rId19"/>
    <p:sldId id="536" r:id="rId20"/>
    <p:sldId id="537" r:id="rId21"/>
    <p:sldId id="538" r:id="rId22"/>
    <p:sldId id="539" r:id="rId23"/>
    <p:sldId id="540" r:id="rId24"/>
    <p:sldId id="548" r:id="rId25"/>
    <p:sldId id="549" r:id="rId26"/>
    <p:sldId id="550" r:id="rId27"/>
    <p:sldId id="527" r:id="rId28"/>
    <p:sldId id="543" r:id="rId29"/>
    <p:sldId id="528" r:id="rId30"/>
    <p:sldId id="544" r:id="rId31"/>
    <p:sldId id="529" r:id="rId32"/>
    <p:sldId id="530" r:id="rId33"/>
    <p:sldId id="545" r:id="rId34"/>
    <p:sldId id="547" r:id="rId35"/>
    <p:sldId id="546" r:id="rId36"/>
    <p:sldId id="477" r:id="rId37"/>
    <p:sldId id="488" r:id="rId38"/>
    <p:sldId id="489" r:id="rId39"/>
    <p:sldId id="490" r:id="rId40"/>
    <p:sldId id="478" r:id="rId41"/>
    <p:sldId id="497" r:id="rId42"/>
    <p:sldId id="498" r:id="rId43"/>
    <p:sldId id="499" r:id="rId44"/>
    <p:sldId id="500" r:id="rId45"/>
    <p:sldId id="501" r:id="rId46"/>
    <p:sldId id="502" r:id="rId47"/>
    <p:sldId id="503" r:id="rId48"/>
    <p:sldId id="504" r:id="rId49"/>
    <p:sldId id="505" r:id="rId50"/>
    <p:sldId id="506" r:id="rId51"/>
    <p:sldId id="507" r:id="rId52"/>
    <p:sldId id="508" r:id="rId53"/>
    <p:sldId id="509" r:id="rId54"/>
    <p:sldId id="510" r:id="rId55"/>
    <p:sldId id="511" r:id="rId56"/>
    <p:sldId id="512" r:id="rId57"/>
    <p:sldId id="513" r:id="rId58"/>
    <p:sldId id="514" r:id="rId59"/>
    <p:sldId id="515" r:id="rId60"/>
    <p:sldId id="516" r:id="rId61"/>
    <p:sldId id="517" r:id="rId62"/>
    <p:sldId id="518" r:id="rId63"/>
    <p:sldId id="519" r:id="rId64"/>
    <p:sldId id="479" r:id="rId65"/>
    <p:sldId id="475" r:id="rId66"/>
  </p:sldIdLst>
  <p:sldSz cx="12192000" cy="6858000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s Alberto Mateus Bravo" initials="JAMB" lastIdx="2" clrIdx="0">
    <p:extLst>
      <p:ext uri="{19B8F6BF-5375-455C-9EA6-DF929625EA0E}">
        <p15:presenceInfo xmlns:p15="http://schemas.microsoft.com/office/powerpoint/2012/main" userId="Jesus Alberto Mateus Bra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FF9933"/>
    <a:srgbClr val="00FFCC"/>
    <a:srgbClr val="00FF99"/>
    <a:srgbClr val="66FFCC"/>
    <a:srgbClr val="FFFF99"/>
    <a:srgbClr val="F3F7FB"/>
    <a:srgbClr val="D1FDE2"/>
    <a:srgbClr val="FFCC66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78" autoAdjust="0"/>
    <p:restoredTop sz="92155" autoAdjust="0"/>
  </p:normalViewPr>
  <p:slideViewPr>
    <p:cSldViewPr snapToGrid="0" snapToObjects="1">
      <p:cViewPr varScale="1">
        <p:scale>
          <a:sx n="102" d="100"/>
          <a:sy n="102" d="100"/>
        </p:scale>
        <p:origin x="13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microsoft.com/office/2015/10/relationships/revisionInfo" Target="revisionInfo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2B75A-C43F-44F4-8255-7668AC08F1DA}" type="doc">
      <dgm:prSet loTypeId="urn:microsoft.com/office/officeart/2005/8/layout/radial1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3B3090EA-4B31-411A-9B2A-D28D1A3E86A9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200" b="1" dirty="0"/>
            <a:t>ENAJENACIÓN TEMPRANA</a:t>
          </a:r>
        </a:p>
      </dgm:t>
    </dgm:pt>
    <dgm:pt modelId="{B7D658E2-677B-4FB0-AD41-F394CC0E7279}" type="parTrans" cxnId="{B822A27D-953B-465F-B090-B3518B463D54}">
      <dgm:prSet/>
      <dgm:spPr/>
      <dgm:t>
        <a:bodyPr/>
        <a:lstStyle/>
        <a:p>
          <a:endParaRPr lang="es-ES" sz="1200" b="1"/>
        </a:p>
      </dgm:t>
    </dgm:pt>
    <dgm:pt modelId="{991C814D-C13F-4274-B0AC-BB57FBCB4203}" type="sibTrans" cxnId="{B822A27D-953B-465F-B090-B3518B463D54}">
      <dgm:prSet/>
      <dgm:spPr/>
      <dgm:t>
        <a:bodyPr/>
        <a:lstStyle/>
        <a:p>
          <a:endParaRPr lang="es-ES" sz="1200" b="1"/>
        </a:p>
      </dgm:t>
    </dgm:pt>
    <dgm:pt modelId="{DBC96238-7E58-44F8-B91A-7C43CB36F621}">
      <dgm:prSet phldrT="[Texto]" custT="1"/>
      <dgm:spPr/>
      <dgm:t>
        <a:bodyPr/>
        <a:lstStyle/>
        <a:p>
          <a:r>
            <a:rPr lang="es-ES" sz="1200" b="1" dirty="0"/>
            <a:t>ASPECTOS PRESUPUES-TALES</a:t>
          </a:r>
        </a:p>
      </dgm:t>
    </dgm:pt>
    <dgm:pt modelId="{8E005EB1-D088-466C-A138-CF51810943BD}" type="parTrans" cxnId="{F7E847B6-0827-4BE7-B480-FC87A5CE4161}">
      <dgm:prSet custT="1"/>
      <dgm:spPr/>
      <dgm:t>
        <a:bodyPr/>
        <a:lstStyle/>
        <a:p>
          <a:endParaRPr lang="es-ES" sz="1200" b="1"/>
        </a:p>
      </dgm:t>
    </dgm:pt>
    <dgm:pt modelId="{A81949E1-F7C7-46B7-9B4D-7E4E87A9B51B}" type="sibTrans" cxnId="{F7E847B6-0827-4BE7-B480-FC87A5CE4161}">
      <dgm:prSet/>
      <dgm:spPr/>
      <dgm:t>
        <a:bodyPr/>
        <a:lstStyle/>
        <a:p>
          <a:endParaRPr lang="es-ES" sz="1200" b="1"/>
        </a:p>
      </dgm:t>
    </dgm:pt>
    <dgm:pt modelId="{DBD9B998-2B1C-46A3-83C1-1B2A7FEAE5C3}">
      <dgm:prSet phldrT="[Texto]" custT="1"/>
      <dgm:spPr/>
      <dgm:t>
        <a:bodyPr/>
        <a:lstStyle/>
        <a:p>
          <a:r>
            <a:rPr lang="es-ES" sz="1200" b="1" dirty="0"/>
            <a:t>ACREDITACIÓN DE CAUSALES</a:t>
          </a:r>
        </a:p>
      </dgm:t>
    </dgm:pt>
    <dgm:pt modelId="{58F17F20-0A5D-4FCD-A698-2DFE0D7AB303}" type="parTrans" cxnId="{DB6A59E9-C5F8-4427-BC05-B8840B216F50}">
      <dgm:prSet custT="1"/>
      <dgm:spPr/>
      <dgm:t>
        <a:bodyPr/>
        <a:lstStyle/>
        <a:p>
          <a:endParaRPr lang="es-ES" sz="1200" b="1"/>
        </a:p>
      </dgm:t>
    </dgm:pt>
    <dgm:pt modelId="{C5710F5B-C6A1-4C32-9D8D-E33A1FA75004}" type="sibTrans" cxnId="{DB6A59E9-C5F8-4427-BC05-B8840B216F50}">
      <dgm:prSet/>
      <dgm:spPr/>
      <dgm:t>
        <a:bodyPr/>
        <a:lstStyle/>
        <a:p>
          <a:endParaRPr lang="es-ES" sz="1200" b="1"/>
        </a:p>
      </dgm:t>
    </dgm:pt>
    <dgm:pt modelId="{683B0760-F4D1-46DB-A630-9EE1593D7178}">
      <dgm:prSet phldrT="[Texto]" custT="1"/>
      <dgm:spPr/>
      <dgm:t>
        <a:bodyPr/>
        <a:lstStyle/>
        <a:p>
          <a:r>
            <a:rPr lang="es-ES" sz="1200" b="1" dirty="0"/>
            <a:t>VALORACIÓN DE ACTIVOS</a:t>
          </a:r>
        </a:p>
      </dgm:t>
    </dgm:pt>
    <dgm:pt modelId="{D8CF8E0A-38A6-4B70-83F0-CC34C08C8939}" type="parTrans" cxnId="{F80E44D1-4935-4499-952E-C166A83AB03F}">
      <dgm:prSet custT="1"/>
      <dgm:spPr/>
      <dgm:t>
        <a:bodyPr/>
        <a:lstStyle/>
        <a:p>
          <a:endParaRPr lang="es-ES" sz="1200" b="1"/>
        </a:p>
      </dgm:t>
    </dgm:pt>
    <dgm:pt modelId="{DB57DAF0-2EBE-4F94-8665-D1DA988389FF}" type="sibTrans" cxnId="{F80E44D1-4935-4499-952E-C166A83AB03F}">
      <dgm:prSet/>
      <dgm:spPr/>
      <dgm:t>
        <a:bodyPr/>
        <a:lstStyle/>
        <a:p>
          <a:endParaRPr lang="es-ES" sz="1200" b="1"/>
        </a:p>
      </dgm:t>
    </dgm:pt>
    <dgm:pt modelId="{AEC3ACC3-38F4-4A9A-A6F5-2D30C454B7DD}">
      <dgm:prSet phldrT="[Texto]" custT="1"/>
      <dgm:spPr/>
      <dgm:t>
        <a:bodyPr/>
        <a:lstStyle/>
        <a:p>
          <a:r>
            <a:rPr lang="es-ES" sz="1200" b="1" dirty="0"/>
            <a:t>CONCEPTUA-LIZACIÓN</a:t>
          </a:r>
        </a:p>
      </dgm:t>
    </dgm:pt>
    <dgm:pt modelId="{EE856B86-F3B6-49B4-A480-E621EE5BA4E4}" type="parTrans" cxnId="{680F4BC8-F4E1-4F1C-B0AB-9B2FE504050C}">
      <dgm:prSet custT="1"/>
      <dgm:spPr/>
      <dgm:t>
        <a:bodyPr/>
        <a:lstStyle/>
        <a:p>
          <a:endParaRPr lang="es-ES" sz="1200" b="1"/>
        </a:p>
      </dgm:t>
    </dgm:pt>
    <dgm:pt modelId="{44B2144A-F6A5-435F-989C-49A68FAE0E06}" type="sibTrans" cxnId="{680F4BC8-F4E1-4F1C-B0AB-9B2FE504050C}">
      <dgm:prSet/>
      <dgm:spPr/>
      <dgm:t>
        <a:bodyPr/>
        <a:lstStyle/>
        <a:p>
          <a:endParaRPr lang="es-ES" sz="1200" b="1"/>
        </a:p>
      </dgm:t>
    </dgm:pt>
    <dgm:pt modelId="{D99F33F3-4B0C-4F24-8F03-1E44B8C7F99D}">
      <dgm:prSet phldrT="[Texto]" custT="1"/>
      <dgm:spPr/>
      <dgm:t>
        <a:bodyPr/>
        <a:lstStyle/>
        <a:p>
          <a:r>
            <a:rPr lang="es-ES" sz="1200" b="1" dirty="0"/>
            <a:t>OCUPACIÓN ILEGAL</a:t>
          </a:r>
        </a:p>
      </dgm:t>
    </dgm:pt>
    <dgm:pt modelId="{EC9C7A23-5E39-44FF-8CCE-281AA7198B91}" type="parTrans" cxnId="{6AEBCAD9-25F2-4813-8307-8DD311CE8A43}">
      <dgm:prSet custT="1"/>
      <dgm:spPr/>
      <dgm:t>
        <a:bodyPr/>
        <a:lstStyle/>
        <a:p>
          <a:endParaRPr lang="es-ES" sz="1200" b="1"/>
        </a:p>
      </dgm:t>
    </dgm:pt>
    <dgm:pt modelId="{058A99E8-A670-4AFC-8974-465E50E712F1}" type="sibTrans" cxnId="{6AEBCAD9-25F2-4813-8307-8DD311CE8A43}">
      <dgm:prSet/>
      <dgm:spPr/>
      <dgm:t>
        <a:bodyPr/>
        <a:lstStyle/>
        <a:p>
          <a:endParaRPr lang="es-ES" sz="1200" b="1"/>
        </a:p>
      </dgm:t>
    </dgm:pt>
    <dgm:pt modelId="{C8313448-4661-47D1-8915-328A478D3A10}">
      <dgm:prSet phldrT="[Texto]" custT="1"/>
      <dgm:spPr/>
      <dgm:t>
        <a:bodyPr/>
        <a:lstStyle/>
        <a:p>
          <a:r>
            <a:rPr lang="es-ES" sz="1200" b="1" dirty="0"/>
            <a:t>VENTAS MASIVAS</a:t>
          </a:r>
        </a:p>
      </dgm:t>
    </dgm:pt>
    <dgm:pt modelId="{DA79A3AC-68FA-497B-9A68-915297EAF2A1}" type="parTrans" cxnId="{2928400D-6E59-42DE-8E44-9D556BFE98E9}">
      <dgm:prSet custT="1"/>
      <dgm:spPr/>
      <dgm:t>
        <a:bodyPr/>
        <a:lstStyle/>
        <a:p>
          <a:endParaRPr lang="es-ES" sz="1200" b="1"/>
        </a:p>
      </dgm:t>
    </dgm:pt>
    <dgm:pt modelId="{EEE23BA1-81D6-4DF6-8039-A5E3A24B9187}" type="sibTrans" cxnId="{2928400D-6E59-42DE-8E44-9D556BFE98E9}">
      <dgm:prSet/>
      <dgm:spPr/>
      <dgm:t>
        <a:bodyPr/>
        <a:lstStyle/>
        <a:p>
          <a:endParaRPr lang="es-ES" sz="1200" b="1"/>
        </a:p>
      </dgm:t>
    </dgm:pt>
    <dgm:pt modelId="{133B17CC-7EA0-4094-BC8F-E38BA6A0B67C}" type="pres">
      <dgm:prSet presAssocID="{2522B75A-C43F-44F4-8255-7668AC08F1D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E851BD5-9E41-47D1-967B-1E9D12DC3FAA}" type="pres">
      <dgm:prSet presAssocID="{3B3090EA-4B31-411A-9B2A-D28D1A3E86A9}" presName="centerShape" presStyleLbl="node0" presStyleIdx="0" presStyleCnt="1"/>
      <dgm:spPr/>
    </dgm:pt>
    <dgm:pt modelId="{CF95D620-F79E-4F80-9FF0-DE597FFFFA43}" type="pres">
      <dgm:prSet presAssocID="{8E005EB1-D088-466C-A138-CF51810943BD}" presName="Name9" presStyleLbl="parChTrans1D2" presStyleIdx="0" presStyleCnt="6"/>
      <dgm:spPr/>
    </dgm:pt>
    <dgm:pt modelId="{A8BB3515-DAFA-4778-AF42-45B4CAFA34D0}" type="pres">
      <dgm:prSet presAssocID="{8E005EB1-D088-466C-A138-CF51810943BD}" presName="connTx" presStyleLbl="parChTrans1D2" presStyleIdx="0" presStyleCnt="6"/>
      <dgm:spPr/>
    </dgm:pt>
    <dgm:pt modelId="{660E05F8-0F2D-4DD7-B236-61A4F8A7E9C8}" type="pres">
      <dgm:prSet presAssocID="{DBC96238-7E58-44F8-B91A-7C43CB36F621}" presName="node" presStyleLbl="node1" presStyleIdx="0" presStyleCnt="6">
        <dgm:presLayoutVars>
          <dgm:bulletEnabled val="1"/>
        </dgm:presLayoutVars>
      </dgm:prSet>
      <dgm:spPr/>
    </dgm:pt>
    <dgm:pt modelId="{BB304370-A492-4A8E-9557-D1962BA85EBF}" type="pres">
      <dgm:prSet presAssocID="{58F17F20-0A5D-4FCD-A698-2DFE0D7AB303}" presName="Name9" presStyleLbl="parChTrans1D2" presStyleIdx="1" presStyleCnt="6"/>
      <dgm:spPr/>
    </dgm:pt>
    <dgm:pt modelId="{796B0691-70E1-4CFC-A7C2-A365898B6282}" type="pres">
      <dgm:prSet presAssocID="{58F17F20-0A5D-4FCD-A698-2DFE0D7AB303}" presName="connTx" presStyleLbl="parChTrans1D2" presStyleIdx="1" presStyleCnt="6"/>
      <dgm:spPr/>
    </dgm:pt>
    <dgm:pt modelId="{9E0D440B-2AB2-4F7A-9C98-F99E966B4DE8}" type="pres">
      <dgm:prSet presAssocID="{DBD9B998-2B1C-46A3-83C1-1B2A7FEAE5C3}" presName="node" presStyleLbl="node1" presStyleIdx="1" presStyleCnt="6">
        <dgm:presLayoutVars>
          <dgm:bulletEnabled val="1"/>
        </dgm:presLayoutVars>
      </dgm:prSet>
      <dgm:spPr/>
    </dgm:pt>
    <dgm:pt modelId="{7E7FB25F-1369-4A1A-9871-D3F9D4BCB6B8}" type="pres">
      <dgm:prSet presAssocID="{D8CF8E0A-38A6-4B70-83F0-CC34C08C8939}" presName="Name9" presStyleLbl="parChTrans1D2" presStyleIdx="2" presStyleCnt="6"/>
      <dgm:spPr/>
    </dgm:pt>
    <dgm:pt modelId="{153BFA02-EF9F-44F3-813C-D51F4FC6D97E}" type="pres">
      <dgm:prSet presAssocID="{D8CF8E0A-38A6-4B70-83F0-CC34C08C8939}" presName="connTx" presStyleLbl="parChTrans1D2" presStyleIdx="2" presStyleCnt="6"/>
      <dgm:spPr/>
    </dgm:pt>
    <dgm:pt modelId="{40CFA0C7-DB87-4979-B6E7-3DE61B237806}" type="pres">
      <dgm:prSet presAssocID="{683B0760-F4D1-46DB-A630-9EE1593D7178}" presName="node" presStyleLbl="node1" presStyleIdx="2" presStyleCnt="6">
        <dgm:presLayoutVars>
          <dgm:bulletEnabled val="1"/>
        </dgm:presLayoutVars>
      </dgm:prSet>
      <dgm:spPr/>
    </dgm:pt>
    <dgm:pt modelId="{09E4EB07-03FB-4851-9361-54D089C3FE07}" type="pres">
      <dgm:prSet presAssocID="{EE856B86-F3B6-49B4-A480-E621EE5BA4E4}" presName="Name9" presStyleLbl="parChTrans1D2" presStyleIdx="3" presStyleCnt="6"/>
      <dgm:spPr/>
    </dgm:pt>
    <dgm:pt modelId="{0FF1EE75-7295-4841-B734-1A0766FEB5D4}" type="pres">
      <dgm:prSet presAssocID="{EE856B86-F3B6-49B4-A480-E621EE5BA4E4}" presName="connTx" presStyleLbl="parChTrans1D2" presStyleIdx="3" presStyleCnt="6"/>
      <dgm:spPr/>
    </dgm:pt>
    <dgm:pt modelId="{20CB1CE9-3AFF-4F93-9AFC-6FC1734C3353}" type="pres">
      <dgm:prSet presAssocID="{AEC3ACC3-38F4-4A9A-A6F5-2D30C454B7DD}" presName="node" presStyleLbl="node1" presStyleIdx="3" presStyleCnt="6">
        <dgm:presLayoutVars>
          <dgm:bulletEnabled val="1"/>
        </dgm:presLayoutVars>
      </dgm:prSet>
      <dgm:spPr/>
    </dgm:pt>
    <dgm:pt modelId="{8241243F-3EDF-479D-AD9A-BC7283231529}" type="pres">
      <dgm:prSet presAssocID="{EC9C7A23-5E39-44FF-8CCE-281AA7198B91}" presName="Name9" presStyleLbl="parChTrans1D2" presStyleIdx="4" presStyleCnt="6"/>
      <dgm:spPr/>
    </dgm:pt>
    <dgm:pt modelId="{E7C8F3C3-D7B9-476D-8DDC-6CF5B816F076}" type="pres">
      <dgm:prSet presAssocID="{EC9C7A23-5E39-44FF-8CCE-281AA7198B91}" presName="connTx" presStyleLbl="parChTrans1D2" presStyleIdx="4" presStyleCnt="6"/>
      <dgm:spPr/>
    </dgm:pt>
    <dgm:pt modelId="{8BA62FB3-72B9-43B4-8561-634D851BE54B}" type="pres">
      <dgm:prSet presAssocID="{D99F33F3-4B0C-4F24-8F03-1E44B8C7F99D}" presName="node" presStyleLbl="node1" presStyleIdx="4" presStyleCnt="6">
        <dgm:presLayoutVars>
          <dgm:bulletEnabled val="1"/>
        </dgm:presLayoutVars>
      </dgm:prSet>
      <dgm:spPr/>
    </dgm:pt>
    <dgm:pt modelId="{FD00393F-6C51-4867-9DA5-024E589A332E}" type="pres">
      <dgm:prSet presAssocID="{DA79A3AC-68FA-497B-9A68-915297EAF2A1}" presName="Name9" presStyleLbl="parChTrans1D2" presStyleIdx="5" presStyleCnt="6"/>
      <dgm:spPr/>
    </dgm:pt>
    <dgm:pt modelId="{EFF01169-3D5D-400A-B5DD-183A38103396}" type="pres">
      <dgm:prSet presAssocID="{DA79A3AC-68FA-497B-9A68-915297EAF2A1}" presName="connTx" presStyleLbl="parChTrans1D2" presStyleIdx="5" presStyleCnt="6"/>
      <dgm:spPr/>
    </dgm:pt>
    <dgm:pt modelId="{C910BDE4-0D4C-46E5-BF41-959698AEAD8A}" type="pres">
      <dgm:prSet presAssocID="{C8313448-4661-47D1-8915-328A478D3A10}" presName="node" presStyleLbl="node1" presStyleIdx="5" presStyleCnt="6">
        <dgm:presLayoutVars>
          <dgm:bulletEnabled val="1"/>
        </dgm:presLayoutVars>
      </dgm:prSet>
      <dgm:spPr/>
    </dgm:pt>
  </dgm:ptLst>
  <dgm:cxnLst>
    <dgm:cxn modelId="{2FA3EE0B-076C-46A8-A4B0-B8B4FED216E3}" type="presOf" srcId="{D8CF8E0A-38A6-4B70-83F0-CC34C08C8939}" destId="{153BFA02-EF9F-44F3-813C-D51F4FC6D97E}" srcOrd="1" destOrd="0" presId="urn:microsoft.com/office/officeart/2005/8/layout/radial1"/>
    <dgm:cxn modelId="{2928400D-6E59-42DE-8E44-9D556BFE98E9}" srcId="{3B3090EA-4B31-411A-9B2A-D28D1A3E86A9}" destId="{C8313448-4661-47D1-8915-328A478D3A10}" srcOrd="5" destOrd="0" parTransId="{DA79A3AC-68FA-497B-9A68-915297EAF2A1}" sibTransId="{EEE23BA1-81D6-4DF6-8039-A5E3A24B9187}"/>
    <dgm:cxn modelId="{380D215C-5453-4B03-A78B-C33B575BCDB9}" type="presOf" srcId="{8E005EB1-D088-466C-A138-CF51810943BD}" destId="{CF95D620-F79E-4F80-9FF0-DE597FFFFA43}" srcOrd="0" destOrd="0" presId="urn:microsoft.com/office/officeart/2005/8/layout/radial1"/>
    <dgm:cxn modelId="{67591862-2B80-4F02-B294-D14188CA92CE}" type="presOf" srcId="{D99F33F3-4B0C-4F24-8F03-1E44B8C7F99D}" destId="{8BA62FB3-72B9-43B4-8561-634D851BE54B}" srcOrd="0" destOrd="0" presId="urn:microsoft.com/office/officeart/2005/8/layout/radial1"/>
    <dgm:cxn modelId="{55082749-7BBD-4A84-8CC6-F188776BDFB6}" type="presOf" srcId="{DA79A3AC-68FA-497B-9A68-915297EAF2A1}" destId="{EFF01169-3D5D-400A-B5DD-183A38103396}" srcOrd="1" destOrd="0" presId="urn:microsoft.com/office/officeart/2005/8/layout/radial1"/>
    <dgm:cxn modelId="{5803D04A-465B-42D6-95C3-A0C508642E04}" type="presOf" srcId="{DBC96238-7E58-44F8-B91A-7C43CB36F621}" destId="{660E05F8-0F2D-4DD7-B236-61A4F8A7E9C8}" srcOrd="0" destOrd="0" presId="urn:microsoft.com/office/officeart/2005/8/layout/radial1"/>
    <dgm:cxn modelId="{BF9E014D-B564-409C-983F-B91DDDF0F3D0}" type="presOf" srcId="{683B0760-F4D1-46DB-A630-9EE1593D7178}" destId="{40CFA0C7-DB87-4979-B6E7-3DE61B237806}" srcOrd="0" destOrd="0" presId="urn:microsoft.com/office/officeart/2005/8/layout/radial1"/>
    <dgm:cxn modelId="{DFB7856D-8610-4D5F-8BB5-032DA4019EDC}" type="presOf" srcId="{DBD9B998-2B1C-46A3-83C1-1B2A7FEAE5C3}" destId="{9E0D440B-2AB2-4F7A-9C98-F99E966B4DE8}" srcOrd="0" destOrd="0" presId="urn:microsoft.com/office/officeart/2005/8/layout/radial1"/>
    <dgm:cxn modelId="{370A536F-79EB-4F33-92BD-0E6AC67224F4}" type="presOf" srcId="{EC9C7A23-5E39-44FF-8CCE-281AA7198B91}" destId="{E7C8F3C3-D7B9-476D-8DDC-6CF5B816F076}" srcOrd="1" destOrd="0" presId="urn:microsoft.com/office/officeart/2005/8/layout/radial1"/>
    <dgm:cxn modelId="{B822A27D-953B-465F-B090-B3518B463D54}" srcId="{2522B75A-C43F-44F4-8255-7668AC08F1DA}" destId="{3B3090EA-4B31-411A-9B2A-D28D1A3E86A9}" srcOrd="0" destOrd="0" parTransId="{B7D658E2-677B-4FB0-AD41-F394CC0E7279}" sibTransId="{991C814D-C13F-4274-B0AC-BB57FBCB4203}"/>
    <dgm:cxn modelId="{7A19B67F-4ACB-4D02-840C-CC676A35A53B}" type="presOf" srcId="{8E005EB1-D088-466C-A138-CF51810943BD}" destId="{A8BB3515-DAFA-4778-AF42-45B4CAFA34D0}" srcOrd="1" destOrd="0" presId="urn:microsoft.com/office/officeart/2005/8/layout/radial1"/>
    <dgm:cxn modelId="{DEFFD78C-0955-496E-9A87-40CF75186399}" type="presOf" srcId="{EE856B86-F3B6-49B4-A480-E621EE5BA4E4}" destId="{09E4EB07-03FB-4851-9361-54D089C3FE07}" srcOrd="0" destOrd="0" presId="urn:microsoft.com/office/officeart/2005/8/layout/radial1"/>
    <dgm:cxn modelId="{DB73C090-9E3D-4903-8781-2A10EECBC418}" type="presOf" srcId="{58F17F20-0A5D-4FCD-A698-2DFE0D7AB303}" destId="{BB304370-A492-4A8E-9557-D1962BA85EBF}" srcOrd="0" destOrd="0" presId="urn:microsoft.com/office/officeart/2005/8/layout/radial1"/>
    <dgm:cxn modelId="{5EF3EC9E-07AB-4F72-97D5-32881057BCCB}" type="presOf" srcId="{EC9C7A23-5E39-44FF-8CCE-281AA7198B91}" destId="{8241243F-3EDF-479D-AD9A-BC7283231529}" srcOrd="0" destOrd="0" presId="urn:microsoft.com/office/officeart/2005/8/layout/radial1"/>
    <dgm:cxn modelId="{22191D9F-97D8-4C6E-8759-AC45ABC712C0}" type="presOf" srcId="{3B3090EA-4B31-411A-9B2A-D28D1A3E86A9}" destId="{9E851BD5-9E41-47D1-967B-1E9D12DC3FAA}" srcOrd="0" destOrd="0" presId="urn:microsoft.com/office/officeart/2005/8/layout/radial1"/>
    <dgm:cxn modelId="{631FD7A6-2AF3-4E33-A569-BDE999B76397}" type="presOf" srcId="{2522B75A-C43F-44F4-8255-7668AC08F1DA}" destId="{133B17CC-7EA0-4094-BC8F-E38BA6A0B67C}" srcOrd="0" destOrd="0" presId="urn:microsoft.com/office/officeart/2005/8/layout/radial1"/>
    <dgm:cxn modelId="{8A53C4A9-FB27-4260-977B-3540C0FFB6E1}" type="presOf" srcId="{EE856B86-F3B6-49B4-A480-E621EE5BA4E4}" destId="{0FF1EE75-7295-4841-B734-1A0766FEB5D4}" srcOrd="1" destOrd="0" presId="urn:microsoft.com/office/officeart/2005/8/layout/radial1"/>
    <dgm:cxn modelId="{6A422CAA-19BF-418F-AE83-074B23417071}" type="presOf" srcId="{DA79A3AC-68FA-497B-9A68-915297EAF2A1}" destId="{FD00393F-6C51-4867-9DA5-024E589A332E}" srcOrd="0" destOrd="0" presId="urn:microsoft.com/office/officeart/2005/8/layout/radial1"/>
    <dgm:cxn modelId="{295C08AC-A197-4899-AAD2-ED8FFBE4368D}" type="presOf" srcId="{58F17F20-0A5D-4FCD-A698-2DFE0D7AB303}" destId="{796B0691-70E1-4CFC-A7C2-A365898B6282}" srcOrd="1" destOrd="0" presId="urn:microsoft.com/office/officeart/2005/8/layout/radial1"/>
    <dgm:cxn modelId="{A1861CB5-E312-4E67-9B5A-20AFCEF00C19}" type="presOf" srcId="{AEC3ACC3-38F4-4A9A-A6F5-2D30C454B7DD}" destId="{20CB1CE9-3AFF-4F93-9AFC-6FC1734C3353}" srcOrd="0" destOrd="0" presId="urn:microsoft.com/office/officeart/2005/8/layout/radial1"/>
    <dgm:cxn modelId="{F7E847B6-0827-4BE7-B480-FC87A5CE4161}" srcId="{3B3090EA-4B31-411A-9B2A-D28D1A3E86A9}" destId="{DBC96238-7E58-44F8-B91A-7C43CB36F621}" srcOrd="0" destOrd="0" parTransId="{8E005EB1-D088-466C-A138-CF51810943BD}" sibTransId="{A81949E1-F7C7-46B7-9B4D-7E4E87A9B51B}"/>
    <dgm:cxn modelId="{CCE237B7-25FE-4388-896E-E78CAB6D40DE}" type="presOf" srcId="{C8313448-4661-47D1-8915-328A478D3A10}" destId="{C910BDE4-0D4C-46E5-BF41-959698AEAD8A}" srcOrd="0" destOrd="0" presId="urn:microsoft.com/office/officeart/2005/8/layout/radial1"/>
    <dgm:cxn modelId="{680F4BC8-F4E1-4F1C-B0AB-9B2FE504050C}" srcId="{3B3090EA-4B31-411A-9B2A-D28D1A3E86A9}" destId="{AEC3ACC3-38F4-4A9A-A6F5-2D30C454B7DD}" srcOrd="3" destOrd="0" parTransId="{EE856B86-F3B6-49B4-A480-E621EE5BA4E4}" sibTransId="{44B2144A-F6A5-435F-989C-49A68FAE0E06}"/>
    <dgm:cxn modelId="{F80E44D1-4935-4499-952E-C166A83AB03F}" srcId="{3B3090EA-4B31-411A-9B2A-D28D1A3E86A9}" destId="{683B0760-F4D1-46DB-A630-9EE1593D7178}" srcOrd="2" destOrd="0" parTransId="{D8CF8E0A-38A6-4B70-83F0-CC34C08C8939}" sibTransId="{DB57DAF0-2EBE-4F94-8665-D1DA988389FF}"/>
    <dgm:cxn modelId="{6AEBCAD9-25F2-4813-8307-8DD311CE8A43}" srcId="{3B3090EA-4B31-411A-9B2A-D28D1A3E86A9}" destId="{D99F33F3-4B0C-4F24-8F03-1E44B8C7F99D}" srcOrd="4" destOrd="0" parTransId="{EC9C7A23-5E39-44FF-8CCE-281AA7198B91}" sibTransId="{058A99E8-A670-4AFC-8974-465E50E712F1}"/>
    <dgm:cxn modelId="{1D6DDCE4-7636-4DF4-916D-BB1F5AF16484}" type="presOf" srcId="{D8CF8E0A-38A6-4B70-83F0-CC34C08C8939}" destId="{7E7FB25F-1369-4A1A-9871-D3F9D4BCB6B8}" srcOrd="0" destOrd="0" presId="urn:microsoft.com/office/officeart/2005/8/layout/radial1"/>
    <dgm:cxn modelId="{DB6A59E9-C5F8-4427-BC05-B8840B216F50}" srcId="{3B3090EA-4B31-411A-9B2A-D28D1A3E86A9}" destId="{DBD9B998-2B1C-46A3-83C1-1B2A7FEAE5C3}" srcOrd="1" destOrd="0" parTransId="{58F17F20-0A5D-4FCD-A698-2DFE0D7AB303}" sibTransId="{C5710F5B-C6A1-4C32-9D8D-E33A1FA75004}"/>
    <dgm:cxn modelId="{AF05E794-9019-401F-8841-F5A810275A31}" type="presParOf" srcId="{133B17CC-7EA0-4094-BC8F-E38BA6A0B67C}" destId="{9E851BD5-9E41-47D1-967B-1E9D12DC3FAA}" srcOrd="0" destOrd="0" presId="urn:microsoft.com/office/officeart/2005/8/layout/radial1"/>
    <dgm:cxn modelId="{046E65A2-2A10-4BD4-A303-B69EC8432A9C}" type="presParOf" srcId="{133B17CC-7EA0-4094-BC8F-E38BA6A0B67C}" destId="{CF95D620-F79E-4F80-9FF0-DE597FFFFA43}" srcOrd="1" destOrd="0" presId="urn:microsoft.com/office/officeart/2005/8/layout/radial1"/>
    <dgm:cxn modelId="{DD01599B-F434-40EA-BDF9-67697539E259}" type="presParOf" srcId="{CF95D620-F79E-4F80-9FF0-DE597FFFFA43}" destId="{A8BB3515-DAFA-4778-AF42-45B4CAFA34D0}" srcOrd="0" destOrd="0" presId="urn:microsoft.com/office/officeart/2005/8/layout/radial1"/>
    <dgm:cxn modelId="{F234974B-A1BA-4401-AA85-3B9B5A14D68A}" type="presParOf" srcId="{133B17CC-7EA0-4094-BC8F-E38BA6A0B67C}" destId="{660E05F8-0F2D-4DD7-B236-61A4F8A7E9C8}" srcOrd="2" destOrd="0" presId="urn:microsoft.com/office/officeart/2005/8/layout/radial1"/>
    <dgm:cxn modelId="{44C3B6D0-5B5E-49BD-967A-F701857E3575}" type="presParOf" srcId="{133B17CC-7EA0-4094-BC8F-E38BA6A0B67C}" destId="{BB304370-A492-4A8E-9557-D1962BA85EBF}" srcOrd="3" destOrd="0" presId="urn:microsoft.com/office/officeart/2005/8/layout/radial1"/>
    <dgm:cxn modelId="{C593152C-B714-48A2-A321-4869061A9408}" type="presParOf" srcId="{BB304370-A492-4A8E-9557-D1962BA85EBF}" destId="{796B0691-70E1-4CFC-A7C2-A365898B6282}" srcOrd="0" destOrd="0" presId="urn:microsoft.com/office/officeart/2005/8/layout/radial1"/>
    <dgm:cxn modelId="{A31597B8-7976-4B94-9DD5-837BCD85EDA8}" type="presParOf" srcId="{133B17CC-7EA0-4094-BC8F-E38BA6A0B67C}" destId="{9E0D440B-2AB2-4F7A-9C98-F99E966B4DE8}" srcOrd="4" destOrd="0" presId="urn:microsoft.com/office/officeart/2005/8/layout/radial1"/>
    <dgm:cxn modelId="{744CA886-1D2F-4369-87BF-4C01D76011CA}" type="presParOf" srcId="{133B17CC-7EA0-4094-BC8F-E38BA6A0B67C}" destId="{7E7FB25F-1369-4A1A-9871-D3F9D4BCB6B8}" srcOrd="5" destOrd="0" presId="urn:microsoft.com/office/officeart/2005/8/layout/radial1"/>
    <dgm:cxn modelId="{096A841A-B2F2-4A00-9962-BF5C8E29C108}" type="presParOf" srcId="{7E7FB25F-1369-4A1A-9871-D3F9D4BCB6B8}" destId="{153BFA02-EF9F-44F3-813C-D51F4FC6D97E}" srcOrd="0" destOrd="0" presId="urn:microsoft.com/office/officeart/2005/8/layout/radial1"/>
    <dgm:cxn modelId="{181CADCA-5E7B-42AD-ACB0-73DA3C2EADAA}" type="presParOf" srcId="{133B17CC-7EA0-4094-BC8F-E38BA6A0B67C}" destId="{40CFA0C7-DB87-4979-B6E7-3DE61B237806}" srcOrd="6" destOrd="0" presId="urn:microsoft.com/office/officeart/2005/8/layout/radial1"/>
    <dgm:cxn modelId="{AAED18C4-C6EE-4203-B7F3-387B01F27E59}" type="presParOf" srcId="{133B17CC-7EA0-4094-BC8F-E38BA6A0B67C}" destId="{09E4EB07-03FB-4851-9361-54D089C3FE07}" srcOrd="7" destOrd="0" presId="urn:microsoft.com/office/officeart/2005/8/layout/radial1"/>
    <dgm:cxn modelId="{40F15E6C-4B18-40E2-9736-23C691262F11}" type="presParOf" srcId="{09E4EB07-03FB-4851-9361-54D089C3FE07}" destId="{0FF1EE75-7295-4841-B734-1A0766FEB5D4}" srcOrd="0" destOrd="0" presId="urn:microsoft.com/office/officeart/2005/8/layout/radial1"/>
    <dgm:cxn modelId="{30D885AB-E714-48B0-A352-C4AE73CC362F}" type="presParOf" srcId="{133B17CC-7EA0-4094-BC8F-E38BA6A0B67C}" destId="{20CB1CE9-3AFF-4F93-9AFC-6FC1734C3353}" srcOrd="8" destOrd="0" presId="urn:microsoft.com/office/officeart/2005/8/layout/radial1"/>
    <dgm:cxn modelId="{1DE9180A-0E50-4640-943F-0A03C097232B}" type="presParOf" srcId="{133B17CC-7EA0-4094-BC8F-E38BA6A0B67C}" destId="{8241243F-3EDF-479D-AD9A-BC7283231529}" srcOrd="9" destOrd="0" presId="urn:microsoft.com/office/officeart/2005/8/layout/radial1"/>
    <dgm:cxn modelId="{40C1F570-F411-4726-A1B4-952986CAAD5B}" type="presParOf" srcId="{8241243F-3EDF-479D-AD9A-BC7283231529}" destId="{E7C8F3C3-D7B9-476D-8DDC-6CF5B816F076}" srcOrd="0" destOrd="0" presId="urn:microsoft.com/office/officeart/2005/8/layout/radial1"/>
    <dgm:cxn modelId="{742B5CD9-A30C-4621-8698-098D395CFE3B}" type="presParOf" srcId="{133B17CC-7EA0-4094-BC8F-E38BA6A0B67C}" destId="{8BA62FB3-72B9-43B4-8561-634D851BE54B}" srcOrd="10" destOrd="0" presId="urn:microsoft.com/office/officeart/2005/8/layout/radial1"/>
    <dgm:cxn modelId="{67C95722-77B8-4E70-A46D-E0A780E1D84E}" type="presParOf" srcId="{133B17CC-7EA0-4094-BC8F-E38BA6A0B67C}" destId="{FD00393F-6C51-4867-9DA5-024E589A332E}" srcOrd="11" destOrd="0" presId="urn:microsoft.com/office/officeart/2005/8/layout/radial1"/>
    <dgm:cxn modelId="{3B2F590D-5FEF-4B0D-8ACF-30AD91AF23A4}" type="presParOf" srcId="{FD00393F-6C51-4867-9DA5-024E589A332E}" destId="{EFF01169-3D5D-400A-B5DD-183A38103396}" srcOrd="0" destOrd="0" presId="urn:microsoft.com/office/officeart/2005/8/layout/radial1"/>
    <dgm:cxn modelId="{C2D04DEE-3721-4CB7-9916-104CAB21736A}" type="presParOf" srcId="{133B17CC-7EA0-4094-BC8F-E38BA6A0B67C}" destId="{C910BDE4-0D4C-46E5-BF41-959698AEAD8A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1710AE-30F9-48AF-863D-9C17EFB70F42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2DB680-F1FE-4C76-B6DA-5472A69CEB7F}">
      <dgm:prSet phldrT="[Texto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/>
            <a:t>3.139</a:t>
          </a:r>
        </a:p>
      </dgm:t>
    </dgm:pt>
    <dgm:pt modelId="{EF6AB4F9-FD0F-4FBA-A0C8-EE3C99BE61F2}" type="parTrans" cxnId="{C5797687-42B2-4CA7-931D-CFD8C9193261}">
      <dgm:prSet/>
      <dgm:spPr/>
      <dgm:t>
        <a:bodyPr/>
        <a:lstStyle/>
        <a:p>
          <a:endParaRPr lang="es-ES"/>
        </a:p>
      </dgm:t>
    </dgm:pt>
    <dgm:pt modelId="{B7F29284-ADE0-472F-B5A2-333766A116E4}" type="sibTrans" cxnId="{C5797687-42B2-4CA7-931D-CFD8C9193261}">
      <dgm:prSet/>
      <dgm:spPr/>
      <dgm:t>
        <a:bodyPr/>
        <a:lstStyle/>
        <a:p>
          <a:endParaRPr lang="es-ES"/>
        </a:p>
      </dgm:t>
    </dgm:pt>
    <dgm:pt modelId="{5CEE66D6-3F7C-4239-8F83-E659B0FA9B02}">
      <dgm:prSet phldrT="[Texto]"/>
      <dgm:spPr/>
      <dgm:t>
        <a:bodyPr/>
        <a:lstStyle/>
        <a:p>
          <a:r>
            <a:rPr lang="es-ES" dirty="0"/>
            <a:t>2.853</a:t>
          </a:r>
        </a:p>
      </dgm:t>
    </dgm:pt>
    <dgm:pt modelId="{A8E97426-A99F-4152-A5FB-40AFA10086FA}" type="parTrans" cxnId="{6EEF943E-BB33-4B00-8F1F-64D1276B2087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071A4DAD-2785-422E-B4D4-209BD30FBE0B}" type="sibTrans" cxnId="{6EEF943E-BB33-4B00-8F1F-64D1276B2087}">
      <dgm:prSet/>
      <dgm:spPr/>
      <dgm:t>
        <a:bodyPr/>
        <a:lstStyle/>
        <a:p>
          <a:endParaRPr lang="es-ES"/>
        </a:p>
      </dgm:t>
    </dgm:pt>
    <dgm:pt modelId="{C4CB2757-6265-45C6-947D-26CC144C44FD}">
      <dgm:prSet phldrT="[Texto]"/>
      <dgm:spPr/>
      <dgm:t>
        <a:bodyPr/>
        <a:lstStyle/>
        <a:p>
          <a:r>
            <a:rPr lang="es-ES" dirty="0"/>
            <a:t>96</a:t>
          </a:r>
        </a:p>
      </dgm:t>
    </dgm:pt>
    <dgm:pt modelId="{1F86C716-2BBF-40DE-86D6-652DE363B850}" type="parTrans" cxnId="{DE71DB85-A944-4F0D-B1E1-9F38058159A7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FB80B294-0769-4D99-935B-E8D29A2B043E}" type="sibTrans" cxnId="{DE71DB85-A944-4F0D-B1E1-9F38058159A7}">
      <dgm:prSet/>
      <dgm:spPr/>
      <dgm:t>
        <a:bodyPr/>
        <a:lstStyle/>
        <a:p>
          <a:endParaRPr lang="es-ES"/>
        </a:p>
      </dgm:t>
    </dgm:pt>
    <dgm:pt modelId="{F6ACE91F-EFD9-4597-BE20-530193DE6B4D}">
      <dgm:prSet phldrT="[Texto]"/>
      <dgm:spPr/>
      <dgm:t>
        <a:bodyPr/>
        <a:lstStyle/>
        <a:p>
          <a:r>
            <a:rPr lang="es-ES" dirty="0"/>
            <a:t>158</a:t>
          </a:r>
        </a:p>
      </dgm:t>
    </dgm:pt>
    <dgm:pt modelId="{DAF14F5B-9D3D-4F8B-A416-E8C0B4AB847F}" type="parTrans" cxnId="{D92ACEF1-6239-4EC3-9343-C5325E98DBF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A37EDC27-D274-4146-A30A-1F831E72B90F}" type="sibTrans" cxnId="{D92ACEF1-6239-4EC3-9343-C5325E98DBF0}">
      <dgm:prSet/>
      <dgm:spPr/>
      <dgm:t>
        <a:bodyPr/>
        <a:lstStyle/>
        <a:p>
          <a:endParaRPr lang="es-ES"/>
        </a:p>
      </dgm:t>
    </dgm:pt>
    <dgm:pt modelId="{83203EC7-6626-4ABE-824F-EA90A0943AF9}" type="pres">
      <dgm:prSet presAssocID="{C91710AE-30F9-48AF-863D-9C17EFB70F4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0176F11-81DC-48CE-8CFF-F76F9DC21DDB}" type="pres">
      <dgm:prSet presAssocID="{EB2DB680-F1FE-4C76-B6DA-5472A69CEB7F}" presName="centerShape" presStyleLbl="node0" presStyleIdx="0" presStyleCnt="1" custScaleX="137925"/>
      <dgm:spPr/>
    </dgm:pt>
    <dgm:pt modelId="{61F6671C-FDA1-489F-BE54-7D608B3E935E}" type="pres">
      <dgm:prSet presAssocID="{A8E97426-A99F-4152-A5FB-40AFA10086FA}" presName="parTrans" presStyleLbl="sibTrans2D1" presStyleIdx="0" presStyleCnt="3"/>
      <dgm:spPr/>
    </dgm:pt>
    <dgm:pt modelId="{66D2952C-1772-457F-A1AF-71F2BCB18D30}" type="pres">
      <dgm:prSet presAssocID="{A8E97426-A99F-4152-A5FB-40AFA10086FA}" presName="connectorText" presStyleLbl="sibTrans2D1" presStyleIdx="0" presStyleCnt="3"/>
      <dgm:spPr/>
    </dgm:pt>
    <dgm:pt modelId="{753A3C13-C0B4-431A-BAB0-08120FF09FDA}" type="pres">
      <dgm:prSet presAssocID="{5CEE66D6-3F7C-4239-8F83-E659B0FA9B02}" presName="node" presStyleLbl="node1" presStyleIdx="0" presStyleCnt="3" custScaleX="119849" custRadScaleRad="115148">
        <dgm:presLayoutVars>
          <dgm:bulletEnabled val="1"/>
        </dgm:presLayoutVars>
      </dgm:prSet>
      <dgm:spPr/>
    </dgm:pt>
    <dgm:pt modelId="{79C01B91-FE19-4827-B073-1A5926626C23}" type="pres">
      <dgm:prSet presAssocID="{1F86C716-2BBF-40DE-86D6-652DE363B850}" presName="parTrans" presStyleLbl="sibTrans2D1" presStyleIdx="1" presStyleCnt="3"/>
      <dgm:spPr/>
    </dgm:pt>
    <dgm:pt modelId="{C58DFECE-7AD5-496B-B583-000994B5412A}" type="pres">
      <dgm:prSet presAssocID="{1F86C716-2BBF-40DE-86D6-652DE363B850}" presName="connectorText" presStyleLbl="sibTrans2D1" presStyleIdx="1" presStyleCnt="3"/>
      <dgm:spPr/>
    </dgm:pt>
    <dgm:pt modelId="{FF0BE209-37E6-44DA-8103-C59B758273D1}" type="pres">
      <dgm:prSet presAssocID="{C4CB2757-6265-45C6-947D-26CC144C44FD}" presName="node" presStyleLbl="node1" presStyleIdx="1" presStyleCnt="3" custScaleX="143638" custRadScaleRad="136341" custRadScaleInc="-14143">
        <dgm:presLayoutVars>
          <dgm:bulletEnabled val="1"/>
        </dgm:presLayoutVars>
      </dgm:prSet>
      <dgm:spPr/>
    </dgm:pt>
    <dgm:pt modelId="{5AE85858-127C-4E8E-8D73-2577C9EF3FD3}" type="pres">
      <dgm:prSet presAssocID="{DAF14F5B-9D3D-4F8B-A416-E8C0B4AB847F}" presName="parTrans" presStyleLbl="sibTrans2D1" presStyleIdx="2" presStyleCnt="3"/>
      <dgm:spPr/>
    </dgm:pt>
    <dgm:pt modelId="{29A01591-5792-4060-9094-0FCC5A99E767}" type="pres">
      <dgm:prSet presAssocID="{DAF14F5B-9D3D-4F8B-A416-E8C0B4AB847F}" presName="connectorText" presStyleLbl="sibTrans2D1" presStyleIdx="2" presStyleCnt="3"/>
      <dgm:spPr/>
    </dgm:pt>
    <dgm:pt modelId="{2757576B-4F4E-4305-8FEB-68B1CEA40BC5}" type="pres">
      <dgm:prSet presAssocID="{F6ACE91F-EFD9-4597-BE20-530193DE6B4D}" presName="node" presStyleLbl="node1" presStyleIdx="2" presStyleCnt="3" custScaleX="136360" custRadScaleRad="123568">
        <dgm:presLayoutVars>
          <dgm:bulletEnabled val="1"/>
        </dgm:presLayoutVars>
      </dgm:prSet>
      <dgm:spPr/>
    </dgm:pt>
  </dgm:ptLst>
  <dgm:cxnLst>
    <dgm:cxn modelId="{E9C89303-113B-4192-9CC8-17B12F293472}" type="presOf" srcId="{F6ACE91F-EFD9-4597-BE20-530193DE6B4D}" destId="{2757576B-4F4E-4305-8FEB-68B1CEA40BC5}" srcOrd="0" destOrd="0" presId="urn:microsoft.com/office/officeart/2005/8/layout/radial5"/>
    <dgm:cxn modelId="{63745107-935E-43A1-9F04-F914F03D1D93}" type="presOf" srcId="{1F86C716-2BBF-40DE-86D6-652DE363B850}" destId="{C58DFECE-7AD5-496B-B583-000994B5412A}" srcOrd="1" destOrd="0" presId="urn:microsoft.com/office/officeart/2005/8/layout/radial5"/>
    <dgm:cxn modelId="{1656000A-7E20-4B5B-871E-28C570EDE4F3}" type="presOf" srcId="{C91710AE-30F9-48AF-863D-9C17EFB70F42}" destId="{83203EC7-6626-4ABE-824F-EA90A0943AF9}" srcOrd="0" destOrd="0" presId="urn:microsoft.com/office/officeart/2005/8/layout/radial5"/>
    <dgm:cxn modelId="{41C87034-FB87-4E53-AA82-1FE300A37D5F}" type="presOf" srcId="{EB2DB680-F1FE-4C76-B6DA-5472A69CEB7F}" destId="{40176F11-81DC-48CE-8CFF-F76F9DC21DDB}" srcOrd="0" destOrd="0" presId="urn:microsoft.com/office/officeart/2005/8/layout/radial5"/>
    <dgm:cxn modelId="{6EEF943E-BB33-4B00-8F1F-64D1276B2087}" srcId="{EB2DB680-F1FE-4C76-B6DA-5472A69CEB7F}" destId="{5CEE66D6-3F7C-4239-8F83-E659B0FA9B02}" srcOrd="0" destOrd="0" parTransId="{A8E97426-A99F-4152-A5FB-40AFA10086FA}" sibTransId="{071A4DAD-2785-422E-B4D4-209BD30FBE0B}"/>
    <dgm:cxn modelId="{F43D725F-7FE8-475A-A95E-813D676D39EA}" type="presOf" srcId="{1F86C716-2BBF-40DE-86D6-652DE363B850}" destId="{79C01B91-FE19-4827-B073-1A5926626C23}" srcOrd="0" destOrd="0" presId="urn:microsoft.com/office/officeart/2005/8/layout/radial5"/>
    <dgm:cxn modelId="{5B948A76-B6D0-40B0-9A31-3B28B7CD9159}" type="presOf" srcId="{DAF14F5B-9D3D-4F8B-A416-E8C0B4AB847F}" destId="{5AE85858-127C-4E8E-8D73-2577C9EF3FD3}" srcOrd="0" destOrd="0" presId="urn:microsoft.com/office/officeart/2005/8/layout/radial5"/>
    <dgm:cxn modelId="{B20EFB7B-A095-4EA2-BD89-97F3E4A21401}" type="presOf" srcId="{DAF14F5B-9D3D-4F8B-A416-E8C0B4AB847F}" destId="{29A01591-5792-4060-9094-0FCC5A99E767}" srcOrd="1" destOrd="0" presId="urn:microsoft.com/office/officeart/2005/8/layout/radial5"/>
    <dgm:cxn modelId="{7F9BFE82-E9C9-4655-90E1-86B3AE1676A5}" type="presOf" srcId="{A8E97426-A99F-4152-A5FB-40AFA10086FA}" destId="{66D2952C-1772-457F-A1AF-71F2BCB18D30}" srcOrd="1" destOrd="0" presId="urn:microsoft.com/office/officeart/2005/8/layout/radial5"/>
    <dgm:cxn modelId="{DE71DB85-A944-4F0D-B1E1-9F38058159A7}" srcId="{EB2DB680-F1FE-4C76-B6DA-5472A69CEB7F}" destId="{C4CB2757-6265-45C6-947D-26CC144C44FD}" srcOrd="1" destOrd="0" parTransId="{1F86C716-2BBF-40DE-86D6-652DE363B850}" sibTransId="{FB80B294-0769-4D99-935B-E8D29A2B043E}"/>
    <dgm:cxn modelId="{C5797687-42B2-4CA7-931D-CFD8C9193261}" srcId="{C91710AE-30F9-48AF-863D-9C17EFB70F42}" destId="{EB2DB680-F1FE-4C76-B6DA-5472A69CEB7F}" srcOrd="0" destOrd="0" parTransId="{EF6AB4F9-FD0F-4FBA-A0C8-EE3C99BE61F2}" sibTransId="{B7F29284-ADE0-472F-B5A2-333766A116E4}"/>
    <dgm:cxn modelId="{D6143AA3-F9C5-41FC-9B34-D046EBA113C5}" type="presOf" srcId="{A8E97426-A99F-4152-A5FB-40AFA10086FA}" destId="{61F6671C-FDA1-489F-BE54-7D608B3E935E}" srcOrd="0" destOrd="0" presId="urn:microsoft.com/office/officeart/2005/8/layout/radial5"/>
    <dgm:cxn modelId="{85373CAA-100D-44AC-B5E7-B1C18F497C2E}" type="presOf" srcId="{C4CB2757-6265-45C6-947D-26CC144C44FD}" destId="{FF0BE209-37E6-44DA-8103-C59B758273D1}" srcOrd="0" destOrd="0" presId="urn:microsoft.com/office/officeart/2005/8/layout/radial5"/>
    <dgm:cxn modelId="{945CFFE2-2E2F-402D-8767-70BC56C7CAA9}" type="presOf" srcId="{5CEE66D6-3F7C-4239-8F83-E659B0FA9B02}" destId="{753A3C13-C0B4-431A-BAB0-08120FF09FDA}" srcOrd="0" destOrd="0" presId="urn:microsoft.com/office/officeart/2005/8/layout/radial5"/>
    <dgm:cxn modelId="{D92ACEF1-6239-4EC3-9343-C5325E98DBF0}" srcId="{EB2DB680-F1FE-4C76-B6DA-5472A69CEB7F}" destId="{F6ACE91F-EFD9-4597-BE20-530193DE6B4D}" srcOrd="2" destOrd="0" parTransId="{DAF14F5B-9D3D-4F8B-A416-E8C0B4AB847F}" sibTransId="{A37EDC27-D274-4146-A30A-1F831E72B90F}"/>
    <dgm:cxn modelId="{0615C88A-3C84-432E-9684-30EB3A3880A7}" type="presParOf" srcId="{83203EC7-6626-4ABE-824F-EA90A0943AF9}" destId="{40176F11-81DC-48CE-8CFF-F76F9DC21DDB}" srcOrd="0" destOrd="0" presId="urn:microsoft.com/office/officeart/2005/8/layout/radial5"/>
    <dgm:cxn modelId="{E3BCCDFF-0702-4F47-9E50-BD9838E36C76}" type="presParOf" srcId="{83203EC7-6626-4ABE-824F-EA90A0943AF9}" destId="{61F6671C-FDA1-489F-BE54-7D608B3E935E}" srcOrd="1" destOrd="0" presId="urn:microsoft.com/office/officeart/2005/8/layout/radial5"/>
    <dgm:cxn modelId="{EC9C4457-330E-4DBA-BD9C-39D76762BB21}" type="presParOf" srcId="{61F6671C-FDA1-489F-BE54-7D608B3E935E}" destId="{66D2952C-1772-457F-A1AF-71F2BCB18D30}" srcOrd="0" destOrd="0" presId="urn:microsoft.com/office/officeart/2005/8/layout/radial5"/>
    <dgm:cxn modelId="{389BB47A-CDF7-4F84-AAD9-67FD8D2B3789}" type="presParOf" srcId="{83203EC7-6626-4ABE-824F-EA90A0943AF9}" destId="{753A3C13-C0B4-431A-BAB0-08120FF09FDA}" srcOrd="2" destOrd="0" presId="urn:microsoft.com/office/officeart/2005/8/layout/radial5"/>
    <dgm:cxn modelId="{08A0299F-82DE-44A6-8F70-6B391341E1CC}" type="presParOf" srcId="{83203EC7-6626-4ABE-824F-EA90A0943AF9}" destId="{79C01B91-FE19-4827-B073-1A5926626C23}" srcOrd="3" destOrd="0" presId="urn:microsoft.com/office/officeart/2005/8/layout/radial5"/>
    <dgm:cxn modelId="{054A7EE0-5145-4949-942B-3E38A7AAB967}" type="presParOf" srcId="{79C01B91-FE19-4827-B073-1A5926626C23}" destId="{C58DFECE-7AD5-496B-B583-000994B5412A}" srcOrd="0" destOrd="0" presId="urn:microsoft.com/office/officeart/2005/8/layout/radial5"/>
    <dgm:cxn modelId="{64937DA8-D530-4978-B253-7A487AB6FF8D}" type="presParOf" srcId="{83203EC7-6626-4ABE-824F-EA90A0943AF9}" destId="{FF0BE209-37E6-44DA-8103-C59B758273D1}" srcOrd="4" destOrd="0" presId="urn:microsoft.com/office/officeart/2005/8/layout/radial5"/>
    <dgm:cxn modelId="{AE9B3927-5B34-4A14-92B6-DCAC5415E256}" type="presParOf" srcId="{83203EC7-6626-4ABE-824F-EA90A0943AF9}" destId="{5AE85858-127C-4E8E-8D73-2577C9EF3FD3}" srcOrd="5" destOrd="0" presId="urn:microsoft.com/office/officeart/2005/8/layout/radial5"/>
    <dgm:cxn modelId="{115D3A2A-A625-42A5-901A-66719733FD82}" type="presParOf" srcId="{5AE85858-127C-4E8E-8D73-2577C9EF3FD3}" destId="{29A01591-5792-4060-9094-0FCC5A99E767}" srcOrd="0" destOrd="0" presId="urn:microsoft.com/office/officeart/2005/8/layout/radial5"/>
    <dgm:cxn modelId="{F4067063-F9B6-483B-A634-2AA410DC1DAB}" type="presParOf" srcId="{83203EC7-6626-4ABE-824F-EA90A0943AF9}" destId="{2757576B-4F4E-4305-8FEB-68B1CEA40BC5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51BD5-9E41-47D1-967B-1E9D12DC3FAA}">
      <dsp:nvSpPr>
        <dsp:cNvPr id="0" name=""/>
        <dsp:cNvSpPr/>
      </dsp:nvSpPr>
      <dsp:spPr>
        <a:xfrm>
          <a:off x="4660362" y="2020755"/>
          <a:ext cx="1535811" cy="1535811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ENAJENACIÓN TEMPRANA</a:t>
          </a:r>
        </a:p>
      </dsp:txBody>
      <dsp:txXfrm>
        <a:off x="4885276" y="2245669"/>
        <a:ext cx="1085983" cy="1085983"/>
      </dsp:txXfrm>
    </dsp:sp>
    <dsp:sp modelId="{CF95D620-F79E-4F80-9FF0-DE597FFFFA43}">
      <dsp:nvSpPr>
        <dsp:cNvPr id="0" name=""/>
        <dsp:cNvSpPr/>
      </dsp:nvSpPr>
      <dsp:spPr>
        <a:xfrm rot="16200000">
          <a:off x="5196255" y="1776011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>
        <a:off x="5416667" y="1777143"/>
        <a:ext cx="23201" cy="23201"/>
      </dsp:txXfrm>
    </dsp:sp>
    <dsp:sp modelId="{660E05F8-0F2D-4DD7-B236-61A4F8A7E9C8}">
      <dsp:nvSpPr>
        <dsp:cNvPr id="0" name=""/>
        <dsp:cNvSpPr/>
      </dsp:nvSpPr>
      <dsp:spPr>
        <a:xfrm>
          <a:off x="4660362" y="20919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ASPECTOS PRESUPUES-TALES</a:t>
          </a:r>
        </a:p>
      </dsp:txBody>
      <dsp:txXfrm>
        <a:off x="4885276" y="245833"/>
        <a:ext cx="1085983" cy="1085983"/>
      </dsp:txXfrm>
    </dsp:sp>
    <dsp:sp modelId="{BB304370-A492-4A8E-9557-D1962BA85EBF}">
      <dsp:nvSpPr>
        <dsp:cNvPr id="0" name=""/>
        <dsp:cNvSpPr/>
      </dsp:nvSpPr>
      <dsp:spPr>
        <a:xfrm rot="19800000">
          <a:off x="6062210" y="2275970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>
        <a:off x="6282621" y="2277101"/>
        <a:ext cx="23201" cy="23201"/>
      </dsp:txXfrm>
    </dsp:sp>
    <dsp:sp modelId="{9E0D440B-2AB2-4F7A-9C98-F99E966B4DE8}">
      <dsp:nvSpPr>
        <dsp:cNvPr id="0" name=""/>
        <dsp:cNvSpPr/>
      </dsp:nvSpPr>
      <dsp:spPr>
        <a:xfrm>
          <a:off x="6392270" y="1020837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ACREDITACIÓN DE CAUSALES</a:t>
          </a:r>
        </a:p>
      </dsp:txBody>
      <dsp:txXfrm>
        <a:off x="6617184" y="1245751"/>
        <a:ext cx="1085983" cy="1085983"/>
      </dsp:txXfrm>
    </dsp:sp>
    <dsp:sp modelId="{7E7FB25F-1369-4A1A-9871-D3F9D4BCB6B8}">
      <dsp:nvSpPr>
        <dsp:cNvPr id="0" name=""/>
        <dsp:cNvSpPr/>
      </dsp:nvSpPr>
      <dsp:spPr>
        <a:xfrm rot="1800000">
          <a:off x="6062210" y="3275888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>
        <a:off x="6282621" y="3277019"/>
        <a:ext cx="23201" cy="23201"/>
      </dsp:txXfrm>
    </dsp:sp>
    <dsp:sp modelId="{40CFA0C7-DB87-4979-B6E7-3DE61B237806}">
      <dsp:nvSpPr>
        <dsp:cNvPr id="0" name=""/>
        <dsp:cNvSpPr/>
      </dsp:nvSpPr>
      <dsp:spPr>
        <a:xfrm>
          <a:off x="6392270" y="3020673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VALORACIÓN DE ACTIVOS</a:t>
          </a:r>
        </a:p>
      </dsp:txBody>
      <dsp:txXfrm>
        <a:off x="6617184" y="3245587"/>
        <a:ext cx="1085983" cy="1085983"/>
      </dsp:txXfrm>
    </dsp:sp>
    <dsp:sp modelId="{09E4EB07-03FB-4851-9361-54D089C3FE07}">
      <dsp:nvSpPr>
        <dsp:cNvPr id="0" name=""/>
        <dsp:cNvSpPr/>
      </dsp:nvSpPr>
      <dsp:spPr>
        <a:xfrm rot="5400000">
          <a:off x="5196255" y="3775847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>
        <a:off x="5416667" y="3776978"/>
        <a:ext cx="23201" cy="23201"/>
      </dsp:txXfrm>
    </dsp:sp>
    <dsp:sp modelId="{20CB1CE9-3AFF-4F93-9AFC-6FC1734C3353}">
      <dsp:nvSpPr>
        <dsp:cNvPr id="0" name=""/>
        <dsp:cNvSpPr/>
      </dsp:nvSpPr>
      <dsp:spPr>
        <a:xfrm>
          <a:off x="4660362" y="4020591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CONCEPTUA-LIZACIÓN</a:t>
          </a:r>
        </a:p>
      </dsp:txBody>
      <dsp:txXfrm>
        <a:off x="4885276" y="4245505"/>
        <a:ext cx="1085983" cy="1085983"/>
      </dsp:txXfrm>
    </dsp:sp>
    <dsp:sp modelId="{8241243F-3EDF-479D-AD9A-BC7283231529}">
      <dsp:nvSpPr>
        <dsp:cNvPr id="0" name=""/>
        <dsp:cNvSpPr/>
      </dsp:nvSpPr>
      <dsp:spPr>
        <a:xfrm rot="9000000">
          <a:off x="4330301" y="3275888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 rot="10800000">
        <a:off x="4550713" y="3277019"/>
        <a:ext cx="23201" cy="23201"/>
      </dsp:txXfrm>
    </dsp:sp>
    <dsp:sp modelId="{8BA62FB3-72B9-43B4-8561-634D851BE54B}">
      <dsp:nvSpPr>
        <dsp:cNvPr id="0" name=""/>
        <dsp:cNvSpPr/>
      </dsp:nvSpPr>
      <dsp:spPr>
        <a:xfrm>
          <a:off x="2928453" y="3020673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OCUPACIÓN ILEGAL</a:t>
          </a:r>
        </a:p>
      </dsp:txBody>
      <dsp:txXfrm>
        <a:off x="3153367" y="3245587"/>
        <a:ext cx="1085983" cy="1085983"/>
      </dsp:txXfrm>
    </dsp:sp>
    <dsp:sp modelId="{FD00393F-6C51-4867-9DA5-024E589A332E}">
      <dsp:nvSpPr>
        <dsp:cNvPr id="0" name=""/>
        <dsp:cNvSpPr/>
      </dsp:nvSpPr>
      <dsp:spPr>
        <a:xfrm rot="12600000">
          <a:off x="4330301" y="2275970"/>
          <a:ext cx="464024" cy="25463"/>
        </a:xfrm>
        <a:custGeom>
          <a:avLst/>
          <a:gdLst/>
          <a:ahLst/>
          <a:cxnLst/>
          <a:rect l="0" t="0" r="0" b="0"/>
          <a:pathLst>
            <a:path>
              <a:moveTo>
                <a:pt x="0" y="12731"/>
              </a:moveTo>
              <a:lnTo>
                <a:pt x="464024" y="1273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/>
        </a:p>
      </dsp:txBody>
      <dsp:txXfrm rot="10800000">
        <a:off x="4550713" y="2277101"/>
        <a:ext cx="23201" cy="23201"/>
      </dsp:txXfrm>
    </dsp:sp>
    <dsp:sp modelId="{C910BDE4-0D4C-46E5-BF41-959698AEAD8A}">
      <dsp:nvSpPr>
        <dsp:cNvPr id="0" name=""/>
        <dsp:cNvSpPr/>
      </dsp:nvSpPr>
      <dsp:spPr>
        <a:xfrm>
          <a:off x="2928453" y="1020837"/>
          <a:ext cx="1535811" cy="153581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VENTAS MASIVAS</a:t>
          </a:r>
        </a:p>
      </dsp:txBody>
      <dsp:txXfrm>
        <a:off x="3153367" y="1245751"/>
        <a:ext cx="1085983" cy="10859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76F11-81DC-48CE-8CFF-F76F9DC21DDB}">
      <dsp:nvSpPr>
        <dsp:cNvPr id="0" name=""/>
        <dsp:cNvSpPr/>
      </dsp:nvSpPr>
      <dsp:spPr>
        <a:xfrm>
          <a:off x="2714729" y="1862931"/>
          <a:ext cx="1731548" cy="1255427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3.139</a:t>
          </a:r>
        </a:p>
      </dsp:txBody>
      <dsp:txXfrm>
        <a:off x="2968308" y="2046784"/>
        <a:ext cx="1224390" cy="887721"/>
      </dsp:txXfrm>
    </dsp:sp>
    <dsp:sp modelId="{61F6671C-FDA1-489F-BE54-7D608B3E935E}">
      <dsp:nvSpPr>
        <dsp:cNvPr id="0" name=""/>
        <dsp:cNvSpPr/>
      </dsp:nvSpPr>
      <dsp:spPr>
        <a:xfrm rot="16200000">
          <a:off x="3433813" y="1371865"/>
          <a:ext cx="293379" cy="445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>
        <a:off x="3477820" y="1504910"/>
        <a:ext cx="205365" cy="267114"/>
      </dsp:txXfrm>
    </dsp:sp>
    <dsp:sp modelId="{753A3C13-C0B4-431A-BAB0-08120FF09FDA}">
      <dsp:nvSpPr>
        <dsp:cNvPr id="0" name=""/>
        <dsp:cNvSpPr/>
      </dsp:nvSpPr>
      <dsp:spPr>
        <a:xfrm>
          <a:off x="2795861" y="0"/>
          <a:ext cx="1569284" cy="13093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2.853</a:t>
          </a:r>
        </a:p>
      </dsp:txBody>
      <dsp:txXfrm>
        <a:off x="3025677" y="191755"/>
        <a:ext cx="1109652" cy="925874"/>
      </dsp:txXfrm>
    </dsp:sp>
    <dsp:sp modelId="{79C01B91-FE19-4827-B073-1A5926626C23}">
      <dsp:nvSpPr>
        <dsp:cNvPr id="0" name=""/>
        <dsp:cNvSpPr/>
      </dsp:nvSpPr>
      <dsp:spPr>
        <a:xfrm rot="1290852">
          <a:off x="4490854" y="2710904"/>
          <a:ext cx="426172" cy="445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>
        <a:off x="4495308" y="2776498"/>
        <a:ext cx="298320" cy="267114"/>
      </dsp:txXfrm>
    </dsp:sp>
    <dsp:sp modelId="{FF0BE209-37E6-44DA-8103-C59B758273D1}">
      <dsp:nvSpPr>
        <dsp:cNvPr id="0" name=""/>
        <dsp:cNvSpPr/>
      </dsp:nvSpPr>
      <dsp:spPr>
        <a:xfrm>
          <a:off x="4967127" y="2753252"/>
          <a:ext cx="1880774" cy="13093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96</a:t>
          </a:r>
        </a:p>
      </dsp:txBody>
      <dsp:txXfrm>
        <a:off x="5242560" y="2945007"/>
        <a:ext cx="1329908" cy="925874"/>
      </dsp:txXfrm>
    </dsp:sp>
    <dsp:sp modelId="{5AE85858-127C-4E8E-8D73-2577C9EF3FD3}">
      <dsp:nvSpPr>
        <dsp:cNvPr id="0" name=""/>
        <dsp:cNvSpPr/>
      </dsp:nvSpPr>
      <dsp:spPr>
        <a:xfrm rot="9295416">
          <a:off x="2477330" y="2718103"/>
          <a:ext cx="282760" cy="445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 rot="10800000">
        <a:off x="2558160" y="2789165"/>
        <a:ext cx="197932" cy="267114"/>
      </dsp:txXfrm>
    </dsp:sp>
    <dsp:sp modelId="{2757576B-4F4E-4305-8FEB-68B1CEA40BC5}">
      <dsp:nvSpPr>
        <dsp:cNvPr id="0" name=""/>
        <dsp:cNvSpPr/>
      </dsp:nvSpPr>
      <dsp:spPr>
        <a:xfrm>
          <a:off x="724526" y="2754615"/>
          <a:ext cx="1785477" cy="13093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158</a:t>
          </a:r>
        </a:p>
      </dsp:txBody>
      <dsp:txXfrm>
        <a:off x="986003" y="2946370"/>
        <a:ext cx="1262523" cy="925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597C3B-84BF-4EAF-954C-508DADC89969}" type="datetimeFigureOut">
              <a:rPr lang="es-CO" smtClean="0"/>
              <a:t>17/01/2018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D9D211-8EFC-42F5-96BE-5DF98CD014D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2276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E06975-7C1A-45E7-B21F-7773B537FD77}" type="datetimeFigureOut">
              <a:rPr lang="es-CO" smtClean="0"/>
              <a:t>17/01/2018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CD0F50-6CB3-46E1-B0B1-0841C1D975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458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A5C90-BED1-42EF-B689-03839305455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468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6B2AD-C405-40C9-B9F6-26B7B3574397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7753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434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2204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0870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172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9155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5625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3340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8648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26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2432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0604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28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5078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0745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4A60-706E-4109-AC49-25879531EF71}" type="slidenum">
              <a:rPr lang="es-CO" smtClean="0"/>
              <a:t>30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0143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31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5774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6695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8953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615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670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891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794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215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82668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3428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2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1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84299" y="6356352"/>
            <a:ext cx="2844800" cy="365125"/>
          </a:xfrm>
        </p:spPr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6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89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15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04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8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64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18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04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83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12192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12192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14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24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009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84299" y="6356352"/>
            <a:ext cx="2844800" cy="365125"/>
          </a:xfrm>
        </p:spPr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026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335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451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2963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3441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642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84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470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24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12192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12192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3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17/01/2018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10224459" y="6252823"/>
            <a:ext cx="1728192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8448" y="6212494"/>
            <a:ext cx="2016224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28448" y="6212494"/>
            <a:ext cx="2016224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10224459" y="6252823"/>
            <a:ext cx="1728192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8448" y="6212494"/>
            <a:ext cx="2016224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28448" y="6212494"/>
            <a:ext cx="2016224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1.xml"/><Relationship Id="rId5" Type="http://schemas.openxmlformats.org/officeDocument/2006/relationships/slide" Target="slide52.xml"/><Relationship Id="rId4" Type="http://schemas.openxmlformats.org/officeDocument/2006/relationships/slide" Target="slide5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56.xml"/><Relationship Id="rId4" Type="http://schemas.openxmlformats.org/officeDocument/2006/relationships/slide" Target="slide5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slide" Target="slide6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8.xml"/><Relationship Id="rId5" Type="http://schemas.openxmlformats.org/officeDocument/2006/relationships/slide" Target="slide61.xml"/><Relationship Id="rId4" Type="http://schemas.openxmlformats.org/officeDocument/2006/relationships/slide" Target="slide5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2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8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1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2667003" y="4978485"/>
            <a:ext cx="6857999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s-ES"/>
            </a:defPPr>
            <a:lvl1pPr algn="ctr">
              <a:defRPr sz="3200" b="1" u="sng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s-ES" sz="2100" dirty="0">
                <a:solidFill>
                  <a:schemeClr val="bg1"/>
                </a:solidFill>
              </a:rPr>
              <a:t>JUNTA DIRECTIVA 134</a:t>
            </a:r>
          </a:p>
        </p:txBody>
      </p:sp>
      <p:sp>
        <p:nvSpPr>
          <p:cNvPr id="7" name="CuadroTexto 5"/>
          <p:cNvSpPr txBox="1"/>
          <p:nvPr/>
        </p:nvSpPr>
        <p:spPr>
          <a:xfrm>
            <a:off x="3163505" y="5713583"/>
            <a:ext cx="60438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>
                <a:solidFill>
                  <a:schemeClr val="bg1">
                    <a:lumMod val="85000"/>
                  </a:schemeClr>
                </a:solidFill>
                <a:latin typeface="Lato Bold"/>
                <a:cs typeface="Lato Bold"/>
              </a:rPr>
              <a:t>Mayo 31 de 2017</a:t>
            </a:r>
          </a:p>
        </p:txBody>
      </p:sp>
    </p:spTree>
    <p:extLst>
      <p:ext uri="{BB962C8B-B14F-4D97-AF65-F5344CB8AC3E}">
        <p14:creationId xmlns:p14="http://schemas.microsoft.com/office/powerpoint/2010/main" val="175283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2579077" y="1986858"/>
            <a:ext cx="7118252" cy="429401"/>
            <a:chOff x="1571658" y="2599133"/>
            <a:chExt cx="5143482" cy="600075"/>
          </a:xfrm>
          <a:solidFill>
            <a:srgbClr val="002060"/>
          </a:solidFill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>
                <a:solidFill>
                  <a:schemeClr val="bg1"/>
                </a:solidFill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3778928" y="1245303"/>
            <a:ext cx="711607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/>
              <a:t>Verificación del Quorum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actas 131 y 132</a:t>
            </a:r>
          </a:p>
          <a:p>
            <a:pPr marL="457200" indent="-457200">
              <a:buAutoNum type="arabicPeriod"/>
            </a:pPr>
            <a:r>
              <a:rPr lang="es-CO" sz="2400" dirty="0">
                <a:solidFill>
                  <a:schemeClr val="bg1"/>
                </a:solidFill>
              </a:rPr>
              <a:t>Aprobación Ley de Extinción de Dominio</a:t>
            </a:r>
          </a:p>
          <a:p>
            <a:pPr marL="457200" indent="-457200">
              <a:buAutoNum type="arabicPeriod"/>
            </a:pPr>
            <a:r>
              <a:rPr lang="es-CO" sz="2400" dirty="0"/>
              <a:t>Plan de Trabajo Cambio Normativo</a:t>
            </a:r>
          </a:p>
          <a:p>
            <a:pPr marL="457200" indent="-457200">
              <a:buAutoNum type="arabicPeriod"/>
            </a:pPr>
            <a:r>
              <a:rPr lang="es-CO" sz="2400" dirty="0"/>
              <a:t>Ofrecimiento Cooperación Internacional ONU</a:t>
            </a:r>
          </a:p>
          <a:p>
            <a:pPr marL="457200" indent="-457200">
              <a:buAutoNum type="arabicPeriod"/>
            </a:pPr>
            <a:r>
              <a:rPr lang="es-CO" sz="2400" dirty="0"/>
              <a:t>Comité Financiero.</a:t>
            </a:r>
          </a:p>
          <a:p>
            <a:pPr marL="457200" indent="-457200">
              <a:buAutoNum type="arabicPeriod"/>
            </a:pPr>
            <a:r>
              <a:rPr lang="es-CO" sz="2400" dirty="0"/>
              <a:t>Proposiciones y Varios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98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05" y="87024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</a:t>
            </a:fld>
            <a:endParaRPr lang="es-ES" dirty="0"/>
          </a:p>
        </p:txBody>
      </p:sp>
      <p:grpSp>
        <p:nvGrpSpPr>
          <p:cNvPr id="4" name="Grupo 3"/>
          <p:cNvGrpSpPr/>
          <p:nvPr/>
        </p:nvGrpSpPr>
        <p:grpSpPr>
          <a:xfrm>
            <a:off x="0" y="0"/>
            <a:ext cx="12192000" cy="1097280"/>
            <a:chOff x="0" y="0"/>
            <a:chExt cx="12192000" cy="1097280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12192000" cy="109728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" name="Grupo 1"/>
            <p:cNvGrpSpPr/>
            <p:nvPr/>
          </p:nvGrpSpPr>
          <p:grpSpPr>
            <a:xfrm>
              <a:off x="204094" y="29731"/>
              <a:ext cx="11335534" cy="1067549"/>
              <a:chOff x="204094" y="29731"/>
              <a:chExt cx="11335534" cy="1067549"/>
            </a:xfrm>
          </p:grpSpPr>
          <p:pic>
            <p:nvPicPr>
              <p:cNvPr id="11" name="Imagen 10" descr="Fondos oscuros-0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094" y="29731"/>
                <a:ext cx="2159678" cy="1067549"/>
              </a:xfrm>
              <a:prstGeom prst="rect">
                <a:avLst/>
              </a:prstGeom>
            </p:spPr>
          </p:pic>
          <p:sp>
            <p:nvSpPr>
              <p:cNvPr id="12" name="CuadroTexto 11"/>
              <p:cNvSpPr txBox="1"/>
              <p:nvPr/>
            </p:nvSpPr>
            <p:spPr>
              <a:xfrm>
                <a:off x="7855029" y="246800"/>
                <a:ext cx="3684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chemeClr val="bg1"/>
                    </a:solidFill>
                  </a:rPr>
                  <a:t>ORDEN DEL DÍA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53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2222500" cy="12130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2107566"/>
            <a:ext cx="12192000" cy="1200329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Proyecto de Ley 193- Cámara/ 171- Senado</a:t>
            </a:r>
          </a:p>
        </p:txBody>
      </p:sp>
    </p:spTree>
    <p:extLst>
      <p:ext uri="{BB962C8B-B14F-4D97-AF65-F5344CB8AC3E}">
        <p14:creationId xmlns:p14="http://schemas.microsoft.com/office/powerpoint/2010/main" val="79159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2"/>
            <a:ext cx="12192000" cy="6857999"/>
            <a:chOff x="-1524000" y="1"/>
            <a:chExt cx="12192000" cy="6857999"/>
          </a:xfrm>
        </p:grpSpPr>
        <p:pic>
          <p:nvPicPr>
            <p:cNvPr id="4" name="Imagen 3" descr="Logo SAE-0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2222500" cy="1213050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" name="Rectángulo 1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3" name="Rectángulo redondeado 2"/>
          <p:cNvSpPr/>
          <p:nvPr/>
        </p:nvSpPr>
        <p:spPr>
          <a:xfrm>
            <a:off x="1784058" y="5083885"/>
            <a:ext cx="4234375" cy="7381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88. Clases de Medidas Cautelares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6194915" y="4540517"/>
            <a:ext cx="4234375" cy="1778517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Eventualmente la Fiscalía, se abstendrá para decretar medidas cautelares sobre los activos sin valor representativo.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Elevar solicitudes ante las autoridades judiciales.</a:t>
            </a:r>
          </a:p>
        </p:txBody>
      </p:sp>
      <p:pic>
        <p:nvPicPr>
          <p:cNvPr id="1026" name="Picture 2" descr="Resultado de imagen para ley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539" y="1224879"/>
            <a:ext cx="60007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2" name="Imagen 11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9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377164"/>
            <a:ext cx="12192000" cy="6480837"/>
            <a:chOff x="-1524000" y="377163"/>
            <a:chExt cx="12192000" cy="6480837"/>
          </a:xfrm>
        </p:grpSpPr>
        <p:sp>
          <p:nvSpPr>
            <p:cNvPr id="4" name="CuadroTexto 3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7" name="Rectángulo redondeado 6"/>
          <p:cNvSpPr/>
          <p:nvPr/>
        </p:nvSpPr>
        <p:spPr>
          <a:xfrm>
            <a:off x="3901439" y="1092023"/>
            <a:ext cx="4234375" cy="7381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91. Administración y Destinación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762512" y="1851460"/>
            <a:ext cx="4220946" cy="1609192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tx1"/>
                </a:solidFill>
                <a:latin typeface="Lato Bold"/>
              </a:rPr>
              <a:t>1. Recursos provenientes de Activos: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Extinción de Dominio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En Proceso  (Enajenación Temprana)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Productividad de los Bienes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6236677" y="1854520"/>
            <a:ext cx="4217960" cy="1606132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2. Destinaciones especificas: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25% Rama Judicial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25% Fiscalía General de la Nación.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40% Gobierno Nacional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10% Policía Judicial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1762512" y="3566737"/>
            <a:ext cx="4220946" cy="1518752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3. Excepción para predios Rurales para atender las destinaciones del acuerdo final para la terminación del conflicto.  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6236677" y="3566738"/>
            <a:ext cx="4217960" cy="1556627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4. Facultad de Policía Administrativa.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Colaboración preferente en un término de 15 días, culminando la diligencia sin suspenderla por oposición.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762512" y="5236518"/>
            <a:ext cx="4220946" cy="1266107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5.Recursos por enajenación temprana 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Previo Descuentos. 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Ley 1708 de 2014 Art. 91 y Decreto 2136, Art. 2.5.5.3.1.11.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6233691" y="5224507"/>
            <a:ext cx="4220946" cy="1266107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  <a:latin typeface="Lato Bold"/>
              </a:rPr>
              <a:t>6.Justicia </a:t>
            </a:r>
            <a:r>
              <a:rPr lang="es-ES" dirty="0" err="1">
                <a:solidFill>
                  <a:schemeClr val="tx1"/>
                </a:solidFill>
                <a:latin typeface="Lato Bold"/>
              </a:rPr>
              <a:t>Premial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Retribución hasta del 5% (Incluyendo predios rurales)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De la Sentencia Anticipada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6" name="Imagen 15" descr="Fondos oscuros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9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2"/>
            <a:ext cx="12192000" cy="6857999"/>
            <a:chOff x="-1524000" y="1"/>
            <a:chExt cx="12192000" cy="6857999"/>
          </a:xfrm>
        </p:grpSpPr>
        <p:pic>
          <p:nvPicPr>
            <p:cNvPr id="3" name="Imagen 2" descr="Logo SAE-0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2222500" cy="1213050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7" name="Rectángulo redondeado 6"/>
          <p:cNvSpPr/>
          <p:nvPr/>
        </p:nvSpPr>
        <p:spPr>
          <a:xfrm>
            <a:off x="3746501" y="1115296"/>
            <a:ext cx="4586702" cy="7559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92. Mecanismos para facilitar la administración de bienes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2761957" y="2158452"/>
            <a:ext cx="6780628" cy="1280369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Vigencia de avalúos comerciales (3 años).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Actualización anual con reajuste adoptado por el Gobierno.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Avalúos Fachada</a:t>
            </a:r>
          </a:p>
        </p:txBody>
      </p:sp>
      <p:sp>
        <p:nvSpPr>
          <p:cNvPr id="19" name="AutoShape 2" descr="Resultado de imagen para BIENE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8" name="Picture 6" descr="Resultado de imagen para BIE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36153"/>
            <a:ext cx="3756074" cy="187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039" y="3936153"/>
            <a:ext cx="2054522" cy="17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3" name="Imagen 12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63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2"/>
            <a:ext cx="12192000" cy="6857999"/>
            <a:chOff x="-1524000" y="1"/>
            <a:chExt cx="12192000" cy="6857999"/>
          </a:xfrm>
        </p:grpSpPr>
        <p:pic>
          <p:nvPicPr>
            <p:cNvPr id="3" name="Imagen 2" descr="Logo SAE-0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2222500" cy="1213050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12" name="Rectángulo redondeado 11"/>
          <p:cNvSpPr/>
          <p:nvPr/>
        </p:nvSpPr>
        <p:spPr>
          <a:xfrm>
            <a:off x="4245780" y="1170912"/>
            <a:ext cx="3700441" cy="7149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93. Enajenación temprana de Activos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764616" y="2035503"/>
            <a:ext cx="8520924" cy="677986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Enajenar, destruir, demoler o </a:t>
            </a:r>
            <a:r>
              <a:rPr lang="es-ES" dirty="0" err="1">
                <a:solidFill>
                  <a:schemeClr val="tx1"/>
                </a:solidFill>
                <a:latin typeface="Lato Bold"/>
              </a:rPr>
              <a:t>chatarrizar</a:t>
            </a:r>
            <a:r>
              <a:rPr lang="es-ES" dirty="0">
                <a:solidFill>
                  <a:schemeClr val="tx1"/>
                </a:solidFill>
                <a:latin typeface="Lato Bold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Constitución de la reserva técnica 30%, previos descuentos.</a:t>
            </a:r>
          </a:p>
        </p:txBody>
      </p:sp>
      <p:sp>
        <p:nvSpPr>
          <p:cNvPr id="19" name="AutoShape 2" descr="Resultado de imagen para BIENE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Rectángulo redondeado 23"/>
          <p:cNvSpPr/>
          <p:nvPr/>
        </p:nvSpPr>
        <p:spPr>
          <a:xfrm>
            <a:off x="1711540" y="2956297"/>
            <a:ext cx="8661747" cy="2982320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Aprobación del Comité. Circunstancias:</a:t>
            </a: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1. Sea necesario u obligatorio, dada su naturaleza 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2. Representen un peligro para el medioambiente.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3. Amenacen ruina, pérdida o deterioro.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4. Análisis de costo-beneficio.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5. Muebles sujetos a registro, de género, fungibles, consumibles, perecederos o los semovientes.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6. Expropiación por utilidad pública, o servidumbre.</a:t>
            </a:r>
            <a:endParaRPr lang="es-ES" dirty="0">
              <a:solidFill>
                <a:schemeClr val="tx1"/>
              </a:solidFill>
              <a:latin typeface="Lato Bold"/>
            </a:endParaRPr>
          </a:p>
          <a:p>
            <a:pPr lvl="1"/>
            <a:r>
              <a:rPr lang="es-CO" dirty="0">
                <a:solidFill>
                  <a:schemeClr val="tx1"/>
                </a:solidFill>
                <a:latin typeface="Lato Bold"/>
              </a:rPr>
              <a:t>7. Ubicación geográfica o condiciones de seguridad  que imposibiliten su administración.</a:t>
            </a:r>
            <a:endParaRPr lang="es-ES" dirty="0">
              <a:solidFill>
                <a:schemeClr val="tx1"/>
              </a:solidFill>
              <a:latin typeface="Lato Bold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4" name="Imagen 13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5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2"/>
            <a:ext cx="12192000" cy="6857999"/>
            <a:chOff x="-1524000" y="1"/>
            <a:chExt cx="12192000" cy="6857999"/>
          </a:xfrm>
        </p:grpSpPr>
        <p:pic>
          <p:nvPicPr>
            <p:cNvPr id="3" name="Imagen 2" descr="Logo SAE-0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2222500" cy="1213050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7" name="Rectángulo redondeado 6"/>
          <p:cNvSpPr/>
          <p:nvPr/>
        </p:nvSpPr>
        <p:spPr>
          <a:xfrm>
            <a:off x="1935798" y="5129425"/>
            <a:ext cx="3841121" cy="10395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110. Pago de Obligaciones de Bienes Improductivos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5917594" y="5133555"/>
            <a:ext cx="4446027" cy="1064080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Pago de obligaciones generadas antes y durante la suspensión, con cargo al FRISCO.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1935798" y="1524499"/>
            <a:ext cx="3700441" cy="885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1708  de 2014. Art. 106. Devolución de Bienes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5755691" y="1519193"/>
            <a:ext cx="4586702" cy="891165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Llamamiento en garantía</a:t>
            </a:r>
          </a:p>
        </p:txBody>
      </p:sp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631" y="2870539"/>
            <a:ext cx="8844739" cy="197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3" name="Imagen 12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6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2"/>
            <a:ext cx="12192000" cy="6857999"/>
            <a:chOff x="-1524000" y="1"/>
            <a:chExt cx="12192000" cy="6857999"/>
          </a:xfrm>
        </p:grpSpPr>
        <p:pic>
          <p:nvPicPr>
            <p:cNvPr id="3" name="Imagen 2" descr="Logo SAE-0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2222500" cy="1213050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5413375" y="377163"/>
              <a:ext cx="3365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dirty="0">
                  <a:latin typeface="Lato Bold"/>
                </a:rPr>
                <a:t>Proyecto</a:t>
              </a:r>
              <a:r>
                <a:rPr lang="es-ES" dirty="0"/>
                <a:t> de Ley 193- Cámara/ 171- Senado</a:t>
              </a:r>
              <a:endParaRPr lang="es-ES" dirty="0">
                <a:solidFill>
                  <a:srgbClr val="A9A8A9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-1524000" y="6540500"/>
              <a:ext cx="12192000" cy="31750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5413375" y="6520418"/>
              <a:ext cx="3365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400" dirty="0">
                  <a:solidFill>
                    <a:srgbClr val="A9A8A9"/>
                  </a:solidFill>
                  <a:latin typeface="Lato Regular"/>
                  <a:cs typeface="Lato Regular"/>
                </a:rPr>
                <a:t>Vicepresidencia Jurídica</a:t>
              </a:r>
            </a:p>
          </p:txBody>
        </p:sp>
      </p:grpSp>
      <p:sp>
        <p:nvSpPr>
          <p:cNvPr id="12" name="Rectángulo redondeado 11"/>
          <p:cNvSpPr/>
          <p:nvPr/>
        </p:nvSpPr>
        <p:spPr>
          <a:xfrm>
            <a:off x="1884895" y="1497362"/>
            <a:ext cx="3700441" cy="885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Ley 785  de 2002. Art. 9º. Régimen Tributario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5694947" y="1502888"/>
            <a:ext cx="4607929" cy="932835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Pago con cargo a la venta, de obligaciones tributarias causadas con anterioridad a la incautación del bien.  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1884895" y="2555237"/>
            <a:ext cx="3700441" cy="885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Lato Bold"/>
              </a:rPr>
              <a:t>Modificaciones Presupuestales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5716173" y="2571218"/>
            <a:ext cx="4586702" cy="891165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Lato Bold"/>
              </a:rPr>
              <a:t>Ajustes presupuestales para los traslados de Ley</a:t>
            </a:r>
          </a:p>
        </p:txBody>
      </p:sp>
      <p:pic>
        <p:nvPicPr>
          <p:cNvPr id="4098" name="Picture 2" descr="Resultado de imagen para tributa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96" y="3667711"/>
            <a:ext cx="2037328" cy="271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tributari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20" y="3878979"/>
            <a:ext cx="4458628" cy="23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0" y="-55193"/>
            <a:ext cx="12192000" cy="1138773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MODIFICACIÓN LEY 1708 DE 2014</a:t>
            </a:r>
          </a:p>
          <a:p>
            <a:pPr algn="r"/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17" name="Imagen 16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5" y="-27833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9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2536874" y="2388827"/>
            <a:ext cx="7118252" cy="429401"/>
            <a:chOff x="1571658" y="2599133"/>
            <a:chExt cx="5143482" cy="600075"/>
          </a:xfrm>
          <a:solidFill>
            <a:srgbClr val="002060"/>
          </a:solidFill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>
                <a:solidFill>
                  <a:schemeClr val="bg1"/>
                </a:solidFill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3778928" y="1245303"/>
            <a:ext cx="711607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/>
              <a:t>Verificación del Quorum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actas 131 y 132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Ley de Extinción de Dominio</a:t>
            </a:r>
          </a:p>
          <a:p>
            <a:pPr marL="457200" indent="-457200">
              <a:buAutoNum type="arabicPeriod"/>
            </a:pPr>
            <a:r>
              <a:rPr lang="es-CO" sz="2400" dirty="0">
                <a:solidFill>
                  <a:schemeClr val="bg1"/>
                </a:solidFill>
              </a:rPr>
              <a:t>Plan de Trabajo Cambio Normativo</a:t>
            </a:r>
          </a:p>
          <a:p>
            <a:pPr marL="457200" indent="-457200">
              <a:buAutoNum type="arabicPeriod"/>
            </a:pPr>
            <a:r>
              <a:rPr lang="es-CO" sz="2400" dirty="0"/>
              <a:t>Ofrecimiento Cooperación Internacional ONU</a:t>
            </a:r>
          </a:p>
          <a:p>
            <a:pPr marL="457200" indent="-457200">
              <a:buAutoNum type="arabicPeriod"/>
            </a:pPr>
            <a:r>
              <a:rPr lang="es-CO" sz="2400" dirty="0"/>
              <a:t>Comité Financiero.</a:t>
            </a:r>
          </a:p>
          <a:p>
            <a:pPr marL="457200" indent="-457200">
              <a:buAutoNum type="arabicPeriod"/>
            </a:pPr>
            <a:r>
              <a:rPr lang="es-CO" sz="2400" dirty="0"/>
              <a:t>Proposiciones y Varios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98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05" y="87024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10</a:t>
            </a:fld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839804" y="246800"/>
            <a:ext cx="368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</a:rPr>
              <a:t>Orden del Día</a:t>
            </a:r>
            <a:endParaRPr lang="es-ES" sz="800" dirty="0">
              <a:solidFill>
                <a:schemeClr val="bg1"/>
              </a:solidFill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0" y="0"/>
            <a:ext cx="12192000" cy="1154573"/>
            <a:chOff x="0" y="0"/>
            <a:chExt cx="12192000" cy="1154573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109728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5" name="Grupo 14"/>
            <p:cNvGrpSpPr/>
            <p:nvPr/>
          </p:nvGrpSpPr>
          <p:grpSpPr>
            <a:xfrm>
              <a:off x="328899" y="87024"/>
              <a:ext cx="11253501" cy="1067549"/>
              <a:chOff x="328899" y="87024"/>
              <a:chExt cx="11253501" cy="1067549"/>
            </a:xfrm>
          </p:grpSpPr>
          <p:pic>
            <p:nvPicPr>
              <p:cNvPr id="20" name="Imagen 19" descr="Fondos oscuros-0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899" y="87024"/>
                <a:ext cx="2159678" cy="1067549"/>
              </a:xfrm>
              <a:prstGeom prst="rect">
                <a:avLst/>
              </a:prstGeom>
            </p:spPr>
          </p:pic>
          <p:sp>
            <p:nvSpPr>
              <p:cNvPr id="21" name="CuadroTexto 20"/>
              <p:cNvSpPr txBox="1"/>
              <p:nvPr/>
            </p:nvSpPr>
            <p:spPr>
              <a:xfrm>
                <a:off x="7897801" y="287030"/>
                <a:ext cx="3684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chemeClr val="bg1"/>
                    </a:solidFill>
                  </a:rPr>
                  <a:t>ORDEN DEL DÍA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3992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11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" y="-10412"/>
            <a:ext cx="12191999" cy="116498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latin typeface="+mj-lt"/>
              </a:rPr>
              <a:t>PLAN DE TRABAJO PARA LA ADOPCIÓN DE LA NORMA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539417821"/>
              </p:ext>
            </p:extLst>
          </p:nvPr>
        </p:nvGraphicFramePr>
        <p:xfrm>
          <a:off x="725864" y="909030"/>
          <a:ext cx="10856536" cy="557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" name="Imagen 25" descr="Fondos oscuros-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9" y="87024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91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12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90904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latin typeface="+mj-lt"/>
              </a:rPr>
              <a:t>PLAN DE TRABAJO ADOPCIÓN DE LA NORMA</a:t>
            </a:r>
          </a:p>
          <a:p>
            <a:pPr algn="r"/>
            <a:r>
              <a:rPr lang="es-CO" sz="2800" b="1" dirty="0">
                <a:latin typeface="+mj-lt"/>
              </a:rPr>
              <a:t>ASPECTOS PRESUPUESTALES 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859619"/>
              </p:ext>
            </p:extLst>
          </p:nvPr>
        </p:nvGraphicFramePr>
        <p:xfrm>
          <a:off x="448056" y="1130300"/>
          <a:ext cx="10826496" cy="4774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effectLst/>
                        </a:rPr>
                        <a:t>TEMÁTICA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u="none" strike="noStrike">
                          <a:effectLst/>
                        </a:rPr>
                        <a:t> ASPECTO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55816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s-CO" sz="1600" b="1">
                          <a:latin typeface="Arial Narrow" panose="020B0606020202030204" pitchFamily="34" charset="0"/>
                        </a:rPr>
                        <a:t>ASPECTOS PRESUPUESTALES 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Identificar los activos susceptibles de Enajenación temprana.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Consultar con la fiscalía las proyecciones de improcedencias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3374394987"/>
                  </a:ext>
                </a:extLst>
              </a:tr>
              <a:tr h="45581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Definir el monto de la Reserva Técnica a  partir del análisis de improcedencias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733921713"/>
                  </a:ext>
                </a:extLst>
              </a:tr>
              <a:tr h="45581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Consultar con el Ministerio de Hacienda cómo crear la Reserva Técnica.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276387756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Identificar los plazos y el valor de los TES.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1295672746"/>
                  </a:ext>
                </a:extLst>
              </a:tr>
              <a:tr h="30670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Presupuestar pasivos y gastos producto de la venta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3985493072"/>
                  </a:ext>
                </a:extLst>
              </a:tr>
              <a:tr h="6049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Identificar ajuste de Cargas de Trabajo, estableciendo su temporalidad y el momento en el que se activan.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42536585"/>
                  </a:ext>
                </a:extLst>
              </a:tr>
              <a:tr h="16944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Realizar los ajustes al presupuesto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2656204216"/>
                  </a:ext>
                </a:extLst>
              </a:tr>
              <a:tr h="6049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Solicitar la aprobación de los ajustes al presupuesto de SAE e informar el cambio a las entidades correspondientes.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1323191404"/>
                  </a:ext>
                </a:extLst>
              </a:tr>
              <a:tr h="45581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Consultar a la Fiscalía las estadísticas sobre procesos donde haya procedido la justicia </a:t>
                      </a:r>
                      <a:r>
                        <a:rPr lang="es-CO" sz="1600" u="none" strike="noStrike" dirty="0" err="1">
                          <a:effectLst/>
                        </a:rPr>
                        <a:t>premial</a:t>
                      </a:r>
                      <a:r>
                        <a:rPr lang="es-CO" sz="1600" u="none" strike="noStrike" dirty="0">
                          <a:effectLst/>
                        </a:rPr>
                        <a:t>.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1419413134"/>
                  </a:ext>
                </a:extLst>
              </a:tr>
              <a:tr h="16944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1600" u="none" strike="noStrike" dirty="0">
                          <a:effectLst/>
                        </a:rPr>
                        <a:t>Ajustar Plan estratégico del 2017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/>
                </a:tc>
                <a:extLst>
                  <a:ext uri="{0D108BD9-81ED-4DB2-BD59-A6C34878D82A}">
                    <a16:rowId xmlns:a16="http://schemas.microsoft.com/office/drawing/2014/main" val="759644038"/>
                  </a:ext>
                </a:extLst>
              </a:tr>
            </a:tbl>
          </a:graphicData>
        </a:graphic>
      </p:graphicFrame>
      <p:pic>
        <p:nvPicPr>
          <p:cNvPr id="23" name="Imagen 22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9" y="87024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59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riángulo rectángulo 16"/>
          <p:cNvSpPr/>
          <p:nvPr/>
        </p:nvSpPr>
        <p:spPr>
          <a:xfrm rot="5400000">
            <a:off x="1490187" y="1244800"/>
            <a:ext cx="5318897" cy="5251269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4016888" y="150955"/>
            <a:ext cx="8175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BIENES INMUEBLES EXCLUSIONES TAXATIVAS </a:t>
            </a:r>
          </a:p>
          <a:p>
            <a:pPr algn="ctr"/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Circular 6"/>
          <p:cNvSpPr/>
          <p:nvPr/>
        </p:nvSpPr>
        <p:spPr>
          <a:xfrm rot="2700000">
            <a:off x="1568698" y="3242833"/>
            <a:ext cx="3207126" cy="3207126"/>
          </a:xfrm>
          <a:prstGeom prst="pi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34" name="Elipse 8"/>
          <p:cNvSpPr/>
          <p:nvPr/>
        </p:nvSpPr>
        <p:spPr>
          <a:xfrm>
            <a:off x="1975031" y="3881597"/>
            <a:ext cx="2355634" cy="23094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CuadroTexto 9"/>
          <p:cNvSpPr txBox="1"/>
          <p:nvPr/>
        </p:nvSpPr>
        <p:spPr>
          <a:xfrm>
            <a:off x="1636650" y="4357484"/>
            <a:ext cx="30080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12.581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3190590" y="1041940"/>
            <a:ext cx="3513370" cy="1138788"/>
          </a:xfrm>
          <a:prstGeom prst="rightArrow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s-CO" sz="2400" dirty="0">
                <a:solidFill>
                  <a:sysClr val="windowText" lastClr="000000"/>
                </a:solidFill>
              </a:rPr>
              <a:t>INVENTARIO INICIAL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008890" y="1210984"/>
            <a:ext cx="3306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/>
              <a:t>21.295 INM.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7673130" y="2055303"/>
            <a:ext cx="1551964" cy="612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3.130</a:t>
            </a:r>
          </a:p>
          <a:p>
            <a:pPr algn="ctr"/>
            <a:r>
              <a:rPr lang="es-CO" sz="2000" dirty="0"/>
              <a:t>EXTINTOS</a:t>
            </a:r>
          </a:p>
        </p:txBody>
      </p:sp>
      <p:sp>
        <p:nvSpPr>
          <p:cNvPr id="64" name="Rectángulo redondeado 63"/>
          <p:cNvSpPr/>
          <p:nvPr/>
        </p:nvSpPr>
        <p:spPr>
          <a:xfrm>
            <a:off x="7699695" y="2920768"/>
            <a:ext cx="1551964" cy="612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227</a:t>
            </a:r>
          </a:p>
          <a:p>
            <a:pPr algn="ctr"/>
            <a:r>
              <a:rPr lang="es-CO" dirty="0"/>
              <a:t>DEVOLUCIÓN</a:t>
            </a:r>
          </a:p>
        </p:txBody>
      </p:sp>
      <p:sp>
        <p:nvSpPr>
          <p:cNvPr id="65" name="Rectángulo redondeado 64"/>
          <p:cNvSpPr/>
          <p:nvPr/>
        </p:nvSpPr>
        <p:spPr>
          <a:xfrm>
            <a:off x="7734649" y="3693954"/>
            <a:ext cx="1551964" cy="612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5.081</a:t>
            </a:r>
          </a:p>
          <a:p>
            <a:pPr algn="ctr"/>
            <a:r>
              <a:rPr lang="es-CO" dirty="0"/>
              <a:t>RURALES</a:t>
            </a:r>
          </a:p>
        </p:txBody>
      </p:sp>
      <p:sp>
        <p:nvSpPr>
          <p:cNvPr id="66" name="Rectángulo redondeado 65"/>
          <p:cNvSpPr/>
          <p:nvPr/>
        </p:nvSpPr>
        <p:spPr>
          <a:xfrm>
            <a:off x="7734649" y="5319332"/>
            <a:ext cx="1551964" cy="612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22</a:t>
            </a:r>
          </a:p>
          <a:p>
            <a:pPr algn="ctr"/>
            <a:r>
              <a:rPr lang="es-CO" sz="1400" dirty="0"/>
              <a:t>REMANENTES O EQUIVALENCIAS</a:t>
            </a:r>
          </a:p>
        </p:txBody>
      </p:sp>
      <p:sp>
        <p:nvSpPr>
          <p:cNvPr id="67" name="Rectángulo redondeado 66"/>
          <p:cNvSpPr/>
          <p:nvPr/>
        </p:nvSpPr>
        <p:spPr>
          <a:xfrm>
            <a:off x="7744436" y="4441973"/>
            <a:ext cx="1551964" cy="612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254</a:t>
            </a:r>
          </a:p>
          <a:p>
            <a:pPr algn="ctr"/>
            <a:r>
              <a:rPr lang="es-CO" dirty="0"/>
              <a:t>BIENES FAR</a:t>
            </a:r>
          </a:p>
        </p:txBody>
      </p:sp>
      <p:cxnSp>
        <p:nvCxnSpPr>
          <p:cNvPr id="13" name="Conector angular 12"/>
          <p:cNvCxnSpPr/>
          <p:nvPr/>
        </p:nvCxnSpPr>
        <p:spPr>
          <a:xfrm flipV="1">
            <a:off x="4443314" y="2323750"/>
            <a:ext cx="3095592" cy="2600588"/>
          </a:xfrm>
          <a:prstGeom prst="bentConnector3">
            <a:avLst/>
          </a:prstGeom>
          <a:ln w="28575">
            <a:prstDash val="dash"/>
            <a:headEnd w="lg" len="lg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8" name="Conector angular 67"/>
          <p:cNvCxnSpPr>
            <a:endCxn id="64" idx="1"/>
          </p:cNvCxnSpPr>
          <p:nvPr/>
        </p:nvCxnSpPr>
        <p:spPr>
          <a:xfrm flipV="1">
            <a:off x="6059563" y="3226966"/>
            <a:ext cx="1640133" cy="1079384"/>
          </a:xfrm>
          <a:prstGeom prst="bentConnector3">
            <a:avLst/>
          </a:prstGeom>
          <a:ln w="28575">
            <a:prstDash val="dash"/>
            <a:headEnd w="lg" len="lg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9" name="Conector angular 68"/>
          <p:cNvCxnSpPr>
            <a:endCxn id="65" idx="1"/>
          </p:cNvCxnSpPr>
          <p:nvPr/>
        </p:nvCxnSpPr>
        <p:spPr>
          <a:xfrm flipV="1">
            <a:off x="6775269" y="4000153"/>
            <a:ext cx="959380" cy="306199"/>
          </a:xfrm>
          <a:prstGeom prst="bentConnector3">
            <a:avLst/>
          </a:prstGeom>
          <a:ln w="28575">
            <a:prstDash val="dash"/>
            <a:headEnd w="lg" len="lg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0" name="Conector angular 69"/>
          <p:cNvCxnSpPr>
            <a:endCxn id="67" idx="1"/>
          </p:cNvCxnSpPr>
          <p:nvPr/>
        </p:nvCxnSpPr>
        <p:spPr>
          <a:xfrm>
            <a:off x="6059562" y="4357485"/>
            <a:ext cx="1684874" cy="390687"/>
          </a:xfrm>
          <a:prstGeom prst="bentConnector3">
            <a:avLst/>
          </a:prstGeom>
          <a:ln w="28575">
            <a:prstDash val="dash"/>
            <a:headEnd w="lg" len="lg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1" name="Conector angular 70"/>
          <p:cNvCxnSpPr>
            <a:endCxn id="66" idx="1"/>
          </p:cNvCxnSpPr>
          <p:nvPr/>
        </p:nvCxnSpPr>
        <p:spPr>
          <a:xfrm>
            <a:off x="6059563" y="4357484"/>
            <a:ext cx="1675087" cy="1268046"/>
          </a:xfrm>
          <a:prstGeom prst="bentConnector3">
            <a:avLst/>
          </a:prstGeom>
          <a:ln w="28575">
            <a:prstDash val="dash"/>
            <a:headEnd w="lg" len="lg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pic>
        <p:nvPicPr>
          <p:cNvPr id="21" name="Imagen 20" descr="Fondos oscuros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9" y="87024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70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riángulo rectángulo 16"/>
          <p:cNvSpPr/>
          <p:nvPr/>
        </p:nvSpPr>
        <p:spPr>
          <a:xfrm rot="5400000">
            <a:off x="1490187" y="1244799"/>
            <a:ext cx="5318897" cy="5251269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3082731" y="-67877"/>
            <a:ext cx="9109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BIENES INMUEBLES EXCLUSIONES METODOLÓGICAS </a:t>
            </a:r>
          </a:p>
          <a:p>
            <a:pPr algn="ctr"/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1524001" y="1201320"/>
            <a:ext cx="3154261" cy="1138788"/>
          </a:xfrm>
          <a:prstGeom prst="rightArrow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s-CO" sz="2400" dirty="0">
                <a:solidFill>
                  <a:sysClr val="windowText" lastClr="000000"/>
                </a:solidFill>
              </a:rPr>
              <a:t>INVENTARIO INICIAL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678262" y="1416771"/>
            <a:ext cx="3306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/>
              <a:t>12.581 INM.</a:t>
            </a: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1728012" y="2225324"/>
          <a:ext cx="72086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1728013" y="2718034"/>
            <a:ext cx="1415063" cy="671119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PORCENTAJE EN PROCESO MENOR AL 100%</a:t>
            </a:r>
          </a:p>
        </p:txBody>
      </p:sp>
      <p:cxnSp>
        <p:nvCxnSpPr>
          <p:cNvPr id="7" name="Conector angular 6"/>
          <p:cNvCxnSpPr/>
          <p:nvPr/>
        </p:nvCxnSpPr>
        <p:spPr>
          <a:xfrm rot="16200000" flipV="1">
            <a:off x="1963634" y="3870731"/>
            <a:ext cx="1609411" cy="665584"/>
          </a:xfrm>
          <a:prstGeom prst="bentConnector3">
            <a:avLst/>
          </a:prstGeom>
          <a:ln w="28575"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ángulo redondeado 27"/>
          <p:cNvSpPr/>
          <p:nvPr/>
        </p:nvSpPr>
        <p:spPr>
          <a:xfrm>
            <a:off x="8750996" y="4850239"/>
            <a:ext cx="1415063" cy="671119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s-CO" sz="900" b="1" dirty="0">
                <a:solidFill>
                  <a:schemeClr val="tx1"/>
                </a:solidFill>
              </a:rPr>
              <a:t>DESTINACIONES FISCALÍA, MINISTERIOS, POLICIA, ALCALDÍAS, HOSPITALES</a:t>
            </a:r>
          </a:p>
        </p:txBody>
      </p:sp>
      <p:cxnSp>
        <p:nvCxnSpPr>
          <p:cNvPr id="29" name="Conector angular 28"/>
          <p:cNvCxnSpPr>
            <a:endCxn id="28" idx="2"/>
          </p:cNvCxnSpPr>
          <p:nvPr/>
        </p:nvCxnSpPr>
        <p:spPr>
          <a:xfrm flipV="1">
            <a:off x="8449287" y="5521358"/>
            <a:ext cx="1009240" cy="357843"/>
          </a:xfrm>
          <a:prstGeom prst="bentConnector2">
            <a:avLst/>
          </a:prstGeom>
          <a:ln w="28575"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Rectángulo redondeado 30"/>
          <p:cNvSpPr/>
          <p:nvPr/>
        </p:nvSpPr>
        <p:spPr>
          <a:xfrm>
            <a:off x="6649441" y="2467880"/>
            <a:ext cx="1415063" cy="671119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s-CO" sz="1050" b="1" dirty="0">
                <a:solidFill>
                  <a:schemeClr val="tx1"/>
                </a:solidFill>
              </a:rPr>
              <a:t>INMUEBLES PRODUCTIVOS</a:t>
            </a:r>
          </a:p>
        </p:txBody>
      </p:sp>
      <p:cxnSp>
        <p:nvCxnSpPr>
          <p:cNvPr id="32" name="Conector angular 31"/>
          <p:cNvCxnSpPr/>
          <p:nvPr/>
        </p:nvCxnSpPr>
        <p:spPr>
          <a:xfrm flipV="1">
            <a:off x="6073626" y="2803438"/>
            <a:ext cx="575814" cy="16778"/>
          </a:xfrm>
          <a:prstGeom prst="bentConnector3">
            <a:avLst/>
          </a:prstGeom>
          <a:ln w="28575"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7685191" y="1227457"/>
            <a:ext cx="2910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Se excluyen inicialmente para determinar el primer paquete de enajenación temprana</a:t>
            </a:r>
          </a:p>
        </p:txBody>
      </p:sp>
      <p:sp>
        <p:nvSpPr>
          <p:cNvPr id="25" name="Elipse 24"/>
          <p:cNvSpPr/>
          <p:nvPr/>
        </p:nvSpPr>
        <p:spPr>
          <a:xfrm>
            <a:off x="7555684" y="3398817"/>
            <a:ext cx="2135994" cy="1164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6.335</a:t>
            </a:r>
          </a:p>
          <a:p>
            <a:pPr algn="ctr"/>
            <a:r>
              <a:rPr lang="es-CO" sz="1050" dirty="0">
                <a:solidFill>
                  <a:schemeClr val="tx1"/>
                </a:solidFill>
              </a:rPr>
              <a:t>SIN VALIDACIÓN PARA INCLUSIÓN EL ALGUNA DE LAS CAUSALES</a:t>
            </a:r>
          </a:p>
        </p:txBody>
      </p:sp>
      <p:sp>
        <p:nvSpPr>
          <p:cNvPr id="26" name="Flecha derecha 25"/>
          <p:cNvSpPr/>
          <p:nvPr/>
        </p:nvSpPr>
        <p:spPr>
          <a:xfrm rot="20732756">
            <a:off x="6213446" y="4118994"/>
            <a:ext cx="1233182" cy="28522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pic>
        <p:nvPicPr>
          <p:cNvPr id="19" name="Imagen 18" descr="Fondos oscuros-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9" y="87024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49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riángulo rectángulo 16"/>
          <p:cNvSpPr/>
          <p:nvPr/>
        </p:nvSpPr>
        <p:spPr>
          <a:xfrm rot="5400000">
            <a:off x="1490187" y="1244799"/>
            <a:ext cx="5318897" cy="5251269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2670048" y="52898"/>
            <a:ext cx="95219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BIENES INMUEBLES PRIMER PAQUETE DE ENAJENACIÓN TEMPRANA</a:t>
            </a:r>
          </a:p>
          <a:p>
            <a:pPr algn="r"/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ircular 6"/>
          <p:cNvSpPr/>
          <p:nvPr/>
        </p:nvSpPr>
        <p:spPr>
          <a:xfrm rot="2700000">
            <a:off x="1568698" y="3242833"/>
            <a:ext cx="3207126" cy="3207126"/>
          </a:xfrm>
          <a:prstGeom prst="pi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5" name="Elipse 8"/>
          <p:cNvSpPr/>
          <p:nvPr/>
        </p:nvSpPr>
        <p:spPr>
          <a:xfrm>
            <a:off x="1975031" y="3881597"/>
            <a:ext cx="2355634" cy="23094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3.139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775670" y="1459684"/>
            <a:ext cx="3664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accent6">
                    <a:lumMod val="75000"/>
                  </a:schemeClr>
                </a:solidFill>
              </a:rPr>
              <a:t>INMUEBLES SUSCEPTIBLES DE VALIDACIÓN PARA ENAJENACIÓN TEMPRANA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5927981" y="1240445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1.850</a:t>
            </a:r>
          </a:p>
          <a:p>
            <a:pPr algn="ctr"/>
            <a:r>
              <a:rPr lang="es-CO" sz="1400" dirty="0"/>
              <a:t>DIFÍCIL ADMON. (COSTO-BENEFICIO)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882855" y="1266738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$251.586.920.768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*861 FMI SIN AVALÚO CATASTRAL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5927981" y="2003844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82</a:t>
            </a:r>
          </a:p>
          <a:p>
            <a:pPr algn="ctr"/>
            <a:r>
              <a:rPr lang="es-CO" sz="1400" dirty="0"/>
              <a:t>MICROTRÁFICO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7875864" y="1956034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    3.112.424.858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*19 FMI SIN AVALÚO CATASTRAL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5979713" y="2760252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740</a:t>
            </a:r>
          </a:p>
          <a:p>
            <a:pPr algn="ctr"/>
            <a:r>
              <a:rPr lang="es-CO" sz="1400" dirty="0"/>
              <a:t>ORDEN PÚBLICO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7875864" y="2752989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  54.808.778.551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*67 FMI SIN AVALÚO CATASTRAL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5997889" y="3525049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406</a:t>
            </a:r>
          </a:p>
          <a:p>
            <a:pPr algn="ctr"/>
            <a:r>
              <a:rPr lang="es-CO" sz="1400" dirty="0"/>
              <a:t>RUINA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7894040" y="3542953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  47.309.601.997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*8 FMI SIN AVALÚO CATASTRAL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5990898" y="4289846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30</a:t>
            </a:r>
          </a:p>
          <a:p>
            <a:pPr algn="ctr"/>
            <a:r>
              <a:rPr lang="es-CO" sz="1400" dirty="0"/>
              <a:t>POR SU NATURALEZA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7861882" y="4307750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  67.198.746.289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*5 FMI SIN AVALÚO CATASTRAL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5992296" y="5029476"/>
            <a:ext cx="1694577" cy="6632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31</a:t>
            </a:r>
          </a:p>
          <a:p>
            <a:pPr algn="ctr"/>
            <a:r>
              <a:rPr lang="es-CO" sz="1400" dirty="0"/>
              <a:t>UBICACIÓN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7888447" y="5047380"/>
            <a:ext cx="25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$       371.586.000</a:t>
            </a:r>
          </a:p>
          <a:p>
            <a:r>
              <a:rPr lang="es-CO" sz="1200" dirty="0">
                <a:solidFill>
                  <a:srgbClr val="FF0000"/>
                </a:solidFill>
              </a:rPr>
              <a:t>*12 FMI SIN AVALÚO CATASTRAL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448560" y="5717914"/>
            <a:ext cx="5243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accent6">
                    <a:lumMod val="75000"/>
                  </a:schemeClr>
                </a:solidFill>
              </a:rPr>
              <a:t>$424.388.058.463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929931" y="6166017"/>
            <a:ext cx="3145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6">
                    <a:lumMod val="75000"/>
                  </a:schemeClr>
                </a:solidFill>
              </a:rPr>
              <a:t>*972 FMI SIN AVALÚO CATASTRAL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pic>
        <p:nvPicPr>
          <p:cNvPr id="29" name="Imagen 28" descr="Fondos oscuros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9" y="87024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73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solidFill>
                  <a:schemeClr val="bg1"/>
                </a:solidFill>
                <a:latin typeface="+mj-lt"/>
                <a:cs typeface="Lato Regular"/>
              </a:rPr>
              <a:t>BIENES MUEBLES DIAGNÓSTICO INICIAL PARA ENAJENACIÓN </a:t>
            </a:r>
          </a:p>
          <a:p>
            <a:pPr algn="r"/>
            <a:r>
              <a:rPr lang="es-CO" sz="2800" b="1" dirty="0">
                <a:solidFill>
                  <a:schemeClr val="bg1"/>
                </a:solidFill>
                <a:latin typeface="+mj-lt"/>
                <a:cs typeface="Lato Regular"/>
              </a:rPr>
              <a:t>TEMPRANA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937375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Bienes Muebles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3" y="63641"/>
            <a:ext cx="2222501" cy="1067549"/>
          </a:xfrm>
          <a:prstGeom prst="rect">
            <a:avLst/>
          </a:prstGeom>
        </p:spPr>
      </p:pic>
      <p:sp>
        <p:nvSpPr>
          <p:cNvPr id="18" name="7 Marcador de contenido"/>
          <p:cNvSpPr txBox="1">
            <a:spLocks/>
          </p:cNvSpPr>
          <p:nvPr/>
        </p:nvSpPr>
        <p:spPr>
          <a:xfrm>
            <a:off x="1794266" y="1918468"/>
            <a:ext cx="2573542" cy="759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1600" dirty="0">
              <a:latin typeface="Arial Narrow" panose="020B0606020202030204" pitchFamily="34" charset="0"/>
            </a:endParaRPr>
          </a:p>
        </p:txBody>
      </p:sp>
      <p:sp>
        <p:nvSpPr>
          <p:cNvPr id="12" name="7 Marcador de contenido"/>
          <p:cNvSpPr txBox="1">
            <a:spLocks/>
          </p:cNvSpPr>
          <p:nvPr/>
        </p:nvSpPr>
        <p:spPr>
          <a:xfrm>
            <a:off x="2351584" y="2672141"/>
            <a:ext cx="3964440" cy="1081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1600" dirty="0">
              <a:latin typeface="Arial Narrow" panose="020B0606020202030204" pitchFamily="34" charset="0"/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3431704" y="2334657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JOYAS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3431704" y="3207082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ARTE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3464218" y="4087597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DINERO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3464218" y="5026016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SEMOVIENTES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7488469" y="2570448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Flecha derecha 14"/>
          <p:cNvSpPr/>
          <p:nvPr/>
        </p:nvSpPr>
        <p:spPr>
          <a:xfrm>
            <a:off x="7511466" y="3448770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Flecha derecha 15"/>
          <p:cNvSpPr/>
          <p:nvPr/>
        </p:nvSpPr>
        <p:spPr>
          <a:xfrm>
            <a:off x="7511466" y="4301714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Flecha derecha 16"/>
          <p:cNvSpPr/>
          <p:nvPr/>
        </p:nvSpPr>
        <p:spPr>
          <a:xfrm>
            <a:off x="7488469" y="5219023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/>
          <p:cNvSpPr/>
          <p:nvPr/>
        </p:nvSpPr>
        <p:spPr>
          <a:xfrm>
            <a:off x="2276964" y="2348881"/>
            <a:ext cx="578677" cy="32908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TIPOLOGIAS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367743" y="1409369"/>
            <a:ext cx="1423917" cy="477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BIENES PARA ENAJENACION TEMPRANA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5959465" y="1409369"/>
            <a:ext cx="1296144" cy="477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INVENTARIO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8295734" y="2372288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15.638 Piezas de joyería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8295734" y="3244713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132 Elementos artísticos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8328248" y="4125228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>
                <a:solidFill>
                  <a:schemeClr val="tx1"/>
                </a:solidFill>
              </a:rPr>
              <a:t>$2.707.940.911</a:t>
            </a:r>
            <a:br>
              <a:rPr lang="es-CO" sz="1200" b="1">
                <a:solidFill>
                  <a:schemeClr val="tx1"/>
                </a:solidFill>
              </a:rPr>
            </a:br>
            <a:r>
              <a:rPr lang="es-CO" sz="1200" b="1">
                <a:solidFill>
                  <a:schemeClr val="tx1"/>
                </a:solidFill>
              </a:rPr>
              <a:t>USD $ 4.434.010.27</a:t>
            </a:r>
          </a:p>
          <a:p>
            <a:pPr algn="ctr"/>
            <a:r>
              <a:rPr lang="es-CO" sz="1200" b="1">
                <a:solidFill>
                  <a:schemeClr val="tx1"/>
                </a:solidFill>
              </a:rPr>
              <a:t> € 869.054</a:t>
            </a:r>
            <a:endParaRPr lang="es-CO" sz="1200" b="1" dirty="0">
              <a:solidFill>
                <a:schemeClr val="tx1"/>
              </a:solidFill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8328248" y="5063647"/>
            <a:ext cx="165618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1.772</a:t>
            </a:r>
            <a:r>
              <a:rPr lang="es-CO" b="1" dirty="0">
                <a:solidFill>
                  <a:schemeClr val="tx1"/>
                </a:solidFill>
              </a:rPr>
              <a:t>  </a:t>
            </a:r>
            <a:r>
              <a:rPr lang="es-CO" sz="1200" b="1" dirty="0">
                <a:solidFill>
                  <a:schemeClr val="tx1"/>
                </a:solidFill>
              </a:rPr>
              <a:t>Ganado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5926016" y="2372288"/>
            <a:ext cx="150562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17.246 Piezas de joyería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5926016" y="3244713"/>
            <a:ext cx="150562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863 Elementos artísticos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5958530" y="4125228"/>
            <a:ext cx="150562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$2.707.940.911</a:t>
            </a:r>
            <a:br>
              <a:rPr lang="es-CO" sz="1200" b="1" dirty="0">
                <a:solidFill>
                  <a:schemeClr val="tx1"/>
                </a:solidFill>
              </a:rPr>
            </a:br>
            <a:r>
              <a:rPr lang="es-CO" sz="1200" b="1" dirty="0">
                <a:solidFill>
                  <a:schemeClr val="tx1"/>
                </a:solidFill>
              </a:rPr>
              <a:t>USD $ 4.434.010.27</a:t>
            </a:r>
          </a:p>
          <a:p>
            <a:pPr algn="ctr"/>
            <a:r>
              <a:rPr lang="es-CO" sz="1200" b="1" dirty="0">
                <a:solidFill>
                  <a:schemeClr val="tx1"/>
                </a:solidFill>
              </a:rPr>
              <a:t> € 869.054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5958530" y="5063647"/>
            <a:ext cx="150562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 b="1" dirty="0">
              <a:solidFill>
                <a:schemeClr val="tx1"/>
              </a:solidFill>
            </a:endParaRPr>
          </a:p>
          <a:p>
            <a:pPr algn="ctr"/>
            <a:r>
              <a:rPr lang="es-CO" sz="1200" b="1" dirty="0">
                <a:solidFill>
                  <a:schemeClr val="tx1"/>
                </a:solidFill>
              </a:rPr>
              <a:t>1.772 Ganado		</a:t>
            </a:r>
          </a:p>
        </p:txBody>
      </p:sp>
      <p:sp>
        <p:nvSpPr>
          <p:cNvPr id="28" name="Flecha abajo 27"/>
          <p:cNvSpPr/>
          <p:nvPr/>
        </p:nvSpPr>
        <p:spPr>
          <a:xfrm>
            <a:off x="8907464" y="1963144"/>
            <a:ext cx="356889" cy="385736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Flecha abajo 28"/>
          <p:cNvSpPr/>
          <p:nvPr/>
        </p:nvSpPr>
        <p:spPr>
          <a:xfrm>
            <a:off x="6387117" y="1966048"/>
            <a:ext cx="356890" cy="385736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Flecha derecha 29"/>
          <p:cNvSpPr/>
          <p:nvPr/>
        </p:nvSpPr>
        <p:spPr>
          <a:xfrm>
            <a:off x="5159896" y="2564905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Flecha derecha 30"/>
          <p:cNvSpPr/>
          <p:nvPr/>
        </p:nvSpPr>
        <p:spPr>
          <a:xfrm>
            <a:off x="5182893" y="3443227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Flecha derecha 31"/>
          <p:cNvSpPr/>
          <p:nvPr/>
        </p:nvSpPr>
        <p:spPr>
          <a:xfrm>
            <a:off x="5182893" y="4296171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Flecha derecha 32"/>
          <p:cNvSpPr/>
          <p:nvPr/>
        </p:nvSpPr>
        <p:spPr>
          <a:xfrm>
            <a:off x="5159896" y="5213480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3448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solidFill>
                  <a:schemeClr val="bg1"/>
                </a:solidFill>
                <a:latin typeface="Arial Narrow" panose="020B0606020202030204" pitchFamily="34" charset="0"/>
                <a:cs typeface="Lato Regular"/>
              </a:rPr>
              <a:t> </a:t>
            </a:r>
            <a:r>
              <a:rPr lang="es-CO" sz="2800" b="1" dirty="0">
                <a:solidFill>
                  <a:schemeClr val="bg1"/>
                </a:solidFill>
                <a:cs typeface="Lato Regular"/>
              </a:rPr>
              <a:t>BIENES MUEBLES DIAGNÓSTICO INICIAL PARA ENAJENACIÓN </a:t>
            </a:r>
          </a:p>
          <a:p>
            <a:pPr algn="r"/>
            <a:r>
              <a:rPr lang="es-CO" sz="2800" b="1" dirty="0">
                <a:solidFill>
                  <a:schemeClr val="bg1"/>
                </a:solidFill>
                <a:cs typeface="Lato Regular"/>
              </a:rPr>
              <a:t>TEMPRANA Y/O CHATARRIZACIÓN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937375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Bienes Muebles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1" y="50207"/>
            <a:ext cx="2222501" cy="1067549"/>
          </a:xfrm>
          <a:prstGeom prst="rect">
            <a:avLst/>
          </a:prstGeom>
        </p:spPr>
      </p:pic>
      <p:sp>
        <p:nvSpPr>
          <p:cNvPr id="12" name="7 Marcador de contenido"/>
          <p:cNvSpPr txBox="1">
            <a:spLocks/>
          </p:cNvSpPr>
          <p:nvPr/>
        </p:nvSpPr>
        <p:spPr>
          <a:xfrm>
            <a:off x="1771521" y="3790590"/>
            <a:ext cx="8507797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1600" dirty="0">
              <a:latin typeface="Arial Narrow" panose="020B0606020202030204" pitchFamily="34" charset="0"/>
            </a:endParaRPr>
          </a:p>
        </p:txBody>
      </p:sp>
      <p:sp>
        <p:nvSpPr>
          <p:cNvPr id="201" name="7 Marcador de contenido"/>
          <p:cNvSpPr txBox="1">
            <a:spLocks/>
          </p:cNvSpPr>
          <p:nvPr/>
        </p:nvSpPr>
        <p:spPr>
          <a:xfrm>
            <a:off x="2351584" y="2981710"/>
            <a:ext cx="3964440" cy="1081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1600" dirty="0">
              <a:latin typeface="Arial Narrow" panose="020B0606020202030204" pitchFamily="34" charset="0"/>
            </a:endParaRPr>
          </a:p>
        </p:txBody>
      </p:sp>
      <p:sp>
        <p:nvSpPr>
          <p:cNvPr id="202" name="Rectángulo redondeado 201"/>
          <p:cNvSpPr/>
          <p:nvPr/>
        </p:nvSpPr>
        <p:spPr>
          <a:xfrm>
            <a:off x="3335356" y="2636912"/>
            <a:ext cx="1202071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MOTONAVES</a:t>
            </a:r>
          </a:p>
        </p:txBody>
      </p:sp>
      <p:sp>
        <p:nvSpPr>
          <p:cNvPr id="203" name="Rectángulo redondeado 202"/>
          <p:cNvSpPr/>
          <p:nvPr/>
        </p:nvSpPr>
        <p:spPr>
          <a:xfrm>
            <a:off x="3335357" y="3499962"/>
            <a:ext cx="1173595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AERONAVES</a:t>
            </a:r>
          </a:p>
        </p:txBody>
      </p:sp>
      <p:sp>
        <p:nvSpPr>
          <p:cNvPr id="204" name="Rectángulo redondeado 203"/>
          <p:cNvSpPr/>
          <p:nvPr/>
        </p:nvSpPr>
        <p:spPr>
          <a:xfrm>
            <a:off x="3363833" y="4401470"/>
            <a:ext cx="1173595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VEHICULOS</a:t>
            </a:r>
          </a:p>
        </p:txBody>
      </p:sp>
      <p:sp>
        <p:nvSpPr>
          <p:cNvPr id="205" name="Rectángulo redondeado 204"/>
          <p:cNvSpPr/>
          <p:nvPr/>
        </p:nvSpPr>
        <p:spPr>
          <a:xfrm>
            <a:off x="3374872" y="5328271"/>
            <a:ext cx="1162555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SUSTANCIAS</a:t>
            </a:r>
          </a:p>
        </p:txBody>
      </p:sp>
      <p:sp>
        <p:nvSpPr>
          <p:cNvPr id="206" name="Flecha derecha 205"/>
          <p:cNvSpPr/>
          <p:nvPr/>
        </p:nvSpPr>
        <p:spPr>
          <a:xfrm>
            <a:off x="6528048" y="2880017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" name="Flecha derecha 206"/>
          <p:cNvSpPr/>
          <p:nvPr/>
        </p:nvSpPr>
        <p:spPr>
          <a:xfrm>
            <a:off x="6551045" y="3758339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8" name="Flecha derecha 207"/>
          <p:cNvSpPr/>
          <p:nvPr/>
        </p:nvSpPr>
        <p:spPr>
          <a:xfrm>
            <a:off x="6551045" y="4611283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9" name="Flecha derecha 208"/>
          <p:cNvSpPr/>
          <p:nvPr/>
        </p:nvSpPr>
        <p:spPr>
          <a:xfrm>
            <a:off x="6528048" y="5528592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0" name="Rectángulo 209"/>
          <p:cNvSpPr/>
          <p:nvPr/>
        </p:nvSpPr>
        <p:spPr>
          <a:xfrm>
            <a:off x="2276963" y="2909567"/>
            <a:ext cx="914400" cy="27630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TIPOLOGIAS</a:t>
            </a:r>
          </a:p>
        </p:txBody>
      </p:sp>
      <p:sp>
        <p:nvSpPr>
          <p:cNvPr id="211" name="Rectángulo 210"/>
          <p:cNvSpPr/>
          <p:nvPr/>
        </p:nvSpPr>
        <p:spPr>
          <a:xfrm>
            <a:off x="7221446" y="1712148"/>
            <a:ext cx="1069811" cy="477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BIENES PARA ENAJENACION TEMPRANA </a:t>
            </a:r>
          </a:p>
        </p:txBody>
      </p:sp>
      <p:sp>
        <p:nvSpPr>
          <p:cNvPr id="212" name="Rectángulo 211"/>
          <p:cNvSpPr/>
          <p:nvPr/>
        </p:nvSpPr>
        <p:spPr>
          <a:xfrm>
            <a:off x="5422625" y="1710034"/>
            <a:ext cx="1026600" cy="477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b="1" dirty="0">
              <a:solidFill>
                <a:schemeClr val="tx1"/>
              </a:solidFill>
            </a:endParaRPr>
          </a:p>
          <a:p>
            <a:pPr algn="ctr"/>
            <a:endParaRPr lang="es-CO" sz="1200" b="1" dirty="0">
              <a:solidFill>
                <a:schemeClr val="tx1"/>
              </a:solidFill>
            </a:endParaRPr>
          </a:p>
          <a:p>
            <a:pPr algn="ctr"/>
            <a:r>
              <a:rPr lang="es-CO" sz="1200" b="1" dirty="0">
                <a:solidFill>
                  <a:schemeClr val="tx1"/>
                </a:solidFill>
              </a:rPr>
              <a:t>PRIMER LOTE</a:t>
            </a:r>
          </a:p>
          <a:p>
            <a:pPr algn="ctr"/>
            <a:endParaRPr lang="es-CO" sz="1200" b="1" dirty="0">
              <a:solidFill>
                <a:schemeClr val="tx1"/>
              </a:solidFill>
            </a:endParaRPr>
          </a:p>
          <a:p>
            <a:pPr algn="ctr"/>
            <a:r>
              <a:rPr lang="es-CO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3" name="Rectángulo redondeado 212"/>
          <p:cNvSpPr/>
          <p:nvPr/>
        </p:nvSpPr>
        <p:spPr>
          <a:xfrm>
            <a:off x="7221445" y="2708920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9 Motonaves</a:t>
            </a:r>
          </a:p>
        </p:txBody>
      </p:sp>
      <p:sp>
        <p:nvSpPr>
          <p:cNvPr id="214" name="Rectángulo redondeado 213"/>
          <p:cNvSpPr/>
          <p:nvPr/>
        </p:nvSpPr>
        <p:spPr>
          <a:xfrm>
            <a:off x="7221445" y="3547492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 Aeronave</a:t>
            </a:r>
          </a:p>
        </p:txBody>
      </p:sp>
      <p:sp>
        <p:nvSpPr>
          <p:cNvPr id="215" name="Rectángulo redondeado 214"/>
          <p:cNvSpPr/>
          <p:nvPr/>
        </p:nvSpPr>
        <p:spPr>
          <a:xfrm>
            <a:off x="7253959" y="4428007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>
                <a:solidFill>
                  <a:schemeClr val="tx1"/>
                </a:solidFill>
              </a:rPr>
              <a:t>1.590 Vehículos</a:t>
            </a:r>
            <a:endParaRPr lang="es-CO" sz="1200" b="1" dirty="0">
              <a:solidFill>
                <a:schemeClr val="tx1"/>
              </a:solidFill>
            </a:endParaRPr>
          </a:p>
        </p:txBody>
      </p:sp>
      <p:sp>
        <p:nvSpPr>
          <p:cNvPr id="216" name="Rectángulo redondeado 215"/>
          <p:cNvSpPr/>
          <p:nvPr/>
        </p:nvSpPr>
        <p:spPr>
          <a:xfrm>
            <a:off x="7253959" y="5366426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371 Registros</a:t>
            </a:r>
          </a:p>
        </p:txBody>
      </p:sp>
      <p:sp>
        <p:nvSpPr>
          <p:cNvPr id="217" name="Rectángulo redondeado 216"/>
          <p:cNvSpPr/>
          <p:nvPr/>
        </p:nvSpPr>
        <p:spPr>
          <a:xfrm>
            <a:off x="5422625" y="2681857"/>
            <a:ext cx="1026600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81 Motonaves</a:t>
            </a:r>
          </a:p>
        </p:txBody>
      </p:sp>
      <p:sp>
        <p:nvSpPr>
          <p:cNvPr id="218" name="Rectángulo redondeado 217"/>
          <p:cNvSpPr/>
          <p:nvPr/>
        </p:nvSpPr>
        <p:spPr>
          <a:xfrm>
            <a:off x="5422625" y="3554282"/>
            <a:ext cx="1026600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37 Aeronaves</a:t>
            </a:r>
          </a:p>
        </p:txBody>
      </p:sp>
      <p:sp>
        <p:nvSpPr>
          <p:cNvPr id="219" name="Rectángulo redondeado 218"/>
          <p:cNvSpPr/>
          <p:nvPr/>
        </p:nvSpPr>
        <p:spPr>
          <a:xfrm>
            <a:off x="5455139" y="4434797"/>
            <a:ext cx="1026600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2.687 Vehículos</a:t>
            </a:r>
          </a:p>
        </p:txBody>
      </p:sp>
      <p:sp>
        <p:nvSpPr>
          <p:cNvPr id="220" name="Rectángulo redondeado 219"/>
          <p:cNvSpPr/>
          <p:nvPr/>
        </p:nvSpPr>
        <p:spPr>
          <a:xfrm>
            <a:off x="5455139" y="5373216"/>
            <a:ext cx="1026600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 b="1" dirty="0">
              <a:solidFill>
                <a:schemeClr val="tx1"/>
              </a:solidFill>
            </a:endParaRPr>
          </a:p>
          <a:p>
            <a:pPr algn="ctr"/>
            <a:r>
              <a:rPr lang="es-CO" sz="1200" b="1" dirty="0">
                <a:solidFill>
                  <a:schemeClr val="tx1"/>
                </a:solidFill>
              </a:rPr>
              <a:t>719 Registros</a:t>
            </a:r>
          </a:p>
          <a:p>
            <a:pPr algn="ctr"/>
            <a:endParaRPr lang="es-CO" sz="1200" b="1" dirty="0">
              <a:solidFill>
                <a:schemeClr val="tx1"/>
              </a:solidFill>
            </a:endParaRPr>
          </a:p>
        </p:txBody>
      </p:sp>
      <p:sp>
        <p:nvSpPr>
          <p:cNvPr id="221" name="Flecha abajo 220"/>
          <p:cNvSpPr/>
          <p:nvPr/>
        </p:nvSpPr>
        <p:spPr>
          <a:xfrm>
            <a:off x="7638254" y="2249517"/>
            <a:ext cx="324445" cy="385736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2" name="Flecha abajo 221"/>
          <p:cNvSpPr/>
          <p:nvPr/>
        </p:nvSpPr>
        <p:spPr>
          <a:xfrm>
            <a:off x="5732229" y="2275617"/>
            <a:ext cx="356890" cy="385736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3" name="Flecha derecha 222"/>
          <p:cNvSpPr/>
          <p:nvPr/>
        </p:nvSpPr>
        <p:spPr>
          <a:xfrm>
            <a:off x="4618132" y="2874474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4" name="Flecha derecha 223"/>
          <p:cNvSpPr/>
          <p:nvPr/>
        </p:nvSpPr>
        <p:spPr>
          <a:xfrm>
            <a:off x="4641129" y="3752796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5" name="Flecha derecha 224"/>
          <p:cNvSpPr/>
          <p:nvPr/>
        </p:nvSpPr>
        <p:spPr>
          <a:xfrm>
            <a:off x="4641129" y="4605740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6" name="Flecha derecha 225"/>
          <p:cNvSpPr/>
          <p:nvPr/>
        </p:nvSpPr>
        <p:spPr>
          <a:xfrm>
            <a:off x="4618132" y="5523049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7" name="Flecha derecha 226"/>
          <p:cNvSpPr/>
          <p:nvPr/>
        </p:nvSpPr>
        <p:spPr>
          <a:xfrm>
            <a:off x="8356451" y="2893435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8" name="Flecha derecha 227"/>
          <p:cNvSpPr/>
          <p:nvPr/>
        </p:nvSpPr>
        <p:spPr>
          <a:xfrm>
            <a:off x="8385988" y="3792214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9" name="Flecha derecha 228"/>
          <p:cNvSpPr/>
          <p:nvPr/>
        </p:nvSpPr>
        <p:spPr>
          <a:xfrm>
            <a:off x="8378613" y="4617615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0" name="Flecha derecha 229"/>
          <p:cNvSpPr/>
          <p:nvPr/>
        </p:nvSpPr>
        <p:spPr>
          <a:xfrm>
            <a:off x="8380156" y="5512977"/>
            <a:ext cx="648072" cy="128731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1" name="Rectángulo 230"/>
          <p:cNvSpPr/>
          <p:nvPr/>
        </p:nvSpPr>
        <p:spPr>
          <a:xfrm>
            <a:off x="9101023" y="1742454"/>
            <a:ext cx="1069811" cy="477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chemeClr val="tx1"/>
                </a:solidFill>
              </a:rPr>
              <a:t>BIENES PARA DESTRUCCION</a:t>
            </a:r>
          </a:p>
        </p:txBody>
      </p:sp>
      <p:sp>
        <p:nvSpPr>
          <p:cNvPr id="235" name="Flecha abajo 234"/>
          <p:cNvSpPr/>
          <p:nvPr/>
        </p:nvSpPr>
        <p:spPr>
          <a:xfrm>
            <a:off x="9517831" y="2279823"/>
            <a:ext cx="324445" cy="385736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6" name="Rectángulo redondeado 235"/>
          <p:cNvSpPr/>
          <p:nvPr/>
        </p:nvSpPr>
        <p:spPr>
          <a:xfrm>
            <a:off x="9079676" y="2708920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72 Motonaves</a:t>
            </a:r>
          </a:p>
        </p:txBody>
      </p:sp>
      <p:sp>
        <p:nvSpPr>
          <p:cNvPr id="237" name="Rectángulo redondeado 236"/>
          <p:cNvSpPr/>
          <p:nvPr/>
        </p:nvSpPr>
        <p:spPr>
          <a:xfrm>
            <a:off x="9079676" y="3547492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36 Aeronaves</a:t>
            </a:r>
          </a:p>
        </p:txBody>
      </p:sp>
      <p:sp>
        <p:nvSpPr>
          <p:cNvPr id="238" name="Rectángulo redondeado 237"/>
          <p:cNvSpPr/>
          <p:nvPr/>
        </p:nvSpPr>
        <p:spPr>
          <a:xfrm>
            <a:off x="9112190" y="4428007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1.097</a:t>
            </a:r>
            <a:br>
              <a:rPr lang="es-CO" sz="1200" b="1" dirty="0">
                <a:solidFill>
                  <a:schemeClr val="tx1"/>
                </a:solidFill>
              </a:rPr>
            </a:br>
            <a:r>
              <a:rPr lang="es-CO" sz="1200" b="1" dirty="0">
                <a:solidFill>
                  <a:schemeClr val="tx1"/>
                </a:solidFill>
              </a:rPr>
              <a:t>Vehículos</a:t>
            </a:r>
          </a:p>
        </p:txBody>
      </p:sp>
      <p:sp>
        <p:nvSpPr>
          <p:cNvPr id="239" name="Rectángulo redondeado 238"/>
          <p:cNvSpPr/>
          <p:nvPr/>
        </p:nvSpPr>
        <p:spPr>
          <a:xfrm>
            <a:off x="9112190" y="5366426"/>
            <a:ext cx="106981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4.800 kilos</a:t>
            </a:r>
          </a:p>
        </p:txBody>
      </p:sp>
    </p:spTree>
    <p:extLst>
      <p:ext uri="{BB962C8B-B14F-4D97-AF65-F5344CB8AC3E}">
        <p14:creationId xmlns:p14="http://schemas.microsoft.com/office/powerpoint/2010/main" val="2606162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SOCIEDADES EN LIQUIDACIÓN PROCESO DE EXTINCIÓN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2" y="14068"/>
            <a:ext cx="2222501" cy="1067549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329179" y="1630838"/>
            <a:ext cx="970018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00090"/>
                </a:solidFill>
              </a:rPr>
              <a:t>EN CUANTO A LA ENAJENACION TEMPRANA PROPUESTA EN LA REFORMA DE LA LEY DE EXTINCION DE DOMINIO PARA LAS SOCIEDADES EN PROCESO DE EXTINCION</a:t>
            </a:r>
          </a:p>
          <a:p>
            <a:pPr algn="just"/>
            <a:endParaRPr lang="es-CO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CO" sz="20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del proyecto de ley no se contempló el cierre del proceso liquidatorio de sociedades pese a que algunas cumplen con una o más de las causales que se establecieron en la reforma  para la enajenación temprana. </a:t>
            </a:r>
          </a:p>
          <a:p>
            <a:pPr marL="342900" indent="-342900" algn="just">
              <a:buFont typeface="+mj-lt"/>
              <a:buAutoNum type="arabicPeriod"/>
            </a:pPr>
            <a:endParaRPr lang="es-CO" sz="20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CO" sz="20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acuerdo a lo expuesto, las sociedades en </a:t>
            </a:r>
            <a:r>
              <a:rPr lang="es-CO" sz="24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proceso</a:t>
            </a:r>
            <a:r>
              <a:rPr lang="es-CO" sz="20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extinción de dominio no pueden decretar su cierre hasta tanto no se declare la extinción del derecho de dominio a favor de la nación del porcentaje decretado.</a:t>
            </a:r>
          </a:p>
          <a:p>
            <a:pPr marL="342900" indent="-342900" algn="just">
              <a:buFont typeface="+mj-lt"/>
              <a:buAutoNum type="arabicPeriod"/>
            </a:pPr>
            <a:endParaRPr lang="es-CO" sz="20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CO" sz="20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sociedades en proceso de extinción de dominio, por su condición, solo podrán llegar a la etapa de determinación del pasivo externo.</a:t>
            </a:r>
          </a:p>
          <a:p>
            <a:pPr algn="just"/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CO" sz="12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24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CIERRE DE SOCIEDADES  EN LIQUIDACIÓN</a:t>
            </a:r>
          </a:p>
          <a:p>
            <a:pPr algn="ctr"/>
            <a:endParaRPr lang="es-ES" dirty="0"/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" y="77709"/>
            <a:ext cx="2222501" cy="1067549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42732" y="1461156"/>
            <a:ext cx="834704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vez enajenados los activos que cumplan con las causales para enajenación temprana, el producto de la venta será destinado al pago de gastos de administración y del pasivo reconocido;  el remanente en caso de que existiera se entregará al FRISCO y este a su vez a la entidad determinada por la ley, una vez cubierto el pasivo reconocido se procederá al cierre del proceso liquidatorio, para lo cual se solicitará a la Cámara de Comercio respectiva la inscripción de la cuenta final de liquidación, en virtud a las nuevas disposiciones que integren la ley de extinción de dominio, a pesar de tener inscrita la medida cautelar.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caso de sociedades que no posean activos, se realizará la solicitud de inscripción del acta final de liquidación a la cámara de comercio correspondiente una vez se cuente con el inventario del pasivo.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dirty="0">
                <a:solidFill>
                  <a:srgbClr val="20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de indicar, que hasta tanto el proceso liquidatorio no tenga la inscripción de la cuenta final de liquidación y cancelación de RUT, la sociedad continuará generando gastos de administración y pasivos de orden tributario y fiscal, sin que se pueda contar con activos para cubrir las obligaciones adquiridas con posterioridad a la enajenación.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CO" sz="16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CO" sz="1200" dirty="0">
              <a:solidFill>
                <a:srgbClr val="2038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141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8" y="14068"/>
            <a:ext cx="2222501" cy="1067549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2007910" y="5038273"/>
            <a:ext cx="2723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**Valores catastrales tomados de </a:t>
            </a:r>
            <a:r>
              <a:rPr lang="es-CO" sz="1200" dirty="0" err="1"/>
              <a:t>Matrix</a:t>
            </a:r>
            <a:endParaRPr lang="es-CO" sz="1200" dirty="0"/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521483"/>
              </p:ext>
            </p:extLst>
          </p:nvPr>
        </p:nvGraphicFramePr>
        <p:xfrm>
          <a:off x="2007910" y="1536570"/>
          <a:ext cx="8446416" cy="3501703"/>
        </p:xfrm>
        <a:graphic>
          <a:graphicData uri="http://schemas.openxmlformats.org/drawingml/2006/table">
            <a:tbl>
              <a:tblPr/>
              <a:tblGrid>
                <a:gridCol w="4707269">
                  <a:extLst>
                    <a:ext uri="{9D8B030D-6E8A-4147-A177-3AD203B41FA5}">
                      <a16:colId xmlns:a16="http://schemas.microsoft.com/office/drawing/2014/main" val="2990359862"/>
                    </a:ext>
                  </a:extLst>
                </a:gridCol>
                <a:gridCol w="1391310">
                  <a:extLst>
                    <a:ext uri="{9D8B030D-6E8A-4147-A177-3AD203B41FA5}">
                      <a16:colId xmlns:a16="http://schemas.microsoft.com/office/drawing/2014/main" val="3519111672"/>
                    </a:ext>
                  </a:extLst>
                </a:gridCol>
                <a:gridCol w="2347837">
                  <a:extLst>
                    <a:ext uri="{9D8B030D-6E8A-4147-A177-3AD203B41FA5}">
                      <a16:colId xmlns:a16="http://schemas.microsoft.com/office/drawing/2014/main" val="2263019636"/>
                    </a:ext>
                  </a:extLst>
                </a:gridCol>
              </a:tblGrid>
              <a:tr h="5694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CAUSALES DE ENAJENACION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INMUEBLES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TOTAL CATASTRAL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26005"/>
                  </a:ext>
                </a:extLst>
              </a:tr>
              <a:tr h="39903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Amenacen ruina, pérdida o deterioro.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2,658,982,000.00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760486"/>
                  </a:ext>
                </a:extLst>
              </a:tr>
              <a:tr h="1128074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 administración o custodia ocasionen, de acuerdo con un análisis de costo-beneficio, perjuicios o gastos desproporcionados a su valor o administración.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2,351,952,395.00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24170"/>
                  </a:ext>
                </a:extLst>
              </a:tr>
              <a:tr h="96736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Aquellos bienes cuya ubicación geográfica o condiciones de seguridad implique la imposibilidad de su administración.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18,229,768,177.00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531247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ENAJENACION TEMPRANA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23,240,702,572.00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229826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320088" y="255454"/>
            <a:ext cx="7939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3200" b="1" dirty="0">
                <a:solidFill>
                  <a:schemeClr val="bg1"/>
                </a:solidFill>
              </a:rPr>
              <a:t>INMUEBLES DE SOCIEDADES EN LIQUIDACIÓN</a:t>
            </a:r>
            <a:endParaRPr lang="es-CO" sz="3200" b="1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298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2831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56" y="77709"/>
            <a:ext cx="2222501" cy="1067549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563656" y="6251313"/>
            <a:ext cx="2723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**Valores catastrales tomados de </a:t>
            </a:r>
            <a:r>
              <a:rPr lang="es-CO" sz="1200" dirty="0" err="1"/>
              <a:t>Matrix</a:t>
            </a:r>
            <a:endParaRPr lang="es-CO" sz="1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498513" y="77709"/>
            <a:ext cx="96934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VALOR PASIVO SOCIEDADES CON ACTIVOS EN PROCESO  VS </a:t>
            </a:r>
          </a:p>
          <a:p>
            <a:pPr algn="r"/>
            <a:r>
              <a:rPr lang="es-ES" sz="2800" b="1" dirty="0">
                <a:solidFill>
                  <a:schemeClr val="bg1"/>
                </a:solidFill>
              </a:rPr>
              <a:t>VALOR CATASTRAL INMUEBLES PARA ENAJENACION TEMPRANA</a:t>
            </a:r>
            <a:endParaRPr lang="es-CO" sz="2800" b="1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606" y="1208901"/>
            <a:ext cx="9511645" cy="512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49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9" y="32922"/>
            <a:ext cx="2222501" cy="1067549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85361" y="4795547"/>
            <a:ext cx="2715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**Valores catastrales tomados de </a:t>
            </a:r>
            <a:r>
              <a:rPr lang="es-CO" sz="1200" dirty="0" err="1"/>
              <a:t>matrix</a:t>
            </a:r>
            <a:endParaRPr lang="es-CO" sz="1200" dirty="0"/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375928"/>
              </p:ext>
            </p:extLst>
          </p:nvPr>
        </p:nvGraphicFramePr>
        <p:xfrm>
          <a:off x="1809947" y="2002961"/>
          <a:ext cx="8861196" cy="2792586"/>
        </p:xfrm>
        <a:graphic>
          <a:graphicData uri="http://schemas.openxmlformats.org/drawingml/2006/table">
            <a:tbl>
              <a:tblPr/>
              <a:tblGrid>
                <a:gridCol w="5008091">
                  <a:extLst>
                    <a:ext uri="{9D8B030D-6E8A-4147-A177-3AD203B41FA5}">
                      <a16:colId xmlns:a16="http://schemas.microsoft.com/office/drawing/2014/main" val="2990359862"/>
                    </a:ext>
                  </a:extLst>
                </a:gridCol>
                <a:gridCol w="1433714">
                  <a:extLst>
                    <a:ext uri="{9D8B030D-6E8A-4147-A177-3AD203B41FA5}">
                      <a16:colId xmlns:a16="http://schemas.microsoft.com/office/drawing/2014/main" val="3519111672"/>
                    </a:ext>
                  </a:extLst>
                </a:gridCol>
                <a:gridCol w="2419391">
                  <a:extLst>
                    <a:ext uri="{9D8B030D-6E8A-4147-A177-3AD203B41FA5}">
                      <a16:colId xmlns:a16="http://schemas.microsoft.com/office/drawing/2014/main" val="2263019636"/>
                    </a:ext>
                  </a:extLst>
                </a:gridCol>
              </a:tblGrid>
              <a:tr h="5693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CAUSALES DE ENAJENACION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No. INMUEBLES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VALOR TOTAL CATASTRAL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26005"/>
                  </a:ext>
                </a:extLst>
              </a:tr>
              <a:tr h="1016269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 administración o custodia ocasionen, de acuerdo con un análisis de costo-beneficio, perjuicios o gastos desproporcionados a su valor o administración.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RURALES</a:t>
                      </a:r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6</a:t>
                      </a:r>
                    </a:p>
                    <a:p>
                      <a:pPr algn="ctr" rtl="0" fontAlgn="ctr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URBANOS:</a:t>
                      </a:r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RURALES:</a:t>
                      </a:r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9.105.209.300.00</a:t>
                      </a:r>
                    </a:p>
                    <a:p>
                      <a:pPr algn="ctr" fontAlgn="b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URBANOS: </a:t>
                      </a:r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2.754.958.000.00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24170"/>
                  </a:ext>
                </a:extLst>
              </a:tr>
              <a:tr h="571711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Aquellos bienes cuya ubicación geográfica o condiciones de seguridad implique la imposibilidad de su administración./rurales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$ 297,161,000.00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531247"/>
                  </a:ext>
                </a:extLst>
              </a:tr>
              <a:tr h="283958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ENAJENACION TEMPRANA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$ 12.157.328.300.00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229826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880701" y="1515305"/>
            <a:ext cx="50904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ACTIVOS SOCIALES </a:t>
            </a:r>
          </a:p>
          <a:p>
            <a:pPr algn="ctr"/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4892512" y="134430"/>
            <a:ext cx="7126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INMUEBLES DE SOCIEDADES ACTIVAS</a:t>
            </a:r>
            <a:endParaRPr lang="es-CO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93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SOCIEDADES ACTIVAS 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64" y="0"/>
            <a:ext cx="2222501" cy="1067549"/>
          </a:xfrm>
          <a:prstGeom prst="rect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175421"/>
              </p:ext>
            </p:extLst>
          </p:nvPr>
        </p:nvGraphicFramePr>
        <p:xfrm>
          <a:off x="2729059" y="1626125"/>
          <a:ext cx="6733880" cy="2083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3880">
                  <a:extLst>
                    <a:ext uri="{9D8B030D-6E8A-4147-A177-3AD203B41FA5}">
                      <a16:colId xmlns:a16="http://schemas.microsoft.com/office/drawing/2014/main" val="3266480313"/>
                    </a:ext>
                  </a:extLst>
                </a:gridCol>
              </a:tblGrid>
              <a:tr h="208332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>
                          <a:solidFill>
                            <a:srgbClr val="000A8B"/>
                          </a:solidFill>
                        </a:rPr>
                        <a:t>3 SOCIEDADES CUYO VALOR DE ACTIVOS ES: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>
                          <a:solidFill>
                            <a:srgbClr val="000A8B"/>
                          </a:solidFill>
                        </a:rPr>
                        <a:t>3.066.338.000.00 </a:t>
                      </a:r>
                    </a:p>
                    <a:p>
                      <a:endParaRPr lang="es-CO" dirty="0">
                        <a:solidFill>
                          <a:srgbClr val="000A8B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94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836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PARTICIPACIONES SOCIALES 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709"/>
            <a:ext cx="2222501" cy="1067549"/>
          </a:xfrm>
          <a:prstGeom prst="rect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23358"/>
              </p:ext>
            </p:extLst>
          </p:nvPr>
        </p:nvGraphicFramePr>
        <p:xfrm>
          <a:off x="2645790" y="1941923"/>
          <a:ext cx="6733880" cy="2083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3880">
                  <a:extLst>
                    <a:ext uri="{9D8B030D-6E8A-4147-A177-3AD203B41FA5}">
                      <a16:colId xmlns:a16="http://schemas.microsoft.com/office/drawing/2014/main" val="3266480313"/>
                    </a:ext>
                  </a:extLst>
                </a:gridCol>
              </a:tblGrid>
              <a:tr h="208332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dirty="0">
                          <a:solidFill>
                            <a:srgbClr val="000A8B"/>
                          </a:solidFill>
                        </a:rPr>
                        <a:t>14 SOCIEDADES CUYO PORCENTAJE ES INFERIOR AL 50% </a:t>
                      </a:r>
                    </a:p>
                    <a:p>
                      <a:endParaRPr lang="es-CO" dirty="0">
                        <a:solidFill>
                          <a:srgbClr val="000A8B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94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096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AVANCE ASPECTOS PRESUPUESTALES 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0" y="141351"/>
            <a:ext cx="2222501" cy="106754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397244"/>
              </p:ext>
            </p:extLst>
          </p:nvPr>
        </p:nvGraphicFramePr>
        <p:xfrm>
          <a:off x="1194856" y="1469073"/>
          <a:ext cx="10030968" cy="4501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8336">
                  <a:extLst>
                    <a:ext uri="{9D8B030D-6E8A-4147-A177-3AD203B41FA5}">
                      <a16:colId xmlns:a16="http://schemas.microsoft.com/office/drawing/2014/main" val="1954808645"/>
                    </a:ext>
                  </a:extLst>
                </a:gridCol>
                <a:gridCol w="6492632">
                  <a:extLst>
                    <a:ext uri="{9D8B030D-6E8A-4147-A177-3AD203B41FA5}">
                      <a16:colId xmlns:a16="http://schemas.microsoft.com/office/drawing/2014/main" val="342972239"/>
                    </a:ext>
                  </a:extLst>
                </a:gridCol>
              </a:tblGrid>
              <a:tr h="8409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ACTIVIDAD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AVANCE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49446342"/>
                  </a:ext>
                </a:extLst>
              </a:tr>
              <a:tr h="15721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Identificar los plazos y el valor productividades invertidas en   TES.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Se realizó consulta con el Tesorero del MHCP. La Nación tiene la prioridad en el ofrecimiento de la venta de los TES y la probabilidad que sean ellos quienes realicen la compra es del 99%. Ellos realizan el análisis de la pertinencia y oportunidad de la venta, de acuerdo con el precio de mercado, de tal manera que no se genere pérdida en la operación.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76298668"/>
                  </a:ext>
                </a:extLst>
              </a:tr>
              <a:tr h="10441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Consultar con el Ministerio de Hacienda  creación</a:t>
                      </a:r>
                      <a:r>
                        <a:rPr lang="es-CO" sz="1600" baseline="0" dirty="0">
                          <a:effectLst/>
                        </a:rPr>
                        <a:t> de</a:t>
                      </a:r>
                      <a:r>
                        <a:rPr lang="es-CO" sz="1600" dirty="0">
                          <a:effectLst/>
                        </a:rPr>
                        <a:t> la reserva Técnica.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Se realizó consulta telefónica con funcionarios de la Dirección de Presupuesto y la Dirección del Tesoro (MHCP). Se va a formular consulta escrita, para contar con un criterio unificado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20251113"/>
                  </a:ext>
                </a:extLst>
              </a:tr>
              <a:tr h="1044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Consultar con la FGN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 proyecciones de improcedencias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Vicepresidencia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Jurídica ya efectuó la respectiva solicitud a la FGN.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4916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19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26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1067564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PLAN DE TRABAJO ADOPCIÓN DE LA NORMA</a:t>
            </a:r>
          </a:p>
          <a:p>
            <a:pPr algn="r"/>
            <a:r>
              <a:rPr lang="es-CO" sz="2800" b="1" dirty="0"/>
              <a:t>ACREDITACIÓN DE CAUSALES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194493"/>
              </p:ext>
            </p:extLst>
          </p:nvPr>
        </p:nvGraphicFramePr>
        <p:xfrm>
          <a:off x="732620" y="2197113"/>
          <a:ext cx="10826496" cy="1885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TEMÁTICA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effectLst/>
                        </a:rPr>
                        <a:t> ASPECTO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558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Acreditación</a:t>
                      </a:r>
                      <a:r>
                        <a:rPr lang="es-CO" sz="2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Causales</a:t>
                      </a:r>
                      <a:r>
                        <a:rPr lang="es-C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Enajenación Temprana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Análisis de las causales e instrumentación de la herramientas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Revisión de modelo Costo - Beneficio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4394987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pPr algn="ctr" fontAlgn="ctr"/>
                      <a:endParaRPr lang="es-CO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sz="2400" dirty="0"/>
                        <a:t>Definición de instancias para</a:t>
                      </a:r>
                      <a:r>
                        <a:rPr lang="es-CO" sz="2400" baseline="0" dirty="0"/>
                        <a:t> aprobación de enajenación</a:t>
                      </a:r>
                      <a:endParaRPr lang="es-CO" sz="2400" dirty="0"/>
                    </a:p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endParaRPr lang="es-C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926225"/>
                  </a:ext>
                </a:extLst>
              </a:tr>
            </a:tbl>
          </a:graphicData>
        </a:graphic>
      </p:graphicFrame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64" y="0"/>
            <a:ext cx="2222501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728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-13451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AVANCE ACREDITACIÓN DE CAUSALES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2" y="0"/>
            <a:ext cx="2222501" cy="106754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46840"/>
              </p:ext>
            </p:extLst>
          </p:nvPr>
        </p:nvGraphicFramePr>
        <p:xfrm>
          <a:off x="914211" y="1382879"/>
          <a:ext cx="10030968" cy="4715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8336">
                  <a:extLst>
                    <a:ext uri="{9D8B030D-6E8A-4147-A177-3AD203B41FA5}">
                      <a16:colId xmlns:a16="http://schemas.microsoft.com/office/drawing/2014/main" val="1954808645"/>
                    </a:ext>
                  </a:extLst>
                </a:gridCol>
                <a:gridCol w="6492632">
                  <a:extLst>
                    <a:ext uri="{9D8B030D-6E8A-4147-A177-3AD203B41FA5}">
                      <a16:colId xmlns:a16="http://schemas.microsoft.com/office/drawing/2014/main" val="342972239"/>
                    </a:ext>
                  </a:extLst>
                </a:gridCol>
              </a:tblGrid>
              <a:tr h="8409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ACTIVIDAD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AVANCE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49446342"/>
                  </a:ext>
                </a:extLst>
              </a:tr>
              <a:tr h="1015285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CO" sz="1600" dirty="0"/>
                        <a:t>Análisis jurídico de las causales e instrumentación de las mismas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Se ha efectuado el análisis</a:t>
                      </a:r>
                      <a:r>
                        <a:rPr lang="es-CO" sz="1600" baseline="0" dirty="0">
                          <a:effectLst/>
                        </a:rPr>
                        <a:t>  jurídico de cada una de las causales y se está ajustando el procedimiento de enajenación temprana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76298668"/>
                  </a:ext>
                </a:extLst>
              </a:tr>
              <a:tr h="10441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/>
                        <a:t>Definir el modelo Costo - Beneficio para análisis  de perjuicios o costos desproporcionados frente</a:t>
                      </a:r>
                      <a:r>
                        <a:rPr lang="es-CO" sz="1600" baseline="0" dirty="0"/>
                        <a:t> </a:t>
                      </a:r>
                      <a:r>
                        <a:rPr lang="es-CO" sz="1600" dirty="0"/>
                        <a:t>al valor o a la administración de un bien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Se realizó un ejercicio preliminar, se están ajustando las variables a tener en cuenta en el modelo.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20251113"/>
                  </a:ext>
                </a:extLst>
              </a:tr>
              <a:tr h="1044176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Definición de instancias para</a:t>
                      </a:r>
                      <a:r>
                        <a:rPr lang="es-CO" sz="1600" baseline="0" dirty="0"/>
                        <a:t> aprobación de enajenación</a:t>
                      </a:r>
                      <a:endParaRPr lang="es-CO" sz="1600" dirty="0"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 el texto completo del ajuste a la ley se debe conformar el Comité compuesto por un miembro del Ministerio de Hacienda y Crédito Público, un miembro de la Presidencia de la Republica y un miembro  de Ministerio de Justicia. Por otro lado, dentro de SAE se definirá técnicamente a partir de los Comités Técnicos de las áreas correspondientes, la solicitud de la Enajenación Temprana, respaldada en los análisis definidos a partir de las causales establecidas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54086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110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28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1067564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PLAN DE TRABAJO ADOPCIÓN DE LA NORMA</a:t>
            </a:r>
          </a:p>
          <a:p>
            <a:pPr algn="r"/>
            <a:r>
              <a:rPr lang="es-CO" sz="2800" b="1" dirty="0"/>
              <a:t>VALORACIÓN DE ACTIVOS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328351"/>
              </p:ext>
            </p:extLst>
          </p:nvPr>
        </p:nvGraphicFramePr>
        <p:xfrm>
          <a:off x="732620" y="2197113"/>
          <a:ext cx="10826496" cy="2229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TEMÁTICA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effectLst/>
                        </a:rPr>
                        <a:t> ASPECTO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8733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CO" sz="2000" b="1" dirty="0">
                          <a:latin typeface="Arial Narrow" panose="020B0606020202030204" pitchFamily="34" charset="0"/>
                        </a:rPr>
                        <a:t>VALORACIÓN DE ACTIVOS</a:t>
                      </a:r>
                      <a:endParaRPr lang="es-CO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Definir la metodología de aplicación del CONPES y definir los mecanismos para los casos en que no se pueda aplicar(Ajuste Anual de Valor de Avalúos)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Determinación la metodología de los precios de referencias, para los activos ocupados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4394987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Ampliar Avaluadores disponibles de Inmuebles, Muebles y Sociedades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9262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Disponer</a:t>
                      </a:r>
                      <a:r>
                        <a:rPr lang="es-CO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contratistas regionalizados para ROM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7086717"/>
                  </a:ext>
                </a:extLst>
              </a:tr>
            </a:tbl>
          </a:graphicData>
        </a:graphic>
      </p:graphicFrame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2" y="0"/>
            <a:ext cx="2222501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35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AVANCE VALORACIÓN DE ACTIVOS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7" y="77709"/>
            <a:ext cx="2222501" cy="106754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516443"/>
              </p:ext>
            </p:extLst>
          </p:nvPr>
        </p:nvGraphicFramePr>
        <p:xfrm>
          <a:off x="356616" y="1255685"/>
          <a:ext cx="11484864" cy="4553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1740">
                  <a:extLst>
                    <a:ext uri="{9D8B030D-6E8A-4147-A177-3AD203B41FA5}">
                      <a16:colId xmlns:a16="http://schemas.microsoft.com/office/drawing/2014/main" val="1954808645"/>
                    </a:ext>
                  </a:extLst>
                </a:gridCol>
                <a:gridCol w="8323124">
                  <a:extLst>
                    <a:ext uri="{9D8B030D-6E8A-4147-A177-3AD203B41FA5}">
                      <a16:colId xmlns:a16="http://schemas.microsoft.com/office/drawing/2014/main" val="342972239"/>
                    </a:ext>
                  </a:extLst>
                </a:gridCol>
              </a:tblGrid>
              <a:tr h="401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ACTIVIDAD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AVANCE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49446342"/>
                  </a:ext>
                </a:extLst>
              </a:tr>
              <a:tr h="3011761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Definir la metodología de aplicación del CONPES y definir los mecanismos para los casos en que no se pueda aplicar. (Ajuste de valor de Avalúos)</a:t>
                      </a:r>
                    </a:p>
                    <a:p>
                      <a:pPr algn="ctr"/>
                      <a:endParaRPr lang="es-CO" sz="16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Parámetros iniciales: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El avalúo comercial se actualizará por periodos anuales exactos con respecto a la fecha de su elaboración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Para ciudades capitales se utilizará lo establecido en el CONPES 3852 para realizar la respectiva actualización tal y como se expresa en el documento con las restricciones al IVP frente al IPC; en el evento de que se deban actualizar municipios intermedios se utilizará el de la ciudad capital del departamento.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Frente a la revisión de los cambios sufridos en norma, uso y estado físico la Gerencia Técnica elaborará un documento certificando que no hubo cambios en estos aspectos; si hay cambios dicha gerencia solicitará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</a:t>
                      </a: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nuevo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avalúo.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Para el caso de lotes mayores a 500 M donde se permita un desarrollo independiente de su USO siempre deberán ser avaluados por las condiciones del mercado.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07908825"/>
                  </a:ext>
                </a:extLst>
              </a:tr>
              <a:tr h="99274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Determinación la metodología de los precios de referencia para activos ocupados</a:t>
                      </a:r>
                    </a:p>
                    <a:p>
                      <a:pPr algn="ctr"/>
                      <a:endParaRPr lang="es-CO" sz="16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 predios en los cuales no sea posible la visita al interior del mismo se trabajará con los precios del mercado del sector de acuerdo con su uso y análisis de ofertas del mercado, las cuales no serán afectadas por su estado de conservación; es decir se trabajará con el límite inferior del estudio de mercado que arroje el sector. 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17990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996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44253" y="6528312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14068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AVANCE CONTRATACIONES REQUERIDAS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41351"/>
            <a:ext cx="2222501" cy="106754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28312"/>
            <a:ext cx="121919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917739"/>
              </p:ext>
            </p:extLst>
          </p:nvPr>
        </p:nvGraphicFramePr>
        <p:xfrm>
          <a:off x="1225296" y="1255684"/>
          <a:ext cx="10030968" cy="4734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8336">
                  <a:extLst>
                    <a:ext uri="{9D8B030D-6E8A-4147-A177-3AD203B41FA5}">
                      <a16:colId xmlns:a16="http://schemas.microsoft.com/office/drawing/2014/main" val="1954808645"/>
                    </a:ext>
                  </a:extLst>
                </a:gridCol>
                <a:gridCol w="6492632">
                  <a:extLst>
                    <a:ext uri="{9D8B030D-6E8A-4147-A177-3AD203B41FA5}">
                      <a16:colId xmlns:a16="http://schemas.microsoft.com/office/drawing/2014/main" val="342972239"/>
                    </a:ext>
                  </a:extLst>
                </a:gridCol>
              </a:tblGrid>
              <a:tr h="3845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ACTIVIDAD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AVANCE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49446342"/>
                  </a:ext>
                </a:extLst>
              </a:tr>
              <a:tr h="101528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CO" sz="1600" dirty="0"/>
                        <a:t>Realizar  la convocatoria o concurso para contratistas de  destrucciones y chatarrizaciones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/>
                        <a:t>A la fecha, hay habilitadas cinco empresas que cubren el mercado nacional  por lo cual se está gestionando el estudio de mercado, según el cubrimiento de las desintegradoras autorizadas (Bogotá, Cali, Montería, Medellín y Barranquilla), toda vez que de ello depende el valor percibido o a pagar dada la ubicación de los bienes.</a:t>
                      </a:r>
                      <a:r>
                        <a:rPr lang="es-CO" sz="1600" baseline="0" dirty="0"/>
                        <a:t> 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76298668"/>
                  </a:ext>
                </a:extLst>
              </a:tr>
              <a:tr h="53030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CO" sz="1600" dirty="0"/>
                        <a:t>Realizar la convocatoria o concurso para contratistas de</a:t>
                      </a:r>
                      <a:r>
                        <a:rPr lang="es-CO" sz="1600" baseline="0" dirty="0"/>
                        <a:t> </a:t>
                      </a:r>
                      <a:r>
                        <a:rPr lang="es-CO" sz="1600" dirty="0"/>
                        <a:t>ROM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proyectaron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los estudios previos para su revisión jurídica, paralelamente se está estructurando</a:t>
                      </a: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el estudio de mercado.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07908825"/>
                  </a:ext>
                </a:extLst>
              </a:tr>
              <a:tr h="101528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CO" sz="1600" dirty="0"/>
                        <a:t>Realizar la convocatoria o concurso para Avaluadores</a:t>
                      </a:r>
                    </a:p>
                    <a:p>
                      <a:pPr algn="ctr"/>
                      <a:endParaRPr lang="es-CO" sz="16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proyectaron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los estudios previos para su revisión jurídica, paralelamente se está estructurando</a:t>
                      </a: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el estudio de mercado.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17990069"/>
                  </a:ext>
                </a:extLst>
              </a:tr>
              <a:tr h="55344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CO" sz="1600" dirty="0"/>
                        <a:t>Realizar la convocatoria o concurso para contratar estudios topográficos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Gerencia Técnica de SAE se encuentra elaborando estudios previos para contrato de levantamientos topográficos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2397932"/>
                  </a:ext>
                </a:extLst>
              </a:tr>
              <a:tr h="1015285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Contratación de firmas que realicen en estudio de títulos de los predios y el saneamiento jurídico y catastral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Gerencia Técnica de SAE se encuentra elaborando estudios previos para contratar firmas que realicen el estudio de títulos y apoyen</a:t>
                      </a:r>
                      <a:r>
                        <a:rPr lang="es-C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el saneamiento jurídico – catastral.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10479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217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31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105581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/>
              <a:t>PLAN DE TRABAJO ADOPCIÓN DE LA NORMA</a:t>
            </a:r>
          </a:p>
          <a:p>
            <a:pPr algn="r"/>
            <a:r>
              <a:rPr lang="es-CO" sz="2800" b="1" dirty="0"/>
              <a:t> CONCEPTUALIZACION JURÍDICA 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81813"/>
              </p:ext>
            </p:extLst>
          </p:nvPr>
        </p:nvGraphicFramePr>
        <p:xfrm>
          <a:off x="864596" y="1096288"/>
          <a:ext cx="10826496" cy="2509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TEMÁTICA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effectLst/>
                        </a:rPr>
                        <a:t> ASPECTO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5581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Conceptos jurídicos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>
                          <a:effectLst/>
                        </a:rPr>
                        <a:t>Emitir concepto relacionado sobre la Negativa de secuestro de bienes sin valor representativo</a:t>
                      </a:r>
                      <a:endParaRPr lang="es-C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</a:rPr>
                        <a:t>Emitir concepto sobre la primera causal de Enajenación Temprana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4394987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</a:rPr>
                        <a:t>Emitir concepto sobre la aplicabilidad de la Ley  frente al pago de deudas con cargo al producto de la venta.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926225"/>
                  </a:ext>
                </a:extLst>
              </a:tr>
              <a:tr h="338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</a:rPr>
                        <a:t>Análisis de aplicación de Justicia </a:t>
                      </a:r>
                      <a:r>
                        <a:rPr lang="es-CO" sz="2000" u="none" strike="noStrike" dirty="0" err="1">
                          <a:effectLst/>
                        </a:rPr>
                        <a:t>Premial</a:t>
                      </a:r>
                      <a:r>
                        <a:rPr lang="es-CO" sz="2000" u="none" strike="noStrike" dirty="0">
                          <a:effectLst/>
                        </a:rPr>
                        <a:t> (Bienes en Destinación especifica, Donación)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1864663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730890"/>
              </p:ext>
            </p:extLst>
          </p:nvPr>
        </p:nvGraphicFramePr>
        <p:xfrm>
          <a:off x="864596" y="3646317"/>
          <a:ext cx="10717804" cy="2906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7804">
                  <a:extLst>
                    <a:ext uri="{9D8B030D-6E8A-4147-A177-3AD203B41FA5}">
                      <a16:colId xmlns:a16="http://schemas.microsoft.com/office/drawing/2014/main" val="4028149131"/>
                    </a:ext>
                  </a:extLst>
                </a:gridCol>
              </a:tblGrid>
              <a:tr h="3048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AVANCE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644035"/>
                  </a:ext>
                </a:extLst>
              </a:tr>
              <a:tr h="18152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virtud</a:t>
                      </a: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del análisis jurídico para la adopción del cambio normativo se han efectuado los siguientes análisis: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Enajenación temprana de activos en sociedades en liquidación.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Pago de deudas anteriores a la medida cautelar.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Primera causal de enajenación Temprana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encuentra pendiente el análisis sobre la aplicación de la justicia </a:t>
                      </a:r>
                      <a:r>
                        <a:rPr lang="es-CO" sz="2000" b="0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premial</a:t>
                      </a: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la negativa de secuestro de bienes sin valor representativo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018939"/>
                  </a:ext>
                </a:extLst>
              </a:tr>
            </a:tbl>
          </a:graphicData>
        </a:graphic>
      </p:graphicFrame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7" y="77709"/>
            <a:ext cx="2222501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13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32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114527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latin typeface="+mj-lt"/>
              </a:rPr>
              <a:t>PLAN DE TRABAJO ADOPCIÓN DE LA NORMA</a:t>
            </a:r>
          </a:p>
          <a:p>
            <a:pPr algn="r"/>
            <a:r>
              <a:rPr lang="es-CO" sz="2800" b="1" dirty="0">
                <a:latin typeface="+mj-lt"/>
              </a:rPr>
              <a:t>OCUPACION ILEGAL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180368"/>
              </p:ext>
            </p:extLst>
          </p:nvPr>
        </p:nvGraphicFramePr>
        <p:xfrm>
          <a:off x="732620" y="2197113"/>
          <a:ext cx="10826496" cy="932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TEMÁTICA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effectLst/>
                        </a:rPr>
                        <a:t> ASPECTO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558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Desalojos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Ajustar procedimientos de desalojos para viabilizar las facultades de policía administrativa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093652"/>
              </p:ext>
            </p:extLst>
          </p:nvPr>
        </p:nvGraphicFramePr>
        <p:xfrm>
          <a:off x="732620" y="3929292"/>
          <a:ext cx="10849780" cy="12375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49780">
                  <a:extLst>
                    <a:ext uri="{9D8B030D-6E8A-4147-A177-3AD203B41FA5}">
                      <a16:colId xmlns:a16="http://schemas.microsoft.com/office/drawing/2014/main" val="1293309702"/>
                    </a:ext>
                  </a:extLst>
                </a:gridCol>
              </a:tblGrid>
              <a:tr h="209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AVANCE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22880258"/>
                  </a:ext>
                </a:extLst>
              </a:tr>
              <a:tr h="9766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han</a:t>
                      </a: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efectuado reuniones con la Policía Nacional para definir un protocolo conjunto que permita el desarrollo de las diligencias por parte de SAE. </a:t>
                      </a:r>
                      <a:endParaRPr lang="es-CO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30047"/>
                  </a:ext>
                </a:extLst>
              </a:tr>
            </a:tbl>
          </a:graphicData>
        </a:graphic>
      </p:graphicFrame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7" y="77709"/>
            <a:ext cx="2222501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72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6540501"/>
            <a:ext cx="12191998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371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33</a:t>
            </a:fld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058613" y="488466"/>
            <a:ext cx="457747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33" b="1" dirty="0"/>
              <a:t>Resumen Comité Financiero Abril 2017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-15"/>
            <a:ext cx="12191999" cy="90904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2800" b="1" dirty="0">
                <a:latin typeface="+mj-lt"/>
              </a:rPr>
              <a:t>PLAN DE TRABAJO ADOPCIÓN DE LA NORMA</a:t>
            </a:r>
          </a:p>
          <a:p>
            <a:pPr algn="r"/>
            <a:r>
              <a:rPr lang="es-CO" sz="2800" b="1" dirty="0">
                <a:latin typeface="+mj-lt"/>
              </a:rPr>
              <a:t>ESTRATEGIA DE ALISTAMIENTO</a:t>
            </a:r>
          </a:p>
        </p:txBody>
      </p:sp>
      <p:pic>
        <p:nvPicPr>
          <p:cNvPr id="8" name="Imagen 8" descr="Fondos oscuros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81" y="73411"/>
            <a:ext cx="1233817" cy="771074"/>
          </a:xfrm>
          <a:prstGeom prst="rect">
            <a:avLst/>
          </a:prstGeom>
        </p:spPr>
      </p:pic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796898"/>
              </p:ext>
            </p:extLst>
          </p:nvPr>
        </p:nvGraphicFramePr>
        <p:xfrm>
          <a:off x="864596" y="1603225"/>
          <a:ext cx="10826496" cy="932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372212567"/>
                    </a:ext>
                  </a:extLst>
                </a:gridCol>
                <a:gridCol w="8494776">
                  <a:extLst>
                    <a:ext uri="{9D8B030D-6E8A-4147-A177-3AD203B41FA5}">
                      <a16:colId xmlns:a16="http://schemas.microsoft.com/office/drawing/2014/main" val="2157341544"/>
                    </a:ext>
                  </a:extLst>
                </a:gridCol>
              </a:tblGrid>
              <a:tr h="1694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</a:rPr>
                        <a:t>TEMÁTICA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effectLst/>
                        </a:rPr>
                        <a:t> ASPECTO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72" marR="8472" marT="8472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29928"/>
                  </a:ext>
                </a:extLst>
              </a:tr>
              <a:tr h="4558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Estrategia de Alistamiento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Definir la estrategia de priorización para iniciar el alistamiento para venta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07682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402909"/>
              </p:ext>
            </p:extLst>
          </p:nvPr>
        </p:nvGraphicFramePr>
        <p:xfrm>
          <a:off x="918942" y="2886300"/>
          <a:ext cx="10717804" cy="2141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7804">
                  <a:extLst>
                    <a:ext uri="{9D8B030D-6E8A-4147-A177-3AD203B41FA5}">
                      <a16:colId xmlns:a16="http://schemas.microsoft.com/office/drawing/2014/main" val="4028149131"/>
                    </a:ext>
                  </a:extLst>
                </a:gridCol>
              </a:tblGrid>
              <a:tr h="3048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AVANCE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644035"/>
                  </a:ext>
                </a:extLst>
              </a:tr>
              <a:tr h="18152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Todas las actividades definidas anteriormente permitirán definir una estrategia de priorización que permita materializar la</a:t>
                      </a:r>
                      <a:r>
                        <a:rPr lang="es-CO" sz="2000" b="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enajenación temprana de los activos que se encuentren dentro de las causales establecidas en la norma.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018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596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2699088" y="2727522"/>
            <a:ext cx="7597055" cy="429401"/>
            <a:chOff x="1571658" y="2599133"/>
            <a:chExt cx="5143482" cy="600075"/>
          </a:xfrm>
          <a:solidFill>
            <a:srgbClr val="002060"/>
          </a:solidFill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>
                <a:solidFill>
                  <a:schemeClr val="bg1"/>
                </a:solidFill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3778928" y="1245303"/>
            <a:ext cx="711607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/>
              <a:t>Verificación del Quorum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actas 131 y 132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Ley de Extinción de Dominio</a:t>
            </a:r>
          </a:p>
          <a:p>
            <a:pPr marL="457200" indent="-457200">
              <a:buAutoNum type="arabicPeriod"/>
            </a:pPr>
            <a:r>
              <a:rPr lang="es-CO" sz="2400" dirty="0"/>
              <a:t>Plan de Trabajo Cambio Normativo</a:t>
            </a:r>
          </a:p>
          <a:p>
            <a:pPr marL="457200" indent="-457200">
              <a:buAutoNum type="arabicPeriod"/>
            </a:pPr>
            <a:r>
              <a:rPr lang="es-CO" sz="2400" dirty="0">
                <a:solidFill>
                  <a:schemeClr val="bg1"/>
                </a:solidFill>
              </a:rPr>
              <a:t>Ofrecimiento Cooperación Internacional ONU</a:t>
            </a:r>
          </a:p>
          <a:p>
            <a:pPr marL="457200" indent="-457200">
              <a:buAutoNum type="arabicPeriod"/>
            </a:pPr>
            <a:r>
              <a:rPr lang="es-CO" sz="2400" dirty="0"/>
              <a:t>Comité Financiero.</a:t>
            </a:r>
          </a:p>
          <a:p>
            <a:pPr marL="457200" indent="-457200">
              <a:buAutoNum type="arabicPeriod"/>
            </a:pPr>
            <a:r>
              <a:rPr lang="es-CO" sz="2400" dirty="0"/>
              <a:t>Proposiciones y Varios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98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05" y="87024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34</a:t>
            </a:fld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839804" y="246800"/>
            <a:ext cx="368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</a:rPr>
              <a:t>Orden del Día</a:t>
            </a:r>
            <a:endParaRPr lang="es-ES" sz="1050" dirty="0">
              <a:solidFill>
                <a:schemeClr val="bg1"/>
              </a:solidFill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0" y="0"/>
            <a:ext cx="12192000" cy="1097280"/>
            <a:chOff x="0" y="0"/>
            <a:chExt cx="12192000" cy="1097280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109728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5" name="Grupo 14"/>
            <p:cNvGrpSpPr/>
            <p:nvPr/>
          </p:nvGrpSpPr>
          <p:grpSpPr>
            <a:xfrm>
              <a:off x="204094" y="29731"/>
              <a:ext cx="11635608" cy="1067549"/>
              <a:chOff x="204094" y="29731"/>
              <a:chExt cx="11635608" cy="1067549"/>
            </a:xfrm>
          </p:grpSpPr>
          <p:pic>
            <p:nvPicPr>
              <p:cNvPr id="20" name="Imagen 19" descr="Fondos oscuros-0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094" y="29731"/>
                <a:ext cx="2159678" cy="1067549"/>
              </a:xfrm>
              <a:prstGeom prst="rect">
                <a:avLst/>
              </a:prstGeom>
            </p:spPr>
          </p:pic>
          <p:sp>
            <p:nvSpPr>
              <p:cNvPr id="21" name="CuadroTexto 20"/>
              <p:cNvSpPr txBox="1"/>
              <p:nvPr/>
            </p:nvSpPr>
            <p:spPr>
              <a:xfrm>
                <a:off x="8155103" y="220195"/>
                <a:ext cx="3684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chemeClr val="bg1"/>
                    </a:solidFill>
                  </a:rPr>
                  <a:t>ORDEN DEL DÍA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7200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6732" y="4586611"/>
            <a:ext cx="5207479" cy="713489"/>
          </a:xfrm>
          <a:ln w="12700">
            <a:solidFill>
              <a:schemeClr val="accent3">
                <a:lumMod val="75000"/>
              </a:schemeClr>
            </a:solidFill>
          </a:ln>
        </p:spPr>
        <p:txBody>
          <a:bodyPr anchor="ctr">
            <a:noAutofit/>
          </a:bodyPr>
          <a:lstStyle/>
          <a:p>
            <a:r>
              <a:rPr lang="es-CO" sz="1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ORGANIZACIÓN DE LAS NACIONES UNIDAS (ONU)</a:t>
            </a:r>
            <a:br>
              <a:rPr lang="es-CO" sz="1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s-CO" sz="1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Oficina contra la Droga y el Delito (UODC)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123436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800" b="1" dirty="0"/>
              <a:t>OFRECIMIENTO COOPERACIÓN INTERNACIONAL ONU</a:t>
            </a:r>
          </a:p>
        </p:txBody>
      </p:sp>
      <p:pic>
        <p:nvPicPr>
          <p:cNvPr id="6" name="Imagen 5" descr="Fondos oscuros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2" y="83406"/>
            <a:ext cx="2044459" cy="1067549"/>
          </a:xfrm>
          <a:prstGeom prst="rect">
            <a:avLst/>
          </a:prstGeom>
        </p:spPr>
      </p:pic>
      <p:sp>
        <p:nvSpPr>
          <p:cNvPr id="16" name="Título 1"/>
          <p:cNvSpPr txBox="1">
            <a:spLocks/>
          </p:cNvSpPr>
          <p:nvPr/>
        </p:nvSpPr>
        <p:spPr>
          <a:xfrm>
            <a:off x="6510068" y="4586611"/>
            <a:ext cx="5207479" cy="694110"/>
          </a:xfrm>
          <a:prstGeom prst="rect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SOCIEDAD DE ACTIVOS ESPECIALES SAS</a:t>
            </a:r>
          </a:p>
          <a:p>
            <a:r>
              <a: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Administradora del FRISCO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3427564" y="2272284"/>
            <a:ext cx="5375692" cy="1258025"/>
            <a:chOff x="3906331" y="1449238"/>
            <a:chExt cx="5375692" cy="1258025"/>
          </a:xfrm>
        </p:grpSpPr>
        <p:sp>
          <p:nvSpPr>
            <p:cNvPr id="21" name="Rectángulo 20"/>
            <p:cNvSpPr/>
            <p:nvPr/>
          </p:nvSpPr>
          <p:spPr>
            <a:xfrm>
              <a:off x="3906331" y="1449238"/>
              <a:ext cx="5375692" cy="1258025"/>
            </a:xfrm>
            <a:prstGeom prst="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4104681" y="1847417"/>
              <a:ext cx="49789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MEMORANDUM DE ENTENDIMIENTO</a:t>
              </a:r>
              <a:endParaRPr lang="es-CO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27" name="Conector recto 26"/>
          <p:cNvCxnSpPr/>
          <p:nvPr/>
        </p:nvCxnSpPr>
        <p:spPr>
          <a:xfrm flipH="1">
            <a:off x="2005642" y="3310728"/>
            <a:ext cx="1421922" cy="2"/>
          </a:xfrm>
          <a:prstGeom prst="line">
            <a:avLst/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2005642" y="3310729"/>
            <a:ext cx="12939" cy="1256503"/>
          </a:xfrm>
          <a:prstGeom prst="line">
            <a:avLst/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 flipH="1" flipV="1">
            <a:off x="8803256" y="3310728"/>
            <a:ext cx="1434862" cy="1"/>
          </a:xfrm>
          <a:prstGeom prst="line">
            <a:avLst/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 flipH="1">
            <a:off x="10179051" y="3310728"/>
            <a:ext cx="33188" cy="1275883"/>
          </a:xfrm>
          <a:prstGeom prst="line">
            <a:avLst/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2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23436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         	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  <a:p>
            <a:pPr algn="ctr"/>
            <a:r>
              <a:rPr lang="es-ES" sz="2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              </a:t>
            </a:r>
          </a:p>
          <a:p>
            <a:pPr algn="ctr"/>
            <a:r>
              <a:rPr lang="es-ES" sz="2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	 </a:t>
            </a:r>
          </a:p>
        </p:txBody>
      </p:sp>
      <p:pic>
        <p:nvPicPr>
          <p:cNvPr id="6" name="Imagen 5" descr="Fondos oscuros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2" y="83406"/>
            <a:ext cx="2044459" cy="106754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2" b="96141" l="241" r="98916">
                        <a14:backgroundMark x1="61446" y1="51768" x2="63373" y2="63826"/>
                        <a14:backgroundMark x1="65904" y1="45016" x2="66988" y2="47428"/>
                        <a14:backgroundMark x1="43012" y1="56109" x2="46627" y2="57878"/>
                        <a14:backgroundMark x1="41325" y1="67846" x2="41807" y2="72669"/>
                        <a14:backgroundMark x1="34578" y1="63987" x2="35422" y2="65273"/>
                        <a14:backgroundMark x1="17831" y1="48875" x2="18193" y2="51768"/>
                        <a14:backgroundMark x1="33614" y1="38585" x2="33494" y2="39389"/>
                      </a14:backgroundRemoval>
                    </a14:imgEffect>
                  </a14:imgLayer>
                </a14:imgProps>
              </a:ext>
            </a:extLst>
          </a:blip>
          <a:srcRect l="5421" t="3859" r="2651" b="4984"/>
          <a:stretch/>
        </p:blipFill>
        <p:spPr>
          <a:xfrm>
            <a:off x="9442697" y="5092151"/>
            <a:ext cx="2263528" cy="168207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050004" y="267609"/>
            <a:ext cx="50045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FINALIDAD DEL MEMORANDUM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4773835" y="1640427"/>
            <a:ext cx="7115176" cy="668908"/>
            <a:chOff x="533400" y="1512872"/>
            <a:chExt cx="7115176" cy="668908"/>
          </a:xfrm>
        </p:grpSpPr>
        <p:sp>
          <p:nvSpPr>
            <p:cNvPr id="12" name="CuadroTexto 11"/>
            <p:cNvSpPr txBox="1"/>
            <p:nvPr/>
          </p:nvSpPr>
          <p:spPr>
            <a:xfrm>
              <a:off x="533400" y="1512872"/>
              <a:ext cx="7115176" cy="4531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tIns="144000" bIns="0" rtlCol="0" anchor="b">
              <a:spAutoFit/>
            </a:bodyPr>
            <a:lstStyle/>
            <a:p>
              <a:endPara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904874" y="1535449"/>
              <a:ext cx="6667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Establecer marco de cooperación y entendimiento entre las partes.</a:t>
              </a:r>
            </a:p>
            <a:p>
              <a:endParaRPr lang="es-CO" dirty="0"/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126027" y="2372625"/>
            <a:ext cx="10595036" cy="1263653"/>
            <a:chOff x="492615" y="1538514"/>
            <a:chExt cx="7155961" cy="551318"/>
          </a:xfrm>
        </p:grpSpPr>
        <p:sp>
          <p:nvSpPr>
            <p:cNvPr id="25" name="CuadroTexto 24"/>
            <p:cNvSpPr txBox="1"/>
            <p:nvPr/>
          </p:nvSpPr>
          <p:spPr>
            <a:xfrm>
              <a:off x="492615" y="1538514"/>
              <a:ext cx="7115176" cy="4531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tIns="144000" bIns="0" rtlCol="0" anchor="b">
              <a:spAutoFit/>
            </a:bodyPr>
            <a:lstStyle/>
            <a:p>
              <a:endPara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633540" y="1566142"/>
              <a:ext cx="7015036" cy="52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Establecer alianzas de cooperación para la gestión e implementación de iniciativas de carácter nacional, regional e internacional para promover la administración eficiente y transparente de los bienes administrados por la SAE SAS.</a:t>
              </a:r>
            </a:p>
            <a:p>
              <a:pPr algn="ctr"/>
              <a:endParaRPr lang="es-CO" dirty="0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21462" y="5361248"/>
            <a:ext cx="8143874" cy="1629015"/>
            <a:chOff x="533400" y="1512872"/>
            <a:chExt cx="7115176" cy="962795"/>
          </a:xfrm>
        </p:grpSpPr>
        <p:sp>
          <p:nvSpPr>
            <p:cNvPr id="29" name="CuadroTexto 28"/>
            <p:cNvSpPr txBox="1"/>
            <p:nvPr/>
          </p:nvSpPr>
          <p:spPr>
            <a:xfrm>
              <a:off x="533400" y="1512872"/>
              <a:ext cx="7115176" cy="4531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tIns="144000" bIns="0" rtlCol="0" anchor="b">
              <a:spAutoFit/>
            </a:bodyPr>
            <a:lstStyle/>
            <a:p>
              <a:pPr algn="ctr"/>
              <a:endPara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904874" y="1552337"/>
              <a:ext cx="66675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Acompañamiento en el diseño e implementación de planes anticorrupción en la administración de los bienes.</a:t>
              </a:r>
            </a:p>
            <a:p>
              <a:pPr algn="ctr"/>
              <a:endParaRPr lang="es-CO" dirty="0"/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1937169" y="3837960"/>
            <a:ext cx="10117347" cy="1254191"/>
            <a:chOff x="533400" y="1512872"/>
            <a:chExt cx="7115176" cy="525710"/>
          </a:xfrm>
        </p:grpSpPr>
        <p:sp>
          <p:nvSpPr>
            <p:cNvPr id="35" name="CuadroTexto 34"/>
            <p:cNvSpPr txBox="1"/>
            <p:nvPr/>
          </p:nvSpPr>
          <p:spPr>
            <a:xfrm>
              <a:off x="533400" y="1512872"/>
              <a:ext cx="7115176" cy="4531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tIns="144000" bIns="0" rtlCol="0" anchor="b">
              <a:spAutoFit/>
            </a:bodyPr>
            <a:lstStyle/>
            <a:p>
              <a:pPr algn="ctr"/>
              <a:endParaRPr lang="es-C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904874" y="1535449"/>
              <a:ext cx="6667501" cy="50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Articulación de los municipios con la SAE SAS en la presentación de solicitudes de destinación provisional de bienes de difícil administración para proyectos de utilidad público – social, dirigidos a disminuir vulnerabilidades sociales, económicas, políticas y de salud en dichos municipios.</a:t>
              </a:r>
            </a:p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4002883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12192000" cy="123436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         	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  <a:p>
            <a:pPr algn="ctr"/>
            <a:r>
              <a:rPr lang="es-ES" sz="2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              </a:t>
            </a:r>
          </a:p>
          <a:p>
            <a:pPr algn="ctr"/>
            <a:r>
              <a:rPr lang="es-ES" sz="2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	 </a:t>
            </a:r>
          </a:p>
        </p:txBody>
      </p:sp>
      <p:pic>
        <p:nvPicPr>
          <p:cNvPr id="6" name="Imagen 5" descr="Fondos oscuros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2" y="83406"/>
            <a:ext cx="2044459" cy="106754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248527" y="355570"/>
            <a:ext cx="48317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VIGENCIA DEL MEMORANDUM</a:t>
            </a:r>
          </a:p>
        </p:txBody>
      </p:sp>
      <p:pic>
        <p:nvPicPr>
          <p:cNvPr id="1026" name="Picture 2" descr="Resultado de imagen para tiempo de proyec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1">
            <a:off x="8867774" y="4247826"/>
            <a:ext cx="3165475" cy="239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343025" y="2883687"/>
            <a:ext cx="9401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partir de la fecha de suscripción hasta el 31 de diciembre de 2018</a:t>
            </a:r>
          </a:p>
        </p:txBody>
      </p:sp>
    </p:spTree>
    <p:extLst>
      <p:ext uri="{BB962C8B-B14F-4D97-AF65-F5344CB8AC3E}">
        <p14:creationId xmlns:p14="http://schemas.microsoft.com/office/powerpoint/2010/main" val="10531367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2579077" y="3082714"/>
            <a:ext cx="7118252" cy="429401"/>
            <a:chOff x="1571658" y="2599133"/>
            <a:chExt cx="5143482" cy="600075"/>
          </a:xfrm>
          <a:solidFill>
            <a:srgbClr val="002060"/>
          </a:solidFill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>
                <a:solidFill>
                  <a:schemeClr val="bg1"/>
                </a:solidFill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3778928" y="1245303"/>
            <a:ext cx="711607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/>
              <a:t>Verificación del Quorum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actas 131 y 132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Ley de Extinción de Dominio</a:t>
            </a:r>
          </a:p>
          <a:p>
            <a:pPr marL="457200" indent="-457200">
              <a:buAutoNum type="arabicPeriod"/>
            </a:pPr>
            <a:r>
              <a:rPr lang="es-CO" sz="2400" dirty="0"/>
              <a:t>Plan de Trabajo Cambio Normativo</a:t>
            </a:r>
          </a:p>
          <a:p>
            <a:pPr marL="457200" indent="-457200">
              <a:buAutoNum type="arabicPeriod"/>
            </a:pPr>
            <a:r>
              <a:rPr lang="es-CO" sz="2400" dirty="0"/>
              <a:t>Ofrecimiento Cooperación Internacional ONU</a:t>
            </a:r>
          </a:p>
          <a:p>
            <a:pPr marL="457200" indent="-457200">
              <a:buAutoNum type="arabicPeriod"/>
            </a:pPr>
            <a:r>
              <a:rPr lang="es-CO" sz="2400" dirty="0">
                <a:solidFill>
                  <a:schemeClr val="bg1"/>
                </a:solidFill>
              </a:rPr>
              <a:t>Comité Financiero.</a:t>
            </a:r>
          </a:p>
          <a:p>
            <a:pPr marL="457200" indent="-457200">
              <a:buAutoNum type="arabicPeriod"/>
            </a:pPr>
            <a:r>
              <a:rPr lang="es-CO" sz="2400" dirty="0"/>
              <a:t>Proposiciones y Varios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98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05" y="87024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38</a:t>
            </a:fld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839804" y="246800"/>
            <a:ext cx="368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</a:rPr>
              <a:t>Orden del Día</a:t>
            </a:r>
            <a:endParaRPr lang="es-ES" sz="800" dirty="0">
              <a:solidFill>
                <a:schemeClr val="bg1"/>
              </a:solidFill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0" y="0"/>
            <a:ext cx="12192000" cy="1143232"/>
            <a:chOff x="0" y="0"/>
            <a:chExt cx="12192000" cy="1143232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109728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5" name="Grupo 14"/>
            <p:cNvGrpSpPr/>
            <p:nvPr/>
          </p:nvGrpSpPr>
          <p:grpSpPr>
            <a:xfrm>
              <a:off x="443783" y="75683"/>
              <a:ext cx="11436356" cy="1067549"/>
              <a:chOff x="443783" y="75683"/>
              <a:chExt cx="11436356" cy="1067549"/>
            </a:xfrm>
          </p:grpSpPr>
          <p:pic>
            <p:nvPicPr>
              <p:cNvPr id="20" name="Imagen 19" descr="Fondos oscuros-0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783" y="75683"/>
                <a:ext cx="2159678" cy="1067549"/>
              </a:xfrm>
              <a:prstGeom prst="rect">
                <a:avLst/>
              </a:prstGeom>
            </p:spPr>
          </p:pic>
          <p:sp>
            <p:nvSpPr>
              <p:cNvPr id="21" name="CuadroTexto 20"/>
              <p:cNvSpPr txBox="1"/>
              <p:nvPr/>
            </p:nvSpPr>
            <p:spPr>
              <a:xfrm>
                <a:off x="8195540" y="249608"/>
                <a:ext cx="3684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chemeClr val="bg1"/>
                    </a:solidFill>
                  </a:rPr>
                  <a:t>ORDEN DEL DÍA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9515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"/>
            <a:ext cx="12192000" cy="685868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36588" y="5267651"/>
            <a:ext cx="466753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COMITÉ FINANCIERO MAYO 30 DE 2017</a:t>
            </a:r>
          </a:p>
        </p:txBody>
      </p:sp>
    </p:spTree>
    <p:extLst>
      <p:ext uri="{BB962C8B-B14F-4D97-AF65-F5344CB8AC3E}">
        <p14:creationId xmlns:p14="http://schemas.microsoft.com/office/powerpoint/2010/main" val="3082033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2" y="1"/>
            <a:ext cx="1208176" cy="97693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40</a:t>
            </a:fld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585288" y="1871341"/>
            <a:ext cx="7231421" cy="2718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2133" dirty="0"/>
          </a:p>
          <a:p>
            <a:pPr marL="476549" indent="-476549" algn="just">
              <a:buFont typeface="+mj-lt"/>
              <a:buAutoNum type="arabicPeriod"/>
            </a:pPr>
            <a:r>
              <a:rPr lang="es-CO" sz="2133" dirty="0"/>
              <a:t>Presentación Estados Financieros SAE a Abril de 2017</a:t>
            </a:r>
          </a:p>
          <a:p>
            <a:pPr marL="476549" indent="-476549" algn="just">
              <a:buFont typeface="+mj-lt"/>
              <a:buAutoNum type="arabicPeriod"/>
            </a:pPr>
            <a:r>
              <a:rPr lang="es-CO" sz="2133" dirty="0"/>
              <a:t>Traslado Presupuestal $12.322.200</a:t>
            </a:r>
          </a:p>
          <a:p>
            <a:pPr marL="476549" indent="-476549" algn="just">
              <a:buFont typeface="+mj-lt"/>
              <a:buAutoNum type="arabicPeriod"/>
            </a:pPr>
            <a:r>
              <a:rPr lang="es-CO" sz="2133" dirty="0"/>
              <a:t>Ejecución de Ingresos – FRISCO a Abril de 2017</a:t>
            </a:r>
          </a:p>
          <a:p>
            <a:pPr marL="476549" indent="-476549" algn="just">
              <a:buFont typeface="+mj-lt"/>
              <a:buAutoNum type="arabicPeriod"/>
            </a:pPr>
            <a:r>
              <a:rPr lang="es-CO" sz="2133" dirty="0"/>
              <a:t>Portafolio a Abril de 2017</a:t>
            </a:r>
          </a:p>
          <a:p>
            <a:pPr marL="476549" indent="-476549" algn="just">
              <a:buFont typeface="+mj-lt"/>
              <a:buAutoNum type="arabicPeriod"/>
            </a:pPr>
            <a:r>
              <a:rPr lang="es-CO" sz="2133" dirty="0"/>
              <a:t>Propuestas Asesoría Tributaria </a:t>
            </a:r>
          </a:p>
          <a:p>
            <a:endParaRPr lang="es-CO" sz="2133" dirty="0"/>
          </a:p>
          <a:p>
            <a:endParaRPr lang="es-CO" sz="2133" dirty="0"/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</a:t>
            </a:r>
            <a:r>
              <a:rPr lang="es-CO" sz="2800" b="1" dirty="0"/>
              <a:t>AGENDA COMITÉ FINANCIERO MAYO 2017</a:t>
            </a:r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61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0" y="2550627"/>
            <a:ext cx="12192000" cy="1200329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Estados Financieros SAE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</a:rPr>
              <a:t>Abril de 2017</a:t>
            </a:r>
          </a:p>
        </p:txBody>
      </p:sp>
    </p:spTree>
    <p:extLst>
      <p:ext uri="{BB962C8B-B14F-4D97-AF65-F5344CB8AC3E}">
        <p14:creationId xmlns:p14="http://schemas.microsoft.com/office/powerpoint/2010/main" val="861680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a 13"/>
          <p:cNvGraphicFramePr>
            <a:graphicFrameLocks noGrp="1"/>
          </p:cNvGraphicFramePr>
          <p:nvPr>
            <p:extLst/>
          </p:nvPr>
        </p:nvGraphicFramePr>
        <p:xfrm>
          <a:off x="2346477" y="1036543"/>
          <a:ext cx="7905447" cy="4522735"/>
        </p:xfrm>
        <a:graphic>
          <a:graphicData uri="http://schemas.openxmlformats.org/drawingml/2006/table">
            <a:tbl>
              <a:tblPr/>
              <a:tblGrid>
                <a:gridCol w="3131826">
                  <a:extLst>
                    <a:ext uri="{9D8B030D-6E8A-4147-A177-3AD203B41FA5}">
                      <a16:colId xmlns:a16="http://schemas.microsoft.com/office/drawing/2014/main" val="3691828970"/>
                    </a:ext>
                  </a:extLst>
                </a:gridCol>
                <a:gridCol w="896779">
                  <a:extLst>
                    <a:ext uri="{9D8B030D-6E8A-4147-A177-3AD203B41FA5}">
                      <a16:colId xmlns:a16="http://schemas.microsoft.com/office/drawing/2014/main" val="4082475586"/>
                    </a:ext>
                  </a:extLst>
                </a:gridCol>
                <a:gridCol w="68983">
                  <a:extLst>
                    <a:ext uri="{9D8B030D-6E8A-4147-A177-3AD203B41FA5}">
                      <a16:colId xmlns:a16="http://schemas.microsoft.com/office/drawing/2014/main" val="152889885"/>
                    </a:ext>
                  </a:extLst>
                </a:gridCol>
                <a:gridCol w="896779">
                  <a:extLst>
                    <a:ext uri="{9D8B030D-6E8A-4147-A177-3AD203B41FA5}">
                      <a16:colId xmlns:a16="http://schemas.microsoft.com/office/drawing/2014/main" val="545642877"/>
                    </a:ext>
                  </a:extLst>
                </a:gridCol>
                <a:gridCol w="55186">
                  <a:extLst>
                    <a:ext uri="{9D8B030D-6E8A-4147-A177-3AD203B41FA5}">
                      <a16:colId xmlns:a16="http://schemas.microsoft.com/office/drawing/2014/main" val="74849822"/>
                    </a:ext>
                  </a:extLst>
                </a:gridCol>
                <a:gridCol w="896779">
                  <a:extLst>
                    <a:ext uri="{9D8B030D-6E8A-4147-A177-3AD203B41FA5}">
                      <a16:colId xmlns:a16="http://schemas.microsoft.com/office/drawing/2014/main" val="1083368380"/>
                    </a:ext>
                  </a:extLst>
                </a:gridCol>
                <a:gridCol w="110373">
                  <a:extLst>
                    <a:ext uri="{9D8B030D-6E8A-4147-A177-3AD203B41FA5}">
                      <a16:colId xmlns:a16="http://schemas.microsoft.com/office/drawing/2014/main" val="4230183101"/>
                    </a:ext>
                  </a:extLst>
                </a:gridCol>
                <a:gridCol w="882981">
                  <a:extLst>
                    <a:ext uri="{9D8B030D-6E8A-4147-A177-3AD203B41FA5}">
                      <a16:colId xmlns:a16="http://schemas.microsoft.com/office/drawing/2014/main" val="4160734046"/>
                    </a:ext>
                  </a:extLst>
                </a:gridCol>
                <a:gridCol w="82780">
                  <a:extLst>
                    <a:ext uri="{9D8B030D-6E8A-4147-A177-3AD203B41FA5}">
                      <a16:colId xmlns:a16="http://schemas.microsoft.com/office/drawing/2014/main" val="2020159366"/>
                    </a:ext>
                  </a:extLst>
                </a:gridCol>
                <a:gridCol w="882981">
                  <a:extLst>
                    <a:ext uri="{9D8B030D-6E8A-4147-A177-3AD203B41FA5}">
                      <a16:colId xmlns:a16="http://schemas.microsoft.com/office/drawing/2014/main" val="3875768820"/>
                    </a:ext>
                  </a:extLst>
                </a:gridCol>
              </a:tblGrid>
              <a:tr h="88902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30 Abril 2017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30 Abril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31 Diciembre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</a:t>
                      </a:r>
                      <a:b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2017-2016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 2017 – Dic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989488"/>
                  </a:ext>
                </a:extLst>
              </a:tr>
              <a:tr h="214811"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238762"/>
                  </a:ext>
                </a:extLst>
              </a:tr>
              <a:tr h="28109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502216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Efectivo en Bancos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695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7,488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-91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173972"/>
                  </a:ext>
                </a:extLst>
              </a:tr>
              <a:tr h="3508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Inversiones de administración de liquidez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8,622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5,000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8,149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302142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Cobrar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2,661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8,447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10,984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-76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161675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11,978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20,935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19,678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-43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564735"/>
                  </a:ext>
                </a:extLst>
              </a:tr>
              <a:tr h="214811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112540"/>
                  </a:ext>
                </a:extLst>
              </a:tr>
              <a:tr h="28109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NO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144313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Propiedades, Planta y equipo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51077"/>
                  </a:ext>
                </a:extLst>
              </a:tr>
              <a:tr h="35102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Activos ( Anticipos Impuestos / Diferidos)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9,037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3,515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173208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NO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9,472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1,110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1,232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765365"/>
                  </a:ext>
                </a:extLst>
              </a:tr>
              <a:tr h="217803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59171"/>
                  </a:ext>
                </a:extLst>
              </a:tr>
              <a:tr h="2853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21,450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21,718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20,389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211893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074" y="49214"/>
            <a:ext cx="2112878" cy="987328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42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851071" y="61324"/>
            <a:ext cx="6322733" cy="987328"/>
          </a:xfrm>
          <a:prstGeom prst="rect">
            <a:avLst/>
          </a:prstGeom>
        </p:spPr>
        <p:txBody>
          <a:bodyPr vert="horz" lIns="52251" tIns="26126" rIns="52251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b="1" dirty="0">
                <a:latin typeface="Calibri" panose="020F0502020204030204" pitchFamily="34" charset="0"/>
              </a:rPr>
              <a:t> </a:t>
            </a:r>
            <a:r>
              <a:rPr lang="es-CO" sz="1524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ESTADO DE SITUACION FINANCIERA INDIVIDUAL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PERIODOS TERMINADOS EL 30 DE ABRIL DE 2017 Y  30 DE ABRIL2016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(cifras expresadas en millones de pesos colombianos)</a:t>
            </a:r>
          </a:p>
          <a:p>
            <a:pPr algn="ctr"/>
            <a:endParaRPr lang="es-CO" sz="1067" b="1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Lato Regular"/>
            </a:endParaRPr>
          </a:p>
        </p:txBody>
      </p:sp>
      <p:sp>
        <p:nvSpPr>
          <p:cNvPr id="13" name="Botón de acción: ir hacia delante o siguiente 12">
            <a:hlinkClick r:id="rId4" action="ppaction://hlinksldjump" highlightClick="1"/>
          </p:cNvPr>
          <p:cNvSpPr/>
          <p:nvPr/>
        </p:nvSpPr>
        <p:spPr>
          <a:xfrm>
            <a:off x="3622177" y="2540558"/>
            <a:ext cx="301550" cy="11611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7" name="Botón de acción: ir hacia delante o siguiente 16">
            <a:hlinkClick r:id="rId4" action="ppaction://hlinksldjump" highlightClick="1"/>
          </p:cNvPr>
          <p:cNvSpPr/>
          <p:nvPr/>
        </p:nvSpPr>
        <p:spPr>
          <a:xfrm>
            <a:off x="5045265" y="2827938"/>
            <a:ext cx="301550" cy="11611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8" name="Botón de acción: ir hacia delante o siguiente 17">
            <a:hlinkClick r:id="rId5" action="ppaction://hlinksldjump" highlightClick="1"/>
          </p:cNvPr>
          <p:cNvSpPr/>
          <p:nvPr/>
        </p:nvSpPr>
        <p:spPr>
          <a:xfrm>
            <a:off x="4332260" y="4218747"/>
            <a:ext cx="301550" cy="123241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9" name="Botón de acción: ir hacia delante o siguiente 18">
            <a:hlinkClick r:id="rId5" action="ppaction://hlinksldjump" highlightClick="1"/>
          </p:cNvPr>
          <p:cNvSpPr/>
          <p:nvPr/>
        </p:nvSpPr>
        <p:spPr>
          <a:xfrm>
            <a:off x="5346814" y="4524228"/>
            <a:ext cx="150775" cy="12034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 dirty="0"/>
          </a:p>
        </p:txBody>
      </p:sp>
      <p:pic>
        <p:nvPicPr>
          <p:cNvPr id="15" name="Imagen 1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396" y="3133418"/>
            <a:ext cx="306568" cy="12077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2838056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2443238" y="914306"/>
          <a:ext cx="7760306" cy="5116667"/>
        </p:xfrm>
        <a:graphic>
          <a:graphicData uri="http://schemas.openxmlformats.org/drawingml/2006/table">
            <a:tbl>
              <a:tblPr/>
              <a:tblGrid>
                <a:gridCol w="2922210">
                  <a:extLst>
                    <a:ext uri="{9D8B030D-6E8A-4147-A177-3AD203B41FA5}">
                      <a16:colId xmlns:a16="http://schemas.microsoft.com/office/drawing/2014/main" val="4049977551"/>
                    </a:ext>
                  </a:extLst>
                </a:gridCol>
                <a:gridCol w="890210">
                  <a:extLst>
                    <a:ext uri="{9D8B030D-6E8A-4147-A177-3AD203B41FA5}">
                      <a16:colId xmlns:a16="http://schemas.microsoft.com/office/drawing/2014/main" val="4012359356"/>
                    </a:ext>
                  </a:extLst>
                </a:gridCol>
                <a:gridCol w="209937">
                  <a:extLst>
                    <a:ext uri="{9D8B030D-6E8A-4147-A177-3AD203B41FA5}">
                      <a16:colId xmlns:a16="http://schemas.microsoft.com/office/drawing/2014/main" val="1384312016"/>
                    </a:ext>
                  </a:extLst>
                </a:gridCol>
                <a:gridCol w="880313">
                  <a:extLst>
                    <a:ext uri="{9D8B030D-6E8A-4147-A177-3AD203B41FA5}">
                      <a16:colId xmlns:a16="http://schemas.microsoft.com/office/drawing/2014/main" val="2336964264"/>
                    </a:ext>
                  </a:extLst>
                </a:gridCol>
                <a:gridCol w="54174">
                  <a:extLst>
                    <a:ext uri="{9D8B030D-6E8A-4147-A177-3AD203B41FA5}">
                      <a16:colId xmlns:a16="http://schemas.microsoft.com/office/drawing/2014/main" val="1742367229"/>
                    </a:ext>
                  </a:extLst>
                </a:gridCol>
                <a:gridCol w="957696">
                  <a:extLst>
                    <a:ext uri="{9D8B030D-6E8A-4147-A177-3AD203B41FA5}">
                      <a16:colId xmlns:a16="http://schemas.microsoft.com/office/drawing/2014/main" val="3154564092"/>
                    </a:ext>
                  </a:extLst>
                </a:gridCol>
                <a:gridCol w="75023">
                  <a:extLst>
                    <a:ext uri="{9D8B030D-6E8A-4147-A177-3AD203B41FA5}">
                      <a16:colId xmlns:a16="http://schemas.microsoft.com/office/drawing/2014/main" val="3590989964"/>
                    </a:ext>
                  </a:extLst>
                </a:gridCol>
                <a:gridCol w="822712">
                  <a:extLst>
                    <a:ext uri="{9D8B030D-6E8A-4147-A177-3AD203B41FA5}">
                      <a16:colId xmlns:a16="http://schemas.microsoft.com/office/drawing/2014/main" val="2475757951"/>
                    </a:ext>
                  </a:extLst>
                </a:gridCol>
                <a:gridCol w="81260">
                  <a:extLst>
                    <a:ext uri="{9D8B030D-6E8A-4147-A177-3AD203B41FA5}">
                      <a16:colId xmlns:a16="http://schemas.microsoft.com/office/drawing/2014/main" val="1311678462"/>
                    </a:ext>
                  </a:extLst>
                </a:gridCol>
                <a:gridCol w="866771">
                  <a:extLst>
                    <a:ext uri="{9D8B030D-6E8A-4147-A177-3AD203B41FA5}">
                      <a16:colId xmlns:a16="http://schemas.microsoft.com/office/drawing/2014/main" val="117466457"/>
                    </a:ext>
                  </a:extLst>
                </a:gridCol>
              </a:tblGrid>
              <a:tr h="80805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30 Abril 2017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30 Abril</a:t>
                      </a:r>
                      <a:r>
                        <a:rPr lang="es-CO" sz="1200" b="0" i="0" u="none" strike="noStrike" baseline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Al 31 Diciembre</a:t>
                      </a:r>
                      <a:r>
                        <a:rPr lang="es-CO" sz="1200" b="0" i="0" u="none" strike="noStrike" baseline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</a:t>
                      </a:r>
                      <a:b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2017-2016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 2017 – Dic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949680"/>
                  </a:ext>
                </a:extLst>
              </a:tr>
              <a:tr h="25158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94587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Pagar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2,244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1,551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1,131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537916"/>
                  </a:ext>
                </a:extLst>
              </a:tr>
              <a:tr h="25409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Beneficios a los empleados Corto Plazo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904365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Provisiones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1,557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775723"/>
                  </a:ext>
                </a:extLst>
              </a:tr>
              <a:tr h="267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pasivos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317572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CORRIENTE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3,427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3,871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408288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2909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3,427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3,871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495281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968297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PATRIMONIO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336800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Capital Suscrito y Pagado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214491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Reservas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278440"/>
                  </a:ext>
                </a:extLst>
              </a:tr>
              <a:tr h="23870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Resultados de ejercicios Anteriores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622588"/>
                  </a:ext>
                </a:extLst>
              </a:tr>
              <a:tr h="24297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ejercicio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252894"/>
                  </a:ext>
                </a:extLst>
              </a:tr>
              <a:tr h="28167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Impactos por Transición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( 126)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( 126)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( 126)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0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0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720514"/>
                  </a:ext>
                </a:extLst>
              </a:tr>
              <a:tr h="31931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PATRIMONIO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18,024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17,846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18,353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-2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619315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4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308326"/>
                  </a:ext>
                </a:extLst>
              </a:tr>
              <a:tr h="21645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Y PATRIMONIO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21,450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21,718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20,389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628723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338" y="135480"/>
            <a:ext cx="1125141" cy="909787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412799" y="5925510"/>
            <a:ext cx="2057401" cy="365125"/>
          </a:xfrm>
        </p:spPr>
        <p:txBody>
          <a:bodyPr/>
          <a:lstStyle/>
          <a:p>
            <a:fld id="{015B2B85-C11A-46BE-910A-7C2CECB29AE5}" type="slidenum">
              <a:rPr lang="es-ES" smtClean="0"/>
              <a:t>43</a:t>
            </a:fld>
            <a:endParaRPr lang="es-ES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840193" y="243189"/>
            <a:ext cx="5716663" cy="694369"/>
          </a:xfrm>
          <a:prstGeom prst="rect">
            <a:avLst/>
          </a:prstGeom>
        </p:spPr>
        <p:txBody>
          <a:bodyPr vert="horz" lIns="52251" tIns="26126" rIns="52251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1524" b="1" dirty="0">
                <a:latin typeface="Calibri" panose="020F0502020204030204" pitchFamily="34" charset="0"/>
              </a:rPr>
              <a:t> </a:t>
            </a:r>
            <a:r>
              <a:rPr lang="es-CO" sz="1524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ESTADO DE SITUACION FINANCIERA INDIVIDUAL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PERIODOS TERMINADOS EL 30 DE ABRIL DE 2017 Y  30 DE ABRIL 2016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(cifra en millones de pesos colombianos)</a:t>
            </a:r>
          </a:p>
          <a:p>
            <a:endParaRPr lang="es-CO" sz="1524" b="1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Lato Regular"/>
            </a:endParaRPr>
          </a:p>
        </p:txBody>
      </p:sp>
      <p:sp>
        <p:nvSpPr>
          <p:cNvPr id="14" name="Botón de acción: ir hacia delante o siguiente 13">
            <a:hlinkClick r:id="rId3" action="ppaction://hlinksldjump" highlightClick="1"/>
          </p:cNvPr>
          <p:cNvSpPr/>
          <p:nvPr/>
        </p:nvSpPr>
        <p:spPr>
          <a:xfrm>
            <a:off x="3757691" y="2013130"/>
            <a:ext cx="301550" cy="123241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5" name="Botón de acción: ir hacia delante o siguiente 14">
            <a:hlinkClick r:id="rId4" action="ppaction://hlinksldjump" highlightClick="1"/>
          </p:cNvPr>
          <p:cNvSpPr/>
          <p:nvPr/>
        </p:nvSpPr>
        <p:spPr>
          <a:xfrm>
            <a:off x="5014385" y="2286749"/>
            <a:ext cx="301550" cy="123241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6" name="Botón de acción: ir hacia delante o siguiente 15">
            <a:hlinkClick r:id="rId4" action="ppaction://hlinksldjump" highlightClick="1"/>
          </p:cNvPr>
          <p:cNvSpPr/>
          <p:nvPr/>
        </p:nvSpPr>
        <p:spPr>
          <a:xfrm>
            <a:off x="3237669" y="2485400"/>
            <a:ext cx="301550" cy="123241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7" name="Botón de acción: ir hacia delante o siguiente 16">
            <a:hlinkClick r:id="rId5" action="ppaction://hlinksldjump" highlightClick="1"/>
          </p:cNvPr>
          <p:cNvSpPr/>
          <p:nvPr/>
        </p:nvSpPr>
        <p:spPr>
          <a:xfrm>
            <a:off x="3419723" y="2731843"/>
            <a:ext cx="301550" cy="123241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 dirty="0"/>
          </a:p>
        </p:txBody>
      </p:sp>
      <p:sp>
        <p:nvSpPr>
          <p:cNvPr id="11" name="Rectángulo 10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3952009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2151848" y="938941"/>
          <a:ext cx="8157029" cy="5236094"/>
        </p:xfrm>
        <a:graphic>
          <a:graphicData uri="http://schemas.openxmlformats.org/drawingml/2006/table">
            <a:tbl>
              <a:tblPr/>
              <a:tblGrid>
                <a:gridCol w="3655595">
                  <a:extLst>
                    <a:ext uri="{9D8B030D-6E8A-4147-A177-3AD203B41FA5}">
                      <a16:colId xmlns:a16="http://schemas.microsoft.com/office/drawing/2014/main" val="781646372"/>
                    </a:ext>
                  </a:extLst>
                </a:gridCol>
                <a:gridCol w="855564">
                  <a:extLst>
                    <a:ext uri="{9D8B030D-6E8A-4147-A177-3AD203B41FA5}">
                      <a16:colId xmlns:a16="http://schemas.microsoft.com/office/drawing/2014/main" val="1905307494"/>
                    </a:ext>
                  </a:extLst>
                </a:gridCol>
                <a:gridCol w="87501">
                  <a:extLst>
                    <a:ext uri="{9D8B030D-6E8A-4147-A177-3AD203B41FA5}">
                      <a16:colId xmlns:a16="http://schemas.microsoft.com/office/drawing/2014/main" val="1856368246"/>
                    </a:ext>
                  </a:extLst>
                </a:gridCol>
                <a:gridCol w="913898">
                  <a:extLst>
                    <a:ext uri="{9D8B030D-6E8A-4147-A177-3AD203B41FA5}">
                      <a16:colId xmlns:a16="http://schemas.microsoft.com/office/drawing/2014/main" val="1659936096"/>
                    </a:ext>
                  </a:extLst>
                </a:gridCol>
                <a:gridCol w="132241">
                  <a:extLst>
                    <a:ext uri="{9D8B030D-6E8A-4147-A177-3AD203B41FA5}">
                      <a16:colId xmlns:a16="http://schemas.microsoft.com/office/drawing/2014/main" val="3657033743"/>
                    </a:ext>
                  </a:extLst>
                </a:gridCol>
                <a:gridCol w="839991">
                  <a:extLst>
                    <a:ext uri="{9D8B030D-6E8A-4147-A177-3AD203B41FA5}">
                      <a16:colId xmlns:a16="http://schemas.microsoft.com/office/drawing/2014/main" val="2224215148"/>
                    </a:ext>
                  </a:extLst>
                </a:gridCol>
                <a:gridCol w="87501">
                  <a:extLst>
                    <a:ext uri="{9D8B030D-6E8A-4147-A177-3AD203B41FA5}">
                      <a16:colId xmlns:a16="http://schemas.microsoft.com/office/drawing/2014/main" val="1487233573"/>
                    </a:ext>
                  </a:extLst>
                </a:gridCol>
                <a:gridCol w="645956">
                  <a:extLst>
                    <a:ext uri="{9D8B030D-6E8A-4147-A177-3AD203B41FA5}">
                      <a16:colId xmlns:a16="http://schemas.microsoft.com/office/drawing/2014/main" val="1627260145"/>
                    </a:ext>
                  </a:extLst>
                </a:gridCol>
                <a:gridCol w="92940">
                  <a:extLst>
                    <a:ext uri="{9D8B030D-6E8A-4147-A177-3AD203B41FA5}">
                      <a16:colId xmlns:a16="http://schemas.microsoft.com/office/drawing/2014/main" val="3493135553"/>
                    </a:ext>
                  </a:extLst>
                </a:gridCol>
                <a:gridCol w="845842">
                  <a:extLst>
                    <a:ext uri="{9D8B030D-6E8A-4147-A177-3AD203B41FA5}">
                      <a16:colId xmlns:a16="http://schemas.microsoft.com/office/drawing/2014/main" val="1148568680"/>
                    </a:ext>
                  </a:extLst>
                </a:gridCol>
              </a:tblGrid>
              <a:tr h="573802"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Abril 2017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Abril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Diciembre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</a:t>
                      </a:r>
                      <a:b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2017-2016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Variación % Abril 2017 – Dic 2016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31454"/>
                  </a:ext>
                </a:extLst>
              </a:tr>
              <a:tr h="226099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POR PRESTACION DE SERVICIOS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9,434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9,447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29,891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930300"/>
                  </a:ext>
                </a:extLst>
              </a:tr>
              <a:tr h="226099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FINANCIEROS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99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490690"/>
                  </a:ext>
                </a:extLst>
              </a:tr>
              <a:tr h="226099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DIVERSOS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23,844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-78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427239"/>
                  </a:ext>
                </a:extLst>
              </a:tr>
              <a:tr h="208680"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325839"/>
                  </a:ext>
                </a:extLst>
              </a:tr>
              <a:tr h="226099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INGRESOS OPERACIONALES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9,670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9,547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30,560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462830"/>
                  </a:ext>
                </a:extLst>
              </a:tr>
              <a:tr h="306067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ADMINISTRACIÓN DE OPERACIÓN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314797"/>
                  </a:ext>
                </a:extLst>
              </a:tr>
              <a:tr h="26767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PERSONAL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3,059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1,629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5,109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-40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1595"/>
                  </a:ext>
                </a:extLst>
              </a:tr>
              <a:tr h="27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GENERALES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1,928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6,914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604363"/>
                  </a:ext>
                </a:extLst>
              </a:tr>
              <a:tr h="279935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IMPUESTOS, CONTRIBUCIONES Y TASAS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-43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373913"/>
                  </a:ext>
                </a:extLst>
              </a:tr>
              <a:tr h="252640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VENTA GENERALES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3,120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4,617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14,056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-32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-78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749725"/>
                  </a:ext>
                </a:extLst>
              </a:tr>
              <a:tr h="270933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DETERIORO, DEPRECIACIONES, AMORTIZACIONES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103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143918"/>
                  </a:ext>
                </a:extLst>
              </a:tr>
              <a:tr h="241905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GASTOS OPERACIONALES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816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961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3,211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-75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477100"/>
                  </a:ext>
                </a:extLst>
              </a:tr>
              <a:tr h="299962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GASTOS DE ADMINISTRACION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9,385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9,392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29,771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083073"/>
                  </a:ext>
                </a:extLst>
              </a:tr>
              <a:tr h="208680"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905654"/>
                  </a:ext>
                </a:extLst>
              </a:tr>
              <a:tr h="329330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 ANTES DE IMPUESTOS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789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598890"/>
                  </a:ext>
                </a:extLst>
              </a:tr>
              <a:tr h="30963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Y COMPLEMENTARIOS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809408"/>
                  </a:ext>
                </a:extLst>
              </a:tr>
              <a:tr h="282545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PARA EQUIDAD CREE</a:t>
                      </a:r>
                    </a:p>
                  </a:txBody>
                  <a:tcPr marL="8708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691878"/>
                  </a:ext>
                </a:extLst>
              </a:tr>
              <a:tr h="226099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144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-63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937729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85" y="128437"/>
            <a:ext cx="1125141" cy="909787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377089" y="5909226"/>
            <a:ext cx="2057401" cy="365125"/>
          </a:xfrm>
        </p:spPr>
        <p:txBody>
          <a:bodyPr/>
          <a:lstStyle/>
          <a:p>
            <a:fld id="{015B2B85-C11A-46BE-910A-7C2CECB29AE5}" type="slidenum">
              <a:rPr lang="es-ES" smtClean="0"/>
              <a:t>44</a:t>
            </a:fld>
            <a:endParaRPr lang="es-ES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832532" y="260070"/>
            <a:ext cx="4982131" cy="497934"/>
          </a:xfrm>
          <a:prstGeom prst="rect">
            <a:avLst/>
          </a:prstGeom>
        </p:spPr>
        <p:txBody>
          <a:bodyPr vert="horz" lIns="52251" tIns="26126" rIns="52251" bIns="2612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514" b="1" dirty="0">
                <a:latin typeface="Calibri" panose="020F0502020204030204" pitchFamily="34" charset="0"/>
              </a:rPr>
              <a:t> </a:t>
            </a:r>
            <a:r>
              <a:rPr lang="es-CO" sz="1524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ESTADO DE RESULTADO INTEGRAL INDIVIDUAL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PERIODOS TERMINADOS EL 30 DE ABRIL DE 2017 Y  30 DE ABRIL 2016</a:t>
            </a:r>
          </a:p>
          <a:p>
            <a:pPr algn="ctr"/>
            <a:r>
              <a:rPr lang="es-CO" sz="1067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Lato Regular"/>
              </a:rPr>
              <a:t>(cifras expresadas en millones de pesos colombianos)</a:t>
            </a:r>
          </a:p>
          <a:p>
            <a:endParaRPr lang="es-CO" sz="801" b="1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Lato Regular"/>
            </a:endParaRPr>
          </a:p>
        </p:txBody>
      </p:sp>
      <p:sp>
        <p:nvSpPr>
          <p:cNvPr id="10" name="Botón de acción: ir hacia delante o siguiente 9">
            <a:hlinkClick r:id="rId4" action="ppaction://hlinksldjump" highlightClick="1"/>
          </p:cNvPr>
          <p:cNvSpPr/>
          <p:nvPr/>
        </p:nvSpPr>
        <p:spPr>
          <a:xfrm>
            <a:off x="3962647" y="3017382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2" name="Botón de acción: ir hacia delante o siguiente 11">
            <a:hlinkClick r:id="rId5" action="ppaction://hlinksldjump" highlightClick="1"/>
          </p:cNvPr>
          <p:cNvSpPr/>
          <p:nvPr/>
        </p:nvSpPr>
        <p:spPr>
          <a:xfrm>
            <a:off x="4511251" y="4337363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3" name="Botón de acción: ir hacia delante o siguiente 12">
            <a:hlinkClick r:id="rId6" action="ppaction://hlinksldjump" highlightClick="1"/>
          </p:cNvPr>
          <p:cNvSpPr/>
          <p:nvPr/>
        </p:nvSpPr>
        <p:spPr>
          <a:xfrm>
            <a:off x="3962647" y="3296523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4" name="Botón de acción: ir hacia delante o siguiente 13">
            <a:hlinkClick r:id="rId7" action="ppaction://hlinksldjump" highlightClick="1"/>
          </p:cNvPr>
          <p:cNvSpPr/>
          <p:nvPr/>
        </p:nvSpPr>
        <p:spPr>
          <a:xfrm>
            <a:off x="4511251" y="3854319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6" name="Botón de acción: ir hacia delante o siguiente 15">
            <a:hlinkClick r:id="rId5" action="ppaction://hlinksldjump" highlightClick="1"/>
          </p:cNvPr>
          <p:cNvSpPr/>
          <p:nvPr/>
        </p:nvSpPr>
        <p:spPr>
          <a:xfrm>
            <a:off x="5628543" y="4046356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5" name="Botón de acción: ir hacia delante o siguiente 13">
            <a:hlinkClick r:id="rId7" action="ppaction://hlinksldjump" highlightClick="1"/>
          </p:cNvPr>
          <p:cNvSpPr/>
          <p:nvPr/>
        </p:nvSpPr>
        <p:spPr>
          <a:xfrm>
            <a:off x="4963577" y="3610686"/>
            <a:ext cx="301550" cy="9820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7" name="Rectángulo 1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11894917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0" y="2805821"/>
            <a:ext cx="12192000" cy="1077218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TRASLADO PRESUPUESTAL SAE -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</a:rPr>
              <a:t>TRANSFERENCIA PUBLICIDAD</a:t>
            </a:r>
          </a:p>
        </p:txBody>
      </p:sp>
    </p:spTree>
    <p:extLst>
      <p:ext uri="{BB962C8B-B14F-4D97-AF65-F5344CB8AC3E}">
        <p14:creationId xmlns:p14="http://schemas.microsoft.com/office/powerpoint/2010/main" val="23297573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4" y="118752"/>
            <a:ext cx="1500187" cy="667127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482964" y="311617"/>
            <a:ext cx="434384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2800" b="1">
                <a:solidFill>
                  <a:srgbClr val="0070C0"/>
                </a:solidFill>
                <a:latin typeface="Calibri" panose="020F0502020204030204" pitchFamily="34" charset="0"/>
                <a:cs typeface="Lato Regular"/>
              </a:defRPr>
            </a:lvl1pPr>
          </a:lstStyle>
          <a:p>
            <a:r>
              <a:rPr lang="es-ES" sz="2133" dirty="0"/>
              <a:t>NORMATIVIDAD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445014" y="1130349"/>
            <a:ext cx="7301972" cy="541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524" b="1" dirty="0"/>
              <a:t>Ley 14 de 1991 Artículo 21º :</a:t>
            </a:r>
          </a:p>
          <a:p>
            <a:pPr algn="just"/>
            <a:endParaRPr lang="es-CO" sz="1524" b="1" dirty="0"/>
          </a:p>
          <a:p>
            <a:pPr algn="just"/>
            <a:endParaRPr lang="es-CO" sz="1371" b="1" dirty="0"/>
          </a:p>
          <a:p>
            <a:pPr algn="just"/>
            <a:r>
              <a:rPr lang="es-CO" sz="1371" b="1" dirty="0"/>
              <a:t>“(…) Parágrafo.- </a:t>
            </a:r>
            <a:r>
              <a:rPr lang="es-CO" sz="1371" dirty="0"/>
              <a:t>El diez por ciento (10%) de los presupuestos publicitarios anuales de los organismos descentralizados se destinará, para los fines del presente artículo, distribuidos en la siguiente forma: el siete por ciento (7%) para el auspicio, colaboración o patrocinio de la cadena tres o canal cultural de Inravisión, y el tres por ciento (3%) para distribuirlo equitativamente entre las organizaciones regionales de televisión con destino a su programación cultural. Para efectos del presente articulado se entiende por organismos descentralizados los definidos en el artículo 1o. del Decreto Legislativo 1982 de 1974 o normas que lo reformen o adicionen. Estos organismos deberán dar estricto cumplimiento a lo aquí dispuesto en la ejecución de sus presupuestos publicitarios”.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b="1" dirty="0"/>
              <a:t>Ley 489 de 1998 Artículo 38 Numeral 2: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dirty="0"/>
              <a:t>“La Rama Ejecutiva del Poder Público en el orden nacional, está integrada por los siguientes organismos y entidades: 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dirty="0"/>
              <a:t>    1. Del Sector Central </a:t>
            </a:r>
          </a:p>
          <a:p>
            <a:pPr algn="just"/>
            <a:r>
              <a:rPr lang="es-CO" sz="1371" dirty="0"/>
              <a:t>    (…) 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dirty="0"/>
              <a:t>    2. Del Sector Descentralizado por Servicios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dirty="0"/>
              <a:t>    (…)</a:t>
            </a:r>
          </a:p>
          <a:p>
            <a:pPr algn="just"/>
            <a:endParaRPr lang="es-CO" sz="1371" dirty="0"/>
          </a:p>
          <a:p>
            <a:pPr algn="just"/>
            <a:r>
              <a:rPr lang="es-CO" sz="1371" dirty="0"/>
              <a:t>         f. Las sociedades públicas y las sociedades de economía mixta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  <a:r>
              <a:rPr lang="es-CO" sz="2800" b="1" dirty="0"/>
              <a:t>NORMATIVIDAD</a:t>
            </a:r>
          </a:p>
        </p:txBody>
      </p:sp>
      <p:pic>
        <p:nvPicPr>
          <p:cNvPr id="13" name="Imagen 12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96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4" y="118752"/>
            <a:ext cx="1500187" cy="667127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47</a:t>
            </a:fld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4547006" y="295483"/>
            <a:ext cx="503229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2800" b="1">
                <a:solidFill>
                  <a:srgbClr val="0070C0"/>
                </a:solidFill>
                <a:latin typeface="Calibri" panose="020F0502020204030204" pitchFamily="34" charset="0"/>
                <a:cs typeface="Lato Regular"/>
              </a:defRPr>
            </a:lvl1pPr>
          </a:lstStyle>
          <a:p>
            <a:r>
              <a:rPr lang="es-ES" sz="2133" dirty="0"/>
              <a:t>VALORES PUBLICIDAD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006" y="3266912"/>
            <a:ext cx="3493276" cy="256117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968907" y="1207224"/>
            <a:ext cx="6534735" cy="178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829" b="1" dirty="0"/>
              <a:t>GASTOS PUBLICIDAD:</a:t>
            </a:r>
          </a:p>
          <a:p>
            <a:pPr algn="ctr"/>
            <a:endParaRPr lang="es-CO" sz="1829" b="1" dirty="0"/>
          </a:p>
          <a:p>
            <a:pPr algn="just"/>
            <a:r>
              <a:rPr lang="es-CO" sz="1829" dirty="0"/>
              <a:t>En la siguiente tabla se evidencian los gastos ejecutados por publicidad (Vallas, abanicos, plegables, entre otros), de las vigencias 2011 a 2016 por parte de SAE SAS y el calculo del 7% reglamentado que le correspondería a RTVC: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  <a:r>
              <a:rPr lang="es-CO" sz="2800" b="1" dirty="0"/>
              <a:t>VALORES PUBLICIDAD</a:t>
            </a:r>
          </a:p>
        </p:txBody>
      </p:sp>
      <p:pic>
        <p:nvPicPr>
          <p:cNvPr id="13" name="Imagen 12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503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4" y="118752"/>
            <a:ext cx="1500187" cy="667127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48</a:t>
            </a:fld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4193785" y="311617"/>
            <a:ext cx="572469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TRASLADO PRESUPUESTAL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510215" y="1061968"/>
            <a:ext cx="7301972" cy="79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524" dirty="0"/>
              <a:t>Dado lo anterior se hace indispensable aumentar el monto de la apropiación de Transferencias y a su vez como fuente de financiamiento de estas apropiaciones disminuir una partida aprobada en Gastos Generales así: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694000" y="2034642"/>
            <a:ext cx="68040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20" b="1" dirty="0">
                <a:solidFill>
                  <a:prstClr val="black"/>
                </a:solidFill>
                <a:latin typeface="Arial Narrow" panose="020B0606020202030204" pitchFamily="34" charset="0"/>
              </a:rPr>
              <a:t>CONTRACREDITOS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747856" y="3943623"/>
            <a:ext cx="68040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20" b="1" dirty="0">
                <a:solidFill>
                  <a:prstClr val="black"/>
                </a:solidFill>
                <a:latin typeface="Arial Narrow" panose="020B0606020202030204" pitchFamily="34" charset="0"/>
              </a:rPr>
              <a:t>CREDITOS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658" y="4311585"/>
            <a:ext cx="4327086" cy="113503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7658" y="2431823"/>
            <a:ext cx="4327086" cy="134731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  <a:r>
              <a:rPr lang="es-CO" sz="2800" b="1" dirty="0"/>
              <a:t>TRASLADO PRESUPUESTAL</a:t>
            </a:r>
          </a:p>
        </p:txBody>
      </p:sp>
      <p:pic>
        <p:nvPicPr>
          <p:cNvPr id="16" name="Imagen 15" descr="Fondos oscuros-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40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4" y="118752"/>
            <a:ext cx="1500187" cy="667127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49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325822" y="2686074"/>
            <a:ext cx="1654030" cy="51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371" b="1" dirty="0">
                <a:solidFill>
                  <a:srgbClr val="0070C0"/>
                </a:solidFill>
                <a:latin typeface="Lato Regular"/>
                <a:cs typeface="Lato Regular"/>
              </a:rPr>
              <a:t>Ejecución de Giro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303" y="3317751"/>
            <a:ext cx="4815068" cy="28242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072" y="1183699"/>
            <a:ext cx="7773858" cy="129742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EJECUCIÓN DE GASTO SAE CORTE ABRIL DE 2017</a:t>
            </a:r>
          </a:p>
          <a:p>
            <a:pPr algn="r"/>
            <a:endParaRPr lang="es-CO" sz="2800" b="1" dirty="0"/>
          </a:p>
        </p:txBody>
      </p:sp>
      <p:pic>
        <p:nvPicPr>
          <p:cNvPr id="13" name="Imagen 12" descr="Fondos oscuros-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820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4" y="118752"/>
            <a:ext cx="1500187" cy="667127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50</a:t>
            </a:fld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501" y="2380159"/>
            <a:ext cx="6561592" cy="274356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760297" y="1519651"/>
            <a:ext cx="680400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133" b="1" dirty="0">
                <a:solidFill>
                  <a:prstClr val="black"/>
                </a:solidFill>
                <a:latin typeface="Arial Narrow" panose="020B0606020202030204" pitchFamily="34" charset="0"/>
              </a:rPr>
              <a:t>PRESUPUESTO APROBADO VS PRESUPUESTO MODIFICADO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881501" y="3620933"/>
            <a:ext cx="6561592" cy="550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669" tIns="34834" rIns="69669" bIns="348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371"/>
          </a:p>
        </p:txBody>
      </p:sp>
      <p:sp>
        <p:nvSpPr>
          <p:cNvPr id="9" name="Rectángulo 8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MODIFICACIÓN PRESUPUESTAL SAE S.A.S </a:t>
            </a:r>
          </a:p>
          <a:p>
            <a:pPr algn="r"/>
            <a:endParaRPr lang="es-CO" sz="2800" b="1" dirty="0"/>
          </a:p>
        </p:txBody>
      </p:sp>
      <p:pic>
        <p:nvPicPr>
          <p:cNvPr id="16" name="Imagen 15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214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0" y="2759252"/>
            <a:ext cx="12192000" cy="1077218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</a:rPr>
              <a:t>EJECUCIÓN DE INGRESOS</a:t>
            </a:r>
          </a:p>
          <a:p>
            <a:pPr algn="ctr"/>
            <a:r>
              <a:rPr lang="es-CO" sz="3200" b="1" dirty="0">
                <a:solidFill>
                  <a:schemeClr val="bg1"/>
                </a:solidFill>
              </a:rPr>
              <a:t>ABRIL DE 2017</a:t>
            </a:r>
          </a:p>
        </p:txBody>
      </p:sp>
    </p:spTree>
    <p:extLst>
      <p:ext uri="{BB962C8B-B14F-4D97-AF65-F5344CB8AC3E}">
        <p14:creationId xmlns:p14="http://schemas.microsoft.com/office/powerpoint/2010/main" val="23091236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8720667" y="1480201"/>
            <a:ext cx="1856923" cy="233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14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513" y="1691247"/>
            <a:ext cx="8654820" cy="3763068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PRESUPUESTO INGRESOS 2017 Vs EJECUTADO A ABRIL</a:t>
            </a:r>
          </a:p>
        </p:txBody>
      </p:sp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19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0" y="2793295"/>
            <a:ext cx="12192000" cy="1077218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</a:rPr>
              <a:t>PORTAFOLIO</a:t>
            </a:r>
          </a:p>
          <a:p>
            <a:pPr algn="ctr"/>
            <a:r>
              <a:rPr lang="es-CO" sz="3200" b="1" dirty="0">
                <a:solidFill>
                  <a:schemeClr val="bg1"/>
                </a:solidFill>
              </a:rPr>
              <a:t>ABRIL DE 2017</a:t>
            </a:r>
          </a:p>
        </p:txBody>
      </p:sp>
    </p:spTree>
    <p:extLst>
      <p:ext uri="{BB962C8B-B14F-4D97-AF65-F5344CB8AC3E}">
        <p14:creationId xmlns:p14="http://schemas.microsoft.com/office/powerpoint/2010/main" val="19078939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206" y="1051952"/>
            <a:ext cx="6548366" cy="229197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063" y="3589761"/>
            <a:ext cx="4835508" cy="2891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908206" y="3278814"/>
            <a:ext cx="372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Fondos de Inversión Colectiva : Rentabilidad promedio 7,52% E.A.</a:t>
            </a:r>
          </a:p>
          <a:p>
            <a:endParaRPr lang="es-CO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PORTAFOLIO FRISCO</a:t>
            </a:r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513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193785" y="311617"/>
            <a:ext cx="572469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PORTAFOLIO FRISCO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493" y="1873749"/>
            <a:ext cx="8879015" cy="311050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PORTAFOLIO FRISCO</a:t>
            </a:r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88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193785" y="311617"/>
            <a:ext cx="572469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PORTAFOLIO FRISCO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282444"/>
            <a:ext cx="7904572" cy="242306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067" y="4192993"/>
            <a:ext cx="8913760" cy="144963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PORTAFOLIO FRISCO</a:t>
            </a:r>
          </a:p>
        </p:txBody>
      </p:sp>
      <p:pic>
        <p:nvPicPr>
          <p:cNvPr id="12" name="Imagen 11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59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193785" y="311617"/>
            <a:ext cx="572469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PORTAFOLIO FRISCO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075" y="1093394"/>
            <a:ext cx="8201002" cy="530072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PORTAFOLIO FRISCO</a:t>
            </a:r>
          </a:p>
        </p:txBody>
      </p:sp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845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58</a:t>
            </a:fld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4581485" y="319376"/>
            <a:ext cx="41148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RENDIMIENTOS VIGENCIA 2017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432" y="1025128"/>
            <a:ext cx="7003872" cy="19120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244" y="3290700"/>
            <a:ext cx="5588040" cy="300901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RENDIMIENTOS VIGENCIA 2017</a:t>
            </a:r>
          </a:p>
        </p:txBody>
      </p:sp>
      <p:pic>
        <p:nvPicPr>
          <p:cNvPr id="12" name="Imagen 11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77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193785" y="311617"/>
            <a:ext cx="572469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133" b="1" dirty="0">
                <a:solidFill>
                  <a:srgbClr val="0070C0"/>
                </a:solidFill>
                <a:latin typeface="Calibri" panose="020F0502020204030204" pitchFamily="34" charset="0"/>
                <a:cs typeface="Lato Regular"/>
              </a:rPr>
              <a:t>PORTAFOLIO SAE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1" y="3838069"/>
            <a:ext cx="8313997" cy="11670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037" y="1456123"/>
            <a:ext cx="3925341" cy="194323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PORTAFOLIO SAE</a:t>
            </a:r>
          </a:p>
        </p:txBody>
      </p:sp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608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911378" y="2669729"/>
            <a:ext cx="6172200" cy="561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48" dirty="0">
                <a:solidFill>
                  <a:schemeClr val="accent5">
                    <a:lumMod val="50000"/>
                  </a:schemeClr>
                </a:solidFill>
              </a:rPr>
              <a:t>PROPUESTAS ASESORIA TRIBUTARIA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0" y="2793295"/>
            <a:ext cx="12192000" cy="584775"/>
          </a:xfrm>
          <a:prstGeom prst="rect">
            <a:avLst/>
          </a:prstGeom>
          <a:solidFill>
            <a:srgbClr val="000A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</a:rPr>
              <a:t>PROPUESTA ASESORÍA TRIBUTARIA</a:t>
            </a:r>
          </a:p>
        </p:txBody>
      </p:sp>
    </p:spTree>
    <p:extLst>
      <p:ext uri="{BB962C8B-B14F-4D97-AF65-F5344CB8AC3E}">
        <p14:creationId xmlns:p14="http://schemas.microsoft.com/office/powerpoint/2010/main" val="31691552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"/>
            <a:ext cx="1500187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52021" y="1764891"/>
            <a:ext cx="8297205" cy="459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8341" indent="-348341" algn="just">
              <a:buFontTx/>
              <a:buChar char="-"/>
            </a:pPr>
            <a:r>
              <a:rPr lang="es-ES" sz="2438" dirty="0">
                <a:solidFill>
                  <a:schemeClr val="accent5">
                    <a:lumMod val="50000"/>
                  </a:schemeClr>
                </a:solidFill>
              </a:rPr>
              <a:t>BBP Asociados Auditores – consultores</a:t>
            </a:r>
          </a:p>
          <a:p>
            <a:pPr marL="1045022" lvl="2" indent="-348341" algn="just">
              <a:buFont typeface="Courier New" panose="02070309020205020404" pitchFamily="49" charset="0"/>
              <a:buChar char="o"/>
            </a:pP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Asesoría en materia tributaria de SAE como Sociedad y como Administradora del FRISCO – Honorarios mensuales de $9.000.000 más IVA. Tiempo estimado de la consultoría 10 meses</a:t>
            </a:r>
          </a:p>
          <a:p>
            <a:pPr marL="1045022" lvl="2" indent="-348341" algn="just">
              <a:buFont typeface="Courier New" panose="02070309020205020404" pitchFamily="49" charset="0"/>
              <a:buChar char="o"/>
            </a:pP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Asesores Tributarios: Mauricio </a:t>
            </a:r>
            <a:r>
              <a:rPr lang="es-ES" sz="1829" dirty="0" err="1">
                <a:solidFill>
                  <a:schemeClr val="accent5">
                    <a:lumMod val="50000"/>
                  </a:schemeClr>
                </a:solidFill>
              </a:rPr>
              <a:t>Chitiva</a:t>
            </a: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 Borda – Alba Lucía Pinzón Bustos</a:t>
            </a:r>
          </a:p>
          <a:p>
            <a:pPr marL="348341" indent="-348341" algn="just">
              <a:buFontTx/>
              <a:buChar char="-"/>
            </a:pPr>
            <a:endParaRPr lang="es-ES" sz="1829" dirty="0">
              <a:solidFill>
                <a:schemeClr val="accent5">
                  <a:lumMod val="50000"/>
                </a:schemeClr>
              </a:solidFill>
            </a:endParaRPr>
          </a:p>
          <a:p>
            <a:pPr marL="348341" indent="-348341" algn="just">
              <a:buFontTx/>
              <a:buChar char="-"/>
            </a:pPr>
            <a:r>
              <a:rPr lang="es-ES" sz="2438" dirty="0">
                <a:solidFill>
                  <a:schemeClr val="accent5">
                    <a:lumMod val="50000"/>
                  </a:schemeClr>
                </a:solidFill>
              </a:rPr>
              <a:t>Rincón Pardo Abogados : Servicios  ofertados</a:t>
            </a:r>
          </a:p>
          <a:p>
            <a:pPr marL="953099" lvl="1" indent="-338665" algn="just">
              <a:buFont typeface="Courier New" panose="02070309020205020404" pitchFamily="49" charset="0"/>
              <a:buChar char="o"/>
            </a:pP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Asesoría Tributaria en la solicitud de devolución de saldo a favor Impuesto de Renta (Revisión declaraciones de renta, acompañamiento elaboración de formularios, asistencia visita de fiscalización) – Prima de éxito del 3%</a:t>
            </a:r>
          </a:p>
          <a:p>
            <a:pPr marL="953099" lvl="1" indent="-338665" algn="just">
              <a:buFont typeface="Courier New" panose="02070309020205020404" pitchFamily="49" charset="0"/>
              <a:buChar char="o"/>
            </a:pP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Asesoría Permanente en temas tributarios – Honorarios mensuales $5.000.000 más IVA</a:t>
            </a:r>
          </a:p>
          <a:p>
            <a:pPr marL="953099" lvl="1" indent="-338665" algn="just">
              <a:buFont typeface="Courier New" panose="02070309020205020404" pitchFamily="49" charset="0"/>
              <a:buChar char="o"/>
            </a:pPr>
            <a:r>
              <a:rPr lang="es-ES" sz="1829" dirty="0">
                <a:solidFill>
                  <a:schemeClr val="accent5">
                    <a:lumMod val="50000"/>
                  </a:schemeClr>
                </a:solidFill>
              </a:rPr>
              <a:t>Asesor Tributario: Claudia Fernanda Rincón Pardo (Ex-Directora Nacional de Fiscalización – DIAN) – José Fernando Gordillo Triana</a:t>
            </a:r>
          </a:p>
          <a:p>
            <a:pPr marL="348341" indent="-348341" algn="just">
              <a:buFontTx/>
              <a:buChar char="-"/>
            </a:pPr>
            <a:endParaRPr lang="es-ES" sz="2438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423" y="2139283"/>
            <a:ext cx="1463077" cy="74120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524000" y="6540501"/>
            <a:ext cx="9144000" cy="317500"/>
          </a:xfrm>
          <a:prstGeom prst="rect">
            <a:avLst/>
          </a:prstGeom>
          <a:solidFill>
            <a:srgbClr val="4472C4">
              <a:lumMod val="75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r>
              <a:rPr lang="es-ES" sz="1371" kern="0" dirty="0">
                <a:solidFill>
                  <a:prstClr val="white"/>
                </a:solidFill>
                <a:latin typeface="Calibri"/>
              </a:rPr>
              <a:t>Vicepresidencia Administrativa y Financiera - Gerencia Financiera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9226" y="4248647"/>
            <a:ext cx="2995482" cy="94924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6540502"/>
            <a:ext cx="12192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/>
              <a:t>																	</a:t>
            </a:r>
          </a:p>
          <a:p>
            <a:pPr algn="r"/>
            <a:r>
              <a:rPr lang="es-CO" sz="2800" b="1" dirty="0"/>
              <a:t>PROPUESTAS</a:t>
            </a:r>
          </a:p>
        </p:txBody>
      </p:sp>
      <p:pic>
        <p:nvPicPr>
          <p:cNvPr id="10" name="Imagen 9" descr="Fondos oscuros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0" y="114171"/>
            <a:ext cx="2159678" cy="1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515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2699089" y="3512115"/>
            <a:ext cx="7118252" cy="429401"/>
            <a:chOff x="1571658" y="2599133"/>
            <a:chExt cx="5143482" cy="600075"/>
          </a:xfrm>
          <a:solidFill>
            <a:srgbClr val="002060"/>
          </a:solidFill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>
                <a:solidFill>
                  <a:schemeClr val="bg1"/>
                </a:solidFill>
              </a:endParaRPr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grpFill/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3778928" y="1245303"/>
            <a:ext cx="711607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/>
              <a:t>Verificación del Quorum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actas 131 y 132</a:t>
            </a:r>
          </a:p>
          <a:p>
            <a:pPr marL="457200" indent="-457200">
              <a:buAutoNum type="arabicPeriod"/>
            </a:pPr>
            <a:r>
              <a:rPr lang="es-CO" sz="2400" dirty="0"/>
              <a:t>Aprobación Ley de Extinción de Dominio</a:t>
            </a:r>
          </a:p>
          <a:p>
            <a:pPr marL="457200" indent="-457200">
              <a:buAutoNum type="arabicPeriod"/>
            </a:pPr>
            <a:r>
              <a:rPr lang="es-CO" sz="2400" dirty="0"/>
              <a:t>Plan de Trabajo Cambio Normativo</a:t>
            </a:r>
          </a:p>
          <a:p>
            <a:pPr marL="457200" indent="-457200">
              <a:buAutoNum type="arabicPeriod"/>
            </a:pPr>
            <a:r>
              <a:rPr lang="es-CO" sz="2400" dirty="0"/>
              <a:t>Ofrecimiento Cooperación Internacional ONU</a:t>
            </a:r>
          </a:p>
          <a:p>
            <a:pPr marL="457200" indent="-457200">
              <a:buAutoNum type="arabicPeriod"/>
            </a:pPr>
            <a:r>
              <a:rPr lang="es-CO" sz="2400" dirty="0"/>
              <a:t>Comité Financiero.</a:t>
            </a:r>
          </a:p>
          <a:p>
            <a:pPr marL="457200" indent="-457200">
              <a:buAutoNum type="arabicPeriod"/>
            </a:pPr>
            <a:r>
              <a:rPr lang="es-CO" sz="2400" dirty="0">
                <a:solidFill>
                  <a:schemeClr val="bg1"/>
                </a:solidFill>
              </a:rPr>
              <a:t>Proposiciones y Varios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298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05" y="87024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62</a:t>
            </a:fld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Fondos oscuros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32976"/>
            <a:ext cx="2159678" cy="106754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839804" y="246800"/>
            <a:ext cx="368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</a:rPr>
              <a:t>Orden del Día</a:t>
            </a:r>
            <a:endParaRPr lang="es-ES" sz="800" dirty="0">
              <a:solidFill>
                <a:schemeClr val="bg1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0" y="-28683"/>
            <a:ext cx="12192000" cy="1125963"/>
            <a:chOff x="0" y="-28683"/>
            <a:chExt cx="12192000" cy="1125963"/>
          </a:xfrm>
        </p:grpSpPr>
        <p:sp>
          <p:nvSpPr>
            <p:cNvPr id="15" name="Rectángulo 14"/>
            <p:cNvSpPr/>
            <p:nvPr/>
          </p:nvSpPr>
          <p:spPr>
            <a:xfrm>
              <a:off x="0" y="0"/>
              <a:ext cx="12192000" cy="1097280"/>
            </a:xfrm>
            <a:prstGeom prst="rect">
              <a:avLst/>
            </a:prstGeom>
            <a:solidFill>
              <a:srgbClr val="000A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0" name="Grupo 19"/>
            <p:cNvGrpSpPr/>
            <p:nvPr/>
          </p:nvGrpSpPr>
          <p:grpSpPr>
            <a:xfrm>
              <a:off x="84523" y="-28683"/>
              <a:ext cx="12061977" cy="1067549"/>
              <a:chOff x="84523" y="-28683"/>
              <a:chExt cx="12061977" cy="1067549"/>
            </a:xfrm>
          </p:grpSpPr>
          <p:pic>
            <p:nvPicPr>
              <p:cNvPr id="21" name="Imagen 20" descr="Fondos oscuros-0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23" y="-28683"/>
                <a:ext cx="2159678" cy="1067549"/>
              </a:xfrm>
              <a:prstGeom prst="rect">
                <a:avLst/>
              </a:prstGeom>
            </p:spPr>
          </p:pic>
          <p:sp>
            <p:nvSpPr>
              <p:cNvPr id="22" name="CuadroTexto 21"/>
              <p:cNvSpPr txBox="1"/>
              <p:nvPr/>
            </p:nvSpPr>
            <p:spPr>
              <a:xfrm>
                <a:off x="8461901" y="207527"/>
                <a:ext cx="3684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chemeClr val="bg1"/>
                    </a:solidFill>
                  </a:rPr>
                  <a:t>ORDEN DEL DÍA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05046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 para empre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8478"/>
            <a:ext cx="12227584" cy="770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6540500"/>
            <a:ext cx="12197595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32975"/>
            <a:ext cx="2222501" cy="106754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286500" y="2903540"/>
            <a:ext cx="5941084" cy="739773"/>
          </a:xfrm>
          <a:prstGeom prst="rect">
            <a:avLst/>
          </a:prstGeom>
          <a:solidFill>
            <a:srgbClr val="000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ángulo 8"/>
          <p:cNvSpPr/>
          <p:nvPr/>
        </p:nvSpPr>
        <p:spPr>
          <a:xfrm>
            <a:off x="5386388" y="3903665"/>
            <a:ext cx="6841196" cy="729320"/>
          </a:xfrm>
          <a:prstGeom prst="rect">
            <a:avLst/>
          </a:prstGeom>
          <a:solidFill>
            <a:srgbClr val="000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3997380" y="2628900"/>
            <a:ext cx="7974809" cy="201837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CO" sz="4400" dirty="0">
                <a:solidFill>
                  <a:schemeClr val="bg1"/>
                </a:solidFill>
                <a:latin typeface="Arial Black" panose="020B0A04020102020204" pitchFamily="34" charset="0"/>
              </a:rPr>
              <a:t>La Transparencia nuestro mejor Activo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729163" y="5157788"/>
            <a:ext cx="1885950" cy="757237"/>
          </a:xfrm>
          <a:prstGeom prst="rect">
            <a:avLst/>
          </a:prstGeom>
          <a:solidFill>
            <a:srgbClr val="000A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CuadroTexto 2"/>
          <p:cNvSpPr txBox="1"/>
          <p:nvPr/>
        </p:nvSpPr>
        <p:spPr>
          <a:xfrm>
            <a:off x="4638959" y="5169148"/>
            <a:ext cx="2081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7914999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3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13722</TotalTime>
  <Words>4196</Words>
  <Application>Microsoft Office PowerPoint</Application>
  <PresentationFormat>Panorámica</PresentationFormat>
  <Paragraphs>920</Paragraphs>
  <Slides>63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63</vt:i4>
      </vt:variant>
    </vt:vector>
  </HeadingPairs>
  <TitlesOfParts>
    <vt:vector size="78" baseType="lpstr">
      <vt:lpstr>Arial</vt:lpstr>
      <vt:lpstr>Arial Black</vt:lpstr>
      <vt:lpstr>Arial Narrow</vt:lpstr>
      <vt:lpstr>Calibri</vt:lpstr>
      <vt:lpstr>Copperplate Gothic Bold</vt:lpstr>
      <vt:lpstr>Courier New</vt:lpstr>
      <vt:lpstr>Footlight MT Light</vt:lpstr>
      <vt:lpstr>Lato</vt:lpstr>
      <vt:lpstr>Lato Bold</vt:lpstr>
      <vt:lpstr>Lato Regular</vt:lpstr>
      <vt:lpstr>Times New Roman</vt:lpstr>
      <vt:lpstr>Wingdings</vt:lpstr>
      <vt:lpstr>Tema de Office</vt:lpstr>
      <vt:lpstr>1_Tema1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ORGANIZACIÓN DE LAS NACIONES UNIDAS (ONU) Oficina contra la Droga y el Delito (UODC)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Rosa Salcedo Camelo</cp:lastModifiedBy>
  <cp:revision>559</cp:revision>
  <cp:lastPrinted>2017-05-30T21:05:11Z</cp:lastPrinted>
  <dcterms:created xsi:type="dcterms:W3CDTF">2015-02-19T23:51:59Z</dcterms:created>
  <dcterms:modified xsi:type="dcterms:W3CDTF">2018-01-17T21:32:52Z</dcterms:modified>
</cp:coreProperties>
</file>