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3.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5.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4.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5.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131"/>
  </p:notesMasterIdLst>
  <p:handoutMasterIdLst>
    <p:handoutMasterId r:id="rId132"/>
  </p:handoutMasterIdLst>
  <p:sldIdLst>
    <p:sldId id="439" r:id="rId4"/>
    <p:sldId id="465" r:id="rId5"/>
    <p:sldId id="558" r:id="rId6"/>
    <p:sldId id="559" r:id="rId7"/>
    <p:sldId id="560" r:id="rId8"/>
    <p:sldId id="561" r:id="rId9"/>
    <p:sldId id="562" r:id="rId10"/>
    <p:sldId id="564" r:id="rId11"/>
    <p:sldId id="565" r:id="rId12"/>
    <p:sldId id="566" r:id="rId13"/>
    <p:sldId id="567" r:id="rId14"/>
    <p:sldId id="568" r:id="rId15"/>
    <p:sldId id="569" r:id="rId16"/>
    <p:sldId id="570" r:id="rId17"/>
    <p:sldId id="554" r:id="rId18"/>
    <p:sldId id="585" r:id="rId19"/>
    <p:sldId id="586" r:id="rId20"/>
    <p:sldId id="587" r:id="rId21"/>
    <p:sldId id="588" r:id="rId22"/>
    <p:sldId id="589" r:id="rId23"/>
    <p:sldId id="590" r:id="rId24"/>
    <p:sldId id="591" r:id="rId25"/>
    <p:sldId id="592" r:id="rId26"/>
    <p:sldId id="593" r:id="rId27"/>
    <p:sldId id="594" r:id="rId28"/>
    <p:sldId id="595" r:id="rId29"/>
    <p:sldId id="596" r:id="rId30"/>
    <p:sldId id="597" r:id="rId31"/>
    <p:sldId id="598" r:id="rId32"/>
    <p:sldId id="599" r:id="rId33"/>
    <p:sldId id="600" r:id="rId34"/>
    <p:sldId id="601" r:id="rId35"/>
    <p:sldId id="602" r:id="rId36"/>
    <p:sldId id="603" r:id="rId37"/>
    <p:sldId id="604" r:id="rId38"/>
    <p:sldId id="605" r:id="rId39"/>
    <p:sldId id="606" r:id="rId40"/>
    <p:sldId id="607" r:id="rId41"/>
    <p:sldId id="608" r:id="rId42"/>
    <p:sldId id="609" r:id="rId43"/>
    <p:sldId id="610" r:id="rId44"/>
    <p:sldId id="611" r:id="rId45"/>
    <p:sldId id="612" r:id="rId46"/>
    <p:sldId id="613" r:id="rId47"/>
    <p:sldId id="614" r:id="rId48"/>
    <p:sldId id="615" r:id="rId49"/>
    <p:sldId id="616" r:id="rId50"/>
    <p:sldId id="617" r:id="rId51"/>
    <p:sldId id="618" r:id="rId52"/>
    <p:sldId id="619" r:id="rId53"/>
    <p:sldId id="620" r:id="rId54"/>
    <p:sldId id="621" r:id="rId55"/>
    <p:sldId id="622" r:id="rId56"/>
    <p:sldId id="623" r:id="rId57"/>
    <p:sldId id="624" r:id="rId58"/>
    <p:sldId id="625" r:id="rId59"/>
    <p:sldId id="626" r:id="rId60"/>
    <p:sldId id="627" r:id="rId61"/>
    <p:sldId id="628" r:id="rId62"/>
    <p:sldId id="553" r:id="rId63"/>
    <p:sldId id="541" r:id="rId64"/>
    <p:sldId id="663" r:id="rId65"/>
    <p:sldId id="532" r:id="rId66"/>
    <p:sldId id="533" r:id="rId67"/>
    <p:sldId id="534" r:id="rId68"/>
    <p:sldId id="664" r:id="rId69"/>
    <p:sldId id="665" r:id="rId70"/>
    <p:sldId id="666" r:id="rId71"/>
    <p:sldId id="680" r:id="rId72"/>
    <p:sldId id="667" r:id="rId73"/>
    <p:sldId id="668" r:id="rId74"/>
    <p:sldId id="669" r:id="rId75"/>
    <p:sldId id="670" r:id="rId76"/>
    <p:sldId id="671" r:id="rId77"/>
    <p:sldId id="681" r:id="rId78"/>
    <p:sldId id="682" r:id="rId79"/>
    <p:sldId id="675" r:id="rId80"/>
    <p:sldId id="676" r:id="rId81"/>
    <p:sldId id="677" r:id="rId82"/>
    <p:sldId id="683" r:id="rId83"/>
    <p:sldId id="679" r:id="rId84"/>
    <p:sldId id="527" r:id="rId85"/>
    <p:sldId id="672" r:id="rId86"/>
    <p:sldId id="528" r:id="rId87"/>
    <p:sldId id="529" r:id="rId88"/>
    <p:sldId id="673" r:id="rId89"/>
    <p:sldId id="530" r:id="rId90"/>
    <p:sldId id="545" r:id="rId91"/>
    <p:sldId id="547" r:id="rId92"/>
    <p:sldId id="546" r:id="rId93"/>
    <p:sldId id="555" r:id="rId94"/>
    <p:sldId id="660" r:id="rId95"/>
    <p:sldId id="632" r:id="rId96"/>
    <p:sldId id="633" r:id="rId97"/>
    <p:sldId id="634" r:id="rId98"/>
    <p:sldId id="635" r:id="rId99"/>
    <p:sldId id="636" r:id="rId100"/>
    <p:sldId id="661" r:id="rId101"/>
    <p:sldId id="638" r:id="rId102"/>
    <p:sldId id="639" r:id="rId103"/>
    <p:sldId id="640" r:id="rId104"/>
    <p:sldId id="641" r:id="rId105"/>
    <p:sldId id="642" r:id="rId106"/>
    <p:sldId id="643" r:id="rId107"/>
    <p:sldId id="644" r:id="rId108"/>
    <p:sldId id="645" r:id="rId109"/>
    <p:sldId id="646" r:id="rId110"/>
    <p:sldId id="647" r:id="rId111"/>
    <p:sldId id="648" r:id="rId112"/>
    <p:sldId id="684" r:id="rId113"/>
    <p:sldId id="685" r:id="rId114"/>
    <p:sldId id="686" r:id="rId115"/>
    <p:sldId id="556" r:id="rId116"/>
    <p:sldId id="662" r:id="rId117"/>
    <p:sldId id="584" r:id="rId118"/>
    <p:sldId id="571" r:id="rId119"/>
    <p:sldId id="572" r:id="rId120"/>
    <p:sldId id="573" r:id="rId121"/>
    <p:sldId id="574" r:id="rId122"/>
    <p:sldId id="576" r:id="rId123"/>
    <p:sldId id="577" r:id="rId124"/>
    <p:sldId id="578" r:id="rId125"/>
    <p:sldId id="579" r:id="rId126"/>
    <p:sldId id="580" r:id="rId127"/>
    <p:sldId id="581" r:id="rId128"/>
    <p:sldId id="582" r:id="rId129"/>
    <p:sldId id="475" r:id="rId130"/>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102" d="100"/>
          <a:sy n="102" d="100"/>
        </p:scale>
        <p:origin x="134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microsoft.com/office/2015/10/relationships/revisionInfo" Target="revisionInfo.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presProps" Target="pres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notesMaster" Target="notesMasters/notesMaster1.xml"/><Relationship Id="rId136"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handoutMaster" Target="handoutMasters/handoutMaster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ldiaz\Desktop\EXEL\CONSOLIDADOS\INVENTARIO%20MAYO-%20JUNI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Gr&#225;fico%20en%20Microsoft%20PowerPoint"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aguirre\Desktop\presentacion%20Jefe\Libro1.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file:///C:\Users\gaguirre\Desktop\presentacion%20Jefe\Libro1.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8.xml.rels><?xml version="1.0" encoding="UTF-8" standalone="yes"?>
<Relationships xmlns="http://schemas.openxmlformats.org/package/2006/relationships"><Relationship Id="rId3" Type="http://schemas.openxmlformats.org/officeDocument/2006/relationships/oleObject" Target="file:///C:\Users\gaguirre\Desktop\presentacion%20Jefe\Libro2.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castillo\AppData\Local\Microsoft\Windows\INetCache\Content.Outlook\RNKBDGVM\Libro1%20(002).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castillo\AppData\Local\Microsoft\Windows\INetCache\Content.Outlook\RNKBDGVM\Libro1%20(002).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mcastillo\AppData\Local\Microsoft\Windows\INetCache\Content.Outlook\RNKBDGVM\Libro1%20(002).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C:\Users\mcastillo\AppData\Local\Microsoft\Windows\INetCache\Content.Outlook\RNKBDGVM\Libro1%20(002).xlsx"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pivotSource>
    <c:name>[INVENTARIO MAYO- JUNIO.xlsx]Hoja3!TablaDinámica6</c:name>
    <c:fmtId val="27"/>
  </c:pivotSource>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pivotFmts>
      <c:pivotFmt>
        <c:idx val="0"/>
      </c:pivotFmt>
      <c:pivotFmt>
        <c:idx val="1"/>
        <c:spPr>
          <a:solidFill>
            <a:schemeClr val="accent4">
              <a:alpha val="85000"/>
            </a:schemeClr>
          </a:solidFill>
          <a:ln w="9525" cap="flat" cmpd="sng" algn="ctr">
            <a:solidFill>
              <a:schemeClr val="accent4">
                <a:lumMod val="75000"/>
              </a:schemeClr>
            </a:solidFill>
            <a:round/>
          </a:ln>
          <a:effectLst/>
        </c:spPr>
        <c:marker>
          <c:symbol val="none"/>
        </c:marker>
      </c:pivotFmt>
      <c:pivotFmt>
        <c:idx val="2"/>
        <c:spPr>
          <a:solidFill>
            <a:schemeClr val="accent4">
              <a:alpha val="85000"/>
            </a:schemeClr>
          </a:solidFill>
          <a:ln w="9525" cap="flat" cmpd="sng" algn="ctr">
            <a:solidFill>
              <a:schemeClr val="accent4">
                <a:lumMod val="75000"/>
              </a:schemeClr>
            </a:solidFill>
            <a:round/>
          </a:ln>
          <a:effectLst/>
        </c:spPr>
        <c:marker>
          <c:symbol val="none"/>
        </c:marker>
      </c:pivotFmt>
      <c:pivotFmt>
        <c:idx val="3"/>
        <c:spPr>
          <a:solidFill>
            <a:schemeClr val="accent1">
              <a:lumMod val="60000"/>
              <a:lumOff val="40000"/>
            </a:schemeClr>
          </a:solidFill>
          <a:ln w="9525" cap="flat" cmpd="sng" algn="ctr">
            <a:solidFill>
              <a:schemeClr val="accent4">
                <a:lumMod val="75000"/>
              </a:schemeClr>
            </a:solidFill>
            <a:round/>
          </a:ln>
          <a:effectLst/>
        </c:spPr>
      </c:pivotFmt>
      <c:pivotFmt>
        <c:idx val="4"/>
        <c:spPr>
          <a:solidFill>
            <a:schemeClr val="accent1">
              <a:lumMod val="60000"/>
              <a:lumOff val="40000"/>
            </a:schemeClr>
          </a:solidFill>
          <a:ln w="9525" cap="flat" cmpd="sng" algn="ctr">
            <a:solidFill>
              <a:schemeClr val="accent4">
                <a:lumMod val="75000"/>
              </a:schemeClr>
            </a:solidFill>
            <a:round/>
          </a:ln>
          <a:effectLst/>
        </c:spPr>
      </c:pivotFmt>
      <c:pivotFmt>
        <c:idx val="5"/>
        <c:spPr>
          <a:solidFill>
            <a:schemeClr val="accent1">
              <a:lumMod val="60000"/>
              <a:lumOff val="40000"/>
            </a:schemeClr>
          </a:solidFill>
          <a:ln w="9525" cap="flat" cmpd="sng" algn="ctr">
            <a:solidFill>
              <a:schemeClr val="accent4">
                <a:lumMod val="75000"/>
              </a:schemeClr>
            </a:solidFill>
            <a:round/>
          </a:ln>
          <a:effectLst/>
        </c:spPr>
      </c:pivotFmt>
      <c:pivotFmt>
        <c:idx val="6"/>
        <c:spPr>
          <a:solidFill>
            <a:schemeClr val="accent1">
              <a:lumMod val="60000"/>
              <a:lumOff val="40000"/>
            </a:schemeClr>
          </a:solidFill>
          <a:ln w="9525" cap="flat" cmpd="sng" algn="ctr">
            <a:solidFill>
              <a:schemeClr val="accent4">
                <a:lumMod val="75000"/>
              </a:schemeClr>
            </a:solidFill>
            <a:round/>
          </a:ln>
          <a:effectLst/>
        </c:spPr>
      </c:pivotFmt>
      <c:pivotFmt>
        <c:idx val="7"/>
        <c:spPr>
          <a:solidFill>
            <a:schemeClr val="accent1">
              <a:lumMod val="60000"/>
              <a:lumOff val="40000"/>
            </a:schemeClr>
          </a:solidFill>
          <a:ln w="9525" cap="flat" cmpd="sng" algn="ctr">
            <a:solidFill>
              <a:schemeClr val="accent4">
                <a:lumMod val="75000"/>
              </a:schemeClr>
            </a:solidFill>
            <a:round/>
          </a:ln>
          <a:effectLst/>
        </c:spPr>
      </c:pivotFmt>
      <c:pivotFmt>
        <c:idx val="8"/>
        <c:spPr>
          <a:solidFill>
            <a:schemeClr val="accent1">
              <a:lumMod val="60000"/>
              <a:lumOff val="40000"/>
            </a:schemeClr>
          </a:solidFill>
          <a:ln w="9525" cap="flat" cmpd="sng" algn="ctr">
            <a:solidFill>
              <a:schemeClr val="accent4">
                <a:lumMod val="75000"/>
              </a:schemeClr>
            </a:solidFill>
            <a:round/>
          </a:ln>
          <a:effectLst/>
        </c:spPr>
      </c:pivotFmt>
      <c:pivotFmt>
        <c:idx val="9"/>
        <c:spPr>
          <a:solidFill>
            <a:schemeClr val="accent1">
              <a:lumMod val="60000"/>
              <a:lumOff val="40000"/>
            </a:schemeClr>
          </a:solidFill>
          <a:ln w="9525" cap="flat" cmpd="sng" algn="ctr">
            <a:solidFill>
              <a:schemeClr val="accent4">
                <a:lumMod val="75000"/>
              </a:schemeClr>
            </a:solidFill>
            <a:round/>
          </a:ln>
          <a:effectLst/>
        </c:spPr>
      </c:pivotFmt>
      <c:pivotFmt>
        <c:idx val="10"/>
        <c:spPr>
          <a:solidFill>
            <a:schemeClr val="accent1">
              <a:lumMod val="60000"/>
              <a:lumOff val="40000"/>
            </a:schemeClr>
          </a:solidFill>
          <a:ln w="9525" cap="flat" cmpd="sng" algn="ctr">
            <a:solidFill>
              <a:schemeClr val="accent4">
                <a:lumMod val="75000"/>
              </a:schemeClr>
            </a:solidFill>
            <a:round/>
          </a:ln>
          <a:effectLst/>
        </c:spPr>
      </c:pivotFmt>
      <c:pivotFmt>
        <c:idx val="11"/>
        <c:spPr>
          <a:solidFill>
            <a:schemeClr val="accent1">
              <a:lumMod val="60000"/>
              <a:lumOff val="40000"/>
            </a:schemeClr>
          </a:solidFill>
          <a:ln w="9525" cap="flat" cmpd="sng" algn="ctr">
            <a:solidFill>
              <a:schemeClr val="accent4">
                <a:lumMod val="75000"/>
              </a:schemeClr>
            </a:solidFill>
            <a:round/>
          </a:ln>
          <a:effectLst/>
        </c:spPr>
      </c:pivotFmt>
      <c:pivotFmt>
        <c:idx val="12"/>
        <c:spPr>
          <a:solidFill>
            <a:schemeClr val="accent1">
              <a:lumMod val="60000"/>
              <a:lumOff val="40000"/>
            </a:schemeClr>
          </a:solidFill>
          <a:ln w="9525" cap="flat" cmpd="sng" algn="ctr">
            <a:solidFill>
              <a:schemeClr val="accent4">
                <a:lumMod val="75000"/>
              </a:schemeClr>
            </a:solidFill>
            <a:round/>
          </a:ln>
          <a:effectLst/>
        </c:spPr>
      </c:pivotFmt>
      <c:pivotFmt>
        <c:idx val="13"/>
        <c:spPr>
          <a:solidFill>
            <a:schemeClr val="accent1">
              <a:lumMod val="60000"/>
              <a:lumOff val="40000"/>
            </a:schemeClr>
          </a:solidFill>
          <a:ln w="9525" cap="flat" cmpd="sng" algn="ctr">
            <a:solidFill>
              <a:schemeClr val="accent4">
                <a:lumMod val="75000"/>
              </a:schemeClr>
            </a:solidFill>
            <a:round/>
          </a:ln>
          <a:effectLst/>
        </c:spPr>
      </c:pivotFmt>
      <c:pivotFmt>
        <c:idx val="14"/>
        <c:spPr>
          <a:solidFill>
            <a:schemeClr val="accent1">
              <a:lumMod val="60000"/>
              <a:lumOff val="40000"/>
            </a:schemeClr>
          </a:solidFill>
          <a:ln w="9525" cap="flat" cmpd="sng" algn="ctr">
            <a:solidFill>
              <a:schemeClr val="accent4">
                <a:lumMod val="75000"/>
              </a:schemeClr>
            </a:solidFill>
            <a:round/>
          </a:ln>
          <a:effectLst/>
        </c:spPr>
      </c:pivotFmt>
      <c:pivotFmt>
        <c:idx val="15"/>
        <c:spPr>
          <a:solidFill>
            <a:schemeClr val="accent1">
              <a:lumMod val="60000"/>
              <a:lumOff val="40000"/>
            </a:schemeClr>
          </a:solidFill>
          <a:ln w="9525" cap="flat" cmpd="sng" algn="ctr">
            <a:solidFill>
              <a:schemeClr val="accent4">
                <a:lumMod val="75000"/>
              </a:schemeClr>
            </a:solidFill>
            <a:round/>
          </a:ln>
          <a:effectLst/>
        </c:spPr>
      </c:pivotFmt>
      <c:pivotFmt>
        <c:idx val="16"/>
        <c:spPr>
          <a:solidFill>
            <a:schemeClr val="accent1">
              <a:lumMod val="60000"/>
              <a:lumOff val="40000"/>
            </a:schemeClr>
          </a:solidFill>
          <a:ln w="9525" cap="flat" cmpd="sng" algn="ctr">
            <a:solidFill>
              <a:schemeClr val="accent4">
                <a:lumMod val="75000"/>
              </a:schemeClr>
            </a:solidFill>
            <a:round/>
          </a:ln>
          <a:effectLst/>
        </c:spPr>
      </c:pivotFmt>
      <c:pivotFmt>
        <c:idx val="17"/>
        <c:spPr>
          <a:solidFill>
            <a:schemeClr val="accent1">
              <a:lumMod val="60000"/>
              <a:lumOff val="40000"/>
            </a:schemeClr>
          </a:solidFill>
          <a:ln w="9525" cap="flat" cmpd="sng" algn="ctr">
            <a:solidFill>
              <a:schemeClr val="accent4">
                <a:lumMod val="75000"/>
              </a:schemeClr>
            </a:solidFill>
            <a:round/>
          </a:ln>
          <a:effectLst/>
        </c:spPr>
      </c:pivotFmt>
      <c:pivotFmt>
        <c:idx val="18"/>
        <c:spPr>
          <a:solidFill>
            <a:schemeClr val="accent4">
              <a:alpha val="85000"/>
            </a:schemeClr>
          </a:solidFill>
          <a:ln w="9525" cap="flat" cmpd="sng" algn="ctr">
            <a:solidFill>
              <a:schemeClr val="accent4">
                <a:lumMod val="7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lumMod val="60000"/>
              <a:lumOff val="40000"/>
            </a:schemeClr>
          </a:solidFill>
          <a:ln w="9525" cap="flat" cmpd="sng" algn="ctr">
            <a:solidFill>
              <a:schemeClr val="accent4">
                <a:lumMod val="75000"/>
              </a:schemeClr>
            </a:solidFill>
            <a:round/>
          </a:ln>
          <a:effectLst/>
        </c:spPr>
      </c:pivotFmt>
      <c:pivotFmt>
        <c:idx val="20"/>
        <c:spPr>
          <a:solidFill>
            <a:schemeClr val="accent1">
              <a:lumMod val="60000"/>
              <a:lumOff val="40000"/>
            </a:schemeClr>
          </a:solidFill>
          <a:ln w="9525" cap="flat" cmpd="sng" algn="ctr">
            <a:solidFill>
              <a:schemeClr val="accent4">
                <a:lumMod val="75000"/>
              </a:schemeClr>
            </a:solidFill>
            <a:round/>
          </a:ln>
          <a:effectLst/>
        </c:spPr>
      </c:pivotFmt>
      <c:pivotFmt>
        <c:idx val="21"/>
        <c:spPr>
          <a:solidFill>
            <a:schemeClr val="accent1">
              <a:lumMod val="60000"/>
              <a:lumOff val="40000"/>
            </a:schemeClr>
          </a:solidFill>
          <a:ln w="9525" cap="flat" cmpd="sng" algn="ctr">
            <a:solidFill>
              <a:schemeClr val="accent4">
                <a:lumMod val="75000"/>
              </a:schemeClr>
            </a:solidFill>
            <a:round/>
          </a:ln>
          <a:effectLst/>
        </c:spPr>
      </c:pivotFmt>
      <c:pivotFmt>
        <c:idx val="22"/>
        <c:spPr>
          <a:solidFill>
            <a:schemeClr val="accent1">
              <a:lumMod val="60000"/>
              <a:lumOff val="40000"/>
            </a:schemeClr>
          </a:solidFill>
          <a:ln w="9525" cap="flat" cmpd="sng" algn="ctr">
            <a:solidFill>
              <a:schemeClr val="accent4">
                <a:lumMod val="75000"/>
              </a:schemeClr>
            </a:solidFill>
            <a:round/>
          </a:ln>
          <a:effectLst/>
        </c:spPr>
      </c:pivotFmt>
      <c:pivotFmt>
        <c:idx val="23"/>
        <c:spPr>
          <a:solidFill>
            <a:schemeClr val="accent1">
              <a:lumMod val="60000"/>
              <a:lumOff val="40000"/>
            </a:schemeClr>
          </a:solidFill>
          <a:ln w="9525" cap="flat" cmpd="sng" algn="ctr">
            <a:solidFill>
              <a:schemeClr val="accent4">
                <a:lumMod val="75000"/>
              </a:schemeClr>
            </a:solidFill>
            <a:round/>
          </a:ln>
          <a:effectLst/>
        </c:spPr>
      </c:pivotFmt>
      <c:pivotFmt>
        <c:idx val="24"/>
        <c:spPr>
          <a:solidFill>
            <a:schemeClr val="accent1">
              <a:lumMod val="60000"/>
              <a:lumOff val="40000"/>
            </a:schemeClr>
          </a:solidFill>
          <a:ln w="9525" cap="flat" cmpd="sng" algn="ctr">
            <a:solidFill>
              <a:schemeClr val="accent4">
                <a:lumMod val="75000"/>
              </a:schemeClr>
            </a:solidFill>
            <a:round/>
          </a:ln>
          <a:effectLst/>
        </c:spPr>
      </c:pivotFmt>
      <c:pivotFmt>
        <c:idx val="25"/>
        <c:spPr>
          <a:solidFill>
            <a:schemeClr val="accent1">
              <a:lumMod val="60000"/>
              <a:lumOff val="40000"/>
            </a:schemeClr>
          </a:solidFill>
          <a:ln w="9525" cap="flat" cmpd="sng" algn="ctr">
            <a:solidFill>
              <a:schemeClr val="accent4">
                <a:lumMod val="75000"/>
              </a:schemeClr>
            </a:solidFill>
            <a:round/>
          </a:ln>
          <a:effectLst/>
        </c:spPr>
      </c:pivotFmt>
      <c:pivotFmt>
        <c:idx val="26"/>
        <c:spPr>
          <a:solidFill>
            <a:schemeClr val="accent1">
              <a:lumMod val="60000"/>
              <a:lumOff val="40000"/>
            </a:schemeClr>
          </a:solidFill>
          <a:ln w="9525" cap="flat" cmpd="sng" algn="ctr">
            <a:solidFill>
              <a:schemeClr val="accent4">
                <a:lumMod val="75000"/>
              </a:schemeClr>
            </a:solidFill>
            <a:round/>
          </a:ln>
          <a:effectLst/>
        </c:spPr>
      </c:pivotFmt>
      <c:pivotFmt>
        <c:idx val="27"/>
        <c:spPr>
          <a:solidFill>
            <a:schemeClr val="accent1">
              <a:lumMod val="60000"/>
              <a:lumOff val="40000"/>
            </a:schemeClr>
          </a:solidFill>
          <a:ln w="9525" cap="flat" cmpd="sng" algn="ctr">
            <a:solidFill>
              <a:schemeClr val="accent4">
                <a:lumMod val="75000"/>
              </a:schemeClr>
            </a:solidFill>
            <a:round/>
          </a:ln>
          <a:effectLst/>
        </c:spPr>
      </c:pivotFmt>
      <c:pivotFmt>
        <c:idx val="28"/>
        <c:spPr>
          <a:solidFill>
            <a:schemeClr val="accent1">
              <a:lumMod val="60000"/>
              <a:lumOff val="40000"/>
            </a:schemeClr>
          </a:solidFill>
          <a:ln w="9525" cap="flat" cmpd="sng" algn="ctr">
            <a:solidFill>
              <a:schemeClr val="accent4">
                <a:lumMod val="75000"/>
              </a:schemeClr>
            </a:solidFill>
            <a:round/>
          </a:ln>
          <a:effectLst/>
        </c:spPr>
      </c:pivotFmt>
      <c:pivotFmt>
        <c:idx val="29"/>
        <c:spPr>
          <a:solidFill>
            <a:schemeClr val="accent1">
              <a:lumMod val="60000"/>
              <a:lumOff val="40000"/>
            </a:schemeClr>
          </a:solidFill>
          <a:ln w="9525" cap="flat" cmpd="sng" algn="ctr">
            <a:solidFill>
              <a:schemeClr val="accent4">
                <a:lumMod val="75000"/>
              </a:schemeClr>
            </a:solidFill>
            <a:round/>
          </a:ln>
          <a:effectLst/>
        </c:spPr>
      </c:pivotFmt>
      <c:pivotFmt>
        <c:idx val="30"/>
        <c:spPr>
          <a:solidFill>
            <a:schemeClr val="accent1">
              <a:lumMod val="60000"/>
              <a:lumOff val="40000"/>
            </a:schemeClr>
          </a:solidFill>
          <a:ln w="9525" cap="flat" cmpd="sng" algn="ctr">
            <a:solidFill>
              <a:schemeClr val="accent4">
                <a:lumMod val="75000"/>
              </a:schemeClr>
            </a:solidFill>
            <a:round/>
          </a:ln>
          <a:effectLst/>
        </c:spPr>
      </c:pivotFmt>
      <c:pivotFmt>
        <c:idx val="31"/>
        <c:spPr>
          <a:solidFill>
            <a:schemeClr val="accent1">
              <a:lumMod val="60000"/>
              <a:lumOff val="40000"/>
            </a:schemeClr>
          </a:solidFill>
          <a:ln w="9525" cap="flat" cmpd="sng" algn="ctr">
            <a:solidFill>
              <a:schemeClr val="accent4">
                <a:lumMod val="75000"/>
              </a:schemeClr>
            </a:solidFill>
            <a:round/>
          </a:ln>
          <a:effectLst/>
        </c:spPr>
      </c:pivotFmt>
      <c:pivotFmt>
        <c:idx val="32"/>
        <c:spPr>
          <a:solidFill>
            <a:schemeClr val="accent1">
              <a:lumMod val="60000"/>
              <a:lumOff val="40000"/>
            </a:schemeClr>
          </a:solidFill>
          <a:ln w="9525" cap="flat" cmpd="sng" algn="ctr">
            <a:solidFill>
              <a:schemeClr val="accent4">
                <a:lumMod val="75000"/>
              </a:schemeClr>
            </a:solidFill>
            <a:round/>
          </a:ln>
          <a:effectLst/>
        </c:spPr>
      </c:pivotFmt>
      <c:pivotFmt>
        <c:idx val="33"/>
        <c:spPr>
          <a:solidFill>
            <a:schemeClr val="accent1">
              <a:lumMod val="60000"/>
              <a:lumOff val="40000"/>
            </a:schemeClr>
          </a:solidFill>
          <a:ln w="9525" cap="flat" cmpd="sng" algn="ctr">
            <a:solidFill>
              <a:schemeClr val="accent4">
                <a:lumMod val="75000"/>
              </a:schemeClr>
            </a:solidFill>
            <a:round/>
          </a:ln>
          <a:effectLst/>
        </c:spPr>
      </c:pivotFmt>
      <c:pivotFmt>
        <c:idx val="34"/>
        <c:spPr>
          <a:solidFill>
            <a:schemeClr val="accent4">
              <a:alpha val="85000"/>
            </a:schemeClr>
          </a:solidFill>
          <a:ln w="9525" cap="flat" cmpd="sng" algn="ctr">
            <a:solidFill>
              <a:schemeClr val="accent4">
                <a:lumMod val="7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lumMod val="60000"/>
              <a:lumOff val="40000"/>
            </a:schemeClr>
          </a:solidFill>
          <a:ln w="9525" cap="flat" cmpd="sng" algn="ctr">
            <a:solidFill>
              <a:schemeClr val="accent4">
                <a:lumMod val="75000"/>
              </a:schemeClr>
            </a:solidFill>
            <a:round/>
          </a:ln>
          <a:effectLst/>
        </c:spPr>
      </c:pivotFmt>
      <c:pivotFmt>
        <c:idx val="36"/>
        <c:spPr>
          <a:solidFill>
            <a:schemeClr val="accent1">
              <a:lumMod val="60000"/>
              <a:lumOff val="40000"/>
            </a:schemeClr>
          </a:solidFill>
          <a:ln w="9525" cap="flat" cmpd="sng" algn="ctr">
            <a:solidFill>
              <a:schemeClr val="accent4">
                <a:lumMod val="75000"/>
              </a:schemeClr>
            </a:solidFill>
            <a:round/>
          </a:ln>
          <a:effectLst/>
        </c:spPr>
      </c:pivotFmt>
      <c:pivotFmt>
        <c:idx val="37"/>
        <c:spPr>
          <a:solidFill>
            <a:schemeClr val="accent1">
              <a:lumMod val="60000"/>
              <a:lumOff val="40000"/>
            </a:schemeClr>
          </a:solidFill>
          <a:ln w="9525" cap="flat" cmpd="sng" algn="ctr">
            <a:solidFill>
              <a:schemeClr val="accent4">
                <a:lumMod val="75000"/>
              </a:schemeClr>
            </a:solidFill>
            <a:round/>
          </a:ln>
          <a:effectLst/>
        </c:spPr>
      </c:pivotFmt>
      <c:pivotFmt>
        <c:idx val="38"/>
        <c:spPr>
          <a:solidFill>
            <a:schemeClr val="accent1">
              <a:lumMod val="60000"/>
              <a:lumOff val="40000"/>
            </a:schemeClr>
          </a:solidFill>
          <a:ln w="9525" cap="flat" cmpd="sng" algn="ctr">
            <a:solidFill>
              <a:schemeClr val="accent4">
                <a:lumMod val="75000"/>
              </a:schemeClr>
            </a:solidFill>
            <a:round/>
          </a:ln>
          <a:effectLst/>
        </c:spPr>
      </c:pivotFmt>
      <c:pivotFmt>
        <c:idx val="39"/>
        <c:spPr>
          <a:solidFill>
            <a:schemeClr val="accent1">
              <a:lumMod val="60000"/>
              <a:lumOff val="40000"/>
            </a:schemeClr>
          </a:solidFill>
          <a:ln w="9525" cap="flat" cmpd="sng" algn="ctr">
            <a:solidFill>
              <a:schemeClr val="accent4">
                <a:lumMod val="75000"/>
              </a:schemeClr>
            </a:solidFill>
            <a:round/>
          </a:ln>
          <a:effectLst/>
        </c:spPr>
      </c:pivotFmt>
      <c:pivotFmt>
        <c:idx val="40"/>
        <c:spPr>
          <a:solidFill>
            <a:schemeClr val="accent1">
              <a:lumMod val="60000"/>
              <a:lumOff val="40000"/>
            </a:schemeClr>
          </a:solidFill>
          <a:ln w="9525" cap="flat" cmpd="sng" algn="ctr">
            <a:solidFill>
              <a:schemeClr val="accent4">
                <a:lumMod val="75000"/>
              </a:schemeClr>
            </a:solidFill>
            <a:round/>
          </a:ln>
          <a:effectLst/>
        </c:spPr>
      </c:pivotFmt>
      <c:pivotFmt>
        <c:idx val="41"/>
        <c:spPr>
          <a:solidFill>
            <a:schemeClr val="accent1">
              <a:lumMod val="60000"/>
              <a:lumOff val="40000"/>
            </a:schemeClr>
          </a:solidFill>
          <a:ln w="9525" cap="flat" cmpd="sng" algn="ctr">
            <a:solidFill>
              <a:schemeClr val="accent4">
                <a:lumMod val="75000"/>
              </a:schemeClr>
            </a:solidFill>
            <a:round/>
          </a:ln>
          <a:effectLst/>
        </c:spPr>
      </c:pivotFmt>
      <c:pivotFmt>
        <c:idx val="42"/>
        <c:spPr>
          <a:solidFill>
            <a:schemeClr val="accent1">
              <a:lumMod val="60000"/>
              <a:lumOff val="40000"/>
            </a:schemeClr>
          </a:solidFill>
          <a:ln w="9525" cap="flat" cmpd="sng" algn="ctr">
            <a:solidFill>
              <a:schemeClr val="accent4">
                <a:lumMod val="75000"/>
              </a:schemeClr>
            </a:solidFill>
            <a:round/>
          </a:ln>
          <a:effectLst/>
        </c:spPr>
      </c:pivotFmt>
      <c:pivotFmt>
        <c:idx val="43"/>
        <c:spPr>
          <a:solidFill>
            <a:schemeClr val="accent1">
              <a:lumMod val="60000"/>
              <a:lumOff val="40000"/>
            </a:schemeClr>
          </a:solidFill>
          <a:ln w="9525" cap="flat" cmpd="sng" algn="ctr">
            <a:solidFill>
              <a:schemeClr val="accent4">
                <a:lumMod val="75000"/>
              </a:schemeClr>
            </a:solidFill>
            <a:round/>
          </a:ln>
          <a:effectLst/>
        </c:spPr>
      </c:pivotFmt>
      <c:pivotFmt>
        <c:idx val="44"/>
        <c:spPr>
          <a:solidFill>
            <a:schemeClr val="accent1">
              <a:lumMod val="60000"/>
              <a:lumOff val="40000"/>
            </a:schemeClr>
          </a:solidFill>
          <a:ln w="9525" cap="flat" cmpd="sng" algn="ctr">
            <a:solidFill>
              <a:schemeClr val="accent4">
                <a:lumMod val="75000"/>
              </a:schemeClr>
            </a:solidFill>
            <a:round/>
          </a:ln>
          <a:effectLst/>
        </c:spPr>
      </c:pivotFmt>
      <c:pivotFmt>
        <c:idx val="45"/>
        <c:spPr>
          <a:solidFill>
            <a:schemeClr val="accent1">
              <a:lumMod val="60000"/>
              <a:lumOff val="40000"/>
            </a:schemeClr>
          </a:solidFill>
          <a:ln w="9525" cap="flat" cmpd="sng" algn="ctr">
            <a:solidFill>
              <a:schemeClr val="accent4">
                <a:lumMod val="75000"/>
              </a:schemeClr>
            </a:solidFill>
            <a:round/>
          </a:ln>
          <a:effectLst/>
        </c:spPr>
      </c:pivotFmt>
      <c:pivotFmt>
        <c:idx val="46"/>
        <c:spPr>
          <a:solidFill>
            <a:schemeClr val="accent1">
              <a:lumMod val="60000"/>
              <a:lumOff val="40000"/>
            </a:schemeClr>
          </a:solidFill>
          <a:ln w="9525" cap="flat" cmpd="sng" algn="ctr">
            <a:solidFill>
              <a:schemeClr val="accent4">
                <a:lumMod val="75000"/>
              </a:schemeClr>
            </a:solidFill>
            <a:round/>
          </a:ln>
          <a:effectLst/>
        </c:spPr>
      </c:pivotFmt>
      <c:pivotFmt>
        <c:idx val="47"/>
        <c:spPr>
          <a:solidFill>
            <a:schemeClr val="accent1">
              <a:lumMod val="60000"/>
              <a:lumOff val="40000"/>
            </a:schemeClr>
          </a:solidFill>
          <a:ln w="9525" cap="flat" cmpd="sng" algn="ctr">
            <a:solidFill>
              <a:schemeClr val="accent4">
                <a:lumMod val="75000"/>
              </a:schemeClr>
            </a:solidFill>
            <a:round/>
          </a:ln>
          <a:effectLst/>
        </c:spPr>
      </c:pivotFmt>
      <c:pivotFmt>
        <c:idx val="48"/>
        <c:spPr>
          <a:solidFill>
            <a:schemeClr val="accent1">
              <a:lumMod val="60000"/>
              <a:lumOff val="40000"/>
            </a:schemeClr>
          </a:solidFill>
          <a:ln w="9525" cap="flat" cmpd="sng" algn="ctr">
            <a:solidFill>
              <a:schemeClr val="accent4">
                <a:lumMod val="75000"/>
              </a:schemeClr>
            </a:solidFill>
            <a:round/>
          </a:ln>
          <a:effectLst/>
        </c:spPr>
      </c:pivotFmt>
      <c:pivotFmt>
        <c:idx val="49"/>
        <c:spPr>
          <a:solidFill>
            <a:schemeClr val="accent1">
              <a:lumMod val="60000"/>
              <a:lumOff val="40000"/>
            </a:schemeClr>
          </a:solidFill>
          <a:ln w="9525" cap="flat" cmpd="sng" algn="ctr">
            <a:solidFill>
              <a:schemeClr val="accent4">
                <a:lumMod val="75000"/>
              </a:schemeClr>
            </a:solidFill>
            <a:round/>
          </a:ln>
          <a:effectLst/>
        </c:spPr>
      </c:pivotFmt>
    </c:pivotFmts>
    <c:plotArea>
      <c:layout/>
      <c:barChart>
        <c:barDir val="bar"/>
        <c:grouping val="clustered"/>
        <c:varyColors val="0"/>
        <c:ser>
          <c:idx val="0"/>
          <c:order val="0"/>
          <c:tx>
            <c:strRef>
              <c:f>Hoja3!$B$3</c:f>
              <c:strCache>
                <c:ptCount val="1"/>
                <c:pt idx="0">
                  <c:v>Total</c:v>
                </c:pt>
              </c:strCache>
            </c:strRef>
          </c:tx>
          <c:spPr>
            <a:solidFill>
              <a:schemeClr val="accent4">
                <a:alpha val="85000"/>
              </a:schemeClr>
            </a:solidFill>
            <a:ln w="9525" cap="flat" cmpd="sng" algn="ctr">
              <a:solidFill>
                <a:schemeClr val="accent4">
                  <a:lumMod val="75000"/>
                </a:schemeClr>
              </a:solidFill>
              <a:round/>
            </a:ln>
            <a:effectLst/>
          </c:spPr>
          <c:invertIfNegative val="0"/>
          <c:dPt>
            <c:idx val="0"/>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1-F4B8-41FD-9740-834BB9001197}"/>
              </c:ext>
            </c:extLst>
          </c:dPt>
          <c:dPt>
            <c:idx val="2"/>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3-F4B8-41FD-9740-834BB9001197}"/>
              </c:ext>
            </c:extLst>
          </c:dPt>
          <c:dPt>
            <c:idx val="4"/>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5-F4B8-41FD-9740-834BB9001197}"/>
              </c:ext>
            </c:extLst>
          </c:dPt>
          <c:dPt>
            <c:idx val="6"/>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7-F4B8-41FD-9740-834BB9001197}"/>
              </c:ext>
            </c:extLst>
          </c:dPt>
          <c:dPt>
            <c:idx val="8"/>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9-F4B8-41FD-9740-834BB9001197}"/>
              </c:ext>
            </c:extLst>
          </c:dPt>
          <c:dPt>
            <c:idx val="10"/>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B-F4B8-41FD-9740-834BB9001197}"/>
              </c:ext>
            </c:extLst>
          </c:dPt>
          <c:dPt>
            <c:idx val="12"/>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D-F4B8-41FD-9740-834BB9001197}"/>
              </c:ext>
            </c:extLst>
          </c:dPt>
          <c:dPt>
            <c:idx val="14"/>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0F-F4B8-41FD-9740-834BB9001197}"/>
              </c:ext>
            </c:extLst>
          </c:dPt>
          <c:dPt>
            <c:idx val="16"/>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1-F4B8-41FD-9740-834BB9001197}"/>
              </c:ext>
            </c:extLst>
          </c:dPt>
          <c:dPt>
            <c:idx val="18"/>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3-F4B8-41FD-9740-834BB9001197}"/>
              </c:ext>
            </c:extLst>
          </c:dPt>
          <c:dPt>
            <c:idx val="20"/>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5-F4B8-41FD-9740-834BB9001197}"/>
              </c:ext>
            </c:extLst>
          </c:dPt>
          <c:dPt>
            <c:idx val="22"/>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7-F4B8-41FD-9740-834BB9001197}"/>
              </c:ext>
            </c:extLst>
          </c:dPt>
          <c:dPt>
            <c:idx val="24"/>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9-F4B8-41FD-9740-834BB9001197}"/>
              </c:ext>
            </c:extLst>
          </c:dPt>
          <c:dPt>
            <c:idx val="26"/>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B-F4B8-41FD-9740-834BB9001197}"/>
              </c:ext>
            </c:extLst>
          </c:dPt>
          <c:dPt>
            <c:idx val="28"/>
            <c:invertIfNegative val="0"/>
            <c:bubble3D val="0"/>
            <c:spPr>
              <a:solidFill>
                <a:schemeClr val="accent1">
                  <a:lumMod val="60000"/>
                  <a:lumOff val="40000"/>
                </a:schemeClr>
              </a:solidFill>
              <a:ln w="9525" cap="flat" cmpd="sng" algn="ctr">
                <a:solidFill>
                  <a:schemeClr val="accent4">
                    <a:lumMod val="75000"/>
                  </a:schemeClr>
                </a:solidFill>
                <a:round/>
              </a:ln>
              <a:effectLst/>
            </c:spPr>
            <c:extLst>
              <c:ext xmlns:c16="http://schemas.microsoft.com/office/drawing/2014/chart" uri="{C3380CC4-5D6E-409C-BE32-E72D297353CC}">
                <c16:uniqueId val="{0000001D-F4B8-41FD-9740-834BB900119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Hoja3!$A$4:$A$34</c:f>
              <c:strCache>
                <c:ptCount val="30"/>
                <c:pt idx="0">
                  <c:v>PESCA (DIVISION 05)</c:v>
                </c:pt>
                <c:pt idx="1">
                  <c:v>EXPLOTACION DE MINAS Y CANTERAS (DIVISION 10 A 14)</c:v>
                </c:pt>
                <c:pt idx="2">
                  <c:v>DISTRIBUCIÓN DE AGUA; EVACUACIÓN Y TRATAMIENTO DE AGUAS RESIDUALES, GESTIÓN DE DESECHOS Y ACTIVIDADES DE SANEAMIENTO AMBIENTAL</c:v>
                </c:pt>
                <c:pt idx="3">
                  <c:v>SERVICIOS SOCIALES Y DE SALUD (DIVISION 85)</c:v>
                </c:pt>
                <c:pt idx="4">
                  <c:v>INTERMEDIACION FINANCIERA (DIVISIONES 65 A 67)</c:v>
                </c:pt>
                <c:pt idx="5">
                  <c:v>INFORMACIÓN Y COMUNICACIONES</c:v>
                </c:pt>
                <c:pt idx="6">
                  <c:v>EDUCACIÓN</c:v>
                </c:pt>
                <c:pt idx="7">
                  <c:v>ACTIVIDADES ARTÍSTICAS, DE ENTRETENIMIENTO Y RECREACIÓN</c:v>
                </c:pt>
                <c:pt idx="8">
                  <c:v>ACTIVIDADES DE ATENCIÓN DE LA SALUD HUMANA Y DE ASISTENCIA SOCIAL</c:v>
                </c:pt>
                <c:pt idx="9">
                  <c:v>ACTIVIDADES PROFESIONALES, CIENTÍFICAS Y TÉCNICAS</c:v>
                </c:pt>
                <c:pt idx="10">
                  <c:v>EXPLOTACIÓN DE MINAS Y CANTERAS</c:v>
                </c:pt>
                <c:pt idx="11">
                  <c:v>OTRAS ACTIVIDADES DE SERVICIOS</c:v>
                </c:pt>
                <c:pt idx="12">
                  <c:v>CONSTRUCCION (DIVISION 45)</c:v>
                </c:pt>
                <c:pt idx="13">
                  <c:v>ACTIVIDADES DE SERVICIOS ADMINISTRATIVOS Y DE APOYO</c:v>
                </c:pt>
                <c:pt idx="14">
                  <c:v>OTRAS ACTIVIDADES DE SERVICIOS COMUNITARIOS, SOCIALES Y PERSONALES (DIV. 90 A 93)</c:v>
                </c:pt>
                <c:pt idx="15">
                  <c:v>ACTIVIDADES FINANCIERAS Y DE SEGUROS</c:v>
                </c:pt>
                <c:pt idx="16">
                  <c:v>TRANSPORTE, ALMACENAMIENTO Y COMUNICACIONES (DIVISIONES 60 A 64)</c:v>
                </c:pt>
                <c:pt idx="17">
                  <c:v>INDUSTRIAS MANUFACTURERAS (DIVISIONES 15 A 37)</c:v>
                </c:pt>
                <c:pt idx="18">
                  <c:v>INDUSTRIAS MANUFACTURERAS</c:v>
                </c:pt>
                <c:pt idx="19">
                  <c:v>TRANSPORTE Y ALMACENAMIENTO</c:v>
                </c:pt>
                <c:pt idx="20">
                  <c:v>CONSTRUCCIÓN</c:v>
                </c:pt>
                <c:pt idx="21">
                  <c:v>SIN ESTABLECER</c:v>
                </c:pt>
                <c:pt idx="22">
                  <c:v>ACTIVIDADES INMOBILIARIAS, EMPRESARIALES Y DE ALQUILER (DIVISIONES 70 A 74)</c:v>
                </c:pt>
                <c:pt idx="23">
                  <c:v>HOTELES Y RESTAURANTES (DIVISION 55)</c:v>
                </c:pt>
                <c:pt idx="24">
                  <c:v>AGRICULTURA, GANADERIA, CAZA Y SILVICULTURA (DIVISION 01 Y 02)</c:v>
                </c:pt>
                <c:pt idx="25">
                  <c:v>COMERCIO AL POR MAYOR Y AL POR MENOR; REPARACION DE VEHICULOS AUTOMOTORES, MOTOCICLETAS, EFECTOS PERSONALES Y ENSERES DOMESTICOS (DIVISIONES 50 A 52)</c:v>
                </c:pt>
                <c:pt idx="26">
                  <c:v>AGRICULTURA, GANADERÍA, CAZA, SILVICULTURA Y PESCA</c:v>
                </c:pt>
                <c:pt idx="27">
                  <c:v>ACTIVIDADES INMOBILIARIAS</c:v>
                </c:pt>
                <c:pt idx="28">
                  <c:v>ALOJAMIENTO Y SERVICIOS DE COMIDA</c:v>
                </c:pt>
                <c:pt idx="29">
                  <c:v>COMERCIO AL POR MAYOR Y AL POR MENOR; REPARACIÓN DE VEHÍCULOS AUTOMOTORES Y MOTOCICLETAS</c:v>
                </c:pt>
              </c:strCache>
            </c:strRef>
          </c:cat>
          <c:val>
            <c:numRef>
              <c:f>Hoja3!$B$4:$B$34</c:f>
              <c:numCache>
                <c:formatCode>General</c:formatCode>
                <c:ptCount val="30"/>
                <c:pt idx="0">
                  <c:v>1</c:v>
                </c:pt>
                <c:pt idx="1">
                  <c:v>1</c:v>
                </c:pt>
                <c:pt idx="2">
                  <c:v>2</c:v>
                </c:pt>
                <c:pt idx="3">
                  <c:v>2</c:v>
                </c:pt>
                <c:pt idx="4">
                  <c:v>2</c:v>
                </c:pt>
                <c:pt idx="5">
                  <c:v>2</c:v>
                </c:pt>
                <c:pt idx="6">
                  <c:v>3</c:v>
                </c:pt>
                <c:pt idx="7">
                  <c:v>4</c:v>
                </c:pt>
                <c:pt idx="8">
                  <c:v>4</c:v>
                </c:pt>
                <c:pt idx="9">
                  <c:v>4</c:v>
                </c:pt>
                <c:pt idx="10">
                  <c:v>5</c:v>
                </c:pt>
                <c:pt idx="11">
                  <c:v>6</c:v>
                </c:pt>
                <c:pt idx="12">
                  <c:v>7</c:v>
                </c:pt>
                <c:pt idx="13">
                  <c:v>8</c:v>
                </c:pt>
                <c:pt idx="14">
                  <c:v>8</c:v>
                </c:pt>
                <c:pt idx="15">
                  <c:v>9</c:v>
                </c:pt>
                <c:pt idx="16">
                  <c:v>9</c:v>
                </c:pt>
                <c:pt idx="17">
                  <c:v>10</c:v>
                </c:pt>
                <c:pt idx="18">
                  <c:v>15</c:v>
                </c:pt>
                <c:pt idx="19">
                  <c:v>15</c:v>
                </c:pt>
                <c:pt idx="20">
                  <c:v>17</c:v>
                </c:pt>
                <c:pt idx="21">
                  <c:v>21</c:v>
                </c:pt>
                <c:pt idx="22">
                  <c:v>30</c:v>
                </c:pt>
                <c:pt idx="23">
                  <c:v>37</c:v>
                </c:pt>
                <c:pt idx="24">
                  <c:v>40</c:v>
                </c:pt>
                <c:pt idx="25">
                  <c:v>46</c:v>
                </c:pt>
                <c:pt idx="26">
                  <c:v>46</c:v>
                </c:pt>
                <c:pt idx="27">
                  <c:v>52</c:v>
                </c:pt>
                <c:pt idx="28">
                  <c:v>57</c:v>
                </c:pt>
                <c:pt idx="29">
                  <c:v>80</c:v>
                </c:pt>
              </c:numCache>
            </c:numRef>
          </c:val>
          <c:extLst>
            <c:ext xmlns:c16="http://schemas.microsoft.com/office/drawing/2014/chart" uri="{C3380CC4-5D6E-409C-BE32-E72D297353CC}">
              <c16:uniqueId val="{0000001E-F4B8-41FD-9740-834BB9001197}"/>
            </c:ext>
          </c:extLst>
        </c:ser>
        <c:dLbls>
          <c:showLegendKey val="0"/>
          <c:showVal val="1"/>
          <c:showCatName val="0"/>
          <c:showSerName val="0"/>
          <c:showPercent val="0"/>
          <c:showBubbleSize val="0"/>
        </c:dLbls>
        <c:gapWidth val="150"/>
        <c:overlap val="-25"/>
        <c:axId val="665302352"/>
        <c:axId val="665299632"/>
      </c:barChart>
      <c:catAx>
        <c:axId val="66530235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CO"/>
          </a:p>
        </c:txPr>
        <c:crossAx val="665299632"/>
        <c:crosses val="autoZero"/>
        <c:auto val="1"/>
        <c:lblAlgn val="ctr"/>
        <c:lblOffset val="100"/>
        <c:noMultiLvlLbl val="0"/>
      </c:catAx>
      <c:valAx>
        <c:axId val="665299632"/>
        <c:scaling>
          <c:orientation val="minMax"/>
        </c:scaling>
        <c:delete val="1"/>
        <c:axPos val="b"/>
        <c:numFmt formatCode="General" sourceLinked="1"/>
        <c:majorTickMark val="none"/>
        <c:minorTickMark val="none"/>
        <c:tickLblPos val="nextTo"/>
        <c:crossAx val="66530235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lt1">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1"/>
        <c:ser>
          <c:idx val="0"/>
          <c:order val="0"/>
          <c:invertIfNegative val="0"/>
          <c:dPt>
            <c:idx val="0"/>
            <c:invertIfNegative val="0"/>
            <c:bubble3D val="0"/>
            <c:spPr>
              <a:solidFill>
                <a:schemeClr val="accent1"/>
              </a:solidFill>
              <a:ln>
                <a:solidFill>
                  <a:schemeClr val="accent1">
                    <a:lumMod val="75000"/>
                  </a:schemeClr>
                </a:solidFill>
              </a:ln>
              <a:effectLst/>
              <a:scene3d>
                <a:camera prst="orthographicFront"/>
                <a:lightRig rig="threePt" dir="t"/>
              </a:scene3d>
              <a:sp3d prstMaterial="translucentPowder">
                <a:contourClr>
                  <a:schemeClr val="accent1">
                    <a:lumMod val="75000"/>
                  </a:schemeClr>
                </a:contourClr>
              </a:sp3d>
            </c:spPr>
            <c:extLst>
              <c:ext xmlns:c16="http://schemas.microsoft.com/office/drawing/2014/chart" uri="{C3380CC4-5D6E-409C-BE32-E72D297353CC}">
                <c16:uniqueId val="{00000001-7374-4CA4-93DA-5CD046823140}"/>
              </c:ext>
            </c:extLst>
          </c:dPt>
          <c:dPt>
            <c:idx val="1"/>
            <c:invertIfNegative val="0"/>
            <c:bubble3D val="0"/>
            <c:spPr>
              <a:solidFill>
                <a:schemeClr val="accent2"/>
              </a:solidFill>
              <a:ln>
                <a:solidFill>
                  <a:schemeClr val="accent2">
                    <a:lumMod val="75000"/>
                  </a:schemeClr>
                </a:solidFill>
              </a:ln>
              <a:effectLst/>
              <a:scene3d>
                <a:camera prst="orthographicFront"/>
                <a:lightRig rig="threePt" dir="t"/>
              </a:scene3d>
              <a:sp3d prstMaterial="translucentPowder">
                <a:contourClr>
                  <a:schemeClr val="accent2">
                    <a:lumMod val="75000"/>
                  </a:schemeClr>
                </a:contourClr>
              </a:sp3d>
            </c:spPr>
            <c:extLst>
              <c:ext xmlns:c16="http://schemas.microsoft.com/office/drawing/2014/chart" uri="{C3380CC4-5D6E-409C-BE32-E72D297353CC}">
                <c16:uniqueId val="{00000003-7374-4CA4-93DA-5CD046823140}"/>
              </c:ext>
            </c:extLst>
          </c:dPt>
          <c:dPt>
            <c:idx val="2"/>
            <c:invertIfNegative val="0"/>
            <c:bubble3D val="0"/>
            <c:spPr>
              <a:solidFill>
                <a:schemeClr val="accent3"/>
              </a:solidFill>
              <a:ln>
                <a:solidFill>
                  <a:schemeClr val="accent3">
                    <a:lumMod val="75000"/>
                  </a:schemeClr>
                </a:solidFill>
              </a:ln>
              <a:effectLst/>
              <a:scene3d>
                <a:camera prst="orthographicFront"/>
                <a:lightRig rig="threePt" dir="t"/>
              </a:scene3d>
              <a:sp3d prstMaterial="translucentPowder">
                <a:contourClr>
                  <a:schemeClr val="accent3">
                    <a:lumMod val="75000"/>
                  </a:schemeClr>
                </a:contourClr>
              </a:sp3d>
            </c:spPr>
            <c:extLst>
              <c:ext xmlns:c16="http://schemas.microsoft.com/office/drawing/2014/chart" uri="{C3380CC4-5D6E-409C-BE32-E72D297353CC}">
                <c16:uniqueId val="{00000005-7374-4CA4-93DA-5CD046823140}"/>
              </c:ext>
            </c:extLst>
          </c:dPt>
          <c:dPt>
            <c:idx val="3"/>
            <c:invertIfNegative val="0"/>
            <c:bubble3D val="0"/>
            <c:spPr>
              <a:solidFill>
                <a:schemeClr val="accent4"/>
              </a:solidFill>
              <a:ln>
                <a:solidFill>
                  <a:schemeClr val="accent4">
                    <a:lumMod val="75000"/>
                  </a:schemeClr>
                </a:solidFill>
              </a:ln>
              <a:effectLst/>
              <a:scene3d>
                <a:camera prst="orthographicFront"/>
                <a:lightRig rig="threePt" dir="t"/>
              </a:scene3d>
              <a:sp3d prstMaterial="translucentPowder">
                <a:contourClr>
                  <a:schemeClr val="accent4">
                    <a:lumMod val="75000"/>
                  </a:schemeClr>
                </a:contourClr>
              </a:sp3d>
            </c:spPr>
            <c:extLst>
              <c:ext xmlns:c16="http://schemas.microsoft.com/office/drawing/2014/chart" uri="{C3380CC4-5D6E-409C-BE32-E72D297353CC}">
                <c16:uniqueId val="{00000007-7374-4CA4-93DA-5CD046823140}"/>
              </c:ext>
            </c:extLst>
          </c:dPt>
          <c:dPt>
            <c:idx val="4"/>
            <c:invertIfNegative val="0"/>
            <c:bubble3D val="0"/>
            <c:spPr>
              <a:solidFill>
                <a:schemeClr val="accent5"/>
              </a:solidFill>
              <a:ln>
                <a:solidFill>
                  <a:schemeClr val="accent5">
                    <a:lumMod val="75000"/>
                  </a:schemeClr>
                </a:solidFill>
              </a:ln>
              <a:effectLst/>
              <a:scene3d>
                <a:camera prst="orthographicFront"/>
                <a:lightRig rig="threePt" dir="t"/>
              </a:scene3d>
              <a:sp3d prstMaterial="translucentPowder">
                <a:contourClr>
                  <a:schemeClr val="accent5">
                    <a:lumMod val="75000"/>
                  </a:schemeClr>
                </a:contourClr>
              </a:sp3d>
            </c:spPr>
            <c:extLst>
              <c:ext xmlns:c16="http://schemas.microsoft.com/office/drawing/2014/chart" uri="{C3380CC4-5D6E-409C-BE32-E72D297353CC}">
                <c16:uniqueId val="{00000009-7374-4CA4-93DA-5CD046823140}"/>
              </c:ext>
            </c:extLst>
          </c:dPt>
          <c:dPt>
            <c:idx val="5"/>
            <c:invertIfNegative val="0"/>
            <c:bubble3D val="0"/>
            <c:spPr>
              <a:solidFill>
                <a:schemeClr val="accent6"/>
              </a:solidFill>
              <a:ln>
                <a:solidFill>
                  <a:schemeClr val="accent6">
                    <a:lumMod val="75000"/>
                  </a:schemeClr>
                </a:solidFill>
              </a:ln>
              <a:effectLst/>
              <a:scene3d>
                <a:camera prst="orthographicFront"/>
                <a:lightRig rig="threePt" dir="t"/>
              </a:scene3d>
              <a:sp3d prstMaterial="translucentPowder">
                <a:contourClr>
                  <a:schemeClr val="accent6">
                    <a:lumMod val="75000"/>
                  </a:schemeClr>
                </a:contourClr>
              </a:sp3d>
            </c:spPr>
            <c:extLst>
              <c:ext xmlns:c16="http://schemas.microsoft.com/office/drawing/2014/chart" uri="{C3380CC4-5D6E-409C-BE32-E72D297353CC}">
                <c16:uniqueId val="{0000000B-7374-4CA4-93DA-5CD046823140}"/>
              </c:ext>
            </c:extLst>
          </c:dPt>
          <c:dPt>
            <c:idx val="6"/>
            <c:invertIfNegative val="0"/>
            <c:bubble3D val="0"/>
            <c:spPr>
              <a:solidFill>
                <a:schemeClr val="accent1">
                  <a:lumMod val="60000"/>
                </a:schemeClr>
              </a:solidFill>
              <a:ln>
                <a:solidFill>
                  <a:schemeClr val="accent1">
                    <a:lumMod val="60000"/>
                    <a:lumMod val="75000"/>
                  </a:schemeClr>
                </a:solidFill>
              </a:ln>
              <a:effectLst/>
              <a:scene3d>
                <a:camera prst="orthographicFront"/>
                <a:lightRig rig="threePt" dir="t"/>
              </a:scene3d>
              <a:sp3d prstMaterial="translucentPowder">
                <a:contourClr>
                  <a:schemeClr val="accent1">
                    <a:lumMod val="60000"/>
                    <a:lumMod val="75000"/>
                  </a:schemeClr>
                </a:contourClr>
              </a:sp3d>
            </c:spPr>
            <c:extLst>
              <c:ext xmlns:c16="http://schemas.microsoft.com/office/drawing/2014/chart" uri="{C3380CC4-5D6E-409C-BE32-E72D297353CC}">
                <c16:uniqueId val="{0000000D-7374-4CA4-93DA-5CD046823140}"/>
              </c:ext>
            </c:extLst>
          </c:dPt>
          <c:dPt>
            <c:idx val="7"/>
            <c:invertIfNegative val="0"/>
            <c:bubble3D val="0"/>
            <c:spPr>
              <a:solidFill>
                <a:schemeClr val="accent2">
                  <a:lumMod val="60000"/>
                </a:schemeClr>
              </a:solidFill>
              <a:ln>
                <a:solidFill>
                  <a:schemeClr val="accent2">
                    <a:lumMod val="60000"/>
                    <a:lumMod val="75000"/>
                  </a:schemeClr>
                </a:solidFill>
              </a:ln>
              <a:effectLst/>
              <a:scene3d>
                <a:camera prst="orthographicFront"/>
                <a:lightRig rig="threePt" dir="t"/>
              </a:scene3d>
              <a:sp3d prstMaterial="translucentPowder">
                <a:contourClr>
                  <a:schemeClr val="accent2">
                    <a:lumMod val="60000"/>
                    <a:lumMod val="75000"/>
                  </a:schemeClr>
                </a:contourClr>
              </a:sp3d>
            </c:spPr>
            <c:extLst>
              <c:ext xmlns:c16="http://schemas.microsoft.com/office/drawing/2014/chart" uri="{C3380CC4-5D6E-409C-BE32-E72D297353CC}">
                <c16:uniqueId val="{0000000F-7374-4CA4-93DA-5CD046823140}"/>
              </c:ext>
            </c:extLst>
          </c:dPt>
          <c:dPt>
            <c:idx val="8"/>
            <c:invertIfNegative val="0"/>
            <c:bubble3D val="0"/>
            <c:spPr>
              <a:solidFill>
                <a:schemeClr val="accent3">
                  <a:lumMod val="60000"/>
                </a:schemeClr>
              </a:solidFill>
              <a:ln>
                <a:solidFill>
                  <a:schemeClr val="accent3">
                    <a:lumMod val="60000"/>
                    <a:lumMod val="75000"/>
                  </a:schemeClr>
                </a:solidFill>
              </a:ln>
              <a:effectLst/>
              <a:scene3d>
                <a:camera prst="orthographicFront"/>
                <a:lightRig rig="threePt" dir="t"/>
              </a:scene3d>
              <a:sp3d prstMaterial="translucentPowder">
                <a:contourClr>
                  <a:schemeClr val="accent3">
                    <a:lumMod val="60000"/>
                    <a:lumMod val="75000"/>
                  </a:schemeClr>
                </a:contourClr>
              </a:sp3d>
            </c:spPr>
            <c:extLst>
              <c:ext xmlns:c16="http://schemas.microsoft.com/office/drawing/2014/chart" uri="{C3380CC4-5D6E-409C-BE32-E72D297353CC}">
                <c16:uniqueId val="{00000011-7374-4CA4-93DA-5CD046823140}"/>
              </c:ext>
            </c:extLst>
          </c:dPt>
          <c:dPt>
            <c:idx val="9"/>
            <c:invertIfNegative val="0"/>
            <c:bubble3D val="0"/>
            <c:spPr>
              <a:solidFill>
                <a:schemeClr val="accent4">
                  <a:lumMod val="60000"/>
                </a:schemeClr>
              </a:solidFill>
              <a:ln>
                <a:solidFill>
                  <a:schemeClr val="accent4">
                    <a:lumMod val="60000"/>
                    <a:lumMod val="75000"/>
                  </a:schemeClr>
                </a:solidFill>
              </a:ln>
              <a:effectLst/>
              <a:scene3d>
                <a:camera prst="orthographicFront"/>
                <a:lightRig rig="threePt" dir="t"/>
              </a:scene3d>
              <a:sp3d prstMaterial="translucentPowder">
                <a:contourClr>
                  <a:schemeClr val="accent4">
                    <a:lumMod val="60000"/>
                    <a:lumMod val="75000"/>
                  </a:schemeClr>
                </a:contourClr>
              </a:sp3d>
            </c:spPr>
            <c:extLst>
              <c:ext xmlns:c16="http://schemas.microsoft.com/office/drawing/2014/chart" uri="{C3380CC4-5D6E-409C-BE32-E72D297353CC}">
                <c16:uniqueId val="{00000013-7374-4CA4-93DA-5CD046823140}"/>
              </c:ext>
            </c:extLst>
          </c:dPt>
          <c:dPt>
            <c:idx val="10"/>
            <c:invertIfNegative val="0"/>
            <c:bubble3D val="0"/>
            <c:spPr>
              <a:solidFill>
                <a:schemeClr val="accent5">
                  <a:lumMod val="60000"/>
                </a:schemeClr>
              </a:solidFill>
              <a:ln>
                <a:solidFill>
                  <a:schemeClr val="accent5">
                    <a:lumMod val="60000"/>
                    <a:lumMod val="75000"/>
                  </a:schemeClr>
                </a:solidFill>
              </a:ln>
              <a:effectLst/>
              <a:scene3d>
                <a:camera prst="orthographicFront"/>
                <a:lightRig rig="threePt" dir="t"/>
              </a:scene3d>
              <a:sp3d prstMaterial="translucentPowder">
                <a:contourClr>
                  <a:schemeClr val="accent5">
                    <a:lumMod val="60000"/>
                    <a:lumMod val="75000"/>
                  </a:schemeClr>
                </a:contourClr>
              </a:sp3d>
            </c:spPr>
            <c:extLst>
              <c:ext xmlns:c16="http://schemas.microsoft.com/office/drawing/2014/chart" uri="{C3380CC4-5D6E-409C-BE32-E72D297353CC}">
                <c16:uniqueId val="{00000015-7374-4CA4-93DA-5CD046823140}"/>
              </c:ext>
            </c:extLst>
          </c:dPt>
          <c:dLbls>
            <c:spPr>
              <a:noFill/>
              <a:ln>
                <a:noFill/>
              </a:ln>
              <a:effectLst/>
            </c:spPr>
            <c:txPr>
              <a:bodyPr rot="0" spcFirstLastPara="1" vertOverflow="ellipsis" vert="horz" wrap="square" lIns="38100" tIns="19050" rIns="38100" bIns="19050" spcCol="2196000" anchor="ctr" anchorCtr="1">
                <a:spAutoFit/>
              </a:bodyPr>
              <a:lstStyle/>
              <a:p>
                <a:pPr>
                  <a:defRPr sz="1400" b="1" i="0" u="none" strike="noStrike" kern="1200" baseline="0">
                    <a:solidFill>
                      <a:schemeClr val="tx1">
                        <a:lumMod val="50000"/>
                        <a:lumOff val="50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'[Gráfico en Microsoft PowerPoint]Informe'!$A$98:$A$108</c:f>
              <c:strCache>
                <c:ptCount val="11"/>
                <c:pt idx="0">
                  <c:v>ANÓNIMA</c:v>
                </c:pt>
                <c:pt idx="1">
                  <c:v>COMANDITA POR ACCIONES</c:v>
                </c:pt>
                <c:pt idx="2">
                  <c:v>COMANDITA SIMPLE</c:v>
                </c:pt>
                <c:pt idx="3">
                  <c:v>COOPERATIVA</c:v>
                </c:pt>
                <c:pt idx="4">
                  <c:v>CORPORACION</c:v>
                </c:pt>
                <c:pt idx="5">
                  <c:v>EMPRESA UNIPERSONAL</c:v>
                </c:pt>
                <c:pt idx="6">
                  <c:v>ESTABLECIMIENTO DE COMERCIO</c:v>
                </c:pt>
                <c:pt idx="7">
                  <c:v>FUNDACIÓN</c:v>
                </c:pt>
                <c:pt idx="8">
                  <c:v>LIMITADA</c:v>
                </c:pt>
                <c:pt idx="9">
                  <c:v>SOCIEDAD POR ACCIONES</c:v>
                </c:pt>
                <c:pt idx="10">
                  <c:v>SUCURSAL EXTRANJERA</c:v>
                </c:pt>
              </c:strCache>
            </c:strRef>
          </c:cat>
          <c:val>
            <c:numRef>
              <c:f>'[Gráfico en Microsoft PowerPoint]Informe'!$B$98:$B$108</c:f>
              <c:numCache>
                <c:formatCode>General</c:formatCode>
                <c:ptCount val="11"/>
                <c:pt idx="0">
                  <c:v>115</c:v>
                </c:pt>
                <c:pt idx="1">
                  <c:v>8</c:v>
                </c:pt>
                <c:pt idx="2">
                  <c:v>39</c:v>
                </c:pt>
                <c:pt idx="3">
                  <c:v>4</c:v>
                </c:pt>
                <c:pt idx="4">
                  <c:v>4</c:v>
                </c:pt>
                <c:pt idx="5">
                  <c:v>16</c:v>
                </c:pt>
                <c:pt idx="6">
                  <c:v>147</c:v>
                </c:pt>
                <c:pt idx="7">
                  <c:v>3</c:v>
                </c:pt>
                <c:pt idx="8">
                  <c:v>144</c:v>
                </c:pt>
                <c:pt idx="9">
                  <c:v>62</c:v>
                </c:pt>
                <c:pt idx="10">
                  <c:v>1</c:v>
                </c:pt>
              </c:numCache>
            </c:numRef>
          </c:val>
          <c:extLst>
            <c:ext xmlns:c16="http://schemas.microsoft.com/office/drawing/2014/chart" uri="{C3380CC4-5D6E-409C-BE32-E72D297353CC}">
              <c16:uniqueId val="{00000016-7374-4CA4-93DA-5CD046823140}"/>
            </c:ext>
          </c:extLst>
        </c:ser>
        <c:dLbls>
          <c:showLegendKey val="0"/>
          <c:showVal val="1"/>
          <c:showCatName val="0"/>
          <c:showSerName val="0"/>
          <c:showPercent val="0"/>
          <c:showBubbleSize val="0"/>
        </c:dLbls>
        <c:gapWidth val="150"/>
        <c:shape val="box"/>
        <c:axId val="665297456"/>
        <c:axId val="665305616"/>
        <c:axId val="0"/>
      </c:bar3DChart>
      <c:catAx>
        <c:axId val="6652974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50000"/>
                    <a:lumOff val="50000"/>
                  </a:schemeClr>
                </a:solidFill>
                <a:latin typeface="+mn-lt"/>
                <a:ea typeface="+mn-ea"/>
                <a:cs typeface="+mn-cs"/>
              </a:defRPr>
            </a:pPr>
            <a:endParaRPr lang="es-CO"/>
          </a:p>
        </c:txPr>
        <c:crossAx val="665305616"/>
        <c:crosses val="autoZero"/>
        <c:auto val="1"/>
        <c:lblAlgn val="ctr"/>
        <c:lblOffset val="100"/>
        <c:noMultiLvlLbl val="0"/>
      </c:catAx>
      <c:valAx>
        <c:axId val="665305616"/>
        <c:scaling>
          <c:orientation val="minMax"/>
        </c:scaling>
        <c:delete val="1"/>
        <c:axPos val="l"/>
        <c:numFmt formatCode="General" sourceLinked="1"/>
        <c:majorTickMark val="none"/>
        <c:minorTickMark val="none"/>
        <c:tickLblPos val="nextTo"/>
        <c:crossAx val="665297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plotArea>
    <c:plotVisOnly val="1"/>
    <c:dispBlanksAs val="gap"/>
    <c:showDLblsOverMax val="0"/>
  </c:chart>
  <c:txPr>
    <a:bodyPr/>
    <a:lstStyle/>
    <a:p>
      <a:pPr>
        <a:defRPr sz="1800"/>
      </a:pPr>
      <a:endParaRPr lang="es-C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15"/>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1-E1D8-4782-8AFA-D77B58D2322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3-E1D8-4782-8AFA-D77B58D23228}"/>
              </c:ext>
            </c:extLst>
          </c:dPt>
          <c:dLbls>
            <c:dLbl>
              <c:idx val="0"/>
              <c:layout>
                <c:manualLayout>
                  <c:x val="-0.20568611881327603"/>
                  <c:y val="-0.11619062352948763"/>
                </c:manualLayout>
              </c:layout>
              <c:tx>
                <c:rich>
                  <a:bodyPr/>
                  <a:lstStyle/>
                  <a:p>
                    <a:r>
                      <a:rPr lang="en-US" baseline="0" dirty="0"/>
                      <a:t>105
51%</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1D8-4782-8AFA-D77B58D23228}"/>
                </c:ext>
              </c:extLst>
            </c:dLbl>
            <c:dLbl>
              <c:idx val="1"/>
              <c:layout>
                <c:manualLayout>
                  <c:x val="0.23537054706360744"/>
                  <c:y val="1.6234917319792879E-3"/>
                </c:manualLayout>
              </c:layout>
              <c:tx>
                <c:rich>
                  <a:bodyPr/>
                  <a:lstStyle/>
                  <a:p>
                    <a:r>
                      <a:rPr lang="en-US" baseline="0" dirty="0"/>
                      <a:t>103
49%</a:t>
                    </a:r>
                  </a:p>
                </c:rich>
              </c:tx>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1D8-4782-8AFA-D77B58D23228}"/>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s-C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Hoja1!$E$4:$E$5</c:f>
              <c:strCache>
                <c:ptCount val="2"/>
                <c:pt idx="0">
                  <c:v>Aprobados</c:v>
                </c:pt>
                <c:pt idx="1">
                  <c:v>No Aprobados</c:v>
                </c:pt>
              </c:strCache>
            </c:strRef>
          </c:cat>
          <c:val>
            <c:numRef>
              <c:f>Hoja1!$F$4:$F$5</c:f>
              <c:numCache>
                <c:formatCode>General</c:formatCode>
                <c:ptCount val="2"/>
                <c:pt idx="0">
                  <c:v>105</c:v>
                </c:pt>
                <c:pt idx="1">
                  <c:v>103</c:v>
                </c:pt>
              </c:numCache>
            </c:numRef>
          </c:val>
          <c:extLst>
            <c:ext xmlns:c16="http://schemas.microsoft.com/office/drawing/2014/chart" uri="{C3380CC4-5D6E-409C-BE32-E72D297353CC}">
              <c16:uniqueId val="{00000004-E1D8-4782-8AFA-D77B58D23228}"/>
            </c:ext>
          </c:extLst>
        </c:ser>
        <c:dLbls>
          <c:dLblPos val="inEnd"/>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sz="1800" b="1" dirty="0"/>
              <a:t>INFORMES DE GESTIÓN</a:t>
            </a:r>
            <a:endParaRPr lang="es-CO" sz="1800" b="1" dirty="0"/>
          </a:p>
          <a:p>
            <a:pPr>
              <a:defRPr b="1"/>
            </a:pPr>
            <a:endParaRPr lang="es-CO" b="1" dirty="0"/>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doughnutChart>
        <c:varyColors val="1"/>
        <c:ser>
          <c:idx val="0"/>
          <c:order val="0"/>
          <c:explosion val="9"/>
          <c:dPt>
            <c:idx val="0"/>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1-528A-4C87-8659-1F192B77314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28A-4C87-8659-1F192B77314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Hoja2!$C$4:$C$5</c:f>
              <c:strCache>
                <c:ptCount val="2"/>
                <c:pt idx="0">
                  <c:v>Aprobados</c:v>
                </c:pt>
                <c:pt idx="1">
                  <c:v>No Aprobados</c:v>
                </c:pt>
              </c:strCache>
            </c:strRef>
          </c:cat>
          <c:val>
            <c:numRef>
              <c:f>Hoja2!$D$4:$D$5</c:f>
              <c:numCache>
                <c:formatCode>General</c:formatCode>
                <c:ptCount val="2"/>
                <c:pt idx="0">
                  <c:v>154</c:v>
                </c:pt>
                <c:pt idx="1">
                  <c:v>54</c:v>
                </c:pt>
              </c:numCache>
            </c:numRef>
          </c:val>
          <c:extLst>
            <c:ext xmlns:c16="http://schemas.microsoft.com/office/drawing/2014/chart" uri="{C3380CC4-5D6E-409C-BE32-E72D297353CC}">
              <c16:uniqueId val="{00000004-528A-4C87-8659-1F192B773148}"/>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s-CO" sz="1800" b="1" dirty="0"/>
              <a:t>Hallazgos</a:t>
            </a:r>
          </a:p>
        </c:rich>
      </c:tx>
      <c:layout>
        <c:manualLayout>
          <c:xMode val="edge"/>
          <c:yMode val="edge"/>
          <c:x val="0.38106933508311464"/>
          <c:y val="0"/>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doughnutChart>
        <c:varyColors val="1"/>
        <c:ser>
          <c:idx val="0"/>
          <c:order val="0"/>
          <c:explosion val="7"/>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F40-4072-B241-D99147CBAFF0}"/>
              </c:ext>
            </c:extLst>
          </c:dPt>
          <c:dPt>
            <c:idx val="1"/>
            <c:bubble3D val="0"/>
            <c:spPr>
              <a:solidFill>
                <a:schemeClr val="accent6">
                  <a:lumMod val="7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F40-4072-B241-D99147CBAFF0}"/>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Hoja1!$E$6:$E$7</c:f>
              <c:strCache>
                <c:ptCount val="2"/>
                <c:pt idx="0">
                  <c:v>En causal de disolución y liquidación</c:v>
                </c:pt>
                <c:pt idx="1">
                  <c:v>Activas</c:v>
                </c:pt>
              </c:strCache>
            </c:strRef>
          </c:cat>
          <c:val>
            <c:numRef>
              <c:f>Hoja1!$F$6:$F$7</c:f>
              <c:numCache>
                <c:formatCode>General</c:formatCode>
                <c:ptCount val="2"/>
                <c:pt idx="0">
                  <c:v>21</c:v>
                </c:pt>
                <c:pt idx="1">
                  <c:v>187</c:v>
                </c:pt>
              </c:numCache>
            </c:numRef>
          </c:val>
          <c:extLst>
            <c:ext xmlns:c16="http://schemas.microsoft.com/office/drawing/2014/chart" uri="{C3380CC4-5D6E-409C-BE32-E72D297353CC}">
              <c16:uniqueId val="{00000004-8F40-4072-B241-D99147CBAFF0}"/>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sz="1800" b="1" i="0" baseline="0">
                <a:effectLst/>
              </a:rPr>
              <a:t>RAZONES GENERALES POR LA NO APROBACION EN LOS ESTADOS FINANCIEROS </a:t>
            </a:r>
            <a:endParaRPr lang="es-CO">
              <a:effectLs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invertIfNegative val="0"/>
          <c:cat>
            <c:strRef>
              <c:f>Hoja3!$C$6:$C$8</c:f>
              <c:strCache>
                <c:ptCount val="3"/>
                <c:pt idx="0">
                  <c:v>Los estados financieros no se están elaborados de conformidad con la Ley 1314 de 2009</c:v>
                </c:pt>
                <c:pt idx="1">
                  <c:v>Esta en proceso de recontruccion contable</c:v>
                </c:pt>
                <c:pt idx="2">
                  <c:v>Notas no coinciden</c:v>
                </c:pt>
              </c:strCache>
            </c:strRef>
          </c:cat>
          <c:val>
            <c:numRef>
              <c:f>Hoja3!$D$6:$D$8</c:f>
              <c:numCache>
                <c:formatCode>General</c:formatCode>
                <c:ptCount val="3"/>
                <c:pt idx="0">
                  <c:v>71</c:v>
                </c:pt>
                <c:pt idx="1">
                  <c:v>18</c:v>
                </c:pt>
                <c:pt idx="2">
                  <c:v>14</c:v>
                </c:pt>
              </c:numCache>
            </c:numRef>
          </c:val>
          <c:extLst>
            <c:ext xmlns:c16="http://schemas.microsoft.com/office/drawing/2014/chart" uri="{C3380CC4-5D6E-409C-BE32-E72D297353CC}">
              <c16:uniqueId val="{00000000-D8C8-4168-B2D8-E7BEB0C4A798}"/>
            </c:ext>
          </c:extLst>
        </c:ser>
        <c:dLbls>
          <c:showLegendKey val="0"/>
          <c:showVal val="0"/>
          <c:showCatName val="0"/>
          <c:showSerName val="0"/>
          <c:showPercent val="0"/>
          <c:showBubbleSize val="0"/>
        </c:dLbls>
        <c:gapWidth val="150"/>
        <c:shape val="box"/>
        <c:axId val="665295280"/>
        <c:axId val="665292560"/>
        <c:axId val="0"/>
      </c:bar3DChart>
      <c:catAx>
        <c:axId val="6652952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5292560"/>
        <c:crosses val="autoZero"/>
        <c:auto val="1"/>
        <c:lblAlgn val="ctr"/>
        <c:lblOffset val="100"/>
        <c:noMultiLvlLbl val="0"/>
      </c:catAx>
      <c:valAx>
        <c:axId val="66529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5295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800" b="1" i="0" baseline="0">
                <a:effectLst/>
              </a:rPr>
              <a:t>RAZONES GENERALES POR LA NO APROBACION EN LOS INFORMES DE GESTION</a:t>
            </a:r>
            <a:endParaRPr lang="es-CO">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dPt>
            <c:idx val="0"/>
            <c:invertIfNegative val="0"/>
            <c:bubble3D val="0"/>
            <c:spPr>
              <a:solidFill>
                <a:schemeClr val="accent4">
                  <a:lumMod val="60000"/>
                  <a:lumOff val="40000"/>
                </a:schemeClr>
              </a:solidFill>
              <a:ln>
                <a:noFill/>
              </a:ln>
              <a:effectLst/>
              <a:sp3d/>
            </c:spPr>
            <c:extLst>
              <c:ext xmlns:c16="http://schemas.microsoft.com/office/drawing/2014/chart" uri="{C3380CC4-5D6E-409C-BE32-E72D297353CC}">
                <c16:uniqueId val="{00000001-1C76-4C6B-8797-8A11F216C81B}"/>
              </c:ext>
            </c:extLst>
          </c:dPt>
          <c:dPt>
            <c:idx val="1"/>
            <c:invertIfNegative val="0"/>
            <c:bubble3D val="0"/>
            <c:spPr>
              <a:solidFill>
                <a:schemeClr val="accent4">
                  <a:lumMod val="60000"/>
                  <a:lumOff val="40000"/>
                </a:schemeClr>
              </a:solidFill>
              <a:ln>
                <a:noFill/>
              </a:ln>
              <a:effectLst/>
              <a:sp3d/>
            </c:spPr>
            <c:extLst>
              <c:ext xmlns:c16="http://schemas.microsoft.com/office/drawing/2014/chart" uri="{C3380CC4-5D6E-409C-BE32-E72D297353CC}">
                <c16:uniqueId val="{00000003-1C76-4C6B-8797-8A11F216C81B}"/>
              </c:ext>
            </c:extLst>
          </c:dPt>
          <c:cat>
            <c:strRef>
              <c:f>Hoja3!$O$6:$O$7</c:f>
              <c:strCache>
                <c:ptCount val="2"/>
                <c:pt idx="0">
                  <c:v>Carece de información de hechos, gestión y actuaciones</c:v>
                </c:pt>
                <c:pt idx="1">
                  <c:v>Esta en proceso de recontruccion contable</c:v>
                </c:pt>
              </c:strCache>
            </c:strRef>
          </c:cat>
          <c:val>
            <c:numRef>
              <c:f>Hoja3!$P$6:$P$7</c:f>
              <c:numCache>
                <c:formatCode>General</c:formatCode>
                <c:ptCount val="2"/>
                <c:pt idx="0">
                  <c:v>36</c:v>
                </c:pt>
                <c:pt idx="1">
                  <c:v>18</c:v>
                </c:pt>
              </c:numCache>
            </c:numRef>
          </c:val>
          <c:extLst>
            <c:ext xmlns:c16="http://schemas.microsoft.com/office/drawing/2014/chart" uri="{C3380CC4-5D6E-409C-BE32-E72D297353CC}">
              <c16:uniqueId val="{00000004-1C76-4C6B-8797-8A11F216C81B}"/>
            </c:ext>
          </c:extLst>
        </c:ser>
        <c:dLbls>
          <c:showLegendKey val="0"/>
          <c:showVal val="0"/>
          <c:showCatName val="0"/>
          <c:showSerName val="0"/>
          <c:showPercent val="0"/>
          <c:showBubbleSize val="0"/>
        </c:dLbls>
        <c:gapWidth val="150"/>
        <c:shape val="box"/>
        <c:axId val="665296912"/>
        <c:axId val="736932864"/>
        <c:axId val="0"/>
      </c:bar3DChart>
      <c:catAx>
        <c:axId val="6652969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36932864"/>
        <c:crosses val="autoZero"/>
        <c:auto val="1"/>
        <c:lblAlgn val="ctr"/>
        <c:lblOffset val="100"/>
        <c:noMultiLvlLbl val="0"/>
      </c:catAx>
      <c:valAx>
        <c:axId val="73693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52969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spPr>
            <a:solidFill>
              <a:schemeClr val="accent1"/>
            </a:solidFill>
            <a:ln w="25400" cap="flat" cmpd="sng" algn="ctr">
              <a:solidFill>
                <a:schemeClr val="accent1">
                  <a:shade val="50000"/>
                </a:schemeClr>
              </a:solidFill>
              <a:prstDash val="solid"/>
            </a:ln>
            <a:effectLst/>
            <a:scene3d>
              <a:camera prst="orthographicFront">
                <a:rot lat="0" lon="0" rev="0"/>
              </a:camera>
              <a:lightRig rig="threePt" dir="t">
                <a:rot lat="0" lon="0" rev="1200000"/>
              </a:lightRig>
            </a:scene3d>
            <a:sp3d>
              <a:bevelT w="63500" h="25400"/>
            </a:sp3d>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lumMod val="85000"/>
                        </a:schemeClr>
                      </a:solidFill>
                      <a:latin typeface="+mn-lt"/>
                      <a:ea typeface="+mn-ea"/>
                      <a:cs typeface="+mn-cs"/>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0-7A8B-4897-80D4-7594F7BA710F}"/>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lumMod val="85000"/>
                        </a:schemeClr>
                      </a:solidFill>
                      <a:latin typeface="+mn-lt"/>
                      <a:ea typeface="+mn-ea"/>
                      <a:cs typeface="+mn-cs"/>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1-7A8B-4897-80D4-7594F7BA710F}"/>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Hoja2!$B$97:$B$98</c:f>
              <c:strCache>
                <c:ptCount val="2"/>
                <c:pt idx="0">
                  <c:v>SOCIEDADES  EXTINTAS EN PROCESO DE TERMINACION  DE LA EXISTENCIA LEGAL</c:v>
                </c:pt>
                <c:pt idx="1">
                  <c:v>SOCIEDADES EXTINTAS EN PROCESO DE DETERMINACION DEL PASIVO EXTERNO</c:v>
                </c:pt>
              </c:strCache>
            </c:strRef>
          </c:cat>
          <c:val>
            <c:numRef>
              <c:f>Hoja2!$C$97:$C$98</c:f>
              <c:numCache>
                <c:formatCode>General</c:formatCode>
                <c:ptCount val="2"/>
                <c:pt idx="0">
                  <c:v>84</c:v>
                </c:pt>
                <c:pt idx="1">
                  <c:v>32</c:v>
                </c:pt>
              </c:numCache>
            </c:numRef>
          </c:val>
          <c:extLst>
            <c:ext xmlns:c16="http://schemas.microsoft.com/office/drawing/2014/chart" uri="{C3380CC4-5D6E-409C-BE32-E72D297353CC}">
              <c16:uniqueId val="{00000000-A4F8-46C8-9CE0-A52E7EE2B71B}"/>
            </c:ext>
          </c:extLst>
        </c:ser>
        <c:dLbls>
          <c:dLblPos val="ctr"/>
          <c:showLegendKey val="0"/>
          <c:showVal val="1"/>
          <c:showCatName val="0"/>
          <c:showSerName val="0"/>
          <c:showPercent val="0"/>
          <c:showBubbleSize val="0"/>
        </c:dLbls>
        <c:gapWidth val="150"/>
        <c:overlap val="100"/>
        <c:axId val="-957619856"/>
        <c:axId val="-957625344"/>
      </c:barChart>
      <c:catAx>
        <c:axId val="-95761985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CO"/>
          </a:p>
        </c:txPr>
        <c:crossAx val="-957625344"/>
        <c:crosses val="autoZero"/>
        <c:auto val="1"/>
        <c:lblAlgn val="ctr"/>
        <c:lblOffset val="100"/>
        <c:noMultiLvlLbl val="0"/>
      </c:catAx>
      <c:valAx>
        <c:axId val="-957625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CO"/>
          </a:p>
        </c:txPr>
        <c:crossAx val="-957619856"/>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612501472383597E-2"/>
          <c:y val="2.37930781602021E-2"/>
          <c:w val="0.88473044645885202"/>
          <c:h val="0.756684011344818"/>
        </c:manualLayout>
      </c:layout>
      <c:barChart>
        <c:barDir val="col"/>
        <c:grouping val="stack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a:t>42</a:t>
                    </a:r>
                    <a:endParaRPr lang="en-US" dirty="0"/>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DE-4090-AB5C-350CA01C643B}"/>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lumMod val="8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Hoja2!$B$93:$B$94</c:f>
              <c:strCache>
                <c:ptCount val="2"/>
                <c:pt idx="0">
                  <c:v>SOCIEDADES  EN PROCESO DE EXTINCION EN TRAMITE DE TERMINACION  DE LA EXISTENCIA LEGAL</c:v>
                </c:pt>
                <c:pt idx="1">
                  <c:v>SOCIEDADES EN PROCESO DE EXTINCION EN TRAMITE DE DETERMINACION DEL PASIVO EXTERNO</c:v>
                </c:pt>
              </c:strCache>
            </c:strRef>
          </c:cat>
          <c:val>
            <c:numRef>
              <c:f>Hoja2!$C$93:$C$94</c:f>
              <c:numCache>
                <c:formatCode>General</c:formatCode>
                <c:ptCount val="2"/>
                <c:pt idx="0">
                  <c:v>41</c:v>
                </c:pt>
                <c:pt idx="1">
                  <c:v>97</c:v>
                </c:pt>
              </c:numCache>
            </c:numRef>
          </c:val>
          <c:extLst>
            <c:ext xmlns:c16="http://schemas.microsoft.com/office/drawing/2014/chart" uri="{C3380CC4-5D6E-409C-BE32-E72D297353CC}">
              <c16:uniqueId val="{00000000-09F0-4E09-8A53-B1BAFDC7387F}"/>
            </c:ext>
          </c:extLst>
        </c:ser>
        <c:dLbls>
          <c:dLblPos val="ctr"/>
          <c:showLegendKey val="0"/>
          <c:showVal val="1"/>
          <c:showCatName val="0"/>
          <c:showSerName val="0"/>
          <c:showPercent val="0"/>
          <c:showBubbleSize val="0"/>
        </c:dLbls>
        <c:gapWidth val="150"/>
        <c:overlap val="100"/>
        <c:axId val="-972566624"/>
        <c:axId val="-957383200"/>
      </c:barChart>
      <c:catAx>
        <c:axId val="-97256662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957383200"/>
        <c:crosses val="autoZero"/>
        <c:auto val="1"/>
        <c:lblAlgn val="ctr"/>
        <c:lblOffset val="100"/>
        <c:noMultiLvlLbl val="0"/>
      </c:catAx>
      <c:valAx>
        <c:axId val="-95738320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972566624"/>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74688314235284"/>
          <c:y val="3.0414724802374601E-2"/>
          <c:w val="0.81345134794853302"/>
          <c:h val="0.71852897976502506"/>
        </c:manualLayout>
      </c:layout>
      <c:bar3DChart>
        <c:barDir val="col"/>
        <c:grouping val="stacked"/>
        <c:varyColors val="0"/>
        <c:ser>
          <c:idx val="0"/>
          <c:order val="0"/>
          <c:tx>
            <c:strRef>
              <c:f>Hoja2!$C$4</c:f>
              <c:strCache>
                <c:ptCount val="1"/>
                <c:pt idx="0">
                  <c:v>No. SOCIEDADES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invertIfNegative val="0"/>
          <c:dLbls>
            <c:dLbl>
              <c:idx val="0"/>
              <c:tx>
                <c:rich>
                  <a:bodyPr rot="0" spcFirstLastPara="1" vertOverflow="ellipsis" vert="horz" wrap="square" lIns="38100" tIns="19050" rIns="38100" bIns="19050" anchor="ctr" anchorCtr="1">
                    <a:noAutofit/>
                  </a:bodyPr>
                  <a:lstStyle/>
                  <a:p>
                    <a:pPr>
                      <a:defRPr sz="20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r>
                      <a:rPr lang="en-US" sz="2000" b="1" dirty="0">
                        <a:effectLst>
                          <a:outerShdw blurRad="38100" dist="38100" dir="2700000" algn="tl">
                            <a:srgbClr val="000000">
                              <a:alpha val="43137"/>
                            </a:srgbClr>
                          </a:outerShdw>
                        </a:effectLst>
                      </a:rPr>
                      <a:t>55</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E10-44E6-B67F-CE3771A7DAC4}"/>
                </c:ext>
              </c:extLst>
            </c:dLbl>
            <c:dLbl>
              <c:idx val="1"/>
              <c:tx>
                <c:rich>
                  <a:bodyPr rot="0" spcFirstLastPara="1" vertOverflow="ellipsis" vert="horz" wrap="square" lIns="38100" tIns="19050" rIns="38100" bIns="19050" anchor="ctr" anchorCtr="1">
                    <a:spAutoFit/>
                  </a:bodyPr>
                  <a:lstStyle/>
                  <a:p>
                    <a:pPr>
                      <a:defRPr sz="20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r>
                      <a:rPr lang="en-US" sz="2000"/>
                      <a:t>16</a:t>
                    </a:r>
                    <a:endParaRPr lang="en-US" sz="20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A1-4779-B4CC-45EDF3D208F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Hoja2!$B$5:$B$6</c:f>
              <c:strCache>
                <c:ptCount val="2"/>
                <c:pt idx="0">
                  <c:v>* TOTAL SOCIEDADES EXTINTAS EN PROCESO DETERMINACION DEL PASIVO EXTERNO</c:v>
                </c:pt>
                <c:pt idx="1">
                  <c:v>TOTAL SOCIEDADES  EN PROCESO DE REALIZACION DE ACTIVOS</c:v>
                </c:pt>
              </c:strCache>
            </c:strRef>
          </c:cat>
          <c:val>
            <c:numRef>
              <c:f>Hoja2!$C$5:$C$6</c:f>
              <c:numCache>
                <c:formatCode>General</c:formatCode>
                <c:ptCount val="2"/>
                <c:pt idx="0">
                  <c:v>54</c:v>
                </c:pt>
                <c:pt idx="1">
                  <c:v>16</c:v>
                </c:pt>
              </c:numCache>
            </c:numRef>
          </c:val>
          <c:extLst>
            <c:ext xmlns:c16="http://schemas.microsoft.com/office/drawing/2014/chart" uri="{C3380CC4-5D6E-409C-BE32-E72D297353CC}">
              <c16:uniqueId val="{00000000-8A25-4C79-92B0-39B63191A555}"/>
            </c:ext>
          </c:extLst>
        </c:ser>
        <c:dLbls>
          <c:showLegendKey val="0"/>
          <c:showVal val="1"/>
          <c:showCatName val="0"/>
          <c:showSerName val="0"/>
          <c:showPercent val="0"/>
          <c:showBubbleSize val="0"/>
        </c:dLbls>
        <c:gapWidth val="95"/>
        <c:gapDepth val="95"/>
        <c:shape val="box"/>
        <c:axId val="-943308704"/>
        <c:axId val="-956391984"/>
        <c:axId val="0"/>
      </c:bar3DChart>
      <c:catAx>
        <c:axId val="-9433087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s-CO"/>
          </a:p>
        </c:txPr>
        <c:crossAx val="-956391984"/>
        <c:crosses val="autoZero"/>
        <c:auto val="1"/>
        <c:lblAlgn val="ctr"/>
        <c:lblOffset val="100"/>
        <c:noMultiLvlLbl val="0"/>
      </c:catAx>
      <c:valAx>
        <c:axId val="-956391984"/>
        <c:scaling>
          <c:orientation val="minMax"/>
        </c:scaling>
        <c:delete val="0"/>
        <c:axPos val="l"/>
        <c:majorGridlines>
          <c:spPr>
            <a:ln w="9525" cap="flat" cmpd="sng" algn="ctr">
              <a:solidFill>
                <a:schemeClr val="dk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s-CO"/>
          </a:p>
        </c:txPr>
        <c:crossAx val="-943308704"/>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b="1"/>
      </a:pPr>
      <a:endParaRPr lang="es-C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65818022797307E-2"/>
          <c:y val="6.8484678743831906E-2"/>
          <c:w val="0.91519137453953803"/>
          <c:h val="0.75958305233382095"/>
        </c:manualLayout>
      </c:layout>
      <c:barChart>
        <c:barDir val="col"/>
        <c:grouping val="clustered"/>
        <c:varyColors val="0"/>
        <c:ser>
          <c:idx val="0"/>
          <c:order val="0"/>
          <c:tx>
            <c:strRef>
              <c:f>Hoja2!$C$55</c:f>
              <c:strCache>
                <c:ptCount val="1"/>
                <c:pt idx="0">
                  <c:v>No. SOCIEDADES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0"/>
                  <c:y val="0.134189997083698"/>
                </c:manualLayout>
              </c:layout>
              <c:tx>
                <c:rich>
                  <a:bodyPr/>
                  <a:lstStyle/>
                  <a:p>
                    <a:r>
                      <a:rPr lang="en-US" dirty="0"/>
                      <a:t>68</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510-4025-8988-A41E0C66B566}"/>
                </c:ext>
              </c:extLst>
            </c:dLbl>
            <c:dLbl>
              <c:idx val="1"/>
              <c:layout>
                <c:manualLayout>
                  <c:x val="-2.7777777777778798E-3"/>
                  <c:y val="2.97061825605131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10-4025-8988-A41E0C66B566}"/>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Hoja2!$B$56:$B$57</c:f>
              <c:strCache>
                <c:ptCount val="2"/>
                <c:pt idx="0">
                  <c:v>* TOTAL SOCIEDADES EN PROCESO DE EXTINCION EN PROCESO DE DETERMINACION DEL PASIVO EXTERNO</c:v>
                </c:pt>
                <c:pt idx="1">
                  <c:v>*TOTAL SOCIEDADES  EN PROCESO DE EXTINCION EN PROCESO DE REALIZACION DE ACTIVOS</c:v>
                </c:pt>
              </c:strCache>
            </c:strRef>
          </c:cat>
          <c:val>
            <c:numRef>
              <c:f>Hoja2!$C$56:$C$57</c:f>
              <c:numCache>
                <c:formatCode>General</c:formatCode>
                <c:ptCount val="2"/>
                <c:pt idx="0">
                  <c:v>64</c:v>
                </c:pt>
                <c:pt idx="1">
                  <c:v>5</c:v>
                </c:pt>
              </c:numCache>
            </c:numRef>
          </c:val>
          <c:extLst>
            <c:ext xmlns:c16="http://schemas.microsoft.com/office/drawing/2014/chart" uri="{C3380CC4-5D6E-409C-BE32-E72D297353CC}">
              <c16:uniqueId val="{00000002-6510-4025-8988-A41E0C66B566}"/>
            </c:ext>
          </c:extLst>
        </c:ser>
        <c:dLbls>
          <c:dLblPos val="inEnd"/>
          <c:showLegendKey val="0"/>
          <c:showVal val="1"/>
          <c:showCatName val="0"/>
          <c:showSerName val="0"/>
          <c:showPercent val="0"/>
          <c:showBubbleSize val="0"/>
        </c:dLbls>
        <c:gapWidth val="100"/>
        <c:overlap val="-24"/>
        <c:axId val="-942384528"/>
        <c:axId val="-942391680"/>
      </c:barChart>
      <c:catAx>
        <c:axId val="-94238452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942391680"/>
        <c:crosses val="autoZero"/>
        <c:auto val="1"/>
        <c:lblAlgn val="ctr"/>
        <c:lblOffset val="100"/>
        <c:noMultiLvlLbl val="0"/>
      </c:catAx>
      <c:valAx>
        <c:axId val="-94239168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94238452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dirty="0"/>
              <a:t>VALOR</a:t>
            </a:r>
            <a:r>
              <a:rPr lang="es-CO" baseline="0" dirty="0"/>
              <a:t> PATRIMONIAL TOTAL </a:t>
            </a:r>
            <a:endParaRPr lang="es-CO" dirty="0"/>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barChart>
        <c:barDir val="col"/>
        <c:grouping val="clustered"/>
        <c:varyColors val="0"/>
        <c:ser>
          <c:idx val="0"/>
          <c:order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Hoja1!$A$35:$A$37</c:f>
              <c:strCache>
                <c:ptCount val="3"/>
                <c:pt idx="0">
                  <c:v>ACTIVO </c:v>
                </c:pt>
                <c:pt idx="1">
                  <c:v>PASIVO</c:v>
                </c:pt>
                <c:pt idx="2">
                  <c:v>PATRIMONIO </c:v>
                </c:pt>
              </c:strCache>
            </c:strRef>
          </c:cat>
          <c:val>
            <c:numRef>
              <c:f>Hoja1!$B$35:$B$37</c:f>
              <c:numCache>
                <c:formatCode>"$"\ #,##0</c:formatCode>
                <c:ptCount val="3"/>
                <c:pt idx="0">
                  <c:v>774682432894</c:v>
                </c:pt>
                <c:pt idx="1">
                  <c:v>530425642021</c:v>
                </c:pt>
                <c:pt idx="2">
                  <c:v>244256790873</c:v>
                </c:pt>
              </c:numCache>
            </c:numRef>
          </c:val>
          <c:extLst>
            <c:ext xmlns:c16="http://schemas.microsoft.com/office/drawing/2014/chart" uri="{C3380CC4-5D6E-409C-BE32-E72D297353CC}">
              <c16:uniqueId val="{00000000-A734-4F46-AB31-F16CBC6F4032}"/>
            </c:ext>
          </c:extLst>
        </c:ser>
        <c:dLbls>
          <c:dLblPos val="outEnd"/>
          <c:showLegendKey val="0"/>
          <c:showVal val="1"/>
          <c:showCatName val="0"/>
          <c:showSerName val="0"/>
          <c:showPercent val="0"/>
          <c:showBubbleSize val="0"/>
        </c:dLbls>
        <c:gapWidth val="100"/>
        <c:overlap val="-24"/>
        <c:axId val="761020191"/>
        <c:axId val="761018943"/>
      </c:barChart>
      <c:catAx>
        <c:axId val="761020191"/>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CO"/>
          </a:p>
        </c:txPr>
        <c:crossAx val="761018943"/>
        <c:crosses val="autoZero"/>
        <c:auto val="1"/>
        <c:lblAlgn val="ctr"/>
        <c:lblOffset val="100"/>
        <c:noMultiLvlLbl val="0"/>
      </c:catAx>
      <c:valAx>
        <c:axId val="761018943"/>
        <c:scaling>
          <c:orientation val="minMax"/>
        </c:scaling>
        <c:delete val="0"/>
        <c:axPos val="l"/>
        <c:majorGridlines>
          <c:spPr>
            <a:ln w="9525" cap="flat" cmpd="sng" algn="ctr">
              <a:solidFill>
                <a:schemeClr val="lt1">
                  <a:lumMod val="95000"/>
                  <a:alpha val="10000"/>
                </a:schemeClr>
              </a:solidFill>
              <a:round/>
            </a:ln>
            <a:effectLst/>
          </c:spPr>
        </c:majorGridlines>
        <c:numFmt formatCode="&quot;$&quot;\ #,##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CO"/>
          </a:p>
        </c:txPr>
        <c:crossAx val="761020191"/>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dirty="0"/>
              <a:t>UNIVERSO SOCIEDADES Y</a:t>
            </a:r>
            <a:r>
              <a:rPr lang="es-CO" baseline="0" dirty="0"/>
              <a:t> ESTABLECIMIENTOS DE PAPEL EN PROCESO DE EXTINCION</a:t>
            </a:r>
            <a:endParaRPr lang="es-CO"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barChart>
        <c:barDir val="bar"/>
        <c:grouping val="stack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Hoja1!$A$1:$A$3</c:f>
              <c:strCache>
                <c:ptCount val="3"/>
                <c:pt idx="0">
                  <c:v>No. DE ESTABLECIMIENTOS DE COMERCIO</c:v>
                </c:pt>
                <c:pt idx="1">
                  <c:v>No. SOCIEDADES CON CAUSAL DE LIQUIDACION </c:v>
                </c:pt>
                <c:pt idx="2">
                  <c:v>No. SOCIEDADES SIN CAUSAL DE LIQUIDACION </c:v>
                </c:pt>
              </c:strCache>
            </c:strRef>
          </c:cat>
          <c:val>
            <c:numRef>
              <c:f>Hoja1!$B$1:$B$3</c:f>
              <c:numCache>
                <c:formatCode>General</c:formatCode>
                <c:ptCount val="3"/>
                <c:pt idx="0">
                  <c:v>335</c:v>
                </c:pt>
                <c:pt idx="1">
                  <c:v>139</c:v>
                </c:pt>
                <c:pt idx="2">
                  <c:v>259</c:v>
                </c:pt>
              </c:numCache>
            </c:numRef>
          </c:val>
          <c:extLst>
            <c:ext xmlns:c16="http://schemas.microsoft.com/office/drawing/2014/chart" uri="{C3380CC4-5D6E-409C-BE32-E72D297353CC}">
              <c16:uniqueId val="{00000000-F89F-484A-843A-C68F423978CB}"/>
            </c:ext>
          </c:extLst>
        </c:ser>
        <c:dLbls>
          <c:dLblPos val="ctr"/>
          <c:showLegendKey val="0"/>
          <c:showVal val="1"/>
          <c:showCatName val="0"/>
          <c:showSerName val="0"/>
          <c:showPercent val="0"/>
          <c:showBubbleSize val="0"/>
        </c:dLbls>
        <c:gapWidth val="150"/>
        <c:overlap val="100"/>
        <c:axId val="1049199631"/>
        <c:axId val="1049198799"/>
      </c:barChart>
      <c:catAx>
        <c:axId val="1049199631"/>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s-CO"/>
          </a:p>
        </c:txPr>
        <c:crossAx val="1049198799"/>
        <c:crosses val="autoZero"/>
        <c:auto val="1"/>
        <c:lblAlgn val="ctr"/>
        <c:lblOffset val="100"/>
        <c:noMultiLvlLbl val="0"/>
      </c:catAx>
      <c:valAx>
        <c:axId val="1049198799"/>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049199631"/>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tx1"/>
    </cs:fontRef>
    <cs:spPr>
      <a:sp3d/>
    </cs:spPr>
  </cs:wall>
</cs:chartStyle>
</file>

<file path=ppt/charts/style3.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7E1697-649A-4ABA-91CF-96ECE51C1C55}"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s-ES"/>
        </a:p>
      </dgm:t>
    </dgm:pt>
    <dgm:pt modelId="{25FC7672-8CAF-414F-99AB-68D7AFC2ED55}">
      <dgm:prSet phldrT="[Texto]" custT="1"/>
      <dgm:spPr/>
      <dgm:t>
        <a:bodyPr/>
        <a:lstStyle/>
        <a:p>
          <a:r>
            <a:rPr lang="es-ES" sz="1600" dirty="0"/>
            <a:t>Total: </a:t>
          </a:r>
        </a:p>
        <a:p>
          <a:r>
            <a:rPr lang="es-ES" sz="1600" dirty="0"/>
            <a:t>542</a:t>
          </a:r>
        </a:p>
      </dgm:t>
    </dgm:pt>
    <dgm:pt modelId="{E086F650-81AA-4CEE-B0A2-28537582F10A}" type="parTrans" cxnId="{CBC4CD07-9CA9-497E-A30D-C5EDD222CAF3}">
      <dgm:prSet/>
      <dgm:spPr/>
      <dgm:t>
        <a:bodyPr/>
        <a:lstStyle/>
        <a:p>
          <a:endParaRPr lang="es-ES" sz="2400"/>
        </a:p>
      </dgm:t>
    </dgm:pt>
    <dgm:pt modelId="{351D39AE-4B13-421D-B03F-7AFDDE6801B1}" type="sibTrans" cxnId="{CBC4CD07-9CA9-497E-A30D-C5EDD222CAF3}">
      <dgm:prSet/>
      <dgm:spPr/>
      <dgm:t>
        <a:bodyPr/>
        <a:lstStyle/>
        <a:p>
          <a:endParaRPr lang="es-ES" sz="2400"/>
        </a:p>
      </dgm:t>
    </dgm:pt>
    <dgm:pt modelId="{1C38D0F5-8D33-4CC6-8745-21FE49EEF56E}">
      <dgm:prSet phldrT="[Texto]" custT="1"/>
      <dgm:spPr/>
      <dgm:t>
        <a:bodyPr/>
        <a:lstStyle/>
        <a:p>
          <a:r>
            <a:rPr lang="es-ES" sz="1600" dirty="0"/>
            <a:t>Sociedades 100% FRISCO:</a:t>
          </a:r>
        </a:p>
        <a:p>
          <a:r>
            <a:rPr lang="es-ES" sz="1600" dirty="0"/>
            <a:t>354</a:t>
          </a:r>
        </a:p>
      </dgm:t>
    </dgm:pt>
    <dgm:pt modelId="{CD63E119-A6B2-4380-952F-88D97802933D}" type="parTrans" cxnId="{A03D41A8-C632-4082-B11B-618D3291F298}">
      <dgm:prSet/>
      <dgm:spPr/>
      <dgm:t>
        <a:bodyPr/>
        <a:lstStyle/>
        <a:p>
          <a:endParaRPr lang="es-ES" sz="2400"/>
        </a:p>
      </dgm:t>
    </dgm:pt>
    <dgm:pt modelId="{F232F662-8830-4FE3-85FC-CAFBA60EE445}" type="sibTrans" cxnId="{A03D41A8-C632-4082-B11B-618D3291F298}">
      <dgm:prSet/>
      <dgm:spPr/>
      <dgm:t>
        <a:bodyPr/>
        <a:lstStyle/>
        <a:p>
          <a:endParaRPr lang="es-ES" sz="2400"/>
        </a:p>
      </dgm:t>
    </dgm:pt>
    <dgm:pt modelId="{965704B4-B5D3-4114-B8E3-988A345E0965}">
      <dgm:prSet phldrT="[Texto]" custT="1"/>
      <dgm:spPr/>
      <dgm:t>
        <a:bodyPr/>
        <a:lstStyle/>
        <a:p>
          <a:r>
            <a:rPr lang="es-ES" sz="1600" dirty="0"/>
            <a:t>En proceso</a:t>
          </a:r>
          <a:br>
            <a:rPr lang="es-ES" sz="1600" dirty="0"/>
          </a:br>
          <a:r>
            <a:rPr lang="es-ES" sz="1600" dirty="0"/>
            <a:t>348</a:t>
          </a:r>
          <a:br>
            <a:rPr lang="es-ES" sz="1600" dirty="0"/>
          </a:br>
          <a:r>
            <a:rPr lang="es-ES" sz="1600" dirty="0"/>
            <a:t>98.3%</a:t>
          </a:r>
        </a:p>
      </dgm:t>
    </dgm:pt>
    <dgm:pt modelId="{B12722E5-63C1-4249-84E4-D5EA1617A918}" type="parTrans" cxnId="{EAC94FF7-691A-4388-8099-2F42D801D0EC}">
      <dgm:prSet/>
      <dgm:spPr/>
      <dgm:t>
        <a:bodyPr/>
        <a:lstStyle/>
        <a:p>
          <a:endParaRPr lang="es-ES" sz="2400"/>
        </a:p>
      </dgm:t>
    </dgm:pt>
    <dgm:pt modelId="{D85C1D5C-8FCB-4849-B0FD-465F28CAA82B}" type="sibTrans" cxnId="{EAC94FF7-691A-4388-8099-2F42D801D0EC}">
      <dgm:prSet/>
      <dgm:spPr/>
      <dgm:t>
        <a:bodyPr/>
        <a:lstStyle/>
        <a:p>
          <a:endParaRPr lang="es-ES" sz="2400"/>
        </a:p>
      </dgm:t>
    </dgm:pt>
    <dgm:pt modelId="{60D229D4-3D95-4C41-A2D0-1CF9EB276654}">
      <dgm:prSet phldrT="[Texto]" custT="1"/>
      <dgm:spPr/>
      <dgm:t>
        <a:bodyPr/>
        <a:lstStyle/>
        <a:p>
          <a:r>
            <a:rPr lang="es-ES" sz="1600" dirty="0"/>
            <a:t>En proceso: </a:t>
          </a:r>
          <a:br>
            <a:rPr lang="es-ES" sz="1600" dirty="0"/>
          </a:br>
          <a:r>
            <a:rPr lang="es-ES" sz="1600" dirty="0"/>
            <a:t>131</a:t>
          </a:r>
          <a:br>
            <a:rPr lang="es-ES" sz="1600" dirty="0"/>
          </a:br>
          <a:r>
            <a:rPr lang="es-ES" sz="1600" dirty="0"/>
            <a:t>90.34%</a:t>
          </a:r>
        </a:p>
      </dgm:t>
    </dgm:pt>
    <dgm:pt modelId="{CD45EF6A-7861-4F7E-8EB1-B86491474913}" type="parTrans" cxnId="{EA438CBD-EAAB-4FCC-9213-CB77FFC379DD}">
      <dgm:prSet/>
      <dgm:spPr/>
      <dgm:t>
        <a:bodyPr/>
        <a:lstStyle/>
        <a:p>
          <a:endParaRPr lang="es-ES" sz="2400"/>
        </a:p>
      </dgm:t>
    </dgm:pt>
    <dgm:pt modelId="{E9DC9E1F-979E-4633-93F2-B8E370532A2B}" type="sibTrans" cxnId="{EA438CBD-EAAB-4FCC-9213-CB77FFC379DD}">
      <dgm:prSet/>
      <dgm:spPr/>
      <dgm:t>
        <a:bodyPr/>
        <a:lstStyle/>
        <a:p>
          <a:endParaRPr lang="es-ES" sz="2400"/>
        </a:p>
      </dgm:t>
    </dgm:pt>
    <dgm:pt modelId="{391C8658-2B92-4055-AF42-D4434DEA7CCB}">
      <dgm:prSet phldrT="[Texto]" custT="1"/>
      <dgm:spPr/>
      <dgm:t>
        <a:bodyPr/>
        <a:lstStyle/>
        <a:p>
          <a:r>
            <a:rPr lang="es-ES" sz="1600" dirty="0"/>
            <a:t>Extinción de dominio:</a:t>
          </a:r>
          <a:br>
            <a:rPr lang="es-ES" sz="1600" dirty="0"/>
          </a:br>
          <a:r>
            <a:rPr lang="es-ES" sz="1600" dirty="0"/>
            <a:t>13</a:t>
          </a:r>
          <a:br>
            <a:rPr lang="es-ES" sz="1600" dirty="0"/>
          </a:br>
          <a:r>
            <a:rPr lang="es-ES" sz="1600" dirty="0"/>
            <a:t>9.66%</a:t>
          </a:r>
        </a:p>
      </dgm:t>
    </dgm:pt>
    <dgm:pt modelId="{17DEE21E-4A20-41D2-8EBC-2B392F1B8B07}" type="parTrans" cxnId="{75E547C0-CBDC-47FD-9A8D-F4F182E20352}">
      <dgm:prSet/>
      <dgm:spPr/>
      <dgm:t>
        <a:bodyPr/>
        <a:lstStyle/>
        <a:p>
          <a:endParaRPr lang="es-ES" sz="2400"/>
        </a:p>
      </dgm:t>
    </dgm:pt>
    <dgm:pt modelId="{A3F1F902-AE59-4B1A-A6DA-B47B36EA72F7}" type="sibTrans" cxnId="{75E547C0-CBDC-47FD-9A8D-F4F182E20352}">
      <dgm:prSet/>
      <dgm:spPr/>
      <dgm:t>
        <a:bodyPr/>
        <a:lstStyle/>
        <a:p>
          <a:endParaRPr lang="es-ES" sz="2400"/>
        </a:p>
      </dgm:t>
    </dgm:pt>
    <dgm:pt modelId="{3FF2C7D2-FA1C-44BB-B95B-07E12B271683}">
      <dgm:prSet phldrT="[Texto]" custT="1"/>
      <dgm:spPr/>
      <dgm:t>
        <a:bodyPr/>
        <a:lstStyle/>
        <a:p>
          <a:r>
            <a:rPr lang="es-ES" sz="1600" dirty="0"/>
            <a:t>Sociedades con participación menor al 100%: 44</a:t>
          </a:r>
        </a:p>
      </dgm:t>
    </dgm:pt>
    <dgm:pt modelId="{03C78A32-F30F-40E8-A8BE-C34EEABE95CE}" type="parTrans" cxnId="{4CA5767F-CBF4-4FD5-8DFC-1DDE99292461}">
      <dgm:prSet/>
      <dgm:spPr/>
      <dgm:t>
        <a:bodyPr/>
        <a:lstStyle/>
        <a:p>
          <a:endParaRPr lang="es-ES" sz="2400"/>
        </a:p>
      </dgm:t>
    </dgm:pt>
    <dgm:pt modelId="{96B9B828-B2A4-4F1D-8F4D-836C3B8DBEDC}" type="sibTrans" cxnId="{4CA5767F-CBF4-4FD5-8DFC-1DDE99292461}">
      <dgm:prSet/>
      <dgm:spPr/>
      <dgm:t>
        <a:bodyPr/>
        <a:lstStyle/>
        <a:p>
          <a:endParaRPr lang="es-ES" sz="2400"/>
        </a:p>
      </dgm:t>
    </dgm:pt>
    <dgm:pt modelId="{BE82A2BB-5EFA-4ED2-8DFF-FB1005F55FE3}">
      <dgm:prSet phldrT="[Texto]" custT="1"/>
      <dgm:spPr/>
      <dgm:t>
        <a:bodyPr/>
        <a:lstStyle/>
        <a:p>
          <a:r>
            <a:rPr lang="es-ES" sz="1600" dirty="0"/>
            <a:t>En proceso: </a:t>
          </a:r>
          <a:br>
            <a:rPr lang="es-ES" sz="1600" dirty="0"/>
          </a:br>
          <a:r>
            <a:rPr lang="es-ES" sz="1600" dirty="0"/>
            <a:t>33</a:t>
          </a:r>
          <a:br>
            <a:rPr lang="es-ES" sz="1600" dirty="0"/>
          </a:br>
          <a:r>
            <a:rPr lang="es-ES" sz="1600" dirty="0"/>
            <a:t>75% </a:t>
          </a:r>
        </a:p>
      </dgm:t>
    </dgm:pt>
    <dgm:pt modelId="{E5F0A456-C0BF-45B1-AE0F-A4709B1713CF}" type="parTrans" cxnId="{608E8FB7-AEDF-4F64-9D01-E2CFD44ED81C}">
      <dgm:prSet/>
      <dgm:spPr/>
      <dgm:t>
        <a:bodyPr/>
        <a:lstStyle/>
        <a:p>
          <a:endParaRPr lang="es-ES" sz="2400"/>
        </a:p>
      </dgm:t>
    </dgm:pt>
    <dgm:pt modelId="{6184ED0B-7FC2-423A-AC4F-3D29EFABFA48}" type="sibTrans" cxnId="{608E8FB7-AEDF-4F64-9D01-E2CFD44ED81C}">
      <dgm:prSet/>
      <dgm:spPr/>
      <dgm:t>
        <a:bodyPr/>
        <a:lstStyle/>
        <a:p>
          <a:endParaRPr lang="es-ES" sz="2400"/>
        </a:p>
      </dgm:t>
    </dgm:pt>
    <dgm:pt modelId="{B5708150-0719-4E26-BE8C-480F0AA2B5A4}">
      <dgm:prSet phldrT="[Texto]" custT="1"/>
      <dgm:spPr/>
      <dgm:t>
        <a:bodyPr/>
        <a:lstStyle/>
        <a:p>
          <a:r>
            <a:rPr lang="es-ES" sz="1600" dirty="0"/>
            <a:t>Extinción de dominio:</a:t>
          </a:r>
          <a:br>
            <a:rPr lang="es-ES" sz="1600" dirty="0"/>
          </a:br>
          <a:r>
            <a:rPr lang="es-ES" sz="1600" dirty="0"/>
            <a:t>11 </a:t>
          </a:r>
          <a:br>
            <a:rPr lang="es-ES" sz="1600" dirty="0"/>
          </a:br>
          <a:r>
            <a:rPr lang="es-ES" sz="1600" dirty="0"/>
            <a:t>25%</a:t>
          </a:r>
        </a:p>
      </dgm:t>
    </dgm:pt>
    <dgm:pt modelId="{DA319BC0-9A10-417B-9576-992C7D1996B8}" type="parTrans" cxnId="{84F92798-2085-4C92-BE5B-48AE45C88AD6}">
      <dgm:prSet/>
      <dgm:spPr/>
      <dgm:t>
        <a:bodyPr/>
        <a:lstStyle/>
        <a:p>
          <a:endParaRPr lang="es-ES" sz="2400"/>
        </a:p>
      </dgm:t>
    </dgm:pt>
    <dgm:pt modelId="{BB6D8659-E516-4420-BB33-2D61EBB6BCBC}" type="sibTrans" cxnId="{84F92798-2085-4C92-BE5B-48AE45C88AD6}">
      <dgm:prSet/>
      <dgm:spPr/>
      <dgm:t>
        <a:bodyPr/>
        <a:lstStyle/>
        <a:p>
          <a:endParaRPr lang="es-ES" sz="2400"/>
        </a:p>
      </dgm:t>
    </dgm:pt>
    <dgm:pt modelId="{C6A65119-22EE-430B-99B4-FB78BD7B4828}">
      <dgm:prSet phldrT="[Texto]" custT="1"/>
      <dgm:spPr/>
      <dgm:t>
        <a:bodyPr/>
        <a:lstStyle/>
        <a:p>
          <a:r>
            <a:rPr lang="es-ES" sz="1600" dirty="0"/>
            <a:t>Extinción de dominio:    6                                  1.7%  </a:t>
          </a:r>
        </a:p>
      </dgm:t>
    </dgm:pt>
    <dgm:pt modelId="{4B7EA103-89E0-4C9E-B2BE-BD336F2C6C64}" type="parTrans" cxnId="{0823653A-BA4C-4F87-A354-965B758A80C2}">
      <dgm:prSet/>
      <dgm:spPr/>
      <dgm:t>
        <a:bodyPr/>
        <a:lstStyle/>
        <a:p>
          <a:endParaRPr lang="es-ES" sz="2400"/>
        </a:p>
      </dgm:t>
    </dgm:pt>
    <dgm:pt modelId="{398923D6-038A-4F38-9D23-54D98F5BC66F}" type="sibTrans" cxnId="{0823653A-BA4C-4F87-A354-965B758A80C2}">
      <dgm:prSet/>
      <dgm:spPr/>
      <dgm:t>
        <a:bodyPr/>
        <a:lstStyle/>
        <a:p>
          <a:endParaRPr lang="es-ES" sz="2400"/>
        </a:p>
      </dgm:t>
    </dgm:pt>
    <dgm:pt modelId="{7743D839-8B0E-4717-B680-6A3D53906D05}">
      <dgm:prSet phldrT="[Texto]" custT="1"/>
      <dgm:spPr/>
      <dgm:t>
        <a:bodyPr/>
        <a:lstStyle/>
        <a:p>
          <a:r>
            <a:rPr lang="es-ES" sz="1600" dirty="0"/>
            <a:t>Establecimientos de comercio:</a:t>
          </a:r>
          <a:br>
            <a:rPr lang="es-ES" sz="1600" dirty="0"/>
          </a:br>
          <a:r>
            <a:rPr lang="es-ES" sz="1600" dirty="0"/>
            <a:t>144</a:t>
          </a:r>
        </a:p>
      </dgm:t>
    </dgm:pt>
    <dgm:pt modelId="{167A252D-5F64-4B66-B556-0D5CF16175F9}" type="sibTrans" cxnId="{34633A24-DD55-488C-89F0-8F015412F6C8}">
      <dgm:prSet/>
      <dgm:spPr/>
      <dgm:t>
        <a:bodyPr/>
        <a:lstStyle/>
        <a:p>
          <a:endParaRPr lang="es-ES" sz="2400"/>
        </a:p>
      </dgm:t>
    </dgm:pt>
    <dgm:pt modelId="{6C746CD3-542E-4774-8104-177AD555E653}" type="parTrans" cxnId="{34633A24-DD55-488C-89F0-8F015412F6C8}">
      <dgm:prSet/>
      <dgm:spPr/>
      <dgm:t>
        <a:bodyPr/>
        <a:lstStyle/>
        <a:p>
          <a:endParaRPr lang="es-ES" sz="2400"/>
        </a:p>
      </dgm:t>
    </dgm:pt>
    <dgm:pt modelId="{16074E3E-E808-4050-A099-70B562EBD0D3}" type="pres">
      <dgm:prSet presAssocID="{B37E1697-649A-4ABA-91CF-96ECE51C1C55}" presName="hierChild1" presStyleCnt="0">
        <dgm:presLayoutVars>
          <dgm:orgChart val="1"/>
          <dgm:chPref val="1"/>
          <dgm:dir/>
          <dgm:animOne val="branch"/>
          <dgm:animLvl val="lvl"/>
          <dgm:resizeHandles/>
        </dgm:presLayoutVars>
      </dgm:prSet>
      <dgm:spPr/>
    </dgm:pt>
    <dgm:pt modelId="{ECAA2890-D8C9-4113-A386-7B62087658C6}" type="pres">
      <dgm:prSet presAssocID="{25FC7672-8CAF-414F-99AB-68D7AFC2ED55}" presName="hierRoot1" presStyleCnt="0">
        <dgm:presLayoutVars>
          <dgm:hierBranch val="init"/>
        </dgm:presLayoutVars>
      </dgm:prSet>
      <dgm:spPr/>
    </dgm:pt>
    <dgm:pt modelId="{6003B595-D676-4619-8E50-0E5CC2C761FD}" type="pres">
      <dgm:prSet presAssocID="{25FC7672-8CAF-414F-99AB-68D7AFC2ED55}" presName="rootComposite1" presStyleCnt="0"/>
      <dgm:spPr/>
    </dgm:pt>
    <dgm:pt modelId="{C4F0A7EB-3B98-47BA-BEE1-B2E92F724923}" type="pres">
      <dgm:prSet presAssocID="{25FC7672-8CAF-414F-99AB-68D7AFC2ED55}" presName="rootText1" presStyleLbl="node0" presStyleIdx="0" presStyleCnt="1">
        <dgm:presLayoutVars>
          <dgm:chPref val="3"/>
        </dgm:presLayoutVars>
      </dgm:prSet>
      <dgm:spPr/>
    </dgm:pt>
    <dgm:pt modelId="{3B0A888F-89EB-4ABC-83FF-FB2D6AF0966A}" type="pres">
      <dgm:prSet presAssocID="{25FC7672-8CAF-414F-99AB-68D7AFC2ED55}" presName="rootConnector1" presStyleLbl="node1" presStyleIdx="0" presStyleCnt="0"/>
      <dgm:spPr/>
    </dgm:pt>
    <dgm:pt modelId="{D7CD01F4-1714-46BB-97FF-3FE38567228B}" type="pres">
      <dgm:prSet presAssocID="{25FC7672-8CAF-414F-99AB-68D7AFC2ED55}" presName="hierChild2" presStyleCnt="0"/>
      <dgm:spPr/>
    </dgm:pt>
    <dgm:pt modelId="{840DB048-5EE9-476B-86F6-951E6EA8F3BE}" type="pres">
      <dgm:prSet presAssocID="{CD63E119-A6B2-4380-952F-88D97802933D}" presName="Name37" presStyleLbl="parChTrans1D2" presStyleIdx="0" presStyleCnt="3"/>
      <dgm:spPr/>
    </dgm:pt>
    <dgm:pt modelId="{0E63D8BC-567D-4A22-8FC9-60CF369FB7C2}" type="pres">
      <dgm:prSet presAssocID="{1C38D0F5-8D33-4CC6-8745-21FE49EEF56E}" presName="hierRoot2" presStyleCnt="0">
        <dgm:presLayoutVars>
          <dgm:hierBranch val="init"/>
        </dgm:presLayoutVars>
      </dgm:prSet>
      <dgm:spPr/>
    </dgm:pt>
    <dgm:pt modelId="{874B23F0-9C36-4B26-9277-D3A88FC7B4AE}" type="pres">
      <dgm:prSet presAssocID="{1C38D0F5-8D33-4CC6-8745-21FE49EEF56E}" presName="rootComposite" presStyleCnt="0"/>
      <dgm:spPr/>
    </dgm:pt>
    <dgm:pt modelId="{37AB9068-2B11-4929-B2A2-7D08A1DE7FFA}" type="pres">
      <dgm:prSet presAssocID="{1C38D0F5-8D33-4CC6-8745-21FE49EEF56E}" presName="rootText" presStyleLbl="node2" presStyleIdx="0" presStyleCnt="3">
        <dgm:presLayoutVars>
          <dgm:chPref val="3"/>
        </dgm:presLayoutVars>
      </dgm:prSet>
      <dgm:spPr/>
    </dgm:pt>
    <dgm:pt modelId="{A570AFA6-9324-4199-A56E-570CD4541376}" type="pres">
      <dgm:prSet presAssocID="{1C38D0F5-8D33-4CC6-8745-21FE49EEF56E}" presName="rootConnector" presStyleLbl="node2" presStyleIdx="0" presStyleCnt="3"/>
      <dgm:spPr/>
    </dgm:pt>
    <dgm:pt modelId="{613B3E48-EF4E-4568-837E-84632A31C7D1}" type="pres">
      <dgm:prSet presAssocID="{1C38D0F5-8D33-4CC6-8745-21FE49EEF56E}" presName="hierChild4" presStyleCnt="0"/>
      <dgm:spPr/>
    </dgm:pt>
    <dgm:pt modelId="{E9E82F8F-0F7C-482A-BB60-68D56A3C7E42}" type="pres">
      <dgm:prSet presAssocID="{B12722E5-63C1-4249-84E4-D5EA1617A918}" presName="Name37" presStyleLbl="parChTrans1D3" presStyleIdx="0" presStyleCnt="6"/>
      <dgm:spPr/>
    </dgm:pt>
    <dgm:pt modelId="{0380E328-58D3-423B-AA4A-B0A57C8E5DA3}" type="pres">
      <dgm:prSet presAssocID="{965704B4-B5D3-4114-B8E3-988A345E0965}" presName="hierRoot2" presStyleCnt="0">
        <dgm:presLayoutVars>
          <dgm:hierBranch val="init"/>
        </dgm:presLayoutVars>
      </dgm:prSet>
      <dgm:spPr/>
    </dgm:pt>
    <dgm:pt modelId="{74AC18E3-4734-45A6-A032-FE7F982945C1}" type="pres">
      <dgm:prSet presAssocID="{965704B4-B5D3-4114-B8E3-988A345E0965}" presName="rootComposite" presStyleCnt="0"/>
      <dgm:spPr/>
    </dgm:pt>
    <dgm:pt modelId="{4006975D-7EB9-475F-B6E8-D7B17E281A7D}" type="pres">
      <dgm:prSet presAssocID="{965704B4-B5D3-4114-B8E3-988A345E0965}" presName="rootText" presStyleLbl="node3" presStyleIdx="0" presStyleCnt="6">
        <dgm:presLayoutVars>
          <dgm:chPref val="3"/>
        </dgm:presLayoutVars>
      </dgm:prSet>
      <dgm:spPr/>
    </dgm:pt>
    <dgm:pt modelId="{7001DE5F-0CA5-48D3-B9B8-2DF97A6CD4DD}" type="pres">
      <dgm:prSet presAssocID="{965704B4-B5D3-4114-B8E3-988A345E0965}" presName="rootConnector" presStyleLbl="node3" presStyleIdx="0" presStyleCnt="6"/>
      <dgm:spPr/>
    </dgm:pt>
    <dgm:pt modelId="{9FE20823-8F01-438D-A7ED-1C17D80C6717}" type="pres">
      <dgm:prSet presAssocID="{965704B4-B5D3-4114-B8E3-988A345E0965}" presName="hierChild4" presStyleCnt="0"/>
      <dgm:spPr/>
    </dgm:pt>
    <dgm:pt modelId="{C1FDF14B-8E0A-4A8C-B064-4C90D1D7549A}" type="pres">
      <dgm:prSet presAssocID="{965704B4-B5D3-4114-B8E3-988A345E0965}" presName="hierChild5" presStyleCnt="0"/>
      <dgm:spPr/>
    </dgm:pt>
    <dgm:pt modelId="{CB28362E-C63B-4705-A9FF-D4F6DE019092}" type="pres">
      <dgm:prSet presAssocID="{4B7EA103-89E0-4C9E-B2BE-BD336F2C6C64}" presName="Name37" presStyleLbl="parChTrans1D3" presStyleIdx="1" presStyleCnt="6"/>
      <dgm:spPr/>
    </dgm:pt>
    <dgm:pt modelId="{2FE32D57-96A9-412E-8840-271A38892496}" type="pres">
      <dgm:prSet presAssocID="{C6A65119-22EE-430B-99B4-FB78BD7B4828}" presName="hierRoot2" presStyleCnt="0">
        <dgm:presLayoutVars>
          <dgm:hierBranch val="init"/>
        </dgm:presLayoutVars>
      </dgm:prSet>
      <dgm:spPr/>
    </dgm:pt>
    <dgm:pt modelId="{F37E3C5F-EC11-4987-8798-B036F323BF6C}" type="pres">
      <dgm:prSet presAssocID="{C6A65119-22EE-430B-99B4-FB78BD7B4828}" presName="rootComposite" presStyleCnt="0"/>
      <dgm:spPr/>
    </dgm:pt>
    <dgm:pt modelId="{9EE5DC33-332D-4FA6-B8AD-3C25628EC74E}" type="pres">
      <dgm:prSet presAssocID="{C6A65119-22EE-430B-99B4-FB78BD7B4828}" presName="rootText" presStyleLbl="node3" presStyleIdx="1" presStyleCnt="6">
        <dgm:presLayoutVars>
          <dgm:chPref val="3"/>
        </dgm:presLayoutVars>
      </dgm:prSet>
      <dgm:spPr/>
    </dgm:pt>
    <dgm:pt modelId="{6C0BE71E-E455-4430-ACC0-5652030B2037}" type="pres">
      <dgm:prSet presAssocID="{C6A65119-22EE-430B-99B4-FB78BD7B4828}" presName="rootConnector" presStyleLbl="node3" presStyleIdx="1" presStyleCnt="6"/>
      <dgm:spPr/>
    </dgm:pt>
    <dgm:pt modelId="{4490BEE6-B595-4BB9-AE7B-CB4FAC0E1FF5}" type="pres">
      <dgm:prSet presAssocID="{C6A65119-22EE-430B-99B4-FB78BD7B4828}" presName="hierChild4" presStyleCnt="0"/>
      <dgm:spPr/>
    </dgm:pt>
    <dgm:pt modelId="{FB110085-F811-4E43-B30F-88ADBC7A7A20}" type="pres">
      <dgm:prSet presAssocID="{C6A65119-22EE-430B-99B4-FB78BD7B4828}" presName="hierChild5" presStyleCnt="0"/>
      <dgm:spPr/>
    </dgm:pt>
    <dgm:pt modelId="{CA32BB6A-EB80-41DD-B4D1-7F26A536E8DD}" type="pres">
      <dgm:prSet presAssocID="{1C38D0F5-8D33-4CC6-8745-21FE49EEF56E}" presName="hierChild5" presStyleCnt="0"/>
      <dgm:spPr/>
    </dgm:pt>
    <dgm:pt modelId="{5C16BFB8-F0ED-4C65-BFA7-3BF2CB8BE3FB}" type="pres">
      <dgm:prSet presAssocID="{6C746CD3-542E-4774-8104-177AD555E653}" presName="Name37" presStyleLbl="parChTrans1D2" presStyleIdx="1" presStyleCnt="3"/>
      <dgm:spPr/>
    </dgm:pt>
    <dgm:pt modelId="{E6509853-B9BC-404F-BC7D-5C8FBFAEEDEE}" type="pres">
      <dgm:prSet presAssocID="{7743D839-8B0E-4717-B680-6A3D53906D05}" presName="hierRoot2" presStyleCnt="0">
        <dgm:presLayoutVars>
          <dgm:hierBranch val="init"/>
        </dgm:presLayoutVars>
      </dgm:prSet>
      <dgm:spPr/>
    </dgm:pt>
    <dgm:pt modelId="{6E6B8B9C-013E-4B10-AC73-3ABECB7CB184}" type="pres">
      <dgm:prSet presAssocID="{7743D839-8B0E-4717-B680-6A3D53906D05}" presName="rootComposite" presStyleCnt="0"/>
      <dgm:spPr/>
    </dgm:pt>
    <dgm:pt modelId="{10F38F54-5A02-49E6-8794-964D3448E6BF}" type="pres">
      <dgm:prSet presAssocID="{7743D839-8B0E-4717-B680-6A3D53906D05}" presName="rootText" presStyleLbl="node2" presStyleIdx="1" presStyleCnt="3">
        <dgm:presLayoutVars>
          <dgm:chPref val="3"/>
        </dgm:presLayoutVars>
      </dgm:prSet>
      <dgm:spPr/>
    </dgm:pt>
    <dgm:pt modelId="{D6B83C39-10C1-4A0D-93B3-BD0351F5DAED}" type="pres">
      <dgm:prSet presAssocID="{7743D839-8B0E-4717-B680-6A3D53906D05}" presName="rootConnector" presStyleLbl="node2" presStyleIdx="1" presStyleCnt="3"/>
      <dgm:spPr/>
    </dgm:pt>
    <dgm:pt modelId="{CCAE929A-94F9-4808-82CD-70FCE83CFA65}" type="pres">
      <dgm:prSet presAssocID="{7743D839-8B0E-4717-B680-6A3D53906D05}" presName="hierChild4" presStyleCnt="0"/>
      <dgm:spPr/>
    </dgm:pt>
    <dgm:pt modelId="{1E9F60BF-8541-4E0F-BE38-0707C1AA79CE}" type="pres">
      <dgm:prSet presAssocID="{CD45EF6A-7861-4F7E-8EB1-B86491474913}" presName="Name37" presStyleLbl="parChTrans1D3" presStyleIdx="2" presStyleCnt="6"/>
      <dgm:spPr/>
    </dgm:pt>
    <dgm:pt modelId="{1EE99810-22A8-4970-9F9D-71B4EF48F626}" type="pres">
      <dgm:prSet presAssocID="{60D229D4-3D95-4C41-A2D0-1CF9EB276654}" presName="hierRoot2" presStyleCnt="0">
        <dgm:presLayoutVars>
          <dgm:hierBranch val="init"/>
        </dgm:presLayoutVars>
      </dgm:prSet>
      <dgm:spPr/>
    </dgm:pt>
    <dgm:pt modelId="{8A841640-1D3B-4ACC-9226-FA1AAC987D25}" type="pres">
      <dgm:prSet presAssocID="{60D229D4-3D95-4C41-A2D0-1CF9EB276654}" presName="rootComposite" presStyleCnt="0"/>
      <dgm:spPr/>
    </dgm:pt>
    <dgm:pt modelId="{17E7BF49-2732-45A4-B76E-CF3E6FA86421}" type="pres">
      <dgm:prSet presAssocID="{60D229D4-3D95-4C41-A2D0-1CF9EB276654}" presName="rootText" presStyleLbl="node3" presStyleIdx="2" presStyleCnt="6">
        <dgm:presLayoutVars>
          <dgm:chPref val="3"/>
        </dgm:presLayoutVars>
      </dgm:prSet>
      <dgm:spPr/>
    </dgm:pt>
    <dgm:pt modelId="{C7688E5F-6A59-4723-AD2C-01AAB9C6827A}" type="pres">
      <dgm:prSet presAssocID="{60D229D4-3D95-4C41-A2D0-1CF9EB276654}" presName="rootConnector" presStyleLbl="node3" presStyleIdx="2" presStyleCnt="6"/>
      <dgm:spPr/>
    </dgm:pt>
    <dgm:pt modelId="{24E97C85-B493-4AA2-BAA7-9E0EFB7D1C93}" type="pres">
      <dgm:prSet presAssocID="{60D229D4-3D95-4C41-A2D0-1CF9EB276654}" presName="hierChild4" presStyleCnt="0"/>
      <dgm:spPr/>
    </dgm:pt>
    <dgm:pt modelId="{1F3880B8-9334-4DFD-9332-B1AE9258018F}" type="pres">
      <dgm:prSet presAssocID="{60D229D4-3D95-4C41-A2D0-1CF9EB276654}" presName="hierChild5" presStyleCnt="0"/>
      <dgm:spPr/>
    </dgm:pt>
    <dgm:pt modelId="{F1411978-E7AA-4BDD-AEF2-0CF6BE1436CE}" type="pres">
      <dgm:prSet presAssocID="{17DEE21E-4A20-41D2-8EBC-2B392F1B8B07}" presName="Name37" presStyleLbl="parChTrans1D3" presStyleIdx="3" presStyleCnt="6"/>
      <dgm:spPr/>
    </dgm:pt>
    <dgm:pt modelId="{60AE5F93-D12B-4592-BA7F-2261ECB0016B}" type="pres">
      <dgm:prSet presAssocID="{391C8658-2B92-4055-AF42-D4434DEA7CCB}" presName="hierRoot2" presStyleCnt="0">
        <dgm:presLayoutVars>
          <dgm:hierBranch val="init"/>
        </dgm:presLayoutVars>
      </dgm:prSet>
      <dgm:spPr/>
    </dgm:pt>
    <dgm:pt modelId="{825434EB-0E2C-42FA-A750-AAFF60C38DA9}" type="pres">
      <dgm:prSet presAssocID="{391C8658-2B92-4055-AF42-D4434DEA7CCB}" presName="rootComposite" presStyleCnt="0"/>
      <dgm:spPr/>
    </dgm:pt>
    <dgm:pt modelId="{E05DAADD-36FF-4C0E-94A6-DFFAC8189173}" type="pres">
      <dgm:prSet presAssocID="{391C8658-2B92-4055-AF42-D4434DEA7CCB}" presName="rootText" presStyleLbl="node3" presStyleIdx="3" presStyleCnt="6" custScaleY="120774">
        <dgm:presLayoutVars>
          <dgm:chPref val="3"/>
        </dgm:presLayoutVars>
      </dgm:prSet>
      <dgm:spPr/>
    </dgm:pt>
    <dgm:pt modelId="{7EDAF033-8EF5-4953-AB26-1615EC0F8424}" type="pres">
      <dgm:prSet presAssocID="{391C8658-2B92-4055-AF42-D4434DEA7CCB}" presName="rootConnector" presStyleLbl="node3" presStyleIdx="3" presStyleCnt="6"/>
      <dgm:spPr/>
    </dgm:pt>
    <dgm:pt modelId="{42AF4D2E-F2C2-469F-BD54-1BB5324D7096}" type="pres">
      <dgm:prSet presAssocID="{391C8658-2B92-4055-AF42-D4434DEA7CCB}" presName="hierChild4" presStyleCnt="0"/>
      <dgm:spPr/>
    </dgm:pt>
    <dgm:pt modelId="{A6723B1A-4979-41AA-AB9B-79A6720C87A0}" type="pres">
      <dgm:prSet presAssocID="{391C8658-2B92-4055-AF42-D4434DEA7CCB}" presName="hierChild5" presStyleCnt="0"/>
      <dgm:spPr/>
    </dgm:pt>
    <dgm:pt modelId="{93F22A41-49BE-4965-8DA1-CEA3B7E69134}" type="pres">
      <dgm:prSet presAssocID="{7743D839-8B0E-4717-B680-6A3D53906D05}" presName="hierChild5" presStyleCnt="0"/>
      <dgm:spPr/>
    </dgm:pt>
    <dgm:pt modelId="{29E614F5-19C0-4143-B911-3196654B742D}" type="pres">
      <dgm:prSet presAssocID="{03C78A32-F30F-40E8-A8BE-C34EEABE95CE}" presName="Name37" presStyleLbl="parChTrans1D2" presStyleIdx="2" presStyleCnt="3"/>
      <dgm:spPr/>
    </dgm:pt>
    <dgm:pt modelId="{0C064DD1-9118-42FE-A59E-5E855ED41183}" type="pres">
      <dgm:prSet presAssocID="{3FF2C7D2-FA1C-44BB-B95B-07E12B271683}" presName="hierRoot2" presStyleCnt="0">
        <dgm:presLayoutVars>
          <dgm:hierBranch val="init"/>
        </dgm:presLayoutVars>
      </dgm:prSet>
      <dgm:spPr/>
    </dgm:pt>
    <dgm:pt modelId="{0C8B133C-5717-43E2-89AE-F974B42E3483}" type="pres">
      <dgm:prSet presAssocID="{3FF2C7D2-FA1C-44BB-B95B-07E12B271683}" presName="rootComposite" presStyleCnt="0"/>
      <dgm:spPr/>
    </dgm:pt>
    <dgm:pt modelId="{0D572222-C7F2-4519-8DCB-FBACA48DC8BB}" type="pres">
      <dgm:prSet presAssocID="{3FF2C7D2-FA1C-44BB-B95B-07E12B271683}" presName="rootText" presStyleLbl="node2" presStyleIdx="2" presStyleCnt="3" custScaleX="121008" custScaleY="111781">
        <dgm:presLayoutVars>
          <dgm:chPref val="3"/>
        </dgm:presLayoutVars>
      </dgm:prSet>
      <dgm:spPr/>
    </dgm:pt>
    <dgm:pt modelId="{3A5A8733-5373-44BC-9B7C-23B37076A9D5}" type="pres">
      <dgm:prSet presAssocID="{3FF2C7D2-FA1C-44BB-B95B-07E12B271683}" presName="rootConnector" presStyleLbl="node2" presStyleIdx="2" presStyleCnt="3"/>
      <dgm:spPr/>
    </dgm:pt>
    <dgm:pt modelId="{8F531839-D161-4936-AF95-60965AB9BD31}" type="pres">
      <dgm:prSet presAssocID="{3FF2C7D2-FA1C-44BB-B95B-07E12B271683}" presName="hierChild4" presStyleCnt="0"/>
      <dgm:spPr/>
    </dgm:pt>
    <dgm:pt modelId="{12F996D6-8AA6-4E89-9F5D-20E336BD2148}" type="pres">
      <dgm:prSet presAssocID="{E5F0A456-C0BF-45B1-AE0F-A4709B1713CF}" presName="Name37" presStyleLbl="parChTrans1D3" presStyleIdx="4" presStyleCnt="6"/>
      <dgm:spPr/>
    </dgm:pt>
    <dgm:pt modelId="{E9E70853-F169-4D24-80B6-C932E65D62AA}" type="pres">
      <dgm:prSet presAssocID="{BE82A2BB-5EFA-4ED2-8DFF-FB1005F55FE3}" presName="hierRoot2" presStyleCnt="0">
        <dgm:presLayoutVars>
          <dgm:hierBranch val="init"/>
        </dgm:presLayoutVars>
      </dgm:prSet>
      <dgm:spPr/>
    </dgm:pt>
    <dgm:pt modelId="{0636F74A-55A0-4591-8E63-D0EBBCBB1EF4}" type="pres">
      <dgm:prSet presAssocID="{BE82A2BB-5EFA-4ED2-8DFF-FB1005F55FE3}" presName="rootComposite" presStyleCnt="0"/>
      <dgm:spPr/>
    </dgm:pt>
    <dgm:pt modelId="{60ED4405-4B33-424F-BDD0-904176FD341A}" type="pres">
      <dgm:prSet presAssocID="{BE82A2BB-5EFA-4ED2-8DFF-FB1005F55FE3}" presName="rootText" presStyleLbl="node3" presStyleIdx="4" presStyleCnt="6">
        <dgm:presLayoutVars>
          <dgm:chPref val="3"/>
        </dgm:presLayoutVars>
      </dgm:prSet>
      <dgm:spPr/>
    </dgm:pt>
    <dgm:pt modelId="{013F55CE-C416-4CE5-8099-DC1464CDD2D1}" type="pres">
      <dgm:prSet presAssocID="{BE82A2BB-5EFA-4ED2-8DFF-FB1005F55FE3}" presName="rootConnector" presStyleLbl="node3" presStyleIdx="4" presStyleCnt="6"/>
      <dgm:spPr/>
    </dgm:pt>
    <dgm:pt modelId="{77F98559-38A2-4B71-9C66-BC521C0ADF1E}" type="pres">
      <dgm:prSet presAssocID="{BE82A2BB-5EFA-4ED2-8DFF-FB1005F55FE3}" presName="hierChild4" presStyleCnt="0"/>
      <dgm:spPr/>
    </dgm:pt>
    <dgm:pt modelId="{D8EC310B-A576-459B-B31C-1534B567B9A9}" type="pres">
      <dgm:prSet presAssocID="{BE82A2BB-5EFA-4ED2-8DFF-FB1005F55FE3}" presName="hierChild5" presStyleCnt="0"/>
      <dgm:spPr/>
    </dgm:pt>
    <dgm:pt modelId="{325BD8FD-3CF2-4B16-A651-CEEEE6B92DA0}" type="pres">
      <dgm:prSet presAssocID="{DA319BC0-9A10-417B-9576-992C7D1996B8}" presName="Name37" presStyleLbl="parChTrans1D3" presStyleIdx="5" presStyleCnt="6"/>
      <dgm:spPr/>
    </dgm:pt>
    <dgm:pt modelId="{87619E33-A523-4AC5-9111-A1A366F3E2F4}" type="pres">
      <dgm:prSet presAssocID="{B5708150-0719-4E26-BE8C-480F0AA2B5A4}" presName="hierRoot2" presStyleCnt="0">
        <dgm:presLayoutVars>
          <dgm:hierBranch val="init"/>
        </dgm:presLayoutVars>
      </dgm:prSet>
      <dgm:spPr/>
    </dgm:pt>
    <dgm:pt modelId="{3FA486E3-A042-453D-B2C0-459DB4B22F99}" type="pres">
      <dgm:prSet presAssocID="{B5708150-0719-4E26-BE8C-480F0AA2B5A4}" presName="rootComposite" presStyleCnt="0"/>
      <dgm:spPr/>
    </dgm:pt>
    <dgm:pt modelId="{AA116C44-E2FC-4B45-A4AD-65B798878988}" type="pres">
      <dgm:prSet presAssocID="{B5708150-0719-4E26-BE8C-480F0AA2B5A4}" presName="rootText" presStyleLbl="node3" presStyleIdx="5" presStyleCnt="6" custScaleY="130395">
        <dgm:presLayoutVars>
          <dgm:chPref val="3"/>
        </dgm:presLayoutVars>
      </dgm:prSet>
      <dgm:spPr/>
    </dgm:pt>
    <dgm:pt modelId="{B912D3CF-0E09-44A1-863C-DEE6998F50C9}" type="pres">
      <dgm:prSet presAssocID="{B5708150-0719-4E26-BE8C-480F0AA2B5A4}" presName="rootConnector" presStyleLbl="node3" presStyleIdx="5" presStyleCnt="6"/>
      <dgm:spPr/>
    </dgm:pt>
    <dgm:pt modelId="{7F3D9263-BB2D-489E-B0B5-A682F5322FB6}" type="pres">
      <dgm:prSet presAssocID="{B5708150-0719-4E26-BE8C-480F0AA2B5A4}" presName="hierChild4" presStyleCnt="0"/>
      <dgm:spPr/>
    </dgm:pt>
    <dgm:pt modelId="{8D2049C4-FBBA-447F-ACF6-0DD62F7ECD61}" type="pres">
      <dgm:prSet presAssocID="{B5708150-0719-4E26-BE8C-480F0AA2B5A4}" presName="hierChild5" presStyleCnt="0"/>
      <dgm:spPr/>
    </dgm:pt>
    <dgm:pt modelId="{A3174692-60C5-47E2-B678-0BD3328E318F}" type="pres">
      <dgm:prSet presAssocID="{3FF2C7D2-FA1C-44BB-B95B-07E12B271683}" presName="hierChild5" presStyleCnt="0"/>
      <dgm:spPr/>
    </dgm:pt>
    <dgm:pt modelId="{3C08A7E3-A149-4B41-A5CA-7BDAA46278FC}" type="pres">
      <dgm:prSet presAssocID="{25FC7672-8CAF-414F-99AB-68D7AFC2ED55}" presName="hierChild3" presStyleCnt="0"/>
      <dgm:spPr/>
    </dgm:pt>
  </dgm:ptLst>
  <dgm:cxnLst>
    <dgm:cxn modelId="{1AB65E00-F674-408F-8ECE-88C81512B857}" type="presOf" srcId="{965704B4-B5D3-4114-B8E3-988A345E0965}" destId="{4006975D-7EB9-475F-B6E8-D7B17E281A7D}" srcOrd="0" destOrd="0" presId="urn:microsoft.com/office/officeart/2005/8/layout/orgChart1"/>
    <dgm:cxn modelId="{A5B0F600-4385-4729-8479-EC243AC5B828}" type="presOf" srcId="{DA319BC0-9A10-417B-9576-992C7D1996B8}" destId="{325BD8FD-3CF2-4B16-A651-CEEEE6B92DA0}" srcOrd="0" destOrd="0" presId="urn:microsoft.com/office/officeart/2005/8/layout/orgChart1"/>
    <dgm:cxn modelId="{CBC4CD07-9CA9-497E-A30D-C5EDD222CAF3}" srcId="{B37E1697-649A-4ABA-91CF-96ECE51C1C55}" destId="{25FC7672-8CAF-414F-99AB-68D7AFC2ED55}" srcOrd="0" destOrd="0" parTransId="{E086F650-81AA-4CEE-B0A2-28537582F10A}" sibTransId="{351D39AE-4B13-421D-B03F-7AFDDE6801B1}"/>
    <dgm:cxn modelId="{0CF8C70B-ECD6-454C-88B0-C42408FFCD1C}" type="presOf" srcId="{B12722E5-63C1-4249-84E4-D5EA1617A918}" destId="{E9E82F8F-0F7C-482A-BB60-68D56A3C7E42}" srcOrd="0" destOrd="0" presId="urn:microsoft.com/office/officeart/2005/8/layout/orgChart1"/>
    <dgm:cxn modelId="{C3881E0C-E318-40C6-9A12-160255728B22}" type="presOf" srcId="{CD63E119-A6B2-4380-952F-88D97802933D}" destId="{840DB048-5EE9-476B-86F6-951E6EA8F3BE}" srcOrd="0" destOrd="0" presId="urn:microsoft.com/office/officeart/2005/8/layout/orgChart1"/>
    <dgm:cxn modelId="{7E09A90D-C6D1-4E42-99DD-BD8497620D50}" type="presOf" srcId="{7743D839-8B0E-4717-B680-6A3D53906D05}" destId="{10F38F54-5A02-49E6-8794-964D3448E6BF}" srcOrd="0" destOrd="0" presId="urn:microsoft.com/office/officeart/2005/8/layout/orgChart1"/>
    <dgm:cxn modelId="{34633A24-DD55-488C-89F0-8F015412F6C8}" srcId="{25FC7672-8CAF-414F-99AB-68D7AFC2ED55}" destId="{7743D839-8B0E-4717-B680-6A3D53906D05}" srcOrd="1" destOrd="0" parTransId="{6C746CD3-542E-4774-8104-177AD555E653}" sibTransId="{167A252D-5F64-4B66-B556-0D5CF16175F9}"/>
    <dgm:cxn modelId="{C17C5730-7FCE-4C40-9506-085E5F78E163}" type="presOf" srcId="{6C746CD3-542E-4774-8104-177AD555E653}" destId="{5C16BFB8-F0ED-4C65-BFA7-3BF2CB8BE3FB}" srcOrd="0" destOrd="0" presId="urn:microsoft.com/office/officeart/2005/8/layout/orgChart1"/>
    <dgm:cxn modelId="{0823653A-BA4C-4F87-A354-965B758A80C2}" srcId="{1C38D0F5-8D33-4CC6-8745-21FE49EEF56E}" destId="{C6A65119-22EE-430B-99B4-FB78BD7B4828}" srcOrd="1" destOrd="0" parTransId="{4B7EA103-89E0-4C9E-B2BE-BD336F2C6C64}" sibTransId="{398923D6-038A-4F38-9D23-54D98F5BC66F}"/>
    <dgm:cxn modelId="{C07C0A3F-583E-4DA0-876B-23F419F6AEF9}" type="presOf" srcId="{B5708150-0719-4E26-BE8C-480F0AA2B5A4}" destId="{AA116C44-E2FC-4B45-A4AD-65B798878988}" srcOrd="0" destOrd="0" presId="urn:microsoft.com/office/officeart/2005/8/layout/orgChart1"/>
    <dgm:cxn modelId="{3B4F0A60-485D-412A-95F7-2CAB74BB8A0C}" type="presOf" srcId="{B5708150-0719-4E26-BE8C-480F0AA2B5A4}" destId="{B912D3CF-0E09-44A1-863C-DEE6998F50C9}" srcOrd="1" destOrd="0" presId="urn:microsoft.com/office/officeart/2005/8/layout/orgChart1"/>
    <dgm:cxn modelId="{2DAE9842-DFB4-4EE5-937D-00A82E5BD406}" type="presOf" srcId="{3FF2C7D2-FA1C-44BB-B95B-07E12B271683}" destId="{0D572222-C7F2-4519-8DCB-FBACA48DC8BB}" srcOrd="0" destOrd="0" presId="urn:microsoft.com/office/officeart/2005/8/layout/orgChart1"/>
    <dgm:cxn modelId="{29451248-0747-4047-AFEF-34DB0FB2D30B}" type="presOf" srcId="{391C8658-2B92-4055-AF42-D4434DEA7CCB}" destId="{E05DAADD-36FF-4C0E-94A6-DFFAC8189173}" srcOrd="0" destOrd="0" presId="urn:microsoft.com/office/officeart/2005/8/layout/orgChart1"/>
    <dgm:cxn modelId="{81701E48-36BB-4E3B-AF2C-67AE94002C75}" type="presOf" srcId="{E5F0A456-C0BF-45B1-AE0F-A4709B1713CF}" destId="{12F996D6-8AA6-4E89-9F5D-20E336BD2148}" srcOrd="0" destOrd="0" presId="urn:microsoft.com/office/officeart/2005/8/layout/orgChart1"/>
    <dgm:cxn modelId="{D5F6786A-2E3E-4EAC-AC8D-22D0C52300EA}" type="presOf" srcId="{7743D839-8B0E-4717-B680-6A3D53906D05}" destId="{D6B83C39-10C1-4A0D-93B3-BD0351F5DAED}" srcOrd="1" destOrd="0" presId="urn:microsoft.com/office/officeart/2005/8/layout/orgChart1"/>
    <dgm:cxn modelId="{F8DB796B-DE3E-48B8-A796-E68564D687D9}" type="presOf" srcId="{17DEE21E-4A20-41D2-8EBC-2B392F1B8B07}" destId="{F1411978-E7AA-4BDD-AEF2-0CF6BE1436CE}" srcOrd="0" destOrd="0" presId="urn:microsoft.com/office/officeart/2005/8/layout/orgChart1"/>
    <dgm:cxn modelId="{C1C55E51-9A54-4384-AF70-5628B9F4BA3C}" type="presOf" srcId="{BE82A2BB-5EFA-4ED2-8DFF-FB1005F55FE3}" destId="{013F55CE-C416-4CE5-8099-DC1464CDD2D1}" srcOrd="1" destOrd="0" presId="urn:microsoft.com/office/officeart/2005/8/layout/orgChart1"/>
    <dgm:cxn modelId="{B7881572-8C05-447D-9A60-F2BA66417FC3}" type="presOf" srcId="{4B7EA103-89E0-4C9E-B2BE-BD336F2C6C64}" destId="{CB28362E-C63B-4705-A9FF-D4F6DE019092}" srcOrd="0" destOrd="0" presId="urn:microsoft.com/office/officeart/2005/8/layout/orgChart1"/>
    <dgm:cxn modelId="{4EDD2652-2365-461D-A711-928E5D5C17C9}" type="presOf" srcId="{391C8658-2B92-4055-AF42-D4434DEA7CCB}" destId="{7EDAF033-8EF5-4953-AB26-1615EC0F8424}" srcOrd="1" destOrd="0" presId="urn:microsoft.com/office/officeart/2005/8/layout/orgChart1"/>
    <dgm:cxn modelId="{6D12D57E-A6ED-4FB6-8CFD-B35CC3D9604E}" type="presOf" srcId="{CD45EF6A-7861-4F7E-8EB1-B86491474913}" destId="{1E9F60BF-8541-4E0F-BE38-0707C1AA79CE}" srcOrd="0" destOrd="0" presId="urn:microsoft.com/office/officeart/2005/8/layout/orgChart1"/>
    <dgm:cxn modelId="{4CA5767F-CBF4-4FD5-8DFC-1DDE99292461}" srcId="{25FC7672-8CAF-414F-99AB-68D7AFC2ED55}" destId="{3FF2C7D2-FA1C-44BB-B95B-07E12B271683}" srcOrd="2" destOrd="0" parTransId="{03C78A32-F30F-40E8-A8BE-C34EEABE95CE}" sibTransId="{96B9B828-B2A4-4F1D-8F4D-836C3B8DBEDC}"/>
    <dgm:cxn modelId="{1FA2208D-B23D-4650-9057-B7CF2FDE88DB}" type="presOf" srcId="{C6A65119-22EE-430B-99B4-FB78BD7B4828}" destId="{9EE5DC33-332D-4FA6-B8AD-3C25628EC74E}" srcOrd="0" destOrd="0" presId="urn:microsoft.com/office/officeart/2005/8/layout/orgChart1"/>
    <dgm:cxn modelId="{84F92798-2085-4C92-BE5B-48AE45C88AD6}" srcId="{3FF2C7D2-FA1C-44BB-B95B-07E12B271683}" destId="{B5708150-0719-4E26-BE8C-480F0AA2B5A4}" srcOrd="1" destOrd="0" parTransId="{DA319BC0-9A10-417B-9576-992C7D1996B8}" sibTransId="{BB6D8659-E516-4420-BB33-2D61EBB6BCBC}"/>
    <dgm:cxn modelId="{A03D41A8-C632-4082-B11B-618D3291F298}" srcId="{25FC7672-8CAF-414F-99AB-68D7AFC2ED55}" destId="{1C38D0F5-8D33-4CC6-8745-21FE49EEF56E}" srcOrd="0" destOrd="0" parTransId="{CD63E119-A6B2-4380-952F-88D97802933D}" sibTransId="{F232F662-8830-4FE3-85FC-CAFBA60EE445}"/>
    <dgm:cxn modelId="{BF7C5CAA-4A68-4F43-B6AE-970AC50DF51B}" type="presOf" srcId="{965704B4-B5D3-4114-B8E3-988A345E0965}" destId="{7001DE5F-0CA5-48D3-B9B8-2DF97A6CD4DD}" srcOrd="1" destOrd="0" presId="urn:microsoft.com/office/officeart/2005/8/layout/orgChart1"/>
    <dgm:cxn modelId="{3E7D3BAC-E073-407D-B2FA-D04209AB7250}" type="presOf" srcId="{C6A65119-22EE-430B-99B4-FB78BD7B4828}" destId="{6C0BE71E-E455-4430-ACC0-5652030B2037}" srcOrd="1" destOrd="0" presId="urn:microsoft.com/office/officeart/2005/8/layout/orgChart1"/>
    <dgm:cxn modelId="{FB2375B4-5A45-4409-B4B2-47D2F93145EE}" type="presOf" srcId="{BE82A2BB-5EFA-4ED2-8DFF-FB1005F55FE3}" destId="{60ED4405-4B33-424F-BDD0-904176FD341A}" srcOrd="0" destOrd="0" presId="urn:microsoft.com/office/officeart/2005/8/layout/orgChart1"/>
    <dgm:cxn modelId="{608E8FB7-AEDF-4F64-9D01-E2CFD44ED81C}" srcId="{3FF2C7D2-FA1C-44BB-B95B-07E12B271683}" destId="{BE82A2BB-5EFA-4ED2-8DFF-FB1005F55FE3}" srcOrd="0" destOrd="0" parTransId="{E5F0A456-C0BF-45B1-AE0F-A4709B1713CF}" sibTransId="{6184ED0B-7FC2-423A-AC4F-3D29EFABFA48}"/>
    <dgm:cxn modelId="{5EABA2B7-526B-4CD3-9F43-4862F792284D}" type="presOf" srcId="{03C78A32-F30F-40E8-A8BE-C34EEABE95CE}" destId="{29E614F5-19C0-4143-B911-3196654B742D}" srcOrd="0" destOrd="0" presId="urn:microsoft.com/office/officeart/2005/8/layout/orgChart1"/>
    <dgm:cxn modelId="{EA438CBD-EAAB-4FCC-9213-CB77FFC379DD}" srcId="{7743D839-8B0E-4717-B680-6A3D53906D05}" destId="{60D229D4-3D95-4C41-A2D0-1CF9EB276654}" srcOrd="0" destOrd="0" parTransId="{CD45EF6A-7861-4F7E-8EB1-B86491474913}" sibTransId="{E9DC9E1F-979E-4633-93F2-B8E370532A2B}"/>
    <dgm:cxn modelId="{75E547C0-CBDC-47FD-9A8D-F4F182E20352}" srcId="{7743D839-8B0E-4717-B680-6A3D53906D05}" destId="{391C8658-2B92-4055-AF42-D4434DEA7CCB}" srcOrd="1" destOrd="0" parTransId="{17DEE21E-4A20-41D2-8EBC-2B392F1B8B07}" sibTransId="{A3F1F902-AE59-4B1A-A6DA-B47B36EA72F7}"/>
    <dgm:cxn modelId="{C3A4CACA-69D7-42DA-9E5E-939FB90C1B16}" type="presOf" srcId="{1C38D0F5-8D33-4CC6-8745-21FE49EEF56E}" destId="{A570AFA6-9324-4199-A56E-570CD4541376}" srcOrd="1" destOrd="0" presId="urn:microsoft.com/office/officeart/2005/8/layout/orgChart1"/>
    <dgm:cxn modelId="{C4B16DCE-6F23-4C31-8F11-6E11D3679737}" type="presOf" srcId="{60D229D4-3D95-4C41-A2D0-1CF9EB276654}" destId="{C7688E5F-6A59-4723-AD2C-01AAB9C6827A}" srcOrd="1" destOrd="0" presId="urn:microsoft.com/office/officeart/2005/8/layout/orgChart1"/>
    <dgm:cxn modelId="{BDFC0BD1-00BB-4E6B-B485-C8D9C385CAE0}" type="presOf" srcId="{B37E1697-649A-4ABA-91CF-96ECE51C1C55}" destId="{16074E3E-E808-4050-A099-70B562EBD0D3}" srcOrd="0" destOrd="0" presId="urn:microsoft.com/office/officeart/2005/8/layout/orgChart1"/>
    <dgm:cxn modelId="{80522FD8-F718-439F-8808-771350D5C9E3}" type="presOf" srcId="{25FC7672-8CAF-414F-99AB-68D7AFC2ED55}" destId="{3B0A888F-89EB-4ABC-83FF-FB2D6AF0966A}" srcOrd="1" destOrd="0" presId="urn:microsoft.com/office/officeart/2005/8/layout/orgChart1"/>
    <dgm:cxn modelId="{EE0BD3D8-B6B3-44D5-8BD8-AFA092CA596D}" type="presOf" srcId="{25FC7672-8CAF-414F-99AB-68D7AFC2ED55}" destId="{C4F0A7EB-3B98-47BA-BEE1-B2E92F724923}" srcOrd="0" destOrd="0" presId="urn:microsoft.com/office/officeart/2005/8/layout/orgChart1"/>
    <dgm:cxn modelId="{B8C3A3EF-5EB8-4646-85BA-CB263D3AE8E8}" type="presOf" srcId="{3FF2C7D2-FA1C-44BB-B95B-07E12B271683}" destId="{3A5A8733-5373-44BC-9B7C-23B37076A9D5}" srcOrd="1" destOrd="0" presId="urn:microsoft.com/office/officeart/2005/8/layout/orgChart1"/>
    <dgm:cxn modelId="{EAC94FF7-691A-4388-8099-2F42D801D0EC}" srcId="{1C38D0F5-8D33-4CC6-8745-21FE49EEF56E}" destId="{965704B4-B5D3-4114-B8E3-988A345E0965}" srcOrd="0" destOrd="0" parTransId="{B12722E5-63C1-4249-84E4-D5EA1617A918}" sibTransId="{D85C1D5C-8FCB-4849-B0FD-465F28CAA82B}"/>
    <dgm:cxn modelId="{D3BFD0F7-1463-4E58-B77E-2A2138B89F0E}" type="presOf" srcId="{1C38D0F5-8D33-4CC6-8745-21FE49EEF56E}" destId="{37AB9068-2B11-4929-B2A2-7D08A1DE7FFA}" srcOrd="0" destOrd="0" presId="urn:microsoft.com/office/officeart/2005/8/layout/orgChart1"/>
    <dgm:cxn modelId="{4796DEF8-5AAD-493E-92E0-B2244816A8E1}" type="presOf" srcId="{60D229D4-3D95-4C41-A2D0-1CF9EB276654}" destId="{17E7BF49-2732-45A4-B76E-CF3E6FA86421}" srcOrd="0" destOrd="0" presId="urn:microsoft.com/office/officeart/2005/8/layout/orgChart1"/>
    <dgm:cxn modelId="{3F8B0AC3-F4DA-4D68-A742-AA098B358C7B}" type="presParOf" srcId="{16074E3E-E808-4050-A099-70B562EBD0D3}" destId="{ECAA2890-D8C9-4113-A386-7B62087658C6}" srcOrd="0" destOrd="0" presId="urn:microsoft.com/office/officeart/2005/8/layout/orgChart1"/>
    <dgm:cxn modelId="{8EC04B86-FBCB-4110-A1E0-71946C33C132}" type="presParOf" srcId="{ECAA2890-D8C9-4113-A386-7B62087658C6}" destId="{6003B595-D676-4619-8E50-0E5CC2C761FD}" srcOrd="0" destOrd="0" presId="urn:microsoft.com/office/officeart/2005/8/layout/orgChart1"/>
    <dgm:cxn modelId="{827CAE6E-D8BA-4C00-B090-AD4466940BC7}" type="presParOf" srcId="{6003B595-D676-4619-8E50-0E5CC2C761FD}" destId="{C4F0A7EB-3B98-47BA-BEE1-B2E92F724923}" srcOrd="0" destOrd="0" presId="urn:microsoft.com/office/officeart/2005/8/layout/orgChart1"/>
    <dgm:cxn modelId="{B8372DDB-9A14-4006-A74D-AE7BF1D3F2C4}" type="presParOf" srcId="{6003B595-D676-4619-8E50-0E5CC2C761FD}" destId="{3B0A888F-89EB-4ABC-83FF-FB2D6AF0966A}" srcOrd="1" destOrd="0" presId="urn:microsoft.com/office/officeart/2005/8/layout/orgChart1"/>
    <dgm:cxn modelId="{C5B06A13-C86A-4494-8D1C-F019B4BC647F}" type="presParOf" srcId="{ECAA2890-D8C9-4113-A386-7B62087658C6}" destId="{D7CD01F4-1714-46BB-97FF-3FE38567228B}" srcOrd="1" destOrd="0" presId="urn:microsoft.com/office/officeart/2005/8/layout/orgChart1"/>
    <dgm:cxn modelId="{A07949D3-DF1E-456D-8B73-6049692B3F9B}" type="presParOf" srcId="{D7CD01F4-1714-46BB-97FF-3FE38567228B}" destId="{840DB048-5EE9-476B-86F6-951E6EA8F3BE}" srcOrd="0" destOrd="0" presId="urn:microsoft.com/office/officeart/2005/8/layout/orgChart1"/>
    <dgm:cxn modelId="{311CCE58-AA6B-4F39-9419-5EA2C3E6B079}" type="presParOf" srcId="{D7CD01F4-1714-46BB-97FF-3FE38567228B}" destId="{0E63D8BC-567D-4A22-8FC9-60CF369FB7C2}" srcOrd="1" destOrd="0" presId="urn:microsoft.com/office/officeart/2005/8/layout/orgChart1"/>
    <dgm:cxn modelId="{55AD5C43-38BB-4A75-9CED-A8C582679D64}" type="presParOf" srcId="{0E63D8BC-567D-4A22-8FC9-60CF369FB7C2}" destId="{874B23F0-9C36-4B26-9277-D3A88FC7B4AE}" srcOrd="0" destOrd="0" presId="urn:microsoft.com/office/officeart/2005/8/layout/orgChart1"/>
    <dgm:cxn modelId="{3F2BC4EE-5033-4F6F-B5F9-3D94714970BF}" type="presParOf" srcId="{874B23F0-9C36-4B26-9277-D3A88FC7B4AE}" destId="{37AB9068-2B11-4929-B2A2-7D08A1DE7FFA}" srcOrd="0" destOrd="0" presId="urn:microsoft.com/office/officeart/2005/8/layout/orgChart1"/>
    <dgm:cxn modelId="{8FBC19BB-2ED5-4028-8138-193E40614DF1}" type="presParOf" srcId="{874B23F0-9C36-4B26-9277-D3A88FC7B4AE}" destId="{A570AFA6-9324-4199-A56E-570CD4541376}" srcOrd="1" destOrd="0" presId="urn:microsoft.com/office/officeart/2005/8/layout/orgChart1"/>
    <dgm:cxn modelId="{CEE24829-618E-48A0-BDAC-39C23F174A83}" type="presParOf" srcId="{0E63D8BC-567D-4A22-8FC9-60CF369FB7C2}" destId="{613B3E48-EF4E-4568-837E-84632A31C7D1}" srcOrd="1" destOrd="0" presId="urn:microsoft.com/office/officeart/2005/8/layout/orgChart1"/>
    <dgm:cxn modelId="{DAC1089C-E552-4603-9EFE-0D0250DB6400}" type="presParOf" srcId="{613B3E48-EF4E-4568-837E-84632A31C7D1}" destId="{E9E82F8F-0F7C-482A-BB60-68D56A3C7E42}" srcOrd="0" destOrd="0" presId="urn:microsoft.com/office/officeart/2005/8/layout/orgChart1"/>
    <dgm:cxn modelId="{943CCF8E-E5F9-48E2-95F3-73618EF0D608}" type="presParOf" srcId="{613B3E48-EF4E-4568-837E-84632A31C7D1}" destId="{0380E328-58D3-423B-AA4A-B0A57C8E5DA3}" srcOrd="1" destOrd="0" presId="urn:microsoft.com/office/officeart/2005/8/layout/orgChart1"/>
    <dgm:cxn modelId="{9F8F941D-4915-4CE6-98AE-C98E71544BB2}" type="presParOf" srcId="{0380E328-58D3-423B-AA4A-B0A57C8E5DA3}" destId="{74AC18E3-4734-45A6-A032-FE7F982945C1}" srcOrd="0" destOrd="0" presId="urn:microsoft.com/office/officeart/2005/8/layout/orgChart1"/>
    <dgm:cxn modelId="{CAE07CAE-CBFD-438E-9FA3-9480C1964834}" type="presParOf" srcId="{74AC18E3-4734-45A6-A032-FE7F982945C1}" destId="{4006975D-7EB9-475F-B6E8-D7B17E281A7D}" srcOrd="0" destOrd="0" presId="urn:microsoft.com/office/officeart/2005/8/layout/orgChart1"/>
    <dgm:cxn modelId="{9996D662-F805-4AEB-919C-4D2A542F7B14}" type="presParOf" srcId="{74AC18E3-4734-45A6-A032-FE7F982945C1}" destId="{7001DE5F-0CA5-48D3-B9B8-2DF97A6CD4DD}" srcOrd="1" destOrd="0" presId="urn:microsoft.com/office/officeart/2005/8/layout/orgChart1"/>
    <dgm:cxn modelId="{AE5A2A71-6465-4384-B2DB-276DC519E051}" type="presParOf" srcId="{0380E328-58D3-423B-AA4A-B0A57C8E5DA3}" destId="{9FE20823-8F01-438D-A7ED-1C17D80C6717}" srcOrd="1" destOrd="0" presId="urn:microsoft.com/office/officeart/2005/8/layout/orgChart1"/>
    <dgm:cxn modelId="{202EE81F-4D30-487D-901C-2D8B7EACB1EA}" type="presParOf" srcId="{0380E328-58D3-423B-AA4A-B0A57C8E5DA3}" destId="{C1FDF14B-8E0A-4A8C-B064-4C90D1D7549A}" srcOrd="2" destOrd="0" presId="urn:microsoft.com/office/officeart/2005/8/layout/orgChart1"/>
    <dgm:cxn modelId="{D679009C-2BC9-4F92-A503-C4564A1BF845}" type="presParOf" srcId="{613B3E48-EF4E-4568-837E-84632A31C7D1}" destId="{CB28362E-C63B-4705-A9FF-D4F6DE019092}" srcOrd="2" destOrd="0" presId="urn:microsoft.com/office/officeart/2005/8/layout/orgChart1"/>
    <dgm:cxn modelId="{88F0955B-353F-4277-9460-B5DC9CFDCF8B}" type="presParOf" srcId="{613B3E48-EF4E-4568-837E-84632A31C7D1}" destId="{2FE32D57-96A9-412E-8840-271A38892496}" srcOrd="3" destOrd="0" presId="urn:microsoft.com/office/officeart/2005/8/layout/orgChart1"/>
    <dgm:cxn modelId="{20024129-A4B4-4C75-8AA7-59381321F956}" type="presParOf" srcId="{2FE32D57-96A9-412E-8840-271A38892496}" destId="{F37E3C5F-EC11-4987-8798-B036F323BF6C}" srcOrd="0" destOrd="0" presId="urn:microsoft.com/office/officeart/2005/8/layout/orgChart1"/>
    <dgm:cxn modelId="{C6ECD65E-9631-4B3C-BBF9-C338B3034BBA}" type="presParOf" srcId="{F37E3C5F-EC11-4987-8798-B036F323BF6C}" destId="{9EE5DC33-332D-4FA6-B8AD-3C25628EC74E}" srcOrd="0" destOrd="0" presId="urn:microsoft.com/office/officeart/2005/8/layout/orgChart1"/>
    <dgm:cxn modelId="{2D179D10-6281-49C7-9617-A6EF71E5B781}" type="presParOf" srcId="{F37E3C5F-EC11-4987-8798-B036F323BF6C}" destId="{6C0BE71E-E455-4430-ACC0-5652030B2037}" srcOrd="1" destOrd="0" presId="urn:microsoft.com/office/officeart/2005/8/layout/orgChart1"/>
    <dgm:cxn modelId="{EF66DD87-7E9C-4875-874C-6CF40CDF867E}" type="presParOf" srcId="{2FE32D57-96A9-412E-8840-271A38892496}" destId="{4490BEE6-B595-4BB9-AE7B-CB4FAC0E1FF5}" srcOrd="1" destOrd="0" presId="urn:microsoft.com/office/officeart/2005/8/layout/orgChart1"/>
    <dgm:cxn modelId="{82D5058C-0F86-4671-8E14-8E3C0A7A1A61}" type="presParOf" srcId="{2FE32D57-96A9-412E-8840-271A38892496}" destId="{FB110085-F811-4E43-B30F-88ADBC7A7A20}" srcOrd="2" destOrd="0" presId="urn:microsoft.com/office/officeart/2005/8/layout/orgChart1"/>
    <dgm:cxn modelId="{C152FC5D-DFEE-4F7E-92DA-155CE00558C0}" type="presParOf" srcId="{0E63D8BC-567D-4A22-8FC9-60CF369FB7C2}" destId="{CA32BB6A-EB80-41DD-B4D1-7F26A536E8DD}" srcOrd="2" destOrd="0" presId="urn:microsoft.com/office/officeart/2005/8/layout/orgChart1"/>
    <dgm:cxn modelId="{0740062F-01BE-42D2-B5A5-9AD24444047A}" type="presParOf" srcId="{D7CD01F4-1714-46BB-97FF-3FE38567228B}" destId="{5C16BFB8-F0ED-4C65-BFA7-3BF2CB8BE3FB}" srcOrd="2" destOrd="0" presId="urn:microsoft.com/office/officeart/2005/8/layout/orgChart1"/>
    <dgm:cxn modelId="{2C2702CD-C58D-4287-B57E-2D1B30C8F2B2}" type="presParOf" srcId="{D7CD01F4-1714-46BB-97FF-3FE38567228B}" destId="{E6509853-B9BC-404F-BC7D-5C8FBFAEEDEE}" srcOrd="3" destOrd="0" presId="urn:microsoft.com/office/officeart/2005/8/layout/orgChart1"/>
    <dgm:cxn modelId="{39FB8E09-4E5F-456C-826B-D1F4AC67306D}" type="presParOf" srcId="{E6509853-B9BC-404F-BC7D-5C8FBFAEEDEE}" destId="{6E6B8B9C-013E-4B10-AC73-3ABECB7CB184}" srcOrd="0" destOrd="0" presId="urn:microsoft.com/office/officeart/2005/8/layout/orgChart1"/>
    <dgm:cxn modelId="{299074E8-B329-4A25-AB77-A01AF134FD0E}" type="presParOf" srcId="{6E6B8B9C-013E-4B10-AC73-3ABECB7CB184}" destId="{10F38F54-5A02-49E6-8794-964D3448E6BF}" srcOrd="0" destOrd="0" presId="urn:microsoft.com/office/officeart/2005/8/layout/orgChart1"/>
    <dgm:cxn modelId="{FF4E36CB-E068-4DCD-BF23-B3718B0FCEF1}" type="presParOf" srcId="{6E6B8B9C-013E-4B10-AC73-3ABECB7CB184}" destId="{D6B83C39-10C1-4A0D-93B3-BD0351F5DAED}" srcOrd="1" destOrd="0" presId="urn:microsoft.com/office/officeart/2005/8/layout/orgChart1"/>
    <dgm:cxn modelId="{41BDF2D7-EF49-40CC-9643-0116B166CD01}" type="presParOf" srcId="{E6509853-B9BC-404F-BC7D-5C8FBFAEEDEE}" destId="{CCAE929A-94F9-4808-82CD-70FCE83CFA65}" srcOrd="1" destOrd="0" presId="urn:microsoft.com/office/officeart/2005/8/layout/orgChart1"/>
    <dgm:cxn modelId="{F200450F-3690-4DD1-967D-BEA83A3ACBD4}" type="presParOf" srcId="{CCAE929A-94F9-4808-82CD-70FCE83CFA65}" destId="{1E9F60BF-8541-4E0F-BE38-0707C1AA79CE}" srcOrd="0" destOrd="0" presId="urn:microsoft.com/office/officeart/2005/8/layout/orgChart1"/>
    <dgm:cxn modelId="{CAEDBBC8-AAB1-4D57-8F87-4B140132429C}" type="presParOf" srcId="{CCAE929A-94F9-4808-82CD-70FCE83CFA65}" destId="{1EE99810-22A8-4970-9F9D-71B4EF48F626}" srcOrd="1" destOrd="0" presId="urn:microsoft.com/office/officeart/2005/8/layout/orgChart1"/>
    <dgm:cxn modelId="{61632EAF-0F25-4570-9BD3-9AC79420A9C9}" type="presParOf" srcId="{1EE99810-22A8-4970-9F9D-71B4EF48F626}" destId="{8A841640-1D3B-4ACC-9226-FA1AAC987D25}" srcOrd="0" destOrd="0" presId="urn:microsoft.com/office/officeart/2005/8/layout/orgChart1"/>
    <dgm:cxn modelId="{BB0A3D6E-EEE9-4450-BF25-89E36839AAD5}" type="presParOf" srcId="{8A841640-1D3B-4ACC-9226-FA1AAC987D25}" destId="{17E7BF49-2732-45A4-B76E-CF3E6FA86421}" srcOrd="0" destOrd="0" presId="urn:microsoft.com/office/officeart/2005/8/layout/orgChart1"/>
    <dgm:cxn modelId="{C3FC17A3-3A40-438F-BE48-9A0D68DA9543}" type="presParOf" srcId="{8A841640-1D3B-4ACC-9226-FA1AAC987D25}" destId="{C7688E5F-6A59-4723-AD2C-01AAB9C6827A}" srcOrd="1" destOrd="0" presId="urn:microsoft.com/office/officeart/2005/8/layout/orgChart1"/>
    <dgm:cxn modelId="{8DABB3D7-9531-4722-81C9-014CA9CC0900}" type="presParOf" srcId="{1EE99810-22A8-4970-9F9D-71B4EF48F626}" destId="{24E97C85-B493-4AA2-BAA7-9E0EFB7D1C93}" srcOrd="1" destOrd="0" presId="urn:microsoft.com/office/officeart/2005/8/layout/orgChart1"/>
    <dgm:cxn modelId="{0C991C25-7DB2-4CF2-BD7B-A75A200B89F1}" type="presParOf" srcId="{1EE99810-22A8-4970-9F9D-71B4EF48F626}" destId="{1F3880B8-9334-4DFD-9332-B1AE9258018F}" srcOrd="2" destOrd="0" presId="urn:microsoft.com/office/officeart/2005/8/layout/orgChart1"/>
    <dgm:cxn modelId="{C8631748-2325-47AB-A5B3-0FC052B76624}" type="presParOf" srcId="{CCAE929A-94F9-4808-82CD-70FCE83CFA65}" destId="{F1411978-E7AA-4BDD-AEF2-0CF6BE1436CE}" srcOrd="2" destOrd="0" presId="urn:microsoft.com/office/officeart/2005/8/layout/orgChart1"/>
    <dgm:cxn modelId="{A8A5150D-08A5-40D7-BB2A-50DA5E7FF915}" type="presParOf" srcId="{CCAE929A-94F9-4808-82CD-70FCE83CFA65}" destId="{60AE5F93-D12B-4592-BA7F-2261ECB0016B}" srcOrd="3" destOrd="0" presId="urn:microsoft.com/office/officeart/2005/8/layout/orgChart1"/>
    <dgm:cxn modelId="{FD8925FF-1DFD-4B13-A63F-489D7662CF39}" type="presParOf" srcId="{60AE5F93-D12B-4592-BA7F-2261ECB0016B}" destId="{825434EB-0E2C-42FA-A750-AAFF60C38DA9}" srcOrd="0" destOrd="0" presId="urn:microsoft.com/office/officeart/2005/8/layout/orgChart1"/>
    <dgm:cxn modelId="{514C0686-4A4A-41FE-89EA-852AF48F0CDA}" type="presParOf" srcId="{825434EB-0E2C-42FA-A750-AAFF60C38DA9}" destId="{E05DAADD-36FF-4C0E-94A6-DFFAC8189173}" srcOrd="0" destOrd="0" presId="urn:microsoft.com/office/officeart/2005/8/layout/orgChart1"/>
    <dgm:cxn modelId="{0276928C-35E4-46ED-80E5-5025B5D50E8D}" type="presParOf" srcId="{825434EB-0E2C-42FA-A750-AAFF60C38DA9}" destId="{7EDAF033-8EF5-4953-AB26-1615EC0F8424}" srcOrd="1" destOrd="0" presId="urn:microsoft.com/office/officeart/2005/8/layout/orgChart1"/>
    <dgm:cxn modelId="{E99A842C-5958-49F9-8322-30102F5BF1D7}" type="presParOf" srcId="{60AE5F93-D12B-4592-BA7F-2261ECB0016B}" destId="{42AF4D2E-F2C2-469F-BD54-1BB5324D7096}" srcOrd="1" destOrd="0" presId="urn:microsoft.com/office/officeart/2005/8/layout/orgChart1"/>
    <dgm:cxn modelId="{9B59CFDE-3E1E-4345-9050-F6D74D220318}" type="presParOf" srcId="{60AE5F93-D12B-4592-BA7F-2261ECB0016B}" destId="{A6723B1A-4979-41AA-AB9B-79A6720C87A0}" srcOrd="2" destOrd="0" presId="urn:microsoft.com/office/officeart/2005/8/layout/orgChart1"/>
    <dgm:cxn modelId="{42B79A1E-E447-4853-9EDA-F3309EC6D459}" type="presParOf" srcId="{E6509853-B9BC-404F-BC7D-5C8FBFAEEDEE}" destId="{93F22A41-49BE-4965-8DA1-CEA3B7E69134}" srcOrd="2" destOrd="0" presId="urn:microsoft.com/office/officeart/2005/8/layout/orgChart1"/>
    <dgm:cxn modelId="{737795BF-D5C9-42F6-B372-E7CCBCBD8715}" type="presParOf" srcId="{D7CD01F4-1714-46BB-97FF-3FE38567228B}" destId="{29E614F5-19C0-4143-B911-3196654B742D}" srcOrd="4" destOrd="0" presId="urn:microsoft.com/office/officeart/2005/8/layout/orgChart1"/>
    <dgm:cxn modelId="{B98DCBCA-BEAA-43B3-B183-F0A5E17CE074}" type="presParOf" srcId="{D7CD01F4-1714-46BB-97FF-3FE38567228B}" destId="{0C064DD1-9118-42FE-A59E-5E855ED41183}" srcOrd="5" destOrd="0" presId="urn:microsoft.com/office/officeart/2005/8/layout/orgChart1"/>
    <dgm:cxn modelId="{A83C3D9D-DEA4-4412-8A1A-66455E9414CA}" type="presParOf" srcId="{0C064DD1-9118-42FE-A59E-5E855ED41183}" destId="{0C8B133C-5717-43E2-89AE-F974B42E3483}" srcOrd="0" destOrd="0" presId="urn:microsoft.com/office/officeart/2005/8/layout/orgChart1"/>
    <dgm:cxn modelId="{60309D43-73EA-476A-910B-BC0FDBCE7477}" type="presParOf" srcId="{0C8B133C-5717-43E2-89AE-F974B42E3483}" destId="{0D572222-C7F2-4519-8DCB-FBACA48DC8BB}" srcOrd="0" destOrd="0" presId="urn:microsoft.com/office/officeart/2005/8/layout/orgChart1"/>
    <dgm:cxn modelId="{0FB0CECF-D359-4EDF-8638-DDBFF824A692}" type="presParOf" srcId="{0C8B133C-5717-43E2-89AE-F974B42E3483}" destId="{3A5A8733-5373-44BC-9B7C-23B37076A9D5}" srcOrd="1" destOrd="0" presId="urn:microsoft.com/office/officeart/2005/8/layout/orgChart1"/>
    <dgm:cxn modelId="{AB118442-8F98-494E-A737-4500858FB558}" type="presParOf" srcId="{0C064DD1-9118-42FE-A59E-5E855ED41183}" destId="{8F531839-D161-4936-AF95-60965AB9BD31}" srcOrd="1" destOrd="0" presId="urn:microsoft.com/office/officeart/2005/8/layout/orgChart1"/>
    <dgm:cxn modelId="{8FF5FA81-ACEB-4910-B74A-64D47C35A692}" type="presParOf" srcId="{8F531839-D161-4936-AF95-60965AB9BD31}" destId="{12F996D6-8AA6-4E89-9F5D-20E336BD2148}" srcOrd="0" destOrd="0" presId="urn:microsoft.com/office/officeart/2005/8/layout/orgChart1"/>
    <dgm:cxn modelId="{F2E213E1-14F5-44D0-A91F-F864A55C2BC5}" type="presParOf" srcId="{8F531839-D161-4936-AF95-60965AB9BD31}" destId="{E9E70853-F169-4D24-80B6-C932E65D62AA}" srcOrd="1" destOrd="0" presId="urn:microsoft.com/office/officeart/2005/8/layout/orgChart1"/>
    <dgm:cxn modelId="{D94836E0-8FD4-4FF1-9246-87D5285642E0}" type="presParOf" srcId="{E9E70853-F169-4D24-80B6-C932E65D62AA}" destId="{0636F74A-55A0-4591-8E63-D0EBBCBB1EF4}" srcOrd="0" destOrd="0" presId="urn:microsoft.com/office/officeart/2005/8/layout/orgChart1"/>
    <dgm:cxn modelId="{7D14C1A2-1EB5-41BE-8D15-77CC88A01E74}" type="presParOf" srcId="{0636F74A-55A0-4591-8E63-D0EBBCBB1EF4}" destId="{60ED4405-4B33-424F-BDD0-904176FD341A}" srcOrd="0" destOrd="0" presId="urn:microsoft.com/office/officeart/2005/8/layout/orgChart1"/>
    <dgm:cxn modelId="{9E5962CD-8D18-4B37-B7DA-55EE5A4198CF}" type="presParOf" srcId="{0636F74A-55A0-4591-8E63-D0EBBCBB1EF4}" destId="{013F55CE-C416-4CE5-8099-DC1464CDD2D1}" srcOrd="1" destOrd="0" presId="urn:microsoft.com/office/officeart/2005/8/layout/orgChart1"/>
    <dgm:cxn modelId="{12A742B6-351F-4715-B2E7-32C2F9D206E7}" type="presParOf" srcId="{E9E70853-F169-4D24-80B6-C932E65D62AA}" destId="{77F98559-38A2-4B71-9C66-BC521C0ADF1E}" srcOrd="1" destOrd="0" presId="urn:microsoft.com/office/officeart/2005/8/layout/orgChart1"/>
    <dgm:cxn modelId="{4DBA4B14-DF55-487B-B290-5C2C1FD186B6}" type="presParOf" srcId="{E9E70853-F169-4D24-80B6-C932E65D62AA}" destId="{D8EC310B-A576-459B-B31C-1534B567B9A9}" srcOrd="2" destOrd="0" presId="urn:microsoft.com/office/officeart/2005/8/layout/orgChart1"/>
    <dgm:cxn modelId="{65A8E3F8-5960-4BD0-BCD5-0749582FA314}" type="presParOf" srcId="{8F531839-D161-4936-AF95-60965AB9BD31}" destId="{325BD8FD-3CF2-4B16-A651-CEEEE6B92DA0}" srcOrd="2" destOrd="0" presId="urn:microsoft.com/office/officeart/2005/8/layout/orgChart1"/>
    <dgm:cxn modelId="{BE2D37D7-0235-4EB1-9173-86AC39761CD3}" type="presParOf" srcId="{8F531839-D161-4936-AF95-60965AB9BD31}" destId="{87619E33-A523-4AC5-9111-A1A366F3E2F4}" srcOrd="3" destOrd="0" presId="urn:microsoft.com/office/officeart/2005/8/layout/orgChart1"/>
    <dgm:cxn modelId="{8E65C822-287E-42F2-A10F-865B7D9E54C0}" type="presParOf" srcId="{87619E33-A523-4AC5-9111-A1A366F3E2F4}" destId="{3FA486E3-A042-453D-B2C0-459DB4B22F99}" srcOrd="0" destOrd="0" presId="urn:microsoft.com/office/officeart/2005/8/layout/orgChart1"/>
    <dgm:cxn modelId="{1662AC0E-B2DC-4164-AAE7-5103791135A8}" type="presParOf" srcId="{3FA486E3-A042-453D-B2C0-459DB4B22F99}" destId="{AA116C44-E2FC-4B45-A4AD-65B798878988}" srcOrd="0" destOrd="0" presId="urn:microsoft.com/office/officeart/2005/8/layout/orgChart1"/>
    <dgm:cxn modelId="{89EA7DBC-1703-4EA3-BEEE-2FFE384176D2}" type="presParOf" srcId="{3FA486E3-A042-453D-B2C0-459DB4B22F99}" destId="{B912D3CF-0E09-44A1-863C-DEE6998F50C9}" srcOrd="1" destOrd="0" presId="urn:microsoft.com/office/officeart/2005/8/layout/orgChart1"/>
    <dgm:cxn modelId="{5293DC7A-F713-4602-87D0-4069176B5B3D}" type="presParOf" srcId="{87619E33-A523-4AC5-9111-A1A366F3E2F4}" destId="{7F3D9263-BB2D-489E-B0B5-A682F5322FB6}" srcOrd="1" destOrd="0" presId="urn:microsoft.com/office/officeart/2005/8/layout/orgChart1"/>
    <dgm:cxn modelId="{C00BEFAF-73C8-4BB4-8421-B107F9863EDA}" type="presParOf" srcId="{87619E33-A523-4AC5-9111-A1A366F3E2F4}" destId="{8D2049C4-FBBA-447F-ACF6-0DD62F7ECD61}" srcOrd="2" destOrd="0" presId="urn:microsoft.com/office/officeart/2005/8/layout/orgChart1"/>
    <dgm:cxn modelId="{5EDDA48B-1ABD-4FD9-8116-FA029CAEB866}" type="presParOf" srcId="{0C064DD1-9118-42FE-A59E-5E855ED41183}" destId="{A3174692-60C5-47E2-B678-0BD3328E318F}" srcOrd="2" destOrd="0" presId="urn:microsoft.com/office/officeart/2005/8/layout/orgChart1"/>
    <dgm:cxn modelId="{63C3F420-D101-48CD-A421-78C2B2079688}" type="presParOf" srcId="{ECAA2890-D8C9-4113-A386-7B62087658C6}" destId="{3C08A7E3-A149-4B41-A5CA-7BDAA46278F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BA1AFF-8F0A-4DEB-AC1F-49D7ECAA2BE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BFC87F05-66E3-409F-A373-8E39D6B4EEE0}">
      <dgm:prSet phldrT="[Texto]" custT="1"/>
      <dgm:spPr/>
      <dgm:t>
        <a:bodyPr/>
        <a:lstStyle/>
        <a:p>
          <a:r>
            <a:rPr lang="es-ES" sz="1800" dirty="0"/>
            <a:t>Sociedades y establecimientos de comercio de papel</a:t>
          </a:r>
        </a:p>
      </dgm:t>
    </dgm:pt>
    <dgm:pt modelId="{969E291A-0285-44CE-BF7E-A9622245877D}" type="parTrans" cxnId="{5735B214-74CF-4EF8-9585-F9C6418C7EEF}">
      <dgm:prSet/>
      <dgm:spPr/>
      <dgm:t>
        <a:bodyPr/>
        <a:lstStyle/>
        <a:p>
          <a:endParaRPr lang="es-ES"/>
        </a:p>
      </dgm:t>
    </dgm:pt>
    <dgm:pt modelId="{24E1C33B-CA90-4EB7-B815-E0235CA3A3EC}" type="sibTrans" cxnId="{5735B214-74CF-4EF8-9585-F9C6418C7EEF}">
      <dgm:prSet/>
      <dgm:spPr/>
      <dgm:t>
        <a:bodyPr/>
        <a:lstStyle/>
        <a:p>
          <a:endParaRPr lang="es-ES"/>
        </a:p>
      </dgm:t>
    </dgm:pt>
    <dgm:pt modelId="{C3DDB5A2-5F9E-4DD8-83B0-BEB713A88B4C}">
      <dgm:prSet phldrT="[Texto]"/>
      <dgm:spPr/>
      <dgm:t>
        <a:bodyPr/>
        <a:lstStyle/>
        <a:p>
          <a:r>
            <a:rPr lang="es-ES" dirty="0"/>
            <a:t>Sociedades de papel sin causal de disolución</a:t>
          </a:r>
        </a:p>
      </dgm:t>
    </dgm:pt>
    <dgm:pt modelId="{14C94C3C-D06B-48E4-A6BC-BC9793E97F00}" type="parTrans" cxnId="{CFDF77F3-4DFB-4F75-8916-46485B9C3302}">
      <dgm:prSet/>
      <dgm:spPr/>
      <dgm:t>
        <a:bodyPr/>
        <a:lstStyle/>
        <a:p>
          <a:endParaRPr lang="es-ES"/>
        </a:p>
      </dgm:t>
    </dgm:pt>
    <dgm:pt modelId="{E21738C5-12E7-4D89-9DA2-80BDE94D0679}" type="sibTrans" cxnId="{CFDF77F3-4DFB-4F75-8916-46485B9C3302}">
      <dgm:prSet/>
      <dgm:spPr/>
      <dgm:t>
        <a:bodyPr/>
        <a:lstStyle/>
        <a:p>
          <a:endParaRPr lang="es-ES"/>
        </a:p>
      </dgm:t>
    </dgm:pt>
    <dgm:pt modelId="{F1CFC99F-585E-41B3-9E6F-2125A3E17648}">
      <dgm:prSet phldrT="[Texto]"/>
      <dgm:spPr/>
      <dgm:t>
        <a:bodyPr/>
        <a:lstStyle/>
        <a:p>
          <a:r>
            <a:rPr lang="es-ES" dirty="0"/>
            <a:t>Establecimientos de Comercio</a:t>
          </a:r>
        </a:p>
      </dgm:t>
    </dgm:pt>
    <dgm:pt modelId="{7D2549B7-8DD5-43E9-91A6-5E5D307122C0}" type="parTrans" cxnId="{9140F51C-5C16-40C4-8863-7B64576CDF28}">
      <dgm:prSet/>
      <dgm:spPr/>
      <dgm:t>
        <a:bodyPr/>
        <a:lstStyle/>
        <a:p>
          <a:endParaRPr lang="es-ES"/>
        </a:p>
      </dgm:t>
    </dgm:pt>
    <dgm:pt modelId="{106491E6-647C-43CB-A389-6321275EC083}" type="sibTrans" cxnId="{9140F51C-5C16-40C4-8863-7B64576CDF28}">
      <dgm:prSet/>
      <dgm:spPr/>
      <dgm:t>
        <a:bodyPr/>
        <a:lstStyle/>
        <a:p>
          <a:endParaRPr lang="es-ES"/>
        </a:p>
      </dgm:t>
    </dgm:pt>
    <dgm:pt modelId="{F7606041-DCCF-402C-A792-9A8A940C3352}">
      <dgm:prSet phldrT="[Texto]"/>
      <dgm:spPr/>
      <dgm:t>
        <a:bodyPr/>
        <a:lstStyle/>
        <a:p>
          <a:r>
            <a:rPr lang="es-ES" dirty="0"/>
            <a:t>Sociedades en causal liquidación </a:t>
          </a:r>
        </a:p>
      </dgm:t>
    </dgm:pt>
    <dgm:pt modelId="{6509EDC9-5DB3-431D-BF93-D254B1B62BEF}" type="parTrans" cxnId="{66156947-17F1-4729-9E61-7C607DC0525E}">
      <dgm:prSet/>
      <dgm:spPr/>
      <dgm:t>
        <a:bodyPr/>
        <a:lstStyle/>
        <a:p>
          <a:endParaRPr lang="es-ES"/>
        </a:p>
      </dgm:t>
    </dgm:pt>
    <dgm:pt modelId="{915D51E9-22AB-4407-90ED-46B223040563}" type="sibTrans" cxnId="{66156947-17F1-4729-9E61-7C607DC0525E}">
      <dgm:prSet/>
      <dgm:spPr/>
      <dgm:t>
        <a:bodyPr/>
        <a:lstStyle/>
        <a:p>
          <a:endParaRPr lang="es-ES"/>
        </a:p>
      </dgm:t>
    </dgm:pt>
    <dgm:pt modelId="{58B0885C-656F-4543-883A-A123A31E5D2E}">
      <dgm:prSet phldrT="[Texto]" custT="1"/>
      <dgm:spPr/>
      <dgm:t>
        <a:bodyPr/>
        <a:lstStyle/>
        <a:p>
          <a:r>
            <a:rPr lang="es-ES" sz="1900" kern="1200" dirty="0"/>
            <a:t>Sociedades en Liquidación </a:t>
          </a:r>
          <a:r>
            <a:rPr lang="es-ES" sz="1900" kern="1200" dirty="0">
              <a:solidFill>
                <a:prstClr val="white"/>
              </a:solidFill>
              <a:latin typeface="Calibri"/>
              <a:ea typeface="+mn-ea"/>
              <a:cs typeface="+mn-cs"/>
            </a:rPr>
            <a:t>con Activos </a:t>
          </a:r>
        </a:p>
      </dgm:t>
    </dgm:pt>
    <dgm:pt modelId="{8BD4A1B2-F604-45B0-8646-B1D0FD0CC680}" type="parTrans" cxnId="{EE2C0179-280E-405C-932B-5FFFC32A4B22}">
      <dgm:prSet/>
      <dgm:spPr/>
      <dgm:t>
        <a:bodyPr/>
        <a:lstStyle/>
        <a:p>
          <a:endParaRPr lang="es-ES"/>
        </a:p>
      </dgm:t>
    </dgm:pt>
    <dgm:pt modelId="{A7146000-7D67-4F47-96BA-655FB1E8E75F}" type="sibTrans" cxnId="{EE2C0179-280E-405C-932B-5FFFC32A4B22}">
      <dgm:prSet/>
      <dgm:spPr/>
      <dgm:t>
        <a:bodyPr/>
        <a:lstStyle/>
        <a:p>
          <a:endParaRPr lang="es-ES"/>
        </a:p>
      </dgm:t>
    </dgm:pt>
    <dgm:pt modelId="{BEF84E38-C6ED-4E75-BAEA-7CBB505D5386}">
      <dgm:prSet phldrT="[Texto]"/>
      <dgm:spPr/>
      <dgm:t>
        <a:bodyPr/>
        <a:lstStyle/>
        <a:p>
          <a:r>
            <a:rPr lang="es-ES" dirty="0"/>
            <a:t>Sociedades en liquidación</a:t>
          </a:r>
        </a:p>
      </dgm:t>
    </dgm:pt>
    <dgm:pt modelId="{EB015FA4-1EBC-4CD6-8D71-14DDE8E528F9}" type="parTrans" cxnId="{E65BC63A-A699-4F5E-898B-1699F59151D6}">
      <dgm:prSet/>
      <dgm:spPr/>
      <dgm:t>
        <a:bodyPr/>
        <a:lstStyle/>
        <a:p>
          <a:endParaRPr lang="es-ES"/>
        </a:p>
      </dgm:t>
    </dgm:pt>
    <dgm:pt modelId="{5305435D-B5C7-4E0B-9CBF-A4CBAF232BAF}" type="sibTrans" cxnId="{E65BC63A-A699-4F5E-898B-1699F59151D6}">
      <dgm:prSet/>
      <dgm:spPr/>
      <dgm:t>
        <a:bodyPr/>
        <a:lstStyle/>
        <a:p>
          <a:endParaRPr lang="es-ES"/>
        </a:p>
      </dgm:t>
    </dgm:pt>
    <dgm:pt modelId="{8E8B0E88-BF2F-4701-BE04-F536F43DF1CF}" type="pres">
      <dgm:prSet presAssocID="{30BA1AFF-8F0A-4DEB-AC1F-49D7ECAA2BE8}" presName="linear" presStyleCnt="0">
        <dgm:presLayoutVars>
          <dgm:dir/>
          <dgm:animLvl val="lvl"/>
          <dgm:resizeHandles val="exact"/>
        </dgm:presLayoutVars>
      </dgm:prSet>
      <dgm:spPr/>
    </dgm:pt>
    <dgm:pt modelId="{CF4F8EBD-594A-4065-B2B5-ECCBBDD175CA}" type="pres">
      <dgm:prSet presAssocID="{BFC87F05-66E3-409F-A373-8E39D6B4EEE0}" presName="parentLin" presStyleCnt="0"/>
      <dgm:spPr/>
    </dgm:pt>
    <dgm:pt modelId="{EDB09534-37A0-4D4A-BFA7-E33C6A0E8CBB}" type="pres">
      <dgm:prSet presAssocID="{BFC87F05-66E3-409F-A373-8E39D6B4EEE0}" presName="parentLeftMargin" presStyleLbl="node1" presStyleIdx="0" presStyleCnt="2"/>
      <dgm:spPr/>
    </dgm:pt>
    <dgm:pt modelId="{A7C81BA1-2CAE-4C23-AC65-7B14D1D8B731}" type="pres">
      <dgm:prSet presAssocID="{BFC87F05-66E3-409F-A373-8E39D6B4EEE0}" presName="parentText" presStyleLbl="node1" presStyleIdx="0" presStyleCnt="2" custScaleX="111866">
        <dgm:presLayoutVars>
          <dgm:chMax val="0"/>
          <dgm:bulletEnabled val="1"/>
        </dgm:presLayoutVars>
      </dgm:prSet>
      <dgm:spPr/>
    </dgm:pt>
    <dgm:pt modelId="{980AC324-8C9E-4DFF-9702-998C97A5ABF5}" type="pres">
      <dgm:prSet presAssocID="{BFC87F05-66E3-409F-A373-8E39D6B4EEE0}" presName="negativeSpace" presStyleCnt="0"/>
      <dgm:spPr/>
    </dgm:pt>
    <dgm:pt modelId="{5A2F9F3B-9408-45F1-A5B7-96846DE2BCD2}" type="pres">
      <dgm:prSet presAssocID="{BFC87F05-66E3-409F-A373-8E39D6B4EEE0}" presName="childText" presStyleLbl="conFgAcc1" presStyleIdx="0" presStyleCnt="2">
        <dgm:presLayoutVars>
          <dgm:bulletEnabled val="1"/>
        </dgm:presLayoutVars>
      </dgm:prSet>
      <dgm:spPr/>
    </dgm:pt>
    <dgm:pt modelId="{EC6A281C-80FD-4C90-972E-8CC87E483950}" type="pres">
      <dgm:prSet presAssocID="{24E1C33B-CA90-4EB7-B815-E0235CA3A3EC}" presName="spaceBetweenRectangles" presStyleCnt="0"/>
      <dgm:spPr/>
    </dgm:pt>
    <dgm:pt modelId="{4175D592-8D8D-454B-B53C-A830F668F878}" type="pres">
      <dgm:prSet presAssocID="{58B0885C-656F-4543-883A-A123A31E5D2E}" presName="parentLin" presStyleCnt="0"/>
      <dgm:spPr/>
    </dgm:pt>
    <dgm:pt modelId="{D81029A9-F017-4954-B2D9-D5EFED42B1A7}" type="pres">
      <dgm:prSet presAssocID="{58B0885C-656F-4543-883A-A123A31E5D2E}" presName="parentLeftMargin" presStyleLbl="node1" presStyleIdx="0" presStyleCnt="2"/>
      <dgm:spPr/>
    </dgm:pt>
    <dgm:pt modelId="{ECB9FEA8-FACA-4670-A890-853A62EB9E12}" type="pres">
      <dgm:prSet presAssocID="{58B0885C-656F-4543-883A-A123A31E5D2E}" presName="parentText" presStyleLbl="node1" presStyleIdx="1" presStyleCnt="2">
        <dgm:presLayoutVars>
          <dgm:chMax val="0"/>
          <dgm:bulletEnabled val="1"/>
        </dgm:presLayoutVars>
      </dgm:prSet>
      <dgm:spPr/>
    </dgm:pt>
    <dgm:pt modelId="{18954CFF-71B7-486C-99E1-CBCBEDEC0C76}" type="pres">
      <dgm:prSet presAssocID="{58B0885C-656F-4543-883A-A123A31E5D2E}" presName="negativeSpace" presStyleCnt="0"/>
      <dgm:spPr/>
    </dgm:pt>
    <dgm:pt modelId="{1BEAE7F6-CC29-4317-8073-C8E63972F93C}" type="pres">
      <dgm:prSet presAssocID="{58B0885C-656F-4543-883A-A123A31E5D2E}" presName="childText" presStyleLbl="conFgAcc1" presStyleIdx="1" presStyleCnt="2">
        <dgm:presLayoutVars>
          <dgm:bulletEnabled val="1"/>
        </dgm:presLayoutVars>
      </dgm:prSet>
      <dgm:spPr/>
    </dgm:pt>
  </dgm:ptLst>
  <dgm:cxnLst>
    <dgm:cxn modelId="{5735B214-74CF-4EF8-9585-F9C6418C7EEF}" srcId="{30BA1AFF-8F0A-4DEB-AC1F-49D7ECAA2BE8}" destId="{BFC87F05-66E3-409F-A373-8E39D6B4EEE0}" srcOrd="0" destOrd="0" parTransId="{969E291A-0285-44CE-BF7E-A9622245877D}" sibTransId="{24E1C33B-CA90-4EB7-B815-E0235CA3A3EC}"/>
    <dgm:cxn modelId="{9140F51C-5C16-40C4-8863-7B64576CDF28}" srcId="{BFC87F05-66E3-409F-A373-8E39D6B4EEE0}" destId="{F1CFC99F-585E-41B3-9E6F-2125A3E17648}" srcOrd="1" destOrd="0" parTransId="{7D2549B7-8DD5-43E9-91A6-5E5D307122C0}" sibTransId="{106491E6-647C-43CB-A389-6321275EC083}"/>
    <dgm:cxn modelId="{29C2782A-BA54-48BD-9F18-0CBE6B69E1D0}" type="presOf" srcId="{BFC87F05-66E3-409F-A373-8E39D6B4EEE0}" destId="{EDB09534-37A0-4D4A-BFA7-E33C6A0E8CBB}" srcOrd="0" destOrd="0" presId="urn:microsoft.com/office/officeart/2005/8/layout/list1"/>
    <dgm:cxn modelId="{E65BC63A-A699-4F5E-898B-1699F59151D6}" srcId="{58B0885C-656F-4543-883A-A123A31E5D2E}" destId="{BEF84E38-C6ED-4E75-BAEA-7CBB505D5386}" srcOrd="0" destOrd="0" parTransId="{EB015FA4-1EBC-4CD6-8D71-14DDE8E528F9}" sibTransId="{5305435D-B5C7-4E0B-9CBF-A4CBAF232BAF}"/>
    <dgm:cxn modelId="{1C0A165C-EA03-43B7-8123-99949815617E}" type="presOf" srcId="{58B0885C-656F-4543-883A-A123A31E5D2E}" destId="{D81029A9-F017-4954-B2D9-D5EFED42B1A7}" srcOrd="0" destOrd="0" presId="urn:microsoft.com/office/officeart/2005/8/layout/list1"/>
    <dgm:cxn modelId="{0E5D1E63-CA44-49E6-9ECD-70AC947660A3}" type="presOf" srcId="{BEF84E38-C6ED-4E75-BAEA-7CBB505D5386}" destId="{1BEAE7F6-CC29-4317-8073-C8E63972F93C}" srcOrd="0" destOrd="0" presId="urn:microsoft.com/office/officeart/2005/8/layout/list1"/>
    <dgm:cxn modelId="{66156947-17F1-4729-9E61-7C607DC0525E}" srcId="{BFC87F05-66E3-409F-A373-8E39D6B4EEE0}" destId="{F7606041-DCCF-402C-A792-9A8A940C3352}" srcOrd="2" destOrd="0" parTransId="{6509EDC9-5DB3-431D-BF93-D254B1B62BEF}" sibTransId="{915D51E9-22AB-4407-90ED-46B223040563}"/>
    <dgm:cxn modelId="{41BC1E49-8906-498C-9A59-9DB6DCFE9935}" type="presOf" srcId="{F7606041-DCCF-402C-A792-9A8A940C3352}" destId="{5A2F9F3B-9408-45F1-A5B7-96846DE2BCD2}" srcOrd="0" destOrd="2" presId="urn:microsoft.com/office/officeart/2005/8/layout/list1"/>
    <dgm:cxn modelId="{006BEA76-1498-4A6F-A98A-49ED8033F6C7}" type="presOf" srcId="{F1CFC99F-585E-41B3-9E6F-2125A3E17648}" destId="{5A2F9F3B-9408-45F1-A5B7-96846DE2BCD2}" srcOrd="0" destOrd="1" presId="urn:microsoft.com/office/officeart/2005/8/layout/list1"/>
    <dgm:cxn modelId="{EE2C0179-280E-405C-932B-5FFFC32A4B22}" srcId="{30BA1AFF-8F0A-4DEB-AC1F-49D7ECAA2BE8}" destId="{58B0885C-656F-4543-883A-A123A31E5D2E}" srcOrd="1" destOrd="0" parTransId="{8BD4A1B2-F604-45B0-8646-B1D0FD0CC680}" sibTransId="{A7146000-7D67-4F47-96BA-655FB1E8E75F}"/>
    <dgm:cxn modelId="{E903C1AF-7019-46C1-AAB1-61C5A4FE1A61}" type="presOf" srcId="{58B0885C-656F-4543-883A-A123A31E5D2E}" destId="{ECB9FEA8-FACA-4670-A890-853A62EB9E12}" srcOrd="1" destOrd="0" presId="urn:microsoft.com/office/officeart/2005/8/layout/list1"/>
    <dgm:cxn modelId="{550E10CC-6005-48FB-A72E-3F4CB60FE106}" type="presOf" srcId="{30BA1AFF-8F0A-4DEB-AC1F-49D7ECAA2BE8}" destId="{8E8B0E88-BF2F-4701-BE04-F536F43DF1CF}" srcOrd="0" destOrd="0" presId="urn:microsoft.com/office/officeart/2005/8/layout/list1"/>
    <dgm:cxn modelId="{31EAADD6-402A-44DF-882F-B164392553FA}" type="presOf" srcId="{BFC87F05-66E3-409F-A373-8E39D6B4EEE0}" destId="{A7C81BA1-2CAE-4C23-AC65-7B14D1D8B731}" srcOrd="1" destOrd="0" presId="urn:microsoft.com/office/officeart/2005/8/layout/list1"/>
    <dgm:cxn modelId="{0B573FDC-E501-4601-B68F-1F348F2D6EFF}" type="presOf" srcId="{C3DDB5A2-5F9E-4DD8-83B0-BEB713A88B4C}" destId="{5A2F9F3B-9408-45F1-A5B7-96846DE2BCD2}" srcOrd="0" destOrd="0" presId="urn:microsoft.com/office/officeart/2005/8/layout/list1"/>
    <dgm:cxn modelId="{CFDF77F3-4DFB-4F75-8916-46485B9C3302}" srcId="{BFC87F05-66E3-409F-A373-8E39D6B4EEE0}" destId="{C3DDB5A2-5F9E-4DD8-83B0-BEB713A88B4C}" srcOrd="0" destOrd="0" parTransId="{14C94C3C-D06B-48E4-A6BC-BC9793E97F00}" sibTransId="{E21738C5-12E7-4D89-9DA2-80BDE94D0679}"/>
    <dgm:cxn modelId="{D83E106F-736C-4B1A-B297-776E641994F0}" type="presParOf" srcId="{8E8B0E88-BF2F-4701-BE04-F536F43DF1CF}" destId="{CF4F8EBD-594A-4065-B2B5-ECCBBDD175CA}" srcOrd="0" destOrd="0" presId="urn:microsoft.com/office/officeart/2005/8/layout/list1"/>
    <dgm:cxn modelId="{ADB2CD9A-BA5F-4E13-A3D1-494E530FEEFD}" type="presParOf" srcId="{CF4F8EBD-594A-4065-B2B5-ECCBBDD175CA}" destId="{EDB09534-37A0-4D4A-BFA7-E33C6A0E8CBB}" srcOrd="0" destOrd="0" presId="urn:microsoft.com/office/officeart/2005/8/layout/list1"/>
    <dgm:cxn modelId="{7B945E53-244F-474B-9B4C-65AB00B12B43}" type="presParOf" srcId="{CF4F8EBD-594A-4065-B2B5-ECCBBDD175CA}" destId="{A7C81BA1-2CAE-4C23-AC65-7B14D1D8B731}" srcOrd="1" destOrd="0" presId="urn:microsoft.com/office/officeart/2005/8/layout/list1"/>
    <dgm:cxn modelId="{3AF847AF-0695-49E8-B338-75159A6218FD}" type="presParOf" srcId="{8E8B0E88-BF2F-4701-BE04-F536F43DF1CF}" destId="{980AC324-8C9E-4DFF-9702-998C97A5ABF5}" srcOrd="1" destOrd="0" presId="urn:microsoft.com/office/officeart/2005/8/layout/list1"/>
    <dgm:cxn modelId="{4EF8E3A2-F53F-4717-9379-DE136B480E46}" type="presParOf" srcId="{8E8B0E88-BF2F-4701-BE04-F536F43DF1CF}" destId="{5A2F9F3B-9408-45F1-A5B7-96846DE2BCD2}" srcOrd="2" destOrd="0" presId="urn:microsoft.com/office/officeart/2005/8/layout/list1"/>
    <dgm:cxn modelId="{64E88443-EA94-4FAF-A4E6-9CC9EE5F135E}" type="presParOf" srcId="{8E8B0E88-BF2F-4701-BE04-F536F43DF1CF}" destId="{EC6A281C-80FD-4C90-972E-8CC87E483950}" srcOrd="3" destOrd="0" presId="urn:microsoft.com/office/officeart/2005/8/layout/list1"/>
    <dgm:cxn modelId="{DAC7782E-B8C9-4CDE-A199-130EDD32B119}" type="presParOf" srcId="{8E8B0E88-BF2F-4701-BE04-F536F43DF1CF}" destId="{4175D592-8D8D-454B-B53C-A830F668F878}" srcOrd="4" destOrd="0" presId="urn:microsoft.com/office/officeart/2005/8/layout/list1"/>
    <dgm:cxn modelId="{FE3E5219-FFB7-4926-833D-2D5B4E06F0A5}" type="presParOf" srcId="{4175D592-8D8D-454B-B53C-A830F668F878}" destId="{D81029A9-F017-4954-B2D9-D5EFED42B1A7}" srcOrd="0" destOrd="0" presId="urn:microsoft.com/office/officeart/2005/8/layout/list1"/>
    <dgm:cxn modelId="{8A07294B-250E-499C-B8A2-60FBA27F1C29}" type="presParOf" srcId="{4175D592-8D8D-454B-B53C-A830F668F878}" destId="{ECB9FEA8-FACA-4670-A890-853A62EB9E12}" srcOrd="1" destOrd="0" presId="urn:microsoft.com/office/officeart/2005/8/layout/list1"/>
    <dgm:cxn modelId="{DCAA94B0-2B2B-43B8-A30E-E18193CD5577}" type="presParOf" srcId="{8E8B0E88-BF2F-4701-BE04-F536F43DF1CF}" destId="{18954CFF-71B7-486C-99E1-CBCBEDEC0C76}" srcOrd="5" destOrd="0" presId="urn:microsoft.com/office/officeart/2005/8/layout/list1"/>
    <dgm:cxn modelId="{0B9144B3-4C92-41A6-BF9D-1A5C3CB593DB}" type="presParOf" srcId="{8E8B0E88-BF2F-4701-BE04-F536F43DF1CF}" destId="{1BEAE7F6-CC29-4317-8073-C8E63972F93C}"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BA1AFF-8F0A-4DEB-AC1F-49D7ECAA2BE8}" type="doc">
      <dgm:prSet loTypeId="urn:microsoft.com/office/officeart/2008/layout/SquareAccentList" loCatId="list" qsTypeId="urn:microsoft.com/office/officeart/2005/8/quickstyle/simple1" qsCatId="simple" csTypeId="urn:microsoft.com/office/officeart/2005/8/colors/accent0_2" csCatId="mainScheme" phldr="1"/>
      <dgm:spPr/>
      <dgm:t>
        <a:bodyPr/>
        <a:lstStyle/>
        <a:p>
          <a:endParaRPr lang="es-ES"/>
        </a:p>
      </dgm:t>
    </dgm:pt>
    <dgm:pt modelId="{BFC87F05-66E3-409F-A373-8E39D6B4EEE0}">
      <dgm:prSet phldrT="[Texto]"/>
      <dgm:spPr/>
      <dgm:t>
        <a:bodyPr/>
        <a:lstStyle/>
        <a:p>
          <a:r>
            <a:rPr lang="es-ES" dirty="0"/>
            <a:t>Sociedades de Papel</a:t>
          </a:r>
        </a:p>
      </dgm:t>
    </dgm:pt>
    <dgm:pt modelId="{969E291A-0285-44CE-BF7E-A9622245877D}" type="parTrans" cxnId="{5735B214-74CF-4EF8-9585-F9C6418C7EEF}">
      <dgm:prSet/>
      <dgm:spPr/>
      <dgm:t>
        <a:bodyPr/>
        <a:lstStyle/>
        <a:p>
          <a:endParaRPr lang="es-ES"/>
        </a:p>
      </dgm:t>
    </dgm:pt>
    <dgm:pt modelId="{24E1C33B-CA90-4EB7-B815-E0235CA3A3EC}" type="sibTrans" cxnId="{5735B214-74CF-4EF8-9585-F9C6418C7EEF}">
      <dgm:prSet/>
      <dgm:spPr/>
      <dgm:t>
        <a:bodyPr/>
        <a:lstStyle/>
        <a:p>
          <a:endParaRPr lang="es-ES"/>
        </a:p>
      </dgm:t>
    </dgm:pt>
    <dgm:pt modelId="{C3DDB5A2-5F9E-4DD8-83B0-BEB713A88B4C}">
      <dgm:prSet phldrT="[Texto]" custT="1"/>
      <dgm:spPr/>
      <dgm:t>
        <a:bodyPr/>
        <a:lstStyle/>
        <a:p>
          <a:r>
            <a:rPr lang="es-ES" sz="1500" dirty="0"/>
            <a:t>Sociedades de papel sin causal de disolución </a:t>
          </a:r>
        </a:p>
      </dgm:t>
    </dgm:pt>
    <dgm:pt modelId="{14C94C3C-D06B-48E4-A6BC-BC9793E97F00}" type="parTrans" cxnId="{CFDF77F3-4DFB-4F75-8916-46485B9C3302}">
      <dgm:prSet/>
      <dgm:spPr/>
      <dgm:t>
        <a:bodyPr/>
        <a:lstStyle/>
        <a:p>
          <a:endParaRPr lang="es-ES"/>
        </a:p>
      </dgm:t>
    </dgm:pt>
    <dgm:pt modelId="{E21738C5-12E7-4D89-9DA2-80BDE94D0679}" type="sibTrans" cxnId="{CFDF77F3-4DFB-4F75-8916-46485B9C3302}">
      <dgm:prSet/>
      <dgm:spPr/>
      <dgm:t>
        <a:bodyPr/>
        <a:lstStyle/>
        <a:p>
          <a:endParaRPr lang="es-ES"/>
        </a:p>
      </dgm:t>
    </dgm:pt>
    <dgm:pt modelId="{F1CFC99F-585E-41B3-9E6F-2125A3E17648}">
      <dgm:prSet phldrT="[Texto]" custT="1"/>
      <dgm:spPr/>
      <dgm:t>
        <a:bodyPr/>
        <a:lstStyle/>
        <a:p>
          <a:r>
            <a:rPr lang="es-ES" sz="1500" dirty="0"/>
            <a:t>Establecimientos de Comercio</a:t>
          </a:r>
        </a:p>
      </dgm:t>
    </dgm:pt>
    <dgm:pt modelId="{7D2549B7-8DD5-43E9-91A6-5E5D307122C0}" type="parTrans" cxnId="{9140F51C-5C16-40C4-8863-7B64576CDF28}">
      <dgm:prSet/>
      <dgm:spPr/>
      <dgm:t>
        <a:bodyPr/>
        <a:lstStyle/>
        <a:p>
          <a:endParaRPr lang="es-ES"/>
        </a:p>
      </dgm:t>
    </dgm:pt>
    <dgm:pt modelId="{106491E6-647C-43CB-A389-6321275EC083}" type="sibTrans" cxnId="{9140F51C-5C16-40C4-8863-7B64576CDF28}">
      <dgm:prSet/>
      <dgm:spPr/>
      <dgm:t>
        <a:bodyPr/>
        <a:lstStyle/>
        <a:p>
          <a:endParaRPr lang="es-ES"/>
        </a:p>
      </dgm:t>
    </dgm:pt>
    <dgm:pt modelId="{F7606041-DCCF-402C-A792-9A8A940C3352}">
      <dgm:prSet phldrT="[Texto]" custT="1"/>
      <dgm:spPr/>
      <dgm:t>
        <a:bodyPr/>
        <a:lstStyle/>
        <a:p>
          <a:r>
            <a:rPr lang="es-ES" sz="1500" dirty="0"/>
            <a:t>Sociedades en liquidación de papel </a:t>
          </a:r>
        </a:p>
      </dgm:t>
    </dgm:pt>
    <dgm:pt modelId="{6509EDC9-5DB3-431D-BF93-D254B1B62BEF}" type="parTrans" cxnId="{66156947-17F1-4729-9E61-7C607DC0525E}">
      <dgm:prSet/>
      <dgm:spPr/>
      <dgm:t>
        <a:bodyPr/>
        <a:lstStyle/>
        <a:p>
          <a:endParaRPr lang="es-ES"/>
        </a:p>
      </dgm:t>
    </dgm:pt>
    <dgm:pt modelId="{915D51E9-22AB-4407-90ED-46B223040563}" type="sibTrans" cxnId="{66156947-17F1-4729-9E61-7C607DC0525E}">
      <dgm:prSet/>
      <dgm:spPr/>
      <dgm:t>
        <a:bodyPr/>
        <a:lstStyle/>
        <a:p>
          <a:endParaRPr lang="es-ES"/>
        </a:p>
      </dgm:t>
    </dgm:pt>
    <dgm:pt modelId="{58B0885C-656F-4543-883A-A123A31E5D2E}">
      <dgm:prSet phldrT="[Texto]"/>
      <dgm:spPr/>
      <dgm:t>
        <a:bodyPr/>
        <a:lstStyle/>
        <a:p>
          <a:r>
            <a:rPr lang="es-ES" dirty="0"/>
            <a:t>Sociedades en Liquidación</a:t>
          </a:r>
        </a:p>
      </dgm:t>
    </dgm:pt>
    <dgm:pt modelId="{8BD4A1B2-F604-45B0-8646-B1D0FD0CC680}" type="parTrans" cxnId="{EE2C0179-280E-405C-932B-5FFFC32A4B22}">
      <dgm:prSet/>
      <dgm:spPr/>
      <dgm:t>
        <a:bodyPr/>
        <a:lstStyle/>
        <a:p>
          <a:endParaRPr lang="es-ES"/>
        </a:p>
      </dgm:t>
    </dgm:pt>
    <dgm:pt modelId="{A7146000-7D67-4F47-96BA-655FB1E8E75F}" type="sibTrans" cxnId="{EE2C0179-280E-405C-932B-5FFFC32A4B22}">
      <dgm:prSet/>
      <dgm:spPr/>
      <dgm:t>
        <a:bodyPr/>
        <a:lstStyle/>
        <a:p>
          <a:endParaRPr lang="es-ES"/>
        </a:p>
      </dgm:t>
    </dgm:pt>
    <dgm:pt modelId="{BEF84E38-C6ED-4E75-BAEA-7CBB505D5386}">
      <dgm:prSet phldrT="[Texto]" custT="1"/>
      <dgm:spPr/>
      <dgm:t>
        <a:bodyPr/>
        <a:lstStyle/>
        <a:p>
          <a:r>
            <a:rPr lang="es-ES" sz="1500" dirty="0"/>
            <a:t>Sociedades en liquidación </a:t>
          </a:r>
        </a:p>
      </dgm:t>
    </dgm:pt>
    <dgm:pt modelId="{EB015FA4-1EBC-4CD6-8D71-14DDE8E528F9}" type="parTrans" cxnId="{E65BC63A-A699-4F5E-898B-1699F59151D6}">
      <dgm:prSet/>
      <dgm:spPr/>
      <dgm:t>
        <a:bodyPr/>
        <a:lstStyle/>
        <a:p>
          <a:endParaRPr lang="es-ES"/>
        </a:p>
      </dgm:t>
    </dgm:pt>
    <dgm:pt modelId="{5305435D-B5C7-4E0B-9CBF-A4CBAF232BAF}" type="sibTrans" cxnId="{E65BC63A-A699-4F5E-898B-1699F59151D6}">
      <dgm:prSet/>
      <dgm:spPr/>
      <dgm:t>
        <a:bodyPr/>
        <a:lstStyle/>
        <a:p>
          <a:endParaRPr lang="es-ES"/>
        </a:p>
      </dgm:t>
    </dgm:pt>
    <dgm:pt modelId="{64D1D1E9-CAA7-4DDC-922F-B5B764F0FBC1}" type="pres">
      <dgm:prSet presAssocID="{30BA1AFF-8F0A-4DEB-AC1F-49D7ECAA2BE8}" presName="layout" presStyleCnt="0">
        <dgm:presLayoutVars>
          <dgm:chMax/>
          <dgm:chPref/>
          <dgm:dir/>
          <dgm:resizeHandles/>
        </dgm:presLayoutVars>
      </dgm:prSet>
      <dgm:spPr/>
    </dgm:pt>
    <dgm:pt modelId="{B4003C8B-842A-4F63-8482-09A3B54E579D}" type="pres">
      <dgm:prSet presAssocID="{BFC87F05-66E3-409F-A373-8E39D6B4EEE0}" presName="root" presStyleCnt="0">
        <dgm:presLayoutVars>
          <dgm:chMax/>
          <dgm:chPref/>
        </dgm:presLayoutVars>
      </dgm:prSet>
      <dgm:spPr/>
    </dgm:pt>
    <dgm:pt modelId="{E3DF0D45-81F6-4CC0-8973-419C10C862B9}" type="pres">
      <dgm:prSet presAssocID="{BFC87F05-66E3-409F-A373-8E39D6B4EEE0}" presName="rootComposite" presStyleCnt="0">
        <dgm:presLayoutVars/>
      </dgm:prSet>
      <dgm:spPr/>
    </dgm:pt>
    <dgm:pt modelId="{702F02B0-B896-47CF-8329-905C9B1216E8}" type="pres">
      <dgm:prSet presAssocID="{BFC87F05-66E3-409F-A373-8E39D6B4EEE0}" presName="ParentAccent" presStyleLbl="alignNode1" presStyleIdx="0" presStyleCnt="2"/>
      <dgm:spPr/>
    </dgm:pt>
    <dgm:pt modelId="{8B762BB9-1DD2-411C-9D43-B5B51DAC27DA}" type="pres">
      <dgm:prSet presAssocID="{BFC87F05-66E3-409F-A373-8E39D6B4EEE0}" presName="ParentSmallAccent" presStyleLbl="fgAcc1" presStyleIdx="0" presStyleCnt="2"/>
      <dgm:spPr/>
    </dgm:pt>
    <dgm:pt modelId="{9B405D93-FA84-4B19-9833-46EB63906539}" type="pres">
      <dgm:prSet presAssocID="{BFC87F05-66E3-409F-A373-8E39D6B4EEE0}" presName="Parent" presStyleLbl="revTx" presStyleIdx="0" presStyleCnt="6">
        <dgm:presLayoutVars>
          <dgm:chMax/>
          <dgm:chPref val="4"/>
          <dgm:bulletEnabled val="1"/>
        </dgm:presLayoutVars>
      </dgm:prSet>
      <dgm:spPr/>
    </dgm:pt>
    <dgm:pt modelId="{5B4856D9-5DBD-471C-BE00-42B0CAB7B2D4}" type="pres">
      <dgm:prSet presAssocID="{BFC87F05-66E3-409F-A373-8E39D6B4EEE0}" presName="childShape" presStyleCnt="0">
        <dgm:presLayoutVars>
          <dgm:chMax val="0"/>
          <dgm:chPref val="0"/>
        </dgm:presLayoutVars>
      </dgm:prSet>
      <dgm:spPr/>
    </dgm:pt>
    <dgm:pt modelId="{052BF473-B39A-40CC-ABF4-022250CC17B7}" type="pres">
      <dgm:prSet presAssocID="{C3DDB5A2-5F9E-4DD8-83B0-BEB713A88B4C}" presName="childComposite" presStyleCnt="0">
        <dgm:presLayoutVars>
          <dgm:chMax val="0"/>
          <dgm:chPref val="0"/>
        </dgm:presLayoutVars>
      </dgm:prSet>
      <dgm:spPr/>
    </dgm:pt>
    <dgm:pt modelId="{B1D79F74-6F30-4D49-AD56-AE307E11B845}" type="pres">
      <dgm:prSet presAssocID="{C3DDB5A2-5F9E-4DD8-83B0-BEB713A88B4C}" presName="ChildAccent" presStyleLbl="solidFgAcc1" presStyleIdx="0" presStyleCnt="4" custScaleX="213674" custScaleY="120255"/>
      <dgm:spPr/>
    </dgm:pt>
    <dgm:pt modelId="{35E5FDF4-ABB8-4927-9C6F-CD0B00314F23}" type="pres">
      <dgm:prSet presAssocID="{C3DDB5A2-5F9E-4DD8-83B0-BEB713A88B4C}" presName="Child" presStyleLbl="revTx" presStyleIdx="1" presStyleCnt="6" custLinFactNeighborX="3877" custLinFactNeighborY="1055">
        <dgm:presLayoutVars>
          <dgm:chMax val="0"/>
          <dgm:chPref val="0"/>
          <dgm:bulletEnabled val="1"/>
        </dgm:presLayoutVars>
      </dgm:prSet>
      <dgm:spPr/>
    </dgm:pt>
    <dgm:pt modelId="{D0C1CCEC-5406-4976-BA22-F02D2F957C66}" type="pres">
      <dgm:prSet presAssocID="{F1CFC99F-585E-41B3-9E6F-2125A3E17648}" presName="childComposite" presStyleCnt="0">
        <dgm:presLayoutVars>
          <dgm:chMax val="0"/>
          <dgm:chPref val="0"/>
        </dgm:presLayoutVars>
      </dgm:prSet>
      <dgm:spPr/>
    </dgm:pt>
    <dgm:pt modelId="{61138EE7-05D9-48A9-A851-76D378160CC7}" type="pres">
      <dgm:prSet presAssocID="{F1CFC99F-585E-41B3-9E6F-2125A3E17648}" presName="ChildAccent" presStyleLbl="solidFgAcc1" presStyleIdx="1" presStyleCnt="4" custScaleX="200351"/>
      <dgm:spPr/>
    </dgm:pt>
    <dgm:pt modelId="{3E8C7068-A92E-43BF-9225-BD13E7448FE0}" type="pres">
      <dgm:prSet presAssocID="{F1CFC99F-585E-41B3-9E6F-2125A3E17648}" presName="Child" presStyleLbl="revTx" presStyleIdx="2" presStyleCnt="6" custLinFactNeighborX="4336" custLinFactNeighborY="0">
        <dgm:presLayoutVars>
          <dgm:chMax val="0"/>
          <dgm:chPref val="0"/>
          <dgm:bulletEnabled val="1"/>
        </dgm:presLayoutVars>
      </dgm:prSet>
      <dgm:spPr/>
    </dgm:pt>
    <dgm:pt modelId="{2B49F2DF-182E-4725-8834-FBE91E125A8E}" type="pres">
      <dgm:prSet presAssocID="{F7606041-DCCF-402C-A792-9A8A940C3352}" presName="childComposite" presStyleCnt="0">
        <dgm:presLayoutVars>
          <dgm:chMax val="0"/>
          <dgm:chPref val="0"/>
        </dgm:presLayoutVars>
      </dgm:prSet>
      <dgm:spPr/>
    </dgm:pt>
    <dgm:pt modelId="{062103F7-6C22-4B6C-B87A-24CDD3F548FC}" type="pres">
      <dgm:prSet presAssocID="{F7606041-DCCF-402C-A792-9A8A940C3352}" presName="ChildAccent" presStyleLbl="solidFgAcc1" presStyleIdx="2" presStyleCnt="4" custScaleX="200351"/>
      <dgm:spPr/>
    </dgm:pt>
    <dgm:pt modelId="{89DB3807-A2C3-4680-B502-7325DD328526}" type="pres">
      <dgm:prSet presAssocID="{F7606041-DCCF-402C-A792-9A8A940C3352}" presName="Child" presStyleLbl="revTx" presStyleIdx="3" presStyleCnt="6" custLinFactNeighborX="4336" custLinFactNeighborY="4903">
        <dgm:presLayoutVars>
          <dgm:chMax val="0"/>
          <dgm:chPref val="0"/>
          <dgm:bulletEnabled val="1"/>
        </dgm:presLayoutVars>
      </dgm:prSet>
      <dgm:spPr/>
    </dgm:pt>
    <dgm:pt modelId="{948D30BE-24FE-4E3D-BDC4-B36D02FADB96}" type="pres">
      <dgm:prSet presAssocID="{58B0885C-656F-4543-883A-A123A31E5D2E}" presName="root" presStyleCnt="0">
        <dgm:presLayoutVars>
          <dgm:chMax/>
          <dgm:chPref/>
        </dgm:presLayoutVars>
      </dgm:prSet>
      <dgm:spPr/>
    </dgm:pt>
    <dgm:pt modelId="{59E1903A-0DEB-454D-A7F6-51B7FE8A4760}" type="pres">
      <dgm:prSet presAssocID="{58B0885C-656F-4543-883A-A123A31E5D2E}" presName="rootComposite" presStyleCnt="0">
        <dgm:presLayoutVars/>
      </dgm:prSet>
      <dgm:spPr/>
    </dgm:pt>
    <dgm:pt modelId="{18113C03-B409-4E6F-A480-A87C59352C55}" type="pres">
      <dgm:prSet presAssocID="{58B0885C-656F-4543-883A-A123A31E5D2E}" presName="ParentAccent" presStyleLbl="alignNode1" presStyleIdx="1" presStyleCnt="2"/>
      <dgm:spPr/>
    </dgm:pt>
    <dgm:pt modelId="{309DDAD6-C84E-4EFB-BD0A-46951F922100}" type="pres">
      <dgm:prSet presAssocID="{58B0885C-656F-4543-883A-A123A31E5D2E}" presName="ParentSmallAccent" presStyleLbl="fgAcc1" presStyleIdx="1" presStyleCnt="2"/>
      <dgm:spPr/>
    </dgm:pt>
    <dgm:pt modelId="{8BE23BD8-1674-4290-BF07-2E551F00125F}" type="pres">
      <dgm:prSet presAssocID="{58B0885C-656F-4543-883A-A123A31E5D2E}" presName="Parent" presStyleLbl="revTx" presStyleIdx="4" presStyleCnt="6">
        <dgm:presLayoutVars>
          <dgm:chMax/>
          <dgm:chPref val="4"/>
          <dgm:bulletEnabled val="1"/>
        </dgm:presLayoutVars>
      </dgm:prSet>
      <dgm:spPr/>
    </dgm:pt>
    <dgm:pt modelId="{98C91A5B-9710-4CC6-88DB-A68315027E62}" type="pres">
      <dgm:prSet presAssocID="{58B0885C-656F-4543-883A-A123A31E5D2E}" presName="childShape" presStyleCnt="0">
        <dgm:presLayoutVars>
          <dgm:chMax val="0"/>
          <dgm:chPref val="0"/>
        </dgm:presLayoutVars>
      </dgm:prSet>
      <dgm:spPr/>
    </dgm:pt>
    <dgm:pt modelId="{F0AC7748-F2EA-4045-8CEB-B3FCDCD458A6}" type="pres">
      <dgm:prSet presAssocID="{BEF84E38-C6ED-4E75-BAEA-7CBB505D5386}" presName="childComposite" presStyleCnt="0">
        <dgm:presLayoutVars>
          <dgm:chMax val="0"/>
          <dgm:chPref val="0"/>
        </dgm:presLayoutVars>
      </dgm:prSet>
      <dgm:spPr/>
    </dgm:pt>
    <dgm:pt modelId="{4F0EA919-F4CF-4E19-A9B0-50D62C7E8A13}" type="pres">
      <dgm:prSet presAssocID="{BEF84E38-C6ED-4E75-BAEA-7CBB505D5386}" presName="ChildAccent" presStyleLbl="solidFgAcc1" presStyleIdx="3" presStyleCnt="4" custScaleX="220733" custScaleY="105710" custLinFactNeighborX="-32266" custLinFactNeighborY="-497"/>
      <dgm:spPr/>
    </dgm:pt>
    <dgm:pt modelId="{494A5DBF-FCA5-4494-82A1-F103C5534607}" type="pres">
      <dgm:prSet presAssocID="{BEF84E38-C6ED-4E75-BAEA-7CBB505D5386}" presName="Child" presStyleLbl="revTx" presStyleIdx="5" presStyleCnt="6" custLinFactNeighborX="366" custLinFactNeighborY="459">
        <dgm:presLayoutVars>
          <dgm:chMax val="0"/>
          <dgm:chPref val="0"/>
          <dgm:bulletEnabled val="1"/>
        </dgm:presLayoutVars>
      </dgm:prSet>
      <dgm:spPr/>
    </dgm:pt>
  </dgm:ptLst>
  <dgm:cxnLst>
    <dgm:cxn modelId="{9701D107-5FEC-434F-AE14-5920C5F26252}" type="presOf" srcId="{F1CFC99F-585E-41B3-9E6F-2125A3E17648}" destId="{3E8C7068-A92E-43BF-9225-BD13E7448FE0}" srcOrd="0" destOrd="0" presId="urn:microsoft.com/office/officeart/2008/layout/SquareAccentList"/>
    <dgm:cxn modelId="{5735B214-74CF-4EF8-9585-F9C6418C7EEF}" srcId="{30BA1AFF-8F0A-4DEB-AC1F-49D7ECAA2BE8}" destId="{BFC87F05-66E3-409F-A373-8E39D6B4EEE0}" srcOrd="0" destOrd="0" parTransId="{969E291A-0285-44CE-BF7E-A9622245877D}" sibTransId="{24E1C33B-CA90-4EB7-B815-E0235CA3A3EC}"/>
    <dgm:cxn modelId="{9140F51C-5C16-40C4-8863-7B64576CDF28}" srcId="{BFC87F05-66E3-409F-A373-8E39D6B4EEE0}" destId="{F1CFC99F-585E-41B3-9E6F-2125A3E17648}" srcOrd="1" destOrd="0" parTransId="{7D2549B7-8DD5-43E9-91A6-5E5D307122C0}" sibTransId="{106491E6-647C-43CB-A389-6321275EC083}"/>
    <dgm:cxn modelId="{329F5D22-54D9-4E5D-9896-2AFD22FE6FE6}" type="presOf" srcId="{BFC87F05-66E3-409F-A373-8E39D6B4EEE0}" destId="{9B405D93-FA84-4B19-9833-46EB63906539}" srcOrd="0" destOrd="0" presId="urn:microsoft.com/office/officeart/2008/layout/SquareAccentList"/>
    <dgm:cxn modelId="{7A0C9B2D-F271-4E0D-8C01-3EF36471C8D8}" type="presOf" srcId="{C3DDB5A2-5F9E-4DD8-83B0-BEB713A88B4C}" destId="{35E5FDF4-ABB8-4927-9C6F-CD0B00314F23}" srcOrd="0" destOrd="0" presId="urn:microsoft.com/office/officeart/2008/layout/SquareAccentList"/>
    <dgm:cxn modelId="{E65BC63A-A699-4F5E-898B-1699F59151D6}" srcId="{58B0885C-656F-4543-883A-A123A31E5D2E}" destId="{BEF84E38-C6ED-4E75-BAEA-7CBB505D5386}" srcOrd="0" destOrd="0" parTransId="{EB015FA4-1EBC-4CD6-8D71-14DDE8E528F9}" sibTransId="{5305435D-B5C7-4E0B-9CBF-A4CBAF232BAF}"/>
    <dgm:cxn modelId="{66156947-17F1-4729-9E61-7C607DC0525E}" srcId="{BFC87F05-66E3-409F-A373-8E39D6B4EEE0}" destId="{F7606041-DCCF-402C-A792-9A8A940C3352}" srcOrd="2" destOrd="0" parTransId="{6509EDC9-5DB3-431D-BF93-D254B1B62BEF}" sibTransId="{915D51E9-22AB-4407-90ED-46B223040563}"/>
    <dgm:cxn modelId="{77FE6171-B1BD-42FA-9B55-51A54D83571C}" type="presOf" srcId="{BEF84E38-C6ED-4E75-BAEA-7CBB505D5386}" destId="{494A5DBF-FCA5-4494-82A1-F103C5534607}" srcOrd="0" destOrd="0" presId="urn:microsoft.com/office/officeart/2008/layout/SquareAccentList"/>
    <dgm:cxn modelId="{133C3F54-BF1E-4299-B6CC-D5AD83049775}" type="presOf" srcId="{F7606041-DCCF-402C-A792-9A8A940C3352}" destId="{89DB3807-A2C3-4680-B502-7325DD328526}" srcOrd="0" destOrd="0" presId="urn:microsoft.com/office/officeart/2008/layout/SquareAccentList"/>
    <dgm:cxn modelId="{EE2C0179-280E-405C-932B-5FFFC32A4B22}" srcId="{30BA1AFF-8F0A-4DEB-AC1F-49D7ECAA2BE8}" destId="{58B0885C-656F-4543-883A-A123A31E5D2E}" srcOrd="1" destOrd="0" parTransId="{8BD4A1B2-F604-45B0-8646-B1D0FD0CC680}" sibTransId="{A7146000-7D67-4F47-96BA-655FB1E8E75F}"/>
    <dgm:cxn modelId="{FDD52FB8-2DFA-4356-8EE2-BEF586934B47}" type="presOf" srcId="{58B0885C-656F-4543-883A-A123A31E5D2E}" destId="{8BE23BD8-1674-4290-BF07-2E551F00125F}" srcOrd="0" destOrd="0" presId="urn:microsoft.com/office/officeart/2008/layout/SquareAccentList"/>
    <dgm:cxn modelId="{B1B073BE-CD87-44D7-9A79-D370D90C532A}" type="presOf" srcId="{30BA1AFF-8F0A-4DEB-AC1F-49D7ECAA2BE8}" destId="{64D1D1E9-CAA7-4DDC-922F-B5B764F0FBC1}" srcOrd="0" destOrd="0" presId="urn:microsoft.com/office/officeart/2008/layout/SquareAccentList"/>
    <dgm:cxn modelId="{CFDF77F3-4DFB-4F75-8916-46485B9C3302}" srcId="{BFC87F05-66E3-409F-A373-8E39D6B4EEE0}" destId="{C3DDB5A2-5F9E-4DD8-83B0-BEB713A88B4C}" srcOrd="0" destOrd="0" parTransId="{14C94C3C-D06B-48E4-A6BC-BC9793E97F00}" sibTransId="{E21738C5-12E7-4D89-9DA2-80BDE94D0679}"/>
    <dgm:cxn modelId="{B5B25028-3144-404D-919A-E0154FBADF70}" type="presParOf" srcId="{64D1D1E9-CAA7-4DDC-922F-B5B764F0FBC1}" destId="{B4003C8B-842A-4F63-8482-09A3B54E579D}" srcOrd="0" destOrd="0" presId="urn:microsoft.com/office/officeart/2008/layout/SquareAccentList"/>
    <dgm:cxn modelId="{DA89128B-B3DC-41B1-AEB8-308518D19308}" type="presParOf" srcId="{B4003C8B-842A-4F63-8482-09A3B54E579D}" destId="{E3DF0D45-81F6-4CC0-8973-419C10C862B9}" srcOrd="0" destOrd="0" presId="urn:microsoft.com/office/officeart/2008/layout/SquareAccentList"/>
    <dgm:cxn modelId="{6DCA37F6-9C03-49CA-9089-20A76BD354B5}" type="presParOf" srcId="{E3DF0D45-81F6-4CC0-8973-419C10C862B9}" destId="{702F02B0-B896-47CF-8329-905C9B1216E8}" srcOrd="0" destOrd="0" presId="urn:microsoft.com/office/officeart/2008/layout/SquareAccentList"/>
    <dgm:cxn modelId="{4EBEF6E4-2E4E-45EC-B993-B79BFCD52546}" type="presParOf" srcId="{E3DF0D45-81F6-4CC0-8973-419C10C862B9}" destId="{8B762BB9-1DD2-411C-9D43-B5B51DAC27DA}" srcOrd="1" destOrd="0" presId="urn:microsoft.com/office/officeart/2008/layout/SquareAccentList"/>
    <dgm:cxn modelId="{87876E56-B004-4DD2-954A-4A6B680C261B}" type="presParOf" srcId="{E3DF0D45-81F6-4CC0-8973-419C10C862B9}" destId="{9B405D93-FA84-4B19-9833-46EB63906539}" srcOrd="2" destOrd="0" presId="urn:microsoft.com/office/officeart/2008/layout/SquareAccentList"/>
    <dgm:cxn modelId="{F4C1728F-0B6F-4C6B-8FCF-25535CE85CE9}" type="presParOf" srcId="{B4003C8B-842A-4F63-8482-09A3B54E579D}" destId="{5B4856D9-5DBD-471C-BE00-42B0CAB7B2D4}" srcOrd="1" destOrd="0" presId="urn:microsoft.com/office/officeart/2008/layout/SquareAccentList"/>
    <dgm:cxn modelId="{EA9935F3-E86A-42A2-B94E-8A1CBF95E331}" type="presParOf" srcId="{5B4856D9-5DBD-471C-BE00-42B0CAB7B2D4}" destId="{052BF473-B39A-40CC-ABF4-022250CC17B7}" srcOrd="0" destOrd="0" presId="urn:microsoft.com/office/officeart/2008/layout/SquareAccentList"/>
    <dgm:cxn modelId="{B9FA9DA5-01F8-4001-A834-F39D726E57A6}" type="presParOf" srcId="{052BF473-B39A-40CC-ABF4-022250CC17B7}" destId="{B1D79F74-6F30-4D49-AD56-AE307E11B845}" srcOrd="0" destOrd="0" presId="urn:microsoft.com/office/officeart/2008/layout/SquareAccentList"/>
    <dgm:cxn modelId="{7C7C4D03-3D5D-4D90-A9AA-A5F95014029C}" type="presParOf" srcId="{052BF473-B39A-40CC-ABF4-022250CC17B7}" destId="{35E5FDF4-ABB8-4927-9C6F-CD0B00314F23}" srcOrd="1" destOrd="0" presId="urn:microsoft.com/office/officeart/2008/layout/SquareAccentList"/>
    <dgm:cxn modelId="{806B1E50-0F35-4A4B-8B54-17954548422E}" type="presParOf" srcId="{5B4856D9-5DBD-471C-BE00-42B0CAB7B2D4}" destId="{D0C1CCEC-5406-4976-BA22-F02D2F957C66}" srcOrd="1" destOrd="0" presId="urn:microsoft.com/office/officeart/2008/layout/SquareAccentList"/>
    <dgm:cxn modelId="{A3E78094-CA15-4283-BDE2-1E4A67292BA2}" type="presParOf" srcId="{D0C1CCEC-5406-4976-BA22-F02D2F957C66}" destId="{61138EE7-05D9-48A9-A851-76D378160CC7}" srcOrd="0" destOrd="0" presId="urn:microsoft.com/office/officeart/2008/layout/SquareAccentList"/>
    <dgm:cxn modelId="{368C0F6E-9CE5-41E1-AA70-2B4E15D65EB5}" type="presParOf" srcId="{D0C1CCEC-5406-4976-BA22-F02D2F957C66}" destId="{3E8C7068-A92E-43BF-9225-BD13E7448FE0}" srcOrd="1" destOrd="0" presId="urn:microsoft.com/office/officeart/2008/layout/SquareAccentList"/>
    <dgm:cxn modelId="{C0AAB6CC-DD84-4302-AD9E-3C3DE41C90D1}" type="presParOf" srcId="{5B4856D9-5DBD-471C-BE00-42B0CAB7B2D4}" destId="{2B49F2DF-182E-4725-8834-FBE91E125A8E}" srcOrd="2" destOrd="0" presId="urn:microsoft.com/office/officeart/2008/layout/SquareAccentList"/>
    <dgm:cxn modelId="{3F16716F-5A6A-48E7-BDE2-015B2FDF3C0C}" type="presParOf" srcId="{2B49F2DF-182E-4725-8834-FBE91E125A8E}" destId="{062103F7-6C22-4B6C-B87A-24CDD3F548FC}" srcOrd="0" destOrd="0" presId="urn:microsoft.com/office/officeart/2008/layout/SquareAccentList"/>
    <dgm:cxn modelId="{09720DD2-CAE9-4BB6-8AE7-ED6D4D685690}" type="presParOf" srcId="{2B49F2DF-182E-4725-8834-FBE91E125A8E}" destId="{89DB3807-A2C3-4680-B502-7325DD328526}" srcOrd="1" destOrd="0" presId="urn:microsoft.com/office/officeart/2008/layout/SquareAccentList"/>
    <dgm:cxn modelId="{16789769-D2CA-4023-B245-E359C05BF7EE}" type="presParOf" srcId="{64D1D1E9-CAA7-4DDC-922F-B5B764F0FBC1}" destId="{948D30BE-24FE-4E3D-BDC4-B36D02FADB96}" srcOrd="1" destOrd="0" presId="urn:microsoft.com/office/officeart/2008/layout/SquareAccentList"/>
    <dgm:cxn modelId="{67AC1876-265A-4F02-AD89-9A83184E1BAC}" type="presParOf" srcId="{948D30BE-24FE-4E3D-BDC4-B36D02FADB96}" destId="{59E1903A-0DEB-454D-A7F6-51B7FE8A4760}" srcOrd="0" destOrd="0" presId="urn:microsoft.com/office/officeart/2008/layout/SquareAccentList"/>
    <dgm:cxn modelId="{900AFDFF-C00A-436E-8A01-81452ED40B7B}" type="presParOf" srcId="{59E1903A-0DEB-454D-A7F6-51B7FE8A4760}" destId="{18113C03-B409-4E6F-A480-A87C59352C55}" srcOrd="0" destOrd="0" presId="urn:microsoft.com/office/officeart/2008/layout/SquareAccentList"/>
    <dgm:cxn modelId="{8487579D-1603-4C1D-BA2D-F851967BC71B}" type="presParOf" srcId="{59E1903A-0DEB-454D-A7F6-51B7FE8A4760}" destId="{309DDAD6-C84E-4EFB-BD0A-46951F922100}" srcOrd="1" destOrd="0" presId="urn:microsoft.com/office/officeart/2008/layout/SquareAccentList"/>
    <dgm:cxn modelId="{820719BB-DAD0-4163-A36A-C12649F3231C}" type="presParOf" srcId="{59E1903A-0DEB-454D-A7F6-51B7FE8A4760}" destId="{8BE23BD8-1674-4290-BF07-2E551F00125F}" srcOrd="2" destOrd="0" presId="urn:microsoft.com/office/officeart/2008/layout/SquareAccentList"/>
    <dgm:cxn modelId="{550139AA-0FE4-4F59-8155-5A815FDC7FCF}" type="presParOf" srcId="{948D30BE-24FE-4E3D-BDC4-B36D02FADB96}" destId="{98C91A5B-9710-4CC6-88DB-A68315027E62}" srcOrd="1" destOrd="0" presId="urn:microsoft.com/office/officeart/2008/layout/SquareAccentList"/>
    <dgm:cxn modelId="{70894C7F-A514-428E-A7CA-482F8FBAE742}" type="presParOf" srcId="{98C91A5B-9710-4CC6-88DB-A68315027E62}" destId="{F0AC7748-F2EA-4045-8CEB-B3FCDCD458A6}" srcOrd="0" destOrd="0" presId="urn:microsoft.com/office/officeart/2008/layout/SquareAccentList"/>
    <dgm:cxn modelId="{24662E0B-36D9-4C0F-8D94-7BE9286B95FB}" type="presParOf" srcId="{F0AC7748-F2EA-4045-8CEB-B3FCDCD458A6}" destId="{4F0EA919-F4CF-4E19-A9B0-50D62C7E8A13}" srcOrd="0" destOrd="0" presId="urn:microsoft.com/office/officeart/2008/layout/SquareAccentList"/>
    <dgm:cxn modelId="{4AD1A853-3E80-4BD8-B1A3-442AB1493FB4}" type="presParOf" srcId="{F0AC7748-F2EA-4045-8CEB-B3FCDCD458A6}" destId="{494A5DBF-FCA5-4494-82A1-F103C5534607}" srcOrd="1" destOrd="0" presId="urn:microsoft.com/office/officeart/2008/layout/Squa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986178-064C-49CF-A04C-1C859CE187CD}" type="doc">
      <dgm:prSet loTypeId="urn:microsoft.com/office/officeart/2005/8/layout/hierarchy2" loCatId="hierarchy" qsTypeId="urn:microsoft.com/office/officeart/2005/8/quickstyle/simple2" qsCatId="simple" csTypeId="urn:microsoft.com/office/officeart/2005/8/colors/accent0_2" csCatId="mainScheme" phldr="1"/>
      <dgm:spPr/>
      <dgm:t>
        <a:bodyPr/>
        <a:lstStyle/>
        <a:p>
          <a:endParaRPr lang="es-ES"/>
        </a:p>
      </dgm:t>
    </dgm:pt>
    <dgm:pt modelId="{200F9A5A-6817-4D93-8544-CF72C1B010DC}">
      <dgm:prSet phldrT="[Texto]" custT="1"/>
      <dgm:spPr/>
      <dgm:t>
        <a:bodyPr/>
        <a:lstStyle/>
        <a:p>
          <a:r>
            <a:rPr lang="es-ES" sz="1600" b="0" dirty="0">
              <a:effectLst/>
            </a:rPr>
            <a:t>Inventario inicial</a:t>
          </a:r>
        </a:p>
        <a:p>
          <a:r>
            <a:rPr lang="es-ES" sz="1600" b="0" dirty="0">
              <a:effectLst/>
            </a:rPr>
            <a:t>992</a:t>
          </a:r>
        </a:p>
      </dgm:t>
    </dgm:pt>
    <dgm:pt modelId="{E53E6EBA-7020-43AD-BC11-223DA738E077}" type="parTrans" cxnId="{0ABB37B6-BF41-40A3-8595-870060E8D548}">
      <dgm:prSet/>
      <dgm:spPr/>
      <dgm:t>
        <a:bodyPr/>
        <a:lstStyle/>
        <a:p>
          <a:endParaRPr lang="es-ES" sz="2000" b="0">
            <a:solidFill>
              <a:schemeClr val="tx1"/>
            </a:solidFill>
            <a:effectLst/>
          </a:endParaRPr>
        </a:p>
      </dgm:t>
    </dgm:pt>
    <dgm:pt modelId="{A2CA061B-14A7-4F2B-A828-C9D836C98B94}" type="sibTrans" cxnId="{0ABB37B6-BF41-40A3-8595-870060E8D548}">
      <dgm:prSet/>
      <dgm:spPr/>
      <dgm:t>
        <a:bodyPr/>
        <a:lstStyle/>
        <a:p>
          <a:endParaRPr lang="es-ES" sz="2000" b="0">
            <a:solidFill>
              <a:schemeClr val="tx1"/>
            </a:solidFill>
            <a:effectLst/>
          </a:endParaRPr>
        </a:p>
      </dgm:t>
    </dgm:pt>
    <dgm:pt modelId="{1DE9D2AE-5014-47D2-AC4A-A8059DBC27A3}">
      <dgm:prSet phldrT="[Texto]" custT="1"/>
      <dgm:spPr/>
      <dgm:t>
        <a:bodyPr/>
        <a:lstStyle/>
        <a:p>
          <a:r>
            <a:rPr lang="es-ES" sz="1600" b="0" dirty="0">
              <a:effectLst/>
            </a:rPr>
            <a:t>Diagnóstico</a:t>
          </a:r>
        </a:p>
        <a:p>
          <a:r>
            <a:rPr lang="es-ES" sz="1600" b="0" dirty="0">
              <a:effectLst/>
            </a:rPr>
            <a:t>circularización </a:t>
          </a:r>
        </a:p>
      </dgm:t>
    </dgm:pt>
    <dgm:pt modelId="{B10C478C-E4AC-47B0-80B0-C2D1A90D3D69}" type="parTrans" cxnId="{CFB6F735-831A-447F-8AF2-4027931E01F8}">
      <dgm:prSet custT="1"/>
      <dgm:spPr/>
      <dgm:t>
        <a:bodyPr/>
        <a:lstStyle/>
        <a:p>
          <a:endParaRPr lang="es-ES" sz="600" b="0" dirty="0">
            <a:solidFill>
              <a:schemeClr val="tx1"/>
            </a:solidFill>
            <a:effectLst/>
          </a:endParaRPr>
        </a:p>
      </dgm:t>
    </dgm:pt>
    <dgm:pt modelId="{26491ACA-DE3F-41AE-8974-889874AE8E4B}" type="sibTrans" cxnId="{CFB6F735-831A-447F-8AF2-4027931E01F8}">
      <dgm:prSet/>
      <dgm:spPr/>
      <dgm:t>
        <a:bodyPr/>
        <a:lstStyle/>
        <a:p>
          <a:endParaRPr lang="es-ES" sz="2000" b="0">
            <a:solidFill>
              <a:schemeClr val="tx1"/>
            </a:solidFill>
            <a:effectLst/>
          </a:endParaRPr>
        </a:p>
      </dgm:t>
    </dgm:pt>
    <dgm:pt modelId="{0CBC483E-F468-4DA1-8D0C-7528FD63B39C}">
      <dgm:prSet phldrT="[Texto]" custT="1"/>
      <dgm:spPr/>
      <dgm:t>
        <a:bodyPr/>
        <a:lstStyle/>
        <a:p>
          <a:r>
            <a:rPr lang="es-ES" sz="1600" b="0" dirty="0">
              <a:effectLst/>
            </a:rPr>
            <a:t>Sociedades de papel </a:t>
          </a:r>
        </a:p>
        <a:p>
          <a:r>
            <a:rPr lang="es-ES" sz="1600" b="0" dirty="0">
              <a:effectLst/>
            </a:rPr>
            <a:t>586</a:t>
          </a:r>
          <a:endParaRPr lang="es-ES" sz="1600" b="0" dirty="0">
            <a:solidFill>
              <a:srgbClr val="FF0000"/>
            </a:solidFill>
            <a:effectLst/>
          </a:endParaRPr>
        </a:p>
      </dgm:t>
    </dgm:pt>
    <dgm:pt modelId="{DD66BAD9-4BC2-4867-896B-088B5146B723}" type="parTrans" cxnId="{0E320FD9-FD47-4B62-99DD-743965B05380}">
      <dgm:prSet custT="1"/>
      <dgm:spPr/>
      <dgm:t>
        <a:bodyPr/>
        <a:lstStyle/>
        <a:p>
          <a:endParaRPr lang="es-ES" sz="600" b="0" dirty="0">
            <a:solidFill>
              <a:schemeClr val="tx1"/>
            </a:solidFill>
            <a:effectLst/>
          </a:endParaRPr>
        </a:p>
      </dgm:t>
    </dgm:pt>
    <dgm:pt modelId="{6D5FFCBA-2D0F-44AF-AA32-0B7CA8C50D61}" type="sibTrans" cxnId="{0E320FD9-FD47-4B62-99DD-743965B05380}">
      <dgm:prSet/>
      <dgm:spPr/>
      <dgm:t>
        <a:bodyPr/>
        <a:lstStyle/>
        <a:p>
          <a:endParaRPr lang="es-ES" sz="2000" b="0">
            <a:solidFill>
              <a:schemeClr val="tx1"/>
            </a:solidFill>
            <a:effectLst/>
          </a:endParaRPr>
        </a:p>
      </dgm:t>
    </dgm:pt>
    <dgm:pt modelId="{70C877F3-9D0F-4F31-BD37-4F236B081EA0}">
      <dgm:prSet phldrT="[Texto]" custT="1"/>
      <dgm:spPr/>
      <dgm:t>
        <a:bodyPr/>
        <a:lstStyle/>
        <a:p>
          <a:r>
            <a:rPr lang="es-ES" sz="1400" b="0" dirty="0">
              <a:effectLst/>
            </a:rPr>
            <a:t>Establecimientos de comercio de papel</a:t>
          </a:r>
        </a:p>
        <a:p>
          <a:r>
            <a:rPr lang="es-ES" sz="1400" b="0" dirty="0">
              <a:effectLst/>
            </a:rPr>
            <a:t>335</a:t>
          </a:r>
        </a:p>
      </dgm:t>
    </dgm:pt>
    <dgm:pt modelId="{DF043691-A0DF-4E77-B27A-6765983044C0}" type="parTrans" cxnId="{2C4E359E-800A-4B70-9EEF-6CE172E678E6}">
      <dgm:prSet custT="1"/>
      <dgm:spPr/>
      <dgm:t>
        <a:bodyPr/>
        <a:lstStyle/>
        <a:p>
          <a:endParaRPr lang="es-ES" sz="600" b="0" dirty="0">
            <a:solidFill>
              <a:schemeClr val="tx1"/>
            </a:solidFill>
            <a:effectLst/>
          </a:endParaRPr>
        </a:p>
      </dgm:t>
    </dgm:pt>
    <dgm:pt modelId="{29136745-FC83-4301-9820-1F2B9A9CA503}" type="sibTrans" cxnId="{2C4E359E-800A-4B70-9EEF-6CE172E678E6}">
      <dgm:prSet/>
      <dgm:spPr/>
      <dgm:t>
        <a:bodyPr/>
        <a:lstStyle/>
        <a:p>
          <a:endParaRPr lang="es-ES" sz="2000" b="0">
            <a:solidFill>
              <a:schemeClr val="tx1"/>
            </a:solidFill>
            <a:effectLst/>
          </a:endParaRPr>
        </a:p>
      </dgm:t>
    </dgm:pt>
    <dgm:pt modelId="{C72F7BC5-76C5-4A61-BB1F-AE06971641FF}">
      <dgm:prSet phldrT="[Texto]" custT="1"/>
      <dgm:spPr/>
      <dgm:t>
        <a:bodyPr/>
        <a:lstStyle/>
        <a:p>
          <a:pPr>
            <a:buFont typeface="Arial" panose="020B0604020202020204" pitchFamily="34" charset="0"/>
            <a:buChar char="•"/>
          </a:pPr>
          <a:r>
            <a:rPr lang="es-ES" sz="1400" b="1" dirty="0">
              <a:effectLst/>
            </a:rPr>
            <a:t>Para reubicación:</a:t>
          </a:r>
        </a:p>
      </dgm:t>
    </dgm:pt>
    <dgm:pt modelId="{34757C5F-BD6E-4058-95EC-04F580148C31}" type="parTrans" cxnId="{94D6C31D-6DF6-48E4-8057-E05FE0095F9B}">
      <dgm:prSet custT="1"/>
      <dgm:spPr/>
      <dgm:t>
        <a:bodyPr/>
        <a:lstStyle/>
        <a:p>
          <a:endParaRPr lang="es-ES" sz="600" b="0" dirty="0">
            <a:solidFill>
              <a:schemeClr val="tx1"/>
            </a:solidFill>
            <a:effectLst/>
          </a:endParaRPr>
        </a:p>
      </dgm:t>
    </dgm:pt>
    <dgm:pt modelId="{4B8D3815-797C-4279-B8E4-15EFB063A4A9}" type="sibTrans" cxnId="{94D6C31D-6DF6-48E4-8057-E05FE0095F9B}">
      <dgm:prSet/>
      <dgm:spPr/>
      <dgm:t>
        <a:bodyPr/>
        <a:lstStyle/>
        <a:p>
          <a:endParaRPr lang="es-ES" sz="2000" b="0">
            <a:solidFill>
              <a:schemeClr val="tx1"/>
            </a:solidFill>
            <a:effectLst/>
          </a:endParaRPr>
        </a:p>
      </dgm:t>
    </dgm:pt>
    <dgm:pt modelId="{3D892C0B-830D-4DE9-B2E0-2086A6B28A98}">
      <dgm:prSet phldrT="[Texto]" custT="1"/>
      <dgm:spPr/>
      <dgm:t>
        <a:bodyPr/>
        <a:lstStyle/>
        <a:p>
          <a:pPr>
            <a:buFont typeface="Arial" panose="020B0604020202020204" pitchFamily="34" charset="0"/>
            <a:buChar char="•"/>
          </a:pPr>
          <a:r>
            <a:rPr lang="es-ES" sz="1400" b="1" dirty="0">
              <a:effectLst/>
            </a:rPr>
            <a:t>Sociedades activas y en Liquidación: 37</a:t>
          </a:r>
        </a:p>
      </dgm:t>
    </dgm:pt>
    <dgm:pt modelId="{1F077ACB-E294-4349-AECD-C29A948862F2}" type="parTrans" cxnId="{F377E2A9-01D4-471C-B7BD-A8B05A32C32E}">
      <dgm:prSet/>
      <dgm:spPr/>
      <dgm:t>
        <a:bodyPr/>
        <a:lstStyle/>
        <a:p>
          <a:endParaRPr lang="es-ES"/>
        </a:p>
      </dgm:t>
    </dgm:pt>
    <dgm:pt modelId="{5B0DFA9C-5AFD-43BF-846B-36271FCF3527}" type="sibTrans" cxnId="{F377E2A9-01D4-471C-B7BD-A8B05A32C32E}">
      <dgm:prSet/>
      <dgm:spPr/>
      <dgm:t>
        <a:bodyPr/>
        <a:lstStyle/>
        <a:p>
          <a:endParaRPr lang="es-ES"/>
        </a:p>
      </dgm:t>
    </dgm:pt>
    <dgm:pt modelId="{969BA2FF-CCCC-4D1E-86DE-70C11CA42945}">
      <dgm:prSet phldrT="[Texto]" custT="1"/>
      <dgm:spPr/>
      <dgm:t>
        <a:bodyPr/>
        <a:lstStyle/>
        <a:p>
          <a:pPr>
            <a:buNone/>
          </a:pPr>
          <a:r>
            <a:rPr lang="es-ES" sz="1400" b="1">
              <a:effectLst/>
            </a:rPr>
            <a:t>Establecimientos </a:t>
          </a:r>
          <a:r>
            <a:rPr lang="es-ES" sz="1400" b="1" dirty="0">
              <a:effectLst/>
            </a:rPr>
            <a:t>de comercio: 35</a:t>
          </a:r>
        </a:p>
      </dgm:t>
    </dgm:pt>
    <dgm:pt modelId="{91DF7909-FED3-4C1D-A23B-95F3C1EBE533}" type="parTrans" cxnId="{B0AA3BA9-AD86-427D-A46E-8F0E55E093EF}">
      <dgm:prSet/>
      <dgm:spPr/>
      <dgm:t>
        <a:bodyPr/>
        <a:lstStyle/>
        <a:p>
          <a:endParaRPr lang="es-ES"/>
        </a:p>
      </dgm:t>
    </dgm:pt>
    <dgm:pt modelId="{6FBB25F3-235D-41FB-9F97-188196F6426F}" type="sibTrans" cxnId="{B0AA3BA9-AD86-427D-A46E-8F0E55E093EF}">
      <dgm:prSet/>
      <dgm:spPr/>
      <dgm:t>
        <a:bodyPr/>
        <a:lstStyle/>
        <a:p>
          <a:endParaRPr lang="es-ES"/>
        </a:p>
      </dgm:t>
    </dgm:pt>
    <dgm:pt modelId="{45643664-3BCD-4DF5-993A-9896F4C0E1E3}" type="pres">
      <dgm:prSet presAssocID="{93986178-064C-49CF-A04C-1C859CE187CD}" presName="diagram" presStyleCnt="0">
        <dgm:presLayoutVars>
          <dgm:chPref val="1"/>
          <dgm:dir/>
          <dgm:animOne val="branch"/>
          <dgm:animLvl val="lvl"/>
          <dgm:resizeHandles val="exact"/>
        </dgm:presLayoutVars>
      </dgm:prSet>
      <dgm:spPr/>
    </dgm:pt>
    <dgm:pt modelId="{270C7E4B-A0A3-492C-8326-03D20953EE57}" type="pres">
      <dgm:prSet presAssocID="{200F9A5A-6817-4D93-8544-CF72C1B010DC}" presName="root1" presStyleCnt="0"/>
      <dgm:spPr/>
    </dgm:pt>
    <dgm:pt modelId="{D6905083-8842-4B23-86C8-295008CCAC37}" type="pres">
      <dgm:prSet presAssocID="{200F9A5A-6817-4D93-8544-CF72C1B010DC}" presName="LevelOneTextNode" presStyleLbl="node0" presStyleIdx="0" presStyleCnt="1">
        <dgm:presLayoutVars>
          <dgm:chPref val="3"/>
        </dgm:presLayoutVars>
      </dgm:prSet>
      <dgm:spPr/>
    </dgm:pt>
    <dgm:pt modelId="{0F156C66-72BF-4E2C-94B7-2E0AEEC6C218}" type="pres">
      <dgm:prSet presAssocID="{200F9A5A-6817-4D93-8544-CF72C1B010DC}" presName="level2hierChild" presStyleCnt="0"/>
      <dgm:spPr/>
    </dgm:pt>
    <dgm:pt modelId="{164EA44F-BE0B-4FA4-88BE-79D595BAA00C}" type="pres">
      <dgm:prSet presAssocID="{B10C478C-E4AC-47B0-80B0-C2D1A90D3D69}" presName="conn2-1" presStyleLbl="parChTrans1D2" presStyleIdx="0" presStyleCnt="1"/>
      <dgm:spPr/>
    </dgm:pt>
    <dgm:pt modelId="{151CDEDF-9EA8-4FC4-BC69-7C283D86F6DB}" type="pres">
      <dgm:prSet presAssocID="{B10C478C-E4AC-47B0-80B0-C2D1A90D3D69}" presName="connTx" presStyleLbl="parChTrans1D2" presStyleIdx="0" presStyleCnt="1"/>
      <dgm:spPr/>
    </dgm:pt>
    <dgm:pt modelId="{05D546C8-3422-417D-B06E-4EAE95153D94}" type="pres">
      <dgm:prSet presAssocID="{1DE9D2AE-5014-47D2-AC4A-A8059DBC27A3}" presName="root2" presStyleCnt="0"/>
      <dgm:spPr/>
    </dgm:pt>
    <dgm:pt modelId="{EA1D83D4-EC26-4E49-9E83-D36671670809}" type="pres">
      <dgm:prSet presAssocID="{1DE9D2AE-5014-47D2-AC4A-A8059DBC27A3}" presName="LevelTwoTextNode" presStyleLbl="node2" presStyleIdx="0" presStyleCnt="1">
        <dgm:presLayoutVars>
          <dgm:chPref val="3"/>
        </dgm:presLayoutVars>
      </dgm:prSet>
      <dgm:spPr/>
    </dgm:pt>
    <dgm:pt modelId="{8E20A089-0847-4D9F-B09F-69F7E01F2909}" type="pres">
      <dgm:prSet presAssocID="{1DE9D2AE-5014-47D2-AC4A-A8059DBC27A3}" presName="level3hierChild" presStyleCnt="0"/>
      <dgm:spPr/>
    </dgm:pt>
    <dgm:pt modelId="{3D90D383-BE07-43EE-BA86-FD016967D548}" type="pres">
      <dgm:prSet presAssocID="{DD66BAD9-4BC2-4867-896B-088B5146B723}" presName="conn2-1" presStyleLbl="parChTrans1D3" presStyleIdx="0" presStyleCnt="3"/>
      <dgm:spPr/>
    </dgm:pt>
    <dgm:pt modelId="{4136D066-91EF-4A06-8989-1B76137F5232}" type="pres">
      <dgm:prSet presAssocID="{DD66BAD9-4BC2-4867-896B-088B5146B723}" presName="connTx" presStyleLbl="parChTrans1D3" presStyleIdx="0" presStyleCnt="3"/>
      <dgm:spPr/>
    </dgm:pt>
    <dgm:pt modelId="{DC189A01-05E3-4BC2-830A-F9B9E078CA70}" type="pres">
      <dgm:prSet presAssocID="{0CBC483E-F468-4DA1-8D0C-7528FD63B39C}" presName="root2" presStyleCnt="0"/>
      <dgm:spPr/>
    </dgm:pt>
    <dgm:pt modelId="{1E140A84-7071-4B4B-B5BC-24DA4D23D636}" type="pres">
      <dgm:prSet presAssocID="{0CBC483E-F468-4DA1-8D0C-7528FD63B39C}" presName="LevelTwoTextNode" presStyleLbl="node3" presStyleIdx="0" presStyleCnt="3">
        <dgm:presLayoutVars>
          <dgm:chPref val="3"/>
        </dgm:presLayoutVars>
      </dgm:prSet>
      <dgm:spPr/>
    </dgm:pt>
    <dgm:pt modelId="{C1E97DEC-6847-480B-A14C-FDD14B0CE015}" type="pres">
      <dgm:prSet presAssocID="{0CBC483E-F468-4DA1-8D0C-7528FD63B39C}" presName="level3hierChild" presStyleCnt="0"/>
      <dgm:spPr/>
    </dgm:pt>
    <dgm:pt modelId="{27616931-52F6-4084-A041-B2F2A1F2CEAF}" type="pres">
      <dgm:prSet presAssocID="{DF043691-A0DF-4E77-B27A-6765983044C0}" presName="conn2-1" presStyleLbl="parChTrans1D3" presStyleIdx="1" presStyleCnt="3"/>
      <dgm:spPr/>
    </dgm:pt>
    <dgm:pt modelId="{DB3B7AC9-9B17-4D2B-B16E-E9522C063681}" type="pres">
      <dgm:prSet presAssocID="{DF043691-A0DF-4E77-B27A-6765983044C0}" presName="connTx" presStyleLbl="parChTrans1D3" presStyleIdx="1" presStyleCnt="3"/>
      <dgm:spPr/>
    </dgm:pt>
    <dgm:pt modelId="{762577A8-C23E-4588-BDB3-DAAD38537A86}" type="pres">
      <dgm:prSet presAssocID="{70C877F3-9D0F-4F31-BD37-4F236B081EA0}" presName="root2" presStyleCnt="0"/>
      <dgm:spPr/>
    </dgm:pt>
    <dgm:pt modelId="{F0E8F587-3FC9-48AC-8BE8-6956DA2FDF73}" type="pres">
      <dgm:prSet presAssocID="{70C877F3-9D0F-4F31-BD37-4F236B081EA0}" presName="LevelTwoTextNode" presStyleLbl="node3" presStyleIdx="1" presStyleCnt="3">
        <dgm:presLayoutVars>
          <dgm:chPref val="3"/>
        </dgm:presLayoutVars>
      </dgm:prSet>
      <dgm:spPr/>
    </dgm:pt>
    <dgm:pt modelId="{53FF4C42-3EED-4A1D-9FFC-3E92BFBD11F2}" type="pres">
      <dgm:prSet presAssocID="{70C877F3-9D0F-4F31-BD37-4F236B081EA0}" presName="level3hierChild" presStyleCnt="0"/>
      <dgm:spPr/>
    </dgm:pt>
    <dgm:pt modelId="{1C467652-95A4-475B-8B73-8AB232F68E7B}" type="pres">
      <dgm:prSet presAssocID="{34757C5F-BD6E-4058-95EC-04F580148C31}" presName="conn2-1" presStyleLbl="parChTrans1D3" presStyleIdx="2" presStyleCnt="3"/>
      <dgm:spPr/>
    </dgm:pt>
    <dgm:pt modelId="{06C0EFDB-7850-432C-B69D-47663E623332}" type="pres">
      <dgm:prSet presAssocID="{34757C5F-BD6E-4058-95EC-04F580148C31}" presName="connTx" presStyleLbl="parChTrans1D3" presStyleIdx="2" presStyleCnt="3"/>
      <dgm:spPr/>
    </dgm:pt>
    <dgm:pt modelId="{00DD0639-61CE-4F69-B690-1D12CC8D9DD1}" type="pres">
      <dgm:prSet presAssocID="{C72F7BC5-76C5-4A61-BB1F-AE06971641FF}" presName="root2" presStyleCnt="0"/>
      <dgm:spPr/>
    </dgm:pt>
    <dgm:pt modelId="{995AE581-9990-43A2-B4C0-DE4B0C411BEB}" type="pres">
      <dgm:prSet presAssocID="{C72F7BC5-76C5-4A61-BB1F-AE06971641FF}" presName="LevelTwoTextNode" presStyleLbl="node3" presStyleIdx="2" presStyleCnt="3">
        <dgm:presLayoutVars>
          <dgm:chPref val="3"/>
        </dgm:presLayoutVars>
      </dgm:prSet>
      <dgm:spPr/>
    </dgm:pt>
    <dgm:pt modelId="{0DD97042-F04D-49AC-BF64-D866E424D254}" type="pres">
      <dgm:prSet presAssocID="{C72F7BC5-76C5-4A61-BB1F-AE06971641FF}" presName="level3hierChild" presStyleCnt="0"/>
      <dgm:spPr/>
    </dgm:pt>
    <dgm:pt modelId="{76132506-581E-4E9F-887C-CF95F6FC4AE8}" type="pres">
      <dgm:prSet presAssocID="{1F077ACB-E294-4349-AECD-C29A948862F2}" presName="conn2-1" presStyleLbl="parChTrans1D4" presStyleIdx="0" presStyleCnt="2"/>
      <dgm:spPr/>
    </dgm:pt>
    <dgm:pt modelId="{BC5C2434-F138-4046-97E2-08D305E62692}" type="pres">
      <dgm:prSet presAssocID="{1F077ACB-E294-4349-AECD-C29A948862F2}" presName="connTx" presStyleLbl="parChTrans1D4" presStyleIdx="0" presStyleCnt="2"/>
      <dgm:spPr/>
    </dgm:pt>
    <dgm:pt modelId="{55C05088-C2F3-4A10-A3B5-C394B536FA6D}" type="pres">
      <dgm:prSet presAssocID="{3D892C0B-830D-4DE9-B2E0-2086A6B28A98}" presName="root2" presStyleCnt="0"/>
      <dgm:spPr/>
    </dgm:pt>
    <dgm:pt modelId="{E955C3F2-32BB-40F3-BF16-04F7C4AA8FA1}" type="pres">
      <dgm:prSet presAssocID="{3D892C0B-830D-4DE9-B2E0-2086A6B28A98}" presName="LevelTwoTextNode" presStyleLbl="node4" presStyleIdx="0" presStyleCnt="2">
        <dgm:presLayoutVars>
          <dgm:chPref val="3"/>
        </dgm:presLayoutVars>
      </dgm:prSet>
      <dgm:spPr/>
    </dgm:pt>
    <dgm:pt modelId="{84CC5E4C-A649-4024-9A71-F612871EE376}" type="pres">
      <dgm:prSet presAssocID="{3D892C0B-830D-4DE9-B2E0-2086A6B28A98}" presName="level3hierChild" presStyleCnt="0"/>
      <dgm:spPr/>
    </dgm:pt>
    <dgm:pt modelId="{C92115D5-984C-47F9-AEB5-45A92DAFE705}" type="pres">
      <dgm:prSet presAssocID="{91DF7909-FED3-4C1D-A23B-95F3C1EBE533}" presName="conn2-1" presStyleLbl="parChTrans1D4" presStyleIdx="1" presStyleCnt="2"/>
      <dgm:spPr/>
    </dgm:pt>
    <dgm:pt modelId="{0FD27B17-49AD-4DA6-B484-15CA44A2E185}" type="pres">
      <dgm:prSet presAssocID="{91DF7909-FED3-4C1D-A23B-95F3C1EBE533}" presName="connTx" presStyleLbl="parChTrans1D4" presStyleIdx="1" presStyleCnt="2"/>
      <dgm:spPr/>
    </dgm:pt>
    <dgm:pt modelId="{5103E8E8-9967-4BAB-86B3-EA982CACC7CD}" type="pres">
      <dgm:prSet presAssocID="{969BA2FF-CCCC-4D1E-86DE-70C11CA42945}" presName="root2" presStyleCnt="0"/>
      <dgm:spPr/>
    </dgm:pt>
    <dgm:pt modelId="{5EC0D476-6EF0-4B19-8CA2-0EE7BC815916}" type="pres">
      <dgm:prSet presAssocID="{969BA2FF-CCCC-4D1E-86DE-70C11CA42945}" presName="LevelTwoTextNode" presStyleLbl="node4" presStyleIdx="1" presStyleCnt="2">
        <dgm:presLayoutVars>
          <dgm:chPref val="3"/>
        </dgm:presLayoutVars>
      </dgm:prSet>
      <dgm:spPr/>
    </dgm:pt>
    <dgm:pt modelId="{28F76EF7-D7C5-457F-845B-6E7EB8B16EAA}" type="pres">
      <dgm:prSet presAssocID="{969BA2FF-CCCC-4D1E-86DE-70C11CA42945}" presName="level3hierChild" presStyleCnt="0"/>
      <dgm:spPr/>
    </dgm:pt>
  </dgm:ptLst>
  <dgm:cxnLst>
    <dgm:cxn modelId="{89388E0D-30E2-42DE-9D2F-C88471B30DBE}" type="presOf" srcId="{93986178-064C-49CF-A04C-1C859CE187CD}" destId="{45643664-3BCD-4DF5-993A-9896F4C0E1E3}" srcOrd="0" destOrd="0" presId="urn:microsoft.com/office/officeart/2005/8/layout/hierarchy2"/>
    <dgm:cxn modelId="{6626110E-F0C3-4A90-A214-08BA87B3E09F}" type="presOf" srcId="{1DE9D2AE-5014-47D2-AC4A-A8059DBC27A3}" destId="{EA1D83D4-EC26-4E49-9E83-D36671670809}" srcOrd="0" destOrd="0" presId="urn:microsoft.com/office/officeart/2005/8/layout/hierarchy2"/>
    <dgm:cxn modelId="{7112E81A-790B-4278-A6F2-C09D9FC7D53B}" type="presOf" srcId="{34757C5F-BD6E-4058-95EC-04F580148C31}" destId="{1C467652-95A4-475B-8B73-8AB232F68E7B}" srcOrd="0" destOrd="0" presId="urn:microsoft.com/office/officeart/2005/8/layout/hierarchy2"/>
    <dgm:cxn modelId="{94D6C31D-6DF6-48E4-8057-E05FE0095F9B}" srcId="{1DE9D2AE-5014-47D2-AC4A-A8059DBC27A3}" destId="{C72F7BC5-76C5-4A61-BB1F-AE06971641FF}" srcOrd="2" destOrd="0" parTransId="{34757C5F-BD6E-4058-95EC-04F580148C31}" sibTransId="{4B8D3815-797C-4279-B8E4-15EFB063A4A9}"/>
    <dgm:cxn modelId="{AE7AA523-2920-4FD6-8AC6-40CD1FAFCAE2}" type="presOf" srcId="{C72F7BC5-76C5-4A61-BB1F-AE06971641FF}" destId="{995AE581-9990-43A2-B4C0-DE4B0C411BEB}" srcOrd="0" destOrd="0" presId="urn:microsoft.com/office/officeart/2005/8/layout/hierarchy2"/>
    <dgm:cxn modelId="{CFB6F735-831A-447F-8AF2-4027931E01F8}" srcId="{200F9A5A-6817-4D93-8544-CF72C1B010DC}" destId="{1DE9D2AE-5014-47D2-AC4A-A8059DBC27A3}" srcOrd="0" destOrd="0" parTransId="{B10C478C-E4AC-47B0-80B0-C2D1A90D3D69}" sibTransId="{26491ACA-DE3F-41AE-8974-889874AE8E4B}"/>
    <dgm:cxn modelId="{2887E26A-0C4D-45E9-A4F6-91194025FE9E}" type="presOf" srcId="{DF043691-A0DF-4E77-B27A-6765983044C0}" destId="{27616931-52F6-4084-A041-B2F2A1F2CEAF}" srcOrd="0" destOrd="0" presId="urn:microsoft.com/office/officeart/2005/8/layout/hierarchy2"/>
    <dgm:cxn modelId="{B129FE6B-679D-4671-9DE9-DA1BF7598A88}" type="presOf" srcId="{200F9A5A-6817-4D93-8544-CF72C1B010DC}" destId="{D6905083-8842-4B23-86C8-295008CCAC37}" srcOrd="0" destOrd="0" presId="urn:microsoft.com/office/officeart/2005/8/layout/hierarchy2"/>
    <dgm:cxn modelId="{6C41296F-8078-4EE3-9832-F16CB00FA7F3}" type="presOf" srcId="{34757C5F-BD6E-4058-95EC-04F580148C31}" destId="{06C0EFDB-7850-432C-B69D-47663E623332}" srcOrd="1" destOrd="0" presId="urn:microsoft.com/office/officeart/2005/8/layout/hierarchy2"/>
    <dgm:cxn modelId="{5252187B-F597-40DC-BC5D-E43D2C45FEB4}" type="presOf" srcId="{1F077ACB-E294-4349-AECD-C29A948862F2}" destId="{BC5C2434-F138-4046-97E2-08D305E62692}" srcOrd="1" destOrd="0" presId="urn:microsoft.com/office/officeart/2005/8/layout/hierarchy2"/>
    <dgm:cxn modelId="{7DB6927C-FF7E-4EA4-9EE4-61B0AD84551B}" type="presOf" srcId="{1F077ACB-E294-4349-AECD-C29A948862F2}" destId="{76132506-581E-4E9F-887C-CF95F6FC4AE8}" srcOrd="0" destOrd="0" presId="urn:microsoft.com/office/officeart/2005/8/layout/hierarchy2"/>
    <dgm:cxn modelId="{79CD119D-4428-49EC-8BBA-97D660C3C441}" type="presOf" srcId="{91DF7909-FED3-4C1D-A23B-95F3C1EBE533}" destId="{C92115D5-984C-47F9-AEB5-45A92DAFE705}" srcOrd="0" destOrd="0" presId="urn:microsoft.com/office/officeart/2005/8/layout/hierarchy2"/>
    <dgm:cxn modelId="{2C4E359E-800A-4B70-9EEF-6CE172E678E6}" srcId="{1DE9D2AE-5014-47D2-AC4A-A8059DBC27A3}" destId="{70C877F3-9D0F-4F31-BD37-4F236B081EA0}" srcOrd="1" destOrd="0" parTransId="{DF043691-A0DF-4E77-B27A-6765983044C0}" sibTransId="{29136745-FC83-4301-9820-1F2B9A9CA503}"/>
    <dgm:cxn modelId="{B0AA3BA9-AD86-427D-A46E-8F0E55E093EF}" srcId="{C72F7BC5-76C5-4A61-BB1F-AE06971641FF}" destId="{969BA2FF-CCCC-4D1E-86DE-70C11CA42945}" srcOrd="1" destOrd="0" parTransId="{91DF7909-FED3-4C1D-A23B-95F3C1EBE533}" sibTransId="{6FBB25F3-235D-41FB-9F97-188196F6426F}"/>
    <dgm:cxn modelId="{F377E2A9-01D4-471C-B7BD-A8B05A32C32E}" srcId="{C72F7BC5-76C5-4A61-BB1F-AE06971641FF}" destId="{3D892C0B-830D-4DE9-B2E0-2086A6B28A98}" srcOrd="0" destOrd="0" parTransId="{1F077ACB-E294-4349-AECD-C29A948862F2}" sibTransId="{5B0DFA9C-5AFD-43BF-846B-36271FCF3527}"/>
    <dgm:cxn modelId="{0ABB37B6-BF41-40A3-8595-870060E8D548}" srcId="{93986178-064C-49CF-A04C-1C859CE187CD}" destId="{200F9A5A-6817-4D93-8544-CF72C1B010DC}" srcOrd="0" destOrd="0" parTransId="{E53E6EBA-7020-43AD-BC11-223DA738E077}" sibTransId="{A2CA061B-14A7-4F2B-A828-C9D836C98B94}"/>
    <dgm:cxn modelId="{1956B2D6-52A8-425F-917F-A6C5A1ACA359}" type="presOf" srcId="{969BA2FF-CCCC-4D1E-86DE-70C11CA42945}" destId="{5EC0D476-6EF0-4B19-8CA2-0EE7BC815916}" srcOrd="0" destOrd="0" presId="urn:microsoft.com/office/officeart/2005/8/layout/hierarchy2"/>
    <dgm:cxn modelId="{0E320FD9-FD47-4B62-99DD-743965B05380}" srcId="{1DE9D2AE-5014-47D2-AC4A-A8059DBC27A3}" destId="{0CBC483E-F468-4DA1-8D0C-7528FD63B39C}" srcOrd="0" destOrd="0" parTransId="{DD66BAD9-4BC2-4867-896B-088B5146B723}" sibTransId="{6D5FFCBA-2D0F-44AF-AA32-0B7CA8C50D61}"/>
    <dgm:cxn modelId="{C0FA51DF-1DF4-42B5-852A-CB89AAB07B67}" type="presOf" srcId="{3D892C0B-830D-4DE9-B2E0-2086A6B28A98}" destId="{E955C3F2-32BB-40F3-BF16-04F7C4AA8FA1}" srcOrd="0" destOrd="0" presId="urn:microsoft.com/office/officeart/2005/8/layout/hierarchy2"/>
    <dgm:cxn modelId="{FE5FE5E2-DE70-4402-A704-C08C45F9F575}" type="presOf" srcId="{DD66BAD9-4BC2-4867-896B-088B5146B723}" destId="{3D90D383-BE07-43EE-BA86-FD016967D548}" srcOrd="0" destOrd="0" presId="urn:microsoft.com/office/officeart/2005/8/layout/hierarchy2"/>
    <dgm:cxn modelId="{315AB4E5-932B-4258-A13E-89293401F121}" type="presOf" srcId="{0CBC483E-F468-4DA1-8D0C-7528FD63B39C}" destId="{1E140A84-7071-4B4B-B5BC-24DA4D23D636}" srcOrd="0" destOrd="0" presId="urn:microsoft.com/office/officeart/2005/8/layout/hierarchy2"/>
    <dgm:cxn modelId="{372C1AEA-8A9C-4D62-9928-3F8576F4C593}" type="presOf" srcId="{B10C478C-E4AC-47B0-80B0-C2D1A90D3D69}" destId="{164EA44F-BE0B-4FA4-88BE-79D595BAA00C}" srcOrd="0" destOrd="0" presId="urn:microsoft.com/office/officeart/2005/8/layout/hierarchy2"/>
    <dgm:cxn modelId="{6CB949F4-3B0A-4666-989B-44BBC1C10E77}" type="presOf" srcId="{DD66BAD9-4BC2-4867-896B-088B5146B723}" destId="{4136D066-91EF-4A06-8989-1B76137F5232}" srcOrd="1" destOrd="0" presId="urn:microsoft.com/office/officeart/2005/8/layout/hierarchy2"/>
    <dgm:cxn modelId="{8D7CC1F4-8C62-46AB-A432-BB6568B1AD12}" type="presOf" srcId="{DF043691-A0DF-4E77-B27A-6765983044C0}" destId="{DB3B7AC9-9B17-4D2B-B16E-E9522C063681}" srcOrd="1" destOrd="0" presId="urn:microsoft.com/office/officeart/2005/8/layout/hierarchy2"/>
    <dgm:cxn modelId="{081ADEF5-803B-4B2A-A540-30C394649B21}" type="presOf" srcId="{91DF7909-FED3-4C1D-A23B-95F3C1EBE533}" destId="{0FD27B17-49AD-4DA6-B484-15CA44A2E185}" srcOrd="1" destOrd="0" presId="urn:microsoft.com/office/officeart/2005/8/layout/hierarchy2"/>
    <dgm:cxn modelId="{6CEAF7FD-EB22-457D-B66B-5B175A831F02}" type="presOf" srcId="{70C877F3-9D0F-4F31-BD37-4F236B081EA0}" destId="{F0E8F587-3FC9-48AC-8BE8-6956DA2FDF73}" srcOrd="0" destOrd="0" presId="urn:microsoft.com/office/officeart/2005/8/layout/hierarchy2"/>
    <dgm:cxn modelId="{483781FE-F955-4F3E-92F9-DB76D0589A66}" type="presOf" srcId="{B10C478C-E4AC-47B0-80B0-C2D1A90D3D69}" destId="{151CDEDF-9EA8-4FC4-BC69-7C283D86F6DB}" srcOrd="1" destOrd="0" presId="urn:microsoft.com/office/officeart/2005/8/layout/hierarchy2"/>
    <dgm:cxn modelId="{D088873C-B57D-4B9A-A987-DBA0CFAD6745}" type="presParOf" srcId="{45643664-3BCD-4DF5-993A-9896F4C0E1E3}" destId="{270C7E4B-A0A3-492C-8326-03D20953EE57}" srcOrd="0" destOrd="0" presId="urn:microsoft.com/office/officeart/2005/8/layout/hierarchy2"/>
    <dgm:cxn modelId="{08AAF8DF-9E60-4615-8F82-F31460A6C4CC}" type="presParOf" srcId="{270C7E4B-A0A3-492C-8326-03D20953EE57}" destId="{D6905083-8842-4B23-86C8-295008CCAC37}" srcOrd="0" destOrd="0" presId="urn:microsoft.com/office/officeart/2005/8/layout/hierarchy2"/>
    <dgm:cxn modelId="{A3662F92-318A-4F76-94A2-B19F8F7E9553}" type="presParOf" srcId="{270C7E4B-A0A3-492C-8326-03D20953EE57}" destId="{0F156C66-72BF-4E2C-94B7-2E0AEEC6C218}" srcOrd="1" destOrd="0" presId="urn:microsoft.com/office/officeart/2005/8/layout/hierarchy2"/>
    <dgm:cxn modelId="{92076F18-A256-4DC4-BA08-C30967B45B78}" type="presParOf" srcId="{0F156C66-72BF-4E2C-94B7-2E0AEEC6C218}" destId="{164EA44F-BE0B-4FA4-88BE-79D595BAA00C}" srcOrd="0" destOrd="0" presId="urn:microsoft.com/office/officeart/2005/8/layout/hierarchy2"/>
    <dgm:cxn modelId="{5F9F3DEC-0F46-4F18-A06A-9A20CF933FD5}" type="presParOf" srcId="{164EA44F-BE0B-4FA4-88BE-79D595BAA00C}" destId="{151CDEDF-9EA8-4FC4-BC69-7C283D86F6DB}" srcOrd="0" destOrd="0" presId="urn:microsoft.com/office/officeart/2005/8/layout/hierarchy2"/>
    <dgm:cxn modelId="{84925437-67FC-4156-A30A-5A87390C7534}" type="presParOf" srcId="{0F156C66-72BF-4E2C-94B7-2E0AEEC6C218}" destId="{05D546C8-3422-417D-B06E-4EAE95153D94}" srcOrd="1" destOrd="0" presId="urn:microsoft.com/office/officeart/2005/8/layout/hierarchy2"/>
    <dgm:cxn modelId="{75BCC7F2-7ECD-4C42-9BC5-FC212641FB38}" type="presParOf" srcId="{05D546C8-3422-417D-B06E-4EAE95153D94}" destId="{EA1D83D4-EC26-4E49-9E83-D36671670809}" srcOrd="0" destOrd="0" presId="urn:microsoft.com/office/officeart/2005/8/layout/hierarchy2"/>
    <dgm:cxn modelId="{11FA5629-6125-4E59-BBCD-3531DD8D2671}" type="presParOf" srcId="{05D546C8-3422-417D-B06E-4EAE95153D94}" destId="{8E20A089-0847-4D9F-B09F-69F7E01F2909}" srcOrd="1" destOrd="0" presId="urn:microsoft.com/office/officeart/2005/8/layout/hierarchy2"/>
    <dgm:cxn modelId="{C81DE06C-DAE3-4C83-9851-548E02E6C7D8}" type="presParOf" srcId="{8E20A089-0847-4D9F-B09F-69F7E01F2909}" destId="{3D90D383-BE07-43EE-BA86-FD016967D548}" srcOrd="0" destOrd="0" presId="urn:microsoft.com/office/officeart/2005/8/layout/hierarchy2"/>
    <dgm:cxn modelId="{806AC7BE-A113-404B-82F6-25DA63CFB433}" type="presParOf" srcId="{3D90D383-BE07-43EE-BA86-FD016967D548}" destId="{4136D066-91EF-4A06-8989-1B76137F5232}" srcOrd="0" destOrd="0" presId="urn:microsoft.com/office/officeart/2005/8/layout/hierarchy2"/>
    <dgm:cxn modelId="{DEDFAC37-AAFE-4121-A646-876C0738D6D2}" type="presParOf" srcId="{8E20A089-0847-4D9F-B09F-69F7E01F2909}" destId="{DC189A01-05E3-4BC2-830A-F9B9E078CA70}" srcOrd="1" destOrd="0" presId="urn:microsoft.com/office/officeart/2005/8/layout/hierarchy2"/>
    <dgm:cxn modelId="{B9D3F187-009F-446E-BA2E-5988F2B77F28}" type="presParOf" srcId="{DC189A01-05E3-4BC2-830A-F9B9E078CA70}" destId="{1E140A84-7071-4B4B-B5BC-24DA4D23D636}" srcOrd="0" destOrd="0" presId="urn:microsoft.com/office/officeart/2005/8/layout/hierarchy2"/>
    <dgm:cxn modelId="{BFA7ED09-55BB-4E2D-B5F5-DB4E28705039}" type="presParOf" srcId="{DC189A01-05E3-4BC2-830A-F9B9E078CA70}" destId="{C1E97DEC-6847-480B-A14C-FDD14B0CE015}" srcOrd="1" destOrd="0" presId="urn:microsoft.com/office/officeart/2005/8/layout/hierarchy2"/>
    <dgm:cxn modelId="{2D00D4DA-E133-4A45-91F6-A5D667126B42}" type="presParOf" srcId="{8E20A089-0847-4D9F-B09F-69F7E01F2909}" destId="{27616931-52F6-4084-A041-B2F2A1F2CEAF}" srcOrd="2" destOrd="0" presId="urn:microsoft.com/office/officeart/2005/8/layout/hierarchy2"/>
    <dgm:cxn modelId="{91B3A666-9CB1-4EB4-9274-7FB31DD4DD93}" type="presParOf" srcId="{27616931-52F6-4084-A041-B2F2A1F2CEAF}" destId="{DB3B7AC9-9B17-4D2B-B16E-E9522C063681}" srcOrd="0" destOrd="0" presId="urn:microsoft.com/office/officeart/2005/8/layout/hierarchy2"/>
    <dgm:cxn modelId="{01A8D38A-AECA-4876-AA5D-56A03B43E422}" type="presParOf" srcId="{8E20A089-0847-4D9F-B09F-69F7E01F2909}" destId="{762577A8-C23E-4588-BDB3-DAAD38537A86}" srcOrd="3" destOrd="0" presId="urn:microsoft.com/office/officeart/2005/8/layout/hierarchy2"/>
    <dgm:cxn modelId="{588C5FF8-5EF7-45FB-B32F-382B9D7EA1E6}" type="presParOf" srcId="{762577A8-C23E-4588-BDB3-DAAD38537A86}" destId="{F0E8F587-3FC9-48AC-8BE8-6956DA2FDF73}" srcOrd="0" destOrd="0" presId="urn:microsoft.com/office/officeart/2005/8/layout/hierarchy2"/>
    <dgm:cxn modelId="{830051A8-7CA6-440A-AC4C-D3D8D26F203A}" type="presParOf" srcId="{762577A8-C23E-4588-BDB3-DAAD38537A86}" destId="{53FF4C42-3EED-4A1D-9FFC-3E92BFBD11F2}" srcOrd="1" destOrd="0" presId="urn:microsoft.com/office/officeart/2005/8/layout/hierarchy2"/>
    <dgm:cxn modelId="{CDE9BCFF-135F-4ED8-8679-5148600C8F9C}" type="presParOf" srcId="{8E20A089-0847-4D9F-B09F-69F7E01F2909}" destId="{1C467652-95A4-475B-8B73-8AB232F68E7B}" srcOrd="4" destOrd="0" presId="urn:microsoft.com/office/officeart/2005/8/layout/hierarchy2"/>
    <dgm:cxn modelId="{858D929D-E2A1-431C-924B-DCFACDDA8DCA}" type="presParOf" srcId="{1C467652-95A4-475B-8B73-8AB232F68E7B}" destId="{06C0EFDB-7850-432C-B69D-47663E623332}" srcOrd="0" destOrd="0" presId="urn:microsoft.com/office/officeart/2005/8/layout/hierarchy2"/>
    <dgm:cxn modelId="{38D6D29D-3E65-458B-AA9F-13464106D2F7}" type="presParOf" srcId="{8E20A089-0847-4D9F-B09F-69F7E01F2909}" destId="{00DD0639-61CE-4F69-B690-1D12CC8D9DD1}" srcOrd="5" destOrd="0" presId="urn:microsoft.com/office/officeart/2005/8/layout/hierarchy2"/>
    <dgm:cxn modelId="{514B2DE9-5AA4-4953-8A83-C290C7594DC5}" type="presParOf" srcId="{00DD0639-61CE-4F69-B690-1D12CC8D9DD1}" destId="{995AE581-9990-43A2-B4C0-DE4B0C411BEB}" srcOrd="0" destOrd="0" presId="urn:microsoft.com/office/officeart/2005/8/layout/hierarchy2"/>
    <dgm:cxn modelId="{0C7DCD39-5AFC-4BD4-996D-C5F4B9502C52}" type="presParOf" srcId="{00DD0639-61CE-4F69-B690-1D12CC8D9DD1}" destId="{0DD97042-F04D-49AC-BF64-D866E424D254}" srcOrd="1" destOrd="0" presId="urn:microsoft.com/office/officeart/2005/8/layout/hierarchy2"/>
    <dgm:cxn modelId="{5200C309-68EB-4E84-B978-C1D01C158DE5}" type="presParOf" srcId="{0DD97042-F04D-49AC-BF64-D866E424D254}" destId="{76132506-581E-4E9F-887C-CF95F6FC4AE8}" srcOrd="0" destOrd="0" presId="urn:microsoft.com/office/officeart/2005/8/layout/hierarchy2"/>
    <dgm:cxn modelId="{6A202707-4D39-4F58-8878-B0F9672A17DA}" type="presParOf" srcId="{76132506-581E-4E9F-887C-CF95F6FC4AE8}" destId="{BC5C2434-F138-4046-97E2-08D305E62692}" srcOrd="0" destOrd="0" presId="urn:microsoft.com/office/officeart/2005/8/layout/hierarchy2"/>
    <dgm:cxn modelId="{2D1B6CFC-9EE0-403E-BAC7-57C9DC6E9C67}" type="presParOf" srcId="{0DD97042-F04D-49AC-BF64-D866E424D254}" destId="{55C05088-C2F3-4A10-A3B5-C394B536FA6D}" srcOrd="1" destOrd="0" presId="urn:microsoft.com/office/officeart/2005/8/layout/hierarchy2"/>
    <dgm:cxn modelId="{43843EC4-050B-468A-A212-BD7036AD7FA2}" type="presParOf" srcId="{55C05088-C2F3-4A10-A3B5-C394B536FA6D}" destId="{E955C3F2-32BB-40F3-BF16-04F7C4AA8FA1}" srcOrd="0" destOrd="0" presId="urn:microsoft.com/office/officeart/2005/8/layout/hierarchy2"/>
    <dgm:cxn modelId="{17B64F9F-B5EA-4E2F-9317-250BD305EC95}" type="presParOf" srcId="{55C05088-C2F3-4A10-A3B5-C394B536FA6D}" destId="{84CC5E4C-A649-4024-9A71-F612871EE376}" srcOrd="1" destOrd="0" presId="urn:microsoft.com/office/officeart/2005/8/layout/hierarchy2"/>
    <dgm:cxn modelId="{118A99AF-345E-47CF-9D6F-FCCCF72E599B}" type="presParOf" srcId="{0DD97042-F04D-49AC-BF64-D866E424D254}" destId="{C92115D5-984C-47F9-AEB5-45A92DAFE705}" srcOrd="2" destOrd="0" presId="urn:microsoft.com/office/officeart/2005/8/layout/hierarchy2"/>
    <dgm:cxn modelId="{143331BB-8EBB-4DD9-A09A-FEE9278A6777}" type="presParOf" srcId="{C92115D5-984C-47F9-AEB5-45A92DAFE705}" destId="{0FD27B17-49AD-4DA6-B484-15CA44A2E185}" srcOrd="0" destOrd="0" presId="urn:microsoft.com/office/officeart/2005/8/layout/hierarchy2"/>
    <dgm:cxn modelId="{AF2B9445-4FDA-4D8C-ACD5-B33CE229E54B}" type="presParOf" srcId="{0DD97042-F04D-49AC-BF64-D866E424D254}" destId="{5103E8E8-9967-4BAB-86B3-EA982CACC7CD}" srcOrd="3" destOrd="0" presId="urn:microsoft.com/office/officeart/2005/8/layout/hierarchy2"/>
    <dgm:cxn modelId="{0BFEB483-8BAA-4C2F-BC37-DFC20DFA88CE}" type="presParOf" srcId="{5103E8E8-9967-4BAB-86B3-EA982CACC7CD}" destId="{5EC0D476-6EF0-4B19-8CA2-0EE7BC815916}" srcOrd="0" destOrd="0" presId="urn:microsoft.com/office/officeart/2005/8/layout/hierarchy2"/>
    <dgm:cxn modelId="{C883B3A0-2B66-4167-B7EA-73AD21A0EAC6}" type="presParOf" srcId="{5103E8E8-9967-4BAB-86B3-EA982CACC7CD}" destId="{28F76EF7-D7C5-457F-845B-6E7EB8B16EAA}"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D33E28-7E4B-41A5-BFAC-3A5BACB0841E}"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s-ES"/>
        </a:p>
      </dgm:t>
    </dgm:pt>
    <dgm:pt modelId="{72C58D54-F332-4514-B82F-6A52C9F9F96E}">
      <dgm:prSet phldrT="[Texto]"/>
      <dgm:spPr/>
      <dgm:t>
        <a:bodyPr/>
        <a:lstStyle/>
        <a:p>
          <a:r>
            <a:rPr lang="es-ES" dirty="0"/>
            <a:t>Total:</a:t>
          </a:r>
          <a:br>
            <a:rPr lang="es-ES" dirty="0"/>
          </a:br>
          <a:r>
            <a:rPr lang="es-ES" dirty="0"/>
            <a:t>921</a:t>
          </a:r>
        </a:p>
      </dgm:t>
    </dgm:pt>
    <dgm:pt modelId="{B059858B-7310-4352-AE45-D3473B6F383E}" type="parTrans" cxnId="{5680B1D6-676C-476B-BB7C-B30E673AE24F}">
      <dgm:prSet/>
      <dgm:spPr/>
      <dgm:t>
        <a:bodyPr/>
        <a:lstStyle/>
        <a:p>
          <a:endParaRPr lang="es-ES"/>
        </a:p>
      </dgm:t>
    </dgm:pt>
    <dgm:pt modelId="{5274DD5D-156C-4BFF-BC62-51616D701E2E}" type="sibTrans" cxnId="{5680B1D6-676C-476B-BB7C-B30E673AE24F}">
      <dgm:prSet/>
      <dgm:spPr/>
      <dgm:t>
        <a:bodyPr/>
        <a:lstStyle/>
        <a:p>
          <a:endParaRPr lang="es-ES"/>
        </a:p>
      </dgm:t>
    </dgm:pt>
    <dgm:pt modelId="{F2C0725C-C6D7-465C-8054-F5C8B2442703}">
      <dgm:prSet phldrT="[Texto]"/>
      <dgm:spPr/>
      <dgm:t>
        <a:bodyPr/>
        <a:lstStyle/>
        <a:p>
          <a:r>
            <a:rPr lang="es-ES" dirty="0"/>
            <a:t>Sociedades de papel sin causal de disolución y liquidación:</a:t>
          </a:r>
          <a:br>
            <a:rPr lang="es-ES" dirty="0"/>
          </a:br>
          <a:r>
            <a:rPr lang="es-ES" dirty="0"/>
            <a:t>270</a:t>
          </a:r>
        </a:p>
      </dgm:t>
    </dgm:pt>
    <dgm:pt modelId="{85CE5FDC-3B8C-4512-B6BC-C6787681468C}" type="parTrans" cxnId="{73364FBA-516E-439D-8B52-46879CF7C777}">
      <dgm:prSet/>
      <dgm:spPr/>
      <dgm:t>
        <a:bodyPr/>
        <a:lstStyle/>
        <a:p>
          <a:endParaRPr lang="es-ES"/>
        </a:p>
      </dgm:t>
    </dgm:pt>
    <dgm:pt modelId="{48F71CDB-F311-4F30-BFF8-21C18103F2AC}" type="sibTrans" cxnId="{73364FBA-516E-439D-8B52-46879CF7C777}">
      <dgm:prSet/>
      <dgm:spPr/>
      <dgm:t>
        <a:bodyPr/>
        <a:lstStyle/>
        <a:p>
          <a:endParaRPr lang="es-ES"/>
        </a:p>
      </dgm:t>
    </dgm:pt>
    <dgm:pt modelId="{B7D1CF53-97F0-4F19-9A70-2275F4CE849B}">
      <dgm:prSet phldrT="[Texto]"/>
      <dgm:spPr/>
      <dgm:t>
        <a:bodyPr/>
        <a:lstStyle/>
        <a:p>
          <a:r>
            <a:rPr lang="es-ES" dirty="0"/>
            <a:t>Establecimientos de comercio: </a:t>
          </a:r>
          <a:br>
            <a:rPr lang="es-ES" dirty="0"/>
          </a:br>
          <a:r>
            <a:rPr lang="es-ES" dirty="0"/>
            <a:t>335</a:t>
          </a:r>
        </a:p>
      </dgm:t>
    </dgm:pt>
    <dgm:pt modelId="{62DB1D09-CCF2-48DE-8091-803C823A7FA6}" type="parTrans" cxnId="{1C78C904-8E5F-4F06-9284-94B6F8FE3C67}">
      <dgm:prSet/>
      <dgm:spPr/>
      <dgm:t>
        <a:bodyPr/>
        <a:lstStyle/>
        <a:p>
          <a:endParaRPr lang="es-ES"/>
        </a:p>
      </dgm:t>
    </dgm:pt>
    <dgm:pt modelId="{9DB5FC52-BDFE-4004-967C-C7E3FB941D76}" type="sibTrans" cxnId="{1C78C904-8E5F-4F06-9284-94B6F8FE3C67}">
      <dgm:prSet/>
      <dgm:spPr/>
      <dgm:t>
        <a:bodyPr/>
        <a:lstStyle/>
        <a:p>
          <a:endParaRPr lang="es-ES"/>
        </a:p>
      </dgm:t>
    </dgm:pt>
    <dgm:pt modelId="{920D293C-BFA6-462B-BDAC-4BAF67E8FC45}">
      <dgm:prSet phldrT="[Texto]"/>
      <dgm:spPr/>
      <dgm:t>
        <a:bodyPr/>
        <a:lstStyle/>
        <a:p>
          <a:r>
            <a:rPr lang="es-ES" dirty="0"/>
            <a:t>Sociedades de papel en liquidación: </a:t>
          </a:r>
          <a:br>
            <a:rPr lang="es-ES" dirty="0"/>
          </a:br>
          <a:r>
            <a:rPr lang="es-ES" dirty="0"/>
            <a:t>316</a:t>
          </a:r>
        </a:p>
      </dgm:t>
    </dgm:pt>
    <dgm:pt modelId="{0FD9E48D-0E08-4E0C-BE47-DC525D4B4E90}" type="parTrans" cxnId="{CB09F48A-C6A5-4785-9878-EE8E8A48A0BA}">
      <dgm:prSet/>
      <dgm:spPr/>
      <dgm:t>
        <a:bodyPr/>
        <a:lstStyle/>
        <a:p>
          <a:endParaRPr lang="es-ES"/>
        </a:p>
      </dgm:t>
    </dgm:pt>
    <dgm:pt modelId="{0BC8AB91-4A2A-4993-8329-B221D672284D}" type="sibTrans" cxnId="{CB09F48A-C6A5-4785-9878-EE8E8A48A0BA}">
      <dgm:prSet/>
      <dgm:spPr/>
      <dgm:t>
        <a:bodyPr/>
        <a:lstStyle/>
        <a:p>
          <a:endParaRPr lang="es-ES"/>
        </a:p>
      </dgm:t>
    </dgm:pt>
    <dgm:pt modelId="{47D69026-863A-46B0-9001-6341D2FA42DA}" type="pres">
      <dgm:prSet presAssocID="{6ED33E28-7E4B-41A5-BFAC-3A5BACB0841E}" presName="hierChild1" presStyleCnt="0">
        <dgm:presLayoutVars>
          <dgm:orgChart val="1"/>
          <dgm:chPref val="1"/>
          <dgm:dir/>
          <dgm:animOne val="branch"/>
          <dgm:animLvl val="lvl"/>
          <dgm:resizeHandles/>
        </dgm:presLayoutVars>
      </dgm:prSet>
      <dgm:spPr/>
    </dgm:pt>
    <dgm:pt modelId="{E3B80CAC-5B53-43C7-A781-FF0A9FD76DC0}" type="pres">
      <dgm:prSet presAssocID="{72C58D54-F332-4514-B82F-6A52C9F9F96E}" presName="hierRoot1" presStyleCnt="0">
        <dgm:presLayoutVars>
          <dgm:hierBranch val="init"/>
        </dgm:presLayoutVars>
      </dgm:prSet>
      <dgm:spPr/>
    </dgm:pt>
    <dgm:pt modelId="{20C9510B-BC42-4138-92B5-34019EA80C9B}" type="pres">
      <dgm:prSet presAssocID="{72C58D54-F332-4514-B82F-6A52C9F9F96E}" presName="rootComposite1" presStyleCnt="0"/>
      <dgm:spPr/>
    </dgm:pt>
    <dgm:pt modelId="{2584BA7F-202D-4CA1-AE5F-F72871995F55}" type="pres">
      <dgm:prSet presAssocID="{72C58D54-F332-4514-B82F-6A52C9F9F96E}" presName="rootText1" presStyleLbl="node0" presStyleIdx="0" presStyleCnt="1">
        <dgm:presLayoutVars>
          <dgm:chPref val="3"/>
        </dgm:presLayoutVars>
      </dgm:prSet>
      <dgm:spPr/>
    </dgm:pt>
    <dgm:pt modelId="{9CC1057F-D2C6-4AFE-A5FC-0B66A2928DF1}" type="pres">
      <dgm:prSet presAssocID="{72C58D54-F332-4514-B82F-6A52C9F9F96E}" presName="rootConnector1" presStyleLbl="node1" presStyleIdx="0" presStyleCnt="0"/>
      <dgm:spPr/>
    </dgm:pt>
    <dgm:pt modelId="{7FF618A9-A334-4208-B5C0-E1964A5E3A51}" type="pres">
      <dgm:prSet presAssocID="{72C58D54-F332-4514-B82F-6A52C9F9F96E}" presName="hierChild2" presStyleCnt="0"/>
      <dgm:spPr/>
    </dgm:pt>
    <dgm:pt modelId="{68F7C62E-37AF-4FF9-9A5E-1D0E45C285ED}" type="pres">
      <dgm:prSet presAssocID="{85CE5FDC-3B8C-4512-B6BC-C6787681468C}" presName="Name37" presStyleLbl="parChTrans1D2" presStyleIdx="0" presStyleCnt="3"/>
      <dgm:spPr/>
    </dgm:pt>
    <dgm:pt modelId="{5B6F8155-9C69-407F-8E7E-D0C70AF6BF90}" type="pres">
      <dgm:prSet presAssocID="{F2C0725C-C6D7-465C-8054-F5C8B2442703}" presName="hierRoot2" presStyleCnt="0">
        <dgm:presLayoutVars>
          <dgm:hierBranch val="init"/>
        </dgm:presLayoutVars>
      </dgm:prSet>
      <dgm:spPr/>
    </dgm:pt>
    <dgm:pt modelId="{2695BCFB-576F-4FC0-9618-86FD1B9624A5}" type="pres">
      <dgm:prSet presAssocID="{F2C0725C-C6D7-465C-8054-F5C8B2442703}" presName="rootComposite" presStyleCnt="0"/>
      <dgm:spPr/>
    </dgm:pt>
    <dgm:pt modelId="{99E78B53-168F-4900-9DD2-F2B30C81166C}" type="pres">
      <dgm:prSet presAssocID="{F2C0725C-C6D7-465C-8054-F5C8B2442703}" presName="rootText" presStyleLbl="node2" presStyleIdx="0" presStyleCnt="3">
        <dgm:presLayoutVars>
          <dgm:chPref val="3"/>
        </dgm:presLayoutVars>
      </dgm:prSet>
      <dgm:spPr/>
    </dgm:pt>
    <dgm:pt modelId="{6E2A9777-3DC9-4775-B038-3079877C8B22}" type="pres">
      <dgm:prSet presAssocID="{F2C0725C-C6D7-465C-8054-F5C8B2442703}" presName="rootConnector" presStyleLbl="node2" presStyleIdx="0" presStyleCnt="3"/>
      <dgm:spPr/>
    </dgm:pt>
    <dgm:pt modelId="{E65DAB94-8495-4EC2-ABE5-5CBF1D60ADE6}" type="pres">
      <dgm:prSet presAssocID="{F2C0725C-C6D7-465C-8054-F5C8B2442703}" presName="hierChild4" presStyleCnt="0"/>
      <dgm:spPr/>
    </dgm:pt>
    <dgm:pt modelId="{EE538DF7-4498-4CAB-94C2-ED5857F42A8F}" type="pres">
      <dgm:prSet presAssocID="{F2C0725C-C6D7-465C-8054-F5C8B2442703}" presName="hierChild5" presStyleCnt="0"/>
      <dgm:spPr/>
    </dgm:pt>
    <dgm:pt modelId="{D41967F0-3B32-4D74-BBA3-85D6528D70E3}" type="pres">
      <dgm:prSet presAssocID="{62DB1D09-CCF2-48DE-8091-803C823A7FA6}" presName="Name37" presStyleLbl="parChTrans1D2" presStyleIdx="1" presStyleCnt="3"/>
      <dgm:spPr/>
    </dgm:pt>
    <dgm:pt modelId="{0DF5AC47-5303-42BF-BF90-2521F4EE79C4}" type="pres">
      <dgm:prSet presAssocID="{B7D1CF53-97F0-4F19-9A70-2275F4CE849B}" presName="hierRoot2" presStyleCnt="0">
        <dgm:presLayoutVars>
          <dgm:hierBranch val="init"/>
        </dgm:presLayoutVars>
      </dgm:prSet>
      <dgm:spPr/>
    </dgm:pt>
    <dgm:pt modelId="{F26109A8-EA83-483A-9F60-C5909A433CA1}" type="pres">
      <dgm:prSet presAssocID="{B7D1CF53-97F0-4F19-9A70-2275F4CE849B}" presName="rootComposite" presStyleCnt="0"/>
      <dgm:spPr/>
    </dgm:pt>
    <dgm:pt modelId="{A132BA4E-E526-418D-955C-683C0E4684C8}" type="pres">
      <dgm:prSet presAssocID="{B7D1CF53-97F0-4F19-9A70-2275F4CE849B}" presName="rootText" presStyleLbl="node2" presStyleIdx="1" presStyleCnt="3">
        <dgm:presLayoutVars>
          <dgm:chPref val="3"/>
        </dgm:presLayoutVars>
      </dgm:prSet>
      <dgm:spPr/>
    </dgm:pt>
    <dgm:pt modelId="{6CF5DC0C-B3DD-4323-9E2B-1EA256FF66C2}" type="pres">
      <dgm:prSet presAssocID="{B7D1CF53-97F0-4F19-9A70-2275F4CE849B}" presName="rootConnector" presStyleLbl="node2" presStyleIdx="1" presStyleCnt="3"/>
      <dgm:spPr/>
    </dgm:pt>
    <dgm:pt modelId="{BD2CC703-DF7F-49EE-AAA2-E8DA76C8930A}" type="pres">
      <dgm:prSet presAssocID="{B7D1CF53-97F0-4F19-9A70-2275F4CE849B}" presName="hierChild4" presStyleCnt="0"/>
      <dgm:spPr/>
    </dgm:pt>
    <dgm:pt modelId="{38BA8F26-8335-475E-B0D0-5901CBD50523}" type="pres">
      <dgm:prSet presAssocID="{B7D1CF53-97F0-4F19-9A70-2275F4CE849B}" presName="hierChild5" presStyleCnt="0"/>
      <dgm:spPr/>
    </dgm:pt>
    <dgm:pt modelId="{15EFA024-4C12-47F2-8162-D1A38DE86E4F}" type="pres">
      <dgm:prSet presAssocID="{0FD9E48D-0E08-4E0C-BE47-DC525D4B4E90}" presName="Name37" presStyleLbl="parChTrans1D2" presStyleIdx="2" presStyleCnt="3"/>
      <dgm:spPr/>
    </dgm:pt>
    <dgm:pt modelId="{7D2B827B-D4C6-4C9E-962F-88B82D9CF3FC}" type="pres">
      <dgm:prSet presAssocID="{920D293C-BFA6-462B-BDAC-4BAF67E8FC45}" presName="hierRoot2" presStyleCnt="0">
        <dgm:presLayoutVars>
          <dgm:hierBranch val="init"/>
        </dgm:presLayoutVars>
      </dgm:prSet>
      <dgm:spPr/>
    </dgm:pt>
    <dgm:pt modelId="{212D24DF-4686-49F1-84FB-919C64D9F027}" type="pres">
      <dgm:prSet presAssocID="{920D293C-BFA6-462B-BDAC-4BAF67E8FC45}" presName="rootComposite" presStyleCnt="0"/>
      <dgm:spPr/>
    </dgm:pt>
    <dgm:pt modelId="{77FEE53B-C9AE-473E-9A42-51EB0F649BDE}" type="pres">
      <dgm:prSet presAssocID="{920D293C-BFA6-462B-BDAC-4BAF67E8FC45}" presName="rootText" presStyleLbl="node2" presStyleIdx="2" presStyleCnt="3">
        <dgm:presLayoutVars>
          <dgm:chPref val="3"/>
        </dgm:presLayoutVars>
      </dgm:prSet>
      <dgm:spPr/>
    </dgm:pt>
    <dgm:pt modelId="{93909462-57F7-49DF-A03D-953967D49975}" type="pres">
      <dgm:prSet presAssocID="{920D293C-BFA6-462B-BDAC-4BAF67E8FC45}" presName="rootConnector" presStyleLbl="node2" presStyleIdx="2" presStyleCnt="3"/>
      <dgm:spPr/>
    </dgm:pt>
    <dgm:pt modelId="{1771834D-7A23-4CE5-9E42-F76181692055}" type="pres">
      <dgm:prSet presAssocID="{920D293C-BFA6-462B-BDAC-4BAF67E8FC45}" presName="hierChild4" presStyleCnt="0"/>
      <dgm:spPr/>
    </dgm:pt>
    <dgm:pt modelId="{0615C309-CBCF-4AA8-88EE-BB0A40BAC5A1}" type="pres">
      <dgm:prSet presAssocID="{920D293C-BFA6-462B-BDAC-4BAF67E8FC45}" presName="hierChild5" presStyleCnt="0"/>
      <dgm:spPr/>
    </dgm:pt>
    <dgm:pt modelId="{FE96CBF1-2ACC-4917-BEB7-233866C539BA}" type="pres">
      <dgm:prSet presAssocID="{72C58D54-F332-4514-B82F-6A52C9F9F96E}" presName="hierChild3" presStyleCnt="0"/>
      <dgm:spPr/>
    </dgm:pt>
  </dgm:ptLst>
  <dgm:cxnLst>
    <dgm:cxn modelId="{1C78C904-8E5F-4F06-9284-94B6F8FE3C67}" srcId="{72C58D54-F332-4514-B82F-6A52C9F9F96E}" destId="{B7D1CF53-97F0-4F19-9A70-2275F4CE849B}" srcOrd="1" destOrd="0" parTransId="{62DB1D09-CCF2-48DE-8091-803C823A7FA6}" sibTransId="{9DB5FC52-BDFE-4004-967C-C7E3FB941D76}"/>
    <dgm:cxn modelId="{AFE1010F-FB91-4A2A-872C-5883E3486215}" type="presOf" srcId="{72C58D54-F332-4514-B82F-6A52C9F9F96E}" destId="{2584BA7F-202D-4CA1-AE5F-F72871995F55}" srcOrd="0" destOrd="0" presId="urn:microsoft.com/office/officeart/2005/8/layout/orgChart1"/>
    <dgm:cxn modelId="{97E9EE20-BE35-49E6-B799-044EFD431F54}" type="presOf" srcId="{0FD9E48D-0E08-4E0C-BE47-DC525D4B4E90}" destId="{15EFA024-4C12-47F2-8162-D1A38DE86E4F}" srcOrd="0" destOrd="0" presId="urn:microsoft.com/office/officeart/2005/8/layout/orgChart1"/>
    <dgm:cxn modelId="{3096F727-DC31-4EF8-B59E-58A1BBF785A6}" type="presOf" srcId="{920D293C-BFA6-462B-BDAC-4BAF67E8FC45}" destId="{77FEE53B-C9AE-473E-9A42-51EB0F649BDE}" srcOrd="0" destOrd="0" presId="urn:microsoft.com/office/officeart/2005/8/layout/orgChart1"/>
    <dgm:cxn modelId="{97A88A61-FA50-4585-9ABA-0DF0FA8B0371}" type="presOf" srcId="{62DB1D09-CCF2-48DE-8091-803C823A7FA6}" destId="{D41967F0-3B32-4D74-BBA3-85D6528D70E3}" srcOrd="0" destOrd="0" presId="urn:microsoft.com/office/officeart/2005/8/layout/orgChart1"/>
    <dgm:cxn modelId="{7A87F54B-D05F-42A7-98A0-CF909D262730}" type="presOf" srcId="{85CE5FDC-3B8C-4512-B6BC-C6787681468C}" destId="{68F7C62E-37AF-4FF9-9A5E-1D0E45C285ED}" srcOrd="0" destOrd="0" presId="urn:microsoft.com/office/officeart/2005/8/layout/orgChart1"/>
    <dgm:cxn modelId="{7B104E56-98F9-4F25-96E8-27C319B245E2}" type="presOf" srcId="{F2C0725C-C6D7-465C-8054-F5C8B2442703}" destId="{6E2A9777-3DC9-4775-B038-3079877C8B22}" srcOrd="1" destOrd="0" presId="urn:microsoft.com/office/officeart/2005/8/layout/orgChart1"/>
    <dgm:cxn modelId="{60C2AE57-B2C1-4B9B-B215-60A4D379CD68}" type="presOf" srcId="{F2C0725C-C6D7-465C-8054-F5C8B2442703}" destId="{99E78B53-168F-4900-9DD2-F2B30C81166C}" srcOrd="0" destOrd="0" presId="urn:microsoft.com/office/officeart/2005/8/layout/orgChart1"/>
    <dgm:cxn modelId="{5FB98480-341A-490D-83AE-BABDEAD2838C}" type="presOf" srcId="{72C58D54-F332-4514-B82F-6A52C9F9F96E}" destId="{9CC1057F-D2C6-4AFE-A5FC-0B66A2928DF1}" srcOrd="1" destOrd="0" presId="urn:microsoft.com/office/officeart/2005/8/layout/orgChart1"/>
    <dgm:cxn modelId="{CB09F48A-C6A5-4785-9878-EE8E8A48A0BA}" srcId="{72C58D54-F332-4514-B82F-6A52C9F9F96E}" destId="{920D293C-BFA6-462B-BDAC-4BAF67E8FC45}" srcOrd="2" destOrd="0" parTransId="{0FD9E48D-0E08-4E0C-BE47-DC525D4B4E90}" sibTransId="{0BC8AB91-4A2A-4993-8329-B221D672284D}"/>
    <dgm:cxn modelId="{ED6AEB9A-835E-4BAA-BE0F-DEFA199B88AE}" type="presOf" srcId="{B7D1CF53-97F0-4F19-9A70-2275F4CE849B}" destId="{6CF5DC0C-B3DD-4323-9E2B-1EA256FF66C2}" srcOrd="1" destOrd="0" presId="urn:microsoft.com/office/officeart/2005/8/layout/orgChart1"/>
    <dgm:cxn modelId="{5661D3B3-EE7E-413A-8DA6-2B35811D6937}" type="presOf" srcId="{920D293C-BFA6-462B-BDAC-4BAF67E8FC45}" destId="{93909462-57F7-49DF-A03D-953967D49975}" srcOrd="1" destOrd="0" presId="urn:microsoft.com/office/officeart/2005/8/layout/orgChart1"/>
    <dgm:cxn modelId="{73364FBA-516E-439D-8B52-46879CF7C777}" srcId="{72C58D54-F332-4514-B82F-6A52C9F9F96E}" destId="{F2C0725C-C6D7-465C-8054-F5C8B2442703}" srcOrd="0" destOrd="0" parTransId="{85CE5FDC-3B8C-4512-B6BC-C6787681468C}" sibTransId="{48F71CDB-F311-4F30-BFF8-21C18103F2AC}"/>
    <dgm:cxn modelId="{8FCB6BC1-3AA4-4576-A50A-DEDBCE7CB366}" type="presOf" srcId="{6ED33E28-7E4B-41A5-BFAC-3A5BACB0841E}" destId="{47D69026-863A-46B0-9001-6341D2FA42DA}" srcOrd="0" destOrd="0" presId="urn:microsoft.com/office/officeart/2005/8/layout/orgChart1"/>
    <dgm:cxn modelId="{5680B1D6-676C-476B-BB7C-B30E673AE24F}" srcId="{6ED33E28-7E4B-41A5-BFAC-3A5BACB0841E}" destId="{72C58D54-F332-4514-B82F-6A52C9F9F96E}" srcOrd="0" destOrd="0" parTransId="{B059858B-7310-4352-AE45-D3473B6F383E}" sibTransId="{5274DD5D-156C-4BFF-BC62-51616D701E2E}"/>
    <dgm:cxn modelId="{689432E1-B7BD-4379-9E1F-C2AF364F36D2}" type="presOf" srcId="{B7D1CF53-97F0-4F19-9A70-2275F4CE849B}" destId="{A132BA4E-E526-418D-955C-683C0E4684C8}" srcOrd="0" destOrd="0" presId="urn:microsoft.com/office/officeart/2005/8/layout/orgChart1"/>
    <dgm:cxn modelId="{A8AAB882-C811-4DCE-B1A3-824FAF729EFE}" type="presParOf" srcId="{47D69026-863A-46B0-9001-6341D2FA42DA}" destId="{E3B80CAC-5B53-43C7-A781-FF0A9FD76DC0}" srcOrd="0" destOrd="0" presId="urn:microsoft.com/office/officeart/2005/8/layout/orgChart1"/>
    <dgm:cxn modelId="{DA1B5B09-9830-4F80-AC65-BC6B90DEB744}" type="presParOf" srcId="{E3B80CAC-5B53-43C7-A781-FF0A9FD76DC0}" destId="{20C9510B-BC42-4138-92B5-34019EA80C9B}" srcOrd="0" destOrd="0" presId="urn:microsoft.com/office/officeart/2005/8/layout/orgChart1"/>
    <dgm:cxn modelId="{14ED2773-3897-4047-8BF8-48A2830601C8}" type="presParOf" srcId="{20C9510B-BC42-4138-92B5-34019EA80C9B}" destId="{2584BA7F-202D-4CA1-AE5F-F72871995F55}" srcOrd="0" destOrd="0" presId="urn:microsoft.com/office/officeart/2005/8/layout/orgChart1"/>
    <dgm:cxn modelId="{EB080D4C-1B9E-4563-A76E-91F4305AE949}" type="presParOf" srcId="{20C9510B-BC42-4138-92B5-34019EA80C9B}" destId="{9CC1057F-D2C6-4AFE-A5FC-0B66A2928DF1}" srcOrd="1" destOrd="0" presId="urn:microsoft.com/office/officeart/2005/8/layout/orgChart1"/>
    <dgm:cxn modelId="{EC1FBE30-9D75-496D-8426-E27ED0CD8D76}" type="presParOf" srcId="{E3B80CAC-5B53-43C7-A781-FF0A9FD76DC0}" destId="{7FF618A9-A334-4208-B5C0-E1964A5E3A51}" srcOrd="1" destOrd="0" presId="urn:microsoft.com/office/officeart/2005/8/layout/orgChart1"/>
    <dgm:cxn modelId="{635D20AD-FFC5-48D1-9073-5C29F9F23A74}" type="presParOf" srcId="{7FF618A9-A334-4208-B5C0-E1964A5E3A51}" destId="{68F7C62E-37AF-4FF9-9A5E-1D0E45C285ED}" srcOrd="0" destOrd="0" presId="urn:microsoft.com/office/officeart/2005/8/layout/orgChart1"/>
    <dgm:cxn modelId="{2F98A51D-87E1-43F0-860D-0088195F4FA0}" type="presParOf" srcId="{7FF618A9-A334-4208-B5C0-E1964A5E3A51}" destId="{5B6F8155-9C69-407F-8E7E-D0C70AF6BF90}" srcOrd="1" destOrd="0" presId="urn:microsoft.com/office/officeart/2005/8/layout/orgChart1"/>
    <dgm:cxn modelId="{AF7D1207-E60B-4446-BF96-4B387F2C3C28}" type="presParOf" srcId="{5B6F8155-9C69-407F-8E7E-D0C70AF6BF90}" destId="{2695BCFB-576F-4FC0-9618-86FD1B9624A5}" srcOrd="0" destOrd="0" presId="urn:microsoft.com/office/officeart/2005/8/layout/orgChart1"/>
    <dgm:cxn modelId="{5E173210-EEBE-4E49-BFC1-B6E2BD5ED429}" type="presParOf" srcId="{2695BCFB-576F-4FC0-9618-86FD1B9624A5}" destId="{99E78B53-168F-4900-9DD2-F2B30C81166C}" srcOrd="0" destOrd="0" presId="urn:microsoft.com/office/officeart/2005/8/layout/orgChart1"/>
    <dgm:cxn modelId="{AF543660-FEC8-471A-A009-C070F3131EF6}" type="presParOf" srcId="{2695BCFB-576F-4FC0-9618-86FD1B9624A5}" destId="{6E2A9777-3DC9-4775-B038-3079877C8B22}" srcOrd="1" destOrd="0" presId="urn:microsoft.com/office/officeart/2005/8/layout/orgChart1"/>
    <dgm:cxn modelId="{D3104556-00CF-4FDC-8BFA-B68410FDEC81}" type="presParOf" srcId="{5B6F8155-9C69-407F-8E7E-D0C70AF6BF90}" destId="{E65DAB94-8495-4EC2-ABE5-5CBF1D60ADE6}" srcOrd="1" destOrd="0" presId="urn:microsoft.com/office/officeart/2005/8/layout/orgChart1"/>
    <dgm:cxn modelId="{33356E33-A185-46FB-96B6-BCCE842C3961}" type="presParOf" srcId="{5B6F8155-9C69-407F-8E7E-D0C70AF6BF90}" destId="{EE538DF7-4498-4CAB-94C2-ED5857F42A8F}" srcOrd="2" destOrd="0" presId="urn:microsoft.com/office/officeart/2005/8/layout/orgChart1"/>
    <dgm:cxn modelId="{07A7A798-9059-4072-8487-67A30B4583C5}" type="presParOf" srcId="{7FF618A9-A334-4208-B5C0-E1964A5E3A51}" destId="{D41967F0-3B32-4D74-BBA3-85D6528D70E3}" srcOrd="2" destOrd="0" presId="urn:microsoft.com/office/officeart/2005/8/layout/orgChart1"/>
    <dgm:cxn modelId="{A187AF87-F0CE-495B-AB66-D00D94A02369}" type="presParOf" srcId="{7FF618A9-A334-4208-B5C0-E1964A5E3A51}" destId="{0DF5AC47-5303-42BF-BF90-2521F4EE79C4}" srcOrd="3" destOrd="0" presId="urn:microsoft.com/office/officeart/2005/8/layout/orgChart1"/>
    <dgm:cxn modelId="{F46681E3-8A3A-4B86-854A-BCC43A72F7D0}" type="presParOf" srcId="{0DF5AC47-5303-42BF-BF90-2521F4EE79C4}" destId="{F26109A8-EA83-483A-9F60-C5909A433CA1}" srcOrd="0" destOrd="0" presId="urn:microsoft.com/office/officeart/2005/8/layout/orgChart1"/>
    <dgm:cxn modelId="{17E17973-280F-4C0E-BD34-E0057EA80D43}" type="presParOf" srcId="{F26109A8-EA83-483A-9F60-C5909A433CA1}" destId="{A132BA4E-E526-418D-955C-683C0E4684C8}" srcOrd="0" destOrd="0" presId="urn:microsoft.com/office/officeart/2005/8/layout/orgChart1"/>
    <dgm:cxn modelId="{028A455F-CB25-4F7A-8974-4619D39BB273}" type="presParOf" srcId="{F26109A8-EA83-483A-9F60-C5909A433CA1}" destId="{6CF5DC0C-B3DD-4323-9E2B-1EA256FF66C2}" srcOrd="1" destOrd="0" presId="urn:microsoft.com/office/officeart/2005/8/layout/orgChart1"/>
    <dgm:cxn modelId="{90B1E452-4779-4913-B07A-219D326794FE}" type="presParOf" srcId="{0DF5AC47-5303-42BF-BF90-2521F4EE79C4}" destId="{BD2CC703-DF7F-49EE-AAA2-E8DA76C8930A}" srcOrd="1" destOrd="0" presId="urn:microsoft.com/office/officeart/2005/8/layout/orgChart1"/>
    <dgm:cxn modelId="{2716A5A0-7D24-4DFA-A61D-8AC058483A25}" type="presParOf" srcId="{0DF5AC47-5303-42BF-BF90-2521F4EE79C4}" destId="{38BA8F26-8335-475E-B0D0-5901CBD50523}" srcOrd="2" destOrd="0" presId="urn:microsoft.com/office/officeart/2005/8/layout/orgChart1"/>
    <dgm:cxn modelId="{92455150-D08B-4AAE-B380-833EB8B9226B}" type="presParOf" srcId="{7FF618A9-A334-4208-B5C0-E1964A5E3A51}" destId="{15EFA024-4C12-47F2-8162-D1A38DE86E4F}" srcOrd="4" destOrd="0" presId="urn:microsoft.com/office/officeart/2005/8/layout/orgChart1"/>
    <dgm:cxn modelId="{6F406136-C1FD-446E-AD33-E5E60718AFB2}" type="presParOf" srcId="{7FF618A9-A334-4208-B5C0-E1964A5E3A51}" destId="{7D2B827B-D4C6-4C9E-962F-88B82D9CF3FC}" srcOrd="5" destOrd="0" presId="urn:microsoft.com/office/officeart/2005/8/layout/orgChart1"/>
    <dgm:cxn modelId="{35B4221A-63CA-43AE-94E2-C27A8F951035}" type="presParOf" srcId="{7D2B827B-D4C6-4C9E-962F-88B82D9CF3FC}" destId="{212D24DF-4686-49F1-84FB-919C64D9F027}" srcOrd="0" destOrd="0" presId="urn:microsoft.com/office/officeart/2005/8/layout/orgChart1"/>
    <dgm:cxn modelId="{C5266839-10AC-4D60-8226-C9E4F9AA28F3}" type="presParOf" srcId="{212D24DF-4686-49F1-84FB-919C64D9F027}" destId="{77FEE53B-C9AE-473E-9A42-51EB0F649BDE}" srcOrd="0" destOrd="0" presId="urn:microsoft.com/office/officeart/2005/8/layout/orgChart1"/>
    <dgm:cxn modelId="{0DAEF2F7-E330-491D-A21A-F8AF4F67A2EF}" type="presParOf" srcId="{212D24DF-4686-49F1-84FB-919C64D9F027}" destId="{93909462-57F7-49DF-A03D-953967D49975}" srcOrd="1" destOrd="0" presId="urn:microsoft.com/office/officeart/2005/8/layout/orgChart1"/>
    <dgm:cxn modelId="{0F292FDF-E6C8-4E9A-9223-3086B33E5C9D}" type="presParOf" srcId="{7D2B827B-D4C6-4C9E-962F-88B82D9CF3FC}" destId="{1771834D-7A23-4CE5-9E42-F76181692055}" srcOrd="1" destOrd="0" presId="urn:microsoft.com/office/officeart/2005/8/layout/orgChart1"/>
    <dgm:cxn modelId="{E2E2AFE5-2D89-460A-BDD7-1BDDA7A369E4}" type="presParOf" srcId="{7D2B827B-D4C6-4C9E-962F-88B82D9CF3FC}" destId="{0615C309-CBCF-4AA8-88EE-BB0A40BAC5A1}" srcOrd="2" destOrd="0" presId="urn:microsoft.com/office/officeart/2005/8/layout/orgChart1"/>
    <dgm:cxn modelId="{747A0AE1-ACE8-48E8-9B1E-A71E7CC85268}" type="presParOf" srcId="{E3B80CAC-5B53-43C7-A781-FF0A9FD76DC0}" destId="{FE96CBF1-2ACC-4917-BEB7-233866C539B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2BB5EF3-D8E2-40EB-9ED8-A71618E1F8EB}"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S"/>
        </a:p>
      </dgm:t>
    </dgm:pt>
    <dgm:pt modelId="{6B838BC9-1466-4249-9479-98108EA1ADAD}">
      <dgm:prSet phldrT="[Texto]"/>
      <dgm:spPr/>
      <dgm:t>
        <a:bodyPr/>
        <a:lstStyle/>
        <a:p>
          <a:r>
            <a:rPr lang="es-ES" dirty="0"/>
            <a:t>SOCIEDADES CON ACTIVOS 100% FRISCO </a:t>
          </a:r>
        </a:p>
      </dgm:t>
    </dgm:pt>
    <dgm:pt modelId="{0A82313C-3E36-451A-A433-C7F03018114F}" type="parTrans" cxnId="{D370D358-353A-449F-BD88-161F50209110}">
      <dgm:prSet/>
      <dgm:spPr/>
      <dgm:t>
        <a:bodyPr/>
        <a:lstStyle/>
        <a:p>
          <a:endParaRPr lang="es-ES"/>
        </a:p>
      </dgm:t>
    </dgm:pt>
    <dgm:pt modelId="{C55E500D-32B3-4812-973C-8061DC2A2B6D}" type="sibTrans" cxnId="{D370D358-353A-449F-BD88-161F50209110}">
      <dgm:prSet/>
      <dgm:spPr/>
      <dgm:t>
        <a:bodyPr/>
        <a:lstStyle/>
        <a:p>
          <a:endParaRPr lang="es-ES"/>
        </a:p>
      </dgm:t>
    </dgm:pt>
    <dgm:pt modelId="{18962B6F-FB15-4E31-9DFB-76315142C410}">
      <dgm:prSet phldrT="[Texto]"/>
      <dgm:spPr/>
      <dgm:t>
        <a:bodyPr/>
        <a:lstStyle/>
        <a:p>
          <a:r>
            <a:rPr lang="es-ES" dirty="0"/>
            <a:t>SOCIEDADES EN PROCESO: 92</a:t>
          </a:r>
        </a:p>
      </dgm:t>
    </dgm:pt>
    <dgm:pt modelId="{BEF5AA70-158F-446F-8F85-5074F2765B3A}" type="parTrans" cxnId="{F8BCF43A-9E8C-436E-8043-E3961F1671E6}">
      <dgm:prSet/>
      <dgm:spPr/>
      <dgm:t>
        <a:bodyPr/>
        <a:lstStyle/>
        <a:p>
          <a:endParaRPr lang="es-ES"/>
        </a:p>
      </dgm:t>
    </dgm:pt>
    <dgm:pt modelId="{049DEFD6-B35F-4212-AF95-F88797E693A1}" type="sibTrans" cxnId="{F8BCF43A-9E8C-436E-8043-E3961F1671E6}">
      <dgm:prSet/>
      <dgm:spPr/>
      <dgm:t>
        <a:bodyPr/>
        <a:lstStyle/>
        <a:p>
          <a:endParaRPr lang="es-ES"/>
        </a:p>
      </dgm:t>
    </dgm:pt>
    <dgm:pt modelId="{B88B32B6-C5E0-47AE-B2A1-E2466594B156}">
      <dgm:prSet phldrT="[Texto]"/>
      <dgm:spPr/>
      <dgm:t>
        <a:bodyPr/>
        <a:lstStyle/>
        <a:p>
          <a:r>
            <a:rPr lang="es-ES" dirty="0"/>
            <a:t>SOCIEDADES EXTINTAS: 94  </a:t>
          </a:r>
        </a:p>
      </dgm:t>
    </dgm:pt>
    <dgm:pt modelId="{2F376CF9-0E56-4B0F-926D-E7C9EF2FE7B6}" type="parTrans" cxnId="{A3F965A0-A2F9-4D2C-83F1-16002F40485F}">
      <dgm:prSet/>
      <dgm:spPr/>
      <dgm:t>
        <a:bodyPr/>
        <a:lstStyle/>
        <a:p>
          <a:endParaRPr lang="es-ES"/>
        </a:p>
      </dgm:t>
    </dgm:pt>
    <dgm:pt modelId="{A7836DBB-AFF0-42A2-B887-5B605CAB80A1}" type="sibTrans" cxnId="{A3F965A0-A2F9-4D2C-83F1-16002F40485F}">
      <dgm:prSet/>
      <dgm:spPr/>
      <dgm:t>
        <a:bodyPr/>
        <a:lstStyle/>
        <a:p>
          <a:endParaRPr lang="es-ES"/>
        </a:p>
      </dgm:t>
    </dgm:pt>
    <dgm:pt modelId="{BE3B9919-3507-432E-BDC0-B5D26DD21158}">
      <dgm:prSet/>
      <dgm:spPr/>
      <dgm:t>
        <a:bodyPr/>
        <a:lstStyle/>
        <a:p>
          <a:endParaRPr lang="es-ES" dirty="0"/>
        </a:p>
      </dgm:t>
    </dgm:pt>
    <dgm:pt modelId="{063659F7-B6E8-4058-8A92-F8D47438A627}" type="parTrans" cxnId="{83238B9F-3350-44DB-B918-FB4DD44EDCE8}">
      <dgm:prSet/>
      <dgm:spPr/>
      <dgm:t>
        <a:bodyPr/>
        <a:lstStyle/>
        <a:p>
          <a:endParaRPr lang="es-ES"/>
        </a:p>
      </dgm:t>
    </dgm:pt>
    <dgm:pt modelId="{854680D4-03FA-4CF1-9B9D-865100D8D95D}" type="sibTrans" cxnId="{83238B9F-3350-44DB-B918-FB4DD44EDCE8}">
      <dgm:prSet/>
      <dgm:spPr/>
      <dgm:t>
        <a:bodyPr/>
        <a:lstStyle/>
        <a:p>
          <a:endParaRPr lang="es-ES"/>
        </a:p>
      </dgm:t>
    </dgm:pt>
    <dgm:pt modelId="{61C63393-A668-4837-9955-1D1FBB1F9564}">
      <dgm:prSet/>
      <dgm:spPr/>
      <dgm:t>
        <a:bodyPr/>
        <a:lstStyle/>
        <a:p>
          <a:r>
            <a:rPr lang="es-ES" dirty="0"/>
            <a:t>CON INMUEBLES : 71		SIN INMUEBLES: 23</a:t>
          </a:r>
        </a:p>
      </dgm:t>
    </dgm:pt>
    <dgm:pt modelId="{BAF017A9-0862-480E-919E-AB2BB894EA60}" type="parTrans" cxnId="{BFA7903A-EA48-46F3-A80C-F9AD20FE24E7}">
      <dgm:prSet/>
      <dgm:spPr/>
      <dgm:t>
        <a:bodyPr/>
        <a:lstStyle/>
        <a:p>
          <a:endParaRPr lang="es-ES"/>
        </a:p>
      </dgm:t>
    </dgm:pt>
    <dgm:pt modelId="{0E1AF108-8BF2-4B90-AA5D-D29D000CEAB7}" type="sibTrans" cxnId="{BFA7903A-EA48-46F3-A80C-F9AD20FE24E7}">
      <dgm:prSet/>
      <dgm:spPr/>
      <dgm:t>
        <a:bodyPr/>
        <a:lstStyle/>
        <a:p>
          <a:endParaRPr lang="es-ES"/>
        </a:p>
      </dgm:t>
    </dgm:pt>
    <dgm:pt modelId="{F6FEC41D-5AA7-4AEE-8736-6480FEE37A72}">
      <dgm:prSet/>
      <dgm:spPr/>
      <dgm:t>
        <a:bodyPr/>
        <a:lstStyle/>
        <a:p>
          <a:r>
            <a:rPr lang="es-ES" dirty="0"/>
            <a:t>CON INMUEBLES: 73		SIN INMUEBLES:19</a:t>
          </a:r>
        </a:p>
      </dgm:t>
    </dgm:pt>
    <dgm:pt modelId="{B54EE45C-926A-4CC7-BA35-F853E853DFFE}" type="parTrans" cxnId="{4A079AE8-D344-4E7B-9AB0-CE6CF8EA6823}">
      <dgm:prSet/>
      <dgm:spPr/>
      <dgm:t>
        <a:bodyPr/>
        <a:lstStyle/>
        <a:p>
          <a:endParaRPr lang="es-ES"/>
        </a:p>
      </dgm:t>
    </dgm:pt>
    <dgm:pt modelId="{E11FAEF4-A4B5-4A6D-A9DE-65CDFFF09EC6}" type="sibTrans" cxnId="{4A079AE8-D344-4E7B-9AB0-CE6CF8EA6823}">
      <dgm:prSet/>
      <dgm:spPr/>
      <dgm:t>
        <a:bodyPr/>
        <a:lstStyle/>
        <a:p>
          <a:endParaRPr lang="es-ES"/>
        </a:p>
      </dgm:t>
    </dgm:pt>
    <dgm:pt modelId="{E63B223E-16BE-4D74-B50E-FF2EF201B6F2}" type="pres">
      <dgm:prSet presAssocID="{B2BB5EF3-D8E2-40EB-9ED8-A71618E1F8EB}" presName="linear" presStyleCnt="0">
        <dgm:presLayoutVars>
          <dgm:dir/>
          <dgm:animLvl val="lvl"/>
          <dgm:resizeHandles val="exact"/>
        </dgm:presLayoutVars>
      </dgm:prSet>
      <dgm:spPr/>
    </dgm:pt>
    <dgm:pt modelId="{CC5681D2-E5A2-46F1-9BB4-FD05507A913D}" type="pres">
      <dgm:prSet presAssocID="{6B838BC9-1466-4249-9479-98108EA1ADAD}" presName="parentLin" presStyleCnt="0"/>
      <dgm:spPr/>
    </dgm:pt>
    <dgm:pt modelId="{499C385D-78F1-4CF8-B2D1-F74FA4FBA8AC}" type="pres">
      <dgm:prSet presAssocID="{6B838BC9-1466-4249-9479-98108EA1ADAD}" presName="parentLeftMargin" presStyleLbl="node1" presStyleIdx="0" presStyleCnt="3"/>
      <dgm:spPr/>
    </dgm:pt>
    <dgm:pt modelId="{6EDD9DE5-1067-4BE4-B42D-E71789ED58A8}" type="pres">
      <dgm:prSet presAssocID="{6B838BC9-1466-4249-9479-98108EA1ADAD}" presName="parentText" presStyleLbl="node1" presStyleIdx="0" presStyleCnt="3" custLinFactX="7381" custLinFactNeighborX="100000" custLinFactNeighborY="-12773">
        <dgm:presLayoutVars>
          <dgm:chMax val="0"/>
          <dgm:bulletEnabled val="1"/>
        </dgm:presLayoutVars>
      </dgm:prSet>
      <dgm:spPr/>
    </dgm:pt>
    <dgm:pt modelId="{12ADE5E4-34A8-45F5-BE7B-1BCFD13EA9E4}" type="pres">
      <dgm:prSet presAssocID="{6B838BC9-1466-4249-9479-98108EA1ADAD}" presName="negativeSpace" presStyleCnt="0"/>
      <dgm:spPr/>
    </dgm:pt>
    <dgm:pt modelId="{58A4F775-3515-4AA2-ADCF-2D03B08E2831}" type="pres">
      <dgm:prSet presAssocID="{6B838BC9-1466-4249-9479-98108EA1ADAD}" presName="childText" presStyleLbl="conFgAcc1" presStyleIdx="0" presStyleCnt="3" custLinFactY="-43050" custLinFactNeighborX="47263" custLinFactNeighborY="-100000">
        <dgm:presLayoutVars>
          <dgm:bulletEnabled val="1"/>
        </dgm:presLayoutVars>
      </dgm:prSet>
      <dgm:spPr/>
    </dgm:pt>
    <dgm:pt modelId="{DAF99E30-210A-4131-977A-0B63690C87CA}" type="pres">
      <dgm:prSet presAssocID="{C55E500D-32B3-4812-973C-8061DC2A2B6D}" presName="spaceBetweenRectangles" presStyleCnt="0"/>
      <dgm:spPr/>
    </dgm:pt>
    <dgm:pt modelId="{31999DD6-83F3-4BAC-86BE-F06C1D496892}" type="pres">
      <dgm:prSet presAssocID="{B88B32B6-C5E0-47AE-B2A1-E2466594B156}" presName="parentLin" presStyleCnt="0"/>
      <dgm:spPr/>
    </dgm:pt>
    <dgm:pt modelId="{30F450A0-C35D-4E11-8B40-9FE215BBDC86}" type="pres">
      <dgm:prSet presAssocID="{B88B32B6-C5E0-47AE-B2A1-E2466594B156}" presName="parentLeftMargin" presStyleLbl="node1" presStyleIdx="0" presStyleCnt="3"/>
      <dgm:spPr/>
    </dgm:pt>
    <dgm:pt modelId="{5F6C184F-BF19-47CA-98E2-E0C391795AFA}" type="pres">
      <dgm:prSet presAssocID="{B88B32B6-C5E0-47AE-B2A1-E2466594B156}" presName="parentText" presStyleLbl="node1" presStyleIdx="1" presStyleCnt="3">
        <dgm:presLayoutVars>
          <dgm:chMax val="0"/>
          <dgm:bulletEnabled val="1"/>
        </dgm:presLayoutVars>
      </dgm:prSet>
      <dgm:spPr/>
    </dgm:pt>
    <dgm:pt modelId="{8078655F-00B3-43E9-A53D-D5CD77A27D18}" type="pres">
      <dgm:prSet presAssocID="{B88B32B6-C5E0-47AE-B2A1-E2466594B156}" presName="negativeSpace" presStyleCnt="0"/>
      <dgm:spPr/>
    </dgm:pt>
    <dgm:pt modelId="{55DB5F73-4D30-4065-AF16-8278F95B0C3B}" type="pres">
      <dgm:prSet presAssocID="{B88B32B6-C5E0-47AE-B2A1-E2466594B156}" presName="childText" presStyleLbl="conFgAcc1" presStyleIdx="1" presStyleCnt="3">
        <dgm:presLayoutVars>
          <dgm:bulletEnabled val="1"/>
        </dgm:presLayoutVars>
      </dgm:prSet>
      <dgm:spPr/>
    </dgm:pt>
    <dgm:pt modelId="{3D6AABED-CC28-4498-9770-7F1F3AF7A2BA}" type="pres">
      <dgm:prSet presAssocID="{A7836DBB-AFF0-42A2-B887-5B605CAB80A1}" presName="spaceBetweenRectangles" presStyleCnt="0"/>
      <dgm:spPr/>
    </dgm:pt>
    <dgm:pt modelId="{802AAA10-7078-4ECC-BA8D-DD23DEDB9CAA}" type="pres">
      <dgm:prSet presAssocID="{18962B6F-FB15-4E31-9DFB-76315142C410}" presName="parentLin" presStyleCnt="0"/>
      <dgm:spPr/>
    </dgm:pt>
    <dgm:pt modelId="{F7E93AC6-C70E-4102-9CFF-C611B4FB17BD}" type="pres">
      <dgm:prSet presAssocID="{18962B6F-FB15-4E31-9DFB-76315142C410}" presName="parentLeftMargin" presStyleLbl="node1" presStyleIdx="1" presStyleCnt="3"/>
      <dgm:spPr/>
    </dgm:pt>
    <dgm:pt modelId="{ABCC529A-0836-42F7-AFFB-08BD933A7EFF}" type="pres">
      <dgm:prSet presAssocID="{18962B6F-FB15-4E31-9DFB-76315142C410}" presName="parentText" presStyleLbl="node1" presStyleIdx="2" presStyleCnt="3" custLinFactNeighborX="-9279" custLinFactNeighborY="7604">
        <dgm:presLayoutVars>
          <dgm:chMax val="0"/>
          <dgm:bulletEnabled val="1"/>
        </dgm:presLayoutVars>
      </dgm:prSet>
      <dgm:spPr/>
    </dgm:pt>
    <dgm:pt modelId="{95D768EF-F431-4470-B232-37470AEF6575}" type="pres">
      <dgm:prSet presAssocID="{18962B6F-FB15-4E31-9DFB-76315142C410}" presName="negativeSpace" presStyleCnt="0"/>
      <dgm:spPr/>
    </dgm:pt>
    <dgm:pt modelId="{18B01E8F-2B4A-4184-84E0-8C1B916F67DE}" type="pres">
      <dgm:prSet presAssocID="{18962B6F-FB15-4E31-9DFB-76315142C410}" presName="childText" presStyleLbl="conFgAcc1" presStyleIdx="2" presStyleCnt="3">
        <dgm:presLayoutVars>
          <dgm:bulletEnabled val="1"/>
        </dgm:presLayoutVars>
      </dgm:prSet>
      <dgm:spPr/>
    </dgm:pt>
  </dgm:ptLst>
  <dgm:cxnLst>
    <dgm:cxn modelId="{4C215B07-A02A-4891-A102-E56AF43DCEDB}" type="presOf" srcId="{B88B32B6-C5E0-47AE-B2A1-E2466594B156}" destId="{30F450A0-C35D-4E11-8B40-9FE215BBDC86}" srcOrd="0" destOrd="0" presId="urn:microsoft.com/office/officeart/2005/8/layout/list1"/>
    <dgm:cxn modelId="{B219FD15-E3CF-4ADE-8D49-D80D25FC40BD}" type="presOf" srcId="{BE3B9919-3507-432E-BDC0-B5D26DD21158}" destId="{58A4F775-3515-4AA2-ADCF-2D03B08E2831}" srcOrd="0" destOrd="0" presId="urn:microsoft.com/office/officeart/2005/8/layout/list1"/>
    <dgm:cxn modelId="{BFA7903A-EA48-46F3-A80C-F9AD20FE24E7}" srcId="{B88B32B6-C5E0-47AE-B2A1-E2466594B156}" destId="{61C63393-A668-4837-9955-1D1FBB1F9564}" srcOrd="0" destOrd="0" parTransId="{BAF017A9-0862-480E-919E-AB2BB894EA60}" sibTransId="{0E1AF108-8BF2-4B90-AA5D-D29D000CEAB7}"/>
    <dgm:cxn modelId="{F8BCF43A-9E8C-436E-8043-E3961F1671E6}" srcId="{B2BB5EF3-D8E2-40EB-9ED8-A71618E1F8EB}" destId="{18962B6F-FB15-4E31-9DFB-76315142C410}" srcOrd="2" destOrd="0" parTransId="{BEF5AA70-158F-446F-8F85-5074F2765B3A}" sibTransId="{049DEFD6-B35F-4212-AF95-F88797E693A1}"/>
    <dgm:cxn modelId="{FFD6D063-D1A8-4E02-A2CC-A488441F01D4}" type="presOf" srcId="{6B838BC9-1466-4249-9479-98108EA1ADAD}" destId="{499C385D-78F1-4CF8-B2D1-F74FA4FBA8AC}" srcOrd="0" destOrd="0" presId="urn:microsoft.com/office/officeart/2005/8/layout/list1"/>
    <dgm:cxn modelId="{61A43865-327C-45B8-ADBE-6AB2F88FF35D}" type="presOf" srcId="{18962B6F-FB15-4E31-9DFB-76315142C410}" destId="{F7E93AC6-C70E-4102-9CFF-C611B4FB17BD}" srcOrd="0" destOrd="0" presId="urn:microsoft.com/office/officeart/2005/8/layout/list1"/>
    <dgm:cxn modelId="{E755D853-812E-4570-AC1F-43EB0C6A7D70}" type="presOf" srcId="{B2BB5EF3-D8E2-40EB-9ED8-A71618E1F8EB}" destId="{E63B223E-16BE-4D74-B50E-FF2EF201B6F2}" srcOrd="0" destOrd="0" presId="urn:microsoft.com/office/officeart/2005/8/layout/list1"/>
    <dgm:cxn modelId="{D370D358-353A-449F-BD88-161F50209110}" srcId="{B2BB5EF3-D8E2-40EB-9ED8-A71618E1F8EB}" destId="{6B838BC9-1466-4249-9479-98108EA1ADAD}" srcOrd="0" destOrd="0" parTransId="{0A82313C-3E36-451A-A433-C7F03018114F}" sibTransId="{C55E500D-32B3-4812-973C-8061DC2A2B6D}"/>
    <dgm:cxn modelId="{95C91597-5DED-419B-B59F-A6F309E67750}" type="presOf" srcId="{6B838BC9-1466-4249-9479-98108EA1ADAD}" destId="{6EDD9DE5-1067-4BE4-B42D-E71789ED58A8}" srcOrd="1" destOrd="0" presId="urn:microsoft.com/office/officeart/2005/8/layout/list1"/>
    <dgm:cxn modelId="{2B6D3D99-54F3-47B4-BBB9-6F8570742B5B}" type="presOf" srcId="{18962B6F-FB15-4E31-9DFB-76315142C410}" destId="{ABCC529A-0836-42F7-AFFB-08BD933A7EFF}" srcOrd="1" destOrd="0" presId="urn:microsoft.com/office/officeart/2005/8/layout/list1"/>
    <dgm:cxn modelId="{83238B9F-3350-44DB-B918-FB4DD44EDCE8}" srcId="{6B838BC9-1466-4249-9479-98108EA1ADAD}" destId="{BE3B9919-3507-432E-BDC0-B5D26DD21158}" srcOrd="0" destOrd="0" parTransId="{063659F7-B6E8-4058-8A92-F8D47438A627}" sibTransId="{854680D4-03FA-4CF1-9B9D-865100D8D95D}"/>
    <dgm:cxn modelId="{A3F965A0-A2F9-4D2C-83F1-16002F40485F}" srcId="{B2BB5EF3-D8E2-40EB-9ED8-A71618E1F8EB}" destId="{B88B32B6-C5E0-47AE-B2A1-E2466594B156}" srcOrd="1" destOrd="0" parTransId="{2F376CF9-0E56-4B0F-926D-E7C9EF2FE7B6}" sibTransId="{A7836DBB-AFF0-42A2-B887-5B605CAB80A1}"/>
    <dgm:cxn modelId="{8E5AB7A7-F046-4907-856A-A72C0EFD568F}" type="presOf" srcId="{61C63393-A668-4837-9955-1D1FBB1F9564}" destId="{55DB5F73-4D30-4065-AF16-8278F95B0C3B}" srcOrd="0" destOrd="0" presId="urn:microsoft.com/office/officeart/2005/8/layout/list1"/>
    <dgm:cxn modelId="{EA793ECB-8E95-4FEF-B988-F5B22B89B045}" type="presOf" srcId="{B88B32B6-C5E0-47AE-B2A1-E2466594B156}" destId="{5F6C184F-BF19-47CA-98E2-E0C391795AFA}" srcOrd="1" destOrd="0" presId="urn:microsoft.com/office/officeart/2005/8/layout/list1"/>
    <dgm:cxn modelId="{017D30DB-2832-413C-A83D-3968AB6C91B5}" type="presOf" srcId="{F6FEC41D-5AA7-4AEE-8736-6480FEE37A72}" destId="{18B01E8F-2B4A-4184-84E0-8C1B916F67DE}" srcOrd="0" destOrd="0" presId="urn:microsoft.com/office/officeart/2005/8/layout/list1"/>
    <dgm:cxn modelId="{4A079AE8-D344-4E7B-9AB0-CE6CF8EA6823}" srcId="{18962B6F-FB15-4E31-9DFB-76315142C410}" destId="{F6FEC41D-5AA7-4AEE-8736-6480FEE37A72}" srcOrd="0" destOrd="0" parTransId="{B54EE45C-926A-4CC7-BA35-F853E853DFFE}" sibTransId="{E11FAEF4-A4B5-4A6D-A9DE-65CDFFF09EC6}"/>
    <dgm:cxn modelId="{09EA48B3-C182-49B0-B1D4-F27BB6D39395}" type="presParOf" srcId="{E63B223E-16BE-4D74-B50E-FF2EF201B6F2}" destId="{CC5681D2-E5A2-46F1-9BB4-FD05507A913D}" srcOrd="0" destOrd="0" presId="urn:microsoft.com/office/officeart/2005/8/layout/list1"/>
    <dgm:cxn modelId="{FBD61528-E7A5-4CA1-A13F-4CCD4C481820}" type="presParOf" srcId="{CC5681D2-E5A2-46F1-9BB4-FD05507A913D}" destId="{499C385D-78F1-4CF8-B2D1-F74FA4FBA8AC}" srcOrd="0" destOrd="0" presId="urn:microsoft.com/office/officeart/2005/8/layout/list1"/>
    <dgm:cxn modelId="{4E1EC946-5ACA-4278-9579-942F378A9EF0}" type="presParOf" srcId="{CC5681D2-E5A2-46F1-9BB4-FD05507A913D}" destId="{6EDD9DE5-1067-4BE4-B42D-E71789ED58A8}" srcOrd="1" destOrd="0" presId="urn:microsoft.com/office/officeart/2005/8/layout/list1"/>
    <dgm:cxn modelId="{5AF6FCAC-26F3-4D8C-85B5-8F409F050624}" type="presParOf" srcId="{E63B223E-16BE-4D74-B50E-FF2EF201B6F2}" destId="{12ADE5E4-34A8-45F5-BE7B-1BCFD13EA9E4}" srcOrd="1" destOrd="0" presId="urn:microsoft.com/office/officeart/2005/8/layout/list1"/>
    <dgm:cxn modelId="{551A321C-160D-4986-80A5-3CF25C68DF03}" type="presParOf" srcId="{E63B223E-16BE-4D74-B50E-FF2EF201B6F2}" destId="{58A4F775-3515-4AA2-ADCF-2D03B08E2831}" srcOrd="2" destOrd="0" presId="urn:microsoft.com/office/officeart/2005/8/layout/list1"/>
    <dgm:cxn modelId="{AE8460C0-46CD-4BE2-A579-C5F67E69F255}" type="presParOf" srcId="{E63B223E-16BE-4D74-B50E-FF2EF201B6F2}" destId="{DAF99E30-210A-4131-977A-0B63690C87CA}" srcOrd="3" destOrd="0" presId="urn:microsoft.com/office/officeart/2005/8/layout/list1"/>
    <dgm:cxn modelId="{6F7A45CB-B23E-4437-8634-412CCB82F1D3}" type="presParOf" srcId="{E63B223E-16BE-4D74-B50E-FF2EF201B6F2}" destId="{31999DD6-83F3-4BAC-86BE-F06C1D496892}" srcOrd="4" destOrd="0" presId="urn:microsoft.com/office/officeart/2005/8/layout/list1"/>
    <dgm:cxn modelId="{87252324-580D-4220-AE19-B2F51F57A13C}" type="presParOf" srcId="{31999DD6-83F3-4BAC-86BE-F06C1D496892}" destId="{30F450A0-C35D-4E11-8B40-9FE215BBDC86}" srcOrd="0" destOrd="0" presId="urn:microsoft.com/office/officeart/2005/8/layout/list1"/>
    <dgm:cxn modelId="{0B2247F8-E104-450D-AECA-B75FB2F717EB}" type="presParOf" srcId="{31999DD6-83F3-4BAC-86BE-F06C1D496892}" destId="{5F6C184F-BF19-47CA-98E2-E0C391795AFA}" srcOrd="1" destOrd="0" presId="urn:microsoft.com/office/officeart/2005/8/layout/list1"/>
    <dgm:cxn modelId="{D5CA130E-895E-490C-A751-BA1D3F8C3325}" type="presParOf" srcId="{E63B223E-16BE-4D74-B50E-FF2EF201B6F2}" destId="{8078655F-00B3-43E9-A53D-D5CD77A27D18}" srcOrd="5" destOrd="0" presId="urn:microsoft.com/office/officeart/2005/8/layout/list1"/>
    <dgm:cxn modelId="{BBAB626B-E110-4430-97EE-1ADA255B8294}" type="presParOf" srcId="{E63B223E-16BE-4D74-B50E-FF2EF201B6F2}" destId="{55DB5F73-4D30-4065-AF16-8278F95B0C3B}" srcOrd="6" destOrd="0" presId="urn:microsoft.com/office/officeart/2005/8/layout/list1"/>
    <dgm:cxn modelId="{9B9B0725-7F0C-4AB5-988B-C1AFBD338A27}" type="presParOf" srcId="{E63B223E-16BE-4D74-B50E-FF2EF201B6F2}" destId="{3D6AABED-CC28-4498-9770-7F1F3AF7A2BA}" srcOrd="7" destOrd="0" presId="urn:microsoft.com/office/officeart/2005/8/layout/list1"/>
    <dgm:cxn modelId="{498F2BE1-7141-4517-A2EE-5255B5D562EC}" type="presParOf" srcId="{E63B223E-16BE-4D74-B50E-FF2EF201B6F2}" destId="{802AAA10-7078-4ECC-BA8D-DD23DEDB9CAA}" srcOrd="8" destOrd="0" presId="urn:microsoft.com/office/officeart/2005/8/layout/list1"/>
    <dgm:cxn modelId="{99093DCE-1B5C-414B-B3B9-78AD49BF974B}" type="presParOf" srcId="{802AAA10-7078-4ECC-BA8D-DD23DEDB9CAA}" destId="{F7E93AC6-C70E-4102-9CFF-C611B4FB17BD}" srcOrd="0" destOrd="0" presId="urn:microsoft.com/office/officeart/2005/8/layout/list1"/>
    <dgm:cxn modelId="{FF35287D-E275-4A31-8982-59AD728B30C4}" type="presParOf" srcId="{802AAA10-7078-4ECC-BA8D-DD23DEDB9CAA}" destId="{ABCC529A-0836-42F7-AFFB-08BD933A7EFF}" srcOrd="1" destOrd="0" presId="urn:microsoft.com/office/officeart/2005/8/layout/list1"/>
    <dgm:cxn modelId="{EA0FC04A-7F41-4AC7-A886-71EC763D5C29}" type="presParOf" srcId="{E63B223E-16BE-4D74-B50E-FF2EF201B6F2}" destId="{95D768EF-F431-4470-B232-37470AEF6575}" srcOrd="9" destOrd="0" presId="urn:microsoft.com/office/officeart/2005/8/layout/list1"/>
    <dgm:cxn modelId="{B1537819-4ABC-435A-9EC1-43838963085B}" type="presParOf" srcId="{E63B223E-16BE-4D74-B50E-FF2EF201B6F2}" destId="{18B01E8F-2B4A-4184-84E0-8C1B916F67DE}"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BF4417-9E7D-4752-8268-8CD7E375AFB2}" type="doc">
      <dgm:prSet loTypeId="urn:microsoft.com/office/officeart/2005/8/layout/vList6" loCatId="list" qsTypeId="urn:microsoft.com/office/officeart/2005/8/quickstyle/simple2" qsCatId="simple" csTypeId="urn:microsoft.com/office/officeart/2005/8/colors/accent0_2" csCatId="mainScheme" phldr="1"/>
      <dgm:spPr/>
      <dgm:t>
        <a:bodyPr/>
        <a:lstStyle/>
        <a:p>
          <a:endParaRPr lang="es-ES"/>
        </a:p>
      </dgm:t>
    </dgm:pt>
    <dgm:pt modelId="{8A2386BB-2A0B-4292-8FEB-B7756558CE29}">
      <dgm:prSet phldrT="[Texto]" custT="1"/>
      <dgm:spPr/>
      <dgm:t>
        <a:bodyPr/>
        <a:lstStyle/>
        <a:p>
          <a:r>
            <a:rPr lang="es-ES" sz="2400" b="1"/>
            <a:t>Extintas</a:t>
          </a:r>
        </a:p>
        <a:p>
          <a:r>
            <a:rPr lang="es-ES" sz="2400" b="1"/>
            <a:t>11</a:t>
          </a:r>
          <a:endParaRPr lang="es-ES" sz="2400" b="1" dirty="0"/>
        </a:p>
      </dgm:t>
    </dgm:pt>
    <dgm:pt modelId="{AA13EE31-51D9-400A-ADF8-CFB4F4F80F15}" type="parTrans" cxnId="{077D31AD-44EE-4EDF-8482-925661C664FD}">
      <dgm:prSet/>
      <dgm:spPr/>
      <dgm:t>
        <a:bodyPr/>
        <a:lstStyle/>
        <a:p>
          <a:endParaRPr lang="es-ES" sz="1500"/>
        </a:p>
      </dgm:t>
    </dgm:pt>
    <dgm:pt modelId="{FFC9F447-8EFF-4CF7-9EFC-17A0BE787635}" type="sibTrans" cxnId="{077D31AD-44EE-4EDF-8482-925661C664FD}">
      <dgm:prSet/>
      <dgm:spPr/>
      <dgm:t>
        <a:bodyPr/>
        <a:lstStyle/>
        <a:p>
          <a:endParaRPr lang="es-ES" sz="1500"/>
        </a:p>
      </dgm:t>
    </dgm:pt>
    <dgm:pt modelId="{0F2A85D4-5CA6-48BA-BC38-0E3E99EA9BE5}">
      <dgm:prSet phldrT="[Texto]" custT="1"/>
      <dgm:spPr/>
      <dgm:t>
        <a:bodyPr/>
        <a:lstStyle/>
        <a:p>
          <a:pPr algn="just"/>
          <a:r>
            <a:rPr lang="es-CO" sz="1200" b="0" dirty="0"/>
            <a:t>En 7 sociedades se cuenta con porcentaje de participación menor al 100% por lo que no es posible iniciar el proceso de liquidación  a través de SAE.  Se esta tramitando validación de información de socios.</a:t>
          </a:r>
          <a:endParaRPr lang="es-ES" sz="1200" b="0" dirty="0"/>
        </a:p>
      </dgm:t>
    </dgm:pt>
    <dgm:pt modelId="{F963B0D4-4413-416C-982E-F0CE53C1E702}" type="parTrans" cxnId="{442CE844-EB47-4103-B3C3-DA08DE69BD75}">
      <dgm:prSet/>
      <dgm:spPr/>
      <dgm:t>
        <a:bodyPr/>
        <a:lstStyle/>
        <a:p>
          <a:endParaRPr lang="es-ES" sz="1500"/>
        </a:p>
      </dgm:t>
    </dgm:pt>
    <dgm:pt modelId="{204E2CFD-AB28-486D-B265-50DC606B69A4}" type="sibTrans" cxnId="{442CE844-EB47-4103-B3C3-DA08DE69BD75}">
      <dgm:prSet/>
      <dgm:spPr/>
      <dgm:t>
        <a:bodyPr/>
        <a:lstStyle/>
        <a:p>
          <a:endParaRPr lang="es-ES" sz="1500"/>
        </a:p>
      </dgm:t>
    </dgm:pt>
    <dgm:pt modelId="{70CD8556-21E7-4B36-8BD6-E1E8FB8ECE0E}">
      <dgm:prSet phldrT="[Texto]" custT="1"/>
      <dgm:spPr/>
      <dgm:t>
        <a:bodyPr/>
        <a:lstStyle/>
        <a:p>
          <a:r>
            <a:rPr lang="es-ES" sz="2400" b="1"/>
            <a:t>En proceso</a:t>
          </a:r>
        </a:p>
        <a:p>
          <a:r>
            <a:rPr lang="es-ES" sz="2400" b="1"/>
            <a:t>259</a:t>
          </a:r>
          <a:endParaRPr lang="es-ES" sz="2400" b="1" dirty="0"/>
        </a:p>
      </dgm:t>
    </dgm:pt>
    <dgm:pt modelId="{3CA25121-22F1-4F47-9A44-83E4CDE520D9}" type="parTrans" cxnId="{06E3A3B1-4F97-4EA8-9709-57D4B15D5A15}">
      <dgm:prSet/>
      <dgm:spPr/>
      <dgm:t>
        <a:bodyPr/>
        <a:lstStyle/>
        <a:p>
          <a:endParaRPr lang="es-ES" sz="1500"/>
        </a:p>
      </dgm:t>
    </dgm:pt>
    <dgm:pt modelId="{945C1B80-6059-4D9E-9EB6-057EB5F6D62B}" type="sibTrans" cxnId="{06E3A3B1-4F97-4EA8-9709-57D4B15D5A15}">
      <dgm:prSet/>
      <dgm:spPr/>
      <dgm:t>
        <a:bodyPr/>
        <a:lstStyle/>
        <a:p>
          <a:endParaRPr lang="es-ES" sz="1500"/>
        </a:p>
      </dgm:t>
    </dgm:pt>
    <dgm:pt modelId="{AA135EBD-EDD2-4494-9369-B81310094723}">
      <dgm:prSet phldrT="[Texto]" custT="1"/>
      <dgm:spPr/>
      <dgm:t>
        <a:bodyPr anchor="ctr" anchorCtr="1"/>
        <a:lstStyle/>
        <a:p>
          <a:pPr algn="just"/>
          <a:r>
            <a:rPr lang="es-CO" sz="1200" b="0" dirty="0"/>
            <a:t>No se encuentran disueltas ni en estado de liquidación</a:t>
          </a:r>
          <a:endParaRPr lang="es-ES" sz="1200" b="0" dirty="0"/>
        </a:p>
      </dgm:t>
    </dgm:pt>
    <dgm:pt modelId="{C4C8F42A-01A2-4386-BB46-9C70DB5FDFDC}" type="parTrans" cxnId="{553ABFAB-CE45-4223-B8F4-8A06C6482B0D}">
      <dgm:prSet/>
      <dgm:spPr/>
      <dgm:t>
        <a:bodyPr/>
        <a:lstStyle/>
        <a:p>
          <a:endParaRPr lang="es-ES" sz="1500"/>
        </a:p>
      </dgm:t>
    </dgm:pt>
    <dgm:pt modelId="{77AB49C3-301E-4CB0-8DE4-1669132F138F}" type="sibTrans" cxnId="{553ABFAB-CE45-4223-B8F4-8A06C6482B0D}">
      <dgm:prSet/>
      <dgm:spPr/>
      <dgm:t>
        <a:bodyPr/>
        <a:lstStyle/>
        <a:p>
          <a:endParaRPr lang="es-ES" sz="1500"/>
        </a:p>
      </dgm:t>
    </dgm:pt>
    <dgm:pt modelId="{45AE54CF-97CC-48D8-AFE6-CFA55DB0AAE4}">
      <dgm:prSet phldrT="[Texto]" custT="1"/>
      <dgm:spPr/>
      <dgm:t>
        <a:bodyPr anchor="ctr" anchorCtr="1"/>
        <a:lstStyle/>
        <a:p>
          <a:pPr algn="just"/>
          <a:r>
            <a:rPr lang="es-CO" sz="1200" b="0" dirty="0"/>
            <a:t>Se solicitó a la Fiscalía la autorización correspondiente ya que ello constituye un acto jurídico de disposición.</a:t>
          </a:r>
          <a:endParaRPr lang="es-ES" sz="1200" b="0" dirty="0"/>
        </a:p>
      </dgm:t>
    </dgm:pt>
    <dgm:pt modelId="{70C909D0-A622-42E9-9AC6-4CA3307EE1A7}" type="parTrans" cxnId="{0EFC2987-47E5-4855-8C6F-29D6F0C877DF}">
      <dgm:prSet/>
      <dgm:spPr/>
      <dgm:t>
        <a:bodyPr/>
        <a:lstStyle/>
        <a:p>
          <a:endParaRPr lang="es-ES" sz="1500"/>
        </a:p>
      </dgm:t>
    </dgm:pt>
    <dgm:pt modelId="{9598734D-F3FD-4AC4-9C42-C346BD3F1F8D}" type="sibTrans" cxnId="{0EFC2987-47E5-4855-8C6F-29D6F0C877DF}">
      <dgm:prSet/>
      <dgm:spPr/>
      <dgm:t>
        <a:bodyPr/>
        <a:lstStyle/>
        <a:p>
          <a:endParaRPr lang="es-ES" sz="1500"/>
        </a:p>
      </dgm:t>
    </dgm:pt>
    <dgm:pt modelId="{F297DD9F-CBAE-4816-A35D-0867CBF8F41B}">
      <dgm:prSet custT="1"/>
      <dgm:spPr/>
      <dgm:t>
        <a:bodyPr/>
        <a:lstStyle/>
        <a:p>
          <a:pPr algn="just"/>
          <a:r>
            <a:rPr lang="es-CO" sz="1200" b="0" dirty="0"/>
            <a:t>Sobre las 3 restantes, se adelantan los trámites tendientes a declarar la disolución de las mismas. </a:t>
          </a:r>
        </a:p>
      </dgm:t>
    </dgm:pt>
    <dgm:pt modelId="{F1C98996-5BEF-4507-95B7-1EE12DB16B2A}" type="parTrans" cxnId="{57671A92-31B4-4960-819E-6ED647E1BD18}">
      <dgm:prSet/>
      <dgm:spPr/>
      <dgm:t>
        <a:bodyPr/>
        <a:lstStyle/>
        <a:p>
          <a:endParaRPr lang="es-ES"/>
        </a:p>
      </dgm:t>
    </dgm:pt>
    <dgm:pt modelId="{8CF4459B-5936-4793-9EED-2C2B31368136}" type="sibTrans" cxnId="{57671A92-31B4-4960-819E-6ED647E1BD18}">
      <dgm:prSet/>
      <dgm:spPr/>
      <dgm:t>
        <a:bodyPr/>
        <a:lstStyle/>
        <a:p>
          <a:endParaRPr lang="es-ES"/>
        </a:p>
      </dgm:t>
    </dgm:pt>
    <dgm:pt modelId="{9B4DF3F8-6059-4DD0-A0EA-4A8D9D7DE5A9}">
      <dgm:prSet custT="1"/>
      <dgm:spPr/>
      <dgm:t>
        <a:bodyPr/>
        <a:lstStyle/>
        <a:p>
          <a:pPr algn="l"/>
          <a:endParaRPr lang="es-CO" sz="1500" dirty="0"/>
        </a:p>
      </dgm:t>
    </dgm:pt>
    <dgm:pt modelId="{4BB3D0AA-28A5-4FAE-B916-7D7511C3BE54}" type="parTrans" cxnId="{298A5BBD-584B-4681-A483-BC8E1B214B0E}">
      <dgm:prSet/>
      <dgm:spPr/>
      <dgm:t>
        <a:bodyPr/>
        <a:lstStyle/>
        <a:p>
          <a:endParaRPr lang="es-ES"/>
        </a:p>
      </dgm:t>
    </dgm:pt>
    <dgm:pt modelId="{820ABFE2-ECFE-4F2B-A786-D24363FF50F0}" type="sibTrans" cxnId="{298A5BBD-584B-4681-A483-BC8E1B214B0E}">
      <dgm:prSet/>
      <dgm:spPr/>
      <dgm:t>
        <a:bodyPr/>
        <a:lstStyle/>
        <a:p>
          <a:endParaRPr lang="es-ES"/>
        </a:p>
      </dgm:t>
    </dgm:pt>
    <dgm:pt modelId="{8E63E08F-515A-4AAA-A971-143EF29BA6DF}">
      <dgm:prSet phldrT="[Texto]" custT="1"/>
      <dgm:spPr/>
      <dgm:t>
        <a:bodyPr/>
        <a:lstStyle/>
        <a:p>
          <a:pPr algn="just"/>
          <a:r>
            <a:rPr lang="es-CO" sz="1200" b="0" dirty="0"/>
            <a:t> 1 sociedad se encuentra en estado de liquidación por vencimiento del plazo se procedió a incluirla en resolución de nombramiento de SAE como liquidador. </a:t>
          </a:r>
          <a:endParaRPr lang="es-ES" sz="1200" b="0" dirty="0"/>
        </a:p>
      </dgm:t>
    </dgm:pt>
    <dgm:pt modelId="{A6897E0C-0BED-49A4-83F0-5017F9BDF6DB}" type="parTrans" cxnId="{80919F03-0338-4D34-B8A6-2509F7A1240B}">
      <dgm:prSet/>
      <dgm:spPr/>
      <dgm:t>
        <a:bodyPr/>
        <a:lstStyle/>
        <a:p>
          <a:endParaRPr lang="es-ES"/>
        </a:p>
      </dgm:t>
    </dgm:pt>
    <dgm:pt modelId="{6D03CFBF-F820-4674-AA3F-C26D4CD86583}" type="sibTrans" cxnId="{80919F03-0338-4D34-B8A6-2509F7A1240B}">
      <dgm:prSet/>
      <dgm:spPr/>
      <dgm:t>
        <a:bodyPr/>
        <a:lstStyle/>
        <a:p>
          <a:endParaRPr lang="es-ES"/>
        </a:p>
      </dgm:t>
    </dgm:pt>
    <dgm:pt modelId="{B165FF1E-0D1D-40AB-885F-32F951A1F932}">
      <dgm:prSet phldrT="[Texto]" custT="1"/>
      <dgm:spPr/>
      <dgm:t>
        <a:bodyPr anchor="ctr" anchorCtr="1"/>
        <a:lstStyle/>
        <a:p>
          <a:pPr algn="just"/>
          <a:r>
            <a:rPr lang="es-ES" sz="1200" b="0" dirty="0"/>
            <a:t>Pendiente de respuesta.</a:t>
          </a:r>
        </a:p>
      </dgm:t>
    </dgm:pt>
    <dgm:pt modelId="{C0B10CD0-A1C3-4317-8FD3-99C301A921E2}" type="parTrans" cxnId="{05A8912C-D674-4473-8AB3-20E54A0056C0}">
      <dgm:prSet/>
      <dgm:spPr/>
      <dgm:t>
        <a:bodyPr/>
        <a:lstStyle/>
        <a:p>
          <a:endParaRPr lang="es-ES"/>
        </a:p>
      </dgm:t>
    </dgm:pt>
    <dgm:pt modelId="{18369C74-0DB8-4516-B91B-3FC4C148C31A}" type="sibTrans" cxnId="{05A8912C-D674-4473-8AB3-20E54A0056C0}">
      <dgm:prSet/>
      <dgm:spPr/>
      <dgm:t>
        <a:bodyPr/>
        <a:lstStyle/>
        <a:p>
          <a:endParaRPr lang="es-ES"/>
        </a:p>
      </dgm:t>
    </dgm:pt>
    <dgm:pt modelId="{02E5F135-ACF4-4F5B-B69C-549C6BA6298E}" type="pres">
      <dgm:prSet presAssocID="{0DBF4417-9E7D-4752-8268-8CD7E375AFB2}" presName="Name0" presStyleCnt="0">
        <dgm:presLayoutVars>
          <dgm:dir/>
          <dgm:animLvl val="lvl"/>
          <dgm:resizeHandles/>
        </dgm:presLayoutVars>
      </dgm:prSet>
      <dgm:spPr/>
    </dgm:pt>
    <dgm:pt modelId="{77BC7AB2-6DEB-4E67-B559-F1CAA6D2CF95}" type="pres">
      <dgm:prSet presAssocID="{8A2386BB-2A0B-4292-8FEB-B7756558CE29}" presName="linNode" presStyleCnt="0"/>
      <dgm:spPr/>
    </dgm:pt>
    <dgm:pt modelId="{42565A43-8580-478D-9A29-D43A1724105E}" type="pres">
      <dgm:prSet presAssocID="{8A2386BB-2A0B-4292-8FEB-B7756558CE29}" presName="parentShp" presStyleLbl="node1" presStyleIdx="0" presStyleCnt="2" custScaleX="59022" custScaleY="58752">
        <dgm:presLayoutVars>
          <dgm:bulletEnabled val="1"/>
        </dgm:presLayoutVars>
      </dgm:prSet>
      <dgm:spPr/>
    </dgm:pt>
    <dgm:pt modelId="{D21E490F-B364-412A-B155-2293F2F7B61C}" type="pres">
      <dgm:prSet presAssocID="{8A2386BB-2A0B-4292-8FEB-B7756558CE29}" presName="childShp" presStyleLbl="bgAccFollowNode1" presStyleIdx="0" presStyleCnt="2" custScaleX="116395" custScaleY="155863" custLinFactNeighborX="122" custLinFactNeighborY="1573">
        <dgm:presLayoutVars>
          <dgm:bulletEnabled val="1"/>
        </dgm:presLayoutVars>
      </dgm:prSet>
      <dgm:spPr/>
    </dgm:pt>
    <dgm:pt modelId="{991CF2F7-FF7E-4E8D-A27F-50A22813A960}" type="pres">
      <dgm:prSet presAssocID="{FFC9F447-8EFF-4CF7-9EFC-17A0BE787635}" presName="spacing" presStyleCnt="0"/>
      <dgm:spPr/>
    </dgm:pt>
    <dgm:pt modelId="{9EA37D9D-91E9-42C1-844C-B44432022838}" type="pres">
      <dgm:prSet presAssocID="{70CD8556-21E7-4B36-8BD6-E1E8FB8ECE0E}" presName="linNode" presStyleCnt="0"/>
      <dgm:spPr/>
    </dgm:pt>
    <dgm:pt modelId="{685FDE17-89A5-452A-BFC5-81571367CC87}" type="pres">
      <dgm:prSet presAssocID="{70CD8556-21E7-4B36-8BD6-E1E8FB8ECE0E}" presName="parentShp" presStyleLbl="node1" presStyleIdx="1" presStyleCnt="2" custScaleX="56730" custScaleY="59677">
        <dgm:presLayoutVars>
          <dgm:bulletEnabled val="1"/>
        </dgm:presLayoutVars>
      </dgm:prSet>
      <dgm:spPr/>
    </dgm:pt>
    <dgm:pt modelId="{665B1FC0-F6D2-4CB8-B22C-643822F357C6}" type="pres">
      <dgm:prSet presAssocID="{70CD8556-21E7-4B36-8BD6-E1E8FB8ECE0E}" presName="childShp" presStyleLbl="bgAccFollowNode1" presStyleIdx="1" presStyleCnt="2" custScaleX="114867" custScaleY="101978">
        <dgm:presLayoutVars>
          <dgm:bulletEnabled val="1"/>
        </dgm:presLayoutVars>
      </dgm:prSet>
      <dgm:spPr/>
    </dgm:pt>
  </dgm:ptLst>
  <dgm:cxnLst>
    <dgm:cxn modelId="{80919F03-0338-4D34-B8A6-2509F7A1240B}" srcId="{8A2386BB-2A0B-4292-8FEB-B7756558CE29}" destId="{8E63E08F-515A-4AAA-A971-143EF29BA6DF}" srcOrd="1" destOrd="0" parTransId="{A6897E0C-0BED-49A4-83F0-5017F9BDF6DB}" sibTransId="{6D03CFBF-F820-4674-AA3F-C26D4CD86583}"/>
    <dgm:cxn modelId="{1ED5E429-9E04-45BF-9B60-B1DD978C3128}" type="presOf" srcId="{AA135EBD-EDD2-4494-9369-B81310094723}" destId="{665B1FC0-F6D2-4CB8-B22C-643822F357C6}" srcOrd="0" destOrd="0" presId="urn:microsoft.com/office/officeart/2005/8/layout/vList6"/>
    <dgm:cxn modelId="{05A8912C-D674-4473-8AB3-20E54A0056C0}" srcId="{70CD8556-21E7-4B36-8BD6-E1E8FB8ECE0E}" destId="{B165FF1E-0D1D-40AB-885F-32F951A1F932}" srcOrd="2" destOrd="0" parTransId="{C0B10CD0-A1C3-4317-8FD3-99C301A921E2}" sibTransId="{18369C74-0DB8-4516-B91B-3FC4C148C31A}"/>
    <dgm:cxn modelId="{442CE844-EB47-4103-B3C3-DA08DE69BD75}" srcId="{8A2386BB-2A0B-4292-8FEB-B7756558CE29}" destId="{0F2A85D4-5CA6-48BA-BC38-0E3E99EA9BE5}" srcOrd="0" destOrd="0" parTransId="{F963B0D4-4413-416C-982E-F0CE53C1E702}" sibTransId="{204E2CFD-AB28-486D-B265-50DC606B69A4}"/>
    <dgm:cxn modelId="{381C5B4D-089C-4069-96F9-8B75DB4716D3}" type="presOf" srcId="{9B4DF3F8-6059-4DD0-A0EA-4A8D9D7DE5A9}" destId="{D21E490F-B364-412A-B155-2293F2F7B61C}" srcOrd="0" destOrd="3" presId="urn:microsoft.com/office/officeart/2005/8/layout/vList6"/>
    <dgm:cxn modelId="{5B66BB71-D240-4459-B8F9-C3AC327C0604}" type="presOf" srcId="{45AE54CF-97CC-48D8-AFE6-CFA55DB0AAE4}" destId="{665B1FC0-F6D2-4CB8-B22C-643822F357C6}" srcOrd="0" destOrd="1" presId="urn:microsoft.com/office/officeart/2005/8/layout/vList6"/>
    <dgm:cxn modelId="{1E916472-2016-4913-9BE2-6353CEA5E2AF}" type="presOf" srcId="{B165FF1E-0D1D-40AB-885F-32F951A1F932}" destId="{665B1FC0-F6D2-4CB8-B22C-643822F357C6}" srcOrd="0" destOrd="2" presId="urn:microsoft.com/office/officeart/2005/8/layout/vList6"/>
    <dgm:cxn modelId="{61FB487C-9EEC-4902-A617-5237129AF185}" type="presOf" srcId="{70CD8556-21E7-4B36-8BD6-E1E8FB8ECE0E}" destId="{685FDE17-89A5-452A-BFC5-81571367CC87}" srcOrd="0" destOrd="0" presId="urn:microsoft.com/office/officeart/2005/8/layout/vList6"/>
    <dgm:cxn modelId="{AD4D2580-1BBD-4F95-BBC5-2CCBF2245A91}" type="presOf" srcId="{0F2A85D4-5CA6-48BA-BC38-0E3E99EA9BE5}" destId="{D21E490F-B364-412A-B155-2293F2F7B61C}" srcOrd="0" destOrd="0" presId="urn:microsoft.com/office/officeart/2005/8/layout/vList6"/>
    <dgm:cxn modelId="{0EFC2987-47E5-4855-8C6F-29D6F0C877DF}" srcId="{70CD8556-21E7-4B36-8BD6-E1E8FB8ECE0E}" destId="{45AE54CF-97CC-48D8-AFE6-CFA55DB0AAE4}" srcOrd="1" destOrd="0" parTransId="{70C909D0-A622-42E9-9AC6-4CA3307EE1A7}" sibTransId="{9598734D-F3FD-4AC4-9C42-C346BD3F1F8D}"/>
    <dgm:cxn modelId="{57671A92-31B4-4960-819E-6ED647E1BD18}" srcId="{8A2386BB-2A0B-4292-8FEB-B7756558CE29}" destId="{F297DD9F-CBAE-4816-A35D-0867CBF8F41B}" srcOrd="2" destOrd="0" parTransId="{F1C98996-5BEF-4507-95B7-1EE12DB16B2A}" sibTransId="{8CF4459B-5936-4793-9EED-2C2B31368136}"/>
    <dgm:cxn modelId="{0099B89D-6DAD-49C8-9C8E-667033E37696}" type="presOf" srcId="{F297DD9F-CBAE-4816-A35D-0867CBF8F41B}" destId="{D21E490F-B364-412A-B155-2293F2F7B61C}" srcOrd="0" destOrd="2" presId="urn:microsoft.com/office/officeart/2005/8/layout/vList6"/>
    <dgm:cxn modelId="{553ABFAB-CE45-4223-B8F4-8A06C6482B0D}" srcId="{70CD8556-21E7-4B36-8BD6-E1E8FB8ECE0E}" destId="{AA135EBD-EDD2-4494-9369-B81310094723}" srcOrd="0" destOrd="0" parTransId="{C4C8F42A-01A2-4386-BB46-9C70DB5FDFDC}" sibTransId="{77AB49C3-301E-4CB0-8DE4-1669132F138F}"/>
    <dgm:cxn modelId="{077D31AD-44EE-4EDF-8482-925661C664FD}" srcId="{0DBF4417-9E7D-4752-8268-8CD7E375AFB2}" destId="{8A2386BB-2A0B-4292-8FEB-B7756558CE29}" srcOrd="0" destOrd="0" parTransId="{AA13EE31-51D9-400A-ADF8-CFB4F4F80F15}" sibTransId="{FFC9F447-8EFF-4CF7-9EFC-17A0BE787635}"/>
    <dgm:cxn modelId="{727F64AF-BDB2-48DD-9667-595A5079FB8A}" type="presOf" srcId="{8E63E08F-515A-4AAA-A971-143EF29BA6DF}" destId="{D21E490F-B364-412A-B155-2293F2F7B61C}" srcOrd="0" destOrd="1" presId="urn:microsoft.com/office/officeart/2005/8/layout/vList6"/>
    <dgm:cxn modelId="{06E3A3B1-4F97-4EA8-9709-57D4B15D5A15}" srcId="{0DBF4417-9E7D-4752-8268-8CD7E375AFB2}" destId="{70CD8556-21E7-4B36-8BD6-E1E8FB8ECE0E}" srcOrd="1" destOrd="0" parTransId="{3CA25121-22F1-4F47-9A44-83E4CDE520D9}" sibTransId="{945C1B80-6059-4D9E-9EB6-057EB5F6D62B}"/>
    <dgm:cxn modelId="{298A5BBD-584B-4681-A483-BC8E1B214B0E}" srcId="{8A2386BB-2A0B-4292-8FEB-B7756558CE29}" destId="{9B4DF3F8-6059-4DD0-A0EA-4A8D9D7DE5A9}" srcOrd="3" destOrd="0" parTransId="{4BB3D0AA-28A5-4FAE-B916-7D7511C3BE54}" sibTransId="{820ABFE2-ECFE-4F2B-A786-D24363FF50F0}"/>
    <dgm:cxn modelId="{DC2307E3-E690-480D-9A86-C2C03941BD84}" type="presOf" srcId="{8A2386BB-2A0B-4292-8FEB-B7756558CE29}" destId="{42565A43-8580-478D-9A29-D43A1724105E}" srcOrd="0" destOrd="0" presId="urn:microsoft.com/office/officeart/2005/8/layout/vList6"/>
    <dgm:cxn modelId="{88A2F5ED-8842-44F0-98A9-BED546FE8E8F}" type="presOf" srcId="{0DBF4417-9E7D-4752-8268-8CD7E375AFB2}" destId="{02E5F135-ACF4-4F5B-B69C-549C6BA6298E}" srcOrd="0" destOrd="0" presId="urn:microsoft.com/office/officeart/2005/8/layout/vList6"/>
    <dgm:cxn modelId="{D0FF1851-B784-4FB6-9E78-D1A0AC3C5A08}" type="presParOf" srcId="{02E5F135-ACF4-4F5B-B69C-549C6BA6298E}" destId="{77BC7AB2-6DEB-4E67-B559-F1CAA6D2CF95}" srcOrd="0" destOrd="0" presId="urn:microsoft.com/office/officeart/2005/8/layout/vList6"/>
    <dgm:cxn modelId="{B42186AB-4E56-4B87-91A0-5BBAA149334F}" type="presParOf" srcId="{77BC7AB2-6DEB-4E67-B559-F1CAA6D2CF95}" destId="{42565A43-8580-478D-9A29-D43A1724105E}" srcOrd="0" destOrd="0" presId="urn:microsoft.com/office/officeart/2005/8/layout/vList6"/>
    <dgm:cxn modelId="{D89019D3-E433-4B7A-9D55-D7EC7A759D63}" type="presParOf" srcId="{77BC7AB2-6DEB-4E67-B559-F1CAA6D2CF95}" destId="{D21E490F-B364-412A-B155-2293F2F7B61C}" srcOrd="1" destOrd="0" presId="urn:microsoft.com/office/officeart/2005/8/layout/vList6"/>
    <dgm:cxn modelId="{4EE12459-900B-4712-8E23-670609ED369C}" type="presParOf" srcId="{02E5F135-ACF4-4F5B-B69C-549C6BA6298E}" destId="{991CF2F7-FF7E-4E8D-A27F-50A22813A960}" srcOrd="1" destOrd="0" presId="urn:microsoft.com/office/officeart/2005/8/layout/vList6"/>
    <dgm:cxn modelId="{58C7B7A1-5F51-44E5-87AB-B905FE1174D1}" type="presParOf" srcId="{02E5F135-ACF4-4F5B-B69C-549C6BA6298E}" destId="{9EA37D9D-91E9-42C1-844C-B44432022838}" srcOrd="2" destOrd="0" presId="urn:microsoft.com/office/officeart/2005/8/layout/vList6"/>
    <dgm:cxn modelId="{092DA246-7685-4789-81A1-EC94817F712C}" type="presParOf" srcId="{9EA37D9D-91E9-42C1-844C-B44432022838}" destId="{685FDE17-89A5-452A-BFC5-81571367CC87}" srcOrd="0" destOrd="0" presId="urn:microsoft.com/office/officeart/2005/8/layout/vList6"/>
    <dgm:cxn modelId="{81AC7B89-7901-4478-B5F9-662C9AB77BA8}" type="presParOf" srcId="{9EA37D9D-91E9-42C1-844C-B44432022838}" destId="{665B1FC0-F6D2-4CB8-B22C-643822F357C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DBF4417-9E7D-4752-8268-8CD7E375AFB2}" type="doc">
      <dgm:prSet loTypeId="urn:microsoft.com/office/officeart/2005/8/layout/vList6" loCatId="list" qsTypeId="urn:microsoft.com/office/officeart/2005/8/quickstyle/simple2" qsCatId="simple" csTypeId="urn:microsoft.com/office/officeart/2005/8/colors/accent0_2" csCatId="mainScheme" phldr="1"/>
      <dgm:spPr/>
      <dgm:t>
        <a:bodyPr/>
        <a:lstStyle/>
        <a:p>
          <a:endParaRPr lang="es-ES"/>
        </a:p>
      </dgm:t>
    </dgm:pt>
    <dgm:pt modelId="{8A2386BB-2A0B-4292-8FEB-B7756558CE29}">
      <dgm:prSet phldrT="[Texto]" custT="1"/>
      <dgm:spPr/>
      <dgm:t>
        <a:bodyPr/>
        <a:lstStyle/>
        <a:p>
          <a:r>
            <a:rPr lang="es-ES" sz="2000" b="1"/>
            <a:t>EXTINTAS</a:t>
          </a:r>
        </a:p>
        <a:p>
          <a:r>
            <a:rPr lang="es-ES" sz="2000" b="1"/>
            <a:t>30</a:t>
          </a:r>
          <a:endParaRPr lang="es-ES" sz="2000" b="1" dirty="0"/>
        </a:p>
      </dgm:t>
    </dgm:pt>
    <dgm:pt modelId="{AA13EE31-51D9-400A-ADF8-CFB4F4F80F15}" type="parTrans" cxnId="{077D31AD-44EE-4EDF-8482-925661C664FD}">
      <dgm:prSet/>
      <dgm:spPr/>
      <dgm:t>
        <a:bodyPr/>
        <a:lstStyle/>
        <a:p>
          <a:endParaRPr lang="es-ES" sz="1500"/>
        </a:p>
      </dgm:t>
    </dgm:pt>
    <dgm:pt modelId="{FFC9F447-8EFF-4CF7-9EFC-17A0BE787635}" type="sibTrans" cxnId="{077D31AD-44EE-4EDF-8482-925661C664FD}">
      <dgm:prSet/>
      <dgm:spPr/>
      <dgm:t>
        <a:bodyPr/>
        <a:lstStyle/>
        <a:p>
          <a:endParaRPr lang="es-ES" sz="1500"/>
        </a:p>
      </dgm:t>
    </dgm:pt>
    <dgm:pt modelId="{0F2A85D4-5CA6-48BA-BC38-0E3E99EA9BE5}">
      <dgm:prSet phldrT="[Texto]" custT="1"/>
      <dgm:spPr/>
      <dgm:t>
        <a:bodyPr anchor="ctr" anchorCtr="1"/>
        <a:lstStyle/>
        <a:p>
          <a:pPr algn="just"/>
          <a:r>
            <a:rPr lang="es-CO" sz="1600" b="0" dirty="0"/>
            <a:t>Se han cancelado 23 matriculas</a:t>
          </a:r>
          <a:endParaRPr lang="es-ES" sz="1600" b="0" dirty="0"/>
        </a:p>
      </dgm:t>
    </dgm:pt>
    <dgm:pt modelId="{F963B0D4-4413-416C-982E-F0CE53C1E702}" type="parTrans" cxnId="{442CE844-EB47-4103-B3C3-DA08DE69BD75}">
      <dgm:prSet/>
      <dgm:spPr/>
      <dgm:t>
        <a:bodyPr/>
        <a:lstStyle/>
        <a:p>
          <a:endParaRPr lang="es-ES" sz="1500"/>
        </a:p>
      </dgm:t>
    </dgm:pt>
    <dgm:pt modelId="{204E2CFD-AB28-486D-B265-50DC606B69A4}" type="sibTrans" cxnId="{442CE844-EB47-4103-B3C3-DA08DE69BD75}">
      <dgm:prSet/>
      <dgm:spPr/>
      <dgm:t>
        <a:bodyPr/>
        <a:lstStyle/>
        <a:p>
          <a:endParaRPr lang="es-ES" sz="1500"/>
        </a:p>
      </dgm:t>
    </dgm:pt>
    <dgm:pt modelId="{70CD8556-21E7-4B36-8BD6-E1E8FB8ECE0E}">
      <dgm:prSet phldrT="[Texto]" custT="1"/>
      <dgm:spPr/>
      <dgm:t>
        <a:bodyPr/>
        <a:lstStyle/>
        <a:p>
          <a:r>
            <a:rPr lang="es-ES" sz="2000" b="1"/>
            <a:t>EN PROCESO</a:t>
          </a:r>
        </a:p>
        <a:p>
          <a:r>
            <a:rPr lang="es-ES" sz="2000" b="1"/>
            <a:t>305</a:t>
          </a:r>
          <a:endParaRPr lang="es-ES" sz="2000" b="1" dirty="0"/>
        </a:p>
      </dgm:t>
    </dgm:pt>
    <dgm:pt modelId="{3CA25121-22F1-4F47-9A44-83E4CDE520D9}" type="parTrans" cxnId="{06E3A3B1-4F97-4EA8-9709-57D4B15D5A15}">
      <dgm:prSet/>
      <dgm:spPr/>
      <dgm:t>
        <a:bodyPr/>
        <a:lstStyle/>
        <a:p>
          <a:endParaRPr lang="es-ES" sz="1500"/>
        </a:p>
      </dgm:t>
    </dgm:pt>
    <dgm:pt modelId="{945C1B80-6059-4D9E-9EB6-057EB5F6D62B}" type="sibTrans" cxnId="{06E3A3B1-4F97-4EA8-9709-57D4B15D5A15}">
      <dgm:prSet/>
      <dgm:spPr/>
      <dgm:t>
        <a:bodyPr/>
        <a:lstStyle/>
        <a:p>
          <a:endParaRPr lang="es-ES" sz="1500"/>
        </a:p>
      </dgm:t>
    </dgm:pt>
    <dgm:pt modelId="{AA135EBD-EDD2-4494-9369-B81310094723}">
      <dgm:prSet phldrT="[Texto]" custT="1"/>
      <dgm:spPr/>
      <dgm:t>
        <a:bodyPr anchor="ctr" anchorCtr="1"/>
        <a:lstStyle/>
        <a:p>
          <a:pPr algn="just"/>
          <a:r>
            <a:rPr lang="es-CO" sz="1400" b="0" dirty="0"/>
            <a:t>Se solicitó al despacho judicial autorización para proceder a cancelar las matrículas mercantiles asociados a estos, sin embargo no se recibieron respuestas que permitieran soportar la cancelación dichas matrículas.</a:t>
          </a:r>
          <a:endParaRPr lang="es-ES" sz="1400" b="0" dirty="0"/>
        </a:p>
      </dgm:t>
    </dgm:pt>
    <dgm:pt modelId="{C4C8F42A-01A2-4386-BB46-9C70DB5FDFDC}" type="parTrans" cxnId="{553ABFAB-CE45-4223-B8F4-8A06C6482B0D}">
      <dgm:prSet/>
      <dgm:spPr/>
      <dgm:t>
        <a:bodyPr/>
        <a:lstStyle/>
        <a:p>
          <a:endParaRPr lang="es-ES" sz="1500"/>
        </a:p>
      </dgm:t>
    </dgm:pt>
    <dgm:pt modelId="{77AB49C3-301E-4CB0-8DE4-1669132F138F}" type="sibTrans" cxnId="{553ABFAB-CE45-4223-B8F4-8A06C6482B0D}">
      <dgm:prSet/>
      <dgm:spPr/>
      <dgm:t>
        <a:bodyPr/>
        <a:lstStyle/>
        <a:p>
          <a:endParaRPr lang="es-ES" sz="1500"/>
        </a:p>
      </dgm:t>
    </dgm:pt>
    <dgm:pt modelId="{7725AB87-18C4-474A-BF47-413FF35CABE1}">
      <dgm:prSet phldrT="[Texto]" custT="1"/>
      <dgm:spPr/>
      <dgm:t>
        <a:bodyPr anchor="ctr" anchorCtr="1"/>
        <a:lstStyle/>
        <a:p>
          <a:pPr algn="l"/>
          <a:endParaRPr lang="es-ES" sz="1500" dirty="0"/>
        </a:p>
      </dgm:t>
    </dgm:pt>
    <dgm:pt modelId="{BF031D04-4FAD-4FCE-B867-415B8E9E4B72}" type="parTrans" cxnId="{56FDDAC9-F9F0-449D-A08A-B5EC2B4F98D9}">
      <dgm:prSet/>
      <dgm:spPr/>
      <dgm:t>
        <a:bodyPr/>
        <a:lstStyle/>
        <a:p>
          <a:endParaRPr lang="es-ES"/>
        </a:p>
      </dgm:t>
    </dgm:pt>
    <dgm:pt modelId="{1992C714-EA8F-45EB-BD3C-9C8DBA09890F}" type="sibTrans" cxnId="{56FDDAC9-F9F0-449D-A08A-B5EC2B4F98D9}">
      <dgm:prSet/>
      <dgm:spPr/>
      <dgm:t>
        <a:bodyPr/>
        <a:lstStyle/>
        <a:p>
          <a:endParaRPr lang="es-ES"/>
        </a:p>
      </dgm:t>
    </dgm:pt>
    <dgm:pt modelId="{F34FC0CF-6E7E-4242-964D-23015C6E9893}">
      <dgm:prSet phldrT="[Texto]" custT="1"/>
      <dgm:spPr/>
      <dgm:t>
        <a:bodyPr anchor="ctr" anchorCtr="1"/>
        <a:lstStyle/>
        <a:p>
          <a:pPr algn="just"/>
          <a:r>
            <a:rPr lang="es-CO" sz="1600" b="0" dirty="0"/>
            <a:t>Los siete (7) establecimientos restantes se encuentran en tramite de cancelación. </a:t>
          </a:r>
          <a:endParaRPr lang="es-ES" sz="1600" b="0" dirty="0"/>
        </a:p>
      </dgm:t>
    </dgm:pt>
    <dgm:pt modelId="{173F919C-B39D-4B6A-A8C5-8CB4323815F5}" type="parTrans" cxnId="{07B77A19-6846-497C-8134-88425E78F345}">
      <dgm:prSet/>
      <dgm:spPr/>
      <dgm:t>
        <a:bodyPr/>
        <a:lstStyle/>
        <a:p>
          <a:endParaRPr lang="es-ES"/>
        </a:p>
      </dgm:t>
    </dgm:pt>
    <dgm:pt modelId="{8C895722-1C88-42E1-92A3-0F9C22937A77}" type="sibTrans" cxnId="{07B77A19-6846-497C-8134-88425E78F345}">
      <dgm:prSet/>
      <dgm:spPr/>
      <dgm:t>
        <a:bodyPr/>
        <a:lstStyle/>
        <a:p>
          <a:endParaRPr lang="es-ES"/>
        </a:p>
      </dgm:t>
    </dgm:pt>
    <dgm:pt modelId="{02E5F135-ACF4-4F5B-B69C-549C6BA6298E}" type="pres">
      <dgm:prSet presAssocID="{0DBF4417-9E7D-4752-8268-8CD7E375AFB2}" presName="Name0" presStyleCnt="0">
        <dgm:presLayoutVars>
          <dgm:dir/>
          <dgm:animLvl val="lvl"/>
          <dgm:resizeHandles/>
        </dgm:presLayoutVars>
      </dgm:prSet>
      <dgm:spPr/>
    </dgm:pt>
    <dgm:pt modelId="{77BC7AB2-6DEB-4E67-B559-F1CAA6D2CF95}" type="pres">
      <dgm:prSet presAssocID="{8A2386BB-2A0B-4292-8FEB-B7756558CE29}" presName="linNode" presStyleCnt="0"/>
      <dgm:spPr/>
    </dgm:pt>
    <dgm:pt modelId="{42565A43-8580-478D-9A29-D43A1724105E}" type="pres">
      <dgm:prSet presAssocID="{8A2386BB-2A0B-4292-8FEB-B7756558CE29}" presName="parentShp" presStyleLbl="node1" presStyleIdx="0" presStyleCnt="2" custScaleX="62208" custScaleY="73132" custLinFactNeighborX="-410" custLinFactNeighborY="15235">
        <dgm:presLayoutVars>
          <dgm:bulletEnabled val="1"/>
        </dgm:presLayoutVars>
      </dgm:prSet>
      <dgm:spPr/>
    </dgm:pt>
    <dgm:pt modelId="{D21E490F-B364-412A-B155-2293F2F7B61C}" type="pres">
      <dgm:prSet presAssocID="{8A2386BB-2A0B-4292-8FEB-B7756558CE29}" presName="childShp" presStyleLbl="bgAccFollowNode1" presStyleIdx="0" presStyleCnt="2" custScaleX="116395" custLinFactNeighborX="-56" custLinFactNeighborY="12262">
        <dgm:presLayoutVars>
          <dgm:bulletEnabled val="1"/>
        </dgm:presLayoutVars>
      </dgm:prSet>
      <dgm:spPr/>
    </dgm:pt>
    <dgm:pt modelId="{991CF2F7-FF7E-4E8D-A27F-50A22813A960}" type="pres">
      <dgm:prSet presAssocID="{FFC9F447-8EFF-4CF7-9EFC-17A0BE787635}" presName="spacing" presStyleCnt="0"/>
      <dgm:spPr/>
    </dgm:pt>
    <dgm:pt modelId="{9EA37D9D-91E9-42C1-844C-B44432022838}" type="pres">
      <dgm:prSet presAssocID="{70CD8556-21E7-4B36-8BD6-E1E8FB8ECE0E}" presName="linNode" presStyleCnt="0"/>
      <dgm:spPr/>
    </dgm:pt>
    <dgm:pt modelId="{685FDE17-89A5-452A-BFC5-81571367CC87}" type="pres">
      <dgm:prSet presAssocID="{70CD8556-21E7-4B36-8BD6-E1E8FB8ECE0E}" presName="parentShp" presStyleLbl="node1" presStyleIdx="1" presStyleCnt="2" custScaleX="64503" custScaleY="86563" custLinFactNeighborX="410" custLinFactNeighborY="3908">
        <dgm:presLayoutVars>
          <dgm:bulletEnabled val="1"/>
        </dgm:presLayoutVars>
      </dgm:prSet>
      <dgm:spPr/>
    </dgm:pt>
    <dgm:pt modelId="{665B1FC0-F6D2-4CB8-B22C-643822F357C6}" type="pres">
      <dgm:prSet presAssocID="{70CD8556-21E7-4B36-8BD6-E1E8FB8ECE0E}" presName="childShp" presStyleLbl="bgAccFollowNode1" presStyleIdx="1" presStyleCnt="2" custScaleX="114867" custLinFactNeighborX="2767" custLinFactNeighborY="6060">
        <dgm:presLayoutVars>
          <dgm:bulletEnabled val="1"/>
        </dgm:presLayoutVars>
      </dgm:prSet>
      <dgm:spPr/>
    </dgm:pt>
  </dgm:ptLst>
  <dgm:cxnLst>
    <dgm:cxn modelId="{07B77A19-6846-497C-8134-88425E78F345}" srcId="{8A2386BB-2A0B-4292-8FEB-B7756558CE29}" destId="{F34FC0CF-6E7E-4242-964D-23015C6E9893}" srcOrd="1" destOrd="0" parTransId="{173F919C-B39D-4B6A-A8C5-8CB4323815F5}" sibTransId="{8C895722-1C88-42E1-92A3-0F9C22937A77}"/>
    <dgm:cxn modelId="{1ED5E429-9E04-45BF-9B60-B1DD978C3128}" type="presOf" srcId="{AA135EBD-EDD2-4494-9369-B81310094723}" destId="{665B1FC0-F6D2-4CB8-B22C-643822F357C6}" srcOrd="0" destOrd="0" presId="urn:microsoft.com/office/officeart/2005/8/layout/vList6"/>
    <dgm:cxn modelId="{442CE844-EB47-4103-B3C3-DA08DE69BD75}" srcId="{8A2386BB-2A0B-4292-8FEB-B7756558CE29}" destId="{0F2A85D4-5CA6-48BA-BC38-0E3E99EA9BE5}" srcOrd="0" destOrd="0" parTransId="{F963B0D4-4413-416C-982E-F0CE53C1E702}" sibTransId="{204E2CFD-AB28-486D-B265-50DC606B69A4}"/>
    <dgm:cxn modelId="{61FB487C-9EEC-4902-A617-5237129AF185}" type="presOf" srcId="{70CD8556-21E7-4B36-8BD6-E1E8FB8ECE0E}" destId="{685FDE17-89A5-452A-BFC5-81571367CC87}" srcOrd="0" destOrd="0" presId="urn:microsoft.com/office/officeart/2005/8/layout/vList6"/>
    <dgm:cxn modelId="{AD4D2580-1BBD-4F95-BBC5-2CCBF2245A91}" type="presOf" srcId="{0F2A85D4-5CA6-48BA-BC38-0E3E99EA9BE5}" destId="{D21E490F-B364-412A-B155-2293F2F7B61C}" srcOrd="0" destOrd="0" presId="urn:microsoft.com/office/officeart/2005/8/layout/vList6"/>
    <dgm:cxn modelId="{553ABFAB-CE45-4223-B8F4-8A06C6482B0D}" srcId="{70CD8556-21E7-4B36-8BD6-E1E8FB8ECE0E}" destId="{AA135EBD-EDD2-4494-9369-B81310094723}" srcOrd="0" destOrd="0" parTransId="{C4C8F42A-01A2-4386-BB46-9C70DB5FDFDC}" sibTransId="{77AB49C3-301E-4CB0-8DE4-1669132F138F}"/>
    <dgm:cxn modelId="{67A565AC-F51C-440A-A007-4682905A7DDF}" type="presOf" srcId="{7725AB87-18C4-474A-BF47-413FF35CABE1}" destId="{D21E490F-B364-412A-B155-2293F2F7B61C}" srcOrd="0" destOrd="2" presId="urn:microsoft.com/office/officeart/2005/8/layout/vList6"/>
    <dgm:cxn modelId="{077D31AD-44EE-4EDF-8482-925661C664FD}" srcId="{0DBF4417-9E7D-4752-8268-8CD7E375AFB2}" destId="{8A2386BB-2A0B-4292-8FEB-B7756558CE29}" srcOrd="0" destOrd="0" parTransId="{AA13EE31-51D9-400A-ADF8-CFB4F4F80F15}" sibTransId="{FFC9F447-8EFF-4CF7-9EFC-17A0BE787635}"/>
    <dgm:cxn modelId="{06E3A3B1-4F97-4EA8-9709-57D4B15D5A15}" srcId="{0DBF4417-9E7D-4752-8268-8CD7E375AFB2}" destId="{70CD8556-21E7-4B36-8BD6-E1E8FB8ECE0E}" srcOrd="1" destOrd="0" parTransId="{3CA25121-22F1-4F47-9A44-83E4CDE520D9}" sibTransId="{945C1B80-6059-4D9E-9EB6-057EB5F6D62B}"/>
    <dgm:cxn modelId="{56FDDAC9-F9F0-449D-A08A-B5EC2B4F98D9}" srcId="{8A2386BB-2A0B-4292-8FEB-B7756558CE29}" destId="{7725AB87-18C4-474A-BF47-413FF35CABE1}" srcOrd="2" destOrd="0" parTransId="{BF031D04-4FAD-4FCE-B867-415B8E9E4B72}" sibTransId="{1992C714-EA8F-45EB-BD3C-9C8DBA09890F}"/>
    <dgm:cxn modelId="{DC2307E3-E690-480D-9A86-C2C03941BD84}" type="presOf" srcId="{8A2386BB-2A0B-4292-8FEB-B7756558CE29}" destId="{42565A43-8580-478D-9A29-D43A1724105E}" srcOrd="0" destOrd="0" presId="urn:microsoft.com/office/officeart/2005/8/layout/vList6"/>
    <dgm:cxn modelId="{88A2F5ED-8842-44F0-98A9-BED546FE8E8F}" type="presOf" srcId="{0DBF4417-9E7D-4752-8268-8CD7E375AFB2}" destId="{02E5F135-ACF4-4F5B-B69C-549C6BA6298E}" srcOrd="0" destOrd="0" presId="urn:microsoft.com/office/officeart/2005/8/layout/vList6"/>
    <dgm:cxn modelId="{D1D8A8F7-DCC0-418B-8661-8630997BC9E7}" type="presOf" srcId="{F34FC0CF-6E7E-4242-964D-23015C6E9893}" destId="{D21E490F-B364-412A-B155-2293F2F7B61C}" srcOrd="0" destOrd="1" presId="urn:microsoft.com/office/officeart/2005/8/layout/vList6"/>
    <dgm:cxn modelId="{D0FF1851-B784-4FB6-9E78-D1A0AC3C5A08}" type="presParOf" srcId="{02E5F135-ACF4-4F5B-B69C-549C6BA6298E}" destId="{77BC7AB2-6DEB-4E67-B559-F1CAA6D2CF95}" srcOrd="0" destOrd="0" presId="urn:microsoft.com/office/officeart/2005/8/layout/vList6"/>
    <dgm:cxn modelId="{B42186AB-4E56-4B87-91A0-5BBAA149334F}" type="presParOf" srcId="{77BC7AB2-6DEB-4E67-B559-F1CAA6D2CF95}" destId="{42565A43-8580-478D-9A29-D43A1724105E}" srcOrd="0" destOrd="0" presId="urn:microsoft.com/office/officeart/2005/8/layout/vList6"/>
    <dgm:cxn modelId="{D89019D3-E433-4B7A-9D55-D7EC7A759D63}" type="presParOf" srcId="{77BC7AB2-6DEB-4E67-B559-F1CAA6D2CF95}" destId="{D21E490F-B364-412A-B155-2293F2F7B61C}" srcOrd="1" destOrd="0" presId="urn:microsoft.com/office/officeart/2005/8/layout/vList6"/>
    <dgm:cxn modelId="{4EE12459-900B-4712-8E23-670609ED369C}" type="presParOf" srcId="{02E5F135-ACF4-4F5B-B69C-549C6BA6298E}" destId="{991CF2F7-FF7E-4E8D-A27F-50A22813A960}" srcOrd="1" destOrd="0" presId="urn:microsoft.com/office/officeart/2005/8/layout/vList6"/>
    <dgm:cxn modelId="{58C7B7A1-5F51-44E5-87AB-B905FE1174D1}" type="presParOf" srcId="{02E5F135-ACF4-4F5B-B69C-549C6BA6298E}" destId="{9EA37D9D-91E9-42C1-844C-B44432022838}" srcOrd="2" destOrd="0" presId="urn:microsoft.com/office/officeart/2005/8/layout/vList6"/>
    <dgm:cxn modelId="{092DA246-7685-4789-81A1-EC94817F712C}" type="presParOf" srcId="{9EA37D9D-91E9-42C1-844C-B44432022838}" destId="{685FDE17-89A5-452A-BFC5-81571367CC87}" srcOrd="0" destOrd="0" presId="urn:microsoft.com/office/officeart/2005/8/layout/vList6"/>
    <dgm:cxn modelId="{81AC7B89-7901-4478-B5F9-662C9AB77BA8}" type="presParOf" srcId="{9EA37D9D-91E9-42C1-844C-B44432022838}" destId="{665B1FC0-F6D2-4CB8-B22C-643822F357C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CB99E03-11D7-4546-9923-552D2606220F}" type="doc">
      <dgm:prSet loTypeId="urn:microsoft.com/office/officeart/2008/layout/HorizontalMultiLevelHierarchy" loCatId="hierarchy" qsTypeId="urn:microsoft.com/office/officeart/2005/8/quickstyle/simple2" qsCatId="simple" csTypeId="urn:microsoft.com/office/officeart/2005/8/colors/accent0_2" csCatId="mainScheme" phldr="1"/>
      <dgm:spPr/>
      <dgm:t>
        <a:bodyPr/>
        <a:lstStyle/>
        <a:p>
          <a:endParaRPr lang="es-ES"/>
        </a:p>
      </dgm:t>
    </dgm:pt>
    <dgm:pt modelId="{C5EAE0D6-514F-4F4A-9C73-C0ADED273D32}">
      <dgm:prSet phldrT="[Texto]" custT="1"/>
      <dgm:spPr/>
      <dgm:t>
        <a:bodyPr vert="vert270"/>
        <a:lstStyle/>
        <a:p>
          <a:r>
            <a:rPr lang="es-ES" sz="1800" b="1" dirty="0">
              <a:effectLst/>
            </a:rPr>
            <a:t>Total sociedades en liquidación de papel</a:t>
          </a:r>
        </a:p>
        <a:p>
          <a:r>
            <a:rPr lang="es-ES" sz="2400" b="1" dirty="0">
              <a:effectLst>
                <a:outerShdw blurRad="38100" dist="38100" dir="2700000" algn="tl">
                  <a:srgbClr val="000000">
                    <a:alpha val="43137"/>
                  </a:srgbClr>
                </a:outerShdw>
              </a:effectLst>
            </a:rPr>
            <a:t>316</a:t>
          </a:r>
        </a:p>
      </dgm:t>
    </dgm:pt>
    <dgm:pt modelId="{75CDA29F-C04A-4341-8E7D-A601D3A56F2E}" type="parTrans" cxnId="{A9496038-7F79-45EC-B5A5-AEA89E91F71E}">
      <dgm:prSet/>
      <dgm:spPr/>
      <dgm:t>
        <a:bodyPr/>
        <a:lstStyle/>
        <a:p>
          <a:endParaRPr lang="es-ES">
            <a:solidFill>
              <a:schemeClr val="bg1"/>
            </a:solidFill>
            <a:effectLst>
              <a:outerShdw blurRad="38100" dist="38100" dir="2700000" algn="tl">
                <a:srgbClr val="000000">
                  <a:alpha val="43137"/>
                </a:srgbClr>
              </a:outerShdw>
            </a:effectLst>
          </a:endParaRPr>
        </a:p>
      </dgm:t>
    </dgm:pt>
    <dgm:pt modelId="{26D70BE7-3E0D-4E0E-BBE7-F84991247643}" type="sibTrans" cxnId="{A9496038-7F79-45EC-B5A5-AEA89E91F71E}">
      <dgm:prSet/>
      <dgm:spPr/>
      <dgm:t>
        <a:bodyPr/>
        <a:lstStyle/>
        <a:p>
          <a:endParaRPr lang="es-ES">
            <a:solidFill>
              <a:schemeClr val="bg1"/>
            </a:solidFill>
            <a:effectLst>
              <a:outerShdw blurRad="38100" dist="38100" dir="2700000" algn="tl">
                <a:srgbClr val="000000">
                  <a:alpha val="43137"/>
                </a:srgbClr>
              </a:outerShdw>
            </a:effectLst>
          </a:endParaRPr>
        </a:p>
      </dgm:t>
    </dgm:pt>
    <dgm:pt modelId="{14F87A27-0E1A-491B-846F-22FF09B63410}">
      <dgm:prSet phldrT="[Texto]" custT="1"/>
      <dgm:spPr/>
      <dgm:t>
        <a:bodyPr/>
        <a:lstStyle/>
        <a:p>
          <a:r>
            <a:rPr lang="es-ES" sz="1300" b="1" dirty="0">
              <a:effectLst/>
            </a:rPr>
            <a:t>Con depositario </a:t>
          </a:r>
        </a:p>
        <a:p>
          <a:r>
            <a:rPr lang="es-ES" sz="1300" b="1" dirty="0">
              <a:effectLst/>
            </a:rPr>
            <a:t>D.N.E *</a:t>
          </a:r>
        </a:p>
        <a:p>
          <a:r>
            <a:rPr lang="es-ES" sz="1300" b="1" dirty="0">
              <a:effectLst/>
            </a:rPr>
            <a:t>5</a:t>
          </a:r>
        </a:p>
      </dgm:t>
    </dgm:pt>
    <dgm:pt modelId="{5516380E-2B28-4BA8-9C7D-1319C71148AB}" type="parTrans" cxnId="{A5ACEA69-CF1D-468D-A1F8-18C81CB036CA}">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77D3D5E3-049D-4F4C-AE18-1E50CF1A6999}" type="sibTrans" cxnId="{A5ACEA69-CF1D-468D-A1F8-18C81CB036CA}">
      <dgm:prSet/>
      <dgm:spPr/>
      <dgm:t>
        <a:bodyPr/>
        <a:lstStyle/>
        <a:p>
          <a:endParaRPr lang="es-ES">
            <a:solidFill>
              <a:schemeClr val="bg1"/>
            </a:solidFill>
            <a:effectLst>
              <a:outerShdw blurRad="38100" dist="38100" dir="2700000" algn="tl">
                <a:srgbClr val="000000">
                  <a:alpha val="43137"/>
                </a:srgbClr>
              </a:outerShdw>
            </a:effectLst>
          </a:endParaRPr>
        </a:p>
      </dgm:t>
    </dgm:pt>
    <dgm:pt modelId="{9307B7F2-9791-4A17-930C-BB66F3A29365}">
      <dgm:prSet custT="1"/>
      <dgm:spPr/>
      <dgm:t>
        <a:bodyPr/>
        <a:lstStyle/>
        <a:p>
          <a:r>
            <a:rPr lang="es-ES" sz="2000" b="1" dirty="0">
              <a:effectLst/>
            </a:rPr>
            <a:t>Extintas </a:t>
          </a:r>
        </a:p>
        <a:p>
          <a:r>
            <a:rPr lang="es-ES" sz="2000" b="1" dirty="0">
              <a:effectLst/>
            </a:rPr>
            <a:t>116</a:t>
          </a:r>
        </a:p>
      </dgm:t>
    </dgm:pt>
    <dgm:pt modelId="{759D4CFF-FE8F-474A-A570-8B499C1DB68D}" type="parTrans" cxnId="{F2EAE10F-5108-4765-A9C4-C94121DAA613}">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E6F41EC1-B841-476A-9497-9C9CD7B5708A}" type="sibTrans" cxnId="{F2EAE10F-5108-4765-A9C4-C94121DAA613}">
      <dgm:prSet/>
      <dgm:spPr/>
      <dgm:t>
        <a:bodyPr/>
        <a:lstStyle/>
        <a:p>
          <a:endParaRPr lang="es-ES">
            <a:solidFill>
              <a:schemeClr val="bg1"/>
            </a:solidFill>
            <a:effectLst>
              <a:outerShdw blurRad="38100" dist="38100" dir="2700000" algn="tl">
                <a:srgbClr val="000000">
                  <a:alpha val="43137"/>
                </a:srgbClr>
              </a:outerShdw>
            </a:effectLst>
          </a:endParaRPr>
        </a:p>
      </dgm:t>
    </dgm:pt>
    <dgm:pt modelId="{A555EF4C-6015-4664-97B2-214AF132ABB7}">
      <dgm:prSet custT="1"/>
      <dgm:spPr/>
      <dgm:t>
        <a:bodyPr/>
        <a:lstStyle/>
        <a:p>
          <a:endParaRPr lang="es-ES" sz="1300" dirty="0">
            <a:effectLst/>
          </a:endParaRPr>
        </a:p>
        <a:p>
          <a:r>
            <a:rPr lang="es-ES" sz="1300" b="1" dirty="0">
              <a:effectLst/>
            </a:rPr>
            <a:t>Apoderado liquidador SAE</a:t>
          </a:r>
        </a:p>
        <a:p>
          <a:r>
            <a:rPr lang="es-ES" sz="1300" b="1" dirty="0">
              <a:effectLst/>
            </a:rPr>
            <a:t>111</a:t>
          </a:r>
        </a:p>
      </dgm:t>
    </dgm:pt>
    <dgm:pt modelId="{86A4B5C0-0844-4CC0-940B-58248B238B2A}" type="parTrans" cxnId="{24E202EB-4751-452B-AAAB-FF9E879879BD}">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45DEF2FF-4294-47F1-AD9B-B8EEF355FB00}" type="sibTrans" cxnId="{24E202EB-4751-452B-AAAB-FF9E879879BD}">
      <dgm:prSet/>
      <dgm:spPr/>
      <dgm:t>
        <a:bodyPr/>
        <a:lstStyle/>
        <a:p>
          <a:endParaRPr lang="es-ES">
            <a:solidFill>
              <a:schemeClr val="bg1"/>
            </a:solidFill>
            <a:effectLst>
              <a:outerShdw blurRad="38100" dist="38100" dir="2700000" algn="tl">
                <a:srgbClr val="000000">
                  <a:alpha val="43137"/>
                </a:srgbClr>
              </a:outerShdw>
            </a:effectLst>
          </a:endParaRPr>
        </a:p>
      </dgm:t>
    </dgm:pt>
    <dgm:pt modelId="{E733F4BF-7998-4C90-8D47-5A21757C956C}">
      <dgm:prSet phldrT="[Texto]" custT="1"/>
      <dgm:spPr/>
      <dgm:t>
        <a:bodyPr/>
        <a:lstStyle/>
        <a:p>
          <a:r>
            <a:rPr lang="es-ES" sz="1300" b="1" dirty="0">
              <a:effectLst/>
            </a:rPr>
            <a:t>Con depositario </a:t>
          </a:r>
        </a:p>
        <a:p>
          <a:pPr lvl="0"/>
          <a:r>
            <a:rPr lang="es-ES" sz="1300" b="1" dirty="0">
              <a:effectLst/>
            </a:rPr>
            <a:t>D.N.E *</a:t>
          </a:r>
        </a:p>
        <a:p>
          <a:pPr lvl="0"/>
          <a:r>
            <a:rPr lang="es-ES" sz="1300" b="1" dirty="0">
              <a:effectLst/>
            </a:rPr>
            <a:t>43</a:t>
          </a:r>
        </a:p>
      </dgm:t>
    </dgm:pt>
    <dgm:pt modelId="{C570D985-BF0A-4B2A-8EC1-E2C6E69F60D6}" type="parTrans" cxnId="{1B8599A8-AFCE-40CD-B62C-3C13D6B07DDB}">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A84A9B39-1EC3-446B-84F5-8F53930FA6CC}" type="sibTrans" cxnId="{1B8599A8-AFCE-40CD-B62C-3C13D6B07DDB}">
      <dgm:prSet/>
      <dgm:spPr/>
      <dgm:t>
        <a:bodyPr/>
        <a:lstStyle/>
        <a:p>
          <a:endParaRPr lang="es-ES">
            <a:solidFill>
              <a:schemeClr val="bg1"/>
            </a:solidFill>
            <a:effectLst>
              <a:outerShdw blurRad="38100" dist="38100" dir="2700000" algn="tl">
                <a:srgbClr val="000000">
                  <a:alpha val="43137"/>
                </a:srgbClr>
              </a:outerShdw>
            </a:effectLst>
          </a:endParaRPr>
        </a:p>
      </dgm:t>
    </dgm:pt>
    <dgm:pt modelId="{E4B0CC21-E569-40CE-ACA2-A197C7B67F5C}">
      <dgm:prSet phldrT="[Texto]" custT="1"/>
      <dgm:spPr/>
      <dgm:t>
        <a:bodyPr/>
        <a:lstStyle/>
        <a:p>
          <a:r>
            <a:rPr lang="es-ES" sz="1300" b="1" dirty="0">
              <a:effectLst/>
            </a:rPr>
            <a:t>Con apoderado liquidador SAE</a:t>
          </a:r>
        </a:p>
        <a:p>
          <a:r>
            <a:rPr lang="es-ES" sz="1300" b="1" dirty="0">
              <a:effectLst/>
            </a:rPr>
            <a:t>96</a:t>
          </a:r>
        </a:p>
      </dgm:t>
    </dgm:pt>
    <dgm:pt modelId="{2E99C747-0FF3-49E3-84C3-39F7CBA1F439}" type="parTrans" cxnId="{BE978B9B-79CB-45D1-94BA-E09A1B5F79CA}">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D03AFF95-32D1-431A-93DB-1D44FA8DEE13}" type="sibTrans" cxnId="{BE978B9B-79CB-45D1-94BA-E09A1B5F79CA}">
      <dgm:prSet/>
      <dgm:spPr/>
      <dgm:t>
        <a:bodyPr/>
        <a:lstStyle/>
        <a:p>
          <a:endParaRPr lang="es-ES">
            <a:solidFill>
              <a:schemeClr val="bg1"/>
            </a:solidFill>
            <a:effectLst>
              <a:outerShdw blurRad="38100" dist="38100" dir="2700000" algn="tl">
                <a:srgbClr val="000000">
                  <a:alpha val="43137"/>
                </a:srgbClr>
              </a:outerShdw>
            </a:effectLst>
          </a:endParaRPr>
        </a:p>
      </dgm:t>
    </dgm:pt>
    <dgm:pt modelId="{11F7A26A-2BB4-4603-8AA5-FCCAED130220}">
      <dgm:prSet custT="1"/>
      <dgm:spPr/>
      <dgm:t>
        <a:bodyPr/>
        <a:lstStyle/>
        <a:p>
          <a:endParaRPr lang="es-ES" sz="1800" b="0" dirty="0">
            <a:effectLst/>
          </a:endParaRPr>
        </a:p>
        <a:p>
          <a:r>
            <a:rPr lang="es-ES" sz="1800" b="1" dirty="0">
              <a:effectLst/>
            </a:rPr>
            <a:t>Menores al 100%</a:t>
          </a:r>
        </a:p>
        <a:p>
          <a:r>
            <a:rPr lang="es-ES" sz="1800" b="1" dirty="0">
              <a:effectLst/>
            </a:rPr>
            <a:t>61</a:t>
          </a:r>
        </a:p>
        <a:p>
          <a:endParaRPr lang="es-ES" sz="1800" b="0" dirty="0">
            <a:effectLst/>
          </a:endParaRPr>
        </a:p>
      </dgm:t>
    </dgm:pt>
    <dgm:pt modelId="{C22A9DBD-C24B-47E1-946B-F235D237740F}" type="parTrans" cxnId="{4475785E-CBC3-4A21-B62B-F6D573737DED}">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E75C755D-21C1-4824-ABC9-7B50DD9A3848}" type="sibTrans" cxnId="{4475785E-CBC3-4A21-B62B-F6D573737DED}">
      <dgm:prSet/>
      <dgm:spPr/>
      <dgm:t>
        <a:bodyPr/>
        <a:lstStyle/>
        <a:p>
          <a:endParaRPr lang="es-ES">
            <a:solidFill>
              <a:schemeClr val="bg1"/>
            </a:solidFill>
            <a:effectLst>
              <a:outerShdw blurRad="38100" dist="38100" dir="2700000" algn="tl">
                <a:srgbClr val="000000">
                  <a:alpha val="43137"/>
                </a:srgbClr>
              </a:outerShdw>
            </a:effectLst>
          </a:endParaRPr>
        </a:p>
      </dgm:t>
    </dgm:pt>
    <dgm:pt modelId="{866DA410-467E-483D-82A2-1D1FBDE9A08E}">
      <dgm:prSet custT="1"/>
      <dgm:spPr/>
      <dgm:t>
        <a:bodyPr/>
        <a:lstStyle/>
        <a:p>
          <a:r>
            <a:rPr lang="es-ES" sz="2000" b="1" dirty="0">
              <a:effectLst/>
            </a:rPr>
            <a:t>En proceso </a:t>
          </a:r>
        </a:p>
        <a:p>
          <a:r>
            <a:rPr lang="es-ES" sz="2000" b="1" dirty="0">
              <a:effectLst/>
            </a:rPr>
            <a:t>139</a:t>
          </a:r>
        </a:p>
      </dgm:t>
    </dgm:pt>
    <dgm:pt modelId="{2782AF40-DC6C-4F65-8B59-367C292D139F}" type="sibTrans" cxnId="{5E30C631-107A-46ED-B6D3-20F98A05B191}">
      <dgm:prSet/>
      <dgm:spPr/>
      <dgm:t>
        <a:bodyPr/>
        <a:lstStyle/>
        <a:p>
          <a:endParaRPr lang="es-ES">
            <a:solidFill>
              <a:schemeClr val="bg1"/>
            </a:solidFill>
            <a:effectLst>
              <a:outerShdw blurRad="38100" dist="38100" dir="2700000" algn="tl">
                <a:srgbClr val="000000">
                  <a:alpha val="43137"/>
                </a:srgbClr>
              </a:outerShdw>
            </a:effectLst>
          </a:endParaRPr>
        </a:p>
      </dgm:t>
    </dgm:pt>
    <dgm:pt modelId="{CA24D721-952E-42A2-9132-274C9613CCDF}" type="parTrans" cxnId="{5E30C631-107A-46ED-B6D3-20F98A05B191}">
      <dgm:prSet/>
      <dgm:spPr/>
      <dgm:t>
        <a:bodyPr/>
        <a:lstStyle/>
        <a:p>
          <a:endParaRPr lang="es-ES" dirty="0">
            <a:solidFill>
              <a:schemeClr val="bg1"/>
            </a:solidFill>
            <a:effectLst>
              <a:outerShdw blurRad="38100" dist="38100" dir="2700000" algn="tl">
                <a:srgbClr val="000000">
                  <a:alpha val="43137"/>
                </a:srgbClr>
              </a:outerShdw>
            </a:effectLst>
          </a:endParaRPr>
        </a:p>
      </dgm:t>
    </dgm:pt>
    <dgm:pt modelId="{6D26E6CF-6D90-468D-AB06-9B9E1B7F5601}" type="pres">
      <dgm:prSet presAssocID="{5CB99E03-11D7-4546-9923-552D2606220F}" presName="Name0" presStyleCnt="0">
        <dgm:presLayoutVars>
          <dgm:chPref val="1"/>
          <dgm:dir/>
          <dgm:animOne val="branch"/>
          <dgm:animLvl val="lvl"/>
          <dgm:resizeHandles val="exact"/>
        </dgm:presLayoutVars>
      </dgm:prSet>
      <dgm:spPr/>
    </dgm:pt>
    <dgm:pt modelId="{5114BFA7-7A3A-4154-A478-4E10AFD61083}" type="pres">
      <dgm:prSet presAssocID="{C5EAE0D6-514F-4F4A-9C73-C0ADED273D32}" presName="root1" presStyleCnt="0"/>
      <dgm:spPr/>
    </dgm:pt>
    <dgm:pt modelId="{18148E2E-72DC-41EC-A27A-AFA5075DB442}" type="pres">
      <dgm:prSet presAssocID="{C5EAE0D6-514F-4F4A-9C73-C0ADED273D32}" presName="LevelOneTextNode" presStyleLbl="node0" presStyleIdx="0" presStyleCnt="1" custAng="10800000" custScaleX="166853">
        <dgm:presLayoutVars>
          <dgm:chPref val="3"/>
        </dgm:presLayoutVars>
      </dgm:prSet>
      <dgm:spPr/>
    </dgm:pt>
    <dgm:pt modelId="{47DA8291-65D6-442D-A9CD-8E0E94004755}" type="pres">
      <dgm:prSet presAssocID="{C5EAE0D6-514F-4F4A-9C73-C0ADED273D32}" presName="level2hierChild" presStyleCnt="0"/>
      <dgm:spPr/>
    </dgm:pt>
    <dgm:pt modelId="{3C16204B-C240-4E3E-890F-4FEC5902C8A5}" type="pres">
      <dgm:prSet presAssocID="{759D4CFF-FE8F-474A-A570-8B499C1DB68D}" presName="conn2-1" presStyleLbl="parChTrans1D2" presStyleIdx="0" presStyleCnt="3"/>
      <dgm:spPr/>
    </dgm:pt>
    <dgm:pt modelId="{4FD775A5-DF53-4675-8B30-0C6B04DBEE05}" type="pres">
      <dgm:prSet presAssocID="{759D4CFF-FE8F-474A-A570-8B499C1DB68D}" presName="connTx" presStyleLbl="parChTrans1D2" presStyleIdx="0" presStyleCnt="3"/>
      <dgm:spPr/>
    </dgm:pt>
    <dgm:pt modelId="{BA11E733-27D3-4618-8A54-A7137C72671F}" type="pres">
      <dgm:prSet presAssocID="{9307B7F2-9791-4A17-930C-BB66F3A29365}" presName="root2" presStyleCnt="0"/>
      <dgm:spPr/>
    </dgm:pt>
    <dgm:pt modelId="{1E2A1B90-1E12-42BE-9DF1-A2F6CCEB390B}" type="pres">
      <dgm:prSet presAssocID="{9307B7F2-9791-4A17-930C-BB66F3A29365}" presName="LevelTwoTextNode" presStyleLbl="node2" presStyleIdx="0" presStyleCnt="3">
        <dgm:presLayoutVars>
          <dgm:chPref val="3"/>
        </dgm:presLayoutVars>
      </dgm:prSet>
      <dgm:spPr/>
    </dgm:pt>
    <dgm:pt modelId="{80B30F58-5587-445B-A5D1-D88EB724222E}" type="pres">
      <dgm:prSet presAssocID="{9307B7F2-9791-4A17-930C-BB66F3A29365}" presName="level3hierChild" presStyleCnt="0"/>
      <dgm:spPr/>
    </dgm:pt>
    <dgm:pt modelId="{E0E72020-AD6C-447A-AF7E-B0BD423E52BA}" type="pres">
      <dgm:prSet presAssocID="{5516380E-2B28-4BA8-9C7D-1319C71148AB}" presName="conn2-1" presStyleLbl="parChTrans1D3" presStyleIdx="0" presStyleCnt="4"/>
      <dgm:spPr/>
    </dgm:pt>
    <dgm:pt modelId="{43A59D2D-C59B-40FC-8D09-2056CCBFC80E}" type="pres">
      <dgm:prSet presAssocID="{5516380E-2B28-4BA8-9C7D-1319C71148AB}" presName="connTx" presStyleLbl="parChTrans1D3" presStyleIdx="0" presStyleCnt="4"/>
      <dgm:spPr/>
    </dgm:pt>
    <dgm:pt modelId="{4031D064-570B-4ADF-AF4B-20F7AB6D12E7}" type="pres">
      <dgm:prSet presAssocID="{14F87A27-0E1A-491B-846F-22FF09B63410}" presName="root2" presStyleCnt="0"/>
      <dgm:spPr/>
    </dgm:pt>
    <dgm:pt modelId="{427936B6-E52F-44EC-9250-351EDB0B413A}" type="pres">
      <dgm:prSet presAssocID="{14F87A27-0E1A-491B-846F-22FF09B63410}" presName="LevelTwoTextNode" presStyleLbl="node3" presStyleIdx="0" presStyleCnt="4">
        <dgm:presLayoutVars>
          <dgm:chPref val="3"/>
        </dgm:presLayoutVars>
      </dgm:prSet>
      <dgm:spPr/>
    </dgm:pt>
    <dgm:pt modelId="{3781ABDF-9988-4E1F-9E82-D0CDBEA430B5}" type="pres">
      <dgm:prSet presAssocID="{14F87A27-0E1A-491B-846F-22FF09B63410}" presName="level3hierChild" presStyleCnt="0"/>
      <dgm:spPr/>
    </dgm:pt>
    <dgm:pt modelId="{A9C77D7B-DB05-4F26-A513-586716506FBC}" type="pres">
      <dgm:prSet presAssocID="{86A4B5C0-0844-4CC0-940B-58248B238B2A}" presName="conn2-1" presStyleLbl="parChTrans1D3" presStyleIdx="1" presStyleCnt="4"/>
      <dgm:spPr/>
    </dgm:pt>
    <dgm:pt modelId="{5401BEA6-1917-4B64-94AF-AFBA010FF8ED}" type="pres">
      <dgm:prSet presAssocID="{86A4B5C0-0844-4CC0-940B-58248B238B2A}" presName="connTx" presStyleLbl="parChTrans1D3" presStyleIdx="1" presStyleCnt="4"/>
      <dgm:spPr/>
    </dgm:pt>
    <dgm:pt modelId="{D58E0E30-9A29-4E57-810C-75D7D0D1EEF9}" type="pres">
      <dgm:prSet presAssocID="{A555EF4C-6015-4664-97B2-214AF132ABB7}" presName="root2" presStyleCnt="0"/>
      <dgm:spPr/>
    </dgm:pt>
    <dgm:pt modelId="{AB68495D-0975-4642-973B-C6A2DF1B0557}" type="pres">
      <dgm:prSet presAssocID="{A555EF4C-6015-4664-97B2-214AF132ABB7}" presName="LevelTwoTextNode" presStyleLbl="node3" presStyleIdx="1" presStyleCnt="4">
        <dgm:presLayoutVars>
          <dgm:chPref val="3"/>
        </dgm:presLayoutVars>
      </dgm:prSet>
      <dgm:spPr/>
    </dgm:pt>
    <dgm:pt modelId="{FEB10EA0-9760-4B79-B748-C920E08834FE}" type="pres">
      <dgm:prSet presAssocID="{A555EF4C-6015-4664-97B2-214AF132ABB7}" presName="level3hierChild" presStyleCnt="0"/>
      <dgm:spPr/>
    </dgm:pt>
    <dgm:pt modelId="{DB66F8F4-0423-4A62-9DC9-DEC0CBE823F2}" type="pres">
      <dgm:prSet presAssocID="{CA24D721-952E-42A2-9132-274C9613CCDF}" presName="conn2-1" presStyleLbl="parChTrans1D2" presStyleIdx="1" presStyleCnt="3"/>
      <dgm:spPr/>
    </dgm:pt>
    <dgm:pt modelId="{C4D502CA-A16D-4DF8-AA78-7C5E0788FE4B}" type="pres">
      <dgm:prSet presAssocID="{CA24D721-952E-42A2-9132-274C9613CCDF}" presName="connTx" presStyleLbl="parChTrans1D2" presStyleIdx="1" presStyleCnt="3"/>
      <dgm:spPr/>
    </dgm:pt>
    <dgm:pt modelId="{7AC944C7-4F35-4085-8CEA-C47ABE472E2D}" type="pres">
      <dgm:prSet presAssocID="{866DA410-467E-483D-82A2-1D1FBDE9A08E}" presName="root2" presStyleCnt="0"/>
      <dgm:spPr/>
    </dgm:pt>
    <dgm:pt modelId="{820E6BAE-C2E7-4D5C-8289-D2C74B568DE2}" type="pres">
      <dgm:prSet presAssocID="{866DA410-467E-483D-82A2-1D1FBDE9A08E}" presName="LevelTwoTextNode" presStyleLbl="node2" presStyleIdx="1" presStyleCnt="3">
        <dgm:presLayoutVars>
          <dgm:chPref val="3"/>
        </dgm:presLayoutVars>
      </dgm:prSet>
      <dgm:spPr/>
    </dgm:pt>
    <dgm:pt modelId="{E9C68801-296D-44F4-B52C-BAC5ACA25003}" type="pres">
      <dgm:prSet presAssocID="{866DA410-467E-483D-82A2-1D1FBDE9A08E}" presName="level3hierChild" presStyleCnt="0"/>
      <dgm:spPr/>
    </dgm:pt>
    <dgm:pt modelId="{E92B71DD-BC1F-4179-BCDD-2CE759A4E346}" type="pres">
      <dgm:prSet presAssocID="{C570D985-BF0A-4B2A-8EC1-E2C6E69F60D6}" presName="conn2-1" presStyleLbl="parChTrans1D3" presStyleIdx="2" presStyleCnt="4"/>
      <dgm:spPr/>
    </dgm:pt>
    <dgm:pt modelId="{787CB0B9-27D7-456A-96B7-C3C713DADFC3}" type="pres">
      <dgm:prSet presAssocID="{C570D985-BF0A-4B2A-8EC1-E2C6E69F60D6}" presName="connTx" presStyleLbl="parChTrans1D3" presStyleIdx="2" presStyleCnt="4"/>
      <dgm:spPr/>
    </dgm:pt>
    <dgm:pt modelId="{E1506E7A-012E-4CB7-8B36-F05DD78EE140}" type="pres">
      <dgm:prSet presAssocID="{E733F4BF-7998-4C90-8D47-5A21757C956C}" presName="root2" presStyleCnt="0"/>
      <dgm:spPr/>
    </dgm:pt>
    <dgm:pt modelId="{F5CA4616-0653-4C43-AC49-01A80F400579}" type="pres">
      <dgm:prSet presAssocID="{E733F4BF-7998-4C90-8D47-5A21757C956C}" presName="LevelTwoTextNode" presStyleLbl="node3" presStyleIdx="2" presStyleCnt="4">
        <dgm:presLayoutVars>
          <dgm:chPref val="3"/>
        </dgm:presLayoutVars>
      </dgm:prSet>
      <dgm:spPr/>
    </dgm:pt>
    <dgm:pt modelId="{0C61DB0A-0612-4E4E-9FA0-BB8A5141325C}" type="pres">
      <dgm:prSet presAssocID="{E733F4BF-7998-4C90-8D47-5A21757C956C}" presName="level3hierChild" presStyleCnt="0"/>
      <dgm:spPr/>
    </dgm:pt>
    <dgm:pt modelId="{CAA1767F-EC7E-4557-8DBF-40B5BD1C891F}" type="pres">
      <dgm:prSet presAssocID="{2E99C747-0FF3-49E3-84C3-39F7CBA1F439}" presName="conn2-1" presStyleLbl="parChTrans1D3" presStyleIdx="3" presStyleCnt="4"/>
      <dgm:spPr/>
    </dgm:pt>
    <dgm:pt modelId="{B4B4F30F-E3F1-4B8D-B74A-8ADFB6EB5F53}" type="pres">
      <dgm:prSet presAssocID="{2E99C747-0FF3-49E3-84C3-39F7CBA1F439}" presName="connTx" presStyleLbl="parChTrans1D3" presStyleIdx="3" presStyleCnt="4"/>
      <dgm:spPr/>
    </dgm:pt>
    <dgm:pt modelId="{D78AD419-6608-4668-9B6F-63C740894376}" type="pres">
      <dgm:prSet presAssocID="{E4B0CC21-E569-40CE-ACA2-A197C7B67F5C}" presName="root2" presStyleCnt="0"/>
      <dgm:spPr/>
    </dgm:pt>
    <dgm:pt modelId="{C8817D2A-C172-4769-8A10-DC9C3AEFFBB5}" type="pres">
      <dgm:prSet presAssocID="{E4B0CC21-E569-40CE-ACA2-A197C7B67F5C}" presName="LevelTwoTextNode" presStyleLbl="node3" presStyleIdx="3" presStyleCnt="4">
        <dgm:presLayoutVars>
          <dgm:chPref val="3"/>
        </dgm:presLayoutVars>
      </dgm:prSet>
      <dgm:spPr/>
    </dgm:pt>
    <dgm:pt modelId="{56CFB355-4954-454F-9FB6-771FE2FF8C19}" type="pres">
      <dgm:prSet presAssocID="{E4B0CC21-E569-40CE-ACA2-A197C7B67F5C}" presName="level3hierChild" presStyleCnt="0"/>
      <dgm:spPr/>
    </dgm:pt>
    <dgm:pt modelId="{32735CE2-F333-4667-AAB1-D6C19A2351D2}" type="pres">
      <dgm:prSet presAssocID="{C22A9DBD-C24B-47E1-946B-F235D237740F}" presName="conn2-1" presStyleLbl="parChTrans1D2" presStyleIdx="2" presStyleCnt="3"/>
      <dgm:spPr/>
    </dgm:pt>
    <dgm:pt modelId="{94E4C670-9A18-4BC6-B681-AB6B93D41D7B}" type="pres">
      <dgm:prSet presAssocID="{C22A9DBD-C24B-47E1-946B-F235D237740F}" presName="connTx" presStyleLbl="parChTrans1D2" presStyleIdx="2" presStyleCnt="3"/>
      <dgm:spPr/>
    </dgm:pt>
    <dgm:pt modelId="{27110F1D-BE02-4605-AA6A-F0626A5E8F0E}" type="pres">
      <dgm:prSet presAssocID="{11F7A26A-2BB4-4603-8AA5-FCCAED130220}" presName="root2" presStyleCnt="0"/>
      <dgm:spPr/>
    </dgm:pt>
    <dgm:pt modelId="{63BDF383-EF3D-4FBE-B26B-D3212A3B3454}" type="pres">
      <dgm:prSet presAssocID="{11F7A26A-2BB4-4603-8AA5-FCCAED130220}" presName="LevelTwoTextNode" presStyleLbl="node2" presStyleIdx="2" presStyleCnt="3">
        <dgm:presLayoutVars>
          <dgm:chPref val="3"/>
        </dgm:presLayoutVars>
      </dgm:prSet>
      <dgm:spPr/>
    </dgm:pt>
    <dgm:pt modelId="{D1FB47AE-52FB-4398-9399-E55DDB9EFDD1}" type="pres">
      <dgm:prSet presAssocID="{11F7A26A-2BB4-4603-8AA5-FCCAED130220}" presName="level3hierChild" presStyleCnt="0"/>
      <dgm:spPr/>
    </dgm:pt>
  </dgm:ptLst>
  <dgm:cxnLst>
    <dgm:cxn modelId="{F2EAE10F-5108-4765-A9C4-C94121DAA613}" srcId="{C5EAE0D6-514F-4F4A-9C73-C0ADED273D32}" destId="{9307B7F2-9791-4A17-930C-BB66F3A29365}" srcOrd="0" destOrd="0" parTransId="{759D4CFF-FE8F-474A-A570-8B499C1DB68D}" sibTransId="{E6F41EC1-B841-476A-9497-9C9CD7B5708A}"/>
    <dgm:cxn modelId="{D24BE111-CCAC-4E7F-B5EF-98865C9F08E7}" type="presOf" srcId="{C22A9DBD-C24B-47E1-946B-F235D237740F}" destId="{94E4C670-9A18-4BC6-B681-AB6B93D41D7B}" srcOrd="1" destOrd="0" presId="urn:microsoft.com/office/officeart/2008/layout/HorizontalMultiLevelHierarchy"/>
    <dgm:cxn modelId="{EEE22514-6C5A-4096-B673-CDD2F9768DD9}" type="presOf" srcId="{5CB99E03-11D7-4546-9923-552D2606220F}" destId="{6D26E6CF-6D90-468D-AB06-9B9E1B7F5601}" srcOrd="0" destOrd="0" presId="urn:microsoft.com/office/officeart/2008/layout/HorizontalMultiLevelHierarchy"/>
    <dgm:cxn modelId="{37F1BF20-A4A8-493E-A049-8BE8036444A9}" type="presOf" srcId="{2E99C747-0FF3-49E3-84C3-39F7CBA1F439}" destId="{CAA1767F-EC7E-4557-8DBF-40B5BD1C891F}" srcOrd="0" destOrd="0" presId="urn:microsoft.com/office/officeart/2008/layout/HorizontalMultiLevelHierarchy"/>
    <dgm:cxn modelId="{756F3222-A535-41F3-9E3C-1DB9BF7F6A9B}" type="presOf" srcId="{14F87A27-0E1A-491B-846F-22FF09B63410}" destId="{427936B6-E52F-44EC-9250-351EDB0B413A}" srcOrd="0" destOrd="0" presId="urn:microsoft.com/office/officeart/2008/layout/HorizontalMultiLevelHierarchy"/>
    <dgm:cxn modelId="{5E30C631-107A-46ED-B6D3-20F98A05B191}" srcId="{C5EAE0D6-514F-4F4A-9C73-C0ADED273D32}" destId="{866DA410-467E-483D-82A2-1D1FBDE9A08E}" srcOrd="1" destOrd="0" parTransId="{CA24D721-952E-42A2-9132-274C9613CCDF}" sibTransId="{2782AF40-DC6C-4F65-8B59-367C292D139F}"/>
    <dgm:cxn modelId="{A9496038-7F79-45EC-B5A5-AEA89E91F71E}" srcId="{5CB99E03-11D7-4546-9923-552D2606220F}" destId="{C5EAE0D6-514F-4F4A-9C73-C0ADED273D32}" srcOrd="0" destOrd="0" parTransId="{75CDA29F-C04A-4341-8E7D-A601D3A56F2E}" sibTransId="{26D70BE7-3E0D-4E0E-BBE7-F84991247643}"/>
    <dgm:cxn modelId="{A18FB23F-DF7C-4683-9042-76D3B2A37BF3}" type="presOf" srcId="{CA24D721-952E-42A2-9132-274C9613CCDF}" destId="{DB66F8F4-0423-4A62-9DC9-DEC0CBE823F2}" srcOrd="0" destOrd="0" presId="urn:microsoft.com/office/officeart/2008/layout/HorizontalMultiLevelHierarchy"/>
    <dgm:cxn modelId="{826D905B-969D-4CF3-A29F-92AC2DE3A8F4}" type="presOf" srcId="{CA24D721-952E-42A2-9132-274C9613CCDF}" destId="{C4D502CA-A16D-4DF8-AA78-7C5E0788FE4B}" srcOrd="1" destOrd="0" presId="urn:microsoft.com/office/officeart/2008/layout/HorizontalMultiLevelHierarchy"/>
    <dgm:cxn modelId="{4475785E-CBC3-4A21-B62B-F6D573737DED}" srcId="{C5EAE0D6-514F-4F4A-9C73-C0ADED273D32}" destId="{11F7A26A-2BB4-4603-8AA5-FCCAED130220}" srcOrd="2" destOrd="0" parTransId="{C22A9DBD-C24B-47E1-946B-F235D237740F}" sibTransId="{E75C755D-21C1-4824-ABC9-7B50DD9A3848}"/>
    <dgm:cxn modelId="{E3EADC60-07E7-41F0-BA9A-8977FE58C1D5}" type="presOf" srcId="{E4B0CC21-E569-40CE-ACA2-A197C7B67F5C}" destId="{C8817D2A-C172-4769-8A10-DC9C3AEFFBB5}" srcOrd="0" destOrd="0" presId="urn:microsoft.com/office/officeart/2008/layout/HorizontalMultiLevelHierarchy"/>
    <dgm:cxn modelId="{1DA2D168-831E-49C5-961C-A9C263CF4459}" type="presOf" srcId="{C5EAE0D6-514F-4F4A-9C73-C0ADED273D32}" destId="{18148E2E-72DC-41EC-A27A-AFA5075DB442}" srcOrd="0" destOrd="0" presId="urn:microsoft.com/office/officeart/2008/layout/HorizontalMultiLevelHierarchy"/>
    <dgm:cxn modelId="{A5ACEA69-CF1D-468D-A1F8-18C81CB036CA}" srcId="{9307B7F2-9791-4A17-930C-BB66F3A29365}" destId="{14F87A27-0E1A-491B-846F-22FF09B63410}" srcOrd="0" destOrd="0" parTransId="{5516380E-2B28-4BA8-9C7D-1319C71148AB}" sibTransId="{77D3D5E3-049D-4F4C-AE18-1E50CF1A6999}"/>
    <dgm:cxn modelId="{B1632B6B-32E7-4D8D-81BD-EE7E49B8B6C8}" type="presOf" srcId="{C22A9DBD-C24B-47E1-946B-F235D237740F}" destId="{32735CE2-F333-4667-AAB1-D6C19A2351D2}" srcOrd="0" destOrd="0" presId="urn:microsoft.com/office/officeart/2008/layout/HorizontalMultiLevelHierarchy"/>
    <dgm:cxn modelId="{65211E74-2AE6-4850-B61F-DA368209A700}" type="presOf" srcId="{759D4CFF-FE8F-474A-A570-8B499C1DB68D}" destId="{4FD775A5-DF53-4675-8B30-0C6B04DBEE05}" srcOrd="1" destOrd="0" presId="urn:microsoft.com/office/officeart/2008/layout/HorizontalMultiLevelHierarchy"/>
    <dgm:cxn modelId="{F2622B56-0F75-46AC-A846-8AF55083FBFD}" type="presOf" srcId="{86A4B5C0-0844-4CC0-940B-58248B238B2A}" destId="{A9C77D7B-DB05-4F26-A513-586716506FBC}" srcOrd="0" destOrd="0" presId="urn:microsoft.com/office/officeart/2008/layout/HorizontalMultiLevelHierarchy"/>
    <dgm:cxn modelId="{29EE6076-291B-4317-B5C1-0EC3DCC7B466}" type="presOf" srcId="{2E99C747-0FF3-49E3-84C3-39F7CBA1F439}" destId="{B4B4F30F-E3F1-4B8D-B74A-8ADFB6EB5F53}" srcOrd="1" destOrd="0" presId="urn:microsoft.com/office/officeart/2008/layout/HorizontalMultiLevelHierarchy"/>
    <dgm:cxn modelId="{6BC78377-1904-40C9-850D-86A80618739B}" type="presOf" srcId="{C570D985-BF0A-4B2A-8EC1-E2C6E69F60D6}" destId="{E92B71DD-BC1F-4179-BCDD-2CE759A4E346}" srcOrd="0" destOrd="0" presId="urn:microsoft.com/office/officeart/2008/layout/HorizontalMultiLevelHierarchy"/>
    <dgm:cxn modelId="{196A0E7C-4A9F-430C-A6B1-6B35C6358C06}" type="presOf" srcId="{759D4CFF-FE8F-474A-A570-8B499C1DB68D}" destId="{3C16204B-C240-4E3E-890F-4FEC5902C8A5}" srcOrd="0" destOrd="0" presId="urn:microsoft.com/office/officeart/2008/layout/HorizontalMultiLevelHierarchy"/>
    <dgm:cxn modelId="{79DC8992-7E04-42AC-9DFD-446CDADB2848}" type="presOf" srcId="{5516380E-2B28-4BA8-9C7D-1319C71148AB}" destId="{43A59D2D-C59B-40FC-8D09-2056CCBFC80E}" srcOrd="1" destOrd="0" presId="urn:microsoft.com/office/officeart/2008/layout/HorizontalMultiLevelHierarchy"/>
    <dgm:cxn modelId="{4E84C593-0C45-4FD6-8F08-C8F8532EB9E9}" type="presOf" srcId="{9307B7F2-9791-4A17-930C-BB66F3A29365}" destId="{1E2A1B90-1E12-42BE-9DF1-A2F6CCEB390B}" srcOrd="0" destOrd="0" presId="urn:microsoft.com/office/officeart/2008/layout/HorizontalMultiLevelHierarchy"/>
    <dgm:cxn modelId="{D9907C97-8AF7-4ECA-868B-4E8A3319220D}" type="presOf" srcId="{11F7A26A-2BB4-4603-8AA5-FCCAED130220}" destId="{63BDF383-EF3D-4FBE-B26B-D3212A3B3454}" srcOrd="0" destOrd="0" presId="urn:microsoft.com/office/officeart/2008/layout/HorizontalMultiLevelHierarchy"/>
    <dgm:cxn modelId="{BE978B9B-79CB-45D1-94BA-E09A1B5F79CA}" srcId="{866DA410-467E-483D-82A2-1D1FBDE9A08E}" destId="{E4B0CC21-E569-40CE-ACA2-A197C7B67F5C}" srcOrd="1" destOrd="0" parTransId="{2E99C747-0FF3-49E3-84C3-39F7CBA1F439}" sibTransId="{D03AFF95-32D1-431A-93DB-1D44FA8DEE13}"/>
    <dgm:cxn modelId="{1B8599A8-AFCE-40CD-B62C-3C13D6B07DDB}" srcId="{866DA410-467E-483D-82A2-1D1FBDE9A08E}" destId="{E733F4BF-7998-4C90-8D47-5A21757C956C}" srcOrd="0" destOrd="0" parTransId="{C570D985-BF0A-4B2A-8EC1-E2C6E69F60D6}" sibTransId="{A84A9B39-1EC3-446B-84F5-8F53930FA6CC}"/>
    <dgm:cxn modelId="{C3BE62B5-8D64-4384-968B-F28C130EC1E8}" type="presOf" srcId="{5516380E-2B28-4BA8-9C7D-1319C71148AB}" destId="{E0E72020-AD6C-447A-AF7E-B0BD423E52BA}" srcOrd="0" destOrd="0" presId="urn:microsoft.com/office/officeart/2008/layout/HorizontalMultiLevelHierarchy"/>
    <dgm:cxn modelId="{C7E8C9C9-A2F1-4E27-8098-44C7B2D66C9B}" type="presOf" srcId="{866DA410-467E-483D-82A2-1D1FBDE9A08E}" destId="{820E6BAE-C2E7-4D5C-8289-D2C74B568DE2}" srcOrd="0" destOrd="0" presId="urn:microsoft.com/office/officeart/2008/layout/HorizontalMultiLevelHierarchy"/>
    <dgm:cxn modelId="{536955CE-DCDC-43D9-A384-F1425B9F4B5F}" type="presOf" srcId="{86A4B5C0-0844-4CC0-940B-58248B238B2A}" destId="{5401BEA6-1917-4B64-94AF-AFBA010FF8ED}" srcOrd="1" destOrd="0" presId="urn:microsoft.com/office/officeart/2008/layout/HorizontalMultiLevelHierarchy"/>
    <dgm:cxn modelId="{90C457D1-1937-495A-8F85-85CE95D42767}" type="presOf" srcId="{C570D985-BF0A-4B2A-8EC1-E2C6E69F60D6}" destId="{787CB0B9-27D7-456A-96B7-C3C713DADFC3}" srcOrd="1" destOrd="0" presId="urn:microsoft.com/office/officeart/2008/layout/HorizontalMultiLevelHierarchy"/>
    <dgm:cxn modelId="{10AC24E0-B0A5-4016-835A-28BC4387B398}" type="presOf" srcId="{A555EF4C-6015-4664-97B2-214AF132ABB7}" destId="{AB68495D-0975-4642-973B-C6A2DF1B0557}" srcOrd="0" destOrd="0" presId="urn:microsoft.com/office/officeart/2008/layout/HorizontalMultiLevelHierarchy"/>
    <dgm:cxn modelId="{B37AA9E4-77B5-4218-8D52-21CC74F292AB}" type="presOf" srcId="{E733F4BF-7998-4C90-8D47-5A21757C956C}" destId="{F5CA4616-0653-4C43-AC49-01A80F400579}" srcOrd="0" destOrd="0" presId="urn:microsoft.com/office/officeart/2008/layout/HorizontalMultiLevelHierarchy"/>
    <dgm:cxn modelId="{24E202EB-4751-452B-AAAB-FF9E879879BD}" srcId="{9307B7F2-9791-4A17-930C-BB66F3A29365}" destId="{A555EF4C-6015-4664-97B2-214AF132ABB7}" srcOrd="1" destOrd="0" parTransId="{86A4B5C0-0844-4CC0-940B-58248B238B2A}" sibTransId="{45DEF2FF-4294-47F1-AD9B-B8EEF355FB00}"/>
    <dgm:cxn modelId="{3D18EE17-EE8D-4DA4-9639-4A52559BC6CB}" type="presParOf" srcId="{6D26E6CF-6D90-468D-AB06-9B9E1B7F5601}" destId="{5114BFA7-7A3A-4154-A478-4E10AFD61083}" srcOrd="0" destOrd="0" presId="urn:microsoft.com/office/officeart/2008/layout/HorizontalMultiLevelHierarchy"/>
    <dgm:cxn modelId="{EE75B375-88D8-4E47-BEF3-825C0CFAA3E3}" type="presParOf" srcId="{5114BFA7-7A3A-4154-A478-4E10AFD61083}" destId="{18148E2E-72DC-41EC-A27A-AFA5075DB442}" srcOrd="0" destOrd="0" presId="urn:microsoft.com/office/officeart/2008/layout/HorizontalMultiLevelHierarchy"/>
    <dgm:cxn modelId="{EFBC0025-5B8E-4301-A4BA-1A3862A2CB45}" type="presParOf" srcId="{5114BFA7-7A3A-4154-A478-4E10AFD61083}" destId="{47DA8291-65D6-442D-A9CD-8E0E94004755}" srcOrd="1" destOrd="0" presId="urn:microsoft.com/office/officeart/2008/layout/HorizontalMultiLevelHierarchy"/>
    <dgm:cxn modelId="{F8AB4690-A345-4FB9-B5B8-2201E2147662}" type="presParOf" srcId="{47DA8291-65D6-442D-A9CD-8E0E94004755}" destId="{3C16204B-C240-4E3E-890F-4FEC5902C8A5}" srcOrd="0" destOrd="0" presId="urn:microsoft.com/office/officeart/2008/layout/HorizontalMultiLevelHierarchy"/>
    <dgm:cxn modelId="{0C19F5FC-8F09-4F65-80D4-68D7BB9C0FF1}" type="presParOf" srcId="{3C16204B-C240-4E3E-890F-4FEC5902C8A5}" destId="{4FD775A5-DF53-4675-8B30-0C6B04DBEE05}" srcOrd="0" destOrd="0" presId="urn:microsoft.com/office/officeart/2008/layout/HorizontalMultiLevelHierarchy"/>
    <dgm:cxn modelId="{16977992-3C63-476A-AE40-6BC24A914DFF}" type="presParOf" srcId="{47DA8291-65D6-442D-A9CD-8E0E94004755}" destId="{BA11E733-27D3-4618-8A54-A7137C72671F}" srcOrd="1" destOrd="0" presId="urn:microsoft.com/office/officeart/2008/layout/HorizontalMultiLevelHierarchy"/>
    <dgm:cxn modelId="{F208BE39-139B-4075-813D-E8366181F736}" type="presParOf" srcId="{BA11E733-27D3-4618-8A54-A7137C72671F}" destId="{1E2A1B90-1E12-42BE-9DF1-A2F6CCEB390B}" srcOrd="0" destOrd="0" presId="urn:microsoft.com/office/officeart/2008/layout/HorizontalMultiLevelHierarchy"/>
    <dgm:cxn modelId="{63D132F4-E26D-4963-91D4-84E166A8B0D0}" type="presParOf" srcId="{BA11E733-27D3-4618-8A54-A7137C72671F}" destId="{80B30F58-5587-445B-A5D1-D88EB724222E}" srcOrd="1" destOrd="0" presId="urn:microsoft.com/office/officeart/2008/layout/HorizontalMultiLevelHierarchy"/>
    <dgm:cxn modelId="{F5E02963-2AAF-4D65-AF73-1DC1AA2FA4D2}" type="presParOf" srcId="{80B30F58-5587-445B-A5D1-D88EB724222E}" destId="{E0E72020-AD6C-447A-AF7E-B0BD423E52BA}" srcOrd="0" destOrd="0" presId="urn:microsoft.com/office/officeart/2008/layout/HorizontalMultiLevelHierarchy"/>
    <dgm:cxn modelId="{4B8942DE-74AB-4903-8807-C4A5FBC45B6E}" type="presParOf" srcId="{E0E72020-AD6C-447A-AF7E-B0BD423E52BA}" destId="{43A59D2D-C59B-40FC-8D09-2056CCBFC80E}" srcOrd="0" destOrd="0" presId="urn:microsoft.com/office/officeart/2008/layout/HorizontalMultiLevelHierarchy"/>
    <dgm:cxn modelId="{1C2862A0-F109-4281-AF21-1682232DC796}" type="presParOf" srcId="{80B30F58-5587-445B-A5D1-D88EB724222E}" destId="{4031D064-570B-4ADF-AF4B-20F7AB6D12E7}" srcOrd="1" destOrd="0" presId="urn:microsoft.com/office/officeart/2008/layout/HorizontalMultiLevelHierarchy"/>
    <dgm:cxn modelId="{E0D0B88A-2768-44B0-BED4-64B3260E56CA}" type="presParOf" srcId="{4031D064-570B-4ADF-AF4B-20F7AB6D12E7}" destId="{427936B6-E52F-44EC-9250-351EDB0B413A}" srcOrd="0" destOrd="0" presId="urn:microsoft.com/office/officeart/2008/layout/HorizontalMultiLevelHierarchy"/>
    <dgm:cxn modelId="{54C7FD92-8AE8-4607-B6FE-C0AAFF10BBD9}" type="presParOf" srcId="{4031D064-570B-4ADF-AF4B-20F7AB6D12E7}" destId="{3781ABDF-9988-4E1F-9E82-D0CDBEA430B5}" srcOrd="1" destOrd="0" presId="urn:microsoft.com/office/officeart/2008/layout/HorizontalMultiLevelHierarchy"/>
    <dgm:cxn modelId="{8D799BDC-6DEE-46E1-A3EB-E67831F50080}" type="presParOf" srcId="{80B30F58-5587-445B-A5D1-D88EB724222E}" destId="{A9C77D7B-DB05-4F26-A513-586716506FBC}" srcOrd="2" destOrd="0" presId="urn:microsoft.com/office/officeart/2008/layout/HorizontalMultiLevelHierarchy"/>
    <dgm:cxn modelId="{4C28F954-3722-480C-97B2-C42C0AA177A7}" type="presParOf" srcId="{A9C77D7B-DB05-4F26-A513-586716506FBC}" destId="{5401BEA6-1917-4B64-94AF-AFBA010FF8ED}" srcOrd="0" destOrd="0" presId="urn:microsoft.com/office/officeart/2008/layout/HorizontalMultiLevelHierarchy"/>
    <dgm:cxn modelId="{02D2652E-9D71-48DF-98DE-A18E223938C3}" type="presParOf" srcId="{80B30F58-5587-445B-A5D1-D88EB724222E}" destId="{D58E0E30-9A29-4E57-810C-75D7D0D1EEF9}" srcOrd="3" destOrd="0" presId="urn:microsoft.com/office/officeart/2008/layout/HorizontalMultiLevelHierarchy"/>
    <dgm:cxn modelId="{D30707EC-278A-41ED-A08E-72560182A99C}" type="presParOf" srcId="{D58E0E30-9A29-4E57-810C-75D7D0D1EEF9}" destId="{AB68495D-0975-4642-973B-C6A2DF1B0557}" srcOrd="0" destOrd="0" presId="urn:microsoft.com/office/officeart/2008/layout/HorizontalMultiLevelHierarchy"/>
    <dgm:cxn modelId="{0730DB04-424A-49A9-A551-DF26FBE76D23}" type="presParOf" srcId="{D58E0E30-9A29-4E57-810C-75D7D0D1EEF9}" destId="{FEB10EA0-9760-4B79-B748-C920E08834FE}" srcOrd="1" destOrd="0" presId="urn:microsoft.com/office/officeart/2008/layout/HorizontalMultiLevelHierarchy"/>
    <dgm:cxn modelId="{E3B4450F-0234-40E4-BBDA-27C984148930}" type="presParOf" srcId="{47DA8291-65D6-442D-A9CD-8E0E94004755}" destId="{DB66F8F4-0423-4A62-9DC9-DEC0CBE823F2}" srcOrd="2" destOrd="0" presId="urn:microsoft.com/office/officeart/2008/layout/HorizontalMultiLevelHierarchy"/>
    <dgm:cxn modelId="{F120FDD9-F408-4CCB-9D46-FDA41BF0297F}" type="presParOf" srcId="{DB66F8F4-0423-4A62-9DC9-DEC0CBE823F2}" destId="{C4D502CA-A16D-4DF8-AA78-7C5E0788FE4B}" srcOrd="0" destOrd="0" presId="urn:microsoft.com/office/officeart/2008/layout/HorizontalMultiLevelHierarchy"/>
    <dgm:cxn modelId="{3B2338CC-3456-43B7-801B-54617DEEE38D}" type="presParOf" srcId="{47DA8291-65D6-442D-A9CD-8E0E94004755}" destId="{7AC944C7-4F35-4085-8CEA-C47ABE472E2D}" srcOrd="3" destOrd="0" presId="urn:microsoft.com/office/officeart/2008/layout/HorizontalMultiLevelHierarchy"/>
    <dgm:cxn modelId="{7560F98C-7647-493D-B907-168A43878D91}" type="presParOf" srcId="{7AC944C7-4F35-4085-8CEA-C47ABE472E2D}" destId="{820E6BAE-C2E7-4D5C-8289-D2C74B568DE2}" srcOrd="0" destOrd="0" presId="urn:microsoft.com/office/officeart/2008/layout/HorizontalMultiLevelHierarchy"/>
    <dgm:cxn modelId="{FBFBD204-93DE-4FAA-943F-58C0D7AFF42C}" type="presParOf" srcId="{7AC944C7-4F35-4085-8CEA-C47ABE472E2D}" destId="{E9C68801-296D-44F4-B52C-BAC5ACA25003}" srcOrd="1" destOrd="0" presId="urn:microsoft.com/office/officeart/2008/layout/HorizontalMultiLevelHierarchy"/>
    <dgm:cxn modelId="{97E9A355-E281-4928-B87E-9026C6265E25}" type="presParOf" srcId="{E9C68801-296D-44F4-B52C-BAC5ACA25003}" destId="{E92B71DD-BC1F-4179-BCDD-2CE759A4E346}" srcOrd="0" destOrd="0" presId="urn:microsoft.com/office/officeart/2008/layout/HorizontalMultiLevelHierarchy"/>
    <dgm:cxn modelId="{D2C34B69-FD9A-49E6-A4FF-1D19C9F4E944}" type="presParOf" srcId="{E92B71DD-BC1F-4179-BCDD-2CE759A4E346}" destId="{787CB0B9-27D7-456A-96B7-C3C713DADFC3}" srcOrd="0" destOrd="0" presId="urn:microsoft.com/office/officeart/2008/layout/HorizontalMultiLevelHierarchy"/>
    <dgm:cxn modelId="{78C806C0-37D3-4A7D-B105-F7FD57B42447}" type="presParOf" srcId="{E9C68801-296D-44F4-B52C-BAC5ACA25003}" destId="{E1506E7A-012E-4CB7-8B36-F05DD78EE140}" srcOrd="1" destOrd="0" presId="urn:microsoft.com/office/officeart/2008/layout/HorizontalMultiLevelHierarchy"/>
    <dgm:cxn modelId="{E6E6FE59-46BB-4E15-A548-CF79AB97C6D2}" type="presParOf" srcId="{E1506E7A-012E-4CB7-8B36-F05DD78EE140}" destId="{F5CA4616-0653-4C43-AC49-01A80F400579}" srcOrd="0" destOrd="0" presId="urn:microsoft.com/office/officeart/2008/layout/HorizontalMultiLevelHierarchy"/>
    <dgm:cxn modelId="{4FE21A56-60E2-426D-B911-8AA646224C35}" type="presParOf" srcId="{E1506E7A-012E-4CB7-8B36-F05DD78EE140}" destId="{0C61DB0A-0612-4E4E-9FA0-BB8A5141325C}" srcOrd="1" destOrd="0" presId="urn:microsoft.com/office/officeart/2008/layout/HorizontalMultiLevelHierarchy"/>
    <dgm:cxn modelId="{1179FB46-F655-4E7A-ADC2-9386FF8ED495}" type="presParOf" srcId="{E9C68801-296D-44F4-B52C-BAC5ACA25003}" destId="{CAA1767F-EC7E-4557-8DBF-40B5BD1C891F}" srcOrd="2" destOrd="0" presId="urn:microsoft.com/office/officeart/2008/layout/HorizontalMultiLevelHierarchy"/>
    <dgm:cxn modelId="{967C3468-10E5-4125-8504-76AA0DD28B72}" type="presParOf" srcId="{CAA1767F-EC7E-4557-8DBF-40B5BD1C891F}" destId="{B4B4F30F-E3F1-4B8D-B74A-8ADFB6EB5F53}" srcOrd="0" destOrd="0" presId="urn:microsoft.com/office/officeart/2008/layout/HorizontalMultiLevelHierarchy"/>
    <dgm:cxn modelId="{7CA6ADC8-E14D-4EC8-B658-587622A65E4B}" type="presParOf" srcId="{E9C68801-296D-44F4-B52C-BAC5ACA25003}" destId="{D78AD419-6608-4668-9B6F-63C740894376}" srcOrd="3" destOrd="0" presId="urn:microsoft.com/office/officeart/2008/layout/HorizontalMultiLevelHierarchy"/>
    <dgm:cxn modelId="{1C5E0D43-D473-49A5-B5E6-3D68B84BF1AF}" type="presParOf" srcId="{D78AD419-6608-4668-9B6F-63C740894376}" destId="{C8817D2A-C172-4769-8A10-DC9C3AEFFBB5}" srcOrd="0" destOrd="0" presId="urn:microsoft.com/office/officeart/2008/layout/HorizontalMultiLevelHierarchy"/>
    <dgm:cxn modelId="{3D9AD03B-2887-44F2-B993-852C031913E5}" type="presParOf" srcId="{D78AD419-6608-4668-9B6F-63C740894376}" destId="{56CFB355-4954-454F-9FB6-771FE2FF8C19}" srcOrd="1" destOrd="0" presId="urn:microsoft.com/office/officeart/2008/layout/HorizontalMultiLevelHierarchy"/>
    <dgm:cxn modelId="{E77F9DCD-928D-49B1-8F0B-84B463910B57}" type="presParOf" srcId="{47DA8291-65D6-442D-A9CD-8E0E94004755}" destId="{32735CE2-F333-4667-AAB1-D6C19A2351D2}" srcOrd="4" destOrd="0" presId="urn:microsoft.com/office/officeart/2008/layout/HorizontalMultiLevelHierarchy"/>
    <dgm:cxn modelId="{D85AD916-1052-47F4-A4ED-C3B2A8CD822C}" type="presParOf" srcId="{32735CE2-F333-4667-AAB1-D6C19A2351D2}" destId="{94E4C670-9A18-4BC6-B681-AB6B93D41D7B}" srcOrd="0" destOrd="0" presId="urn:microsoft.com/office/officeart/2008/layout/HorizontalMultiLevelHierarchy"/>
    <dgm:cxn modelId="{FFDFE78E-62D9-4A41-965B-E68FFA567C86}" type="presParOf" srcId="{47DA8291-65D6-442D-A9CD-8E0E94004755}" destId="{27110F1D-BE02-4605-AA6A-F0626A5E8F0E}" srcOrd="5" destOrd="0" presId="urn:microsoft.com/office/officeart/2008/layout/HorizontalMultiLevelHierarchy"/>
    <dgm:cxn modelId="{19207DF2-CC85-48BD-99BD-615111E75079}" type="presParOf" srcId="{27110F1D-BE02-4605-AA6A-F0626A5E8F0E}" destId="{63BDF383-EF3D-4FBE-B26B-D3212A3B3454}" srcOrd="0" destOrd="0" presId="urn:microsoft.com/office/officeart/2008/layout/HorizontalMultiLevelHierarchy"/>
    <dgm:cxn modelId="{89A5B4AE-936B-48DF-8096-18D942E69E43}" type="presParOf" srcId="{27110F1D-BE02-4605-AA6A-F0626A5E8F0E}" destId="{D1FB47AE-52FB-4398-9399-E55DDB9EFDD1}"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1F0382F-DED5-45FE-821E-0283480D7D03}" type="doc">
      <dgm:prSet loTypeId="urn:microsoft.com/office/officeart/2005/8/layout/cycle4" loCatId="cycle" qsTypeId="urn:microsoft.com/office/officeart/2005/8/quickstyle/simple2" qsCatId="simple" csTypeId="urn:microsoft.com/office/officeart/2005/8/colors/accent0_2" csCatId="mainScheme" phldr="1"/>
      <dgm:spPr/>
      <dgm:t>
        <a:bodyPr/>
        <a:lstStyle/>
        <a:p>
          <a:endParaRPr lang="es-ES"/>
        </a:p>
      </dgm:t>
    </dgm:pt>
    <dgm:pt modelId="{7DE5BDF6-727E-4C3D-838E-5FA840CF92EF}">
      <dgm:prSet phldrT="[Texto]" custT="1"/>
      <dgm:spPr/>
      <dgm:t>
        <a:bodyPr/>
        <a:lstStyle/>
        <a:p>
          <a:pPr algn="just"/>
          <a:r>
            <a:rPr lang="es-ES" sz="1200" b="1"/>
            <a:t>1. Devolución dineros sociales en cuentas del FRISCO (Vicepresidencia Financiera</a:t>
          </a:r>
          <a:r>
            <a:rPr lang="es-ES" sz="1100"/>
            <a:t>)</a:t>
          </a:r>
          <a:endParaRPr lang="es-ES" sz="1100" dirty="0"/>
        </a:p>
      </dgm:t>
    </dgm:pt>
    <dgm:pt modelId="{08B79ED8-86CD-48A1-81CE-00CA8F12523F}" type="parTrans" cxnId="{E0960B43-8F9F-4C4D-9554-18B19E70FA1B}">
      <dgm:prSet/>
      <dgm:spPr/>
      <dgm:t>
        <a:bodyPr/>
        <a:lstStyle/>
        <a:p>
          <a:pPr algn="just"/>
          <a:endParaRPr lang="es-ES" sz="1100"/>
        </a:p>
      </dgm:t>
    </dgm:pt>
    <dgm:pt modelId="{26669735-FB4A-4953-BF4C-E99BC77843F5}" type="sibTrans" cxnId="{E0960B43-8F9F-4C4D-9554-18B19E70FA1B}">
      <dgm:prSet/>
      <dgm:spPr/>
      <dgm:t>
        <a:bodyPr/>
        <a:lstStyle/>
        <a:p>
          <a:pPr algn="just"/>
          <a:endParaRPr lang="es-ES" sz="1100"/>
        </a:p>
      </dgm:t>
    </dgm:pt>
    <dgm:pt modelId="{CC742694-90B6-4D74-854C-C3E5724DB332}">
      <dgm:prSet phldrT="[Texto]" custT="1"/>
      <dgm:spPr/>
      <dgm:t>
        <a:bodyPr/>
        <a:lstStyle/>
        <a:p>
          <a:pPr algn="just"/>
          <a:r>
            <a:rPr lang="es-ES" sz="1100" dirty="0"/>
            <a:t>1.- R</a:t>
          </a:r>
          <a:r>
            <a:rPr lang="es-CO" sz="1100" dirty="0" err="1"/>
            <a:t>ecursos</a:t>
          </a:r>
          <a:r>
            <a:rPr lang="es-CO" sz="1100" dirty="0"/>
            <a:t> dinerarios que hubiesen ingresado a las cuentas del FRISCO, producto de la enajenación de bienes sociales de sociedades en liquidación, o de  ingresos derivados de su productividad. </a:t>
          </a:r>
          <a:endParaRPr lang="es-ES" sz="1100" dirty="0"/>
        </a:p>
      </dgm:t>
    </dgm:pt>
    <dgm:pt modelId="{8244919E-C7A7-461E-8417-67852120565A}" type="parTrans" cxnId="{1B56FCD6-36BE-4117-8194-E3053BDD2B2E}">
      <dgm:prSet/>
      <dgm:spPr/>
      <dgm:t>
        <a:bodyPr/>
        <a:lstStyle/>
        <a:p>
          <a:pPr algn="just"/>
          <a:endParaRPr lang="es-ES" sz="1100"/>
        </a:p>
      </dgm:t>
    </dgm:pt>
    <dgm:pt modelId="{CB083480-71EB-4C14-892E-D440A565F6D2}" type="sibTrans" cxnId="{1B56FCD6-36BE-4117-8194-E3053BDD2B2E}">
      <dgm:prSet/>
      <dgm:spPr/>
      <dgm:t>
        <a:bodyPr/>
        <a:lstStyle/>
        <a:p>
          <a:pPr algn="just"/>
          <a:endParaRPr lang="es-ES" sz="1100"/>
        </a:p>
      </dgm:t>
    </dgm:pt>
    <dgm:pt modelId="{C091A141-4EB8-443B-A26D-F22C8A4AE5DF}">
      <dgm:prSet phldrT="[Texto]" custT="1"/>
      <dgm:spPr/>
      <dgm:t>
        <a:bodyPr/>
        <a:lstStyle/>
        <a:p>
          <a:pPr algn="just"/>
          <a:r>
            <a:rPr lang="es-ES" sz="1200" b="1"/>
            <a:t>2.- Devolución inmuebles (Gerencia de Inmuebles)</a:t>
          </a:r>
          <a:endParaRPr lang="es-ES" sz="1200" b="1" dirty="0"/>
        </a:p>
      </dgm:t>
    </dgm:pt>
    <dgm:pt modelId="{8F1AE611-30A8-473C-8DBB-C6F040B396BB}" type="parTrans" cxnId="{B470FD6A-12A9-482F-8887-3E9D4042BF4D}">
      <dgm:prSet/>
      <dgm:spPr/>
      <dgm:t>
        <a:bodyPr/>
        <a:lstStyle/>
        <a:p>
          <a:pPr algn="just"/>
          <a:endParaRPr lang="es-ES" sz="1100"/>
        </a:p>
      </dgm:t>
    </dgm:pt>
    <dgm:pt modelId="{6B3C5019-7B3C-45FD-9011-EC2746AE5385}" type="sibTrans" cxnId="{B470FD6A-12A9-482F-8887-3E9D4042BF4D}">
      <dgm:prSet/>
      <dgm:spPr/>
      <dgm:t>
        <a:bodyPr/>
        <a:lstStyle/>
        <a:p>
          <a:pPr algn="just"/>
          <a:endParaRPr lang="es-ES" sz="1100"/>
        </a:p>
      </dgm:t>
    </dgm:pt>
    <dgm:pt modelId="{60DA1048-1476-472A-9A23-3952C5AE55F5}">
      <dgm:prSet phldrT="[Texto]" custT="1"/>
      <dgm:spPr/>
      <dgm:t>
        <a:bodyPr/>
        <a:lstStyle/>
        <a:p>
          <a:pPr algn="just"/>
          <a:r>
            <a:rPr lang="es-CO" sz="1100" dirty="0"/>
            <a:t>2.- Proceso de devolución de bienes inmuebles propiedad de las sociedades en liquidación administrados por depositarios de la Gerencia de Inmuebles.</a:t>
          </a:r>
          <a:endParaRPr lang="es-ES" sz="1100" dirty="0"/>
        </a:p>
      </dgm:t>
    </dgm:pt>
    <dgm:pt modelId="{26EF1426-04C8-4049-9609-B51169CF1CFA}" type="parTrans" cxnId="{37B205D6-156E-4239-80AE-8CC6B0445C81}">
      <dgm:prSet/>
      <dgm:spPr/>
      <dgm:t>
        <a:bodyPr/>
        <a:lstStyle/>
        <a:p>
          <a:pPr algn="just"/>
          <a:endParaRPr lang="es-ES" sz="1100"/>
        </a:p>
      </dgm:t>
    </dgm:pt>
    <dgm:pt modelId="{1943E902-9455-4D1D-854A-F51C64820EAD}" type="sibTrans" cxnId="{37B205D6-156E-4239-80AE-8CC6B0445C81}">
      <dgm:prSet/>
      <dgm:spPr/>
      <dgm:t>
        <a:bodyPr/>
        <a:lstStyle/>
        <a:p>
          <a:pPr algn="just"/>
          <a:endParaRPr lang="es-ES" sz="1100"/>
        </a:p>
      </dgm:t>
    </dgm:pt>
    <dgm:pt modelId="{29CCC872-29AB-45A8-BEE1-8915E25230CA}">
      <dgm:prSet phldrT="[Texto]" custT="1"/>
      <dgm:spPr/>
      <dgm:t>
        <a:bodyPr/>
        <a:lstStyle/>
        <a:p>
          <a:pPr algn="just"/>
          <a:r>
            <a:rPr lang="es-ES" sz="1200" b="1"/>
            <a:t>4.Enajenación de activos</a:t>
          </a:r>
          <a:endParaRPr lang="es-ES" sz="1200" b="1" dirty="0"/>
        </a:p>
      </dgm:t>
    </dgm:pt>
    <dgm:pt modelId="{CC33987E-3142-4C98-BE52-7D61864AAF0E}" type="parTrans" cxnId="{DF1E352B-88F8-4BC7-A8DF-6A2930872087}">
      <dgm:prSet/>
      <dgm:spPr/>
      <dgm:t>
        <a:bodyPr/>
        <a:lstStyle/>
        <a:p>
          <a:pPr algn="just"/>
          <a:endParaRPr lang="es-ES" sz="1100"/>
        </a:p>
      </dgm:t>
    </dgm:pt>
    <dgm:pt modelId="{572F62F6-0625-4E86-A614-B084E4488872}" type="sibTrans" cxnId="{DF1E352B-88F8-4BC7-A8DF-6A2930872087}">
      <dgm:prSet/>
      <dgm:spPr/>
      <dgm:t>
        <a:bodyPr/>
        <a:lstStyle/>
        <a:p>
          <a:pPr algn="just"/>
          <a:endParaRPr lang="es-ES" sz="1100"/>
        </a:p>
      </dgm:t>
    </dgm:pt>
    <dgm:pt modelId="{847B4EB4-5765-4BD7-9761-FDF900A6E432}">
      <dgm:prSet phldrT="[Texto]" custT="1"/>
      <dgm:spPr/>
      <dgm:t>
        <a:bodyPr/>
        <a:lstStyle/>
        <a:p>
          <a:pPr algn="just"/>
          <a:r>
            <a:rPr lang="es-ES" sz="1100" dirty="0"/>
            <a:t>4.- Proceso de enajenación de activos sociales declarados extintos en un 100%  que sean propiedad de la Nación – FRISCO  o propiedad de los entes sociales, mediante aplicación por parte de los liquidadores de los procedimientos que contempla el Decreto 2136 de 2015</a:t>
          </a:r>
        </a:p>
      </dgm:t>
    </dgm:pt>
    <dgm:pt modelId="{251BBB42-AC0B-4508-98DF-9B0A20EC0A9A}" type="parTrans" cxnId="{AA919576-FEEA-4069-A931-33B92EFB8DC1}">
      <dgm:prSet/>
      <dgm:spPr/>
      <dgm:t>
        <a:bodyPr/>
        <a:lstStyle/>
        <a:p>
          <a:pPr algn="just"/>
          <a:endParaRPr lang="es-ES" sz="1100"/>
        </a:p>
      </dgm:t>
    </dgm:pt>
    <dgm:pt modelId="{C6BC46D9-9C2C-474E-B3F8-BA46EC626751}" type="sibTrans" cxnId="{AA919576-FEEA-4069-A931-33B92EFB8DC1}">
      <dgm:prSet/>
      <dgm:spPr/>
      <dgm:t>
        <a:bodyPr/>
        <a:lstStyle/>
        <a:p>
          <a:pPr algn="just"/>
          <a:endParaRPr lang="es-ES" sz="1100"/>
        </a:p>
      </dgm:t>
    </dgm:pt>
    <dgm:pt modelId="{632E50E7-1313-4442-AB94-5B78B28D4289}">
      <dgm:prSet phldrT="[Texto]" custT="1"/>
      <dgm:spPr/>
      <dgm:t>
        <a:bodyPr/>
        <a:lstStyle/>
        <a:p>
          <a:pPr algn="just"/>
          <a:r>
            <a:rPr lang="es-ES" sz="1200" b="1"/>
            <a:t>3.Enajenación de activos por intermedio de CISA</a:t>
          </a:r>
          <a:endParaRPr lang="es-ES" sz="1200" b="1" dirty="0"/>
        </a:p>
      </dgm:t>
    </dgm:pt>
    <dgm:pt modelId="{FC2DAB82-FAF3-464B-859D-BAAF15DE2690}" type="parTrans" cxnId="{B04999C0-F4A4-4125-8338-AE1974165D58}">
      <dgm:prSet/>
      <dgm:spPr/>
      <dgm:t>
        <a:bodyPr/>
        <a:lstStyle/>
        <a:p>
          <a:pPr algn="just"/>
          <a:endParaRPr lang="es-ES" sz="1100"/>
        </a:p>
      </dgm:t>
    </dgm:pt>
    <dgm:pt modelId="{E97FA039-E0D8-408A-8BBA-4B3B4D5A21C5}" type="sibTrans" cxnId="{B04999C0-F4A4-4125-8338-AE1974165D58}">
      <dgm:prSet/>
      <dgm:spPr/>
      <dgm:t>
        <a:bodyPr/>
        <a:lstStyle/>
        <a:p>
          <a:pPr algn="just"/>
          <a:endParaRPr lang="es-ES" sz="1100"/>
        </a:p>
      </dgm:t>
    </dgm:pt>
    <dgm:pt modelId="{3E16A5C5-B79B-44C9-AE49-611318AA1D11}">
      <dgm:prSet phldrT="[Texto]" custT="1"/>
      <dgm:spPr/>
      <dgm:t>
        <a:bodyPr/>
        <a:lstStyle/>
        <a:p>
          <a:pPr algn="just"/>
          <a:r>
            <a:rPr lang="es-ES" sz="1100" dirty="0"/>
            <a:t>3.- Enajenar bienes inmuebles sociales que actualmente figuran como de propiedad de la NACION – FRISCO, en ejecución del contrato No 011 de 2015 suscrito entre SAE y CISA S.A., </a:t>
          </a:r>
        </a:p>
      </dgm:t>
    </dgm:pt>
    <dgm:pt modelId="{88F23AA8-E463-47FE-B2F3-9DA5EDA22CB7}" type="parTrans" cxnId="{1B3FB468-7358-4F44-AC3A-96E6A3174BE5}">
      <dgm:prSet/>
      <dgm:spPr/>
      <dgm:t>
        <a:bodyPr/>
        <a:lstStyle/>
        <a:p>
          <a:pPr algn="just"/>
          <a:endParaRPr lang="es-ES" sz="1100"/>
        </a:p>
      </dgm:t>
    </dgm:pt>
    <dgm:pt modelId="{5177F5D9-FFF2-44DF-9B8A-7E223BE1BFB0}" type="sibTrans" cxnId="{1B3FB468-7358-4F44-AC3A-96E6A3174BE5}">
      <dgm:prSet/>
      <dgm:spPr/>
      <dgm:t>
        <a:bodyPr/>
        <a:lstStyle/>
        <a:p>
          <a:pPr algn="just"/>
          <a:endParaRPr lang="es-ES" sz="1100"/>
        </a:p>
      </dgm:t>
    </dgm:pt>
    <dgm:pt modelId="{5EAB1A71-959A-4C2C-B472-D75FC9BC89FD}" type="pres">
      <dgm:prSet presAssocID="{51F0382F-DED5-45FE-821E-0283480D7D03}" presName="cycleMatrixDiagram" presStyleCnt="0">
        <dgm:presLayoutVars>
          <dgm:chMax val="1"/>
          <dgm:dir/>
          <dgm:animLvl val="lvl"/>
          <dgm:resizeHandles val="exact"/>
        </dgm:presLayoutVars>
      </dgm:prSet>
      <dgm:spPr/>
    </dgm:pt>
    <dgm:pt modelId="{FD5C4174-C36F-47CF-AE6E-6354D1B29B2D}" type="pres">
      <dgm:prSet presAssocID="{51F0382F-DED5-45FE-821E-0283480D7D03}" presName="children" presStyleCnt="0"/>
      <dgm:spPr/>
    </dgm:pt>
    <dgm:pt modelId="{435CD2D8-8ECA-4220-83E5-51ECCFAAC906}" type="pres">
      <dgm:prSet presAssocID="{51F0382F-DED5-45FE-821E-0283480D7D03}" presName="child1group" presStyleCnt="0"/>
      <dgm:spPr/>
    </dgm:pt>
    <dgm:pt modelId="{A5812F74-5913-4A44-AAC4-9A712A6B4116}" type="pres">
      <dgm:prSet presAssocID="{51F0382F-DED5-45FE-821E-0283480D7D03}" presName="child1" presStyleLbl="bgAcc1" presStyleIdx="0" presStyleCnt="4" custScaleX="121742" custScaleY="120879" custLinFactNeighborX="-45234" custLinFactNeighborY="16050"/>
      <dgm:spPr/>
    </dgm:pt>
    <dgm:pt modelId="{5C8D06C3-8A67-486A-8316-386D984100F8}" type="pres">
      <dgm:prSet presAssocID="{51F0382F-DED5-45FE-821E-0283480D7D03}" presName="child1Text" presStyleLbl="bgAcc1" presStyleIdx="0" presStyleCnt="4">
        <dgm:presLayoutVars>
          <dgm:bulletEnabled val="1"/>
        </dgm:presLayoutVars>
      </dgm:prSet>
      <dgm:spPr/>
    </dgm:pt>
    <dgm:pt modelId="{E34116C5-1D1D-4F6B-9ADE-EDDC1D80F96F}" type="pres">
      <dgm:prSet presAssocID="{51F0382F-DED5-45FE-821E-0283480D7D03}" presName="child2group" presStyleCnt="0"/>
      <dgm:spPr/>
    </dgm:pt>
    <dgm:pt modelId="{1AA732D4-1CD4-4641-A192-A6551D2A5B50}" type="pres">
      <dgm:prSet presAssocID="{51F0382F-DED5-45FE-821E-0283480D7D03}" presName="child2" presStyleLbl="bgAcc1" presStyleIdx="1" presStyleCnt="4" custScaleX="154764" custScaleY="94292" custLinFactNeighborX="47010" custLinFactNeighborY="5624"/>
      <dgm:spPr/>
    </dgm:pt>
    <dgm:pt modelId="{E5FDDC17-F86F-4FE7-8D05-9F8B490DF715}" type="pres">
      <dgm:prSet presAssocID="{51F0382F-DED5-45FE-821E-0283480D7D03}" presName="child2Text" presStyleLbl="bgAcc1" presStyleIdx="1" presStyleCnt="4">
        <dgm:presLayoutVars>
          <dgm:bulletEnabled val="1"/>
        </dgm:presLayoutVars>
      </dgm:prSet>
      <dgm:spPr/>
    </dgm:pt>
    <dgm:pt modelId="{83901979-21F3-4F4E-AFD9-7E2C4B9C7CD2}" type="pres">
      <dgm:prSet presAssocID="{51F0382F-DED5-45FE-821E-0283480D7D03}" presName="child3group" presStyleCnt="0"/>
      <dgm:spPr/>
    </dgm:pt>
    <dgm:pt modelId="{F787B586-59CD-4DBA-93C5-F3F83AEEF66A}" type="pres">
      <dgm:prSet presAssocID="{51F0382F-DED5-45FE-821E-0283480D7D03}" presName="child3" presStyleLbl="bgAcc1" presStyleIdx="2" presStyleCnt="4" custScaleX="168454" custScaleY="153969" custLinFactNeighborX="42643" custLinFactNeighborY="-7457"/>
      <dgm:spPr/>
    </dgm:pt>
    <dgm:pt modelId="{3748DDEA-9880-4DB3-BEB0-C70EC9736436}" type="pres">
      <dgm:prSet presAssocID="{51F0382F-DED5-45FE-821E-0283480D7D03}" presName="child3Text" presStyleLbl="bgAcc1" presStyleIdx="2" presStyleCnt="4">
        <dgm:presLayoutVars>
          <dgm:bulletEnabled val="1"/>
        </dgm:presLayoutVars>
      </dgm:prSet>
      <dgm:spPr/>
    </dgm:pt>
    <dgm:pt modelId="{8447FCC9-76AC-4DFB-B47B-1753231FC002}" type="pres">
      <dgm:prSet presAssocID="{51F0382F-DED5-45FE-821E-0283480D7D03}" presName="child4group" presStyleCnt="0"/>
      <dgm:spPr/>
    </dgm:pt>
    <dgm:pt modelId="{32EB59BD-9ED1-467D-A7AE-5E25FA637835}" type="pres">
      <dgm:prSet presAssocID="{51F0382F-DED5-45FE-821E-0283480D7D03}" presName="child4" presStyleLbl="bgAcc1" presStyleIdx="3" presStyleCnt="4" custScaleX="128294" custScaleY="172731" custLinFactNeighborX="-47918" custLinFactNeighborY="-16838"/>
      <dgm:spPr/>
    </dgm:pt>
    <dgm:pt modelId="{87284C4B-D997-4FE7-B85A-B9C5E6EC04FF}" type="pres">
      <dgm:prSet presAssocID="{51F0382F-DED5-45FE-821E-0283480D7D03}" presName="child4Text" presStyleLbl="bgAcc1" presStyleIdx="3" presStyleCnt="4">
        <dgm:presLayoutVars>
          <dgm:bulletEnabled val="1"/>
        </dgm:presLayoutVars>
      </dgm:prSet>
      <dgm:spPr/>
    </dgm:pt>
    <dgm:pt modelId="{34187141-3656-4C36-A595-235402CCABE7}" type="pres">
      <dgm:prSet presAssocID="{51F0382F-DED5-45FE-821E-0283480D7D03}" presName="childPlaceholder" presStyleCnt="0"/>
      <dgm:spPr/>
    </dgm:pt>
    <dgm:pt modelId="{EAEFCAF5-2FE2-4BAE-ABBC-97328D8B056E}" type="pres">
      <dgm:prSet presAssocID="{51F0382F-DED5-45FE-821E-0283480D7D03}" presName="circle" presStyleCnt="0"/>
      <dgm:spPr/>
    </dgm:pt>
    <dgm:pt modelId="{6204266F-9037-4A30-97B6-918E6A16BD5E}" type="pres">
      <dgm:prSet presAssocID="{51F0382F-DED5-45FE-821E-0283480D7D03}" presName="quadrant1" presStyleLbl="node1" presStyleIdx="0" presStyleCnt="4" custScaleX="92093" custScaleY="97119">
        <dgm:presLayoutVars>
          <dgm:chMax val="1"/>
          <dgm:bulletEnabled val="1"/>
        </dgm:presLayoutVars>
      </dgm:prSet>
      <dgm:spPr/>
    </dgm:pt>
    <dgm:pt modelId="{B404C0F9-9FDF-4B9B-BC5A-2050253B3DD4}" type="pres">
      <dgm:prSet presAssocID="{51F0382F-DED5-45FE-821E-0283480D7D03}" presName="quadrant2" presStyleLbl="node1" presStyleIdx="1" presStyleCnt="4" custScaleX="92093" custScaleY="97119">
        <dgm:presLayoutVars>
          <dgm:chMax val="1"/>
          <dgm:bulletEnabled val="1"/>
        </dgm:presLayoutVars>
      </dgm:prSet>
      <dgm:spPr/>
    </dgm:pt>
    <dgm:pt modelId="{0F7EC9A7-107B-4FFF-BEDB-D46B9EB4D1F6}" type="pres">
      <dgm:prSet presAssocID="{51F0382F-DED5-45FE-821E-0283480D7D03}" presName="quadrant3" presStyleLbl="node1" presStyleIdx="2" presStyleCnt="4" custScaleX="92093" custScaleY="97119">
        <dgm:presLayoutVars>
          <dgm:chMax val="1"/>
          <dgm:bulletEnabled val="1"/>
        </dgm:presLayoutVars>
      </dgm:prSet>
      <dgm:spPr/>
    </dgm:pt>
    <dgm:pt modelId="{33648254-0E3D-4CD7-9936-D0BCD333B96D}" type="pres">
      <dgm:prSet presAssocID="{51F0382F-DED5-45FE-821E-0283480D7D03}" presName="quadrant4" presStyleLbl="node1" presStyleIdx="3" presStyleCnt="4" custScaleX="92093" custScaleY="97119">
        <dgm:presLayoutVars>
          <dgm:chMax val="1"/>
          <dgm:bulletEnabled val="1"/>
        </dgm:presLayoutVars>
      </dgm:prSet>
      <dgm:spPr/>
    </dgm:pt>
    <dgm:pt modelId="{6C90F065-25D4-413B-823D-A76EFEA1F0D8}" type="pres">
      <dgm:prSet presAssocID="{51F0382F-DED5-45FE-821E-0283480D7D03}" presName="quadrantPlaceholder" presStyleCnt="0"/>
      <dgm:spPr/>
    </dgm:pt>
    <dgm:pt modelId="{1B191D23-9E91-4798-8D2A-464DC1CA0742}" type="pres">
      <dgm:prSet presAssocID="{51F0382F-DED5-45FE-821E-0283480D7D03}" presName="center1" presStyleLbl="fgShp" presStyleIdx="0" presStyleCnt="2"/>
      <dgm:spPr/>
    </dgm:pt>
    <dgm:pt modelId="{2E97ADBB-8D75-435E-9164-D73387E6E638}" type="pres">
      <dgm:prSet presAssocID="{51F0382F-DED5-45FE-821E-0283480D7D03}" presName="center2" presStyleLbl="fgShp" presStyleIdx="1" presStyleCnt="2"/>
      <dgm:spPr/>
    </dgm:pt>
  </dgm:ptLst>
  <dgm:cxnLst>
    <dgm:cxn modelId="{D993B50C-EF4E-493E-A992-F0BD09F21CB6}" type="presOf" srcId="{51F0382F-DED5-45FE-821E-0283480D7D03}" destId="{5EAB1A71-959A-4C2C-B472-D75FC9BC89FD}" srcOrd="0" destOrd="0" presId="urn:microsoft.com/office/officeart/2005/8/layout/cycle4"/>
    <dgm:cxn modelId="{C4D1CA24-EA88-4248-90CE-A2AF9EC18E1D}" type="presOf" srcId="{847B4EB4-5765-4BD7-9761-FDF900A6E432}" destId="{3748DDEA-9880-4DB3-BEB0-C70EC9736436}" srcOrd="1" destOrd="0" presId="urn:microsoft.com/office/officeart/2005/8/layout/cycle4"/>
    <dgm:cxn modelId="{DF1E352B-88F8-4BC7-A8DF-6A2930872087}" srcId="{51F0382F-DED5-45FE-821E-0283480D7D03}" destId="{29CCC872-29AB-45A8-BEE1-8915E25230CA}" srcOrd="2" destOrd="0" parTransId="{CC33987E-3142-4C98-BE52-7D61864AAF0E}" sibTransId="{572F62F6-0625-4E86-A614-B084E4488872}"/>
    <dgm:cxn modelId="{0086B12E-FDF6-4C06-96DB-79BBBF789456}" type="presOf" srcId="{847B4EB4-5765-4BD7-9761-FDF900A6E432}" destId="{F787B586-59CD-4DBA-93C5-F3F83AEEF66A}" srcOrd="0" destOrd="0" presId="urn:microsoft.com/office/officeart/2005/8/layout/cycle4"/>
    <dgm:cxn modelId="{E6703630-7BB1-4F86-8BB0-CEBD2AEAE289}" type="presOf" srcId="{632E50E7-1313-4442-AB94-5B78B28D4289}" destId="{33648254-0E3D-4CD7-9936-D0BCD333B96D}" srcOrd="0" destOrd="0" presId="urn:microsoft.com/office/officeart/2005/8/layout/cycle4"/>
    <dgm:cxn modelId="{7BD46B3B-128E-4770-88E1-F888C3C4F03C}" type="presOf" srcId="{CC742694-90B6-4D74-854C-C3E5724DB332}" destId="{5C8D06C3-8A67-486A-8316-386D984100F8}" srcOrd="1" destOrd="0" presId="urn:microsoft.com/office/officeart/2005/8/layout/cycle4"/>
    <dgm:cxn modelId="{C8517761-3FB4-4402-9125-F4FAE1B0DC54}" type="presOf" srcId="{3E16A5C5-B79B-44C9-AE49-611318AA1D11}" destId="{32EB59BD-9ED1-467D-A7AE-5E25FA637835}" srcOrd="0" destOrd="0" presId="urn:microsoft.com/office/officeart/2005/8/layout/cycle4"/>
    <dgm:cxn modelId="{E0960B43-8F9F-4C4D-9554-18B19E70FA1B}" srcId="{51F0382F-DED5-45FE-821E-0283480D7D03}" destId="{7DE5BDF6-727E-4C3D-838E-5FA840CF92EF}" srcOrd="0" destOrd="0" parTransId="{08B79ED8-86CD-48A1-81CE-00CA8F12523F}" sibTransId="{26669735-FB4A-4953-BF4C-E99BC77843F5}"/>
    <dgm:cxn modelId="{1B3FB468-7358-4F44-AC3A-96E6A3174BE5}" srcId="{632E50E7-1313-4442-AB94-5B78B28D4289}" destId="{3E16A5C5-B79B-44C9-AE49-611318AA1D11}" srcOrd="0" destOrd="0" parTransId="{88F23AA8-E463-47FE-B2F3-9DA5EDA22CB7}" sibTransId="{5177F5D9-FFF2-44DF-9B8A-7E223BE1BFB0}"/>
    <dgm:cxn modelId="{B470FD6A-12A9-482F-8887-3E9D4042BF4D}" srcId="{51F0382F-DED5-45FE-821E-0283480D7D03}" destId="{C091A141-4EB8-443B-A26D-F22C8A4AE5DF}" srcOrd="1" destOrd="0" parTransId="{8F1AE611-30A8-473C-8DBB-C6F040B396BB}" sibTransId="{6B3C5019-7B3C-45FD-9011-EC2746AE5385}"/>
    <dgm:cxn modelId="{AA919576-FEEA-4069-A931-33B92EFB8DC1}" srcId="{29CCC872-29AB-45A8-BEE1-8915E25230CA}" destId="{847B4EB4-5765-4BD7-9761-FDF900A6E432}" srcOrd="0" destOrd="0" parTransId="{251BBB42-AC0B-4508-98DF-9B0A20EC0A9A}" sibTransId="{C6BC46D9-9C2C-474E-B3F8-BA46EC626751}"/>
    <dgm:cxn modelId="{8542797C-F475-4F58-8D1D-D7B40A51E2EF}" type="presOf" srcId="{CC742694-90B6-4D74-854C-C3E5724DB332}" destId="{A5812F74-5913-4A44-AAC4-9A712A6B4116}" srcOrd="0" destOrd="0" presId="urn:microsoft.com/office/officeart/2005/8/layout/cycle4"/>
    <dgm:cxn modelId="{1E8A0592-D44B-48EC-ABF8-6A687FFA736C}" type="presOf" srcId="{7DE5BDF6-727E-4C3D-838E-5FA840CF92EF}" destId="{6204266F-9037-4A30-97B6-918E6A16BD5E}" srcOrd="0" destOrd="0" presId="urn:microsoft.com/office/officeart/2005/8/layout/cycle4"/>
    <dgm:cxn modelId="{CBEEAC9B-79CB-4479-8D0E-CEBDB39AF69E}" type="presOf" srcId="{60DA1048-1476-472A-9A23-3952C5AE55F5}" destId="{E5FDDC17-F86F-4FE7-8D05-9F8B490DF715}" srcOrd="1" destOrd="0" presId="urn:microsoft.com/office/officeart/2005/8/layout/cycle4"/>
    <dgm:cxn modelId="{B04999C0-F4A4-4125-8338-AE1974165D58}" srcId="{51F0382F-DED5-45FE-821E-0283480D7D03}" destId="{632E50E7-1313-4442-AB94-5B78B28D4289}" srcOrd="3" destOrd="0" parTransId="{FC2DAB82-FAF3-464B-859D-BAAF15DE2690}" sibTransId="{E97FA039-E0D8-408A-8BBA-4B3B4D5A21C5}"/>
    <dgm:cxn modelId="{970132CB-8460-4524-B00D-30AE2ADDE677}" type="presOf" srcId="{C091A141-4EB8-443B-A26D-F22C8A4AE5DF}" destId="{B404C0F9-9FDF-4B9B-BC5A-2050253B3DD4}" srcOrd="0" destOrd="0" presId="urn:microsoft.com/office/officeart/2005/8/layout/cycle4"/>
    <dgm:cxn modelId="{37B205D6-156E-4239-80AE-8CC6B0445C81}" srcId="{C091A141-4EB8-443B-A26D-F22C8A4AE5DF}" destId="{60DA1048-1476-472A-9A23-3952C5AE55F5}" srcOrd="0" destOrd="0" parTransId="{26EF1426-04C8-4049-9609-B51169CF1CFA}" sibTransId="{1943E902-9455-4D1D-854A-F51C64820EAD}"/>
    <dgm:cxn modelId="{884528D6-6080-4192-89D1-0672152267A5}" type="presOf" srcId="{3E16A5C5-B79B-44C9-AE49-611318AA1D11}" destId="{87284C4B-D997-4FE7-B85A-B9C5E6EC04FF}" srcOrd="1" destOrd="0" presId="urn:microsoft.com/office/officeart/2005/8/layout/cycle4"/>
    <dgm:cxn modelId="{1B56FCD6-36BE-4117-8194-E3053BDD2B2E}" srcId="{7DE5BDF6-727E-4C3D-838E-5FA840CF92EF}" destId="{CC742694-90B6-4D74-854C-C3E5724DB332}" srcOrd="0" destOrd="0" parTransId="{8244919E-C7A7-461E-8417-67852120565A}" sibTransId="{CB083480-71EB-4C14-892E-D440A565F6D2}"/>
    <dgm:cxn modelId="{2E3576FA-CDEB-4F52-971A-B67919F81ECB}" type="presOf" srcId="{60DA1048-1476-472A-9A23-3952C5AE55F5}" destId="{1AA732D4-1CD4-4641-A192-A6551D2A5B50}" srcOrd="0" destOrd="0" presId="urn:microsoft.com/office/officeart/2005/8/layout/cycle4"/>
    <dgm:cxn modelId="{9D52FBFA-F218-4F7B-80AA-5520F4A3CD35}" type="presOf" srcId="{29CCC872-29AB-45A8-BEE1-8915E25230CA}" destId="{0F7EC9A7-107B-4FFF-BEDB-D46B9EB4D1F6}" srcOrd="0" destOrd="0" presId="urn:microsoft.com/office/officeart/2005/8/layout/cycle4"/>
    <dgm:cxn modelId="{1EAA808E-3575-48D0-9191-314EC6313D23}" type="presParOf" srcId="{5EAB1A71-959A-4C2C-B472-D75FC9BC89FD}" destId="{FD5C4174-C36F-47CF-AE6E-6354D1B29B2D}" srcOrd="0" destOrd="0" presId="urn:microsoft.com/office/officeart/2005/8/layout/cycle4"/>
    <dgm:cxn modelId="{E5CBB2BC-D9B5-47CF-959D-DA18D21D11F2}" type="presParOf" srcId="{FD5C4174-C36F-47CF-AE6E-6354D1B29B2D}" destId="{435CD2D8-8ECA-4220-83E5-51ECCFAAC906}" srcOrd="0" destOrd="0" presId="urn:microsoft.com/office/officeart/2005/8/layout/cycle4"/>
    <dgm:cxn modelId="{E039437C-6CFC-42C1-AF3D-9FFD5C3CD307}" type="presParOf" srcId="{435CD2D8-8ECA-4220-83E5-51ECCFAAC906}" destId="{A5812F74-5913-4A44-AAC4-9A712A6B4116}" srcOrd="0" destOrd="0" presId="urn:microsoft.com/office/officeart/2005/8/layout/cycle4"/>
    <dgm:cxn modelId="{B93CE3FE-EC8B-4642-B6A3-771C8CC5BB27}" type="presParOf" srcId="{435CD2D8-8ECA-4220-83E5-51ECCFAAC906}" destId="{5C8D06C3-8A67-486A-8316-386D984100F8}" srcOrd="1" destOrd="0" presId="urn:microsoft.com/office/officeart/2005/8/layout/cycle4"/>
    <dgm:cxn modelId="{2E66680A-EE64-4E9C-BC4C-ECC1122A3545}" type="presParOf" srcId="{FD5C4174-C36F-47CF-AE6E-6354D1B29B2D}" destId="{E34116C5-1D1D-4F6B-9ADE-EDDC1D80F96F}" srcOrd="1" destOrd="0" presId="urn:microsoft.com/office/officeart/2005/8/layout/cycle4"/>
    <dgm:cxn modelId="{C7A20DCA-9168-40EB-9A99-F0AF2EBBC013}" type="presParOf" srcId="{E34116C5-1D1D-4F6B-9ADE-EDDC1D80F96F}" destId="{1AA732D4-1CD4-4641-A192-A6551D2A5B50}" srcOrd="0" destOrd="0" presId="urn:microsoft.com/office/officeart/2005/8/layout/cycle4"/>
    <dgm:cxn modelId="{8AFF1E42-7F0F-4C23-8181-A18CC5EA0345}" type="presParOf" srcId="{E34116C5-1D1D-4F6B-9ADE-EDDC1D80F96F}" destId="{E5FDDC17-F86F-4FE7-8D05-9F8B490DF715}" srcOrd="1" destOrd="0" presId="urn:microsoft.com/office/officeart/2005/8/layout/cycle4"/>
    <dgm:cxn modelId="{B19A0FB8-EE49-4931-A52E-6F55724FAE6D}" type="presParOf" srcId="{FD5C4174-C36F-47CF-AE6E-6354D1B29B2D}" destId="{83901979-21F3-4F4E-AFD9-7E2C4B9C7CD2}" srcOrd="2" destOrd="0" presId="urn:microsoft.com/office/officeart/2005/8/layout/cycle4"/>
    <dgm:cxn modelId="{A0BF534A-32FB-4330-8803-EB8759E04DB6}" type="presParOf" srcId="{83901979-21F3-4F4E-AFD9-7E2C4B9C7CD2}" destId="{F787B586-59CD-4DBA-93C5-F3F83AEEF66A}" srcOrd="0" destOrd="0" presId="urn:microsoft.com/office/officeart/2005/8/layout/cycle4"/>
    <dgm:cxn modelId="{F1DCB2EF-ACD6-4140-B5CC-85B343F69BE6}" type="presParOf" srcId="{83901979-21F3-4F4E-AFD9-7E2C4B9C7CD2}" destId="{3748DDEA-9880-4DB3-BEB0-C70EC9736436}" srcOrd="1" destOrd="0" presId="urn:microsoft.com/office/officeart/2005/8/layout/cycle4"/>
    <dgm:cxn modelId="{61AB4D19-0D70-4052-848A-7C5D75F1BBC2}" type="presParOf" srcId="{FD5C4174-C36F-47CF-AE6E-6354D1B29B2D}" destId="{8447FCC9-76AC-4DFB-B47B-1753231FC002}" srcOrd="3" destOrd="0" presId="urn:microsoft.com/office/officeart/2005/8/layout/cycle4"/>
    <dgm:cxn modelId="{CEB6A44C-CFBF-4ECA-AA36-A790F37FB632}" type="presParOf" srcId="{8447FCC9-76AC-4DFB-B47B-1753231FC002}" destId="{32EB59BD-9ED1-467D-A7AE-5E25FA637835}" srcOrd="0" destOrd="0" presId="urn:microsoft.com/office/officeart/2005/8/layout/cycle4"/>
    <dgm:cxn modelId="{CABCFF19-010E-496C-A753-4F9A127345C2}" type="presParOf" srcId="{8447FCC9-76AC-4DFB-B47B-1753231FC002}" destId="{87284C4B-D997-4FE7-B85A-B9C5E6EC04FF}" srcOrd="1" destOrd="0" presId="urn:microsoft.com/office/officeart/2005/8/layout/cycle4"/>
    <dgm:cxn modelId="{5F7901A2-5D02-4903-A54B-7C7B0465C6FE}" type="presParOf" srcId="{FD5C4174-C36F-47CF-AE6E-6354D1B29B2D}" destId="{34187141-3656-4C36-A595-235402CCABE7}" srcOrd="4" destOrd="0" presId="urn:microsoft.com/office/officeart/2005/8/layout/cycle4"/>
    <dgm:cxn modelId="{ECB1F524-6AF0-4AC5-BEAB-A2A88011503B}" type="presParOf" srcId="{5EAB1A71-959A-4C2C-B472-D75FC9BC89FD}" destId="{EAEFCAF5-2FE2-4BAE-ABBC-97328D8B056E}" srcOrd="1" destOrd="0" presId="urn:microsoft.com/office/officeart/2005/8/layout/cycle4"/>
    <dgm:cxn modelId="{F8B87360-BC85-40F2-84F7-2E0BEDA5290D}" type="presParOf" srcId="{EAEFCAF5-2FE2-4BAE-ABBC-97328D8B056E}" destId="{6204266F-9037-4A30-97B6-918E6A16BD5E}" srcOrd="0" destOrd="0" presId="urn:microsoft.com/office/officeart/2005/8/layout/cycle4"/>
    <dgm:cxn modelId="{9430B1AD-797D-418C-A9A5-F38431F5D429}" type="presParOf" srcId="{EAEFCAF5-2FE2-4BAE-ABBC-97328D8B056E}" destId="{B404C0F9-9FDF-4B9B-BC5A-2050253B3DD4}" srcOrd="1" destOrd="0" presId="urn:microsoft.com/office/officeart/2005/8/layout/cycle4"/>
    <dgm:cxn modelId="{60461460-7FB5-47EA-8DD1-FE6A41D4F5FF}" type="presParOf" srcId="{EAEFCAF5-2FE2-4BAE-ABBC-97328D8B056E}" destId="{0F7EC9A7-107B-4FFF-BEDB-D46B9EB4D1F6}" srcOrd="2" destOrd="0" presId="urn:microsoft.com/office/officeart/2005/8/layout/cycle4"/>
    <dgm:cxn modelId="{E6FD9FC4-61D3-4C94-9021-41F93C95440C}" type="presParOf" srcId="{EAEFCAF5-2FE2-4BAE-ABBC-97328D8B056E}" destId="{33648254-0E3D-4CD7-9936-D0BCD333B96D}" srcOrd="3" destOrd="0" presId="urn:microsoft.com/office/officeart/2005/8/layout/cycle4"/>
    <dgm:cxn modelId="{0ADC187B-37BD-4DE6-A752-D66CE1938065}" type="presParOf" srcId="{EAEFCAF5-2FE2-4BAE-ABBC-97328D8B056E}" destId="{6C90F065-25D4-413B-823D-A76EFEA1F0D8}" srcOrd="4" destOrd="0" presId="urn:microsoft.com/office/officeart/2005/8/layout/cycle4"/>
    <dgm:cxn modelId="{67F6F9B0-96E6-4439-91B8-2110B0BE6014}" type="presParOf" srcId="{5EAB1A71-959A-4C2C-B472-D75FC9BC89FD}" destId="{1B191D23-9E91-4798-8D2A-464DC1CA0742}" srcOrd="2" destOrd="0" presId="urn:microsoft.com/office/officeart/2005/8/layout/cycle4"/>
    <dgm:cxn modelId="{6E57F4C9-8126-4632-A6E5-5582E9DC82A1}" type="presParOf" srcId="{5EAB1A71-959A-4C2C-B472-D75FC9BC89FD}" destId="{2E97ADBB-8D75-435E-9164-D73387E6E638}"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6C41878-1C83-4D39-878A-DD45C0EAB876}" type="doc">
      <dgm:prSet loTypeId="urn:microsoft.com/office/officeart/2005/8/layout/gear1" loCatId="relationship" qsTypeId="urn:microsoft.com/office/officeart/2005/8/quickstyle/simple1" qsCatId="simple" csTypeId="urn:microsoft.com/office/officeart/2005/8/colors/accent0_2" csCatId="mainScheme" phldr="1"/>
      <dgm:spPr/>
      <dgm:t>
        <a:bodyPr/>
        <a:lstStyle/>
        <a:p>
          <a:endParaRPr lang="es-ES"/>
        </a:p>
      </dgm:t>
    </dgm:pt>
    <dgm:pt modelId="{FADFD31D-EEEE-40BC-8DAC-C422D0BE3083}">
      <dgm:prSet phldrT="[Texto]" custT="1"/>
      <dgm:spPr/>
      <dgm:t>
        <a:bodyPr/>
        <a:lstStyle/>
        <a:p>
          <a:r>
            <a:rPr lang="es-ES" sz="1400" b="1">
              <a:effectLst>
                <a:outerShdw blurRad="38100" dist="38100" dir="2700000" algn="tl">
                  <a:srgbClr val="000000">
                    <a:alpha val="43137"/>
                  </a:srgbClr>
                </a:outerShdw>
              </a:effectLst>
            </a:rPr>
            <a:t>Devolución dineros  del FRISCO por venta de activos sociales por parte de la extinta D.N.E</a:t>
          </a:r>
        </a:p>
        <a:p>
          <a:r>
            <a:rPr lang="es-ES" sz="1600" b="1">
              <a:effectLst>
                <a:outerShdw blurRad="38100" dist="38100" dir="2700000" algn="tl">
                  <a:srgbClr val="000000">
                    <a:alpha val="43137"/>
                  </a:srgbClr>
                </a:outerShdw>
              </a:effectLst>
            </a:rPr>
            <a:t>No. Sociedades 28</a:t>
          </a:r>
        </a:p>
        <a:p>
          <a:r>
            <a:rPr lang="es-ES" sz="1600" b="1">
              <a:effectLst>
                <a:outerShdw blurRad="38100" dist="38100" dir="2700000" algn="tl">
                  <a:srgbClr val="000000">
                    <a:alpha val="43137"/>
                  </a:srgbClr>
                </a:outerShdw>
              </a:effectLst>
            </a:rPr>
            <a:t>Por valor de </a:t>
          </a:r>
        </a:p>
        <a:p>
          <a:r>
            <a:rPr lang="es-ES" sz="1600" b="1">
              <a:effectLst>
                <a:outerShdw blurRad="38100" dist="38100" dir="2700000" algn="tl">
                  <a:srgbClr val="000000">
                    <a:alpha val="43137"/>
                  </a:srgbClr>
                </a:outerShdw>
              </a:effectLst>
            </a:rPr>
            <a:t>$</a:t>
          </a:r>
          <a:r>
            <a:rPr lang="es-CO" sz="1600" b="1">
              <a:effectLst>
                <a:outerShdw blurRad="38100" dist="38100" dir="2700000" algn="tl">
                  <a:srgbClr val="000000">
                    <a:alpha val="43137"/>
                  </a:srgbClr>
                </a:outerShdw>
              </a:effectLst>
            </a:rPr>
            <a:t> 64.000 millones</a:t>
          </a:r>
          <a:endParaRPr lang="es-ES" sz="1600" b="1">
            <a:effectLst>
              <a:outerShdw blurRad="38100" dist="38100" dir="2700000" algn="tl">
                <a:srgbClr val="000000">
                  <a:alpha val="43137"/>
                </a:srgbClr>
              </a:outerShdw>
            </a:effectLst>
          </a:endParaRPr>
        </a:p>
        <a:p>
          <a:endParaRPr lang="es-ES" sz="1200" dirty="0"/>
        </a:p>
      </dgm:t>
    </dgm:pt>
    <dgm:pt modelId="{2D159DA1-8F00-4239-8817-FD0CA1FC78AB}" type="parTrans" cxnId="{E1F0260B-5632-45DC-BE47-6E935959E179}">
      <dgm:prSet/>
      <dgm:spPr/>
      <dgm:t>
        <a:bodyPr/>
        <a:lstStyle/>
        <a:p>
          <a:endParaRPr lang="es-ES"/>
        </a:p>
      </dgm:t>
    </dgm:pt>
    <dgm:pt modelId="{3AA997B5-786F-4658-BB25-BE4B849BA9B0}" type="sibTrans" cxnId="{E1F0260B-5632-45DC-BE47-6E935959E179}">
      <dgm:prSet/>
      <dgm:spPr/>
      <dgm:t>
        <a:bodyPr/>
        <a:lstStyle/>
        <a:p>
          <a:endParaRPr lang="es-ES"/>
        </a:p>
      </dgm:t>
    </dgm:pt>
    <dgm:pt modelId="{51FE5D03-D706-4B26-B48B-7C8583386D17}">
      <dgm:prSet phldrT="[Texto]" custT="1"/>
      <dgm:spPr/>
      <dgm:t>
        <a:bodyPr/>
        <a:lstStyle/>
        <a:p>
          <a:r>
            <a:rPr lang="es-ES" sz="1500"/>
            <a:t>Devolución inmuebles sociales administrados por depositarios del área de inmuebles SAE</a:t>
          </a:r>
        </a:p>
        <a:p>
          <a:r>
            <a:rPr lang="es-ES" sz="1800" b="1">
              <a:effectLst>
                <a:outerShdw blurRad="38100" dist="38100" dir="2700000" algn="tl">
                  <a:srgbClr val="000000">
                    <a:alpha val="43137"/>
                  </a:srgbClr>
                </a:outerShdw>
              </a:effectLst>
            </a:rPr>
            <a:t>No. sociedades 38</a:t>
          </a:r>
        </a:p>
        <a:p>
          <a:r>
            <a:rPr lang="es-ES" sz="1800" b="1">
              <a:effectLst>
                <a:outerShdw blurRad="38100" dist="38100" dir="2700000" algn="tl">
                  <a:srgbClr val="000000">
                    <a:alpha val="43137"/>
                  </a:srgbClr>
                </a:outerShdw>
              </a:effectLst>
            </a:rPr>
            <a:t>No. Inmuebles: 136</a:t>
          </a:r>
          <a:endParaRPr lang="es-ES" sz="1800" b="1" dirty="0">
            <a:effectLst>
              <a:outerShdw blurRad="38100" dist="38100" dir="2700000" algn="tl">
                <a:srgbClr val="000000">
                  <a:alpha val="43137"/>
                </a:srgbClr>
              </a:outerShdw>
            </a:effectLst>
          </a:endParaRPr>
        </a:p>
      </dgm:t>
    </dgm:pt>
    <dgm:pt modelId="{7C921942-1A47-4D91-921F-DC20B273B9B7}" type="parTrans" cxnId="{A279A2BA-CE8F-4C8F-803C-F0B418165695}">
      <dgm:prSet/>
      <dgm:spPr/>
      <dgm:t>
        <a:bodyPr/>
        <a:lstStyle/>
        <a:p>
          <a:endParaRPr lang="es-ES"/>
        </a:p>
      </dgm:t>
    </dgm:pt>
    <dgm:pt modelId="{A0AD9019-AFD0-4173-8611-81F159ED451A}" type="sibTrans" cxnId="{A279A2BA-CE8F-4C8F-803C-F0B418165695}">
      <dgm:prSet/>
      <dgm:spPr/>
      <dgm:t>
        <a:bodyPr/>
        <a:lstStyle/>
        <a:p>
          <a:endParaRPr lang="es-ES"/>
        </a:p>
      </dgm:t>
    </dgm:pt>
    <dgm:pt modelId="{677D2137-4309-4051-909E-EEEF1DE4B001}" type="pres">
      <dgm:prSet presAssocID="{16C41878-1C83-4D39-878A-DD45C0EAB876}" presName="composite" presStyleCnt="0">
        <dgm:presLayoutVars>
          <dgm:chMax val="3"/>
          <dgm:animLvl val="lvl"/>
          <dgm:resizeHandles val="exact"/>
        </dgm:presLayoutVars>
      </dgm:prSet>
      <dgm:spPr/>
    </dgm:pt>
    <dgm:pt modelId="{2A3B4AB7-129D-4DDA-A9D1-2951CB692417}" type="pres">
      <dgm:prSet presAssocID="{FADFD31D-EEEE-40BC-8DAC-C422D0BE3083}" presName="gear1" presStyleLbl="node1" presStyleIdx="0" presStyleCnt="2" custScaleX="141955" custScaleY="129794" custLinFactNeighborX="41663" custLinFactNeighborY="-25463">
        <dgm:presLayoutVars>
          <dgm:chMax val="1"/>
          <dgm:bulletEnabled val="1"/>
        </dgm:presLayoutVars>
      </dgm:prSet>
      <dgm:spPr/>
    </dgm:pt>
    <dgm:pt modelId="{9AE4E83D-74EE-481A-AE2C-A287EAC504AF}" type="pres">
      <dgm:prSet presAssocID="{FADFD31D-EEEE-40BC-8DAC-C422D0BE3083}" presName="gear1srcNode" presStyleLbl="node1" presStyleIdx="0" presStyleCnt="2"/>
      <dgm:spPr/>
    </dgm:pt>
    <dgm:pt modelId="{9EFC60F1-F56F-4FF8-BD93-D1190A8D5907}" type="pres">
      <dgm:prSet presAssocID="{FADFD31D-EEEE-40BC-8DAC-C422D0BE3083}" presName="gear1dstNode" presStyleLbl="node1" presStyleIdx="0" presStyleCnt="2"/>
      <dgm:spPr/>
    </dgm:pt>
    <dgm:pt modelId="{B8C2E680-F99C-4C33-AEE1-9D580BEE8D8E}" type="pres">
      <dgm:prSet presAssocID="{51FE5D03-D706-4B26-B48B-7C8583386D17}" presName="gear2" presStyleLbl="node1" presStyleIdx="1" presStyleCnt="2" custScaleX="203328" custScaleY="175812" custLinFactNeighborX="-18349" custLinFactNeighborY="-14850">
        <dgm:presLayoutVars>
          <dgm:chMax val="1"/>
          <dgm:bulletEnabled val="1"/>
        </dgm:presLayoutVars>
      </dgm:prSet>
      <dgm:spPr/>
    </dgm:pt>
    <dgm:pt modelId="{6EB84D85-09F2-4529-825F-E1565AD44018}" type="pres">
      <dgm:prSet presAssocID="{51FE5D03-D706-4B26-B48B-7C8583386D17}" presName="gear2srcNode" presStyleLbl="node1" presStyleIdx="1" presStyleCnt="2"/>
      <dgm:spPr/>
    </dgm:pt>
    <dgm:pt modelId="{1E959095-9237-43AB-8193-1AC1A010745B}" type="pres">
      <dgm:prSet presAssocID="{51FE5D03-D706-4B26-B48B-7C8583386D17}" presName="gear2dstNode" presStyleLbl="node1" presStyleIdx="1" presStyleCnt="2"/>
      <dgm:spPr/>
    </dgm:pt>
    <dgm:pt modelId="{588C0F2D-231C-45B1-AE95-5B7F911F8031}" type="pres">
      <dgm:prSet presAssocID="{3AA997B5-786F-4658-BB25-BE4B849BA9B0}" presName="connector1" presStyleLbl="sibTrans2D1" presStyleIdx="0" presStyleCnt="2" custScaleY="126268" custLinFactNeighborX="35644" custLinFactNeighborY="-19166"/>
      <dgm:spPr/>
    </dgm:pt>
    <dgm:pt modelId="{B6DFADF5-8D0D-4911-A1A1-33C67442FFB7}" type="pres">
      <dgm:prSet presAssocID="{A0AD9019-AFD0-4173-8611-81F159ED451A}" presName="connector2" presStyleLbl="sibTrans2D1" presStyleIdx="1" presStyleCnt="2" custLinFactNeighborX="-47629" custLinFactNeighborY="-28957"/>
      <dgm:spPr/>
    </dgm:pt>
  </dgm:ptLst>
  <dgm:cxnLst>
    <dgm:cxn modelId="{06824405-FB33-4679-A9E7-7CAB6F7F37A5}" type="presOf" srcId="{16C41878-1C83-4D39-878A-DD45C0EAB876}" destId="{677D2137-4309-4051-909E-EEEF1DE4B001}" srcOrd="0" destOrd="0" presId="urn:microsoft.com/office/officeart/2005/8/layout/gear1"/>
    <dgm:cxn modelId="{E1F0260B-5632-45DC-BE47-6E935959E179}" srcId="{16C41878-1C83-4D39-878A-DD45C0EAB876}" destId="{FADFD31D-EEEE-40BC-8DAC-C422D0BE3083}" srcOrd="0" destOrd="0" parTransId="{2D159DA1-8F00-4239-8817-FD0CA1FC78AB}" sibTransId="{3AA997B5-786F-4658-BB25-BE4B849BA9B0}"/>
    <dgm:cxn modelId="{439CFF11-AC4F-462E-8E8D-1DD98A1A8415}" type="presOf" srcId="{A0AD9019-AFD0-4173-8611-81F159ED451A}" destId="{B6DFADF5-8D0D-4911-A1A1-33C67442FFB7}" srcOrd="0" destOrd="0" presId="urn:microsoft.com/office/officeart/2005/8/layout/gear1"/>
    <dgm:cxn modelId="{DB28AA2F-F3EE-43D3-B75D-9AFE0399FED9}" type="presOf" srcId="{FADFD31D-EEEE-40BC-8DAC-C422D0BE3083}" destId="{9AE4E83D-74EE-481A-AE2C-A287EAC504AF}" srcOrd="1" destOrd="0" presId="urn:microsoft.com/office/officeart/2005/8/layout/gear1"/>
    <dgm:cxn modelId="{0A399358-0693-4DA5-B97E-3E0984EF027F}" type="presOf" srcId="{3AA997B5-786F-4658-BB25-BE4B849BA9B0}" destId="{588C0F2D-231C-45B1-AE95-5B7F911F8031}" srcOrd="0" destOrd="0" presId="urn:microsoft.com/office/officeart/2005/8/layout/gear1"/>
    <dgm:cxn modelId="{81D1D09C-E320-4C8E-B001-E0175C0C478F}" type="presOf" srcId="{FADFD31D-EEEE-40BC-8DAC-C422D0BE3083}" destId="{2A3B4AB7-129D-4DDA-A9D1-2951CB692417}" srcOrd="0" destOrd="0" presId="urn:microsoft.com/office/officeart/2005/8/layout/gear1"/>
    <dgm:cxn modelId="{DD9CB39E-FA9C-4EC8-B407-8BF6A53A2CFF}" type="presOf" srcId="{51FE5D03-D706-4B26-B48B-7C8583386D17}" destId="{6EB84D85-09F2-4529-825F-E1565AD44018}" srcOrd="1" destOrd="0" presId="urn:microsoft.com/office/officeart/2005/8/layout/gear1"/>
    <dgm:cxn modelId="{E87751B7-2CA7-4327-9456-ADDBE3017951}" type="presOf" srcId="{51FE5D03-D706-4B26-B48B-7C8583386D17}" destId="{B8C2E680-F99C-4C33-AEE1-9D580BEE8D8E}" srcOrd="0" destOrd="0" presId="urn:microsoft.com/office/officeart/2005/8/layout/gear1"/>
    <dgm:cxn modelId="{A279A2BA-CE8F-4C8F-803C-F0B418165695}" srcId="{16C41878-1C83-4D39-878A-DD45C0EAB876}" destId="{51FE5D03-D706-4B26-B48B-7C8583386D17}" srcOrd="1" destOrd="0" parTransId="{7C921942-1A47-4D91-921F-DC20B273B9B7}" sibTransId="{A0AD9019-AFD0-4173-8611-81F159ED451A}"/>
    <dgm:cxn modelId="{BDECA2BC-520F-481B-858E-F557715693A8}" type="presOf" srcId="{FADFD31D-EEEE-40BC-8DAC-C422D0BE3083}" destId="{9EFC60F1-F56F-4FF8-BD93-D1190A8D5907}" srcOrd="2" destOrd="0" presId="urn:microsoft.com/office/officeart/2005/8/layout/gear1"/>
    <dgm:cxn modelId="{01E43FEB-7275-420D-B200-3F96D94590F2}" type="presOf" srcId="{51FE5D03-D706-4B26-B48B-7C8583386D17}" destId="{1E959095-9237-43AB-8193-1AC1A010745B}" srcOrd="2" destOrd="0" presId="urn:microsoft.com/office/officeart/2005/8/layout/gear1"/>
    <dgm:cxn modelId="{DF911A31-2751-433C-B46A-5B0BDFEC31E0}" type="presParOf" srcId="{677D2137-4309-4051-909E-EEEF1DE4B001}" destId="{2A3B4AB7-129D-4DDA-A9D1-2951CB692417}" srcOrd="0" destOrd="0" presId="urn:microsoft.com/office/officeart/2005/8/layout/gear1"/>
    <dgm:cxn modelId="{E218549A-75BB-4C1A-B310-6FC180BF5A32}" type="presParOf" srcId="{677D2137-4309-4051-909E-EEEF1DE4B001}" destId="{9AE4E83D-74EE-481A-AE2C-A287EAC504AF}" srcOrd="1" destOrd="0" presId="urn:microsoft.com/office/officeart/2005/8/layout/gear1"/>
    <dgm:cxn modelId="{93CC117D-F954-4B55-84B0-0C37184C15EC}" type="presParOf" srcId="{677D2137-4309-4051-909E-EEEF1DE4B001}" destId="{9EFC60F1-F56F-4FF8-BD93-D1190A8D5907}" srcOrd="2" destOrd="0" presId="urn:microsoft.com/office/officeart/2005/8/layout/gear1"/>
    <dgm:cxn modelId="{35AF6734-51DC-45D1-BE36-53C91039DE23}" type="presParOf" srcId="{677D2137-4309-4051-909E-EEEF1DE4B001}" destId="{B8C2E680-F99C-4C33-AEE1-9D580BEE8D8E}" srcOrd="3" destOrd="0" presId="urn:microsoft.com/office/officeart/2005/8/layout/gear1"/>
    <dgm:cxn modelId="{AACC4423-3BDF-4745-8B6A-F3BEB2458674}" type="presParOf" srcId="{677D2137-4309-4051-909E-EEEF1DE4B001}" destId="{6EB84D85-09F2-4529-825F-E1565AD44018}" srcOrd="4" destOrd="0" presId="urn:microsoft.com/office/officeart/2005/8/layout/gear1"/>
    <dgm:cxn modelId="{0738FAEB-1188-426F-AABF-3FEE88C093AC}" type="presParOf" srcId="{677D2137-4309-4051-909E-EEEF1DE4B001}" destId="{1E959095-9237-43AB-8193-1AC1A010745B}" srcOrd="5" destOrd="0" presId="urn:microsoft.com/office/officeart/2005/8/layout/gear1"/>
    <dgm:cxn modelId="{8B54DF27-A0EB-4559-A9C7-A8E7DBB5A220}" type="presParOf" srcId="{677D2137-4309-4051-909E-EEEF1DE4B001}" destId="{588C0F2D-231C-45B1-AE95-5B7F911F8031}" srcOrd="6" destOrd="0" presId="urn:microsoft.com/office/officeart/2005/8/layout/gear1"/>
    <dgm:cxn modelId="{15CB6010-B01E-4BF7-B946-7A38C5D73D75}" type="presParOf" srcId="{677D2137-4309-4051-909E-EEEF1DE4B001}" destId="{B6DFADF5-8D0D-4911-A1A1-33C67442FFB7}" srcOrd="7"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669E91C-1FAA-4D09-938F-6008BD228B12}" type="doc">
      <dgm:prSet loTypeId="urn:microsoft.com/office/officeart/2005/8/layout/hList6" loCatId="list" qsTypeId="urn:microsoft.com/office/officeart/2005/8/quickstyle/simple1" qsCatId="simple" csTypeId="urn:microsoft.com/office/officeart/2005/8/colors/accent0_2" csCatId="mainScheme" phldr="1"/>
      <dgm:spPr/>
      <dgm:t>
        <a:bodyPr/>
        <a:lstStyle/>
        <a:p>
          <a:endParaRPr lang="es-ES"/>
        </a:p>
      </dgm:t>
    </dgm:pt>
    <dgm:pt modelId="{BC8697FE-74F7-432C-AE8E-01E975B94420}">
      <dgm:prSet phldrT="[Texto]" custT="1"/>
      <dgm:spPr/>
      <dgm:t>
        <a:bodyPr/>
        <a:lstStyle/>
        <a:p>
          <a:r>
            <a:rPr lang="es-ES" sz="1400" b="0" dirty="0">
              <a:effectLst>
                <a:outerShdw blurRad="38100" dist="38100" dir="2700000" algn="tl">
                  <a:srgbClr val="000000">
                    <a:alpha val="43137"/>
                  </a:srgbClr>
                </a:outerShdw>
              </a:effectLst>
            </a:rPr>
            <a:t>Aplicación por parte de los liquidadores de los procedimientos que contempla el Decreto 2136 de 2015 –</a:t>
          </a:r>
        </a:p>
        <a:p>
          <a:r>
            <a:rPr lang="es-ES" sz="1400" b="0" dirty="0">
              <a:effectLst>
                <a:outerShdw blurRad="38100" dist="38100" dir="2700000" algn="tl">
                  <a:srgbClr val="000000">
                    <a:alpha val="43137"/>
                  </a:srgbClr>
                </a:outerShdw>
              </a:effectLst>
            </a:rPr>
            <a:t>Inmuebles 100% FRISCO o social</a:t>
          </a:r>
        </a:p>
        <a:p>
          <a:r>
            <a:rPr lang="es-ES" sz="1400" b="0" dirty="0">
              <a:effectLst>
                <a:outerShdw blurRad="38100" dist="38100" dir="2700000" algn="tl">
                  <a:srgbClr val="000000">
                    <a:alpha val="43137"/>
                  </a:srgbClr>
                </a:outerShdw>
              </a:effectLst>
            </a:rPr>
            <a:t>Inicio proyecto:</a:t>
          </a:r>
        </a:p>
        <a:p>
          <a:r>
            <a:rPr lang="es-ES" sz="1400" b="0" dirty="0">
              <a:effectLst>
                <a:outerShdw blurRad="38100" dist="38100" dir="2700000" algn="tl">
                  <a:srgbClr val="000000">
                    <a:alpha val="43137"/>
                  </a:srgbClr>
                </a:outerShdw>
              </a:effectLst>
            </a:rPr>
            <a:t> </a:t>
          </a:r>
          <a:r>
            <a:rPr lang="es-ES" sz="1400" b="0" u="sng" dirty="0">
              <a:effectLst>
                <a:outerShdw blurRad="38100" dist="38100" dir="2700000" algn="tl">
                  <a:srgbClr val="000000">
                    <a:alpha val="43137"/>
                  </a:srgbClr>
                </a:outerShdw>
              </a:effectLst>
            </a:rPr>
            <a:t>4 de Enero de 2017</a:t>
          </a:r>
        </a:p>
        <a:p>
          <a:r>
            <a:rPr lang="es-ES" sz="1400" b="0" dirty="0">
              <a:effectLst>
                <a:outerShdw blurRad="38100" dist="38100" dir="2700000" algn="tl">
                  <a:srgbClr val="000000">
                    <a:alpha val="43137"/>
                  </a:srgbClr>
                </a:outerShdw>
              </a:effectLst>
            </a:rPr>
            <a:t>Plan piloto: 4 inmuebles</a:t>
          </a:r>
        </a:p>
        <a:p>
          <a:r>
            <a:rPr lang="es-CO" sz="1400" b="0" i="0" u="none" dirty="0">
              <a:effectLst>
                <a:outerShdw blurRad="38100" dist="38100" dir="2700000" algn="tl">
                  <a:srgbClr val="000000">
                    <a:alpha val="43137"/>
                  </a:srgbClr>
                </a:outerShdw>
              </a:effectLst>
            </a:rPr>
            <a:t>$   </a:t>
          </a:r>
          <a:r>
            <a:rPr lang="es-CO" sz="1600" b="0" i="0" u="none" dirty="0">
              <a:effectLst>
                <a:outerShdw blurRad="38100" dist="38100" dir="2700000" algn="tl">
                  <a:srgbClr val="000000">
                    <a:alpha val="43137"/>
                  </a:srgbClr>
                </a:outerShdw>
              </a:effectLst>
            </a:rPr>
            <a:t>34,388,464,000.00</a:t>
          </a:r>
          <a:r>
            <a:rPr lang="es-CO" sz="1400" b="0" i="0" u="none" dirty="0">
              <a:effectLst>
                <a:outerShdw blurRad="38100" dist="38100" dir="2700000" algn="tl">
                  <a:srgbClr val="000000">
                    <a:alpha val="43137"/>
                  </a:srgbClr>
                </a:outerShdw>
              </a:effectLst>
            </a:rPr>
            <a:t> (valor de acuerdo avalúos catastrales 2015)</a:t>
          </a:r>
          <a:endParaRPr lang="es-CO" sz="1400" b="0" i="0" u="sng" dirty="0">
            <a:effectLst>
              <a:outerShdw blurRad="38100" dist="38100" dir="2700000" algn="tl">
                <a:srgbClr val="000000">
                  <a:alpha val="43137"/>
                </a:srgbClr>
              </a:outerShdw>
            </a:effectLst>
          </a:endParaRPr>
        </a:p>
        <a:p>
          <a:r>
            <a:rPr lang="es-CO" sz="1200" b="0" i="0" u="none" strike="noStrike" dirty="0">
              <a:effectLst>
                <a:outerShdw blurRad="38100" dist="38100" dir="2700000" algn="tl">
                  <a:srgbClr val="000000">
                    <a:alpha val="43137"/>
                  </a:srgbClr>
                </a:outerShdw>
              </a:effectLst>
            </a:rPr>
            <a:t>En curso- aval jurídico  SAE</a:t>
          </a:r>
        </a:p>
      </dgm:t>
    </dgm:pt>
    <dgm:pt modelId="{F5E4ECB9-16C5-428A-AA50-33A4ACA52B82}" type="parTrans" cxnId="{8564EFA2-356D-41EE-B3DE-3A4F0B544EBC}">
      <dgm:prSet/>
      <dgm:spPr/>
      <dgm:t>
        <a:bodyPr/>
        <a:lstStyle/>
        <a:p>
          <a:endParaRPr lang="es-ES" sz="1600" b="0"/>
        </a:p>
      </dgm:t>
    </dgm:pt>
    <dgm:pt modelId="{3BFC169A-9440-45DE-923C-2D44C2F88AB0}" type="sibTrans" cxnId="{8564EFA2-356D-41EE-B3DE-3A4F0B544EBC}">
      <dgm:prSet/>
      <dgm:spPr/>
      <dgm:t>
        <a:bodyPr/>
        <a:lstStyle/>
        <a:p>
          <a:endParaRPr lang="es-ES" sz="1600" b="0"/>
        </a:p>
      </dgm:t>
    </dgm:pt>
    <dgm:pt modelId="{234BAE7E-4623-49E0-B445-944FD04ED7E9}">
      <dgm:prSet phldrT="[Texto]" custT="1"/>
      <dgm:spPr/>
      <dgm:t>
        <a:bodyPr/>
        <a:lstStyle/>
        <a:p>
          <a:pPr algn="l"/>
          <a:r>
            <a:rPr lang="es-ES" sz="1200" b="0" kern="1200" dirty="0">
              <a:effectLst>
                <a:outerShdw blurRad="38100" dist="38100" dir="2700000" algn="tl">
                  <a:srgbClr val="000000">
                    <a:alpha val="43137"/>
                  </a:srgbClr>
                </a:outerShdw>
              </a:effectLst>
            </a:rPr>
            <a:t>Ejecución del contrato No 011 de 2015 suscrito entre SAE y CISA S.A. inmuebles sociales 100% FRISCO </a:t>
          </a:r>
        </a:p>
        <a:p>
          <a:pPr algn="l"/>
          <a:r>
            <a:rPr lang="es-ES" sz="1200" b="0" kern="1200" dirty="0">
              <a:effectLst>
                <a:outerShdw blurRad="38100" dist="38100" dir="2700000" algn="tl">
                  <a:srgbClr val="000000">
                    <a:alpha val="43137"/>
                  </a:srgbClr>
                </a:outerShdw>
              </a:effectLst>
            </a:rPr>
            <a:t>Inicio proyecto:</a:t>
          </a:r>
        </a:p>
        <a:p>
          <a:pPr lvl="0" algn="ctr"/>
          <a:r>
            <a:rPr lang="es-ES" sz="1400" b="0" u="sng" kern="1200" dirty="0">
              <a:effectLst>
                <a:outerShdw blurRad="38100" dist="38100" dir="2700000" algn="tl">
                  <a:srgbClr val="000000">
                    <a:alpha val="43137"/>
                  </a:srgbClr>
                </a:outerShdw>
              </a:effectLst>
            </a:rPr>
            <a:t> </a:t>
          </a:r>
          <a:r>
            <a:rPr lang="es-ES" sz="1200" b="0" u="sng" kern="1200" dirty="0">
              <a:effectLst>
                <a:outerShdw blurRad="38100" dist="38100" dir="2700000" algn="tl">
                  <a:srgbClr val="000000">
                    <a:alpha val="43137"/>
                  </a:srgbClr>
                </a:outerShdw>
              </a:effectLst>
            </a:rPr>
            <a:t>Julio de 2016</a:t>
          </a:r>
          <a:endParaRPr lang="es-ES" sz="1400" b="0" u="sng" kern="1200" dirty="0">
            <a:effectLst>
              <a:outerShdw blurRad="38100" dist="38100" dir="2700000" algn="tl">
                <a:srgbClr val="000000">
                  <a:alpha val="43137"/>
                </a:srgbClr>
              </a:outerShdw>
            </a:effectLst>
          </a:endParaRPr>
        </a:p>
        <a:p>
          <a:pPr lvl="0" algn="ctr"/>
          <a:r>
            <a:rPr lang="es-ES" sz="1200" b="0" kern="1200" dirty="0">
              <a:effectLst>
                <a:outerShdw blurRad="38100" dist="38100" dir="2700000" algn="tl">
                  <a:srgbClr val="000000">
                    <a:alpha val="43137"/>
                  </a:srgbClr>
                </a:outerShdw>
              </a:effectLst>
            </a:rPr>
            <a:t>Plan piloto: 16 inmuebles </a:t>
          </a:r>
        </a:p>
        <a:p>
          <a:pPr lvl="0" algn="ctr"/>
          <a:r>
            <a:rPr lang="es-CO" sz="1600" b="0" i="0" u="sng" kern="1200" dirty="0">
              <a:effectLst>
                <a:outerShdw blurRad="38100" dist="38100" dir="2700000" algn="tl">
                  <a:srgbClr val="000000">
                    <a:alpha val="43137"/>
                  </a:srgbClr>
                </a:outerShdw>
              </a:effectLst>
              <a:latin typeface="Calibri"/>
              <a:ea typeface="+mn-ea"/>
              <a:cs typeface="+mn-cs"/>
            </a:rPr>
            <a:t>$ 25,185,684,700.00 </a:t>
          </a:r>
          <a:r>
            <a:rPr lang="es-CO" sz="1400" b="0" i="0" u="sng" kern="1200" dirty="0">
              <a:effectLst>
                <a:outerShdw blurRad="38100" dist="38100" dir="2700000" algn="tl">
                  <a:srgbClr val="000000">
                    <a:alpha val="43137"/>
                  </a:srgbClr>
                </a:outerShdw>
              </a:effectLst>
              <a:latin typeface="Calibri"/>
              <a:ea typeface="+mn-ea"/>
              <a:cs typeface="+mn-cs"/>
            </a:rPr>
            <a:t>(valor avalúos comerciales 2015)</a:t>
          </a:r>
          <a:endParaRPr lang="es-ES" sz="1400" b="0" i="0" u="sng" kern="1200" dirty="0">
            <a:effectLst>
              <a:outerShdw blurRad="38100" dist="38100" dir="2700000" algn="tl">
                <a:srgbClr val="000000">
                  <a:alpha val="43137"/>
                </a:srgbClr>
              </a:outerShdw>
            </a:effectLst>
            <a:latin typeface="Calibri"/>
            <a:ea typeface="+mn-ea"/>
            <a:cs typeface="+mn-cs"/>
          </a:endParaRPr>
        </a:p>
      </dgm:t>
    </dgm:pt>
    <dgm:pt modelId="{26FCB0AB-1C65-4F4F-AEDB-31DEDEBF6A05}" type="parTrans" cxnId="{18E7EEF9-58DC-455D-985A-8EA2CA0F9282}">
      <dgm:prSet/>
      <dgm:spPr/>
      <dgm:t>
        <a:bodyPr/>
        <a:lstStyle/>
        <a:p>
          <a:endParaRPr lang="es-ES" sz="1600" b="0"/>
        </a:p>
      </dgm:t>
    </dgm:pt>
    <dgm:pt modelId="{48756915-52DD-48AC-8C5B-322B12A3BEC0}" type="sibTrans" cxnId="{18E7EEF9-58DC-455D-985A-8EA2CA0F9282}">
      <dgm:prSet/>
      <dgm:spPr/>
      <dgm:t>
        <a:bodyPr/>
        <a:lstStyle/>
        <a:p>
          <a:endParaRPr lang="es-ES" sz="1600" b="0"/>
        </a:p>
      </dgm:t>
    </dgm:pt>
    <dgm:pt modelId="{9E67B578-41E9-45EB-AB7B-CA21407E6CE3}">
      <dgm:prSet phldrT="[Texto]" custT="1"/>
      <dgm:spPr/>
      <dgm:t>
        <a:bodyPr/>
        <a:lstStyle/>
        <a:p>
          <a:pPr algn="l"/>
          <a:r>
            <a:rPr lang="es-CO" sz="1200" b="0" i="0" u="none" kern="1200" dirty="0">
              <a:effectLst>
                <a:outerShdw blurRad="38100" dist="38100" dir="2700000" algn="tl">
                  <a:srgbClr val="000000">
                    <a:alpha val="43137"/>
                  </a:srgbClr>
                </a:outerShdw>
              </a:effectLst>
            </a:rPr>
            <a:t>En curso- Elaboración avalúos </a:t>
          </a:r>
          <a:endParaRPr lang="es-ES" sz="1200" b="0" kern="1200" dirty="0">
            <a:effectLst>
              <a:outerShdw blurRad="38100" dist="38100" dir="2700000" algn="tl">
                <a:srgbClr val="000000">
                  <a:alpha val="43137"/>
                </a:srgbClr>
              </a:outerShdw>
            </a:effectLst>
          </a:endParaRPr>
        </a:p>
      </dgm:t>
    </dgm:pt>
    <dgm:pt modelId="{0294E252-5B9C-44C0-B5C8-5F382D1C3765}" type="parTrans" cxnId="{FD65838C-C2A7-42BF-9319-3D30EBEFB22C}">
      <dgm:prSet/>
      <dgm:spPr/>
      <dgm:t>
        <a:bodyPr/>
        <a:lstStyle/>
        <a:p>
          <a:endParaRPr lang="es-ES" sz="1600" b="0"/>
        </a:p>
      </dgm:t>
    </dgm:pt>
    <dgm:pt modelId="{562FF478-1D87-4AD7-A8BE-01EFB26F270F}" type="sibTrans" cxnId="{FD65838C-C2A7-42BF-9319-3D30EBEFB22C}">
      <dgm:prSet/>
      <dgm:spPr/>
      <dgm:t>
        <a:bodyPr/>
        <a:lstStyle/>
        <a:p>
          <a:endParaRPr lang="es-ES" sz="1600" b="0"/>
        </a:p>
      </dgm:t>
    </dgm:pt>
    <dgm:pt modelId="{3C49515E-AEB7-41C8-BB68-4EC9A7EFFD07}">
      <dgm:prSet phldrT="[Texto]" custT="1"/>
      <dgm:spPr/>
      <dgm:t>
        <a:bodyPr/>
        <a:lstStyle/>
        <a:p>
          <a:pPr algn="l"/>
          <a:r>
            <a:rPr lang="es-ES" sz="1200" b="0" kern="1200" dirty="0"/>
            <a:t> </a:t>
          </a:r>
          <a:r>
            <a:rPr lang="es-ES" sz="1200" b="0" i="0" u="sng" kern="1200" dirty="0">
              <a:effectLst>
                <a:outerShdw blurRad="38100" dist="38100" dir="2700000" algn="tl">
                  <a:srgbClr val="000000">
                    <a:alpha val="43137"/>
                  </a:srgbClr>
                </a:outerShdw>
              </a:effectLst>
              <a:latin typeface="Calibri"/>
              <a:ea typeface="+mn-ea"/>
              <a:cs typeface="+mn-cs"/>
            </a:rPr>
            <a:t>VENTA DIRECTA</a:t>
          </a:r>
        </a:p>
      </dgm:t>
    </dgm:pt>
    <dgm:pt modelId="{F4E5F252-E3A6-4AAF-8AD9-D57E900632A3}" type="parTrans" cxnId="{F89E9512-6F8A-4035-8E0B-03D86DA7B363}">
      <dgm:prSet/>
      <dgm:spPr/>
      <dgm:t>
        <a:bodyPr/>
        <a:lstStyle/>
        <a:p>
          <a:endParaRPr lang="es-ES" sz="1600" b="0"/>
        </a:p>
      </dgm:t>
    </dgm:pt>
    <dgm:pt modelId="{00D02988-B828-45B7-8F62-438FF08D0F23}" type="sibTrans" cxnId="{F89E9512-6F8A-4035-8E0B-03D86DA7B363}">
      <dgm:prSet/>
      <dgm:spPr/>
      <dgm:t>
        <a:bodyPr/>
        <a:lstStyle/>
        <a:p>
          <a:endParaRPr lang="es-ES" sz="1600" b="0"/>
        </a:p>
      </dgm:t>
    </dgm:pt>
    <dgm:pt modelId="{30E6A522-0EF2-427D-990A-6B2AA66ED5B4}">
      <dgm:prSet phldrT="[Texto]" custT="1"/>
      <dgm:spPr/>
      <dgm:t>
        <a:bodyPr/>
        <a:lstStyle/>
        <a:p>
          <a:pPr algn="l"/>
          <a:r>
            <a:rPr lang="es-ES" sz="1200" b="0" kern="1200" dirty="0">
              <a:effectLst>
                <a:outerShdw blurRad="38100" dist="38100" dir="2700000" algn="tl">
                  <a:srgbClr val="000000">
                    <a:alpha val="43137"/>
                  </a:srgbClr>
                </a:outerShdw>
              </a:effectLst>
            </a:rPr>
            <a:t>Como resultado del año 2016 se realizo venta de franja de terrero por valor  de</a:t>
          </a:r>
        </a:p>
      </dgm:t>
    </dgm:pt>
    <dgm:pt modelId="{ED0016BF-CD57-4336-A3F3-A730B3BFDADF}" type="parTrans" cxnId="{E9FDC491-144A-4088-93ED-544517079089}">
      <dgm:prSet/>
      <dgm:spPr/>
      <dgm:t>
        <a:bodyPr/>
        <a:lstStyle/>
        <a:p>
          <a:endParaRPr lang="es-ES" sz="1600" b="0"/>
        </a:p>
      </dgm:t>
    </dgm:pt>
    <dgm:pt modelId="{83A84D9C-B098-4847-B406-C7E32A232A15}" type="sibTrans" cxnId="{E9FDC491-144A-4088-93ED-544517079089}">
      <dgm:prSet/>
      <dgm:spPr/>
      <dgm:t>
        <a:bodyPr/>
        <a:lstStyle/>
        <a:p>
          <a:endParaRPr lang="es-ES" sz="1600" b="0"/>
        </a:p>
      </dgm:t>
    </dgm:pt>
    <dgm:pt modelId="{B3A51E79-41D0-45F9-A9B1-88790DC9F495}">
      <dgm:prSet phldrT="[Texto]" custT="1"/>
      <dgm:spPr/>
      <dgm:t>
        <a:bodyPr/>
        <a:lstStyle/>
        <a:p>
          <a:pPr algn="l"/>
          <a:r>
            <a:rPr lang="es-ES" sz="1200" b="0" kern="1200" dirty="0">
              <a:effectLst>
                <a:outerShdw blurRad="38100" dist="38100" dir="2700000" algn="tl">
                  <a:srgbClr val="000000">
                    <a:alpha val="43137"/>
                  </a:srgbClr>
                </a:outerShdw>
              </a:effectLst>
            </a:rPr>
            <a:t>Plan de ventas por otras condiciones, tales como  solicitudes de otras entidades, o por motivos de utilidad publica o interés social Ley 388 de  1997. </a:t>
          </a:r>
        </a:p>
      </dgm:t>
    </dgm:pt>
    <dgm:pt modelId="{F1F0CA2D-FD19-4AB0-83EA-299C02D227A1}" type="parTrans" cxnId="{11731577-8714-4891-8039-1D53861D10B9}">
      <dgm:prSet/>
      <dgm:spPr/>
      <dgm:t>
        <a:bodyPr/>
        <a:lstStyle/>
        <a:p>
          <a:endParaRPr lang="es-ES" sz="1600" b="0"/>
        </a:p>
      </dgm:t>
    </dgm:pt>
    <dgm:pt modelId="{82AC0C22-6473-4A34-BA06-CF5FFB35D6DC}" type="sibTrans" cxnId="{11731577-8714-4891-8039-1D53861D10B9}">
      <dgm:prSet/>
      <dgm:spPr/>
      <dgm:t>
        <a:bodyPr/>
        <a:lstStyle/>
        <a:p>
          <a:endParaRPr lang="es-ES" sz="1600" b="0"/>
        </a:p>
      </dgm:t>
    </dgm:pt>
    <dgm:pt modelId="{120B6598-8B57-415E-9E7C-E496AD7350D1}">
      <dgm:prSet phldrT="[Texto]" custT="1"/>
      <dgm:spPr/>
      <dgm:t>
        <a:bodyPr/>
        <a:lstStyle/>
        <a:p>
          <a:pPr algn="l"/>
          <a:endParaRPr lang="es-ES" sz="1200" b="0" kern="1200" dirty="0">
            <a:effectLst>
              <a:outerShdw blurRad="38100" dist="38100" dir="2700000" algn="tl">
                <a:srgbClr val="000000">
                  <a:alpha val="43137"/>
                </a:srgbClr>
              </a:outerShdw>
            </a:effectLst>
          </a:endParaRPr>
        </a:p>
      </dgm:t>
    </dgm:pt>
    <dgm:pt modelId="{D2BA428A-91C8-4C07-9D57-E8E8D2B9B42D}" type="parTrans" cxnId="{7A84B961-D344-4A29-AE07-D7EE74422275}">
      <dgm:prSet/>
      <dgm:spPr/>
      <dgm:t>
        <a:bodyPr/>
        <a:lstStyle/>
        <a:p>
          <a:endParaRPr lang="es-ES" sz="1600" b="0"/>
        </a:p>
      </dgm:t>
    </dgm:pt>
    <dgm:pt modelId="{647068F4-C88E-435D-888D-562A413ED7DB}" type="sibTrans" cxnId="{7A84B961-D344-4A29-AE07-D7EE74422275}">
      <dgm:prSet/>
      <dgm:spPr/>
      <dgm:t>
        <a:bodyPr/>
        <a:lstStyle/>
        <a:p>
          <a:endParaRPr lang="es-ES" sz="1600" b="0"/>
        </a:p>
      </dgm:t>
    </dgm:pt>
    <dgm:pt modelId="{BC0531B0-4232-4D49-B0DF-1E78B0516AAE}">
      <dgm:prSet phldrT="[Texto]" custT="1"/>
      <dgm:spPr/>
      <dgm:t>
        <a:bodyPr/>
        <a:lstStyle/>
        <a:p>
          <a:pPr algn="l"/>
          <a:r>
            <a:rPr lang="es-ES" sz="1200" b="0" kern="1200" dirty="0">
              <a:effectLst>
                <a:outerShdw blurRad="38100" dist="38100" dir="2700000" algn="tl">
                  <a:srgbClr val="000000">
                    <a:alpha val="43137"/>
                  </a:srgbClr>
                </a:outerShdw>
              </a:effectLst>
            </a:rPr>
            <a:t>Dineros que fueron entregados al FRISCO como remante. </a:t>
          </a:r>
        </a:p>
      </dgm:t>
    </dgm:pt>
    <dgm:pt modelId="{F3A6D581-8E19-4019-AE4A-7C40FBBE36BA}" type="parTrans" cxnId="{CE2A49CB-EDC8-4F21-80A9-EA190D3C9FA6}">
      <dgm:prSet/>
      <dgm:spPr/>
      <dgm:t>
        <a:bodyPr/>
        <a:lstStyle/>
        <a:p>
          <a:endParaRPr lang="es-ES" sz="1600" b="0"/>
        </a:p>
      </dgm:t>
    </dgm:pt>
    <dgm:pt modelId="{B81F1D9E-DBC3-40D4-9E4B-A9D4DB00E67E}" type="sibTrans" cxnId="{CE2A49CB-EDC8-4F21-80A9-EA190D3C9FA6}">
      <dgm:prSet/>
      <dgm:spPr/>
      <dgm:t>
        <a:bodyPr/>
        <a:lstStyle/>
        <a:p>
          <a:endParaRPr lang="es-ES" sz="1600" b="0"/>
        </a:p>
      </dgm:t>
    </dgm:pt>
    <dgm:pt modelId="{E2F9EC1E-5646-4DF6-A3A4-0E684928434F}">
      <dgm:prSet phldrT="[Texto]" custT="1"/>
      <dgm:spPr/>
      <dgm:t>
        <a:bodyPr/>
        <a:lstStyle/>
        <a:p>
          <a:pPr algn="l"/>
          <a:r>
            <a:rPr lang="es-ES" sz="1600" b="0" kern="1200">
              <a:effectLst/>
            </a:rPr>
            <a:t>$   </a:t>
          </a:r>
          <a:r>
            <a:rPr lang="es-ES" sz="1600" b="0" u="sng" kern="1200">
              <a:effectLst>
                <a:outerShdw blurRad="38100" dist="38100" dir="2700000" algn="tl">
                  <a:srgbClr val="000000">
                    <a:alpha val="43137"/>
                  </a:srgbClr>
                </a:outerShdw>
              </a:effectLst>
            </a:rPr>
            <a:t>4.568.447.428</a:t>
          </a:r>
          <a:endParaRPr lang="es-ES" sz="1200" b="0" kern="1200" dirty="0">
            <a:effectLst>
              <a:outerShdw blurRad="38100" dist="38100" dir="2700000" algn="tl">
                <a:srgbClr val="000000">
                  <a:alpha val="43137"/>
                </a:srgbClr>
              </a:outerShdw>
            </a:effectLst>
          </a:endParaRPr>
        </a:p>
      </dgm:t>
    </dgm:pt>
    <dgm:pt modelId="{8DC38F89-1D79-45EC-96E8-F4D877866AE2}" type="parTrans" cxnId="{27C4A962-D450-450C-AAFC-2D8F3153842A}">
      <dgm:prSet/>
      <dgm:spPr/>
      <dgm:t>
        <a:bodyPr/>
        <a:lstStyle/>
        <a:p>
          <a:endParaRPr lang="es-ES" sz="1600" b="0"/>
        </a:p>
      </dgm:t>
    </dgm:pt>
    <dgm:pt modelId="{8ECEA9DA-341E-4C3E-A91D-71B56001CEF1}" type="sibTrans" cxnId="{27C4A962-D450-450C-AAFC-2D8F3153842A}">
      <dgm:prSet/>
      <dgm:spPr/>
      <dgm:t>
        <a:bodyPr/>
        <a:lstStyle/>
        <a:p>
          <a:endParaRPr lang="es-ES" sz="1600" b="0"/>
        </a:p>
      </dgm:t>
    </dgm:pt>
    <dgm:pt modelId="{0455DC2A-35DB-49BA-8249-70FC34822884}" type="pres">
      <dgm:prSet presAssocID="{B669E91C-1FAA-4D09-938F-6008BD228B12}" presName="Name0" presStyleCnt="0">
        <dgm:presLayoutVars>
          <dgm:dir/>
          <dgm:resizeHandles val="exact"/>
        </dgm:presLayoutVars>
      </dgm:prSet>
      <dgm:spPr/>
    </dgm:pt>
    <dgm:pt modelId="{7A509A73-0B9B-4014-A9AE-7F7CE092B133}" type="pres">
      <dgm:prSet presAssocID="{BC8697FE-74F7-432C-AE8E-01E975B94420}" presName="node" presStyleLbl="node1" presStyleIdx="0" presStyleCnt="3" custScaleX="111150" custLinFactNeighborX="50000" custLinFactNeighborY="1217">
        <dgm:presLayoutVars>
          <dgm:bulletEnabled val="1"/>
        </dgm:presLayoutVars>
      </dgm:prSet>
      <dgm:spPr/>
    </dgm:pt>
    <dgm:pt modelId="{747031A6-29DD-4DE6-BA92-BB0E083B5689}" type="pres">
      <dgm:prSet presAssocID="{3BFC169A-9440-45DE-923C-2D44C2F88AB0}" presName="sibTrans" presStyleCnt="0"/>
      <dgm:spPr/>
    </dgm:pt>
    <dgm:pt modelId="{FA53191C-42C2-428D-90AE-22C613DBCF62}" type="pres">
      <dgm:prSet presAssocID="{234BAE7E-4623-49E0-B445-944FD04ED7E9}" presName="node" presStyleLbl="node1" presStyleIdx="1" presStyleCnt="3" custScaleX="117426">
        <dgm:presLayoutVars>
          <dgm:bulletEnabled val="1"/>
        </dgm:presLayoutVars>
      </dgm:prSet>
      <dgm:spPr/>
    </dgm:pt>
    <dgm:pt modelId="{B959AC50-7450-465A-AA6C-78B1DC53DE75}" type="pres">
      <dgm:prSet presAssocID="{48756915-52DD-48AC-8C5B-322B12A3BEC0}" presName="sibTrans" presStyleCnt="0"/>
      <dgm:spPr/>
    </dgm:pt>
    <dgm:pt modelId="{900C10B3-A982-4154-B8F2-8104D1217854}" type="pres">
      <dgm:prSet presAssocID="{3C49515E-AEB7-41C8-BB68-4EC9A7EFFD07}" presName="node" presStyleLbl="node1" presStyleIdx="2" presStyleCnt="3">
        <dgm:presLayoutVars>
          <dgm:bulletEnabled val="1"/>
        </dgm:presLayoutVars>
      </dgm:prSet>
      <dgm:spPr/>
    </dgm:pt>
  </dgm:ptLst>
  <dgm:cxnLst>
    <dgm:cxn modelId="{F89E9512-6F8A-4035-8E0B-03D86DA7B363}" srcId="{B669E91C-1FAA-4D09-938F-6008BD228B12}" destId="{3C49515E-AEB7-41C8-BB68-4EC9A7EFFD07}" srcOrd="2" destOrd="0" parTransId="{F4E5F252-E3A6-4AAF-8AD9-D57E900632A3}" sibTransId="{00D02988-B828-45B7-8F62-438FF08D0F23}"/>
    <dgm:cxn modelId="{759D3D19-80C3-46B0-9728-9A68ED2B2560}" type="presOf" srcId="{234BAE7E-4623-49E0-B445-944FD04ED7E9}" destId="{FA53191C-42C2-428D-90AE-22C613DBCF62}" srcOrd="0" destOrd="0" presId="urn:microsoft.com/office/officeart/2005/8/layout/hList6"/>
    <dgm:cxn modelId="{1CEEE45E-15DC-41FF-904F-E54E1EC42256}" type="presOf" srcId="{E2F9EC1E-5646-4DF6-A3A4-0E684928434F}" destId="{900C10B3-A982-4154-B8F2-8104D1217854}" srcOrd="0" destOrd="3" presId="urn:microsoft.com/office/officeart/2005/8/layout/hList6"/>
    <dgm:cxn modelId="{7A84B961-D344-4A29-AE07-D7EE74422275}" srcId="{3C49515E-AEB7-41C8-BB68-4EC9A7EFFD07}" destId="{120B6598-8B57-415E-9E7C-E496AD7350D1}" srcOrd="4" destOrd="0" parTransId="{D2BA428A-91C8-4C07-9D57-E8E8D2B9B42D}" sibTransId="{647068F4-C88E-435D-888D-562A413ED7DB}"/>
    <dgm:cxn modelId="{27C4A962-D450-450C-AAFC-2D8F3153842A}" srcId="{3C49515E-AEB7-41C8-BB68-4EC9A7EFFD07}" destId="{E2F9EC1E-5646-4DF6-A3A4-0E684928434F}" srcOrd="2" destOrd="0" parTransId="{8DC38F89-1D79-45EC-96E8-F4D877866AE2}" sibTransId="{8ECEA9DA-341E-4C3E-A91D-71B56001CEF1}"/>
    <dgm:cxn modelId="{C3AD594E-8465-431A-9063-0D8D980D2A2E}" type="presOf" srcId="{120B6598-8B57-415E-9E7C-E496AD7350D1}" destId="{900C10B3-A982-4154-B8F2-8104D1217854}" srcOrd="0" destOrd="5" presId="urn:microsoft.com/office/officeart/2005/8/layout/hList6"/>
    <dgm:cxn modelId="{CCA05450-D712-4023-BF8A-58EBCEDD1101}" type="presOf" srcId="{9E67B578-41E9-45EB-AB7B-CA21407E6CE3}" destId="{FA53191C-42C2-428D-90AE-22C613DBCF62}" srcOrd="0" destOrd="1" presId="urn:microsoft.com/office/officeart/2005/8/layout/hList6"/>
    <dgm:cxn modelId="{01DF8551-6C1F-4037-928E-42FDC1514EE9}" type="presOf" srcId="{B3A51E79-41D0-45F9-A9B1-88790DC9F495}" destId="{900C10B3-A982-4154-B8F2-8104D1217854}" srcOrd="0" destOrd="1" presId="urn:microsoft.com/office/officeart/2005/8/layout/hList6"/>
    <dgm:cxn modelId="{11731577-8714-4891-8039-1D53861D10B9}" srcId="{3C49515E-AEB7-41C8-BB68-4EC9A7EFFD07}" destId="{B3A51E79-41D0-45F9-A9B1-88790DC9F495}" srcOrd="0" destOrd="0" parTransId="{F1F0CA2D-FD19-4AB0-83EA-299C02D227A1}" sibTransId="{82AC0C22-6473-4A34-BA06-CF5FFB35D6DC}"/>
    <dgm:cxn modelId="{1739D179-C719-419C-AFC7-F0A23B06A5EA}" type="presOf" srcId="{3C49515E-AEB7-41C8-BB68-4EC9A7EFFD07}" destId="{900C10B3-A982-4154-B8F2-8104D1217854}" srcOrd="0" destOrd="0" presId="urn:microsoft.com/office/officeart/2005/8/layout/hList6"/>
    <dgm:cxn modelId="{FD65838C-C2A7-42BF-9319-3D30EBEFB22C}" srcId="{234BAE7E-4623-49E0-B445-944FD04ED7E9}" destId="{9E67B578-41E9-45EB-AB7B-CA21407E6CE3}" srcOrd="0" destOrd="0" parTransId="{0294E252-5B9C-44C0-B5C8-5F382D1C3765}" sibTransId="{562FF478-1D87-4AD7-A8BE-01EFB26F270F}"/>
    <dgm:cxn modelId="{E9FDC491-144A-4088-93ED-544517079089}" srcId="{3C49515E-AEB7-41C8-BB68-4EC9A7EFFD07}" destId="{30E6A522-0EF2-427D-990A-6B2AA66ED5B4}" srcOrd="1" destOrd="0" parTransId="{ED0016BF-CD57-4336-A3F3-A730B3BFDADF}" sibTransId="{83A84D9C-B098-4847-B406-C7E32A232A15}"/>
    <dgm:cxn modelId="{0E1CD597-40BF-4AAF-9967-2E2F48747267}" type="presOf" srcId="{B669E91C-1FAA-4D09-938F-6008BD228B12}" destId="{0455DC2A-35DB-49BA-8249-70FC34822884}" srcOrd="0" destOrd="0" presId="urn:microsoft.com/office/officeart/2005/8/layout/hList6"/>
    <dgm:cxn modelId="{8564EFA2-356D-41EE-B3DE-3A4F0B544EBC}" srcId="{B669E91C-1FAA-4D09-938F-6008BD228B12}" destId="{BC8697FE-74F7-432C-AE8E-01E975B94420}" srcOrd="0" destOrd="0" parTransId="{F5E4ECB9-16C5-428A-AA50-33A4ACA52B82}" sibTransId="{3BFC169A-9440-45DE-923C-2D44C2F88AB0}"/>
    <dgm:cxn modelId="{A4D4C1BE-424B-4670-8F7F-EF37CD022E97}" type="presOf" srcId="{30E6A522-0EF2-427D-990A-6B2AA66ED5B4}" destId="{900C10B3-A982-4154-B8F2-8104D1217854}" srcOrd="0" destOrd="2" presId="urn:microsoft.com/office/officeart/2005/8/layout/hList6"/>
    <dgm:cxn modelId="{CE2A49CB-EDC8-4F21-80A9-EA190D3C9FA6}" srcId="{3C49515E-AEB7-41C8-BB68-4EC9A7EFFD07}" destId="{BC0531B0-4232-4D49-B0DF-1E78B0516AAE}" srcOrd="3" destOrd="0" parTransId="{F3A6D581-8E19-4019-AE4A-7C40FBBE36BA}" sibTransId="{B81F1D9E-DBC3-40D4-9E4B-A9D4DB00E67E}"/>
    <dgm:cxn modelId="{69F8BAE3-B9FB-4EFB-9AE9-6EB164C8B485}" type="presOf" srcId="{BC8697FE-74F7-432C-AE8E-01E975B94420}" destId="{7A509A73-0B9B-4014-A9AE-7F7CE092B133}" srcOrd="0" destOrd="0" presId="urn:microsoft.com/office/officeart/2005/8/layout/hList6"/>
    <dgm:cxn modelId="{1E862DE4-62F3-4B2C-BE2F-DE4575AFB1B7}" type="presOf" srcId="{BC0531B0-4232-4D49-B0DF-1E78B0516AAE}" destId="{900C10B3-A982-4154-B8F2-8104D1217854}" srcOrd="0" destOrd="4" presId="urn:microsoft.com/office/officeart/2005/8/layout/hList6"/>
    <dgm:cxn modelId="{18E7EEF9-58DC-455D-985A-8EA2CA0F9282}" srcId="{B669E91C-1FAA-4D09-938F-6008BD228B12}" destId="{234BAE7E-4623-49E0-B445-944FD04ED7E9}" srcOrd="1" destOrd="0" parTransId="{26FCB0AB-1C65-4F4F-AEDB-31DEDEBF6A05}" sibTransId="{48756915-52DD-48AC-8C5B-322B12A3BEC0}"/>
    <dgm:cxn modelId="{ECF1A1A4-340D-47F0-ADBA-0B0FC1EDA27A}" type="presParOf" srcId="{0455DC2A-35DB-49BA-8249-70FC34822884}" destId="{7A509A73-0B9B-4014-A9AE-7F7CE092B133}" srcOrd="0" destOrd="0" presId="urn:microsoft.com/office/officeart/2005/8/layout/hList6"/>
    <dgm:cxn modelId="{2594EDCD-63C4-4444-9114-C9B1243B46C3}" type="presParOf" srcId="{0455DC2A-35DB-49BA-8249-70FC34822884}" destId="{747031A6-29DD-4DE6-BA92-BB0E083B5689}" srcOrd="1" destOrd="0" presId="urn:microsoft.com/office/officeart/2005/8/layout/hList6"/>
    <dgm:cxn modelId="{949518A6-55CC-4D5F-A06A-E05BBFAB9B81}" type="presParOf" srcId="{0455DC2A-35DB-49BA-8249-70FC34822884}" destId="{FA53191C-42C2-428D-90AE-22C613DBCF62}" srcOrd="2" destOrd="0" presId="urn:microsoft.com/office/officeart/2005/8/layout/hList6"/>
    <dgm:cxn modelId="{40366152-16B4-4A3C-BDF0-99ABA360C63D}" type="presParOf" srcId="{0455DC2A-35DB-49BA-8249-70FC34822884}" destId="{B959AC50-7450-465A-AA6C-78B1DC53DE75}" srcOrd="3" destOrd="0" presId="urn:microsoft.com/office/officeart/2005/8/layout/hList6"/>
    <dgm:cxn modelId="{A4ECAA09-9551-437C-A3DE-C446689CB605}" type="presParOf" srcId="{0455DC2A-35DB-49BA-8249-70FC34822884}" destId="{900C10B3-A982-4154-B8F2-8104D1217854}"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7944F76-F9AC-4C28-96E1-F1EE3A9606B7}" type="doc">
      <dgm:prSet loTypeId="urn:microsoft.com/office/officeart/2008/layout/LinedList" loCatId="list" qsTypeId="urn:microsoft.com/office/officeart/2005/8/quickstyle/simple5" qsCatId="simple" csTypeId="urn:microsoft.com/office/officeart/2005/8/colors/accent1_2" csCatId="accent1" phldr="1"/>
      <dgm:spPr/>
      <dgm:t>
        <a:bodyPr/>
        <a:lstStyle/>
        <a:p>
          <a:endParaRPr lang="es-ES"/>
        </a:p>
      </dgm:t>
    </dgm:pt>
    <dgm:pt modelId="{2FA4D8AF-A37E-4816-9F3F-795F74287A19}">
      <dgm:prSet phldrT="[Texto]" custT="1"/>
      <dgm:spPr/>
      <dgm:t>
        <a:bodyPr/>
        <a:lstStyle/>
        <a:p>
          <a:r>
            <a:rPr lang="es-ES" sz="3200" b="1" dirty="0">
              <a:solidFill>
                <a:srgbClr val="002060"/>
              </a:solidFill>
            </a:rPr>
            <a:t>Proyecto total ventas inmuebles sociales </a:t>
          </a:r>
        </a:p>
      </dgm:t>
    </dgm:pt>
    <dgm:pt modelId="{8714AE39-070B-47DA-900A-7FD1E02F73DB}" type="parTrans" cxnId="{4C856A56-7356-4E91-9270-7BAC4C42336D}">
      <dgm:prSet/>
      <dgm:spPr/>
      <dgm:t>
        <a:bodyPr/>
        <a:lstStyle/>
        <a:p>
          <a:endParaRPr lang="es-ES"/>
        </a:p>
      </dgm:t>
    </dgm:pt>
    <dgm:pt modelId="{E91D4D1B-921A-4625-ABE9-0498135CB3F5}" type="sibTrans" cxnId="{4C856A56-7356-4E91-9270-7BAC4C42336D}">
      <dgm:prSet/>
      <dgm:spPr/>
      <dgm:t>
        <a:bodyPr/>
        <a:lstStyle/>
        <a:p>
          <a:endParaRPr lang="es-ES"/>
        </a:p>
      </dgm:t>
    </dgm:pt>
    <dgm:pt modelId="{6C41F021-B407-4900-B95B-53D6119C1281}">
      <dgm:prSet phldrT="[Texto]" custT="1"/>
      <dgm:spPr/>
      <dgm:t>
        <a:bodyPr/>
        <a:lstStyle/>
        <a:p>
          <a:r>
            <a:rPr lang="es-ES" sz="2800" b="1" dirty="0">
              <a:solidFill>
                <a:srgbClr val="0070C0"/>
              </a:solidFill>
              <a:effectLst>
                <a:outerShdw blurRad="38100" dist="38100" dir="2700000" algn="tl">
                  <a:srgbClr val="000000">
                    <a:alpha val="43137"/>
                  </a:srgbClr>
                </a:outerShdw>
              </a:effectLst>
            </a:rPr>
            <a:t>330 INMUEBLES EXTINTOS </a:t>
          </a:r>
        </a:p>
      </dgm:t>
    </dgm:pt>
    <dgm:pt modelId="{33C89949-298E-4434-AE21-BAC0E52D28B8}" type="parTrans" cxnId="{A9B5FF09-EA32-41CA-B4DD-7DAF261CC90F}">
      <dgm:prSet/>
      <dgm:spPr/>
      <dgm:t>
        <a:bodyPr/>
        <a:lstStyle/>
        <a:p>
          <a:endParaRPr lang="es-ES"/>
        </a:p>
      </dgm:t>
    </dgm:pt>
    <dgm:pt modelId="{301F7C2F-9A66-407E-A531-4F94E97D8A1D}" type="sibTrans" cxnId="{A9B5FF09-EA32-41CA-B4DD-7DAF261CC90F}">
      <dgm:prSet/>
      <dgm:spPr/>
      <dgm:t>
        <a:bodyPr/>
        <a:lstStyle/>
        <a:p>
          <a:endParaRPr lang="es-ES"/>
        </a:p>
      </dgm:t>
    </dgm:pt>
    <dgm:pt modelId="{2CDE4CC7-B195-4917-81B2-ED04CC221F1B}">
      <dgm:prSet phldrT="[Texto]" custT="1"/>
      <dgm:spPr/>
      <dgm:t>
        <a:bodyPr/>
        <a:lstStyle/>
        <a:p>
          <a:r>
            <a:rPr lang="es-ES" sz="1800" b="1" dirty="0">
              <a:solidFill>
                <a:srgbClr val="0070C0"/>
              </a:solidFill>
              <a:effectLst>
                <a:outerShdw blurRad="38100" dist="38100" dir="2700000" algn="tl">
                  <a:srgbClr val="000000">
                    <a:alpha val="43137"/>
                  </a:srgbClr>
                </a:outerShdw>
              </a:effectLst>
            </a:rPr>
            <a:t>VALOR INMUEBLES TOTAL:</a:t>
          </a:r>
        </a:p>
        <a:p>
          <a:r>
            <a:rPr lang="es-ES" sz="1800" b="1" dirty="0">
              <a:solidFill>
                <a:srgbClr val="0070C0"/>
              </a:solidFill>
              <a:effectLst>
                <a:outerShdw blurRad="38100" dist="38100" dir="2700000" algn="tl">
                  <a:srgbClr val="000000">
                    <a:alpha val="43137"/>
                  </a:srgbClr>
                </a:outerShdw>
              </a:effectLst>
            </a:rPr>
            <a:t> </a:t>
          </a:r>
          <a:r>
            <a:rPr lang="es-ES" sz="2800" b="1" dirty="0">
              <a:solidFill>
                <a:srgbClr val="0070C0"/>
              </a:solidFill>
              <a:effectLst>
                <a:outerShdw blurRad="38100" dist="38100" dir="2700000" algn="tl">
                  <a:srgbClr val="000000">
                    <a:alpha val="43137"/>
                  </a:srgbClr>
                </a:outerShdw>
              </a:effectLst>
            </a:rPr>
            <a:t>109.000 MILLONES</a:t>
          </a:r>
          <a:endParaRPr lang="es-ES" sz="1800" b="1" dirty="0">
            <a:solidFill>
              <a:srgbClr val="0070C0"/>
            </a:solidFill>
            <a:effectLst>
              <a:outerShdw blurRad="38100" dist="38100" dir="2700000" algn="tl">
                <a:srgbClr val="000000">
                  <a:alpha val="43137"/>
                </a:srgbClr>
              </a:outerShdw>
            </a:effectLst>
          </a:endParaRPr>
        </a:p>
      </dgm:t>
    </dgm:pt>
    <dgm:pt modelId="{8A7F61BE-2B78-4FD6-89AC-BA25A9A93DF5}" type="parTrans" cxnId="{08E90045-56EC-4226-BC9E-3097A643C280}">
      <dgm:prSet/>
      <dgm:spPr/>
      <dgm:t>
        <a:bodyPr/>
        <a:lstStyle/>
        <a:p>
          <a:endParaRPr lang="es-ES"/>
        </a:p>
      </dgm:t>
    </dgm:pt>
    <dgm:pt modelId="{9E93EF66-AB2A-40E4-85EB-335D2482066A}" type="sibTrans" cxnId="{08E90045-56EC-4226-BC9E-3097A643C280}">
      <dgm:prSet/>
      <dgm:spPr/>
      <dgm:t>
        <a:bodyPr/>
        <a:lstStyle/>
        <a:p>
          <a:endParaRPr lang="es-ES"/>
        </a:p>
      </dgm:t>
    </dgm:pt>
    <dgm:pt modelId="{8AEB5DF8-BBF1-4D1E-B227-31A340131B55}" type="pres">
      <dgm:prSet presAssocID="{A7944F76-F9AC-4C28-96E1-F1EE3A9606B7}" presName="vert0" presStyleCnt="0">
        <dgm:presLayoutVars>
          <dgm:dir/>
          <dgm:animOne val="branch"/>
          <dgm:animLvl val="lvl"/>
        </dgm:presLayoutVars>
      </dgm:prSet>
      <dgm:spPr/>
    </dgm:pt>
    <dgm:pt modelId="{ABEE2A23-AB83-4FC0-AA13-4B24012E7A36}" type="pres">
      <dgm:prSet presAssocID="{2FA4D8AF-A37E-4816-9F3F-795F74287A19}" presName="thickLine" presStyleLbl="alignNode1" presStyleIdx="0" presStyleCnt="1"/>
      <dgm:spPr/>
    </dgm:pt>
    <dgm:pt modelId="{6C7DB27E-C90C-406C-9675-60E04AC1CA5D}" type="pres">
      <dgm:prSet presAssocID="{2FA4D8AF-A37E-4816-9F3F-795F74287A19}" presName="horz1" presStyleCnt="0"/>
      <dgm:spPr/>
    </dgm:pt>
    <dgm:pt modelId="{019053A8-54D6-44E6-BDDC-A7EC9307662C}" type="pres">
      <dgm:prSet presAssocID="{2FA4D8AF-A37E-4816-9F3F-795F74287A19}" presName="tx1" presStyleLbl="revTx" presStyleIdx="0" presStyleCnt="3" custScaleX="407918" custScaleY="70596"/>
      <dgm:spPr/>
    </dgm:pt>
    <dgm:pt modelId="{9862629F-90B2-4C37-9222-051EE9492292}" type="pres">
      <dgm:prSet presAssocID="{2FA4D8AF-A37E-4816-9F3F-795F74287A19}" presName="vert1" presStyleCnt="0"/>
      <dgm:spPr/>
    </dgm:pt>
    <dgm:pt modelId="{5CDF0E69-BCD3-4748-A2BA-A45ADBAE26AB}" type="pres">
      <dgm:prSet presAssocID="{6C41F021-B407-4900-B95B-53D6119C1281}" presName="vertSpace2a" presStyleCnt="0"/>
      <dgm:spPr/>
    </dgm:pt>
    <dgm:pt modelId="{91CE4F21-D060-4C7E-B5ED-5AE42A55CC79}" type="pres">
      <dgm:prSet presAssocID="{6C41F021-B407-4900-B95B-53D6119C1281}" presName="horz2" presStyleCnt="0"/>
      <dgm:spPr/>
    </dgm:pt>
    <dgm:pt modelId="{9AB0B85B-9C95-45DE-9224-F4EC20437B78}" type="pres">
      <dgm:prSet presAssocID="{6C41F021-B407-4900-B95B-53D6119C1281}" presName="horzSpace2" presStyleCnt="0"/>
      <dgm:spPr/>
    </dgm:pt>
    <dgm:pt modelId="{B6128621-8497-41B3-8078-A3F0D5F0C143}" type="pres">
      <dgm:prSet presAssocID="{6C41F021-B407-4900-B95B-53D6119C1281}" presName="tx2" presStyleLbl="revTx" presStyleIdx="1" presStyleCnt="3" custScaleY="22185"/>
      <dgm:spPr/>
    </dgm:pt>
    <dgm:pt modelId="{970A41DF-D8D7-4C72-B3A6-449530203C63}" type="pres">
      <dgm:prSet presAssocID="{6C41F021-B407-4900-B95B-53D6119C1281}" presName="vert2" presStyleCnt="0"/>
      <dgm:spPr/>
    </dgm:pt>
    <dgm:pt modelId="{DCB91109-6461-419D-AC0D-C314202E20F2}" type="pres">
      <dgm:prSet presAssocID="{6C41F021-B407-4900-B95B-53D6119C1281}" presName="thinLine2b" presStyleLbl="callout" presStyleIdx="0" presStyleCnt="2"/>
      <dgm:spPr/>
    </dgm:pt>
    <dgm:pt modelId="{1CDCB44E-8F69-4A20-BCE6-CAA94C38B1AD}" type="pres">
      <dgm:prSet presAssocID="{6C41F021-B407-4900-B95B-53D6119C1281}" presName="vertSpace2b" presStyleCnt="0"/>
      <dgm:spPr/>
    </dgm:pt>
    <dgm:pt modelId="{FA49CBD4-0621-48DC-B149-C553B7B6595C}" type="pres">
      <dgm:prSet presAssocID="{2CDE4CC7-B195-4917-81B2-ED04CC221F1B}" presName="horz2" presStyleCnt="0"/>
      <dgm:spPr/>
    </dgm:pt>
    <dgm:pt modelId="{0B808608-78F6-4B06-B3DC-D32CC5EC2FB0}" type="pres">
      <dgm:prSet presAssocID="{2CDE4CC7-B195-4917-81B2-ED04CC221F1B}" presName="horzSpace2" presStyleCnt="0"/>
      <dgm:spPr/>
    </dgm:pt>
    <dgm:pt modelId="{84007864-6C2D-4259-BA01-3BA3C138AB8F}" type="pres">
      <dgm:prSet presAssocID="{2CDE4CC7-B195-4917-81B2-ED04CC221F1B}" presName="tx2" presStyleLbl="revTx" presStyleIdx="2" presStyleCnt="3" custScaleY="36784"/>
      <dgm:spPr/>
    </dgm:pt>
    <dgm:pt modelId="{3D3FA4E2-4B78-4928-A4DC-EF2FFA3DCF2E}" type="pres">
      <dgm:prSet presAssocID="{2CDE4CC7-B195-4917-81B2-ED04CC221F1B}" presName="vert2" presStyleCnt="0"/>
      <dgm:spPr/>
    </dgm:pt>
    <dgm:pt modelId="{363B6CDD-E279-4EC1-B695-9F03590476CA}" type="pres">
      <dgm:prSet presAssocID="{2CDE4CC7-B195-4917-81B2-ED04CC221F1B}" presName="thinLine2b" presStyleLbl="callout" presStyleIdx="1" presStyleCnt="2"/>
      <dgm:spPr/>
    </dgm:pt>
    <dgm:pt modelId="{9C41E88A-3F12-4D52-8EA8-CC825840324F}" type="pres">
      <dgm:prSet presAssocID="{2CDE4CC7-B195-4917-81B2-ED04CC221F1B}" presName="vertSpace2b" presStyleCnt="0"/>
      <dgm:spPr/>
    </dgm:pt>
  </dgm:ptLst>
  <dgm:cxnLst>
    <dgm:cxn modelId="{A9B5FF09-EA32-41CA-B4DD-7DAF261CC90F}" srcId="{2FA4D8AF-A37E-4816-9F3F-795F74287A19}" destId="{6C41F021-B407-4900-B95B-53D6119C1281}" srcOrd="0" destOrd="0" parTransId="{33C89949-298E-4434-AE21-BAC0E52D28B8}" sibTransId="{301F7C2F-9A66-407E-A531-4F94E97D8A1D}"/>
    <dgm:cxn modelId="{08E90045-56EC-4226-BC9E-3097A643C280}" srcId="{2FA4D8AF-A37E-4816-9F3F-795F74287A19}" destId="{2CDE4CC7-B195-4917-81B2-ED04CC221F1B}" srcOrd="1" destOrd="0" parTransId="{8A7F61BE-2B78-4FD6-89AC-BA25A9A93DF5}" sibTransId="{9E93EF66-AB2A-40E4-85EB-335D2482066A}"/>
    <dgm:cxn modelId="{4C856A56-7356-4E91-9270-7BAC4C42336D}" srcId="{A7944F76-F9AC-4C28-96E1-F1EE3A9606B7}" destId="{2FA4D8AF-A37E-4816-9F3F-795F74287A19}" srcOrd="0" destOrd="0" parTransId="{8714AE39-070B-47DA-900A-7FD1E02F73DB}" sibTransId="{E91D4D1B-921A-4625-ABE9-0498135CB3F5}"/>
    <dgm:cxn modelId="{AF1E5E7C-051D-463E-9AF8-766C75CA12A9}" type="presOf" srcId="{2CDE4CC7-B195-4917-81B2-ED04CC221F1B}" destId="{84007864-6C2D-4259-BA01-3BA3C138AB8F}" srcOrd="0" destOrd="0" presId="urn:microsoft.com/office/officeart/2008/layout/LinedList"/>
    <dgm:cxn modelId="{9421D8B7-F999-4256-81CA-EC263AAECDCD}" type="presOf" srcId="{A7944F76-F9AC-4C28-96E1-F1EE3A9606B7}" destId="{8AEB5DF8-BBF1-4D1E-B227-31A340131B55}" srcOrd="0" destOrd="0" presId="urn:microsoft.com/office/officeart/2008/layout/LinedList"/>
    <dgm:cxn modelId="{C89A43BB-8402-4229-AE66-128E66E9F1FB}" type="presOf" srcId="{2FA4D8AF-A37E-4816-9F3F-795F74287A19}" destId="{019053A8-54D6-44E6-BDDC-A7EC9307662C}" srcOrd="0" destOrd="0" presId="urn:microsoft.com/office/officeart/2008/layout/LinedList"/>
    <dgm:cxn modelId="{D3E3FFE6-E6AC-4BC0-8940-73D09918F7EA}" type="presOf" srcId="{6C41F021-B407-4900-B95B-53D6119C1281}" destId="{B6128621-8497-41B3-8078-A3F0D5F0C143}" srcOrd="0" destOrd="0" presId="urn:microsoft.com/office/officeart/2008/layout/LinedList"/>
    <dgm:cxn modelId="{435B4998-4003-4410-9069-60C22DDC340D}" type="presParOf" srcId="{8AEB5DF8-BBF1-4D1E-B227-31A340131B55}" destId="{ABEE2A23-AB83-4FC0-AA13-4B24012E7A36}" srcOrd="0" destOrd="0" presId="urn:microsoft.com/office/officeart/2008/layout/LinedList"/>
    <dgm:cxn modelId="{03C3221B-EFC0-4B3A-B078-E8E716CD2052}" type="presParOf" srcId="{8AEB5DF8-BBF1-4D1E-B227-31A340131B55}" destId="{6C7DB27E-C90C-406C-9675-60E04AC1CA5D}" srcOrd="1" destOrd="0" presId="urn:microsoft.com/office/officeart/2008/layout/LinedList"/>
    <dgm:cxn modelId="{FBB65377-6EAB-4F65-B347-C01282C241FD}" type="presParOf" srcId="{6C7DB27E-C90C-406C-9675-60E04AC1CA5D}" destId="{019053A8-54D6-44E6-BDDC-A7EC9307662C}" srcOrd="0" destOrd="0" presId="urn:microsoft.com/office/officeart/2008/layout/LinedList"/>
    <dgm:cxn modelId="{E321EC56-C256-4A0C-AEB5-8219C480CD5E}" type="presParOf" srcId="{6C7DB27E-C90C-406C-9675-60E04AC1CA5D}" destId="{9862629F-90B2-4C37-9222-051EE9492292}" srcOrd="1" destOrd="0" presId="urn:microsoft.com/office/officeart/2008/layout/LinedList"/>
    <dgm:cxn modelId="{9650CF0B-7711-4A3B-AA39-E4D003A08E79}" type="presParOf" srcId="{9862629F-90B2-4C37-9222-051EE9492292}" destId="{5CDF0E69-BCD3-4748-A2BA-A45ADBAE26AB}" srcOrd="0" destOrd="0" presId="urn:microsoft.com/office/officeart/2008/layout/LinedList"/>
    <dgm:cxn modelId="{34D5B5F2-D92C-4813-8F28-63DEF4A753FD}" type="presParOf" srcId="{9862629F-90B2-4C37-9222-051EE9492292}" destId="{91CE4F21-D060-4C7E-B5ED-5AE42A55CC79}" srcOrd="1" destOrd="0" presId="urn:microsoft.com/office/officeart/2008/layout/LinedList"/>
    <dgm:cxn modelId="{76F203FB-BD0E-4718-B6DD-DF184C6B50CA}" type="presParOf" srcId="{91CE4F21-D060-4C7E-B5ED-5AE42A55CC79}" destId="{9AB0B85B-9C95-45DE-9224-F4EC20437B78}" srcOrd="0" destOrd="0" presId="urn:microsoft.com/office/officeart/2008/layout/LinedList"/>
    <dgm:cxn modelId="{85230087-D146-4A22-AD1A-7A53741B462C}" type="presParOf" srcId="{91CE4F21-D060-4C7E-B5ED-5AE42A55CC79}" destId="{B6128621-8497-41B3-8078-A3F0D5F0C143}" srcOrd="1" destOrd="0" presId="urn:microsoft.com/office/officeart/2008/layout/LinedList"/>
    <dgm:cxn modelId="{A53F1A21-48EE-4DC5-B499-016BF45E8BFE}" type="presParOf" srcId="{91CE4F21-D060-4C7E-B5ED-5AE42A55CC79}" destId="{970A41DF-D8D7-4C72-B3A6-449530203C63}" srcOrd="2" destOrd="0" presId="urn:microsoft.com/office/officeart/2008/layout/LinedList"/>
    <dgm:cxn modelId="{0D77A7BB-ED13-4FB8-A2FF-B8249E8B53BF}" type="presParOf" srcId="{9862629F-90B2-4C37-9222-051EE9492292}" destId="{DCB91109-6461-419D-AC0D-C314202E20F2}" srcOrd="2" destOrd="0" presId="urn:microsoft.com/office/officeart/2008/layout/LinedList"/>
    <dgm:cxn modelId="{E78116D2-B66A-4018-9582-D44293CE4EB8}" type="presParOf" srcId="{9862629F-90B2-4C37-9222-051EE9492292}" destId="{1CDCB44E-8F69-4A20-BCE6-CAA94C38B1AD}" srcOrd="3" destOrd="0" presId="urn:microsoft.com/office/officeart/2008/layout/LinedList"/>
    <dgm:cxn modelId="{A1A94D7E-061F-413E-AC91-FD7DAA9E70E6}" type="presParOf" srcId="{9862629F-90B2-4C37-9222-051EE9492292}" destId="{FA49CBD4-0621-48DC-B149-C553B7B6595C}" srcOrd="4" destOrd="0" presId="urn:microsoft.com/office/officeart/2008/layout/LinedList"/>
    <dgm:cxn modelId="{74AA96F1-836A-430E-86E0-907D3A43407F}" type="presParOf" srcId="{FA49CBD4-0621-48DC-B149-C553B7B6595C}" destId="{0B808608-78F6-4B06-B3DC-D32CC5EC2FB0}" srcOrd="0" destOrd="0" presId="urn:microsoft.com/office/officeart/2008/layout/LinedList"/>
    <dgm:cxn modelId="{A74758E5-3C1A-48BE-8276-D33947CCCA1E}" type="presParOf" srcId="{FA49CBD4-0621-48DC-B149-C553B7B6595C}" destId="{84007864-6C2D-4259-BA01-3BA3C138AB8F}" srcOrd="1" destOrd="0" presId="urn:microsoft.com/office/officeart/2008/layout/LinedList"/>
    <dgm:cxn modelId="{7E81FB68-0EEA-4DF8-A263-F8F2279095C7}" type="presParOf" srcId="{FA49CBD4-0621-48DC-B149-C553B7B6595C}" destId="{3D3FA4E2-4B78-4928-A4DC-EF2FFA3DCF2E}" srcOrd="2" destOrd="0" presId="urn:microsoft.com/office/officeart/2008/layout/LinedList"/>
    <dgm:cxn modelId="{5F8BCC73-F2BB-436F-A0D4-BEBA92231648}" type="presParOf" srcId="{9862629F-90B2-4C37-9222-051EE9492292}" destId="{363B6CDD-E279-4EC1-B695-9F03590476CA}" srcOrd="5" destOrd="0" presId="urn:microsoft.com/office/officeart/2008/layout/LinedList"/>
    <dgm:cxn modelId="{1DFF917A-6AA9-4E5E-99A1-F209C094CFEC}" type="presParOf" srcId="{9862629F-90B2-4C37-9222-051EE9492292}" destId="{9C41E88A-3F12-4D52-8EA8-CC825840324F}" srcOrd="6"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522B75A-C43F-44F4-8255-7668AC08F1DA}" type="doc">
      <dgm:prSet loTypeId="urn:microsoft.com/office/officeart/2005/8/layout/radial1" loCatId="cycle" qsTypeId="urn:microsoft.com/office/officeart/2005/8/quickstyle/3d3" qsCatId="3D" csTypeId="urn:microsoft.com/office/officeart/2005/8/colors/accent0_3" csCatId="mainScheme" phldr="1"/>
      <dgm:spPr/>
      <dgm:t>
        <a:bodyPr/>
        <a:lstStyle/>
        <a:p>
          <a:endParaRPr lang="es-ES"/>
        </a:p>
      </dgm:t>
    </dgm:pt>
    <dgm:pt modelId="{3B3090EA-4B31-411A-9B2A-D28D1A3E86A9}">
      <dgm:prSet phldrT="[Texto]" custT="1"/>
      <dgm:spPr>
        <a:solidFill>
          <a:schemeClr val="accent6">
            <a:lumMod val="75000"/>
          </a:schemeClr>
        </a:solidFill>
      </dgm:spPr>
      <dgm:t>
        <a:bodyPr/>
        <a:lstStyle/>
        <a:p>
          <a:r>
            <a:rPr lang="es-ES" sz="1200" b="1" dirty="0"/>
            <a:t>ENAJENACIÓN TEMPRANA</a:t>
          </a:r>
        </a:p>
      </dgm:t>
    </dgm:pt>
    <dgm:pt modelId="{B7D658E2-677B-4FB0-AD41-F394CC0E7279}" type="parTrans" cxnId="{B822A27D-953B-465F-B090-B3518B463D54}">
      <dgm:prSet/>
      <dgm:spPr/>
      <dgm:t>
        <a:bodyPr/>
        <a:lstStyle/>
        <a:p>
          <a:endParaRPr lang="es-ES" sz="1200" b="1"/>
        </a:p>
      </dgm:t>
    </dgm:pt>
    <dgm:pt modelId="{991C814D-C13F-4274-B0AC-BB57FBCB4203}" type="sibTrans" cxnId="{B822A27D-953B-465F-B090-B3518B463D54}">
      <dgm:prSet/>
      <dgm:spPr/>
      <dgm:t>
        <a:bodyPr/>
        <a:lstStyle/>
        <a:p>
          <a:endParaRPr lang="es-ES" sz="1200" b="1"/>
        </a:p>
      </dgm:t>
    </dgm:pt>
    <dgm:pt modelId="{DBC96238-7E58-44F8-B91A-7C43CB36F621}">
      <dgm:prSet phldrT="[Texto]" custT="1"/>
      <dgm:spPr/>
      <dgm:t>
        <a:bodyPr/>
        <a:lstStyle/>
        <a:p>
          <a:r>
            <a:rPr lang="es-ES" sz="1200" b="1" dirty="0"/>
            <a:t>ASPECTOS PRESUPUES-TALES</a:t>
          </a:r>
        </a:p>
      </dgm:t>
    </dgm:pt>
    <dgm:pt modelId="{8E005EB1-D088-466C-A138-CF51810943BD}" type="parTrans" cxnId="{F7E847B6-0827-4BE7-B480-FC87A5CE4161}">
      <dgm:prSet custT="1"/>
      <dgm:spPr/>
      <dgm:t>
        <a:bodyPr/>
        <a:lstStyle/>
        <a:p>
          <a:endParaRPr lang="es-ES" sz="1200" b="1"/>
        </a:p>
      </dgm:t>
    </dgm:pt>
    <dgm:pt modelId="{A81949E1-F7C7-46B7-9B4D-7E4E87A9B51B}" type="sibTrans" cxnId="{F7E847B6-0827-4BE7-B480-FC87A5CE4161}">
      <dgm:prSet/>
      <dgm:spPr/>
      <dgm:t>
        <a:bodyPr/>
        <a:lstStyle/>
        <a:p>
          <a:endParaRPr lang="es-ES" sz="1200" b="1"/>
        </a:p>
      </dgm:t>
    </dgm:pt>
    <dgm:pt modelId="{DBD9B998-2B1C-46A3-83C1-1B2A7FEAE5C3}">
      <dgm:prSet phldrT="[Texto]" custT="1"/>
      <dgm:spPr/>
      <dgm:t>
        <a:bodyPr/>
        <a:lstStyle/>
        <a:p>
          <a:r>
            <a:rPr lang="es-ES" sz="1200" b="1" dirty="0"/>
            <a:t>ACREDITACIÓN DE CAUSALES</a:t>
          </a:r>
        </a:p>
      </dgm:t>
    </dgm:pt>
    <dgm:pt modelId="{58F17F20-0A5D-4FCD-A698-2DFE0D7AB303}" type="parTrans" cxnId="{DB6A59E9-C5F8-4427-BC05-B8840B216F50}">
      <dgm:prSet custT="1"/>
      <dgm:spPr/>
      <dgm:t>
        <a:bodyPr/>
        <a:lstStyle/>
        <a:p>
          <a:endParaRPr lang="es-ES" sz="1200" b="1"/>
        </a:p>
      </dgm:t>
    </dgm:pt>
    <dgm:pt modelId="{C5710F5B-C6A1-4C32-9D8D-E33A1FA75004}" type="sibTrans" cxnId="{DB6A59E9-C5F8-4427-BC05-B8840B216F50}">
      <dgm:prSet/>
      <dgm:spPr/>
      <dgm:t>
        <a:bodyPr/>
        <a:lstStyle/>
        <a:p>
          <a:endParaRPr lang="es-ES" sz="1200" b="1"/>
        </a:p>
      </dgm:t>
    </dgm:pt>
    <dgm:pt modelId="{683B0760-F4D1-46DB-A630-9EE1593D7178}">
      <dgm:prSet phldrT="[Texto]" custT="1"/>
      <dgm:spPr/>
      <dgm:t>
        <a:bodyPr/>
        <a:lstStyle/>
        <a:p>
          <a:r>
            <a:rPr lang="es-ES" sz="1200" b="1" dirty="0"/>
            <a:t>VALORACIÓN DE ACTIVOS</a:t>
          </a:r>
        </a:p>
      </dgm:t>
    </dgm:pt>
    <dgm:pt modelId="{D8CF8E0A-38A6-4B70-83F0-CC34C08C8939}" type="parTrans" cxnId="{F80E44D1-4935-4499-952E-C166A83AB03F}">
      <dgm:prSet custT="1"/>
      <dgm:spPr/>
      <dgm:t>
        <a:bodyPr/>
        <a:lstStyle/>
        <a:p>
          <a:endParaRPr lang="es-ES" sz="1200" b="1"/>
        </a:p>
      </dgm:t>
    </dgm:pt>
    <dgm:pt modelId="{DB57DAF0-2EBE-4F94-8665-D1DA988389FF}" type="sibTrans" cxnId="{F80E44D1-4935-4499-952E-C166A83AB03F}">
      <dgm:prSet/>
      <dgm:spPr/>
      <dgm:t>
        <a:bodyPr/>
        <a:lstStyle/>
        <a:p>
          <a:endParaRPr lang="es-ES" sz="1200" b="1"/>
        </a:p>
      </dgm:t>
    </dgm:pt>
    <dgm:pt modelId="{AEC3ACC3-38F4-4A9A-A6F5-2D30C454B7DD}">
      <dgm:prSet phldrT="[Texto]" custT="1"/>
      <dgm:spPr/>
      <dgm:t>
        <a:bodyPr/>
        <a:lstStyle/>
        <a:p>
          <a:r>
            <a:rPr lang="es-ES" sz="1200" b="1" dirty="0"/>
            <a:t>CONCEPTUA-LIZACIÓN</a:t>
          </a:r>
        </a:p>
      </dgm:t>
    </dgm:pt>
    <dgm:pt modelId="{EE856B86-F3B6-49B4-A480-E621EE5BA4E4}" type="parTrans" cxnId="{680F4BC8-F4E1-4F1C-B0AB-9B2FE504050C}">
      <dgm:prSet custT="1"/>
      <dgm:spPr/>
      <dgm:t>
        <a:bodyPr/>
        <a:lstStyle/>
        <a:p>
          <a:endParaRPr lang="es-ES" sz="1200" b="1"/>
        </a:p>
      </dgm:t>
    </dgm:pt>
    <dgm:pt modelId="{44B2144A-F6A5-435F-989C-49A68FAE0E06}" type="sibTrans" cxnId="{680F4BC8-F4E1-4F1C-B0AB-9B2FE504050C}">
      <dgm:prSet/>
      <dgm:spPr/>
      <dgm:t>
        <a:bodyPr/>
        <a:lstStyle/>
        <a:p>
          <a:endParaRPr lang="es-ES" sz="1200" b="1"/>
        </a:p>
      </dgm:t>
    </dgm:pt>
    <dgm:pt modelId="{D99F33F3-4B0C-4F24-8F03-1E44B8C7F99D}">
      <dgm:prSet phldrT="[Texto]" custT="1"/>
      <dgm:spPr/>
      <dgm:t>
        <a:bodyPr/>
        <a:lstStyle/>
        <a:p>
          <a:r>
            <a:rPr lang="es-ES" sz="1200" b="1" dirty="0"/>
            <a:t>OCUPACIÓN ILEGAL</a:t>
          </a:r>
        </a:p>
      </dgm:t>
    </dgm:pt>
    <dgm:pt modelId="{EC9C7A23-5E39-44FF-8CCE-281AA7198B91}" type="parTrans" cxnId="{6AEBCAD9-25F2-4813-8307-8DD311CE8A43}">
      <dgm:prSet custT="1"/>
      <dgm:spPr/>
      <dgm:t>
        <a:bodyPr/>
        <a:lstStyle/>
        <a:p>
          <a:endParaRPr lang="es-ES" sz="1200" b="1"/>
        </a:p>
      </dgm:t>
    </dgm:pt>
    <dgm:pt modelId="{058A99E8-A670-4AFC-8974-465E50E712F1}" type="sibTrans" cxnId="{6AEBCAD9-25F2-4813-8307-8DD311CE8A43}">
      <dgm:prSet/>
      <dgm:spPr/>
      <dgm:t>
        <a:bodyPr/>
        <a:lstStyle/>
        <a:p>
          <a:endParaRPr lang="es-ES" sz="1200" b="1"/>
        </a:p>
      </dgm:t>
    </dgm:pt>
    <dgm:pt modelId="{C8313448-4661-47D1-8915-328A478D3A10}">
      <dgm:prSet phldrT="[Texto]" custT="1"/>
      <dgm:spPr/>
      <dgm:t>
        <a:bodyPr/>
        <a:lstStyle/>
        <a:p>
          <a:r>
            <a:rPr lang="es-ES" sz="1200" b="1" dirty="0"/>
            <a:t>VENTAS MASIVAS</a:t>
          </a:r>
        </a:p>
      </dgm:t>
    </dgm:pt>
    <dgm:pt modelId="{DA79A3AC-68FA-497B-9A68-915297EAF2A1}" type="parTrans" cxnId="{2928400D-6E59-42DE-8E44-9D556BFE98E9}">
      <dgm:prSet custT="1"/>
      <dgm:spPr/>
      <dgm:t>
        <a:bodyPr/>
        <a:lstStyle/>
        <a:p>
          <a:endParaRPr lang="es-ES" sz="1200" b="1"/>
        </a:p>
      </dgm:t>
    </dgm:pt>
    <dgm:pt modelId="{EEE23BA1-81D6-4DF6-8039-A5E3A24B9187}" type="sibTrans" cxnId="{2928400D-6E59-42DE-8E44-9D556BFE98E9}">
      <dgm:prSet/>
      <dgm:spPr/>
      <dgm:t>
        <a:bodyPr/>
        <a:lstStyle/>
        <a:p>
          <a:endParaRPr lang="es-ES" sz="1200" b="1"/>
        </a:p>
      </dgm:t>
    </dgm:pt>
    <dgm:pt modelId="{133B17CC-7EA0-4094-BC8F-E38BA6A0B67C}" type="pres">
      <dgm:prSet presAssocID="{2522B75A-C43F-44F4-8255-7668AC08F1DA}" presName="cycle" presStyleCnt="0">
        <dgm:presLayoutVars>
          <dgm:chMax val="1"/>
          <dgm:dir/>
          <dgm:animLvl val="ctr"/>
          <dgm:resizeHandles val="exact"/>
        </dgm:presLayoutVars>
      </dgm:prSet>
      <dgm:spPr/>
    </dgm:pt>
    <dgm:pt modelId="{9E851BD5-9E41-47D1-967B-1E9D12DC3FAA}" type="pres">
      <dgm:prSet presAssocID="{3B3090EA-4B31-411A-9B2A-D28D1A3E86A9}" presName="centerShape" presStyleLbl="node0" presStyleIdx="0" presStyleCnt="1"/>
      <dgm:spPr/>
    </dgm:pt>
    <dgm:pt modelId="{CF95D620-F79E-4F80-9FF0-DE597FFFFA43}" type="pres">
      <dgm:prSet presAssocID="{8E005EB1-D088-466C-A138-CF51810943BD}" presName="Name9" presStyleLbl="parChTrans1D2" presStyleIdx="0" presStyleCnt="6"/>
      <dgm:spPr/>
    </dgm:pt>
    <dgm:pt modelId="{A8BB3515-DAFA-4778-AF42-45B4CAFA34D0}" type="pres">
      <dgm:prSet presAssocID="{8E005EB1-D088-466C-A138-CF51810943BD}" presName="connTx" presStyleLbl="parChTrans1D2" presStyleIdx="0" presStyleCnt="6"/>
      <dgm:spPr/>
    </dgm:pt>
    <dgm:pt modelId="{660E05F8-0F2D-4DD7-B236-61A4F8A7E9C8}" type="pres">
      <dgm:prSet presAssocID="{DBC96238-7E58-44F8-B91A-7C43CB36F621}" presName="node" presStyleLbl="node1" presStyleIdx="0" presStyleCnt="6">
        <dgm:presLayoutVars>
          <dgm:bulletEnabled val="1"/>
        </dgm:presLayoutVars>
      </dgm:prSet>
      <dgm:spPr/>
    </dgm:pt>
    <dgm:pt modelId="{BB304370-A492-4A8E-9557-D1962BA85EBF}" type="pres">
      <dgm:prSet presAssocID="{58F17F20-0A5D-4FCD-A698-2DFE0D7AB303}" presName="Name9" presStyleLbl="parChTrans1D2" presStyleIdx="1" presStyleCnt="6"/>
      <dgm:spPr/>
    </dgm:pt>
    <dgm:pt modelId="{796B0691-70E1-4CFC-A7C2-A365898B6282}" type="pres">
      <dgm:prSet presAssocID="{58F17F20-0A5D-4FCD-A698-2DFE0D7AB303}" presName="connTx" presStyleLbl="parChTrans1D2" presStyleIdx="1" presStyleCnt="6"/>
      <dgm:spPr/>
    </dgm:pt>
    <dgm:pt modelId="{9E0D440B-2AB2-4F7A-9C98-F99E966B4DE8}" type="pres">
      <dgm:prSet presAssocID="{DBD9B998-2B1C-46A3-83C1-1B2A7FEAE5C3}" presName="node" presStyleLbl="node1" presStyleIdx="1" presStyleCnt="6">
        <dgm:presLayoutVars>
          <dgm:bulletEnabled val="1"/>
        </dgm:presLayoutVars>
      </dgm:prSet>
      <dgm:spPr/>
    </dgm:pt>
    <dgm:pt modelId="{7E7FB25F-1369-4A1A-9871-D3F9D4BCB6B8}" type="pres">
      <dgm:prSet presAssocID="{D8CF8E0A-38A6-4B70-83F0-CC34C08C8939}" presName="Name9" presStyleLbl="parChTrans1D2" presStyleIdx="2" presStyleCnt="6"/>
      <dgm:spPr/>
    </dgm:pt>
    <dgm:pt modelId="{153BFA02-EF9F-44F3-813C-D51F4FC6D97E}" type="pres">
      <dgm:prSet presAssocID="{D8CF8E0A-38A6-4B70-83F0-CC34C08C8939}" presName="connTx" presStyleLbl="parChTrans1D2" presStyleIdx="2" presStyleCnt="6"/>
      <dgm:spPr/>
    </dgm:pt>
    <dgm:pt modelId="{40CFA0C7-DB87-4979-B6E7-3DE61B237806}" type="pres">
      <dgm:prSet presAssocID="{683B0760-F4D1-46DB-A630-9EE1593D7178}" presName="node" presStyleLbl="node1" presStyleIdx="2" presStyleCnt="6">
        <dgm:presLayoutVars>
          <dgm:bulletEnabled val="1"/>
        </dgm:presLayoutVars>
      </dgm:prSet>
      <dgm:spPr/>
    </dgm:pt>
    <dgm:pt modelId="{09E4EB07-03FB-4851-9361-54D089C3FE07}" type="pres">
      <dgm:prSet presAssocID="{EE856B86-F3B6-49B4-A480-E621EE5BA4E4}" presName="Name9" presStyleLbl="parChTrans1D2" presStyleIdx="3" presStyleCnt="6"/>
      <dgm:spPr/>
    </dgm:pt>
    <dgm:pt modelId="{0FF1EE75-7295-4841-B734-1A0766FEB5D4}" type="pres">
      <dgm:prSet presAssocID="{EE856B86-F3B6-49B4-A480-E621EE5BA4E4}" presName="connTx" presStyleLbl="parChTrans1D2" presStyleIdx="3" presStyleCnt="6"/>
      <dgm:spPr/>
    </dgm:pt>
    <dgm:pt modelId="{20CB1CE9-3AFF-4F93-9AFC-6FC1734C3353}" type="pres">
      <dgm:prSet presAssocID="{AEC3ACC3-38F4-4A9A-A6F5-2D30C454B7DD}" presName="node" presStyleLbl="node1" presStyleIdx="3" presStyleCnt="6">
        <dgm:presLayoutVars>
          <dgm:bulletEnabled val="1"/>
        </dgm:presLayoutVars>
      </dgm:prSet>
      <dgm:spPr/>
    </dgm:pt>
    <dgm:pt modelId="{8241243F-3EDF-479D-AD9A-BC7283231529}" type="pres">
      <dgm:prSet presAssocID="{EC9C7A23-5E39-44FF-8CCE-281AA7198B91}" presName="Name9" presStyleLbl="parChTrans1D2" presStyleIdx="4" presStyleCnt="6"/>
      <dgm:spPr/>
    </dgm:pt>
    <dgm:pt modelId="{E7C8F3C3-D7B9-476D-8DDC-6CF5B816F076}" type="pres">
      <dgm:prSet presAssocID="{EC9C7A23-5E39-44FF-8CCE-281AA7198B91}" presName="connTx" presStyleLbl="parChTrans1D2" presStyleIdx="4" presStyleCnt="6"/>
      <dgm:spPr/>
    </dgm:pt>
    <dgm:pt modelId="{8BA62FB3-72B9-43B4-8561-634D851BE54B}" type="pres">
      <dgm:prSet presAssocID="{D99F33F3-4B0C-4F24-8F03-1E44B8C7F99D}" presName="node" presStyleLbl="node1" presStyleIdx="4" presStyleCnt="6">
        <dgm:presLayoutVars>
          <dgm:bulletEnabled val="1"/>
        </dgm:presLayoutVars>
      </dgm:prSet>
      <dgm:spPr/>
    </dgm:pt>
    <dgm:pt modelId="{FD00393F-6C51-4867-9DA5-024E589A332E}" type="pres">
      <dgm:prSet presAssocID="{DA79A3AC-68FA-497B-9A68-915297EAF2A1}" presName="Name9" presStyleLbl="parChTrans1D2" presStyleIdx="5" presStyleCnt="6"/>
      <dgm:spPr/>
    </dgm:pt>
    <dgm:pt modelId="{EFF01169-3D5D-400A-B5DD-183A38103396}" type="pres">
      <dgm:prSet presAssocID="{DA79A3AC-68FA-497B-9A68-915297EAF2A1}" presName="connTx" presStyleLbl="parChTrans1D2" presStyleIdx="5" presStyleCnt="6"/>
      <dgm:spPr/>
    </dgm:pt>
    <dgm:pt modelId="{C910BDE4-0D4C-46E5-BF41-959698AEAD8A}" type="pres">
      <dgm:prSet presAssocID="{C8313448-4661-47D1-8915-328A478D3A10}" presName="node" presStyleLbl="node1" presStyleIdx="5" presStyleCnt="6">
        <dgm:presLayoutVars>
          <dgm:bulletEnabled val="1"/>
        </dgm:presLayoutVars>
      </dgm:prSet>
      <dgm:spPr/>
    </dgm:pt>
  </dgm:ptLst>
  <dgm:cxnLst>
    <dgm:cxn modelId="{2FA3EE0B-076C-46A8-A4B0-B8B4FED216E3}" type="presOf" srcId="{D8CF8E0A-38A6-4B70-83F0-CC34C08C8939}" destId="{153BFA02-EF9F-44F3-813C-D51F4FC6D97E}" srcOrd="1" destOrd="0" presId="urn:microsoft.com/office/officeart/2005/8/layout/radial1"/>
    <dgm:cxn modelId="{2928400D-6E59-42DE-8E44-9D556BFE98E9}" srcId="{3B3090EA-4B31-411A-9B2A-D28D1A3E86A9}" destId="{C8313448-4661-47D1-8915-328A478D3A10}" srcOrd="5" destOrd="0" parTransId="{DA79A3AC-68FA-497B-9A68-915297EAF2A1}" sibTransId="{EEE23BA1-81D6-4DF6-8039-A5E3A24B9187}"/>
    <dgm:cxn modelId="{380D215C-5453-4B03-A78B-C33B575BCDB9}" type="presOf" srcId="{8E005EB1-D088-466C-A138-CF51810943BD}" destId="{CF95D620-F79E-4F80-9FF0-DE597FFFFA43}" srcOrd="0" destOrd="0" presId="urn:microsoft.com/office/officeart/2005/8/layout/radial1"/>
    <dgm:cxn modelId="{67591862-2B80-4F02-B294-D14188CA92CE}" type="presOf" srcId="{D99F33F3-4B0C-4F24-8F03-1E44B8C7F99D}" destId="{8BA62FB3-72B9-43B4-8561-634D851BE54B}" srcOrd="0" destOrd="0" presId="urn:microsoft.com/office/officeart/2005/8/layout/radial1"/>
    <dgm:cxn modelId="{55082749-7BBD-4A84-8CC6-F188776BDFB6}" type="presOf" srcId="{DA79A3AC-68FA-497B-9A68-915297EAF2A1}" destId="{EFF01169-3D5D-400A-B5DD-183A38103396}" srcOrd="1" destOrd="0" presId="urn:microsoft.com/office/officeart/2005/8/layout/radial1"/>
    <dgm:cxn modelId="{5803D04A-465B-42D6-95C3-A0C508642E04}" type="presOf" srcId="{DBC96238-7E58-44F8-B91A-7C43CB36F621}" destId="{660E05F8-0F2D-4DD7-B236-61A4F8A7E9C8}" srcOrd="0" destOrd="0" presId="urn:microsoft.com/office/officeart/2005/8/layout/radial1"/>
    <dgm:cxn modelId="{BF9E014D-B564-409C-983F-B91DDDF0F3D0}" type="presOf" srcId="{683B0760-F4D1-46DB-A630-9EE1593D7178}" destId="{40CFA0C7-DB87-4979-B6E7-3DE61B237806}" srcOrd="0" destOrd="0" presId="urn:microsoft.com/office/officeart/2005/8/layout/radial1"/>
    <dgm:cxn modelId="{DFB7856D-8610-4D5F-8BB5-032DA4019EDC}" type="presOf" srcId="{DBD9B998-2B1C-46A3-83C1-1B2A7FEAE5C3}" destId="{9E0D440B-2AB2-4F7A-9C98-F99E966B4DE8}" srcOrd="0" destOrd="0" presId="urn:microsoft.com/office/officeart/2005/8/layout/radial1"/>
    <dgm:cxn modelId="{370A536F-79EB-4F33-92BD-0E6AC67224F4}" type="presOf" srcId="{EC9C7A23-5E39-44FF-8CCE-281AA7198B91}" destId="{E7C8F3C3-D7B9-476D-8DDC-6CF5B816F076}" srcOrd="1" destOrd="0" presId="urn:microsoft.com/office/officeart/2005/8/layout/radial1"/>
    <dgm:cxn modelId="{B822A27D-953B-465F-B090-B3518B463D54}" srcId="{2522B75A-C43F-44F4-8255-7668AC08F1DA}" destId="{3B3090EA-4B31-411A-9B2A-D28D1A3E86A9}" srcOrd="0" destOrd="0" parTransId="{B7D658E2-677B-4FB0-AD41-F394CC0E7279}" sibTransId="{991C814D-C13F-4274-B0AC-BB57FBCB4203}"/>
    <dgm:cxn modelId="{7A19B67F-4ACB-4D02-840C-CC676A35A53B}" type="presOf" srcId="{8E005EB1-D088-466C-A138-CF51810943BD}" destId="{A8BB3515-DAFA-4778-AF42-45B4CAFA34D0}" srcOrd="1" destOrd="0" presId="urn:microsoft.com/office/officeart/2005/8/layout/radial1"/>
    <dgm:cxn modelId="{DEFFD78C-0955-496E-9A87-40CF75186399}" type="presOf" srcId="{EE856B86-F3B6-49B4-A480-E621EE5BA4E4}" destId="{09E4EB07-03FB-4851-9361-54D089C3FE07}" srcOrd="0" destOrd="0" presId="urn:microsoft.com/office/officeart/2005/8/layout/radial1"/>
    <dgm:cxn modelId="{DB73C090-9E3D-4903-8781-2A10EECBC418}" type="presOf" srcId="{58F17F20-0A5D-4FCD-A698-2DFE0D7AB303}" destId="{BB304370-A492-4A8E-9557-D1962BA85EBF}" srcOrd="0" destOrd="0" presId="urn:microsoft.com/office/officeart/2005/8/layout/radial1"/>
    <dgm:cxn modelId="{5EF3EC9E-07AB-4F72-97D5-32881057BCCB}" type="presOf" srcId="{EC9C7A23-5E39-44FF-8CCE-281AA7198B91}" destId="{8241243F-3EDF-479D-AD9A-BC7283231529}" srcOrd="0" destOrd="0" presId="urn:microsoft.com/office/officeart/2005/8/layout/radial1"/>
    <dgm:cxn modelId="{22191D9F-97D8-4C6E-8759-AC45ABC712C0}" type="presOf" srcId="{3B3090EA-4B31-411A-9B2A-D28D1A3E86A9}" destId="{9E851BD5-9E41-47D1-967B-1E9D12DC3FAA}" srcOrd="0" destOrd="0" presId="urn:microsoft.com/office/officeart/2005/8/layout/radial1"/>
    <dgm:cxn modelId="{631FD7A6-2AF3-4E33-A569-BDE999B76397}" type="presOf" srcId="{2522B75A-C43F-44F4-8255-7668AC08F1DA}" destId="{133B17CC-7EA0-4094-BC8F-E38BA6A0B67C}" srcOrd="0" destOrd="0" presId="urn:microsoft.com/office/officeart/2005/8/layout/radial1"/>
    <dgm:cxn modelId="{8A53C4A9-FB27-4260-977B-3540C0FFB6E1}" type="presOf" srcId="{EE856B86-F3B6-49B4-A480-E621EE5BA4E4}" destId="{0FF1EE75-7295-4841-B734-1A0766FEB5D4}" srcOrd="1" destOrd="0" presId="urn:microsoft.com/office/officeart/2005/8/layout/radial1"/>
    <dgm:cxn modelId="{6A422CAA-19BF-418F-AE83-074B23417071}" type="presOf" srcId="{DA79A3AC-68FA-497B-9A68-915297EAF2A1}" destId="{FD00393F-6C51-4867-9DA5-024E589A332E}" srcOrd="0" destOrd="0" presId="urn:microsoft.com/office/officeart/2005/8/layout/radial1"/>
    <dgm:cxn modelId="{295C08AC-A197-4899-AAD2-ED8FFBE4368D}" type="presOf" srcId="{58F17F20-0A5D-4FCD-A698-2DFE0D7AB303}" destId="{796B0691-70E1-4CFC-A7C2-A365898B6282}" srcOrd="1" destOrd="0" presId="urn:microsoft.com/office/officeart/2005/8/layout/radial1"/>
    <dgm:cxn modelId="{A1861CB5-E312-4E67-9B5A-20AFCEF00C19}" type="presOf" srcId="{AEC3ACC3-38F4-4A9A-A6F5-2D30C454B7DD}" destId="{20CB1CE9-3AFF-4F93-9AFC-6FC1734C3353}" srcOrd="0" destOrd="0" presId="urn:microsoft.com/office/officeart/2005/8/layout/radial1"/>
    <dgm:cxn modelId="{F7E847B6-0827-4BE7-B480-FC87A5CE4161}" srcId="{3B3090EA-4B31-411A-9B2A-D28D1A3E86A9}" destId="{DBC96238-7E58-44F8-B91A-7C43CB36F621}" srcOrd="0" destOrd="0" parTransId="{8E005EB1-D088-466C-A138-CF51810943BD}" sibTransId="{A81949E1-F7C7-46B7-9B4D-7E4E87A9B51B}"/>
    <dgm:cxn modelId="{CCE237B7-25FE-4388-896E-E78CAB6D40DE}" type="presOf" srcId="{C8313448-4661-47D1-8915-328A478D3A10}" destId="{C910BDE4-0D4C-46E5-BF41-959698AEAD8A}" srcOrd="0" destOrd="0" presId="urn:microsoft.com/office/officeart/2005/8/layout/radial1"/>
    <dgm:cxn modelId="{680F4BC8-F4E1-4F1C-B0AB-9B2FE504050C}" srcId="{3B3090EA-4B31-411A-9B2A-D28D1A3E86A9}" destId="{AEC3ACC3-38F4-4A9A-A6F5-2D30C454B7DD}" srcOrd="3" destOrd="0" parTransId="{EE856B86-F3B6-49B4-A480-E621EE5BA4E4}" sibTransId="{44B2144A-F6A5-435F-989C-49A68FAE0E06}"/>
    <dgm:cxn modelId="{F80E44D1-4935-4499-952E-C166A83AB03F}" srcId="{3B3090EA-4B31-411A-9B2A-D28D1A3E86A9}" destId="{683B0760-F4D1-46DB-A630-9EE1593D7178}" srcOrd="2" destOrd="0" parTransId="{D8CF8E0A-38A6-4B70-83F0-CC34C08C8939}" sibTransId="{DB57DAF0-2EBE-4F94-8665-D1DA988389FF}"/>
    <dgm:cxn modelId="{6AEBCAD9-25F2-4813-8307-8DD311CE8A43}" srcId="{3B3090EA-4B31-411A-9B2A-D28D1A3E86A9}" destId="{D99F33F3-4B0C-4F24-8F03-1E44B8C7F99D}" srcOrd="4" destOrd="0" parTransId="{EC9C7A23-5E39-44FF-8CCE-281AA7198B91}" sibTransId="{058A99E8-A670-4AFC-8974-465E50E712F1}"/>
    <dgm:cxn modelId="{1D6DDCE4-7636-4DF4-916D-BB1F5AF16484}" type="presOf" srcId="{D8CF8E0A-38A6-4B70-83F0-CC34C08C8939}" destId="{7E7FB25F-1369-4A1A-9871-D3F9D4BCB6B8}" srcOrd="0" destOrd="0" presId="urn:microsoft.com/office/officeart/2005/8/layout/radial1"/>
    <dgm:cxn modelId="{DB6A59E9-C5F8-4427-BC05-B8840B216F50}" srcId="{3B3090EA-4B31-411A-9B2A-D28D1A3E86A9}" destId="{DBD9B998-2B1C-46A3-83C1-1B2A7FEAE5C3}" srcOrd="1" destOrd="0" parTransId="{58F17F20-0A5D-4FCD-A698-2DFE0D7AB303}" sibTransId="{C5710F5B-C6A1-4C32-9D8D-E33A1FA75004}"/>
    <dgm:cxn modelId="{AF05E794-9019-401F-8841-F5A810275A31}" type="presParOf" srcId="{133B17CC-7EA0-4094-BC8F-E38BA6A0B67C}" destId="{9E851BD5-9E41-47D1-967B-1E9D12DC3FAA}" srcOrd="0" destOrd="0" presId="urn:microsoft.com/office/officeart/2005/8/layout/radial1"/>
    <dgm:cxn modelId="{046E65A2-2A10-4BD4-A303-B69EC8432A9C}" type="presParOf" srcId="{133B17CC-7EA0-4094-BC8F-E38BA6A0B67C}" destId="{CF95D620-F79E-4F80-9FF0-DE597FFFFA43}" srcOrd="1" destOrd="0" presId="urn:microsoft.com/office/officeart/2005/8/layout/radial1"/>
    <dgm:cxn modelId="{DD01599B-F434-40EA-BDF9-67697539E259}" type="presParOf" srcId="{CF95D620-F79E-4F80-9FF0-DE597FFFFA43}" destId="{A8BB3515-DAFA-4778-AF42-45B4CAFA34D0}" srcOrd="0" destOrd="0" presId="urn:microsoft.com/office/officeart/2005/8/layout/radial1"/>
    <dgm:cxn modelId="{F234974B-A1BA-4401-AA85-3B9B5A14D68A}" type="presParOf" srcId="{133B17CC-7EA0-4094-BC8F-E38BA6A0B67C}" destId="{660E05F8-0F2D-4DD7-B236-61A4F8A7E9C8}" srcOrd="2" destOrd="0" presId="urn:microsoft.com/office/officeart/2005/8/layout/radial1"/>
    <dgm:cxn modelId="{44C3B6D0-5B5E-49BD-967A-F701857E3575}" type="presParOf" srcId="{133B17CC-7EA0-4094-BC8F-E38BA6A0B67C}" destId="{BB304370-A492-4A8E-9557-D1962BA85EBF}" srcOrd="3" destOrd="0" presId="urn:microsoft.com/office/officeart/2005/8/layout/radial1"/>
    <dgm:cxn modelId="{C593152C-B714-48A2-A321-4869061A9408}" type="presParOf" srcId="{BB304370-A492-4A8E-9557-D1962BA85EBF}" destId="{796B0691-70E1-4CFC-A7C2-A365898B6282}" srcOrd="0" destOrd="0" presId="urn:microsoft.com/office/officeart/2005/8/layout/radial1"/>
    <dgm:cxn modelId="{A31597B8-7976-4B94-9DD5-837BCD85EDA8}" type="presParOf" srcId="{133B17CC-7EA0-4094-BC8F-E38BA6A0B67C}" destId="{9E0D440B-2AB2-4F7A-9C98-F99E966B4DE8}" srcOrd="4" destOrd="0" presId="urn:microsoft.com/office/officeart/2005/8/layout/radial1"/>
    <dgm:cxn modelId="{744CA886-1D2F-4369-87BF-4C01D76011CA}" type="presParOf" srcId="{133B17CC-7EA0-4094-BC8F-E38BA6A0B67C}" destId="{7E7FB25F-1369-4A1A-9871-D3F9D4BCB6B8}" srcOrd="5" destOrd="0" presId="urn:microsoft.com/office/officeart/2005/8/layout/radial1"/>
    <dgm:cxn modelId="{096A841A-B2F2-4A00-9962-BF5C8E29C108}" type="presParOf" srcId="{7E7FB25F-1369-4A1A-9871-D3F9D4BCB6B8}" destId="{153BFA02-EF9F-44F3-813C-D51F4FC6D97E}" srcOrd="0" destOrd="0" presId="urn:microsoft.com/office/officeart/2005/8/layout/radial1"/>
    <dgm:cxn modelId="{181CADCA-5E7B-42AD-ACB0-73DA3C2EADAA}" type="presParOf" srcId="{133B17CC-7EA0-4094-BC8F-E38BA6A0B67C}" destId="{40CFA0C7-DB87-4979-B6E7-3DE61B237806}" srcOrd="6" destOrd="0" presId="urn:microsoft.com/office/officeart/2005/8/layout/radial1"/>
    <dgm:cxn modelId="{AAED18C4-C6EE-4203-B7F3-387B01F27E59}" type="presParOf" srcId="{133B17CC-7EA0-4094-BC8F-E38BA6A0B67C}" destId="{09E4EB07-03FB-4851-9361-54D089C3FE07}" srcOrd="7" destOrd="0" presId="urn:microsoft.com/office/officeart/2005/8/layout/radial1"/>
    <dgm:cxn modelId="{40F15E6C-4B18-40E2-9736-23C691262F11}" type="presParOf" srcId="{09E4EB07-03FB-4851-9361-54D089C3FE07}" destId="{0FF1EE75-7295-4841-B734-1A0766FEB5D4}" srcOrd="0" destOrd="0" presId="urn:microsoft.com/office/officeart/2005/8/layout/radial1"/>
    <dgm:cxn modelId="{30D885AB-E714-48B0-A352-C4AE73CC362F}" type="presParOf" srcId="{133B17CC-7EA0-4094-BC8F-E38BA6A0B67C}" destId="{20CB1CE9-3AFF-4F93-9AFC-6FC1734C3353}" srcOrd="8" destOrd="0" presId="urn:microsoft.com/office/officeart/2005/8/layout/radial1"/>
    <dgm:cxn modelId="{1DE9180A-0E50-4640-943F-0A03C097232B}" type="presParOf" srcId="{133B17CC-7EA0-4094-BC8F-E38BA6A0B67C}" destId="{8241243F-3EDF-479D-AD9A-BC7283231529}" srcOrd="9" destOrd="0" presId="urn:microsoft.com/office/officeart/2005/8/layout/radial1"/>
    <dgm:cxn modelId="{40C1F570-F411-4726-A1B4-952986CAAD5B}" type="presParOf" srcId="{8241243F-3EDF-479D-AD9A-BC7283231529}" destId="{E7C8F3C3-D7B9-476D-8DDC-6CF5B816F076}" srcOrd="0" destOrd="0" presId="urn:microsoft.com/office/officeart/2005/8/layout/radial1"/>
    <dgm:cxn modelId="{742B5CD9-A30C-4621-8698-098D395CFE3B}" type="presParOf" srcId="{133B17CC-7EA0-4094-BC8F-E38BA6A0B67C}" destId="{8BA62FB3-72B9-43B4-8561-634D851BE54B}" srcOrd="10" destOrd="0" presId="urn:microsoft.com/office/officeart/2005/8/layout/radial1"/>
    <dgm:cxn modelId="{67C95722-77B8-4E70-A46D-E0A780E1D84E}" type="presParOf" srcId="{133B17CC-7EA0-4094-BC8F-E38BA6A0B67C}" destId="{FD00393F-6C51-4867-9DA5-024E589A332E}" srcOrd="11" destOrd="0" presId="urn:microsoft.com/office/officeart/2005/8/layout/radial1"/>
    <dgm:cxn modelId="{3B2F590D-5FEF-4B0D-8ACF-30AD91AF23A4}" type="presParOf" srcId="{FD00393F-6C51-4867-9DA5-024E589A332E}" destId="{EFF01169-3D5D-400A-B5DD-183A38103396}" srcOrd="0" destOrd="0" presId="urn:microsoft.com/office/officeart/2005/8/layout/radial1"/>
    <dgm:cxn modelId="{C2D04DEE-3721-4CB7-9916-104CAB21736A}" type="presParOf" srcId="{133B17CC-7EA0-4094-BC8F-E38BA6A0B67C}" destId="{C910BDE4-0D4C-46E5-BF41-959698AEAD8A}"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91710AE-30F9-48AF-863D-9C17EFB70F42}"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s-ES"/>
        </a:p>
      </dgm:t>
    </dgm:pt>
    <dgm:pt modelId="{EB2DB680-F1FE-4C76-B6DA-5472A69CEB7F}">
      <dgm:prSet phldrT="[Texto]">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ES" dirty="0"/>
            <a:t>3.139</a:t>
          </a:r>
        </a:p>
      </dgm:t>
    </dgm:pt>
    <dgm:pt modelId="{EF6AB4F9-FD0F-4FBA-A0C8-EE3C99BE61F2}" type="parTrans" cxnId="{C5797687-42B2-4CA7-931D-CFD8C9193261}">
      <dgm:prSet/>
      <dgm:spPr/>
      <dgm:t>
        <a:bodyPr/>
        <a:lstStyle/>
        <a:p>
          <a:endParaRPr lang="es-ES"/>
        </a:p>
      </dgm:t>
    </dgm:pt>
    <dgm:pt modelId="{B7F29284-ADE0-472F-B5A2-333766A116E4}" type="sibTrans" cxnId="{C5797687-42B2-4CA7-931D-CFD8C9193261}">
      <dgm:prSet/>
      <dgm:spPr/>
      <dgm:t>
        <a:bodyPr/>
        <a:lstStyle/>
        <a:p>
          <a:endParaRPr lang="es-ES"/>
        </a:p>
      </dgm:t>
    </dgm:pt>
    <dgm:pt modelId="{5CEE66D6-3F7C-4239-8F83-E659B0FA9B02}">
      <dgm:prSet phldrT="[Texto]"/>
      <dgm:spPr/>
      <dgm:t>
        <a:bodyPr/>
        <a:lstStyle/>
        <a:p>
          <a:r>
            <a:rPr lang="es-ES" dirty="0"/>
            <a:t>2.853</a:t>
          </a:r>
        </a:p>
      </dgm:t>
    </dgm:pt>
    <dgm:pt modelId="{A8E97426-A99F-4152-A5FB-40AFA10086FA}" type="parTrans" cxnId="{6EEF943E-BB33-4B00-8F1F-64D1276B2087}">
      <dgm:prSet/>
      <dgm:spPr>
        <a:solidFill>
          <a:schemeClr val="accent6">
            <a:lumMod val="75000"/>
          </a:schemeClr>
        </a:solidFill>
      </dgm:spPr>
      <dgm:t>
        <a:bodyPr/>
        <a:lstStyle/>
        <a:p>
          <a:endParaRPr lang="es-ES"/>
        </a:p>
      </dgm:t>
    </dgm:pt>
    <dgm:pt modelId="{071A4DAD-2785-422E-B4D4-209BD30FBE0B}" type="sibTrans" cxnId="{6EEF943E-BB33-4B00-8F1F-64D1276B2087}">
      <dgm:prSet/>
      <dgm:spPr/>
      <dgm:t>
        <a:bodyPr/>
        <a:lstStyle/>
        <a:p>
          <a:endParaRPr lang="es-ES"/>
        </a:p>
      </dgm:t>
    </dgm:pt>
    <dgm:pt modelId="{C4CB2757-6265-45C6-947D-26CC144C44FD}">
      <dgm:prSet phldrT="[Texto]"/>
      <dgm:spPr/>
      <dgm:t>
        <a:bodyPr/>
        <a:lstStyle/>
        <a:p>
          <a:r>
            <a:rPr lang="es-ES" dirty="0"/>
            <a:t>96</a:t>
          </a:r>
        </a:p>
      </dgm:t>
    </dgm:pt>
    <dgm:pt modelId="{1F86C716-2BBF-40DE-86D6-652DE363B850}" type="parTrans" cxnId="{DE71DB85-A944-4F0D-B1E1-9F38058159A7}">
      <dgm:prSet/>
      <dgm:spPr>
        <a:solidFill>
          <a:schemeClr val="accent6">
            <a:lumMod val="75000"/>
          </a:schemeClr>
        </a:solidFill>
      </dgm:spPr>
      <dgm:t>
        <a:bodyPr/>
        <a:lstStyle/>
        <a:p>
          <a:endParaRPr lang="es-ES"/>
        </a:p>
      </dgm:t>
    </dgm:pt>
    <dgm:pt modelId="{FB80B294-0769-4D99-935B-E8D29A2B043E}" type="sibTrans" cxnId="{DE71DB85-A944-4F0D-B1E1-9F38058159A7}">
      <dgm:prSet/>
      <dgm:spPr/>
      <dgm:t>
        <a:bodyPr/>
        <a:lstStyle/>
        <a:p>
          <a:endParaRPr lang="es-ES"/>
        </a:p>
      </dgm:t>
    </dgm:pt>
    <dgm:pt modelId="{F6ACE91F-EFD9-4597-BE20-530193DE6B4D}">
      <dgm:prSet phldrT="[Texto]"/>
      <dgm:spPr/>
      <dgm:t>
        <a:bodyPr/>
        <a:lstStyle/>
        <a:p>
          <a:r>
            <a:rPr lang="es-ES" dirty="0"/>
            <a:t>158</a:t>
          </a:r>
        </a:p>
      </dgm:t>
    </dgm:pt>
    <dgm:pt modelId="{DAF14F5B-9D3D-4F8B-A416-E8C0B4AB847F}" type="parTrans" cxnId="{D92ACEF1-6239-4EC3-9343-C5325E98DBF0}">
      <dgm:prSet/>
      <dgm:spPr>
        <a:solidFill>
          <a:schemeClr val="accent6">
            <a:lumMod val="75000"/>
          </a:schemeClr>
        </a:solidFill>
      </dgm:spPr>
      <dgm:t>
        <a:bodyPr/>
        <a:lstStyle/>
        <a:p>
          <a:endParaRPr lang="es-ES"/>
        </a:p>
      </dgm:t>
    </dgm:pt>
    <dgm:pt modelId="{A37EDC27-D274-4146-A30A-1F831E72B90F}" type="sibTrans" cxnId="{D92ACEF1-6239-4EC3-9343-C5325E98DBF0}">
      <dgm:prSet/>
      <dgm:spPr/>
      <dgm:t>
        <a:bodyPr/>
        <a:lstStyle/>
        <a:p>
          <a:endParaRPr lang="es-ES"/>
        </a:p>
      </dgm:t>
    </dgm:pt>
    <dgm:pt modelId="{83203EC7-6626-4ABE-824F-EA90A0943AF9}" type="pres">
      <dgm:prSet presAssocID="{C91710AE-30F9-48AF-863D-9C17EFB70F42}" presName="Name0" presStyleCnt="0">
        <dgm:presLayoutVars>
          <dgm:chMax val="1"/>
          <dgm:dir/>
          <dgm:animLvl val="ctr"/>
          <dgm:resizeHandles val="exact"/>
        </dgm:presLayoutVars>
      </dgm:prSet>
      <dgm:spPr/>
    </dgm:pt>
    <dgm:pt modelId="{40176F11-81DC-48CE-8CFF-F76F9DC21DDB}" type="pres">
      <dgm:prSet presAssocID="{EB2DB680-F1FE-4C76-B6DA-5472A69CEB7F}" presName="centerShape" presStyleLbl="node0" presStyleIdx="0" presStyleCnt="1" custScaleX="137925"/>
      <dgm:spPr/>
    </dgm:pt>
    <dgm:pt modelId="{61F6671C-FDA1-489F-BE54-7D608B3E935E}" type="pres">
      <dgm:prSet presAssocID="{A8E97426-A99F-4152-A5FB-40AFA10086FA}" presName="parTrans" presStyleLbl="sibTrans2D1" presStyleIdx="0" presStyleCnt="3"/>
      <dgm:spPr/>
    </dgm:pt>
    <dgm:pt modelId="{66D2952C-1772-457F-A1AF-71F2BCB18D30}" type="pres">
      <dgm:prSet presAssocID="{A8E97426-A99F-4152-A5FB-40AFA10086FA}" presName="connectorText" presStyleLbl="sibTrans2D1" presStyleIdx="0" presStyleCnt="3"/>
      <dgm:spPr/>
    </dgm:pt>
    <dgm:pt modelId="{753A3C13-C0B4-431A-BAB0-08120FF09FDA}" type="pres">
      <dgm:prSet presAssocID="{5CEE66D6-3F7C-4239-8F83-E659B0FA9B02}" presName="node" presStyleLbl="node1" presStyleIdx="0" presStyleCnt="3" custScaleX="119849" custRadScaleRad="115148">
        <dgm:presLayoutVars>
          <dgm:bulletEnabled val="1"/>
        </dgm:presLayoutVars>
      </dgm:prSet>
      <dgm:spPr/>
    </dgm:pt>
    <dgm:pt modelId="{79C01B91-FE19-4827-B073-1A5926626C23}" type="pres">
      <dgm:prSet presAssocID="{1F86C716-2BBF-40DE-86D6-652DE363B850}" presName="parTrans" presStyleLbl="sibTrans2D1" presStyleIdx="1" presStyleCnt="3"/>
      <dgm:spPr/>
    </dgm:pt>
    <dgm:pt modelId="{C58DFECE-7AD5-496B-B583-000994B5412A}" type="pres">
      <dgm:prSet presAssocID="{1F86C716-2BBF-40DE-86D6-652DE363B850}" presName="connectorText" presStyleLbl="sibTrans2D1" presStyleIdx="1" presStyleCnt="3"/>
      <dgm:spPr/>
    </dgm:pt>
    <dgm:pt modelId="{FF0BE209-37E6-44DA-8103-C59B758273D1}" type="pres">
      <dgm:prSet presAssocID="{C4CB2757-6265-45C6-947D-26CC144C44FD}" presName="node" presStyleLbl="node1" presStyleIdx="1" presStyleCnt="3" custScaleX="143638" custRadScaleRad="136341" custRadScaleInc="-14143">
        <dgm:presLayoutVars>
          <dgm:bulletEnabled val="1"/>
        </dgm:presLayoutVars>
      </dgm:prSet>
      <dgm:spPr/>
    </dgm:pt>
    <dgm:pt modelId="{5AE85858-127C-4E8E-8D73-2577C9EF3FD3}" type="pres">
      <dgm:prSet presAssocID="{DAF14F5B-9D3D-4F8B-A416-E8C0B4AB847F}" presName="parTrans" presStyleLbl="sibTrans2D1" presStyleIdx="2" presStyleCnt="3"/>
      <dgm:spPr/>
    </dgm:pt>
    <dgm:pt modelId="{29A01591-5792-4060-9094-0FCC5A99E767}" type="pres">
      <dgm:prSet presAssocID="{DAF14F5B-9D3D-4F8B-A416-E8C0B4AB847F}" presName="connectorText" presStyleLbl="sibTrans2D1" presStyleIdx="2" presStyleCnt="3"/>
      <dgm:spPr/>
    </dgm:pt>
    <dgm:pt modelId="{2757576B-4F4E-4305-8FEB-68B1CEA40BC5}" type="pres">
      <dgm:prSet presAssocID="{F6ACE91F-EFD9-4597-BE20-530193DE6B4D}" presName="node" presStyleLbl="node1" presStyleIdx="2" presStyleCnt="3" custScaleX="136360" custRadScaleRad="123568">
        <dgm:presLayoutVars>
          <dgm:bulletEnabled val="1"/>
        </dgm:presLayoutVars>
      </dgm:prSet>
      <dgm:spPr/>
    </dgm:pt>
  </dgm:ptLst>
  <dgm:cxnLst>
    <dgm:cxn modelId="{E9C89303-113B-4192-9CC8-17B12F293472}" type="presOf" srcId="{F6ACE91F-EFD9-4597-BE20-530193DE6B4D}" destId="{2757576B-4F4E-4305-8FEB-68B1CEA40BC5}" srcOrd="0" destOrd="0" presId="urn:microsoft.com/office/officeart/2005/8/layout/radial5"/>
    <dgm:cxn modelId="{63745107-935E-43A1-9F04-F914F03D1D93}" type="presOf" srcId="{1F86C716-2BBF-40DE-86D6-652DE363B850}" destId="{C58DFECE-7AD5-496B-B583-000994B5412A}" srcOrd="1" destOrd="0" presId="urn:microsoft.com/office/officeart/2005/8/layout/radial5"/>
    <dgm:cxn modelId="{1656000A-7E20-4B5B-871E-28C570EDE4F3}" type="presOf" srcId="{C91710AE-30F9-48AF-863D-9C17EFB70F42}" destId="{83203EC7-6626-4ABE-824F-EA90A0943AF9}" srcOrd="0" destOrd="0" presId="urn:microsoft.com/office/officeart/2005/8/layout/radial5"/>
    <dgm:cxn modelId="{41C87034-FB87-4E53-AA82-1FE300A37D5F}" type="presOf" srcId="{EB2DB680-F1FE-4C76-B6DA-5472A69CEB7F}" destId="{40176F11-81DC-48CE-8CFF-F76F9DC21DDB}" srcOrd="0" destOrd="0" presId="urn:microsoft.com/office/officeart/2005/8/layout/radial5"/>
    <dgm:cxn modelId="{6EEF943E-BB33-4B00-8F1F-64D1276B2087}" srcId="{EB2DB680-F1FE-4C76-B6DA-5472A69CEB7F}" destId="{5CEE66D6-3F7C-4239-8F83-E659B0FA9B02}" srcOrd="0" destOrd="0" parTransId="{A8E97426-A99F-4152-A5FB-40AFA10086FA}" sibTransId="{071A4DAD-2785-422E-B4D4-209BD30FBE0B}"/>
    <dgm:cxn modelId="{F43D725F-7FE8-475A-A95E-813D676D39EA}" type="presOf" srcId="{1F86C716-2BBF-40DE-86D6-652DE363B850}" destId="{79C01B91-FE19-4827-B073-1A5926626C23}" srcOrd="0" destOrd="0" presId="urn:microsoft.com/office/officeart/2005/8/layout/radial5"/>
    <dgm:cxn modelId="{5B948A76-B6D0-40B0-9A31-3B28B7CD9159}" type="presOf" srcId="{DAF14F5B-9D3D-4F8B-A416-E8C0B4AB847F}" destId="{5AE85858-127C-4E8E-8D73-2577C9EF3FD3}" srcOrd="0" destOrd="0" presId="urn:microsoft.com/office/officeart/2005/8/layout/radial5"/>
    <dgm:cxn modelId="{B20EFB7B-A095-4EA2-BD89-97F3E4A21401}" type="presOf" srcId="{DAF14F5B-9D3D-4F8B-A416-E8C0B4AB847F}" destId="{29A01591-5792-4060-9094-0FCC5A99E767}" srcOrd="1" destOrd="0" presId="urn:microsoft.com/office/officeart/2005/8/layout/radial5"/>
    <dgm:cxn modelId="{7F9BFE82-E9C9-4655-90E1-86B3AE1676A5}" type="presOf" srcId="{A8E97426-A99F-4152-A5FB-40AFA10086FA}" destId="{66D2952C-1772-457F-A1AF-71F2BCB18D30}" srcOrd="1" destOrd="0" presId="urn:microsoft.com/office/officeart/2005/8/layout/radial5"/>
    <dgm:cxn modelId="{DE71DB85-A944-4F0D-B1E1-9F38058159A7}" srcId="{EB2DB680-F1FE-4C76-B6DA-5472A69CEB7F}" destId="{C4CB2757-6265-45C6-947D-26CC144C44FD}" srcOrd="1" destOrd="0" parTransId="{1F86C716-2BBF-40DE-86D6-652DE363B850}" sibTransId="{FB80B294-0769-4D99-935B-E8D29A2B043E}"/>
    <dgm:cxn modelId="{C5797687-42B2-4CA7-931D-CFD8C9193261}" srcId="{C91710AE-30F9-48AF-863D-9C17EFB70F42}" destId="{EB2DB680-F1FE-4C76-B6DA-5472A69CEB7F}" srcOrd="0" destOrd="0" parTransId="{EF6AB4F9-FD0F-4FBA-A0C8-EE3C99BE61F2}" sibTransId="{B7F29284-ADE0-472F-B5A2-333766A116E4}"/>
    <dgm:cxn modelId="{D6143AA3-F9C5-41FC-9B34-D046EBA113C5}" type="presOf" srcId="{A8E97426-A99F-4152-A5FB-40AFA10086FA}" destId="{61F6671C-FDA1-489F-BE54-7D608B3E935E}" srcOrd="0" destOrd="0" presId="urn:microsoft.com/office/officeart/2005/8/layout/radial5"/>
    <dgm:cxn modelId="{85373CAA-100D-44AC-B5E7-B1C18F497C2E}" type="presOf" srcId="{C4CB2757-6265-45C6-947D-26CC144C44FD}" destId="{FF0BE209-37E6-44DA-8103-C59B758273D1}" srcOrd="0" destOrd="0" presId="urn:microsoft.com/office/officeart/2005/8/layout/radial5"/>
    <dgm:cxn modelId="{945CFFE2-2E2F-402D-8767-70BC56C7CAA9}" type="presOf" srcId="{5CEE66D6-3F7C-4239-8F83-E659B0FA9B02}" destId="{753A3C13-C0B4-431A-BAB0-08120FF09FDA}" srcOrd="0" destOrd="0" presId="urn:microsoft.com/office/officeart/2005/8/layout/radial5"/>
    <dgm:cxn modelId="{D92ACEF1-6239-4EC3-9343-C5325E98DBF0}" srcId="{EB2DB680-F1FE-4C76-B6DA-5472A69CEB7F}" destId="{F6ACE91F-EFD9-4597-BE20-530193DE6B4D}" srcOrd="2" destOrd="0" parTransId="{DAF14F5B-9D3D-4F8B-A416-E8C0B4AB847F}" sibTransId="{A37EDC27-D274-4146-A30A-1F831E72B90F}"/>
    <dgm:cxn modelId="{0615C88A-3C84-432E-9684-30EB3A3880A7}" type="presParOf" srcId="{83203EC7-6626-4ABE-824F-EA90A0943AF9}" destId="{40176F11-81DC-48CE-8CFF-F76F9DC21DDB}" srcOrd="0" destOrd="0" presId="urn:microsoft.com/office/officeart/2005/8/layout/radial5"/>
    <dgm:cxn modelId="{E3BCCDFF-0702-4F47-9E50-BD9838E36C76}" type="presParOf" srcId="{83203EC7-6626-4ABE-824F-EA90A0943AF9}" destId="{61F6671C-FDA1-489F-BE54-7D608B3E935E}" srcOrd="1" destOrd="0" presId="urn:microsoft.com/office/officeart/2005/8/layout/radial5"/>
    <dgm:cxn modelId="{EC9C4457-330E-4DBA-BD9C-39D76762BB21}" type="presParOf" srcId="{61F6671C-FDA1-489F-BE54-7D608B3E935E}" destId="{66D2952C-1772-457F-A1AF-71F2BCB18D30}" srcOrd="0" destOrd="0" presId="urn:microsoft.com/office/officeart/2005/8/layout/radial5"/>
    <dgm:cxn modelId="{389BB47A-CDF7-4F84-AAD9-67FD8D2B3789}" type="presParOf" srcId="{83203EC7-6626-4ABE-824F-EA90A0943AF9}" destId="{753A3C13-C0B4-431A-BAB0-08120FF09FDA}" srcOrd="2" destOrd="0" presId="urn:microsoft.com/office/officeart/2005/8/layout/radial5"/>
    <dgm:cxn modelId="{08A0299F-82DE-44A6-8F70-6B391341E1CC}" type="presParOf" srcId="{83203EC7-6626-4ABE-824F-EA90A0943AF9}" destId="{79C01B91-FE19-4827-B073-1A5926626C23}" srcOrd="3" destOrd="0" presId="urn:microsoft.com/office/officeart/2005/8/layout/radial5"/>
    <dgm:cxn modelId="{054A7EE0-5145-4949-942B-3E38A7AAB967}" type="presParOf" srcId="{79C01B91-FE19-4827-B073-1A5926626C23}" destId="{C58DFECE-7AD5-496B-B583-000994B5412A}" srcOrd="0" destOrd="0" presId="urn:microsoft.com/office/officeart/2005/8/layout/radial5"/>
    <dgm:cxn modelId="{64937DA8-D530-4978-B253-7A487AB6FF8D}" type="presParOf" srcId="{83203EC7-6626-4ABE-824F-EA90A0943AF9}" destId="{FF0BE209-37E6-44DA-8103-C59B758273D1}" srcOrd="4" destOrd="0" presId="urn:microsoft.com/office/officeart/2005/8/layout/radial5"/>
    <dgm:cxn modelId="{AE9B3927-5B34-4A14-92B6-DCAC5415E256}" type="presParOf" srcId="{83203EC7-6626-4ABE-824F-EA90A0943AF9}" destId="{5AE85858-127C-4E8E-8D73-2577C9EF3FD3}" srcOrd="5" destOrd="0" presId="urn:microsoft.com/office/officeart/2005/8/layout/radial5"/>
    <dgm:cxn modelId="{115D3A2A-A625-42A5-901A-66719733FD82}" type="presParOf" srcId="{5AE85858-127C-4E8E-8D73-2577C9EF3FD3}" destId="{29A01591-5792-4060-9094-0FCC5A99E767}" srcOrd="0" destOrd="0" presId="urn:microsoft.com/office/officeart/2005/8/layout/radial5"/>
    <dgm:cxn modelId="{F4067063-F9B6-483B-A634-2AA410DC1DAB}" type="presParOf" srcId="{83203EC7-6626-4ABE-824F-EA90A0943AF9}" destId="{2757576B-4F4E-4305-8FEB-68B1CEA40BC5}"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BD8FD-3CF2-4B16-A651-CEEEE6B92DA0}">
      <dsp:nvSpPr>
        <dsp:cNvPr id="0" name=""/>
        <dsp:cNvSpPr/>
      </dsp:nvSpPr>
      <dsp:spPr>
        <a:xfrm>
          <a:off x="4548655" y="1947566"/>
          <a:ext cx="278177" cy="1909547"/>
        </a:xfrm>
        <a:custGeom>
          <a:avLst/>
          <a:gdLst/>
          <a:ahLst/>
          <a:cxnLst/>
          <a:rect l="0" t="0" r="0" b="0"/>
          <a:pathLst>
            <a:path>
              <a:moveTo>
                <a:pt x="0" y="0"/>
              </a:moveTo>
              <a:lnTo>
                <a:pt x="0" y="1909547"/>
              </a:lnTo>
              <a:lnTo>
                <a:pt x="278177" y="190954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996D6-8AA6-4E89-9F5D-20E336BD2148}">
      <dsp:nvSpPr>
        <dsp:cNvPr id="0" name=""/>
        <dsp:cNvSpPr/>
      </dsp:nvSpPr>
      <dsp:spPr>
        <a:xfrm>
          <a:off x="4548655" y="1947566"/>
          <a:ext cx="278177" cy="704976"/>
        </a:xfrm>
        <a:custGeom>
          <a:avLst/>
          <a:gdLst/>
          <a:ahLst/>
          <a:cxnLst/>
          <a:rect l="0" t="0" r="0" b="0"/>
          <a:pathLst>
            <a:path>
              <a:moveTo>
                <a:pt x="0" y="0"/>
              </a:moveTo>
              <a:lnTo>
                <a:pt x="0" y="704976"/>
              </a:lnTo>
              <a:lnTo>
                <a:pt x="278177" y="70497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E614F5-19C0-4143-B911-3196654B742D}">
      <dsp:nvSpPr>
        <dsp:cNvPr id="0" name=""/>
        <dsp:cNvSpPr/>
      </dsp:nvSpPr>
      <dsp:spPr>
        <a:xfrm>
          <a:off x="3436067" y="769175"/>
          <a:ext cx="1854394" cy="321837"/>
        </a:xfrm>
        <a:custGeom>
          <a:avLst/>
          <a:gdLst/>
          <a:ahLst/>
          <a:cxnLst/>
          <a:rect l="0" t="0" r="0" b="0"/>
          <a:pathLst>
            <a:path>
              <a:moveTo>
                <a:pt x="0" y="0"/>
              </a:moveTo>
              <a:lnTo>
                <a:pt x="0" y="160918"/>
              </a:lnTo>
              <a:lnTo>
                <a:pt x="1854394" y="160918"/>
              </a:lnTo>
              <a:lnTo>
                <a:pt x="1854394" y="3218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411978-E7AA-4BDD-AEF2-0CF6BE1436CE}">
      <dsp:nvSpPr>
        <dsp:cNvPr id="0" name=""/>
        <dsp:cNvSpPr/>
      </dsp:nvSpPr>
      <dsp:spPr>
        <a:xfrm>
          <a:off x="2662064" y="1857291"/>
          <a:ext cx="229883" cy="1872685"/>
        </a:xfrm>
        <a:custGeom>
          <a:avLst/>
          <a:gdLst/>
          <a:ahLst/>
          <a:cxnLst/>
          <a:rect l="0" t="0" r="0" b="0"/>
          <a:pathLst>
            <a:path>
              <a:moveTo>
                <a:pt x="0" y="0"/>
              </a:moveTo>
              <a:lnTo>
                <a:pt x="0" y="1872685"/>
              </a:lnTo>
              <a:lnTo>
                <a:pt x="229883" y="187268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9F60BF-8541-4E0F-BE38-0707C1AA79CE}">
      <dsp:nvSpPr>
        <dsp:cNvPr id="0" name=""/>
        <dsp:cNvSpPr/>
      </dsp:nvSpPr>
      <dsp:spPr>
        <a:xfrm>
          <a:off x="2662064" y="1857291"/>
          <a:ext cx="229883" cy="704976"/>
        </a:xfrm>
        <a:custGeom>
          <a:avLst/>
          <a:gdLst/>
          <a:ahLst/>
          <a:cxnLst/>
          <a:rect l="0" t="0" r="0" b="0"/>
          <a:pathLst>
            <a:path>
              <a:moveTo>
                <a:pt x="0" y="0"/>
              </a:moveTo>
              <a:lnTo>
                <a:pt x="0" y="704976"/>
              </a:lnTo>
              <a:lnTo>
                <a:pt x="229883" y="70497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16BFB8-F0ED-4C65-BFA7-3BF2CB8BE3FB}">
      <dsp:nvSpPr>
        <dsp:cNvPr id="0" name=""/>
        <dsp:cNvSpPr/>
      </dsp:nvSpPr>
      <dsp:spPr>
        <a:xfrm>
          <a:off x="3275087" y="769175"/>
          <a:ext cx="160979" cy="321837"/>
        </a:xfrm>
        <a:custGeom>
          <a:avLst/>
          <a:gdLst/>
          <a:ahLst/>
          <a:cxnLst/>
          <a:rect l="0" t="0" r="0" b="0"/>
          <a:pathLst>
            <a:path>
              <a:moveTo>
                <a:pt x="160979" y="0"/>
              </a:moveTo>
              <a:lnTo>
                <a:pt x="160979" y="160918"/>
              </a:lnTo>
              <a:lnTo>
                <a:pt x="0" y="160918"/>
              </a:lnTo>
              <a:lnTo>
                <a:pt x="0" y="3218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8362E-C63B-4705-A9FF-D4F6DE019092}">
      <dsp:nvSpPr>
        <dsp:cNvPr id="0" name=""/>
        <dsp:cNvSpPr/>
      </dsp:nvSpPr>
      <dsp:spPr>
        <a:xfrm>
          <a:off x="807670" y="1857291"/>
          <a:ext cx="229883" cy="1793092"/>
        </a:xfrm>
        <a:custGeom>
          <a:avLst/>
          <a:gdLst/>
          <a:ahLst/>
          <a:cxnLst/>
          <a:rect l="0" t="0" r="0" b="0"/>
          <a:pathLst>
            <a:path>
              <a:moveTo>
                <a:pt x="0" y="0"/>
              </a:moveTo>
              <a:lnTo>
                <a:pt x="0" y="1793092"/>
              </a:lnTo>
              <a:lnTo>
                <a:pt x="229883" y="179309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E82F8F-0F7C-482A-BB60-68D56A3C7E42}">
      <dsp:nvSpPr>
        <dsp:cNvPr id="0" name=""/>
        <dsp:cNvSpPr/>
      </dsp:nvSpPr>
      <dsp:spPr>
        <a:xfrm>
          <a:off x="807670" y="1857291"/>
          <a:ext cx="229883" cy="704976"/>
        </a:xfrm>
        <a:custGeom>
          <a:avLst/>
          <a:gdLst/>
          <a:ahLst/>
          <a:cxnLst/>
          <a:rect l="0" t="0" r="0" b="0"/>
          <a:pathLst>
            <a:path>
              <a:moveTo>
                <a:pt x="0" y="0"/>
              </a:moveTo>
              <a:lnTo>
                <a:pt x="0" y="704976"/>
              </a:lnTo>
              <a:lnTo>
                <a:pt x="229883" y="70497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0DB048-5EE9-476B-86F6-951E6EA8F3BE}">
      <dsp:nvSpPr>
        <dsp:cNvPr id="0" name=""/>
        <dsp:cNvSpPr/>
      </dsp:nvSpPr>
      <dsp:spPr>
        <a:xfrm>
          <a:off x="1420693" y="769175"/>
          <a:ext cx="2015374" cy="321837"/>
        </a:xfrm>
        <a:custGeom>
          <a:avLst/>
          <a:gdLst/>
          <a:ahLst/>
          <a:cxnLst/>
          <a:rect l="0" t="0" r="0" b="0"/>
          <a:pathLst>
            <a:path>
              <a:moveTo>
                <a:pt x="2015374" y="0"/>
              </a:moveTo>
              <a:lnTo>
                <a:pt x="2015374" y="160918"/>
              </a:lnTo>
              <a:lnTo>
                <a:pt x="0" y="160918"/>
              </a:lnTo>
              <a:lnTo>
                <a:pt x="0" y="3218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0A7EB-3B98-47BA-BEE1-B2E92F724923}">
      <dsp:nvSpPr>
        <dsp:cNvPr id="0" name=""/>
        <dsp:cNvSpPr/>
      </dsp:nvSpPr>
      <dsp:spPr>
        <a:xfrm>
          <a:off x="2669788" y="2896"/>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Total: </a:t>
          </a:r>
        </a:p>
        <a:p>
          <a:pPr marL="0" lvl="0" indent="0" algn="ctr" defTabSz="711200">
            <a:lnSpc>
              <a:spcPct val="90000"/>
            </a:lnSpc>
            <a:spcBef>
              <a:spcPct val="0"/>
            </a:spcBef>
            <a:spcAft>
              <a:spcPct val="35000"/>
            </a:spcAft>
            <a:buNone/>
          </a:pPr>
          <a:r>
            <a:rPr lang="es-ES" sz="1600" kern="1200" dirty="0"/>
            <a:t>542</a:t>
          </a:r>
        </a:p>
      </dsp:txBody>
      <dsp:txXfrm>
        <a:off x="2669788" y="2896"/>
        <a:ext cx="1532557" cy="766278"/>
      </dsp:txXfrm>
    </dsp:sp>
    <dsp:sp modelId="{37AB9068-2B11-4929-B2A2-7D08A1DE7FFA}">
      <dsp:nvSpPr>
        <dsp:cNvPr id="0" name=""/>
        <dsp:cNvSpPr/>
      </dsp:nvSpPr>
      <dsp:spPr>
        <a:xfrm>
          <a:off x="654414" y="1091012"/>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Sociedades 100% FRISCO:</a:t>
          </a:r>
        </a:p>
        <a:p>
          <a:pPr marL="0" lvl="0" indent="0" algn="ctr" defTabSz="711200">
            <a:lnSpc>
              <a:spcPct val="90000"/>
            </a:lnSpc>
            <a:spcBef>
              <a:spcPct val="0"/>
            </a:spcBef>
            <a:spcAft>
              <a:spcPct val="35000"/>
            </a:spcAft>
            <a:buNone/>
          </a:pPr>
          <a:r>
            <a:rPr lang="es-ES" sz="1600" kern="1200" dirty="0"/>
            <a:t>354</a:t>
          </a:r>
        </a:p>
      </dsp:txBody>
      <dsp:txXfrm>
        <a:off x="654414" y="1091012"/>
        <a:ext cx="1532557" cy="766278"/>
      </dsp:txXfrm>
    </dsp:sp>
    <dsp:sp modelId="{4006975D-7EB9-475F-B6E8-D7B17E281A7D}">
      <dsp:nvSpPr>
        <dsp:cNvPr id="0" name=""/>
        <dsp:cNvSpPr/>
      </dsp:nvSpPr>
      <dsp:spPr>
        <a:xfrm>
          <a:off x="1037553" y="2179128"/>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En proceso</a:t>
          </a:r>
          <a:br>
            <a:rPr lang="es-ES" sz="1600" kern="1200" dirty="0"/>
          </a:br>
          <a:r>
            <a:rPr lang="es-ES" sz="1600" kern="1200" dirty="0"/>
            <a:t>348</a:t>
          </a:r>
          <a:br>
            <a:rPr lang="es-ES" sz="1600" kern="1200" dirty="0"/>
          </a:br>
          <a:r>
            <a:rPr lang="es-ES" sz="1600" kern="1200" dirty="0"/>
            <a:t>98.3%</a:t>
          </a:r>
        </a:p>
      </dsp:txBody>
      <dsp:txXfrm>
        <a:off x="1037553" y="2179128"/>
        <a:ext cx="1532557" cy="766278"/>
      </dsp:txXfrm>
    </dsp:sp>
    <dsp:sp modelId="{9EE5DC33-332D-4FA6-B8AD-3C25628EC74E}">
      <dsp:nvSpPr>
        <dsp:cNvPr id="0" name=""/>
        <dsp:cNvSpPr/>
      </dsp:nvSpPr>
      <dsp:spPr>
        <a:xfrm>
          <a:off x="1037553" y="3267243"/>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Extinción de dominio:    6                                  1.7%  </a:t>
          </a:r>
        </a:p>
      </dsp:txBody>
      <dsp:txXfrm>
        <a:off x="1037553" y="3267243"/>
        <a:ext cx="1532557" cy="766278"/>
      </dsp:txXfrm>
    </dsp:sp>
    <dsp:sp modelId="{10F38F54-5A02-49E6-8794-964D3448E6BF}">
      <dsp:nvSpPr>
        <dsp:cNvPr id="0" name=""/>
        <dsp:cNvSpPr/>
      </dsp:nvSpPr>
      <dsp:spPr>
        <a:xfrm>
          <a:off x="2508809" y="1091012"/>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Establecimientos de comercio:</a:t>
          </a:r>
          <a:br>
            <a:rPr lang="es-ES" sz="1600" kern="1200" dirty="0"/>
          </a:br>
          <a:r>
            <a:rPr lang="es-ES" sz="1600" kern="1200" dirty="0"/>
            <a:t>144</a:t>
          </a:r>
        </a:p>
      </dsp:txBody>
      <dsp:txXfrm>
        <a:off x="2508809" y="1091012"/>
        <a:ext cx="1532557" cy="766278"/>
      </dsp:txXfrm>
    </dsp:sp>
    <dsp:sp modelId="{17E7BF49-2732-45A4-B76E-CF3E6FA86421}">
      <dsp:nvSpPr>
        <dsp:cNvPr id="0" name=""/>
        <dsp:cNvSpPr/>
      </dsp:nvSpPr>
      <dsp:spPr>
        <a:xfrm>
          <a:off x="2891948" y="2179128"/>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En proceso: </a:t>
          </a:r>
          <a:br>
            <a:rPr lang="es-ES" sz="1600" kern="1200" dirty="0"/>
          </a:br>
          <a:r>
            <a:rPr lang="es-ES" sz="1600" kern="1200" dirty="0"/>
            <a:t>131</a:t>
          </a:r>
          <a:br>
            <a:rPr lang="es-ES" sz="1600" kern="1200" dirty="0"/>
          </a:br>
          <a:r>
            <a:rPr lang="es-ES" sz="1600" kern="1200" dirty="0"/>
            <a:t>90.34%</a:t>
          </a:r>
        </a:p>
      </dsp:txBody>
      <dsp:txXfrm>
        <a:off x="2891948" y="2179128"/>
        <a:ext cx="1532557" cy="766278"/>
      </dsp:txXfrm>
    </dsp:sp>
    <dsp:sp modelId="{E05DAADD-36FF-4C0E-94A6-DFFAC8189173}">
      <dsp:nvSpPr>
        <dsp:cNvPr id="0" name=""/>
        <dsp:cNvSpPr/>
      </dsp:nvSpPr>
      <dsp:spPr>
        <a:xfrm>
          <a:off x="2891948" y="3267243"/>
          <a:ext cx="1532557" cy="925465"/>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Extinción de dominio:</a:t>
          </a:r>
          <a:br>
            <a:rPr lang="es-ES" sz="1600" kern="1200" dirty="0"/>
          </a:br>
          <a:r>
            <a:rPr lang="es-ES" sz="1600" kern="1200" dirty="0"/>
            <a:t>13</a:t>
          </a:r>
          <a:br>
            <a:rPr lang="es-ES" sz="1600" kern="1200" dirty="0"/>
          </a:br>
          <a:r>
            <a:rPr lang="es-ES" sz="1600" kern="1200" dirty="0"/>
            <a:t>9.66%</a:t>
          </a:r>
        </a:p>
      </dsp:txBody>
      <dsp:txXfrm>
        <a:off x="2891948" y="3267243"/>
        <a:ext cx="1532557" cy="925465"/>
      </dsp:txXfrm>
    </dsp:sp>
    <dsp:sp modelId="{0D572222-C7F2-4519-8DCB-FBACA48DC8BB}">
      <dsp:nvSpPr>
        <dsp:cNvPr id="0" name=""/>
        <dsp:cNvSpPr/>
      </dsp:nvSpPr>
      <dsp:spPr>
        <a:xfrm>
          <a:off x="4363203" y="1091012"/>
          <a:ext cx="1854517" cy="85655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Sociedades con participación menor al 100%: 44</a:t>
          </a:r>
        </a:p>
      </dsp:txBody>
      <dsp:txXfrm>
        <a:off x="4363203" y="1091012"/>
        <a:ext cx="1854517" cy="856554"/>
      </dsp:txXfrm>
    </dsp:sp>
    <dsp:sp modelId="{60ED4405-4B33-424F-BDD0-904176FD341A}">
      <dsp:nvSpPr>
        <dsp:cNvPr id="0" name=""/>
        <dsp:cNvSpPr/>
      </dsp:nvSpPr>
      <dsp:spPr>
        <a:xfrm>
          <a:off x="4826832" y="2269403"/>
          <a:ext cx="1532557" cy="76627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En proceso: </a:t>
          </a:r>
          <a:br>
            <a:rPr lang="es-ES" sz="1600" kern="1200" dirty="0"/>
          </a:br>
          <a:r>
            <a:rPr lang="es-ES" sz="1600" kern="1200" dirty="0"/>
            <a:t>33</a:t>
          </a:r>
          <a:br>
            <a:rPr lang="es-ES" sz="1600" kern="1200" dirty="0"/>
          </a:br>
          <a:r>
            <a:rPr lang="es-ES" sz="1600" kern="1200" dirty="0"/>
            <a:t>75% </a:t>
          </a:r>
        </a:p>
      </dsp:txBody>
      <dsp:txXfrm>
        <a:off x="4826832" y="2269403"/>
        <a:ext cx="1532557" cy="766278"/>
      </dsp:txXfrm>
    </dsp:sp>
    <dsp:sp modelId="{AA116C44-E2FC-4B45-A4AD-65B798878988}">
      <dsp:nvSpPr>
        <dsp:cNvPr id="0" name=""/>
        <dsp:cNvSpPr/>
      </dsp:nvSpPr>
      <dsp:spPr>
        <a:xfrm>
          <a:off x="4826832" y="3357519"/>
          <a:ext cx="1532557" cy="99918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Extinción de dominio:</a:t>
          </a:r>
          <a:br>
            <a:rPr lang="es-ES" sz="1600" kern="1200" dirty="0"/>
          </a:br>
          <a:r>
            <a:rPr lang="es-ES" sz="1600" kern="1200" dirty="0"/>
            <a:t>11 </a:t>
          </a:r>
          <a:br>
            <a:rPr lang="es-ES" sz="1600" kern="1200" dirty="0"/>
          </a:br>
          <a:r>
            <a:rPr lang="es-ES" sz="1600" kern="1200" dirty="0"/>
            <a:t>25%</a:t>
          </a:r>
        </a:p>
      </dsp:txBody>
      <dsp:txXfrm>
        <a:off x="4826832" y="3357519"/>
        <a:ext cx="1532557" cy="9991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F9F3B-9408-45F1-A5B7-96846DE2BCD2}">
      <dsp:nvSpPr>
        <dsp:cNvPr id="0" name=""/>
        <dsp:cNvSpPr/>
      </dsp:nvSpPr>
      <dsp:spPr>
        <a:xfrm>
          <a:off x="0" y="336366"/>
          <a:ext cx="6564198" cy="1436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9455" tIns="395732" rIns="509455" bIns="135128" numCol="1" spcCol="1270" anchor="t" anchorCtr="0">
          <a:noAutofit/>
        </a:bodyPr>
        <a:lstStyle/>
        <a:p>
          <a:pPr marL="171450" lvl="1" indent="-171450" algn="l" defTabSz="844550">
            <a:lnSpc>
              <a:spcPct val="90000"/>
            </a:lnSpc>
            <a:spcBef>
              <a:spcPct val="0"/>
            </a:spcBef>
            <a:spcAft>
              <a:spcPct val="15000"/>
            </a:spcAft>
            <a:buChar char="•"/>
          </a:pPr>
          <a:r>
            <a:rPr lang="es-ES" sz="1900" kern="1200" dirty="0"/>
            <a:t>Sociedades de papel sin causal de disolución</a:t>
          </a:r>
        </a:p>
        <a:p>
          <a:pPr marL="171450" lvl="1" indent="-171450" algn="l" defTabSz="844550">
            <a:lnSpc>
              <a:spcPct val="90000"/>
            </a:lnSpc>
            <a:spcBef>
              <a:spcPct val="0"/>
            </a:spcBef>
            <a:spcAft>
              <a:spcPct val="15000"/>
            </a:spcAft>
            <a:buChar char="•"/>
          </a:pPr>
          <a:r>
            <a:rPr lang="es-ES" sz="1900" kern="1200" dirty="0"/>
            <a:t>Establecimientos de Comercio</a:t>
          </a:r>
        </a:p>
        <a:p>
          <a:pPr marL="171450" lvl="1" indent="-171450" algn="l" defTabSz="844550">
            <a:lnSpc>
              <a:spcPct val="90000"/>
            </a:lnSpc>
            <a:spcBef>
              <a:spcPct val="0"/>
            </a:spcBef>
            <a:spcAft>
              <a:spcPct val="15000"/>
            </a:spcAft>
            <a:buChar char="•"/>
          </a:pPr>
          <a:r>
            <a:rPr lang="es-ES" sz="1900" kern="1200" dirty="0"/>
            <a:t>Sociedades en causal liquidación </a:t>
          </a:r>
        </a:p>
      </dsp:txBody>
      <dsp:txXfrm>
        <a:off x="0" y="336366"/>
        <a:ext cx="6564198" cy="1436400"/>
      </dsp:txXfrm>
    </dsp:sp>
    <dsp:sp modelId="{A7C81BA1-2CAE-4C23-AC65-7B14D1D8B731}">
      <dsp:nvSpPr>
        <dsp:cNvPr id="0" name=""/>
        <dsp:cNvSpPr/>
      </dsp:nvSpPr>
      <dsp:spPr>
        <a:xfrm>
          <a:off x="328209" y="55926"/>
          <a:ext cx="5140174" cy="56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678" tIns="0" rIns="173678" bIns="0" numCol="1" spcCol="1270" anchor="ctr" anchorCtr="0">
          <a:noAutofit/>
        </a:bodyPr>
        <a:lstStyle/>
        <a:p>
          <a:pPr marL="0" lvl="0" indent="0" algn="l" defTabSz="800100">
            <a:lnSpc>
              <a:spcPct val="90000"/>
            </a:lnSpc>
            <a:spcBef>
              <a:spcPct val="0"/>
            </a:spcBef>
            <a:spcAft>
              <a:spcPct val="35000"/>
            </a:spcAft>
            <a:buNone/>
          </a:pPr>
          <a:r>
            <a:rPr lang="es-ES" sz="1800" kern="1200" dirty="0"/>
            <a:t>Sociedades y establecimientos de comercio de papel</a:t>
          </a:r>
        </a:p>
      </dsp:txBody>
      <dsp:txXfrm>
        <a:off x="355589" y="83306"/>
        <a:ext cx="5085414" cy="506120"/>
      </dsp:txXfrm>
    </dsp:sp>
    <dsp:sp modelId="{1BEAE7F6-CC29-4317-8073-C8E63972F93C}">
      <dsp:nvSpPr>
        <dsp:cNvPr id="0" name=""/>
        <dsp:cNvSpPr/>
      </dsp:nvSpPr>
      <dsp:spPr>
        <a:xfrm>
          <a:off x="0" y="2155807"/>
          <a:ext cx="6564198" cy="8079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9455" tIns="395732" rIns="509455" bIns="135128" numCol="1" spcCol="1270" anchor="t" anchorCtr="0">
          <a:noAutofit/>
        </a:bodyPr>
        <a:lstStyle/>
        <a:p>
          <a:pPr marL="171450" lvl="1" indent="-171450" algn="l" defTabSz="844550">
            <a:lnSpc>
              <a:spcPct val="90000"/>
            </a:lnSpc>
            <a:spcBef>
              <a:spcPct val="0"/>
            </a:spcBef>
            <a:spcAft>
              <a:spcPct val="15000"/>
            </a:spcAft>
            <a:buChar char="•"/>
          </a:pPr>
          <a:r>
            <a:rPr lang="es-ES" sz="1900" kern="1200" dirty="0"/>
            <a:t>Sociedades en liquidación</a:t>
          </a:r>
        </a:p>
      </dsp:txBody>
      <dsp:txXfrm>
        <a:off x="0" y="2155807"/>
        <a:ext cx="6564198" cy="807975"/>
      </dsp:txXfrm>
    </dsp:sp>
    <dsp:sp modelId="{ECB9FEA8-FACA-4670-A890-853A62EB9E12}">
      <dsp:nvSpPr>
        <dsp:cNvPr id="0" name=""/>
        <dsp:cNvSpPr/>
      </dsp:nvSpPr>
      <dsp:spPr>
        <a:xfrm>
          <a:off x="328209" y="1875367"/>
          <a:ext cx="4594938" cy="56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678" tIns="0" rIns="173678" bIns="0" numCol="1" spcCol="1270" anchor="ctr" anchorCtr="0">
          <a:noAutofit/>
        </a:bodyPr>
        <a:lstStyle/>
        <a:p>
          <a:pPr marL="0" lvl="0" indent="0" algn="l" defTabSz="844550">
            <a:lnSpc>
              <a:spcPct val="90000"/>
            </a:lnSpc>
            <a:spcBef>
              <a:spcPct val="0"/>
            </a:spcBef>
            <a:spcAft>
              <a:spcPct val="35000"/>
            </a:spcAft>
            <a:buNone/>
          </a:pPr>
          <a:r>
            <a:rPr lang="es-ES" sz="1900" kern="1200" dirty="0"/>
            <a:t>Sociedades en Liquidación </a:t>
          </a:r>
          <a:r>
            <a:rPr lang="es-ES" sz="1900" kern="1200" dirty="0">
              <a:solidFill>
                <a:prstClr val="white"/>
              </a:solidFill>
              <a:latin typeface="Calibri"/>
              <a:ea typeface="+mn-ea"/>
              <a:cs typeface="+mn-cs"/>
            </a:rPr>
            <a:t>con Activos </a:t>
          </a:r>
        </a:p>
      </dsp:txBody>
      <dsp:txXfrm>
        <a:off x="355589" y="1902747"/>
        <a:ext cx="4540178"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F02B0-B896-47CF-8329-905C9B1216E8}">
      <dsp:nvSpPr>
        <dsp:cNvPr id="0" name=""/>
        <dsp:cNvSpPr/>
      </dsp:nvSpPr>
      <dsp:spPr>
        <a:xfrm>
          <a:off x="1396" y="671563"/>
          <a:ext cx="3177589" cy="37383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762BB9-1DD2-411C-9D43-B5B51DAC27DA}">
      <dsp:nvSpPr>
        <dsp:cNvPr id="0" name=""/>
        <dsp:cNvSpPr/>
      </dsp:nvSpPr>
      <dsp:spPr>
        <a:xfrm>
          <a:off x="1396" y="811960"/>
          <a:ext cx="233437" cy="233437"/>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405D93-FA84-4B19-9833-46EB63906539}">
      <dsp:nvSpPr>
        <dsp:cNvPr id="0" name=""/>
        <dsp:cNvSpPr/>
      </dsp:nvSpPr>
      <dsp:spPr>
        <a:xfrm>
          <a:off x="1396" y="0"/>
          <a:ext cx="3177589" cy="671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l" defTabSz="977900">
            <a:lnSpc>
              <a:spcPct val="90000"/>
            </a:lnSpc>
            <a:spcBef>
              <a:spcPct val="0"/>
            </a:spcBef>
            <a:spcAft>
              <a:spcPct val="35000"/>
            </a:spcAft>
            <a:buNone/>
          </a:pPr>
          <a:r>
            <a:rPr lang="es-ES" sz="2200" kern="1200" dirty="0"/>
            <a:t>Sociedades de Papel</a:t>
          </a:r>
        </a:p>
      </dsp:txBody>
      <dsp:txXfrm>
        <a:off x="1396" y="0"/>
        <a:ext cx="3177589" cy="671563"/>
      </dsp:txXfrm>
    </dsp:sp>
    <dsp:sp modelId="{B1D79F74-6F30-4D49-AD56-AE307E11B845}">
      <dsp:nvSpPr>
        <dsp:cNvPr id="0" name=""/>
        <dsp:cNvSpPr/>
      </dsp:nvSpPr>
      <dsp:spPr>
        <a:xfrm>
          <a:off x="1396" y="1332454"/>
          <a:ext cx="498782" cy="280713"/>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E5FDF4-ABB8-4927-9C6F-CD0B00314F23}">
      <dsp:nvSpPr>
        <dsp:cNvPr id="0" name=""/>
        <dsp:cNvSpPr/>
      </dsp:nvSpPr>
      <dsp:spPr>
        <a:xfrm>
          <a:off x="471074" y="1206486"/>
          <a:ext cx="2955158" cy="544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666750">
            <a:lnSpc>
              <a:spcPct val="90000"/>
            </a:lnSpc>
            <a:spcBef>
              <a:spcPct val="0"/>
            </a:spcBef>
            <a:spcAft>
              <a:spcPct val="35000"/>
            </a:spcAft>
            <a:buNone/>
          </a:pPr>
          <a:r>
            <a:rPr lang="es-ES" sz="1500" kern="1200" dirty="0"/>
            <a:t>Sociedades de papel sin causal de disolución </a:t>
          </a:r>
        </a:p>
      </dsp:txBody>
      <dsp:txXfrm>
        <a:off x="471074" y="1206486"/>
        <a:ext cx="2955158" cy="544129"/>
      </dsp:txXfrm>
    </dsp:sp>
    <dsp:sp modelId="{61138EE7-05D9-48A9-A851-76D378160CC7}">
      <dsp:nvSpPr>
        <dsp:cNvPr id="0" name=""/>
        <dsp:cNvSpPr/>
      </dsp:nvSpPr>
      <dsp:spPr>
        <a:xfrm>
          <a:off x="16946" y="1900224"/>
          <a:ext cx="467682" cy="233431"/>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C7068-A92E-43BF-9225-BD13E7448FE0}">
      <dsp:nvSpPr>
        <dsp:cNvPr id="0" name=""/>
        <dsp:cNvSpPr/>
      </dsp:nvSpPr>
      <dsp:spPr>
        <a:xfrm>
          <a:off x="484638" y="1744875"/>
          <a:ext cx="2955158" cy="544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666750">
            <a:lnSpc>
              <a:spcPct val="90000"/>
            </a:lnSpc>
            <a:spcBef>
              <a:spcPct val="0"/>
            </a:spcBef>
            <a:spcAft>
              <a:spcPct val="35000"/>
            </a:spcAft>
            <a:buNone/>
          </a:pPr>
          <a:r>
            <a:rPr lang="es-ES" sz="1500" kern="1200" dirty="0"/>
            <a:t>Establecimientos de Comercio</a:t>
          </a:r>
        </a:p>
      </dsp:txBody>
      <dsp:txXfrm>
        <a:off x="484638" y="1744875"/>
        <a:ext cx="2955158" cy="544129"/>
      </dsp:txXfrm>
    </dsp:sp>
    <dsp:sp modelId="{062103F7-6C22-4B6C-B87A-24CDD3F548FC}">
      <dsp:nvSpPr>
        <dsp:cNvPr id="0" name=""/>
        <dsp:cNvSpPr/>
      </dsp:nvSpPr>
      <dsp:spPr>
        <a:xfrm>
          <a:off x="16946" y="2444353"/>
          <a:ext cx="467682" cy="233431"/>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DB3807-A2C3-4680-B502-7325DD328526}">
      <dsp:nvSpPr>
        <dsp:cNvPr id="0" name=""/>
        <dsp:cNvSpPr/>
      </dsp:nvSpPr>
      <dsp:spPr>
        <a:xfrm>
          <a:off x="484638" y="2315683"/>
          <a:ext cx="2955158" cy="544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666750">
            <a:lnSpc>
              <a:spcPct val="90000"/>
            </a:lnSpc>
            <a:spcBef>
              <a:spcPct val="0"/>
            </a:spcBef>
            <a:spcAft>
              <a:spcPct val="35000"/>
            </a:spcAft>
            <a:buNone/>
          </a:pPr>
          <a:r>
            <a:rPr lang="es-ES" sz="1500" kern="1200" dirty="0"/>
            <a:t>Sociedades en liquidación de papel </a:t>
          </a:r>
        </a:p>
      </dsp:txBody>
      <dsp:txXfrm>
        <a:off x="484638" y="2315683"/>
        <a:ext cx="2955158" cy="544129"/>
      </dsp:txXfrm>
    </dsp:sp>
    <dsp:sp modelId="{18113C03-B409-4E6F-A480-A87C59352C55}">
      <dsp:nvSpPr>
        <dsp:cNvPr id="0" name=""/>
        <dsp:cNvSpPr/>
      </dsp:nvSpPr>
      <dsp:spPr>
        <a:xfrm>
          <a:off x="3470540" y="671563"/>
          <a:ext cx="3177589" cy="37383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9DDAD6-C84E-4EFB-BD0A-46951F922100}">
      <dsp:nvSpPr>
        <dsp:cNvPr id="0" name=""/>
        <dsp:cNvSpPr/>
      </dsp:nvSpPr>
      <dsp:spPr>
        <a:xfrm>
          <a:off x="3470540" y="811960"/>
          <a:ext cx="233437" cy="233437"/>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E23BD8-1674-4290-BF07-2E551F00125F}">
      <dsp:nvSpPr>
        <dsp:cNvPr id="0" name=""/>
        <dsp:cNvSpPr/>
      </dsp:nvSpPr>
      <dsp:spPr>
        <a:xfrm>
          <a:off x="3470540" y="0"/>
          <a:ext cx="3177589" cy="671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l" defTabSz="977900">
            <a:lnSpc>
              <a:spcPct val="90000"/>
            </a:lnSpc>
            <a:spcBef>
              <a:spcPct val="0"/>
            </a:spcBef>
            <a:spcAft>
              <a:spcPct val="35000"/>
            </a:spcAft>
            <a:buNone/>
          </a:pPr>
          <a:r>
            <a:rPr lang="es-ES" sz="2200" kern="1200" dirty="0"/>
            <a:t>Sociedades en Liquidación</a:t>
          </a:r>
        </a:p>
      </dsp:txBody>
      <dsp:txXfrm>
        <a:off x="3470540" y="0"/>
        <a:ext cx="3177589" cy="671563"/>
      </dsp:txXfrm>
    </dsp:sp>
    <dsp:sp modelId="{4F0EA919-F4CF-4E19-A9B0-50D62C7E8A13}">
      <dsp:nvSpPr>
        <dsp:cNvPr id="0" name=""/>
        <dsp:cNvSpPr/>
      </dsp:nvSpPr>
      <dsp:spPr>
        <a:xfrm>
          <a:off x="3395221" y="1348270"/>
          <a:ext cx="515260" cy="246760"/>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4A5DBF-FCA5-4494-82A1-F103C5534607}">
      <dsp:nvSpPr>
        <dsp:cNvPr id="0" name=""/>
        <dsp:cNvSpPr/>
      </dsp:nvSpPr>
      <dsp:spPr>
        <a:xfrm>
          <a:off x="3835282" y="1203243"/>
          <a:ext cx="2955158" cy="544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666750">
            <a:lnSpc>
              <a:spcPct val="90000"/>
            </a:lnSpc>
            <a:spcBef>
              <a:spcPct val="0"/>
            </a:spcBef>
            <a:spcAft>
              <a:spcPct val="35000"/>
            </a:spcAft>
            <a:buNone/>
          </a:pPr>
          <a:r>
            <a:rPr lang="es-ES" sz="1500" kern="1200" dirty="0"/>
            <a:t>Sociedades en liquidación </a:t>
          </a:r>
        </a:p>
      </dsp:txBody>
      <dsp:txXfrm>
        <a:off x="3835282" y="1203243"/>
        <a:ext cx="2955158" cy="5441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05083-8842-4B23-86C8-295008CCAC37}">
      <dsp:nvSpPr>
        <dsp:cNvPr id="0" name=""/>
        <dsp:cNvSpPr/>
      </dsp:nvSpPr>
      <dsp:spPr>
        <a:xfrm>
          <a:off x="6741" y="1211982"/>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Inventario inicial</a:t>
          </a:r>
        </a:p>
        <a:p>
          <a:pPr marL="0" lvl="0" indent="0" algn="ctr" defTabSz="711200">
            <a:lnSpc>
              <a:spcPct val="90000"/>
            </a:lnSpc>
            <a:spcBef>
              <a:spcPct val="0"/>
            </a:spcBef>
            <a:spcAft>
              <a:spcPct val="35000"/>
            </a:spcAft>
            <a:buNone/>
          </a:pPr>
          <a:r>
            <a:rPr lang="es-ES" sz="1600" b="0" kern="1200" dirty="0">
              <a:effectLst/>
            </a:rPr>
            <a:t>992</a:t>
          </a:r>
        </a:p>
      </dsp:txBody>
      <dsp:txXfrm>
        <a:off x="29880" y="1235121"/>
        <a:ext cx="1533744" cy="743733"/>
      </dsp:txXfrm>
    </dsp:sp>
    <dsp:sp modelId="{164EA44F-BE0B-4FA4-88BE-79D595BAA00C}">
      <dsp:nvSpPr>
        <dsp:cNvPr id="0" name=""/>
        <dsp:cNvSpPr/>
      </dsp:nvSpPr>
      <dsp:spPr>
        <a:xfrm>
          <a:off x="1586764" y="1587604"/>
          <a:ext cx="632008" cy="38765"/>
        </a:xfrm>
        <a:custGeom>
          <a:avLst/>
          <a:gdLst/>
          <a:ahLst/>
          <a:cxnLst/>
          <a:rect l="0" t="0" r="0" b="0"/>
          <a:pathLst>
            <a:path>
              <a:moveTo>
                <a:pt x="0" y="19382"/>
              </a:moveTo>
              <a:lnTo>
                <a:pt x="632008" y="1938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1886968" y="1591187"/>
        <a:ext cx="31600" cy="31600"/>
      </dsp:txXfrm>
    </dsp:sp>
    <dsp:sp modelId="{EA1D83D4-EC26-4E49-9E83-D36671670809}">
      <dsp:nvSpPr>
        <dsp:cNvPr id="0" name=""/>
        <dsp:cNvSpPr/>
      </dsp:nvSpPr>
      <dsp:spPr>
        <a:xfrm>
          <a:off x="2218773" y="1211982"/>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Diagnóstico</a:t>
          </a:r>
        </a:p>
        <a:p>
          <a:pPr marL="0" lvl="0" indent="0" algn="ctr" defTabSz="711200">
            <a:lnSpc>
              <a:spcPct val="90000"/>
            </a:lnSpc>
            <a:spcBef>
              <a:spcPct val="0"/>
            </a:spcBef>
            <a:spcAft>
              <a:spcPct val="35000"/>
            </a:spcAft>
            <a:buNone/>
          </a:pPr>
          <a:r>
            <a:rPr lang="es-ES" sz="1600" b="0" kern="1200" dirty="0">
              <a:effectLst/>
            </a:rPr>
            <a:t>circularización </a:t>
          </a:r>
        </a:p>
      </dsp:txBody>
      <dsp:txXfrm>
        <a:off x="2241912" y="1235121"/>
        <a:ext cx="1533744" cy="743733"/>
      </dsp:txXfrm>
    </dsp:sp>
    <dsp:sp modelId="{3D90D383-BE07-43EE-BA86-FD016967D548}">
      <dsp:nvSpPr>
        <dsp:cNvPr id="0" name=""/>
        <dsp:cNvSpPr/>
      </dsp:nvSpPr>
      <dsp:spPr>
        <a:xfrm rot="18289469">
          <a:off x="3561439" y="1133348"/>
          <a:ext cx="1106720" cy="38765"/>
        </a:xfrm>
        <a:custGeom>
          <a:avLst/>
          <a:gdLst/>
          <a:ahLst/>
          <a:cxnLst/>
          <a:rect l="0" t="0" r="0" b="0"/>
          <a:pathLst>
            <a:path>
              <a:moveTo>
                <a:pt x="0" y="19382"/>
              </a:moveTo>
              <a:lnTo>
                <a:pt x="1106720" y="193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4087131" y="1125063"/>
        <a:ext cx="55336" cy="55336"/>
      </dsp:txXfrm>
    </dsp:sp>
    <dsp:sp modelId="{1E140A84-7071-4B4B-B5BC-24DA4D23D636}">
      <dsp:nvSpPr>
        <dsp:cNvPr id="0" name=""/>
        <dsp:cNvSpPr/>
      </dsp:nvSpPr>
      <dsp:spPr>
        <a:xfrm>
          <a:off x="4430804" y="303469"/>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0" kern="1200" dirty="0">
              <a:effectLst/>
            </a:rPr>
            <a:t>Sociedades de papel </a:t>
          </a:r>
        </a:p>
        <a:p>
          <a:pPr marL="0" lvl="0" indent="0" algn="ctr" defTabSz="711200">
            <a:lnSpc>
              <a:spcPct val="90000"/>
            </a:lnSpc>
            <a:spcBef>
              <a:spcPct val="0"/>
            </a:spcBef>
            <a:spcAft>
              <a:spcPct val="35000"/>
            </a:spcAft>
            <a:buNone/>
          </a:pPr>
          <a:r>
            <a:rPr lang="es-ES" sz="1600" b="0" kern="1200" dirty="0">
              <a:effectLst/>
            </a:rPr>
            <a:t>586</a:t>
          </a:r>
          <a:endParaRPr lang="es-ES" sz="1600" b="0" kern="1200" dirty="0">
            <a:solidFill>
              <a:srgbClr val="FF0000"/>
            </a:solidFill>
            <a:effectLst/>
          </a:endParaRPr>
        </a:p>
      </dsp:txBody>
      <dsp:txXfrm>
        <a:off x="4453943" y="326608"/>
        <a:ext cx="1533744" cy="743733"/>
      </dsp:txXfrm>
    </dsp:sp>
    <dsp:sp modelId="{27616931-52F6-4084-A041-B2F2A1F2CEAF}">
      <dsp:nvSpPr>
        <dsp:cNvPr id="0" name=""/>
        <dsp:cNvSpPr/>
      </dsp:nvSpPr>
      <dsp:spPr>
        <a:xfrm>
          <a:off x="3798795" y="1587604"/>
          <a:ext cx="632008" cy="38765"/>
        </a:xfrm>
        <a:custGeom>
          <a:avLst/>
          <a:gdLst/>
          <a:ahLst/>
          <a:cxnLst/>
          <a:rect l="0" t="0" r="0" b="0"/>
          <a:pathLst>
            <a:path>
              <a:moveTo>
                <a:pt x="0" y="19382"/>
              </a:moveTo>
              <a:lnTo>
                <a:pt x="632008" y="193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4098999" y="1591187"/>
        <a:ext cx="31600" cy="31600"/>
      </dsp:txXfrm>
    </dsp:sp>
    <dsp:sp modelId="{F0E8F587-3FC9-48AC-8BE8-6956DA2FDF73}">
      <dsp:nvSpPr>
        <dsp:cNvPr id="0" name=""/>
        <dsp:cNvSpPr/>
      </dsp:nvSpPr>
      <dsp:spPr>
        <a:xfrm>
          <a:off x="4430804" y="1211982"/>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0" kern="1200" dirty="0">
              <a:effectLst/>
            </a:rPr>
            <a:t>Establecimientos de comercio de papel</a:t>
          </a:r>
        </a:p>
        <a:p>
          <a:pPr marL="0" lvl="0" indent="0" algn="ctr" defTabSz="622300">
            <a:lnSpc>
              <a:spcPct val="90000"/>
            </a:lnSpc>
            <a:spcBef>
              <a:spcPct val="0"/>
            </a:spcBef>
            <a:spcAft>
              <a:spcPct val="35000"/>
            </a:spcAft>
            <a:buNone/>
          </a:pPr>
          <a:r>
            <a:rPr lang="es-ES" sz="1400" b="0" kern="1200" dirty="0">
              <a:effectLst/>
            </a:rPr>
            <a:t>335</a:t>
          </a:r>
        </a:p>
      </dsp:txBody>
      <dsp:txXfrm>
        <a:off x="4453943" y="1235121"/>
        <a:ext cx="1533744" cy="743733"/>
      </dsp:txXfrm>
    </dsp:sp>
    <dsp:sp modelId="{1C467652-95A4-475B-8B73-8AB232F68E7B}">
      <dsp:nvSpPr>
        <dsp:cNvPr id="0" name=""/>
        <dsp:cNvSpPr/>
      </dsp:nvSpPr>
      <dsp:spPr>
        <a:xfrm rot="3310531">
          <a:off x="3561439" y="2041861"/>
          <a:ext cx="1106720" cy="38765"/>
        </a:xfrm>
        <a:custGeom>
          <a:avLst/>
          <a:gdLst/>
          <a:ahLst/>
          <a:cxnLst/>
          <a:rect l="0" t="0" r="0" b="0"/>
          <a:pathLst>
            <a:path>
              <a:moveTo>
                <a:pt x="0" y="19382"/>
              </a:moveTo>
              <a:lnTo>
                <a:pt x="1106720" y="193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b="0" kern="1200" dirty="0">
            <a:solidFill>
              <a:schemeClr val="tx1"/>
            </a:solidFill>
            <a:effectLst/>
          </a:endParaRPr>
        </a:p>
      </dsp:txBody>
      <dsp:txXfrm>
        <a:off x="4087131" y="2033576"/>
        <a:ext cx="55336" cy="55336"/>
      </dsp:txXfrm>
    </dsp:sp>
    <dsp:sp modelId="{995AE581-9990-43A2-B4C0-DE4B0C411BEB}">
      <dsp:nvSpPr>
        <dsp:cNvPr id="0" name=""/>
        <dsp:cNvSpPr/>
      </dsp:nvSpPr>
      <dsp:spPr>
        <a:xfrm>
          <a:off x="4430804" y="2120495"/>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s-ES" sz="1400" b="1" kern="1200" dirty="0">
              <a:effectLst/>
            </a:rPr>
            <a:t>Para reubicación:</a:t>
          </a:r>
        </a:p>
      </dsp:txBody>
      <dsp:txXfrm>
        <a:off x="4453943" y="2143634"/>
        <a:ext cx="1533744" cy="743733"/>
      </dsp:txXfrm>
    </dsp:sp>
    <dsp:sp modelId="{76132506-581E-4E9F-887C-CF95F6FC4AE8}">
      <dsp:nvSpPr>
        <dsp:cNvPr id="0" name=""/>
        <dsp:cNvSpPr/>
      </dsp:nvSpPr>
      <dsp:spPr>
        <a:xfrm rot="19457599">
          <a:off x="5937670" y="2268989"/>
          <a:ext cx="778321" cy="38765"/>
        </a:xfrm>
        <a:custGeom>
          <a:avLst/>
          <a:gdLst/>
          <a:ahLst/>
          <a:cxnLst/>
          <a:rect l="0" t="0" r="0" b="0"/>
          <a:pathLst>
            <a:path>
              <a:moveTo>
                <a:pt x="0" y="19382"/>
              </a:moveTo>
              <a:lnTo>
                <a:pt x="778321" y="193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6307373" y="2268914"/>
        <a:ext cx="38916" cy="38916"/>
      </dsp:txXfrm>
    </dsp:sp>
    <dsp:sp modelId="{E955C3F2-32BB-40F3-BF16-04F7C4AA8FA1}">
      <dsp:nvSpPr>
        <dsp:cNvPr id="0" name=""/>
        <dsp:cNvSpPr/>
      </dsp:nvSpPr>
      <dsp:spPr>
        <a:xfrm>
          <a:off x="6642835" y="1666238"/>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s-ES" sz="1400" b="1" kern="1200" dirty="0">
              <a:effectLst/>
            </a:rPr>
            <a:t>Sociedades activas y en Liquidación: 37</a:t>
          </a:r>
        </a:p>
      </dsp:txBody>
      <dsp:txXfrm>
        <a:off x="6665974" y="1689377"/>
        <a:ext cx="1533744" cy="743733"/>
      </dsp:txXfrm>
    </dsp:sp>
    <dsp:sp modelId="{C92115D5-984C-47F9-AEB5-45A92DAFE705}">
      <dsp:nvSpPr>
        <dsp:cNvPr id="0" name=""/>
        <dsp:cNvSpPr/>
      </dsp:nvSpPr>
      <dsp:spPr>
        <a:xfrm rot="2142401">
          <a:off x="5937670" y="2723245"/>
          <a:ext cx="778321" cy="38765"/>
        </a:xfrm>
        <a:custGeom>
          <a:avLst/>
          <a:gdLst/>
          <a:ahLst/>
          <a:cxnLst/>
          <a:rect l="0" t="0" r="0" b="0"/>
          <a:pathLst>
            <a:path>
              <a:moveTo>
                <a:pt x="0" y="19382"/>
              </a:moveTo>
              <a:lnTo>
                <a:pt x="778321" y="193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6307373" y="2723170"/>
        <a:ext cx="38916" cy="38916"/>
      </dsp:txXfrm>
    </dsp:sp>
    <dsp:sp modelId="{5EC0D476-6EF0-4B19-8CA2-0EE7BC815916}">
      <dsp:nvSpPr>
        <dsp:cNvPr id="0" name=""/>
        <dsp:cNvSpPr/>
      </dsp:nvSpPr>
      <dsp:spPr>
        <a:xfrm>
          <a:off x="6642835" y="2574751"/>
          <a:ext cx="1580022" cy="790011"/>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a:effectLst/>
            </a:rPr>
            <a:t>Establecimientos </a:t>
          </a:r>
          <a:r>
            <a:rPr lang="es-ES" sz="1400" b="1" kern="1200" dirty="0">
              <a:effectLst/>
            </a:rPr>
            <a:t>de comercio: 35</a:t>
          </a:r>
        </a:p>
      </dsp:txBody>
      <dsp:txXfrm>
        <a:off x="6665974" y="2597890"/>
        <a:ext cx="1533744" cy="7437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FA024-4C12-47F2-8162-D1A38DE86E4F}">
      <dsp:nvSpPr>
        <dsp:cNvPr id="0" name=""/>
        <dsp:cNvSpPr/>
      </dsp:nvSpPr>
      <dsp:spPr>
        <a:xfrm>
          <a:off x="3048000" y="1844867"/>
          <a:ext cx="2156482" cy="374265"/>
        </a:xfrm>
        <a:custGeom>
          <a:avLst/>
          <a:gdLst/>
          <a:ahLst/>
          <a:cxnLst/>
          <a:rect l="0" t="0" r="0" b="0"/>
          <a:pathLst>
            <a:path>
              <a:moveTo>
                <a:pt x="0" y="0"/>
              </a:moveTo>
              <a:lnTo>
                <a:pt x="0" y="187132"/>
              </a:lnTo>
              <a:lnTo>
                <a:pt x="2156482" y="187132"/>
              </a:lnTo>
              <a:lnTo>
                <a:pt x="2156482" y="3742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1967F0-3B32-4D74-BBA3-85D6528D70E3}">
      <dsp:nvSpPr>
        <dsp:cNvPr id="0" name=""/>
        <dsp:cNvSpPr/>
      </dsp:nvSpPr>
      <dsp:spPr>
        <a:xfrm>
          <a:off x="3002280" y="1844867"/>
          <a:ext cx="91440" cy="374265"/>
        </a:xfrm>
        <a:custGeom>
          <a:avLst/>
          <a:gdLst/>
          <a:ahLst/>
          <a:cxnLst/>
          <a:rect l="0" t="0" r="0" b="0"/>
          <a:pathLst>
            <a:path>
              <a:moveTo>
                <a:pt x="45720" y="0"/>
              </a:moveTo>
              <a:lnTo>
                <a:pt x="45720" y="3742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F7C62E-37AF-4FF9-9A5E-1D0E45C285ED}">
      <dsp:nvSpPr>
        <dsp:cNvPr id="0" name=""/>
        <dsp:cNvSpPr/>
      </dsp:nvSpPr>
      <dsp:spPr>
        <a:xfrm>
          <a:off x="891517" y="1844867"/>
          <a:ext cx="2156482" cy="374265"/>
        </a:xfrm>
        <a:custGeom>
          <a:avLst/>
          <a:gdLst/>
          <a:ahLst/>
          <a:cxnLst/>
          <a:rect l="0" t="0" r="0" b="0"/>
          <a:pathLst>
            <a:path>
              <a:moveTo>
                <a:pt x="2156482" y="0"/>
              </a:moveTo>
              <a:lnTo>
                <a:pt x="2156482" y="187132"/>
              </a:lnTo>
              <a:lnTo>
                <a:pt x="0" y="187132"/>
              </a:lnTo>
              <a:lnTo>
                <a:pt x="0" y="3742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84BA7F-202D-4CA1-AE5F-F72871995F55}">
      <dsp:nvSpPr>
        <dsp:cNvPr id="0" name=""/>
        <dsp:cNvSpPr/>
      </dsp:nvSpPr>
      <dsp:spPr>
        <a:xfrm>
          <a:off x="2156891" y="953758"/>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Total:</a:t>
          </a:r>
          <a:br>
            <a:rPr lang="es-ES" sz="1400" kern="1200" dirty="0"/>
          </a:br>
          <a:r>
            <a:rPr lang="es-ES" sz="1400" kern="1200" dirty="0"/>
            <a:t>921</a:t>
          </a:r>
        </a:p>
      </dsp:txBody>
      <dsp:txXfrm>
        <a:off x="2156891" y="953758"/>
        <a:ext cx="1782216" cy="891108"/>
      </dsp:txXfrm>
    </dsp:sp>
    <dsp:sp modelId="{99E78B53-168F-4900-9DD2-F2B30C81166C}">
      <dsp:nvSpPr>
        <dsp:cNvPr id="0" name=""/>
        <dsp:cNvSpPr/>
      </dsp:nvSpPr>
      <dsp:spPr>
        <a:xfrm>
          <a:off x="409" y="2219132"/>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Sociedades de papel sin causal de disolución y liquidación:</a:t>
          </a:r>
          <a:br>
            <a:rPr lang="es-ES" sz="1400" kern="1200" dirty="0"/>
          </a:br>
          <a:r>
            <a:rPr lang="es-ES" sz="1400" kern="1200" dirty="0"/>
            <a:t>270</a:t>
          </a:r>
        </a:p>
      </dsp:txBody>
      <dsp:txXfrm>
        <a:off x="409" y="2219132"/>
        <a:ext cx="1782216" cy="891108"/>
      </dsp:txXfrm>
    </dsp:sp>
    <dsp:sp modelId="{A132BA4E-E526-418D-955C-683C0E4684C8}">
      <dsp:nvSpPr>
        <dsp:cNvPr id="0" name=""/>
        <dsp:cNvSpPr/>
      </dsp:nvSpPr>
      <dsp:spPr>
        <a:xfrm>
          <a:off x="2156891" y="2219132"/>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Establecimientos de comercio: </a:t>
          </a:r>
          <a:br>
            <a:rPr lang="es-ES" sz="1400" kern="1200" dirty="0"/>
          </a:br>
          <a:r>
            <a:rPr lang="es-ES" sz="1400" kern="1200" dirty="0"/>
            <a:t>335</a:t>
          </a:r>
        </a:p>
      </dsp:txBody>
      <dsp:txXfrm>
        <a:off x="2156891" y="2219132"/>
        <a:ext cx="1782216" cy="891108"/>
      </dsp:txXfrm>
    </dsp:sp>
    <dsp:sp modelId="{77FEE53B-C9AE-473E-9A42-51EB0F649BDE}">
      <dsp:nvSpPr>
        <dsp:cNvPr id="0" name=""/>
        <dsp:cNvSpPr/>
      </dsp:nvSpPr>
      <dsp:spPr>
        <a:xfrm>
          <a:off x="4313373" y="2219132"/>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Sociedades de papel en liquidación: </a:t>
          </a:r>
          <a:br>
            <a:rPr lang="es-ES" sz="1400" kern="1200" dirty="0"/>
          </a:br>
          <a:r>
            <a:rPr lang="es-ES" sz="1400" kern="1200" dirty="0"/>
            <a:t>316</a:t>
          </a:r>
        </a:p>
      </dsp:txBody>
      <dsp:txXfrm>
        <a:off x="4313373" y="2219132"/>
        <a:ext cx="1782216" cy="8911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4F775-3515-4AA2-ADCF-2D03B08E2831}">
      <dsp:nvSpPr>
        <dsp:cNvPr id="0" name=""/>
        <dsp:cNvSpPr/>
      </dsp:nvSpPr>
      <dsp:spPr>
        <a:xfrm>
          <a:off x="0" y="318738"/>
          <a:ext cx="6998453" cy="5292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3158" tIns="437388" rIns="543158" bIns="149352" numCol="1" spcCol="1270" anchor="t" anchorCtr="0">
          <a:noAutofit/>
        </a:bodyPr>
        <a:lstStyle/>
        <a:p>
          <a:pPr marL="228600" lvl="1" indent="-228600" algn="l" defTabSz="933450">
            <a:lnSpc>
              <a:spcPct val="90000"/>
            </a:lnSpc>
            <a:spcBef>
              <a:spcPct val="0"/>
            </a:spcBef>
            <a:spcAft>
              <a:spcPct val="15000"/>
            </a:spcAft>
            <a:buChar char="•"/>
          </a:pPr>
          <a:endParaRPr lang="es-ES" sz="2100" kern="1200" dirty="0"/>
        </a:p>
      </dsp:txBody>
      <dsp:txXfrm>
        <a:off x="0" y="318738"/>
        <a:ext cx="6998453" cy="529200"/>
      </dsp:txXfrm>
    </dsp:sp>
    <dsp:sp modelId="{6EDD9DE5-1067-4BE4-B42D-E71789ED58A8}">
      <dsp:nvSpPr>
        <dsp:cNvPr id="0" name=""/>
        <dsp:cNvSpPr/>
      </dsp:nvSpPr>
      <dsp:spPr>
        <a:xfrm>
          <a:off x="1061434" y="270817"/>
          <a:ext cx="4898917" cy="6199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167" tIns="0" rIns="185167" bIns="0" numCol="1" spcCol="1270" anchor="ctr" anchorCtr="0">
          <a:noAutofit/>
        </a:bodyPr>
        <a:lstStyle/>
        <a:p>
          <a:pPr marL="0" lvl="0" indent="0" algn="l" defTabSz="933450">
            <a:lnSpc>
              <a:spcPct val="90000"/>
            </a:lnSpc>
            <a:spcBef>
              <a:spcPct val="0"/>
            </a:spcBef>
            <a:spcAft>
              <a:spcPct val="35000"/>
            </a:spcAft>
            <a:buNone/>
          </a:pPr>
          <a:r>
            <a:rPr lang="es-ES" sz="2100" kern="1200" dirty="0"/>
            <a:t>SOCIEDADES CON ACTIVOS 100% FRISCO </a:t>
          </a:r>
        </a:p>
      </dsp:txBody>
      <dsp:txXfrm>
        <a:off x="1091696" y="301079"/>
        <a:ext cx="4838393" cy="559396"/>
      </dsp:txXfrm>
    </dsp:sp>
    <dsp:sp modelId="{55DB5F73-4D30-4065-AF16-8278F95B0C3B}">
      <dsp:nvSpPr>
        <dsp:cNvPr id="0" name=""/>
        <dsp:cNvSpPr/>
      </dsp:nvSpPr>
      <dsp:spPr>
        <a:xfrm>
          <a:off x="0" y="1612519"/>
          <a:ext cx="6998453" cy="893025"/>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3158" tIns="437388" rIns="543158" bIns="149352" numCol="1" spcCol="1270" anchor="t" anchorCtr="0">
          <a:noAutofit/>
        </a:bodyPr>
        <a:lstStyle/>
        <a:p>
          <a:pPr marL="228600" lvl="1" indent="-228600" algn="l" defTabSz="933450">
            <a:lnSpc>
              <a:spcPct val="90000"/>
            </a:lnSpc>
            <a:spcBef>
              <a:spcPct val="0"/>
            </a:spcBef>
            <a:spcAft>
              <a:spcPct val="15000"/>
            </a:spcAft>
            <a:buChar char="•"/>
          </a:pPr>
          <a:r>
            <a:rPr lang="es-ES" sz="2100" kern="1200" dirty="0"/>
            <a:t>CON INMUEBLES : 71		SIN INMUEBLES: 23</a:t>
          </a:r>
        </a:p>
      </dsp:txBody>
      <dsp:txXfrm>
        <a:off x="0" y="1612519"/>
        <a:ext cx="6998453" cy="893025"/>
      </dsp:txXfrm>
    </dsp:sp>
    <dsp:sp modelId="{5F6C184F-BF19-47CA-98E2-E0C391795AFA}">
      <dsp:nvSpPr>
        <dsp:cNvPr id="0" name=""/>
        <dsp:cNvSpPr/>
      </dsp:nvSpPr>
      <dsp:spPr>
        <a:xfrm>
          <a:off x="349922" y="1302559"/>
          <a:ext cx="4898917" cy="6199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167" tIns="0" rIns="185167" bIns="0" numCol="1" spcCol="1270" anchor="ctr" anchorCtr="0">
          <a:noAutofit/>
        </a:bodyPr>
        <a:lstStyle/>
        <a:p>
          <a:pPr marL="0" lvl="0" indent="0" algn="l" defTabSz="933450">
            <a:lnSpc>
              <a:spcPct val="90000"/>
            </a:lnSpc>
            <a:spcBef>
              <a:spcPct val="0"/>
            </a:spcBef>
            <a:spcAft>
              <a:spcPct val="35000"/>
            </a:spcAft>
            <a:buNone/>
          </a:pPr>
          <a:r>
            <a:rPr lang="es-ES" sz="2100" kern="1200" dirty="0"/>
            <a:t>SOCIEDADES EXTINTAS: 94  </a:t>
          </a:r>
        </a:p>
      </dsp:txBody>
      <dsp:txXfrm>
        <a:off x="380184" y="1332821"/>
        <a:ext cx="4838393" cy="559396"/>
      </dsp:txXfrm>
    </dsp:sp>
    <dsp:sp modelId="{18B01E8F-2B4A-4184-84E0-8C1B916F67DE}">
      <dsp:nvSpPr>
        <dsp:cNvPr id="0" name=""/>
        <dsp:cNvSpPr/>
      </dsp:nvSpPr>
      <dsp:spPr>
        <a:xfrm>
          <a:off x="0" y="2928904"/>
          <a:ext cx="6998453" cy="893025"/>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3158" tIns="437388" rIns="543158" bIns="149352" numCol="1" spcCol="1270" anchor="t" anchorCtr="0">
          <a:noAutofit/>
        </a:bodyPr>
        <a:lstStyle/>
        <a:p>
          <a:pPr marL="228600" lvl="1" indent="-228600" algn="l" defTabSz="933450">
            <a:lnSpc>
              <a:spcPct val="90000"/>
            </a:lnSpc>
            <a:spcBef>
              <a:spcPct val="0"/>
            </a:spcBef>
            <a:spcAft>
              <a:spcPct val="15000"/>
            </a:spcAft>
            <a:buChar char="•"/>
          </a:pPr>
          <a:r>
            <a:rPr lang="es-ES" sz="2100" kern="1200" dirty="0"/>
            <a:t>CON INMUEBLES: 73		SIN INMUEBLES:19</a:t>
          </a:r>
        </a:p>
      </dsp:txBody>
      <dsp:txXfrm>
        <a:off x="0" y="2928904"/>
        <a:ext cx="6998453" cy="893025"/>
      </dsp:txXfrm>
    </dsp:sp>
    <dsp:sp modelId="{ABCC529A-0836-42F7-AFFB-08BD933A7EFF}">
      <dsp:nvSpPr>
        <dsp:cNvPr id="0" name=""/>
        <dsp:cNvSpPr/>
      </dsp:nvSpPr>
      <dsp:spPr>
        <a:xfrm>
          <a:off x="317453" y="2666083"/>
          <a:ext cx="4898917" cy="6199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167" tIns="0" rIns="185167" bIns="0" numCol="1" spcCol="1270" anchor="ctr" anchorCtr="0">
          <a:noAutofit/>
        </a:bodyPr>
        <a:lstStyle/>
        <a:p>
          <a:pPr marL="0" lvl="0" indent="0" algn="l" defTabSz="933450">
            <a:lnSpc>
              <a:spcPct val="90000"/>
            </a:lnSpc>
            <a:spcBef>
              <a:spcPct val="0"/>
            </a:spcBef>
            <a:spcAft>
              <a:spcPct val="35000"/>
            </a:spcAft>
            <a:buNone/>
          </a:pPr>
          <a:r>
            <a:rPr lang="es-ES" sz="2100" kern="1200" dirty="0"/>
            <a:t>SOCIEDADES EN PROCESO: 92</a:t>
          </a:r>
        </a:p>
      </dsp:txBody>
      <dsp:txXfrm>
        <a:off x="347715" y="2696345"/>
        <a:ext cx="4838393" cy="5593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1E490F-B364-412A-B155-2293F2F7B61C}">
      <dsp:nvSpPr>
        <dsp:cNvPr id="0" name=""/>
        <dsp:cNvSpPr/>
      </dsp:nvSpPr>
      <dsp:spPr>
        <a:xfrm>
          <a:off x="2020257" y="24002"/>
          <a:ext cx="5228689" cy="2221703"/>
        </a:xfrm>
        <a:prstGeom prst="rightArrow">
          <a:avLst>
            <a:gd name="adj1" fmla="val 75000"/>
            <a:gd name="adj2" fmla="val 50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just" defTabSz="533400">
            <a:lnSpc>
              <a:spcPct val="90000"/>
            </a:lnSpc>
            <a:spcBef>
              <a:spcPct val="0"/>
            </a:spcBef>
            <a:spcAft>
              <a:spcPct val="15000"/>
            </a:spcAft>
            <a:buChar char="•"/>
          </a:pPr>
          <a:r>
            <a:rPr lang="es-CO" sz="1200" b="0" kern="1200" dirty="0"/>
            <a:t>En 7 sociedades se cuenta con porcentaje de participación menor al 100% por lo que no es posible iniciar el proceso de liquidación  a través de SAE.  Se esta tramitando validación de información de socios.</a:t>
          </a:r>
          <a:endParaRPr lang="es-ES" sz="1200" b="0" kern="1200" dirty="0"/>
        </a:p>
        <a:p>
          <a:pPr marL="114300" lvl="1" indent="-114300" algn="just" defTabSz="533400">
            <a:lnSpc>
              <a:spcPct val="90000"/>
            </a:lnSpc>
            <a:spcBef>
              <a:spcPct val="0"/>
            </a:spcBef>
            <a:spcAft>
              <a:spcPct val="15000"/>
            </a:spcAft>
            <a:buChar char="•"/>
          </a:pPr>
          <a:r>
            <a:rPr lang="es-CO" sz="1200" b="0" kern="1200" dirty="0"/>
            <a:t> 1 sociedad se encuentra en estado de liquidación por vencimiento del plazo se procedió a incluirla en resolución de nombramiento de SAE como liquidador. </a:t>
          </a:r>
          <a:endParaRPr lang="es-ES" sz="1200" b="0" kern="1200" dirty="0"/>
        </a:p>
        <a:p>
          <a:pPr marL="114300" lvl="1" indent="-114300" algn="just" defTabSz="533400">
            <a:lnSpc>
              <a:spcPct val="90000"/>
            </a:lnSpc>
            <a:spcBef>
              <a:spcPct val="0"/>
            </a:spcBef>
            <a:spcAft>
              <a:spcPct val="15000"/>
            </a:spcAft>
            <a:buChar char="•"/>
          </a:pPr>
          <a:r>
            <a:rPr lang="es-CO" sz="1200" b="0" kern="1200" dirty="0"/>
            <a:t>Sobre las 3 restantes, se adelantan los trámites tendientes a declarar la disolución de las mismas. </a:t>
          </a:r>
        </a:p>
        <a:p>
          <a:pPr marL="114300" lvl="1" indent="-114300" algn="l" defTabSz="666750">
            <a:lnSpc>
              <a:spcPct val="90000"/>
            </a:lnSpc>
            <a:spcBef>
              <a:spcPct val="0"/>
            </a:spcBef>
            <a:spcAft>
              <a:spcPct val="15000"/>
            </a:spcAft>
            <a:buChar char="•"/>
          </a:pPr>
          <a:endParaRPr lang="es-CO" sz="1500" kern="1200" dirty="0"/>
        </a:p>
      </dsp:txBody>
      <dsp:txXfrm>
        <a:off x="2020257" y="301715"/>
        <a:ext cx="4395550" cy="1666277"/>
      </dsp:txXfrm>
    </dsp:sp>
    <dsp:sp modelId="{42565A43-8580-478D-9A29-D43A1724105E}">
      <dsp:nvSpPr>
        <dsp:cNvPr id="0" name=""/>
        <dsp:cNvSpPr/>
      </dsp:nvSpPr>
      <dsp:spPr>
        <a:xfrm>
          <a:off x="249015" y="693701"/>
          <a:ext cx="1767588" cy="837463"/>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b="1" kern="1200"/>
            <a:t>Extintas</a:t>
          </a:r>
        </a:p>
        <a:p>
          <a:pPr marL="0" lvl="0" indent="0" algn="ctr" defTabSz="1066800">
            <a:lnSpc>
              <a:spcPct val="90000"/>
            </a:lnSpc>
            <a:spcBef>
              <a:spcPct val="0"/>
            </a:spcBef>
            <a:spcAft>
              <a:spcPct val="35000"/>
            </a:spcAft>
            <a:buNone/>
          </a:pPr>
          <a:r>
            <a:rPr lang="es-ES" sz="2400" b="1" kern="1200"/>
            <a:t>11</a:t>
          </a:r>
          <a:endParaRPr lang="es-ES" sz="2400" b="1" kern="1200" dirty="0"/>
        </a:p>
      </dsp:txBody>
      <dsp:txXfrm>
        <a:off x="289897" y="734583"/>
        <a:ext cx="1685824" cy="755699"/>
      </dsp:txXfrm>
    </dsp:sp>
    <dsp:sp modelId="{665B1FC0-F6D2-4CB8-B22C-643822F357C6}">
      <dsp:nvSpPr>
        <dsp:cNvPr id="0" name=""/>
        <dsp:cNvSpPr/>
      </dsp:nvSpPr>
      <dsp:spPr>
        <a:xfrm>
          <a:off x="2016604" y="2365826"/>
          <a:ext cx="5160048" cy="1453615"/>
        </a:xfrm>
        <a:prstGeom prst="rightArrow">
          <a:avLst>
            <a:gd name="adj1" fmla="val 75000"/>
            <a:gd name="adj2" fmla="val 50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ctr" anchorCtr="1">
          <a:noAutofit/>
        </a:bodyPr>
        <a:lstStyle/>
        <a:p>
          <a:pPr marL="114300" lvl="1" indent="-114300" algn="just" defTabSz="533400">
            <a:lnSpc>
              <a:spcPct val="90000"/>
            </a:lnSpc>
            <a:spcBef>
              <a:spcPct val="0"/>
            </a:spcBef>
            <a:spcAft>
              <a:spcPct val="15000"/>
            </a:spcAft>
            <a:buChar char="•"/>
          </a:pPr>
          <a:r>
            <a:rPr lang="es-CO" sz="1200" b="0" kern="1200" dirty="0"/>
            <a:t>No se encuentran disueltas ni en estado de liquidación</a:t>
          </a:r>
          <a:endParaRPr lang="es-ES" sz="1200" b="0" kern="1200" dirty="0"/>
        </a:p>
        <a:p>
          <a:pPr marL="114300" lvl="1" indent="-114300" algn="just" defTabSz="533400">
            <a:lnSpc>
              <a:spcPct val="90000"/>
            </a:lnSpc>
            <a:spcBef>
              <a:spcPct val="0"/>
            </a:spcBef>
            <a:spcAft>
              <a:spcPct val="15000"/>
            </a:spcAft>
            <a:buChar char="•"/>
          </a:pPr>
          <a:r>
            <a:rPr lang="es-CO" sz="1200" b="0" kern="1200" dirty="0"/>
            <a:t>Se solicitó a la Fiscalía la autorización correspondiente ya que ello constituye un acto jurídico de disposición.</a:t>
          </a:r>
          <a:endParaRPr lang="es-ES" sz="1200" b="0" kern="1200" dirty="0"/>
        </a:p>
        <a:p>
          <a:pPr marL="114300" lvl="1" indent="-114300" algn="just" defTabSz="533400">
            <a:lnSpc>
              <a:spcPct val="90000"/>
            </a:lnSpc>
            <a:spcBef>
              <a:spcPct val="0"/>
            </a:spcBef>
            <a:spcAft>
              <a:spcPct val="15000"/>
            </a:spcAft>
            <a:buChar char="•"/>
          </a:pPr>
          <a:r>
            <a:rPr lang="es-ES" sz="1200" b="0" kern="1200" dirty="0"/>
            <a:t>Pendiente de respuesta.</a:t>
          </a:r>
        </a:p>
      </dsp:txBody>
      <dsp:txXfrm>
        <a:off x="2016604" y="2547528"/>
        <a:ext cx="4614942" cy="1090211"/>
      </dsp:txXfrm>
    </dsp:sp>
    <dsp:sp modelId="{685FDE17-89A5-452A-BFC5-81571367CC87}">
      <dsp:nvSpPr>
        <dsp:cNvPr id="0" name=""/>
        <dsp:cNvSpPr/>
      </dsp:nvSpPr>
      <dsp:spPr>
        <a:xfrm>
          <a:off x="317656" y="2667310"/>
          <a:ext cx="1698947" cy="85064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b="1" kern="1200"/>
            <a:t>En proceso</a:t>
          </a:r>
        </a:p>
        <a:p>
          <a:pPr marL="0" lvl="0" indent="0" algn="ctr" defTabSz="1066800">
            <a:lnSpc>
              <a:spcPct val="90000"/>
            </a:lnSpc>
            <a:spcBef>
              <a:spcPct val="0"/>
            </a:spcBef>
            <a:spcAft>
              <a:spcPct val="35000"/>
            </a:spcAft>
            <a:buNone/>
          </a:pPr>
          <a:r>
            <a:rPr lang="es-ES" sz="2400" b="1" kern="1200"/>
            <a:t>259</a:t>
          </a:r>
          <a:endParaRPr lang="es-ES" sz="2400" b="1" kern="1200" dirty="0"/>
        </a:p>
      </dsp:txBody>
      <dsp:txXfrm>
        <a:off x="359181" y="2708835"/>
        <a:ext cx="1615897" cy="7675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1E490F-B364-412A-B155-2293F2F7B61C}">
      <dsp:nvSpPr>
        <dsp:cNvPr id="0" name=""/>
        <dsp:cNvSpPr/>
      </dsp:nvSpPr>
      <dsp:spPr>
        <a:xfrm>
          <a:off x="1907892" y="223580"/>
          <a:ext cx="4845022" cy="1819553"/>
        </a:xfrm>
        <a:prstGeom prst="rightArrow">
          <a:avLst>
            <a:gd name="adj1" fmla="val 75000"/>
            <a:gd name="adj2" fmla="val 50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1">
          <a:noAutofit/>
        </a:bodyPr>
        <a:lstStyle/>
        <a:p>
          <a:pPr marL="171450" lvl="1" indent="-171450" algn="just" defTabSz="711200">
            <a:lnSpc>
              <a:spcPct val="90000"/>
            </a:lnSpc>
            <a:spcBef>
              <a:spcPct val="0"/>
            </a:spcBef>
            <a:spcAft>
              <a:spcPct val="15000"/>
            </a:spcAft>
            <a:buChar char="•"/>
          </a:pPr>
          <a:r>
            <a:rPr lang="es-CO" sz="1600" b="0" kern="1200" dirty="0"/>
            <a:t>Se han cancelado 23 matriculas</a:t>
          </a:r>
          <a:endParaRPr lang="es-ES" sz="1600" b="0" kern="1200" dirty="0"/>
        </a:p>
        <a:p>
          <a:pPr marL="171450" lvl="1" indent="-171450" algn="just" defTabSz="711200">
            <a:lnSpc>
              <a:spcPct val="90000"/>
            </a:lnSpc>
            <a:spcBef>
              <a:spcPct val="0"/>
            </a:spcBef>
            <a:spcAft>
              <a:spcPct val="15000"/>
            </a:spcAft>
            <a:buChar char="•"/>
          </a:pPr>
          <a:r>
            <a:rPr lang="es-CO" sz="1600" b="0" kern="1200" dirty="0"/>
            <a:t>Los siete (7) establecimientos restantes se encuentran en tramite de cancelación. </a:t>
          </a:r>
          <a:endParaRPr lang="es-ES" sz="1600" b="0" kern="1200" dirty="0"/>
        </a:p>
        <a:p>
          <a:pPr marL="114300" lvl="1" indent="-114300" algn="l" defTabSz="666750">
            <a:lnSpc>
              <a:spcPct val="90000"/>
            </a:lnSpc>
            <a:spcBef>
              <a:spcPct val="0"/>
            </a:spcBef>
            <a:spcAft>
              <a:spcPct val="15000"/>
            </a:spcAft>
            <a:buChar char="•"/>
          </a:pPr>
          <a:endParaRPr lang="es-ES" sz="1500" kern="1200" dirty="0"/>
        </a:p>
      </dsp:txBody>
      <dsp:txXfrm>
        <a:off x="1907892" y="451024"/>
        <a:ext cx="4162690" cy="1364665"/>
      </dsp:txXfrm>
    </dsp:sp>
    <dsp:sp modelId="{42565A43-8580-478D-9A29-D43A1724105E}">
      <dsp:nvSpPr>
        <dsp:cNvPr id="0" name=""/>
        <dsp:cNvSpPr/>
      </dsp:nvSpPr>
      <dsp:spPr>
        <a:xfrm>
          <a:off x="166079" y="522114"/>
          <a:ext cx="1726300" cy="1330675"/>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a:t>EXTINTAS</a:t>
          </a:r>
        </a:p>
        <a:p>
          <a:pPr marL="0" lvl="0" indent="0" algn="ctr" defTabSz="889000">
            <a:lnSpc>
              <a:spcPct val="90000"/>
            </a:lnSpc>
            <a:spcBef>
              <a:spcPct val="0"/>
            </a:spcBef>
            <a:spcAft>
              <a:spcPct val="35000"/>
            </a:spcAft>
            <a:buNone/>
          </a:pPr>
          <a:r>
            <a:rPr lang="es-ES" sz="2000" b="1" kern="1200"/>
            <a:t>30</a:t>
          </a:r>
          <a:endParaRPr lang="es-ES" sz="2000" b="1" kern="1200" dirty="0"/>
        </a:p>
      </dsp:txBody>
      <dsp:txXfrm>
        <a:off x="231037" y="587072"/>
        <a:ext cx="1596384" cy="1200759"/>
      </dsp:txXfrm>
    </dsp:sp>
    <dsp:sp modelId="{665B1FC0-F6D2-4CB8-B22C-643822F357C6}">
      <dsp:nvSpPr>
        <dsp:cNvPr id="0" name=""/>
        <dsp:cNvSpPr/>
      </dsp:nvSpPr>
      <dsp:spPr>
        <a:xfrm>
          <a:off x="2049877" y="2002441"/>
          <a:ext cx="4781418" cy="1819553"/>
        </a:xfrm>
        <a:prstGeom prst="rightArrow">
          <a:avLst>
            <a:gd name="adj1" fmla="val 75000"/>
            <a:gd name="adj2" fmla="val 50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1">
          <a:noAutofit/>
        </a:bodyPr>
        <a:lstStyle/>
        <a:p>
          <a:pPr marL="114300" lvl="1" indent="-114300" algn="just" defTabSz="622300">
            <a:lnSpc>
              <a:spcPct val="90000"/>
            </a:lnSpc>
            <a:spcBef>
              <a:spcPct val="0"/>
            </a:spcBef>
            <a:spcAft>
              <a:spcPct val="15000"/>
            </a:spcAft>
            <a:buChar char="•"/>
          </a:pPr>
          <a:r>
            <a:rPr lang="es-CO" sz="1400" b="0" kern="1200" dirty="0"/>
            <a:t>Se solicitó al despacho judicial autorización para proceder a cancelar las matrículas mercantiles asociados a estos, sin embargo no se recibieron respuestas que permitieran soportar la cancelación dichas matrículas.</a:t>
          </a:r>
          <a:endParaRPr lang="es-ES" sz="1400" b="0" kern="1200" dirty="0"/>
        </a:p>
      </dsp:txBody>
      <dsp:txXfrm>
        <a:off x="2049877" y="2229885"/>
        <a:ext cx="4099086" cy="1364665"/>
      </dsp:txXfrm>
    </dsp:sp>
    <dsp:sp modelId="{685FDE17-89A5-452A-BFC5-81571367CC87}">
      <dsp:nvSpPr>
        <dsp:cNvPr id="0" name=""/>
        <dsp:cNvSpPr/>
      </dsp:nvSpPr>
      <dsp:spPr>
        <a:xfrm>
          <a:off x="200171" y="2195329"/>
          <a:ext cx="1789987" cy="1575059"/>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a:t>EN PROCESO</a:t>
          </a:r>
        </a:p>
        <a:p>
          <a:pPr marL="0" lvl="0" indent="0" algn="ctr" defTabSz="889000">
            <a:lnSpc>
              <a:spcPct val="90000"/>
            </a:lnSpc>
            <a:spcBef>
              <a:spcPct val="0"/>
            </a:spcBef>
            <a:spcAft>
              <a:spcPct val="35000"/>
            </a:spcAft>
            <a:buNone/>
          </a:pPr>
          <a:r>
            <a:rPr lang="es-ES" sz="2000" b="1" kern="1200"/>
            <a:t>305</a:t>
          </a:r>
          <a:endParaRPr lang="es-ES" sz="2000" b="1" kern="1200" dirty="0"/>
        </a:p>
      </dsp:txBody>
      <dsp:txXfrm>
        <a:off x="277059" y="2272217"/>
        <a:ext cx="1636211" cy="142128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35CE2-F333-4667-AAB1-D6C19A2351D2}">
      <dsp:nvSpPr>
        <dsp:cNvPr id="0" name=""/>
        <dsp:cNvSpPr/>
      </dsp:nvSpPr>
      <dsp:spPr>
        <a:xfrm>
          <a:off x="1650274" y="2043142"/>
          <a:ext cx="446353" cy="1275781"/>
        </a:xfrm>
        <a:custGeom>
          <a:avLst/>
          <a:gdLst/>
          <a:ahLst/>
          <a:cxnLst/>
          <a:rect l="0" t="0" r="0" b="0"/>
          <a:pathLst>
            <a:path>
              <a:moveTo>
                <a:pt x="0" y="0"/>
              </a:moveTo>
              <a:lnTo>
                <a:pt x="223176" y="0"/>
              </a:lnTo>
              <a:lnTo>
                <a:pt x="223176" y="1275781"/>
              </a:lnTo>
              <a:lnTo>
                <a:pt x="446353" y="127578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1839660" y="2647243"/>
        <a:ext cx="67580" cy="67580"/>
      </dsp:txXfrm>
    </dsp:sp>
    <dsp:sp modelId="{CAA1767F-EC7E-4557-8DBF-40B5BD1C891F}">
      <dsp:nvSpPr>
        <dsp:cNvPr id="0" name=""/>
        <dsp:cNvSpPr/>
      </dsp:nvSpPr>
      <dsp:spPr>
        <a:xfrm>
          <a:off x="4328395" y="2468403"/>
          <a:ext cx="446353" cy="425260"/>
        </a:xfrm>
        <a:custGeom>
          <a:avLst/>
          <a:gdLst/>
          <a:ahLst/>
          <a:cxnLst/>
          <a:rect l="0" t="0" r="0" b="0"/>
          <a:pathLst>
            <a:path>
              <a:moveTo>
                <a:pt x="0" y="0"/>
              </a:moveTo>
              <a:lnTo>
                <a:pt x="223176" y="0"/>
              </a:lnTo>
              <a:lnTo>
                <a:pt x="223176" y="425260"/>
              </a:lnTo>
              <a:lnTo>
                <a:pt x="446353" y="42526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4536159" y="2665620"/>
        <a:ext cx="30825" cy="30825"/>
      </dsp:txXfrm>
    </dsp:sp>
    <dsp:sp modelId="{E92B71DD-BC1F-4179-BCDD-2CE759A4E346}">
      <dsp:nvSpPr>
        <dsp:cNvPr id="0" name=""/>
        <dsp:cNvSpPr/>
      </dsp:nvSpPr>
      <dsp:spPr>
        <a:xfrm>
          <a:off x="4328395" y="2043142"/>
          <a:ext cx="446353" cy="425260"/>
        </a:xfrm>
        <a:custGeom>
          <a:avLst/>
          <a:gdLst/>
          <a:ahLst/>
          <a:cxnLst/>
          <a:rect l="0" t="0" r="0" b="0"/>
          <a:pathLst>
            <a:path>
              <a:moveTo>
                <a:pt x="0" y="425260"/>
              </a:moveTo>
              <a:lnTo>
                <a:pt x="223176" y="425260"/>
              </a:lnTo>
              <a:lnTo>
                <a:pt x="223176" y="0"/>
              </a:lnTo>
              <a:lnTo>
                <a:pt x="446353" y="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4536159" y="2240360"/>
        <a:ext cx="30825" cy="30825"/>
      </dsp:txXfrm>
    </dsp:sp>
    <dsp:sp modelId="{DB66F8F4-0423-4A62-9DC9-DEC0CBE823F2}">
      <dsp:nvSpPr>
        <dsp:cNvPr id="0" name=""/>
        <dsp:cNvSpPr/>
      </dsp:nvSpPr>
      <dsp:spPr>
        <a:xfrm>
          <a:off x="1650274" y="2043142"/>
          <a:ext cx="446353" cy="425260"/>
        </a:xfrm>
        <a:custGeom>
          <a:avLst/>
          <a:gdLst/>
          <a:ahLst/>
          <a:cxnLst/>
          <a:rect l="0" t="0" r="0" b="0"/>
          <a:pathLst>
            <a:path>
              <a:moveTo>
                <a:pt x="0" y="0"/>
              </a:moveTo>
              <a:lnTo>
                <a:pt x="223176" y="0"/>
              </a:lnTo>
              <a:lnTo>
                <a:pt x="223176" y="425260"/>
              </a:lnTo>
              <a:lnTo>
                <a:pt x="446353" y="42526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1858038" y="2240360"/>
        <a:ext cx="30825" cy="30825"/>
      </dsp:txXfrm>
    </dsp:sp>
    <dsp:sp modelId="{A9C77D7B-DB05-4F26-A513-586716506FBC}">
      <dsp:nvSpPr>
        <dsp:cNvPr id="0" name=""/>
        <dsp:cNvSpPr/>
      </dsp:nvSpPr>
      <dsp:spPr>
        <a:xfrm>
          <a:off x="4328395" y="767360"/>
          <a:ext cx="446353" cy="425260"/>
        </a:xfrm>
        <a:custGeom>
          <a:avLst/>
          <a:gdLst/>
          <a:ahLst/>
          <a:cxnLst/>
          <a:rect l="0" t="0" r="0" b="0"/>
          <a:pathLst>
            <a:path>
              <a:moveTo>
                <a:pt x="0" y="0"/>
              </a:moveTo>
              <a:lnTo>
                <a:pt x="223176" y="0"/>
              </a:lnTo>
              <a:lnTo>
                <a:pt x="223176" y="425260"/>
              </a:lnTo>
              <a:lnTo>
                <a:pt x="446353" y="42526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4536159" y="964578"/>
        <a:ext cx="30825" cy="30825"/>
      </dsp:txXfrm>
    </dsp:sp>
    <dsp:sp modelId="{E0E72020-AD6C-447A-AF7E-B0BD423E52BA}">
      <dsp:nvSpPr>
        <dsp:cNvPr id="0" name=""/>
        <dsp:cNvSpPr/>
      </dsp:nvSpPr>
      <dsp:spPr>
        <a:xfrm>
          <a:off x="4328395" y="342100"/>
          <a:ext cx="446353" cy="425260"/>
        </a:xfrm>
        <a:custGeom>
          <a:avLst/>
          <a:gdLst/>
          <a:ahLst/>
          <a:cxnLst/>
          <a:rect l="0" t="0" r="0" b="0"/>
          <a:pathLst>
            <a:path>
              <a:moveTo>
                <a:pt x="0" y="425260"/>
              </a:moveTo>
              <a:lnTo>
                <a:pt x="223176" y="425260"/>
              </a:lnTo>
              <a:lnTo>
                <a:pt x="223176" y="0"/>
              </a:lnTo>
              <a:lnTo>
                <a:pt x="446353" y="0"/>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4536159" y="539317"/>
        <a:ext cx="30825" cy="30825"/>
      </dsp:txXfrm>
    </dsp:sp>
    <dsp:sp modelId="{3C16204B-C240-4E3E-890F-4FEC5902C8A5}">
      <dsp:nvSpPr>
        <dsp:cNvPr id="0" name=""/>
        <dsp:cNvSpPr/>
      </dsp:nvSpPr>
      <dsp:spPr>
        <a:xfrm>
          <a:off x="1650274" y="767360"/>
          <a:ext cx="446353" cy="1275781"/>
        </a:xfrm>
        <a:custGeom>
          <a:avLst/>
          <a:gdLst/>
          <a:ahLst/>
          <a:cxnLst/>
          <a:rect l="0" t="0" r="0" b="0"/>
          <a:pathLst>
            <a:path>
              <a:moveTo>
                <a:pt x="0" y="1275781"/>
              </a:moveTo>
              <a:lnTo>
                <a:pt x="223176" y="1275781"/>
              </a:lnTo>
              <a:lnTo>
                <a:pt x="223176" y="0"/>
              </a:lnTo>
              <a:lnTo>
                <a:pt x="446353"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dirty="0">
            <a:solidFill>
              <a:schemeClr val="bg1"/>
            </a:solidFill>
            <a:effectLst>
              <a:outerShdw blurRad="38100" dist="38100" dir="2700000" algn="tl">
                <a:srgbClr val="000000">
                  <a:alpha val="43137"/>
                </a:srgbClr>
              </a:outerShdw>
            </a:effectLst>
          </a:endParaRPr>
        </a:p>
      </dsp:txBody>
      <dsp:txXfrm>
        <a:off x="1839660" y="1371461"/>
        <a:ext cx="67580" cy="67580"/>
      </dsp:txXfrm>
    </dsp:sp>
    <dsp:sp modelId="{18148E2E-72DC-41EC-A27A-AFA5075DB442}">
      <dsp:nvSpPr>
        <dsp:cNvPr id="0" name=""/>
        <dsp:cNvSpPr/>
      </dsp:nvSpPr>
      <dsp:spPr>
        <a:xfrm rot="5400000">
          <a:off x="-707944" y="1475494"/>
          <a:ext cx="3581141" cy="113529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vert270"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rPr>
            <a:t>Total sociedades en liquidación de papel</a:t>
          </a:r>
        </a:p>
        <a:p>
          <a:pPr marL="0" lvl="0" indent="0" algn="ctr" defTabSz="800100">
            <a:lnSpc>
              <a:spcPct val="90000"/>
            </a:lnSpc>
            <a:spcBef>
              <a:spcPct val="0"/>
            </a:spcBef>
            <a:spcAft>
              <a:spcPct val="35000"/>
            </a:spcAft>
            <a:buNone/>
          </a:pPr>
          <a:r>
            <a:rPr lang="es-ES" sz="2400" b="1" kern="1200" dirty="0">
              <a:effectLst>
                <a:outerShdw blurRad="38100" dist="38100" dir="2700000" algn="tl">
                  <a:srgbClr val="000000">
                    <a:alpha val="43137"/>
                  </a:srgbClr>
                </a:outerShdw>
              </a:effectLst>
            </a:rPr>
            <a:t>316</a:t>
          </a:r>
        </a:p>
      </dsp:txBody>
      <dsp:txXfrm>
        <a:off x="-707944" y="1475494"/>
        <a:ext cx="3581141" cy="1135296"/>
      </dsp:txXfrm>
    </dsp:sp>
    <dsp:sp modelId="{1E2A1B90-1E12-42BE-9DF1-A2F6CCEB390B}">
      <dsp:nvSpPr>
        <dsp:cNvPr id="0" name=""/>
        <dsp:cNvSpPr/>
      </dsp:nvSpPr>
      <dsp:spPr>
        <a:xfrm>
          <a:off x="2096627" y="427152"/>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rPr>
            <a:t>Extintas </a:t>
          </a:r>
        </a:p>
        <a:p>
          <a:pPr marL="0" lvl="0" indent="0" algn="ctr" defTabSz="889000">
            <a:lnSpc>
              <a:spcPct val="90000"/>
            </a:lnSpc>
            <a:spcBef>
              <a:spcPct val="0"/>
            </a:spcBef>
            <a:spcAft>
              <a:spcPct val="35000"/>
            </a:spcAft>
            <a:buNone/>
          </a:pPr>
          <a:r>
            <a:rPr lang="es-ES" sz="2000" b="1" kern="1200" dirty="0">
              <a:effectLst/>
            </a:rPr>
            <a:t>116</a:t>
          </a:r>
        </a:p>
      </dsp:txBody>
      <dsp:txXfrm>
        <a:off x="2096627" y="427152"/>
        <a:ext cx="2231767" cy="680416"/>
      </dsp:txXfrm>
    </dsp:sp>
    <dsp:sp modelId="{427936B6-E52F-44EC-9250-351EDB0B413A}">
      <dsp:nvSpPr>
        <dsp:cNvPr id="0" name=""/>
        <dsp:cNvSpPr/>
      </dsp:nvSpPr>
      <dsp:spPr>
        <a:xfrm>
          <a:off x="4774749" y="1891"/>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300" b="1" kern="1200" dirty="0">
              <a:effectLst/>
            </a:rPr>
            <a:t>Con depositario </a:t>
          </a:r>
        </a:p>
        <a:p>
          <a:pPr marL="0" lvl="0" indent="0" algn="ctr" defTabSz="577850">
            <a:lnSpc>
              <a:spcPct val="90000"/>
            </a:lnSpc>
            <a:spcBef>
              <a:spcPct val="0"/>
            </a:spcBef>
            <a:spcAft>
              <a:spcPct val="35000"/>
            </a:spcAft>
            <a:buNone/>
          </a:pPr>
          <a:r>
            <a:rPr lang="es-ES" sz="1300" b="1" kern="1200" dirty="0">
              <a:effectLst/>
            </a:rPr>
            <a:t>D.N.E *</a:t>
          </a:r>
        </a:p>
        <a:p>
          <a:pPr marL="0" lvl="0" indent="0" algn="ctr" defTabSz="577850">
            <a:lnSpc>
              <a:spcPct val="90000"/>
            </a:lnSpc>
            <a:spcBef>
              <a:spcPct val="0"/>
            </a:spcBef>
            <a:spcAft>
              <a:spcPct val="35000"/>
            </a:spcAft>
            <a:buNone/>
          </a:pPr>
          <a:r>
            <a:rPr lang="es-ES" sz="1300" b="1" kern="1200" dirty="0">
              <a:effectLst/>
            </a:rPr>
            <a:t>5</a:t>
          </a:r>
        </a:p>
      </dsp:txBody>
      <dsp:txXfrm>
        <a:off x="4774749" y="1891"/>
        <a:ext cx="2231767" cy="680416"/>
      </dsp:txXfrm>
    </dsp:sp>
    <dsp:sp modelId="{AB68495D-0975-4642-973B-C6A2DF1B0557}">
      <dsp:nvSpPr>
        <dsp:cNvPr id="0" name=""/>
        <dsp:cNvSpPr/>
      </dsp:nvSpPr>
      <dsp:spPr>
        <a:xfrm>
          <a:off x="4774749" y="852412"/>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es-ES" sz="1300" kern="1200" dirty="0">
            <a:effectLst/>
          </a:endParaRPr>
        </a:p>
        <a:p>
          <a:pPr marL="0" lvl="0" indent="0" algn="ctr" defTabSz="577850">
            <a:lnSpc>
              <a:spcPct val="90000"/>
            </a:lnSpc>
            <a:spcBef>
              <a:spcPct val="0"/>
            </a:spcBef>
            <a:spcAft>
              <a:spcPct val="35000"/>
            </a:spcAft>
            <a:buNone/>
          </a:pPr>
          <a:r>
            <a:rPr lang="es-ES" sz="1300" b="1" kern="1200" dirty="0">
              <a:effectLst/>
            </a:rPr>
            <a:t>Apoderado liquidador SAE</a:t>
          </a:r>
        </a:p>
        <a:p>
          <a:pPr marL="0" lvl="0" indent="0" algn="ctr" defTabSz="577850">
            <a:lnSpc>
              <a:spcPct val="90000"/>
            </a:lnSpc>
            <a:spcBef>
              <a:spcPct val="0"/>
            </a:spcBef>
            <a:spcAft>
              <a:spcPct val="35000"/>
            </a:spcAft>
            <a:buNone/>
          </a:pPr>
          <a:r>
            <a:rPr lang="es-ES" sz="1300" b="1" kern="1200" dirty="0">
              <a:effectLst/>
            </a:rPr>
            <a:t>111</a:t>
          </a:r>
        </a:p>
      </dsp:txBody>
      <dsp:txXfrm>
        <a:off x="4774749" y="852412"/>
        <a:ext cx="2231767" cy="680416"/>
      </dsp:txXfrm>
    </dsp:sp>
    <dsp:sp modelId="{820E6BAE-C2E7-4D5C-8289-D2C74B568DE2}">
      <dsp:nvSpPr>
        <dsp:cNvPr id="0" name=""/>
        <dsp:cNvSpPr/>
      </dsp:nvSpPr>
      <dsp:spPr>
        <a:xfrm>
          <a:off x="2096627" y="2128194"/>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rPr>
            <a:t>En proceso </a:t>
          </a:r>
        </a:p>
        <a:p>
          <a:pPr marL="0" lvl="0" indent="0" algn="ctr" defTabSz="889000">
            <a:lnSpc>
              <a:spcPct val="90000"/>
            </a:lnSpc>
            <a:spcBef>
              <a:spcPct val="0"/>
            </a:spcBef>
            <a:spcAft>
              <a:spcPct val="35000"/>
            </a:spcAft>
            <a:buNone/>
          </a:pPr>
          <a:r>
            <a:rPr lang="es-ES" sz="2000" b="1" kern="1200" dirty="0">
              <a:effectLst/>
            </a:rPr>
            <a:t>139</a:t>
          </a:r>
        </a:p>
      </dsp:txBody>
      <dsp:txXfrm>
        <a:off x="2096627" y="2128194"/>
        <a:ext cx="2231767" cy="680416"/>
      </dsp:txXfrm>
    </dsp:sp>
    <dsp:sp modelId="{F5CA4616-0653-4C43-AC49-01A80F400579}">
      <dsp:nvSpPr>
        <dsp:cNvPr id="0" name=""/>
        <dsp:cNvSpPr/>
      </dsp:nvSpPr>
      <dsp:spPr>
        <a:xfrm>
          <a:off x="4774749" y="1702933"/>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indent="0" algn="ctr" defTabSz="577850">
            <a:lnSpc>
              <a:spcPct val="90000"/>
            </a:lnSpc>
            <a:spcBef>
              <a:spcPct val="0"/>
            </a:spcBef>
            <a:spcAft>
              <a:spcPct val="35000"/>
            </a:spcAft>
            <a:buNone/>
          </a:pPr>
          <a:r>
            <a:rPr lang="es-ES" sz="1300" b="1" kern="1200" dirty="0">
              <a:effectLst/>
            </a:rPr>
            <a:t>Con depositario </a:t>
          </a:r>
        </a:p>
        <a:p>
          <a:pPr marL="0" lvl="0" indent="0" algn="ctr" defTabSz="577850">
            <a:lnSpc>
              <a:spcPct val="90000"/>
            </a:lnSpc>
            <a:spcBef>
              <a:spcPct val="0"/>
            </a:spcBef>
            <a:spcAft>
              <a:spcPct val="35000"/>
            </a:spcAft>
            <a:buNone/>
          </a:pPr>
          <a:r>
            <a:rPr lang="es-ES" sz="1300" b="1" kern="1200" dirty="0">
              <a:effectLst/>
            </a:rPr>
            <a:t>D.N.E *</a:t>
          </a:r>
        </a:p>
        <a:p>
          <a:pPr marL="0" lvl="0" indent="0" algn="ctr" defTabSz="577850">
            <a:lnSpc>
              <a:spcPct val="90000"/>
            </a:lnSpc>
            <a:spcBef>
              <a:spcPct val="0"/>
            </a:spcBef>
            <a:spcAft>
              <a:spcPct val="35000"/>
            </a:spcAft>
            <a:buNone/>
          </a:pPr>
          <a:r>
            <a:rPr lang="es-ES" sz="1300" b="1" kern="1200" dirty="0">
              <a:effectLst/>
            </a:rPr>
            <a:t>43</a:t>
          </a:r>
        </a:p>
      </dsp:txBody>
      <dsp:txXfrm>
        <a:off x="4774749" y="1702933"/>
        <a:ext cx="2231767" cy="680416"/>
      </dsp:txXfrm>
    </dsp:sp>
    <dsp:sp modelId="{C8817D2A-C172-4769-8A10-DC9C3AEFFBB5}">
      <dsp:nvSpPr>
        <dsp:cNvPr id="0" name=""/>
        <dsp:cNvSpPr/>
      </dsp:nvSpPr>
      <dsp:spPr>
        <a:xfrm>
          <a:off x="4774749" y="2553455"/>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300" b="1" kern="1200" dirty="0">
              <a:effectLst/>
            </a:rPr>
            <a:t>Con apoderado liquidador SAE</a:t>
          </a:r>
        </a:p>
        <a:p>
          <a:pPr marL="0" lvl="0" indent="0" algn="ctr" defTabSz="577850">
            <a:lnSpc>
              <a:spcPct val="90000"/>
            </a:lnSpc>
            <a:spcBef>
              <a:spcPct val="0"/>
            </a:spcBef>
            <a:spcAft>
              <a:spcPct val="35000"/>
            </a:spcAft>
            <a:buNone/>
          </a:pPr>
          <a:r>
            <a:rPr lang="es-ES" sz="1300" b="1" kern="1200" dirty="0">
              <a:effectLst/>
            </a:rPr>
            <a:t>96</a:t>
          </a:r>
        </a:p>
      </dsp:txBody>
      <dsp:txXfrm>
        <a:off x="4774749" y="2553455"/>
        <a:ext cx="2231767" cy="680416"/>
      </dsp:txXfrm>
    </dsp:sp>
    <dsp:sp modelId="{63BDF383-EF3D-4FBE-B26B-D3212A3B3454}">
      <dsp:nvSpPr>
        <dsp:cNvPr id="0" name=""/>
        <dsp:cNvSpPr/>
      </dsp:nvSpPr>
      <dsp:spPr>
        <a:xfrm>
          <a:off x="2096627" y="2978715"/>
          <a:ext cx="2231767" cy="680416"/>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s-ES" sz="1800" b="0" kern="1200" dirty="0">
            <a:effectLst/>
          </a:endParaRPr>
        </a:p>
        <a:p>
          <a:pPr marL="0" lvl="0" indent="0" algn="ctr" defTabSz="800100">
            <a:lnSpc>
              <a:spcPct val="90000"/>
            </a:lnSpc>
            <a:spcBef>
              <a:spcPct val="0"/>
            </a:spcBef>
            <a:spcAft>
              <a:spcPct val="35000"/>
            </a:spcAft>
            <a:buNone/>
          </a:pPr>
          <a:r>
            <a:rPr lang="es-ES" sz="1800" b="1" kern="1200" dirty="0">
              <a:effectLst/>
            </a:rPr>
            <a:t>Menores al 100%</a:t>
          </a:r>
        </a:p>
        <a:p>
          <a:pPr marL="0" lvl="0" indent="0" algn="ctr" defTabSz="800100">
            <a:lnSpc>
              <a:spcPct val="90000"/>
            </a:lnSpc>
            <a:spcBef>
              <a:spcPct val="0"/>
            </a:spcBef>
            <a:spcAft>
              <a:spcPct val="35000"/>
            </a:spcAft>
            <a:buNone/>
          </a:pPr>
          <a:r>
            <a:rPr lang="es-ES" sz="1800" b="1" kern="1200" dirty="0">
              <a:effectLst/>
            </a:rPr>
            <a:t>61</a:t>
          </a:r>
        </a:p>
        <a:p>
          <a:pPr marL="0" lvl="0" indent="0" algn="ctr" defTabSz="800100">
            <a:lnSpc>
              <a:spcPct val="90000"/>
            </a:lnSpc>
            <a:spcBef>
              <a:spcPct val="0"/>
            </a:spcBef>
            <a:spcAft>
              <a:spcPct val="35000"/>
            </a:spcAft>
            <a:buNone/>
          </a:pPr>
          <a:endParaRPr lang="es-ES" sz="1800" b="0" kern="1200" dirty="0">
            <a:effectLst/>
          </a:endParaRPr>
        </a:p>
      </dsp:txBody>
      <dsp:txXfrm>
        <a:off x="2096627" y="2978715"/>
        <a:ext cx="2231767" cy="6804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7B586-59CD-4DBA-93C5-F3F83AEEF66A}">
      <dsp:nvSpPr>
        <dsp:cNvPr id="0" name=""/>
        <dsp:cNvSpPr/>
      </dsp:nvSpPr>
      <dsp:spPr>
        <a:xfrm>
          <a:off x="4386557" y="2293579"/>
          <a:ext cx="3474683" cy="2057265"/>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just" defTabSz="488950">
            <a:lnSpc>
              <a:spcPct val="90000"/>
            </a:lnSpc>
            <a:spcBef>
              <a:spcPct val="0"/>
            </a:spcBef>
            <a:spcAft>
              <a:spcPct val="15000"/>
            </a:spcAft>
            <a:buChar char="•"/>
          </a:pPr>
          <a:r>
            <a:rPr lang="es-ES" sz="1100" kern="1200" dirty="0"/>
            <a:t>4.- Proceso de enajenación de activos sociales declarados extintos en un 100%  que sean propiedad de la Nación – FRISCO  o propiedad de los entes sociales, mediante aplicación por parte de los liquidadores de los procedimientos que contempla el Decreto 2136 de 2015</a:t>
          </a:r>
        </a:p>
      </dsp:txBody>
      <dsp:txXfrm>
        <a:off x="5474153" y="2853086"/>
        <a:ext cx="2341896" cy="1452566"/>
      </dsp:txXfrm>
    </dsp:sp>
    <dsp:sp modelId="{32EB59BD-9ED1-467D-A7AE-5E25FA637835}">
      <dsp:nvSpPr>
        <dsp:cNvPr id="0" name=""/>
        <dsp:cNvSpPr/>
      </dsp:nvSpPr>
      <dsp:spPr>
        <a:xfrm>
          <a:off x="0" y="2042889"/>
          <a:ext cx="2646307" cy="2307954"/>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just" defTabSz="488950">
            <a:lnSpc>
              <a:spcPct val="90000"/>
            </a:lnSpc>
            <a:spcBef>
              <a:spcPct val="0"/>
            </a:spcBef>
            <a:spcAft>
              <a:spcPct val="15000"/>
            </a:spcAft>
            <a:buChar char="•"/>
          </a:pPr>
          <a:r>
            <a:rPr lang="es-ES" sz="1100" kern="1200" dirty="0"/>
            <a:t>3.- Enajenar bienes inmuebles sociales que actualmente figuran como de propiedad de la NACION – FRISCO, en ejecución del contrato No 011 de 2015 suscrito entre SAE y CISA S.A., </a:t>
          </a:r>
        </a:p>
      </dsp:txBody>
      <dsp:txXfrm>
        <a:off x="50698" y="2670576"/>
        <a:ext cx="1751019" cy="1629569"/>
      </dsp:txXfrm>
    </dsp:sp>
    <dsp:sp modelId="{1AA732D4-1CD4-4641-A192-A6551D2A5B50}">
      <dsp:nvSpPr>
        <dsp:cNvPr id="0" name=""/>
        <dsp:cNvSpPr/>
      </dsp:nvSpPr>
      <dsp:spPr>
        <a:xfrm>
          <a:off x="4668939" y="27720"/>
          <a:ext cx="3192301" cy="1259887"/>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just" defTabSz="488950">
            <a:lnSpc>
              <a:spcPct val="90000"/>
            </a:lnSpc>
            <a:spcBef>
              <a:spcPct val="0"/>
            </a:spcBef>
            <a:spcAft>
              <a:spcPct val="15000"/>
            </a:spcAft>
            <a:buChar char="•"/>
          </a:pPr>
          <a:r>
            <a:rPr lang="es-CO" sz="1100" kern="1200" dirty="0"/>
            <a:t>2.- Proceso de devolución de bienes inmuebles propiedad de las sociedades en liquidación administrados por depositarios de la Gerencia de Inmuebles.</a:t>
          </a:r>
          <a:endParaRPr lang="es-ES" sz="1100" kern="1200" dirty="0"/>
        </a:p>
      </dsp:txBody>
      <dsp:txXfrm>
        <a:off x="5654306" y="55396"/>
        <a:ext cx="2179258" cy="889563"/>
      </dsp:txXfrm>
    </dsp:sp>
    <dsp:sp modelId="{A5812F74-5913-4A44-AAC4-9A712A6B4116}">
      <dsp:nvSpPr>
        <dsp:cNvPr id="0" name=""/>
        <dsp:cNvSpPr/>
      </dsp:nvSpPr>
      <dsp:spPr>
        <a:xfrm>
          <a:off x="0" y="-10594"/>
          <a:ext cx="2511159" cy="1615131"/>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just" defTabSz="488950">
            <a:lnSpc>
              <a:spcPct val="90000"/>
            </a:lnSpc>
            <a:spcBef>
              <a:spcPct val="0"/>
            </a:spcBef>
            <a:spcAft>
              <a:spcPct val="15000"/>
            </a:spcAft>
            <a:buChar char="•"/>
          </a:pPr>
          <a:r>
            <a:rPr lang="es-ES" sz="1100" kern="1200" dirty="0"/>
            <a:t>1.- R</a:t>
          </a:r>
          <a:r>
            <a:rPr lang="es-CO" sz="1100" kern="1200" dirty="0" err="1"/>
            <a:t>ecursos</a:t>
          </a:r>
          <a:r>
            <a:rPr lang="es-CO" sz="1100" kern="1200" dirty="0"/>
            <a:t> dinerarios que hubiesen ingresado a las cuentas del FRISCO, producto de la enajenación de bienes sociales de sociedades en liquidación, o de  ingresos derivados de su productividad. </a:t>
          </a:r>
          <a:endParaRPr lang="es-ES" sz="1100" kern="1200" dirty="0"/>
        </a:p>
      </dsp:txBody>
      <dsp:txXfrm>
        <a:off x="35479" y="24885"/>
        <a:ext cx="1686853" cy="1140390"/>
      </dsp:txXfrm>
    </dsp:sp>
    <dsp:sp modelId="{6204266F-9037-4A30-97B6-918E6A16BD5E}">
      <dsp:nvSpPr>
        <dsp:cNvPr id="0" name=""/>
        <dsp:cNvSpPr/>
      </dsp:nvSpPr>
      <dsp:spPr>
        <a:xfrm>
          <a:off x="2152359" y="351693"/>
          <a:ext cx="1665027" cy="1755897"/>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just" defTabSz="533400">
            <a:lnSpc>
              <a:spcPct val="90000"/>
            </a:lnSpc>
            <a:spcBef>
              <a:spcPct val="0"/>
            </a:spcBef>
            <a:spcAft>
              <a:spcPct val="35000"/>
            </a:spcAft>
            <a:buNone/>
          </a:pPr>
          <a:r>
            <a:rPr lang="es-ES" sz="1200" b="1" kern="1200"/>
            <a:t>1. Devolución dineros sociales en cuentas del FRISCO (Vicepresidencia Financiera</a:t>
          </a:r>
          <a:r>
            <a:rPr lang="es-ES" sz="1100" kern="1200"/>
            <a:t>)</a:t>
          </a:r>
          <a:endParaRPr lang="es-ES" sz="1100" kern="1200" dirty="0"/>
        </a:p>
      </dsp:txBody>
      <dsp:txXfrm>
        <a:off x="2640034" y="865983"/>
        <a:ext cx="1177352" cy="1241607"/>
      </dsp:txXfrm>
    </dsp:sp>
    <dsp:sp modelId="{B404C0F9-9FDF-4B9B-BC5A-2050253B3DD4}">
      <dsp:nvSpPr>
        <dsp:cNvPr id="0" name=""/>
        <dsp:cNvSpPr/>
      </dsp:nvSpPr>
      <dsp:spPr>
        <a:xfrm rot="5400000">
          <a:off x="3998419" y="397128"/>
          <a:ext cx="1755897" cy="1665027"/>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just" defTabSz="533400">
            <a:lnSpc>
              <a:spcPct val="90000"/>
            </a:lnSpc>
            <a:spcBef>
              <a:spcPct val="0"/>
            </a:spcBef>
            <a:spcAft>
              <a:spcPct val="35000"/>
            </a:spcAft>
            <a:buNone/>
          </a:pPr>
          <a:r>
            <a:rPr lang="es-ES" sz="1200" b="1" kern="1200"/>
            <a:t>2.- Devolución inmuebles (Gerencia de Inmuebles)</a:t>
          </a:r>
          <a:endParaRPr lang="es-ES" sz="1200" b="1" kern="1200" dirty="0"/>
        </a:p>
      </dsp:txBody>
      <dsp:txXfrm rot="-5400000">
        <a:off x="4043854" y="865984"/>
        <a:ext cx="1177352" cy="1241607"/>
      </dsp:txXfrm>
    </dsp:sp>
    <dsp:sp modelId="{0F7EC9A7-107B-4FFF-BEDB-D46B9EB4D1F6}">
      <dsp:nvSpPr>
        <dsp:cNvPr id="0" name=""/>
        <dsp:cNvSpPr/>
      </dsp:nvSpPr>
      <dsp:spPr>
        <a:xfrm rot="10800000">
          <a:off x="4043854" y="2243188"/>
          <a:ext cx="1665027" cy="1755897"/>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just" defTabSz="533400">
            <a:lnSpc>
              <a:spcPct val="90000"/>
            </a:lnSpc>
            <a:spcBef>
              <a:spcPct val="0"/>
            </a:spcBef>
            <a:spcAft>
              <a:spcPct val="35000"/>
            </a:spcAft>
            <a:buNone/>
          </a:pPr>
          <a:r>
            <a:rPr lang="es-ES" sz="1200" b="1" kern="1200"/>
            <a:t>4.Enajenación de activos</a:t>
          </a:r>
          <a:endParaRPr lang="es-ES" sz="1200" b="1" kern="1200" dirty="0"/>
        </a:p>
      </dsp:txBody>
      <dsp:txXfrm rot="10800000">
        <a:off x="4043854" y="2243188"/>
        <a:ext cx="1177352" cy="1241607"/>
      </dsp:txXfrm>
    </dsp:sp>
    <dsp:sp modelId="{33648254-0E3D-4CD7-9936-D0BCD333B96D}">
      <dsp:nvSpPr>
        <dsp:cNvPr id="0" name=""/>
        <dsp:cNvSpPr/>
      </dsp:nvSpPr>
      <dsp:spPr>
        <a:xfrm rot="16200000">
          <a:off x="2106924" y="2288623"/>
          <a:ext cx="1755897" cy="1665027"/>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just" defTabSz="533400">
            <a:lnSpc>
              <a:spcPct val="90000"/>
            </a:lnSpc>
            <a:spcBef>
              <a:spcPct val="0"/>
            </a:spcBef>
            <a:spcAft>
              <a:spcPct val="35000"/>
            </a:spcAft>
            <a:buNone/>
          </a:pPr>
          <a:r>
            <a:rPr lang="es-ES" sz="1200" b="1" kern="1200"/>
            <a:t>3.Enajenación de activos por intermedio de CISA</a:t>
          </a:r>
          <a:endParaRPr lang="es-ES" sz="1200" b="1" kern="1200" dirty="0"/>
        </a:p>
      </dsp:txBody>
      <dsp:txXfrm rot="5400000">
        <a:off x="2640034" y="2243189"/>
        <a:ext cx="1177352" cy="1241607"/>
      </dsp:txXfrm>
    </dsp:sp>
    <dsp:sp modelId="{1B191D23-9E91-4798-8D2A-464DC1CA0742}">
      <dsp:nvSpPr>
        <dsp:cNvPr id="0" name=""/>
        <dsp:cNvSpPr/>
      </dsp:nvSpPr>
      <dsp:spPr>
        <a:xfrm>
          <a:off x="3618502" y="1799595"/>
          <a:ext cx="624235" cy="542813"/>
        </a:xfrm>
        <a:prstGeom prst="circularArrow">
          <a:avLst/>
        </a:prstGeom>
        <a:solidFill>
          <a:schemeClr val="dk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2E97ADBB-8D75-435E-9164-D73387E6E638}">
      <dsp:nvSpPr>
        <dsp:cNvPr id="0" name=""/>
        <dsp:cNvSpPr/>
      </dsp:nvSpPr>
      <dsp:spPr>
        <a:xfrm rot="10800000">
          <a:off x="3618502" y="2008370"/>
          <a:ext cx="624235" cy="542813"/>
        </a:xfrm>
        <a:prstGeom prst="circularArrow">
          <a:avLst/>
        </a:prstGeom>
        <a:solidFill>
          <a:schemeClr val="dk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B4AB7-129D-4DDA-A9D1-2951CB692417}">
      <dsp:nvSpPr>
        <dsp:cNvPr id="0" name=""/>
        <dsp:cNvSpPr/>
      </dsp:nvSpPr>
      <dsp:spPr>
        <a:xfrm>
          <a:off x="3592912" y="462644"/>
          <a:ext cx="3511493" cy="3210671"/>
        </a:xfrm>
        <a:prstGeom prst="gear9">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a:effectLst>
                <a:outerShdw blurRad="38100" dist="38100" dir="2700000" algn="tl">
                  <a:srgbClr val="000000">
                    <a:alpha val="43137"/>
                  </a:srgbClr>
                </a:outerShdw>
              </a:effectLst>
            </a:rPr>
            <a:t>Devolución dineros  del FRISCO por venta de activos sociales por parte de la extinta D.N.E</a:t>
          </a:r>
        </a:p>
        <a:p>
          <a:pPr marL="0" lvl="0" indent="0" algn="ctr" defTabSz="622300">
            <a:lnSpc>
              <a:spcPct val="90000"/>
            </a:lnSpc>
            <a:spcBef>
              <a:spcPct val="0"/>
            </a:spcBef>
            <a:spcAft>
              <a:spcPct val="35000"/>
            </a:spcAft>
            <a:buNone/>
          </a:pPr>
          <a:r>
            <a:rPr lang="es-ES" sz="1600" b="1" kern="1200">
              <a:effectLst>
                <a:outerShdw blurRad="38100" dist="38100" dir="2700000" algn="tl">
                  <a:srgbClr val="000000">
                    <a:alpha val="43137"/>
                  </a:srgbClr>
                </a:outerShdw>
              </a:effectLst>
            </a:rPr>
            <a:t>No. Sociedades 28</a:t>
          </a:r>
        </a:p>
        <a:p>
          <a:pPr marL="0" lvl="0" indent="0" algn="ctr" defTabSz="622300">
            <a:lnSpc>
              <a:spcPct val="90000"/>
            </a:lnSpc>
            <a:spcBef>
              <a:spcPct val="0"/>
            </a:spcBef>
            <a:spcAft>
              <a:spcPct val="35000"/>
            </a:spcAft>
            <a:buNone/>
          </a:pPr>
          <a:r>
            <a:rPr lang="es-ES" sz="1600" b="1" kern="1200">
              <a:effectLst>
                <a:outerShdw blurRad="38100" dist="38100" dir="2700000" algn="tl">
                  <a:srgbClr val="000000">
                    <a:alpha val="43137"/>
                  </a:srgbClr>
                </a:outerShdw>
              </a:effectLst>
            </a:rPr>
            <a:t>Por valor de </a:t>
          </a:r>
        </a:p>
        <a:p>
          <a:pPr marL="0" lvl="0" indent="0" algn="ctr" defTabSz="622300">
            <a:lnSpc>
              <a:spcPct val="90000"/>
            </a:lnSpc>
            <a:spcBef>
              <a:spcPct val="0"/>
            </a:spcBef>
            <a:spcAft>
              <a:spcPct val="35000"/>
            </a:spcAft>
            <a:buNone/>
          </a:pPr>
          <a:r>
            <a:rPr lang="es-ES" sz="1600" b="1" kern="1200">
              <a:effectLst>
                <a:outerShdw blurRad="38100" dist="38100" dir="2700000" algn="tl">
                  <a:srgbClr val="000000">
                    <a:alpha val="43137"/>
                  </a:srgbClr>
                </a:outerShdw>
              </a:effectLst>
            </a:rPr>
            <a:t>$</a:t>
          </a:r>
          <a:r>
            <a:rPr lang="es-CO" sz="1600" b="1" kern="1200">
              <a:effectLst>
                <a:outerShdw blurRad="38100" dist="38100" dir="2700000" algn="tl">
                  <a:srgbClr val="000000">
                    <a:alpha val="43137"/>
                  </a:srgbClr>
                </a:outerShdw>
              </a:effectLst>
            </a:rPr>
            <a:t> 64.000 millones</a:t>
          </a:r>
          <a:endParaRPr lang="es-ES" sz="1600" b="1" kern="1200">
            <a:effectLst>
              <a:outerShdw blurRad="38100" dist="38100" dir="2700000" algn="tl">
                <a:srgbClr val="000000">
                  <a:alpha val="43137"/>
                </a:srgbClr>
              </a:outerShdw>
            </a:effectLst>
          </a:endParaRPr>
        </a:p>
        <a:p>
          <a:pPr marL="0" lvl="0" indent="0" algn="ctr" defTabSz="622300">
            <a:lnSpc>
              <a:spcPct val="90000"/>
            </a:lnSpc>
            <a:spcBef>
              <a:spcPct val="0"/>
            </a:spcBef>
            <a:spcAft>
              <a:spcPct val="35000"/>
            </a:spcAft>
            <a:buNone/>
          </a:pPr>
          <a:endParaRPr lang="es-ES" sz="1200" kern="1200" dirty="0"/>
        </a:p>
      </dsp:txBody>
      <dsp:txXfrm>
        <a:off x="4276395" y="1214728"/>
        <a:ext cx="2144527" cy="1650352"/>
      </dsp:txXfrm>
    </dsp:sp>
    <dsp:sp modelId="{B8C2E680-F99C-4C33-AEE1-9D580BEE8D8E}">
      <dsp:nvSpPr>
        <dsp:cNvPr id="0" name=""/>
        <dsp:cNvSpPr/>
      </dsp:nvSpPr>
      <dsp:spPr>
        <a:xfrm>
          <a:off x="541471" y="0"/>
          <a:ext cx="3657932" cy="3162911"/>
        </a:xfrm>
        <a:prstGeom prst="gear6">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a:t>Devolución inmuebles sociales administrados por depositarios del área de inmuebles SAE</a:t>
          </a:r>
        </a:p>
        <a:p>
          <a:pPr marL="0" lvl="0" indent="0" algn="ctr" defTabSz="666750">
            <a:lnSpc>
              <a:spcPct val="90000"/>
            </a:lnSpc>
            <a:spcBef>
              <a:spcPct val="0"/>
            </a:spcBef>
            <a:spcAft>
              <a:spcPct val="35000"/>
            </a:spcAft>
            <a:buNone/>
          </a:pPr>
          <a:r>
            <a:rPr lang="es-ES" sz="1800" b="1" kern="1200">
              <a:effectLst>
                <a:outerShdw blurRad="38100" dist="38100" dir="2700000" algn="tl">
                  <a:srgbClr val="000000">
                    <a:alpha val="43137"/>
                  </a:srgbClr>
                </a:outerShdw>
              </a:effectLst>
            </a:rPr>
            <a:t>No. sociedades 38</a:t>
          </a:r>
        </a:p>
        <a:p>
          <a:pPr marL="0" lvl="0" indent="0" algn="ctr" defTabSz="666750">
            <a:lnSpc>
              <a:spcPct val="90000"/>
            </a:lnSpc>
            <a:spcBef>
              <a:spcPct val="0"/>
            </a:spcBef>
            <a:spcAft>
              <a:spcPct val="35000"/>
            </a:spcAft>
            <a:buNone/>
          </a:pPr>
          <a:r>
            <a:rPr lang="es-ES" sz="1800" b="1" kern="1200">
              <a:effectLst>
                <a:outerShdw blurRad="38100" dist="38100" dir="2700000" algn="tl">
                  <a:srgbClr val="000000">
                    <a:alpha val="43137"/>
                  </a:srgbClr>
                </a:outerShdw>
              </a:effectLst>
            </a:rPr>
            <a:t>No. Inmuebles: 136</a:t>
          </a:r>
          <a:endParaRPr lang="es-ES" sz="1800" b="1" kern="1200" dirty="0">
            <a:effectLst>
              <a:outerShdw blurRad="38100" dist="38100" dir="2700000" algn="tl">
                <a:srgbClr val="000000">
                  <a:alpha val="43137"/>
                </a:srgbClr>
              </a:outerShdw>
            </a:effectLst>
          </a:endParaRPr>
        </a:p>
      </dsp:txBody>
      <dsp:txXfrm>
        <a:off x="1409700" y="801085"/>
        <a:ext cx="1921474" cy="1560741"/>
      </dsp:txXfrm>
    </dsp:sp>
    <dsp:sp modelId="{588C0F2D-231C-45B1-AE95-5B7F911F8031}">
      <dsp:nvSpPr>
        <dsp:cNvPr id="0" name=""/>
        <dsp:cNvSpPr/>
      </dsp:nvSpPr>
      <dsp:spPr>
        <a:xfrm>
          <a:off x="4447549" y="52361"/>
          <a:ext cx="3042610" cy="3841843"/>
        </a:xfrm>
        <a:prstGeom prst="circularArrow">
          <a:avLst>
            <a:gd name="adj1" fmla="val 4878"/>
            <a:gd name="adj2" fmla="val 312630"/>
            <a:gd name="adj3" fmla="val 3165418"/>
            <a:gd name="adj4" fmla="val 15190632"/>
            <a:gd name="adj5" fmla="val 569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DFADF5-8D0D-4911-A1A1-33C67442FFB7}">
      <dsp:nvSpPr>
        <dsp:cNvPr id="0" name=""/>
        <dsp:cNvSpPr/>
      </dsp:nvSpPr>
      <dsp:spPr>
        <a:xfrm>
          <a:off x="386711" y="-189186"/>
          <a:ext cx="2300510" cy="2300510"/>
        </a:xfrm>
        <a:prstGeom prst="leftCircularArrow">
          <a:avLst>
            <a:gd name="adj1" fmla="val 6452"/>
            <a:gd name="adj2" fmla="val 429999"/>
            <a:gd name="adj3" fmla="val 10489124"/>
            <a:gd name="adj4" fmla="val 14837806"/>
            <a:gd name="adj5" fmla="val 752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09A73-0B9B-4014-A9AE-7F7CE092B133}">
      <dsp:nvSpPr>
        <dsp:cNvPr id="0" name=""/>
        <dsp:cNvSpPr/>
      </dsp:nvSpPr>
      <dsp:spPr>
        <a:xfrm rot="16200000">
          <a:off x="-553663" y="644360"/>
          <a:ext cx="3959848" cy="2671126"/>
        </a:xfrm>
        <a:prstGeom prst="flowChartManualOperati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ctr" defTabSz="622300">
            <a:lnSpc>
              <a:spcPct val="90000"/>
            </a:lnSpc>
            <a:spcBef>
              <a:spcPct val="0"/>
            </a:spcBef>
            <a:spcAft>
              <a:spcPct val="35000"/>
            </a:spcAft>
            <a:buNone/>
          </a:pPr>
          <a:r>
            <a:rPr lang="es-ES" sz="1400" b="0" kern="1200" dirty="0">
              <a:effectLst>
                <a:outerShdw blurRad="38100" dist="38100" dir="2700000" algn="tl">
                  <a:srgbClr val="000000">
                    <a:alpha val="43137"/>
                  </a:srgbClr>
                </a:outerShdw>
              </a:effectLst>
            </a:rPr>
            <a:t>Aplicación por parte de los liquidadores de los procedimientos que contempla el Decreto 2136 de 2015 –</a:t>
          </a:r>
        </a:p>
        <a:p>
          <a:pPr marL="0" lvl="0" indent="0" algn="ctr" defTabSz="622300">
            <a:lnSpc>
              <a:spcPct val="90000"/>
            </a:lnSpc>
            <a:spcBef>
              <a:spcPct val="0"/>
            </a:spcBef>
            <a:spcAft>
              <a:spcPct val="35000"/>
            </a:spcAft>
            <a:buNone/>
          </a:pPr>
          <a:r>
            <a:rPr lang="es-ES" sz="1400" b="0" kern="1200" dirty="0">
              <a:effectLst>
                <a:outerShdw blurRad="38100" dist="38100" dir="2700000" algn="tl">
                  <a:srgbClr val="000000">
                    <a:alpha val="43137"/>
                  </a:srgbClr>
                </a:outerShdw>
              </a:effectLst>
            </a:rPr>
            <a:t>Inmuebles 100% FRISCO o social</a:t>
          </a:r>
        </a:p>
        <a:p>
          <a:pPr marL="0" lvl="0" indent="0" algn="ctr" defTabSz="622300">
            <a:lnSpc>
              <a:spcPct val="90000"/>
            </a:lnSpc>
            <a:spcBef>
              <a:spcPct val="0"/>
            </a:spcBef>
            <a:spcAft>
              <a:spcPct val="35000"/>
            </a:spcAft>
            <a:buNone/>
          </a:pPr>
          <a:r>
            <a:rPr lang="es-ES" sz="1400" b="0" kern="1200" dirty="0">
              <a:effectLst>
                <a:outerShdw blurRad="38100" dist="38100" dir="2700000" algn="tl">
                  <a:srgbClr val="000000">
                    <a:alpha val="43137"/>
                  </a:srgbClr>
                </a:outerShdw>
              </a:effectLst>
            </a:rPr>
            <a:t>Inicio proyecto:</a:t>
          </a:r>
        </a:p>
        <a:p>
          <a:pPr marL="0" lvl="0" indent="0" algn="ctr" defTabSz="622300">
            <a:lnSpc>
              <a:spcPct val="90000"/>
            </a:lnSpc>
            <a:spcBef>
              <a:spcPct val="0"/>
            </a:spcBef>
            <a:spcAft>
              <a:spcPct val="35000"/>
            </a:spcAft>
            <a:buNone/>
          </a:pPr>
          <a:r>
            <a:rPr lang="es-ES" sz="1400" b="0" kern="1200" dirty="0">
              <a:effectLst>
                <a:outerShdw blurRad="38100" dist="38100" dir="2700000" algn="tl">
                  <a:srgbClr val="000000">
                    <a:alpha val="43137"/>
                  </a:srgbClr>
                </a:outerShdw>
              </a:effectLst>
            </a:rPr>
            <a:t> </a:t>
          </a:r>
          <a:r>
            <a:rPr lang="es-ES" sz="1400" b="0" u="sng" kern="1200" dirty="0">
              <a:effectLst>
                <a:outerShdw blurRad="38100" dist="38100" dir="2700000" algn="tl">
                  <a:srgbClr val="000000">
                    <a:alpha val="43137"/>
                  </a:srgbClr>
                </a:outerShdw>
              </a:effectLst>
            </a:rPr>
            <a:t>4 de Enero de 2017</a:t>
          </a:r>
        </a:p>
        <a:p>
          <a:pPr marL="0" lvl="0" indent="0" algn="ctr" defTabSz="622300">
            <a:lnSpc>
              <a:spcPct val="90000"/>
            </a:lnSpc>
            <a:spcBef>
              <a:spcPct val="0"/>
            </a:spcBef>
            <a:spcAft>
              <a:spcPct val="35000"/>
            </a:spcAft>
            <a:buNone/>
          </a:pPr>
          <a:r>
            <a:rPr lang="es-ES" sz="1400" b="0" kern="1200" dirty="0">
              <a:effectLst>
                <a:outerShdw blurRad="38100" dist="38100" dir="2700000" algn="tl">
                  <a:srgbClr val="000000">
                    <a:alpha val="43137"/>
                  </a:srgbClr>
                </a:outerShdw>
              </a:effectLst>
            </a:rPr>
            <a:t>Plan piloto: 4 inmuebles</a:t>
          </a:r>
        </a:p>
        <a:p>
          <a:pPr marL="0" lvl="0" indent="0" algn="ctr" defTabSz="622300">
            <a:lnSpc>
              <a:spcPct val="90000"/>
            </a:lnSpc>
            <a:spcBef>
              <a:spcPct val="0"/>
            </a:spcBef>
            <a:spcAft>
              <a:spcPct val="35000"/>
            </a:spcAft>
            <a:buNone/>
          </a:pPr>
          <a:r>
            <a:rPr lang="es-CO" sz="1400" b="0" i="0" u="none" kern="1200" dirty="0">
              <a:effectLst>
                <a:outerShdw blurRad="38100" dist="38100" dir="2700000" algn="tl">
                  <a:srgbClr val="000000">
                    <a:alpha val="43137"/>
                  </a:srgbClr>
                </a:outerShdw>
              </a:effectLst>
            </a:rPr>
            <a:t>$   </a:t>
          </a:r>
          <a:r>
            <a:rPr lang="es-CO" sz="1600" b="0" i="0" u="none" kern="1200" dirty="0">
              <a:effectLst>
                <a:outerShdw blurRad="38100" dist="38100" dir="2700000" algn="tl">
                  <a:srgbClr val="000000">
                    <a:alpha val="43137"/>
                  </a:srgbClr>
                </a:outerShdw>
              </a:effectLst>
            </a:rPr>
            <a:t>34,388,464,000.00</a:t>
          </a:r>
          <a:r>
            <a:rPr lang="es-CO" sz="1400" b="0" i="0" u="none" kern="1200" dirty="0">
              <a:effectLst>
                <a:outerShdw blurRad="38100" dist="38100" dir="2700000" algn="tl">
                  <a:srgbClr val="000000">
                    <a:alpha val="43137"/>
                  </a:srgbClr>
                </a:outerShdw>
              </a:effectLst>
            </a:rPr>
            <a:t> (valor de acuerdo avalúos catastrales 2015)</a:t>
          </a:r>
          <a:endParaRPr lang="es-CO" sz="1400" b="0" i="0" u="sng" kern="1200" dirty="0">
            <a:effectLst>
              <a:outerShdw blurRad="38100" dist="38100" dir="2700000" algn="tl">
                <a:srgbClr val="000000">
                  <a:alpha val="43137"/>
                </a:srgbClr>
              </a:outerShdw>
            </a:effectLst>
          </a:endParaRPr>
        </a:p>
        <a:p>
          <a:pPr marL="0" lvl="0" indent="0" algn="ctr" defTabSz="622300">
            <a:lnSpc>
              <a:spcPct val="90000"/>
            </a:lnSpc>
            <a:spcBef>
              <a:spcPct val="0"/>
            </a:spcBef>
            <a:spcAft>
              <a:spcPct val="35000"/>
            </a:spcAft>
            <a:buNone/>
          </a:pPr>
          <a:r>
            <a:rPr lang="es-CO" sz="1200" b="0" i="0" u="none" strike="noStrike" kern="1200" dirty="0">
              <a:effectLst>
                <a:outerShdw blurRad="38100" dist="38100" dir="2700000" algn="tl">
                  <a:srgbClr val="000000">
                    <a:alpha val="43137"/>
                  </a:srgbClr>
                </a:outerShdw>
              </a:effectLst>
            </a:rPr>
            <a:t>En curso- aval jurídico  SAE</a:t>
          </a:r>
        </a:p>
      </dsp:txBody>
      <dsp:txXfrm rot="5400000">
        <a:off x="90698" y="791969"/>
        <a:ext cx="2671126" cy="2375908"/>
      </dsp:txXfrm>
    </dsp:sp>
    <dsp:sp modelId="{FA53191C-42C2-428D-90AE-22C613DBCF62}">
      <dsp:nvSpPr>
        <dsp:cNvPr id="0" name=""/>
        <dsp:cNvSpPr/>
      </dsp:nvSpPr>
      <dsp:spPr>
        <a:xfrm rot="16200000">
          <a:off x="2282993" y="568949"/>
          <a:ext cx="3959848" cy="2821949"/>
        </a:xfrm>
        <a:prstGeom prst="flowChartManualOperati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indent="0" algn="l" defTabSz="533400">
            <a:lnSpc>
              <a:spcPct val="90000"/>
            </a:lnSpc>
            <a:spcBef>
              <a:spcPct val="0"/>
            </a:spcBef>
            <a:spcAft>
              <a:spcPct val="35000"/>
            </a:spcAft>
            <a:buNone/>
          </a:pPr>
          <a:r>
            <a:rPr lang="es-ES" sz="1200" b="0" kern="1200" dirty="0">
              <a:effectLst>
                <a:outerShdw blurRad="38100" dist="38100" dir="2700000" algn="tl">
                  <a:srgbClr val="000000">
                    <a:alpha val="43137"/>
                  </a:srgbClr>
                </a:outerShdw>
              </a:effectLst>
            </a:rPr>
            <a:t>Ejecución del contrato No 011 de 2015 suscrito entre SAE y CISA S.A. inmuebles sociales 100% FRISCO </a:t>
          </a:r>
        </a:p>
        <a:p>
          <a:pPr marL="0" indent="0" algn="l" defTabSz="533400">
            <a:lnSpc>
              <a:spcPct val="90000"/>
            </a:lnSpc>
            <a:spcBef>
              <a:spcPct val="0"/>
            </a:spcBef>
            <a:spcAft>
              <a:spcPct val="35000"/>
            </a:spcAft>
            <a:buNone/>
          </a:pPr>
          <a:r>
            <a:rPr lang="es-ES" sz="1200" b="0" kern="1200" dirty="0">
              <a:effectLst>
                <a:outerShdw blurRad="38100" dist="38100" dir="2700000" algn="tl">
                  <a:srgbClr val="000000">
                    <a:alpha val="43137"/>
                  </a:srgbClr>
                </a:outerShdw>
              </a:effectLst>
            </a:rPr>
            <a:t>Inicio proyecto:</a:t>
          </a:r>
        </a:p>
        <a:p>
          <a:pPr marL="0" lvl="0" indent="0" algn="ctr" defTabSz="533400">
            <a:lnSpc>
              <a:spcPct val="90000"/>
            </a:lnSpc>
            <a:spcBef>
              <a:spcPct val="0"/>
            </a:spcBef>
            <a:spcAft>
              <a:spcPct val="35000"/>
            </a:spcAft>
            <a:buNone/>
          </a:pPr>
          <a:r>
            <a:rPr lang="es-ES" sz="1400" b="0" u="sng" kern="1200" dirty="0">
              <a:effectLst>
                <a:outerShdw blurRad="38100" dist="38100" dir="2700000" algn="tl">
                  <a:srgbClr val="000000">
                    <a:alpha val="43137"/>
                  </a:srgbClr>
                </a:outerShdw>
              </a:effectLst>
            </a:rPr>
            <a:t> </a:t>
          </a:r>
          <a:r>
            <a:rPr lang="es-ES" sz="1200" b="0" u="sng" kern="1200" dirty="0">
              <a:effectLst>
                <a:outerShdw blurRad="38100" dist="38100" dir="2700000" algn="tl">
                  <a:srgbClr val="000000">
                    <a:alpha val="43137"/>
                  </a:srgbClr>
                </a:outerShdw>
              </a:effectLst>
            </a:rPr>
            <a:t>Julio de 2016</a:t>
          </a:r>
          <a:endParaRPr lang="es-ES" sz="1400" b="0" u="sng" kern="1200" dirty="0">
            <a:effectLst>
              <a:outerShdw blurRad="38100" dist="38100" dir="2700000" algn="tl">
                <a:srgbClr val="000000">
                  <a:alpha val="43137"/>
                </a:srgbClr>
              </a:outerShdw>
            </a:effectLst>
          </a:endParaRPr>
        </a:p>
        <a:p>
          <a:pPr marL="0" lvl="0" indent="0" algn="ctr" defTabSz="533400">
            <a:lnSpc>
              <a:spcPct val="90000"/>
            </a:lnSpc>
            <a:spcBef>
              <a:spcPct val="0"/>
            </a:spcBef>
            <a:spcAft>
              <a:spcPct val="35000"/>
            </a:spcAft>
            <a:buNone/>
          </a:pPr>
          <a:r>
            <a:rPr lang="es-ES" sz="1200" b="0" kern="1200" dirty="0">
              <a:effectLst>
                <a:outerShdw blurRad="38100" dist="38100" dir="2700000" algn="tl">
                  <a:srgbClr val="000000">
                    <a:alpha val="43137"/>
                  </a:srgbClr>
                </a:outerShdw>
              </a:effectLst>
            </a:rPr>
            <a:t>Plan piloto: 16 inmuebles </a:t>
          </a:r>
        </a:p>
        <a:p>
          <a:pPr marL="0" lvl="0" indent="0" algn="ctr" defTabSz="533400">
            <a:lnSpc>
              <a:spcPct val="90000"/>
            </a:lnSpc>
            <a:spcBef>
              <a:spcPct val="0"/>
            </a:spcBef>
            <a:spcAft>
              <a:spcPct val="35000"/>
            </a:spcAft>
            <a:buNone/>
          </a:pPr>
          <a:r>
            <a:rPr lang="es-CO" sz="1600" b="0" i="0" u="sng" kern="1200" dirty="0">
              <a:effectLst>
                <a:outerShdw blurRad="38100" dist="38100" dir="2700000" algn="tl">
                  <a:srgbClr val="000000">
                    <a:alpha val="43137"/>
                  </a:srgbClr>
                </a:outerShdw>
              </a:effectLst>
              <a:latin typeface="Calibri"/>
              <a:ea typeface="+mn-ea"/>
              <a:cs typeface="+mn-cs"/>
            </a:rPr>
            <a:t>$ 25,185,684,700.00 </a:t>
          </a:r>
          <a:r>
            <a:rPr lang="es-CO" sz="1400" b="0" i="0" u="sng" kern="1200" dirty="0">
              <a:effectLst>
                <a:outerShdw blurRad="38100" dist="38100" dir="2700000" algn="tl">
                  <a:srgbClr val="000000">
                    <a:alpha val="43137"/>
                  </a:srgbClr>
                </a:outerShdw>
              </a:effectLst>
              <a:latin typeface="Calibri"/>
              <a:ea typeface="+mn-ea"/>
              <a:cs typeface="+mn-cs"/>
            </a:rPr>
            <a:t>(valor avalúos comerciales 2015)</a:t>
          </a:r>
          <a:endParaRPr lang="es-ES" sz="1400" b="0" i="0" u="sng" kern="1200" dirty="0">
            <a:effectLst>
              <a:outerShdw blurRad="38100" dist="38100" dir="2700000" algn="tl">
                <a:srgbClr val="000000">
                  <a:alpha val="43137"/>
                </a:srgbClr>
              </a:outerShdw>
            </a:effectLst>
            <a:latin typeface="Calibri"/>
            <a:ea typeface="+mn-ea"/>
            <a:cs typeface="+mn-cs"/>
          </a:endParaRPr>
        </a:p>
        <a:p>
          <a:pPr marL="114300" lvl="1" indent="-114300" algn="l" defTabSz="533400">
            <a:lnSpc>
              <a:spcPct val="90000"/>
            </a:lnSpc>
            <a:spcBef>
              <a:spcPct val="0"/>
            </a:spcBef>
            <a:spcAft>
              <a:spcPct val="15000"/>
            </a:spcAft>
            <a:buChar char="•"/>
          </a:pPr>
          <a:r>
            <a:rPr lang="es-CO" sz="1200" b="0" i="0" u="none" kern="1200" dirty="0">
              <a:effectLst>
                <a:outerShdw blurRad="38100" dist="38100" dir="2700000" algn="tl">
                  <a:srgbClr val="000000">
                    <a:alpha val="43137"/>
                  </a:srgbClr>
                </a:outerShdw>
              </a:effectLst>
            </a:rPr>
            <a:t>En curso- Elaboración avalúos </a:t>
          </a:r>
          <a:endParaRPr lang="es-ES" sz="1200" b="0" kern="1200" dirty="0">
            <a:effectLst>
              <a:outerShdw blurRad="38100" dist="38100" dir="2700000" algn="tl">
                <a:srgbClr val="000000">
                  <a:alpha val="43137"/>
                </a:srgbClr>
              </a:outerShdw>
            </a:effectLst>
          </a:endParaRPr>
        </a:p>
      </dsp:txBody>
      <dsp:txXfrm rot="5400000">
        <a:off x="2851943" y="791969"/>
        <a:ext cx="2821949" cy="2375908"/>
      </dsp:txXfrm>
    </dsp:sp>
    <dsp:sp modelId="{900C10B3-A982-4154-B8F2-8104D1217854}">
      <dsp:nvSpPr>
        <dsp:cNvPr id="0" name=""/>
        <dsp:cNvSpPr/>
      </dsp:nvSpPr>
      <dsp:spPr>
        <a:xfrm rot="16200000">
          <a:off x="5075792" y="778337"/>
          <a:ext cx="3959848" cy="2403172"/>
        </a:xfrm>
        <a:prstGeom prst="flowChartManualOperati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t" anchorCtr="0">
          <a:noAutofit/>
        </a:bodyPr>
        <a:lstStyle/>
        <a:p>
          <a:pPr marL="0" lvl="0" indent="0" algn="l" defTabSz="533400">
            <a:lnSpc>
              <a:spcPct val="90000"/>
            </a:lnSpc>
            <a:spcBef>
              <a:spcPct val="0"/>
            </a:spcBef>
            <a:spcAft>
              <a:spcPct val="35000"/>
            </a:spcAft>
            <a:buNone/>
          </a:pPr>
          <a:r>
            <a:rPr lang="es-ES" sz="1200" b="0" kern="1200" dirty="0"/>
            <a:t> </a:t>
          </a:r>
          <a:r>
            <a:rPr lang="es-ES" sz="1200" b="0" i="0" u="sng" kern="1200" dirty="0">
              <a:effectLst>
                <a:outerShdw blurRad="38100" dist="38100" dir="2700000" algn="tl">
                  <a:srgbClr val="000000">
                    <a:alpha val="43137"/>
                  </a:srgbClr>
                </a:outerShdw>
              </a:effectLst>
              <a:latin typeface="Calibri"/>
              <a:ea typeface="+mn-ea"/>
              <a:cs typeface="+mn-cs"/>
            </a:rPr>
            <a:t>VENTA DIRECTA</a:t>
          </a:r>
        </a:p>
        <a:p>
          <a:pPr marL="114300" lvl="1" indent="-114300" algn="l" defTabSz="533400">
            <a:lnSpc>
              <a:spcPct val="90000"/>
            </a:lnSpc>
            <a:spcBef>
              <a:spcPct val="0"/>
            </a:spcBef>
            <a:spcAft>
              <a:spcPct val="15000"/>
            </a:spcAft>
            <a:buChar char="•"/>
          </a:pPr>
          <a:r>
            <a:rPr lang="es-ES" sz="1200" b="0" kern="1200" dirty="0">
              <a:effectLst>
                <a:outerShdw blurRad="38100" dist="38100" dir="2700000" algn="tl">
                  <a:srgbClr val="000000">
                    <a:alpha val="43137"/>
                  </a:srgbClr>
                </a:outerShdw>
              </a:effectLst>
            </a:rPr>
            <a:t>Plan de ventas por otras condiciones, tales como  solicitudes de otras entidades, o por motivos de utilidad publica o interés social Ley 388 de  1997. </a:t>
          </a:r>
        </a:p>
        <a:p>
          <a:pPr marL="114300" lvl="1" indent="-114300" algn="l" defTabSz="533400">
            <a:lnSpc>
              <a:spcPct val="90000"/>
            </a:lnSpc>
            <a:spcBef>
              <a:spcPct val="0"/>
            </a:spcBef>
            <a:spcAft>
              <a:spcPct val="15000"/>
            </a:spcAft>
            <a:buChar char="•"/>
          </a:pPr>
          <a:r>
            <a:rPr lang="es-ES" sz="1200" b="0" kern="1200" dirty="0">
              <a:effectLst>
                <a:outerShdw blurRad="38100" dist="38100" dir="2700000" algn="tl">
                  <a:srgbClr val="000000">
                    <a:alpha val="43137"/>
                  </a:srgbClr>
                </a:outerShdw>
              </a:effectLst>
            </a:rPr>
            <a:t>Como resultado del año 2016 se realizo venta de franja de terrero por valor  de</a:t>
          </a:r>
        </a:p>
        <a:p>
          <a:pPr marL="171450" lvl="1" indent="-171450" algn="l" defTabSz="711200">
            <a:lnSpc>
              <a:spcPct val="90000"/>
            </a:lnSpc>
            <a:spcBef>
              <a:spcPct val="0"/>
            </a:spcBef>
            <a:spcAft>
              <a:spcPct val="15000"/>
            </a:spcAft>
            <a:buChar char="•"/>
          </a:pPr>
          <a:r>
            <a:rPr lang="es-ES" sz="1600" b="0" kern="1200">
              <a:effectLst/>
            </a:rPr>
            <a:t>$   </a:t>
          </a:r>
          <a:r>
            <a:rPr lang="es-ES" sz="1600" b="0" u="sng" kern="1200">
              <a:effectLst>
                <a:outerShdw blurRad="38100" dist="38100" dir="2700000" algn="tl">
                  <a:srgbClr val="000000">
                    <a:alpha val="43137"/>
                  </a:srgbClr>
                </a:outerShdw>
              </a:effectLst>
            </a:rPr>
            <a:t>4.568.447.428</a:t>
          </a:r>
          <a:endParaRPr lang="es-ES" sz="1200" b="0" kern="1200" dirty="0">
            <a:effectLst>
              <a:outerShdw blurRad="38100" dist="38100" dir="2700000" algn="tl">
                <a:srgbClr val="000000">
                  <a:alpha val="43137"/>
                </a:srgbClr>
              </a:outerShdw>
            </a:effectLst>
          </a:endParaRPr>
        </a:p>
        <a:p>
          <a:pPr marL="114300" lvl="1" indent="-114300" algn="l" defTabSz="533400">
            <a:lnSpc>
              <a:spcPct val="90000"/>
            </a:lnSpc>
            <a:spcBef>
              <a:spcPct val="0"/>
            </a:spcBef>
            <a:spcAft>
              <a:spcPct val="15000"/>
            </a:spcAft>
            <a:buChar char="•"/>
          </a:pPr>
          <a:r>
            <a:rPr lang="es-ES" sz="1200" b="0" kern="1200" dirty="0">
              <a:effectLst>
                <a:outerShdw blurRad="38100" dist="38100" dir="2700000" algn="tl">
                  <a:srgbClr val="000000">
                    <a:alpha val="43137"/>
                  </a:srgbClr>
                </a:outerShdw>
              </a:effectLst>
            </a:rPr>
            <a:t>Dineros que fueron entregados al FRISCO como remante. </a:t>
          </a:r>
        </a:p>
        <a:p>
          <a:pPr marL="114300" lvl="1" indent="-114300" algn="l" defTabSz="533400">
            <a:lnSpc>
              <a:spcPct val="90000"/>
            </a:lnSpc>
            <a:spcBef>
              <a:spcPct val="0"/>
            </a:spcBef>
            <a:spcAft>
              <a:spcPct val="15000"/>
            </a:spcAft>
            <a:buChar char="•"/>
          </a:pPr>
          <a:endParaRPr lang="es-ES" sz="1200" b="0" kern="1200" dirty="0">
            <a:effectLst>
              <a:outerShdw blurRad="38100" dist="38100" dir="2700000" algn="tl">
                <a:srgbClr val="000000">
                  <a:alpha val="43137"/>
                </a:srgbClr>
              </a:outerShdw>
            </a:effectLst>
          </a:endParaRPr>
        </a:p>
      </dsp:txBody>
      <dsp:txXfrm rot="5400000">
        <a:off x="5854130" y="791969"/>
        <a:ext cx="2403172" cy="237590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EE2A23-AB83-4FC0-AA13-4B24012E7A36}">
      <dsp:nvSpPr>
        <dsp:cNvPr id="0" name=""/>
        <dsp:cNvSpPr/>
      </dsp:nvSpPr>
      <dsp:spPr>
        <a:xfrm>
          <a:off x="0" y="583551"/>
          <a:ext cx="5665376"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19053A8-54D6-44E6-BDDC-A7EC9307662C}">
      <dsp:nvSpPr>
        <dsp:cNvPr id="0" name=""/>
        <dsp:cNvSpPr/>
      </dsp:nvSpPr>
      <dsp:spPr>
        <a:xfrm>
          <a:off x="0" y="583551"/>
          <a:ext cx="2857165" cy="3165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s-ES" sz="3200" b="1" kern="1200" dirty="0">
              <a:solidFill>
                <a:srgbClr val="002060"/>
              </a:solidFill>
            </a:rPr>
            <a:t>Proyecto total ventas inmuebles sociales </a:t>
          </a:r>
        </a:p>
      </dsp:txBody>
      <dsp:txXfrm>
        <a:off x="0" y="583551"/>
        <a:ext cx="2857165" cy="3165178"/>
      </dsp:txXfrm>
    </dsp:sp>
    <dsp:sp modelId="{B6128621-8497-41B3-8078-A3F0D5F0C143}">
      <dsp:nvSpPr>
        <dsp:cNvPr id="0" name=""/>
        <dsp:cNvSpPr/>
      </dsp:nvSpPr>
      <dsp:spPr>
        <a:xfrm>
          <a:off x="2909697" y="807726"/>
          <a:ext cx="2749173" cy="994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solidFill>
                <a:srgbClr val="0070C0"/>
              </a:solidFill>
              <a:effectLst>
                <a:outerShdw blurRad="38100" dist="38100" dir="2700000" algn="tl">
                  <a:srgbClr val="000000">
                    <a:alpha val="43137"/>
                  </a:srgbClr>
                </a:outerShdw>
              </a:effectLst>
            </a:rPr>
            <a:t>330 INMUEBLES EXTINTOS </a:t>
          </a:r>
        </a:p>
      </dsp:txBody>
      <dsp:txXfrm>
        <a:off x="2909697" y="807726"/>
        <a:ext cx="2749173" cy="994666"/>
      </dsp:txXfrm>
    </dsp:sp>
    <dsp:sp modelId="{DCB91109-6461-419D-AC0D-C314202E20F2}">
      <dsp:nvSpPr>
        <dsp:cNvPr id="0" name=""/>
        <dsp:cNvSpPr/>
      </dsp:nvSpPr>
      <dsp:spPr>
        <a:xfrm>
          <a:off x="2857165" y="1802393"/>
          <a:ext cx="2801705" cy="0"/>
        </a:xfrm>
        <a:prstGeom prst="line">
          <a:avLst/>
        </a:prstGeom>
        <a:no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84007864-6C2D-4259-BA01-3BA3C138AB8F}">
      <dsp:nvSpPr>
        <dsp:cNvPr id="0" name=""/>
        <dsp:cNvSpPr/>
      </dsp:nvSpPr>
      <dsp:spPr>
        <a:xfrm>
          <a:off x="2909697" y="2026568"/>
          <a:ext cx="2749173" cy="1649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rgbClr val="0070C0"/>
              </a:solidFill>
              <a:effectLst>
                <a:outerShdw blurRad="38100" dist="38100" dir="2700000" algn="tl">
                  <a:srgbClr val="000000">
                    <a:alpha val="43137"/>
                  </a:srgbClr>
                </a:outerShdw>
              </a:effectLst>
            </a:rPr>
            <a:t>VALOR INMUEBLES TOTAL:</a:t>
          </a:r>
        </a:p>
        <a:p>
          <a:pPr marL="0" lvl="0" indent="0" algn="l" defTabSz="800100">
            <a:lnSpc>
              <a:spcPct val="90000"/>
            </a:lnSpc>
            <a:spcBef>
              <a:spcPct val="0"/>
            </a:spcBef>
            <a:spcAft>
              <a:spcPct val="35000"/>
            </a:spcAft>
            <a:buNone/>
          </a:pPr>
          <a:r>
            <a:rPr lang="es-ES" sz="1800" b="1" kern="1200" dirty="0">
              <a:solidFill>
                <a:srgbClr val="0070C0"/>
              </a:solidFill>
              <a:effectLst>
                <a:outerShdw blurRad="38100" dist="38100" dir="2700000" algn="tl">
                  <a:srgbClr val="000000">
                    <a:alpha val="43137"/>
                  </a:srgbClr>
                </a:outerShdw>
              </a:effectLst>
            </a:rPr>
            <a:t> </a:t>
          </a:r>
          <a:r>
            <a:rPr lang="es-ES" sz="2800" b="1" kern="1200" dirty="0">
              <a:solidFill>
                <a:srgbClr val="0070C0"/>
              </a:solidFill>
              <a:effectLst>
                <a:outerShdw blurRad="38100" dist="38100" dir="2700000" algn="tl">
                  <a:srgbClr val="000000">
                    <a:alpha val="43137"/>
                  </a:srgbClr>
                </a:outerShdw>
              </a:effectLst>
            </a:rPr>
            <a:t>109.000 MILLONES</a:t>
          </a:r>
          <a:endParaRPr lang="es-ES" sz="1800" b="1" kern="1200" dirty="0">
            <a:solidFill>
              <a:srgbClr val="0070C0"/>
            </a:solidFill>
            <a:effectLst>
              <a:outerShdw blurRad="38100" dist="38100" dir="2700000" algn="tl">
                <a:srgbClr val="000000">
                  <a:alpha val="43137"/>
                </a:srgbClr>
              </a:outerShdw>
            </a:effectLst>
          </a:endParaRPr>
        </a:p>
      </dsp:txBody>
      <dsp:txXfrm>
        <a:off x="2909697" y="2026568"/>
        <a:ext cx="2749173" cy="1649213"/>
      </dsp:txXfrm>
    </dsp:sp>
    <dsp:sp modelId="{363B6CDD-E279-4EC1-B695-9F03590476CA}">
      <dsp:nvSpPr>
        <dsp:cNvPr id="0" name=""/>
        <dsp:cNvSpPr/>
      </dsp:nvSpPr>
      <dsp:spPr>
        <a:xfrm>
          <a:off x="2857165" y="3675782"/>
          <a:ext cx="2801705" cy="0"/>
        </a:xfrm>
        <a:prstGeom prst="line">
          <a:avLst/>
        </a:prstGeom>
        <a:no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51BD5-9E41-47D1-967B-1E9D12DC3FAA}">
      <dsp:nvSpPr>
        <dsp:cNvPr id="0" name=""/>
        <dsp:cNvSpPr/>
      </dsp:nvSpPr>
      <dsp:spPr>
        <a:xfrm>
          <a:off x="4660362" y="2020755"/>
          <a:ext cx="1535811" cy="1535811"/>
        </a:xfrm>
        <a:prstGeom prst="ellipse">
          <a:avLst/>
        </a:prstGeom>
        <a:solidFill>
          <a:schemeClr val="accent6">
            <a:lumMod val="75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ENAJENACIÓN TEMPRANA</a:t>
          </a:r>
        </a:p>
      </dsp:txBody>
      <dsp:txXfrm>
        <a:off x="4885276" y="2245669"/>
        <a:ext cx="1085983" cy="1085983"/>
      </dsp:txXfrm>
    </dsp:sp>
    <dsp:sp modelId="{CF95D620-F79E-4F80-9FF0-DE597FFFFA43}">
      <dsp:nvSpPr>
        <dsp:cNvPr id="0" name=""/>
        <dsp:cNvSpPr/>
      </dsp:nvSpPr>
      <dsp:spPr>
        <a:xfrm rot="16200000">
          <a:off x="5196255" y="1776011"/>
          <a:ext cx="464024" cy="25463"/>
        </a:xfrm>
        <a:custGeom>
          <a:avLst/>
          <a:gdLst/>
          <a:ahLst/>
          <a:cxnLst/>
          <a:rect l="0" t="0" r="0" b="0"/>
          <a:pathLst>
            <a:path>
              <a:moveTo>
                <a:pt x="0" y="12731"/>
              </a:moveTo>
              <a:lnTo>
                <a:pt x="464024" y="1273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s-ES" sz="1200" b="1" kern="1200"/>
        </a:p>
      </dsp:txBody>
      <dsp:txXfrm>
        <a:off x="5416667" y="1777143"/>
        <a:ext cx="23201" cy="23201"/>
      </dsp:txXfrm>
    </dsp:sp>
    <dsp:sp modelId="{660E05F8-0F2D-4DD7-B236-61A4F8A7E9C8}">
      <dsp:nvSpPr>
        <dsp:cNvPr id="0" name=""/>
        <dsp:cNvSpPr/>
      </dsp:nvSpPr>
      <dsp:spPr>
        <a:xfrm>
          <a:off x="4660362" y="20919"/>
          <a:ext cx="1535811" cy="1535811"/>
        </a:xfrm>
        <a:prstGeom prst="ellipse">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ASPECTOS PRESUPUES-TALES</a:t>
          </a:r>
        </a:p>
      </dsp:txBody>
      <dsp:txXfrm>
        <a:off x="4885276" y="245833"/>
        <a:ext cx="1085983" cy="1085983"/>
      </dsp:txXfrm>
    </dsp:sp>
    <dsp:sp modelId="{BB304370-A492-4A8E-9557-D1962BA85EBF}">
      <dsp:nvSpPr>
        <dsp:cNvPr id="0" name=""/>
        <dsp:cNvSpPr/>
      </dsp:nvSpPr>
      <dsp:spPr>
        <a:xfrm rot="19800000">
          <a:off x="6062210" y="2275970"/>
          <a:ext cx="464024" cy="25463"/>
        </a:xfrm>
        <a:custGeom>
          <a:avLst/>
          <a:gdLst/>
          <a:ahLst/>
          <a:cxnLst/>
          <a:rect l="0" t="0" r="0" b="0"/>
          <a:pathLst>
            <a:path>
              <a:moveTo>
                <a:pt x="0" y="12731"/>
              </a:moveTo>
              <a:lnTo>
                <a:pt x="464024" y="1273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s-ES" sz="1200" b="1" kern="1200"/>
        </a:p>
      </dsp:txBody>
      <dsp:txXfrm>
        <a:off x="6282621" y="2277101"/>
        <a:ext cx="23201" cy="23201"/>
      </dsp:txXfrm>
    </dsp:sp>
    <dsp:sp modelId="{9E0D440B-2AB2-4F7A-9C98-F99E966B4DE8}">
      <dsp:nvSpPr>
        <dsp:cNvPr id="0" name=""/>
        <dsp:cNvSpPr/>
      </dsp:nvSpPr>
      <dsp:spPr>
        <a:xfrm>
          <a:off x="6392270" y="1020837"/>
          <a:ext cx="1535811" cy="1535811"/>
        </a:xfrm>
        <a:prstGeom prst="ellipse">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ACREDITACIÓN DE CAUSALES</a:t>
          </a:r>
        </a:p>
      </dsp:txBody>
      <dsp:txXfrm>
        <a:off x="6617184" y="1245751"/>
        <a:ext cx="1085983" cy="1085983"/>
      </dsp:txXfrm>
    </dsp:sp>
    <dsp:sp modelId="{7E7FB25F-1369-4A1A-9871-D3F9D4BCB6B8}">
      <dsp:nvSpPr>
        <dsp:cNvPr id="0" name=""/>
        <dsp:cNvSpPr/>
      </dsp:nvSpPr>
      <dsp:spPr>
        <a:xfrm rot="1800000">
          <a:off x="6062210" y="3275888"/>
          <a:ext cx="464024" cy="25463"/>
        </a:xfrm>
        <a:custGeom>
          <a:avLst/>
          <a:gdLst/>
          <a:ahLst/>
          <a:cxnLst/>
          <a:rect l="0" t="0" r="0" b="0"/>
          <a:pathLst>
            <a:path>
              <a:moveTo>
                <a:pt x="0" y="12731"/>
              </a:moveTo>
              <a:lnTo>
                <a:pt x="464024" y="1273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s-ES" sz="1200" b="1" kern="1200"/>
        </a:p>
      </dsp:txBody>
      <dsp:txXfrm>
        <a:off x="6282621" y="3277019"/>
        <a:ext cx="23201" cy="23201"/>
      </dsp:txXfrm>
    </dsp:sp>
    <dsp:sp modelId="{40CFA0C7-DB87-4979-B6E7-3DE61B237806}">
      <dsp:nvSpPr>
        <dsp:cNvPr id="0" name=""/>
        <dsp:cNvSpPr/>
      </dsp:nvSpPr>
      <dsp:spPr>
        <a:xfrm>
          <a:off x="6392270" y="3020673"/>
          <a:ext cx="1535811" cy="1535811"/>
        </a:xfrm>
        <a:prstGeom prst="ellipse">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VALORACIÓN DE ACTIVOS</a:t>
          </a:r>
        </a:p>
      </dsp:txBody>
      <dsp:txXfrm>
        <a:off x="6617184" y="3245587"/>
        <a:ext cx="1085983" cy="1085983"/>
      </dsp:txXfrm>
    </dsp:sp>
    <dsp:sp modelId="{09E4EB07-03FB-4851-9361-54D089C3FE07}">
      <dsp:nvSpPr>
        <dsp:cNvPr id="0" name=""/>
        <dsp:cNvSpPr/>
      </dsp:nvSpPr>
      <dsp:spPr>
        <a:xfrm rot="5400000">
          <a:off x="5196255" y="3775847"/>
          <a:ext cx="464024" cy="25463"/>
        </a:xfrm>
        <a:custGeom>
          <a:avLst/>
          <a:gdLst/>
          <a:ahLst/>
          <a:cxnLst/>
          <a:rect l="0" t="0" r="0" b="0"/>
          <a:pathLst>
            <a:path>
              <a:moveTo>
                <a:pt x="0" y="12731"/>
              </a:moveTo>
              <a:lnTo>
                <a:pt x="464024" y="1273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s-ES" sz="1200" b="1" kern="1200"/>
        </a:p>
      </dsp:txBody>
      <dsp:txXfrm>
        <a:off x="5416667" y="3776978"/>
        <a:ext cx="23201" cy="23201"/>
      </dsp:txXfrm>
    </dsp:sp>
    <dsp:sp modelId="{20CB1CE9-3AFF-4F93-9AFC-6FC1734C3353}">
      <dsp:nvSpPr>
        <dsp:cNvPr id="0" name=""/>
        <dsp:cNvSpPr/>
      </dsp:nvSpPr>
      <dsp:spPr>
        <a:xfrm>
          <a:off x="4660362" y="4020591"/>
          <a:ext cx="1535811" cy="1535811"/>
        </a:xfrm>
        <a:prstGeom prst="ellipse">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CONCEPTUA-LIZACIÓN</a:t>
          </a:r>
        </a:p>
      </dsp:txBody>
      <dsp:txXfrm>
        <a:off x="4885276" y="4245505"/>
        <a:ext cx="1085983" cy="1085983"/>
      </dsp:txXfrm>
    </dsp:sp>
    <dsp:sp modelId="{8241243F-3EDF-479D-AD9A-BC7283231529}">
      <dsp:nvSpPr>
        <dsp:cNvPr id="0" name=""/>
        <dsp:cNvSpPr/>
      </dsp:nvSpPr>
      <dsp:spPr>
        <a:xfrm rot="9000000">
          <a:off x="4330301" y="3275888"/>
          <a:ext cx="464024" cy="25463"/>
        </a:xfrm>
        <a:custGeom>
          <a:avLst/>
          <a:gdLst/>
          <a:ahLst/>
          <a:cxnLst/>
          <a:rect l="0" t="0" r="0" b="0"/>
          <a:pathLst>
            <a:path>
              <a:moveTo>
                <a:pt x="0" y="12731"/>
              </a:moveTo>
              <a:lnTo>
                <a:pt x="464024" y="1273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s-ES" sz="1200" b="1" kern="1200"/>
        </a:p>
      </dsp:txBody>
      <dsp:txXfrm rot="10800000">
        <a:off x="4550713" y="3277019"/>
        <a:ext cx="23201" cy="23201"/>
      </dsp:txXfrm>
    </dsp:sp>
    <dsp:sp modelId="{8BA62FB3-72B9-43B4-8561-634D851BE54B}">
      <dsp:nvSpPr>
        <dsp:cNvPr id="0" name=""/>
        <dsp:cNvSpPr/>
      </dsp:nvSpPr>
      <dsp:spPr>
        <a:xfrm>
          <a:off x="2928453" y="3020673"/>
          <a:ext cx="1535811" cy="1535811"/>
        </a:xfrm>
        <a:prstGeom prst="ellipse">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OCUPACIÓN ILEGAL</a:t>
          </a:r>
        </a:p>
      </dsp:txBody>
      <dsp:txXfrm>
        <a:off x="3153367" y="3245587"/>
        <a:ext cx="1085983" cy="1085983"/>
      </dsp:txXfrm>
    </dsp:sp>
    <dsp:sp modelId="{FD00393F-6C51-4867-9DA5-024E589A332E}">
      <dsp:nvSpPr>
        <dsp:cNvPr id="0" name=""/>
        <dsp:cNvSpPr/>
      </dsp:nvSpPr>
      <dsp:spPr>
        <a:xfrm rot="12600000">
          <a:off x="4330301" y="2275970"/>
          <a:ext cx="464024" cy="25463"/>
        </a:xfrm>
        <a:custGeom>
          <a:avLst/>
          <a:gdLst/>
          <a:ahLst/>
          <a:cxnLst/>
          <a:rect l="0" t="0" r="0" b="0"/>
          <a:pathLst>
            <a:path>
              <a:moveTo>
                <a:pt x="0" y="12731"/>
              </a:moveTo>
              <a:lnTo>
                <a:pt x="464024" y="12731"/>
              </a:lnTo>
            </a:path>
          </a:pathLst>
        </a:custGeom>
        <a:noFill/>
        <a:ln w="254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s-ES" sz="1200" b="1" kern="1200"/>
        </a:p>
      </dsp:txBody>
      <dsp:txXfrm rot="10800000">
        <a:off x="4550713" y="2277101"/>
        <a:ext cx="23201" cy="23201"/>
      </dsp:txXfrm>
    </dsp:sp>
    <dsp:sp modelId="{C910BDE4-0D4C-46E5-BF41-959698AEAD8A}">
      <dsp:nvSpPr>
        <dsp:cNvPr id="0" name=""/>
        <dsp:cNvSpPr/>
      </dsp:nvSpPr>
      <dsp:spPr>
        <a:xfrm>
          <a:off x="2928453" y="1020837"/>
          <a:ext cx="1535811" cy="1535811"/>
        </a:xfrm>
        <a:prstGeom prst="ellipse">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t>VENTAS MASIVAS</a:t>
          </a:r>
        </a:p>
      </dsp:txBody>
      <dsp:txXfrm>
        <a:off x="3153367" y="1245751"/>
        <a:ext cx="1085983" cy="108598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76F11-81DC-48CE-8CFF-F76F9DC21DDB}">
      <dsp:nvSpPr>
        <dsp:cNvPr id="0" name=""/>
        <dsp:cNvSpPr/>
      </dsp:nvSpPr>
      <dsp:spPr>
        <a:xfrm>
          <a:off x="2714729" y="1862931"/>
          <a:ext cx="1731548" cy="125542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s-ES" sz="3800" kern="1200" dirty="0"/>
            <a:t>3.139</a:t>
          </a:r>
        </a:p>
      </dsp:txBody>
      <dsp:txXfrm>
        <a:off x="2968308" y="2046784"/>
        <a:ext cx="1224390" cy="887721"/>
      </dsp:txXfrm>
    </dsp:sp>
    <dsp:sp modelId="{61F6671C-FDA1-489F-BE54-7D608B3E935E}">
      <dsp:nvSpPr>
        <dsp:cNvPr id="0" name=""/>
        <dsp:cNvSpPr/>
      </dsp:nvSpPr>
      <dsp:spPr>
        <a:xfrm rot="16200000">
          <a:off x="3433813" y="1371865"/>
          <a:ext cx="293379" cy="445190"/>
        </a:xfrm>
        <a:prstGeom prst="rightArrow">
          <a:avLst>
            <a:gd name="adj1" fmla="val 60000"/>
            <a:gd name="adj2" fmla="val 5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ES" sz="1900" kern="1200"/>
        </a:p>
      </dsp:txBody>
      <dsp:txXfrm>
        <a:off x="3477820" y="1504910"/>
        <a:ext cx="205365" cy="267114"/>
      </dsp:txXfrm>
    </dsp:sp>
    <dsp:sp modelId="{753A3C13-C0B4-431A-BAB0-08120FF09FDA}">
      <dsp:nvSpPr>
        <dsp:cNvPr id="0" name=""/>
        <dsp:cNvSpPr/>
      </dsp:nvSpPr>
      <dsp:spPr>
        <a:xfrm>
          <a:off x="2795861" y="0"/>
          <a:ext cx="1569284" cy="13093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s-ES" sz="3500" kern="1200" dirty="0"/>
            <a:t>2.853</a:t>
          </a:r>
        </a:p>
      </dsp:txBody>
      <dsp:txXfrm>
        <a:off x="3025677" y="191755"/>
        <a:ext cx="1109652" cy="925874"/>
      </dsp:txXfrm>
    </dsp:sp>
    <dsp:sp modelId="{79C01B91-FE19-4827-B073-1A5926626C23}">
      <dsp:nvSpPr>
        <dsp:cNvPr id="0" name=""/>
        <dsp:cNvSpPr/>
      </dsp:nvSpPr>
      <dsp:spPr>
        <a:xfrm rot="1290852">
          <a:off x="4490854" y="2710904"/>
          <a:ext cx="426172" cy="445190"/>
        </a:xfrm>
        <a:prstGeom prst="rightArrow">
          <a:avLst>
            <a:gd name="adj1" fmla="val 60000"/>
            <a:gd name="adj2" fmla="val 5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ES" sz="1900" kern="1200"/>
        </a:p>
      </dsp:txBody>
      <dsp:txXfrm>
        <a:off x="4495308" y="2776498"/>
        <a:ext cx="298320" cy="267114"/>
      </dsp:txXfrm>
    </dsp:sp>
    <dsp:sp modelId="{FF0BE209-37E6-44DA-8103-C59B758273D1}">
      <dsp:nvSpPr>
        <dsp:cNvPr id="0" name=""/>
        <dsp:cNvSpPr/>
      </dsp:nvSpPr>
      <dsp:spPr>
        <a:xfrm>
          <a:off x="4967127" y="2753252"/>
          <a:ext cx="1880774" cy="13093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s-ES" sz="3500" kern="1200" dirty="0"/>
            <a:t>96</a:t>
          </a:r>
        </a:p>
      </dsp:txBody>
      <dsp:txXfrm>
        <a:off x="5242560" y="2945007"/>
        <a:ext cx="1329908" cy="925874"/>
      </dsp:txXfrm>
    </dsp:sp>
    <dsp:sp modelId="{5AE85858-127C-4E8E-8D73-2577C9EF3FD3}">
      <dsp:nvSpPr>
        <dsp:cNvPr id="0" name=""/>
        <dsp:cNvSpPr/>
      </dsp:nvSpPr>
      <dsp:spPr>
        <a:xfrm rot="9295416">
          <a:off x="2477330" y="2718103"/>
          <a:ext cx="282760" cy="445190"/>
        </a:xfrm>
        <a:prstGeom prst="rightArrow">
          <a:avLst>
            <a:gd name="adj1" fmla="val 60000"/>
            <a:gd name="adj2" fmla="val 5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ES" sz="1900" kern="1200"/>
        </a:p>
      </dsp:txBody>
      <dsp:txXfrm rot="10800000">
        <a:off x="2558160" y="2789165"/>
        <a:ext cx="197932" cy="267114"/>
      </dsp:txXfrm>
    </dsp:sp>
    <dsp:sp modelId="{2757576B-4F4E-4305-8FEB-68B1CEA40BC5}">
      <dsp:nvSpPr>
        <dsp:cNvPr id="0" name=""/>
        <dsp:cNvSpPr/>
      </dsp:nvSpPr>
      <dsp:spPr>
        <a:xfrm>
          <a:off x="724526" y="2754615"/>
          <a:ext cx="1785477" cy="13093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s-ES" sz="3500" kern="1200" dirty="0"/>
            <a:t>158</a:t>
          </a:r>
        </a:p>
      </dsp:txBody>
      <dsp:txXfrm>
        <a:off x="986003" y="2946370"/>
        <a:ext cx="1262523" cy="92587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0.38816</cdr:x>
      <cdr:y>0.38861</cdr:y>
    </cdr:from>
    <cdr:to>
      <cdr:x>0.48816</cdr:x>
      <cdr:y>0.53097</cdr:y>
    </cdr:to>
    <cdr:sp macro="" textlink="">
      <cdr:nvSpPr>
        <cdr:cNvPr id="2" name="CuadroTexto 2"/>
        <cdr:cNvSpPr txBox="1"/>
      </cdr:nvSpPr>
      <cdr:spPr>
        <a:xfrm xmlns:a="http://schemas.openxmlformats.org/drawingml/2006/main">
          <a:off x="1947788" y="1456441"/>
          <a:ext cx="501794" cy="5335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CO" sz="1400" dirty="0"/>
            <a:t>54</a:t>
          </a:r>
          <a:endParaRPr lang="es-CO" sz="1100" dirty="0"/>
        </a:p>
      </cdr:txBody>
    </cdr:sp>
  </cdr:relSizeAnchor>
  <cdr:relSizeAnchor xmlns:cdr="http://schemas.openxmlformats.org/drawingml/2006/chartDrawing">
    <cdr:from>
      <cdr:x>0.1708</cdr:x>
      <cdr:y>0.1095</cdr:y>
    </cdr:from>
    <cdr:to>
      <cdr:x>0.8292</cdr:x>
      <cdr:y>0.29881</cdr:y>
    </cdr:to>
    <cdr:sp macro="" textlink="">
      <cdr:nvSpPr>
        <cdr:cNvPr id="3" name="CuadroTexto 1"/>
        <cdr:cNvSpPr txBox="1"/>
      </cdr:nvSpPr>
      <cdr:spPr>
        <a:xfrm xmlns:a="http://schemas.openxmlformats.org/drawingml/2006/main">
          <a:off x="857063" y="410389"/>
          <a:ext cx="3303811" cy="7095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r>
            <a:rPr lang="en-US" sz="1400" dirty="0">
              <a:latin typeface="Arial" panose="020B0604020202020204" pitchFamily="34" charset="0"/>
              <a:cs typeface="Arial" panose="020B0604020202020204" pitchFamily="34" charset="0"/>
            </a:rPr>
            <a:t>¿La </a:t>
          </a:r>
          <a:r>
            <a:rPr lang="en-US" sz="1400" dirty="0" err="1">
              <a:latin typeface="Arial" panose="020B0604020202020204" pitchFamily="34" charset="0"/>
              <a:cs typeface="Arial" panose="020B0604020202020204" pitchFamily="34" charset="0"/>
            </a:rPr>
            <a:t>gestión</a:t>
          </a:r>
          <a:r>
            <a:rPr lang="en-US" sz="1400" dirty="0">
              <a:latin typeface="Arial" panose="020B0604020202020204" pitchFamily="34" charset="0"/>
              <a:cs typeface="Arial" panose="020B0604020202020204" pitchFamily="34" charset="0"/>
            </a:rPr>
            <a:t> del </a:t>
          </a:r>
          <a:r>
            <a:rPr lang="en-US" sz="1400" dirty="0" err="1">
              <a:latin typeface="Arial" panose="020B0604020202020204" pitchFamily="34" charset="0"/>
              <a:cs typeface="Arial" panose="020B0604020202020204" pitchFamily="34" charset="0"/>
            </a:rPr>
            <a:t>Depositario</a:t>
          </a:r>
          <a:r>
            <a:rPr lang="en-US" sz="1400" dirty="0">
              <a:latin typeface="Arial" panose="020B0604020202020204" pitchFamily="34" charset="0"/>
              <a:cs typeface="Arial" panose="020B0604020202020204" pitchFamily="34" charset="0"/>
            </a:rPr>
            <a:t> ha </a:t>
          </a:r>
          <a:r>
            <a:rPr lang="en-US" sz="1400" dirty="0" err="1">
              <a:latin typeface="Arial" panose="020B0604020202020204" pitchFamily="34" charset="0"/>
              <a:cs typeface="Arial" panose="020B0604020202020204" pitchFamily="34" charset="0"/>
            </a:rPr>
            <a:t>sido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productiva</a:t>
          </a:r>
          <a:r>
            <a:rPr lang="en-US" sz="1400" dirty="0">
              <a:latin typeface="Arial" panose="020B0604020202020204" pitchFamily="34" charset="0"/>
              <a:cs typeface="Arial" panose="020B0604020202020204" pitchFamily="34" charset="0"/>
            </a:rPr>
            <a:t> para la </a:t>
          </a:r>
          <a:r>
            <a:rPr lang="en-US" sz="1400" dirty="0" err="1">
              <a:latin typeface="Arial" panose="020B0604020202020204" pitchFamily="34" charset="0"/>
              <a:cs typeface="Arial" panose="020B0604020202020204" pitchFamily="34" charset="0"/>
            </a:rPr>
            <a:t>sociedad</a:t>
          </a:r>
          <a:r>
            <a:rPr lang="en-US" sz="1400" dirty="0">
              <a:latin typeface="Arial" panose="020B0604020202020204" pitchFamily="34" charset="0"/>
              <a:cs typeface="Arial" panose="020B0604020202020204" pitchFamily="34" charset="0"/>
            </a:rPr>
            <a:t>? </a:t>
          </a:r>
        </a:p>
        <a:p xmlns:a="http://schemas.openxmlformats.org/drawingml/2006/main">
          <a:endParaRPr lang="es-CO" sz="1100" dirty="0"/>
        </a:p>
      </cdr:txBody>
    </cdr:sp>
  </cdr:relSizeAnchor>
  <cdr:relSizeAnchor xmlns:cdr="http://schemas.openxmlformats.org/drawingml/2006/chartDrawing">
    <cdr:from>
      <cdr:x>0.68972</cdr:x>
      <cdr:y>0.62557</cdr:y>
    </cdr:from>
    <cdr:to>
      <cdr:x>0.79213</cdr:x>
      <cdr:y>0.72163</cdr:y>
    </cdr:to>
    <cdr:sp macro="" textlink="">
      <cdr:nvSpPr>
        <cdr:cNvPr id="4" name="CuadroTexto 3"/>
        <cdr:cNvSpPr txBox="1"/>
      </cdr:nvSpPr>
      <cdr:spPr>
        <a:xfrm xmlns:a="http://schemas.openxmlformats.org/drawingml/2006/main">
          <a:off x="3460973" y="2344551"/>
          <a:ext cx="513910" cy="3600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1400" dirty="0"/>
            <a:t>154</a:t>
          </a:r>
        </a:p>
      </cdr:txBody>
    </cdr:sp>
  </cdr:relSizeAnchor>
</c:userShapes>
</file>

<file path=ppt/drawings/drawing2.xml><?xml version="1.0" encoding="utf-8"?>
<c:userShapes xmlns:c="http://schemas.openxmlformats.org/drawingml/2006/chart">
  <cdr:relSizeAnchor xmlns:cdr="http://schemas.openxmlformats.org/drawingml/2006/chartDrawing">
    <cdr:from>
      <cdr:x>0.5635</cdr:x>
      <cdr:y>0.221</cdr:y>
    </cdr:from>
    <cdr:to>
      <cdr:x>0.67325</cdr:x>
      <cdr:y>0.37109</cdr:y>
    </cdr:to>
    <cdr:sp macro="" textlink="">
      <cdr:nvSpPr>
        <cdr:cNvPr id="2" name="CuadroTexto 2"/>
        <cdr:cNvSpPr txBox="1"/>
      </cdr:nvSpPr>
      <cdr:spPr>
        <a:xfrm xmlns:a="http://schemas.openxmlformats.org/drawingml/2006/main">
          <a:off x="2576302" y="785645"/>
          <a:ext cx="501794" cy="5335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CO" dirty="0"/>
            <a:t>21</a:t>
          </a:r>
          <a:endParaRPr lang="es-CO" sz="1100" dirty="0"/>
        </a:p>
      </cdr:txBody>
    </cdr:sp>
  </cdr:relSizeAnchor>
  <cdr:relSizeAnchor xmlns:cdr="http://schemas.openxmlformats.org/drawingml/2006/chartDrawing">
    <cdr:from>
      <cdr:x>0.44512</cdr:x>
      <cdr:y>0.66269</cdr:y>
    </cdr:from>
    <cdr:to>
      <cdr:x>0.55488</cdr:x>
      <cdr:y>0.81278</cdr:y>
    </cdr:to>
    <cdr:sp macro="" textlink="">
      <cdr:nvSpPr>
        <cdr:cNvPr id="3" name="CuadroTexto 2"/>
        <cdr:cNvSpPr txBox="1"/>
      </cdr:nvSpPr>
      <cdr:spPr>
        <a:xfrm xmlns:a="http://schemas.openxmlformats.org/drawingml/2006/main">
          <a:off x="2035103" y="2355834"/>
          <a:ext cx="501794" cy="5335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CO" dirty="0"/>
            <a:t>187</a:t>
          </a:r>
          <a:endParaRPr lang="es-CO"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0.24585</cdr:x>
      <cdr:y>0.48395</cdr:y>
    </cdr:from>
    <cdr:to>
      <cdr:x>0.32293</cdr:x>
      <cdr:y>0.62284</cdr:y>
    </cdr:to>
    <cdr:sp macro="" textlink="">
      <cdr:nvSpPr>
        <cdr:cNvPr id="2" name="CuadroTexto 1"/>
        <cdr:cNvSpPr txBox="1"/>
      </cdr:nvSpPr>
      <cdr:spPr>
        <a:xfrm xmlns:a="http://schemas.openxmlformats.org/drawingml/2006/main">
          <a:off x="1156811" y="1541934"/>
          <a:ext cx="362704" cy="4425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1100"/>
            <a:t>71</a:t>
          </a:r>
        </a:p>
      </cdr:txBody>
    </cdr:sp>
  </cdr:relSizeAnchor>
  <cdr:relSizeAnchor xmlns:cdr="http://schemas.openxmlformats.org/drawingml/2006/chartDrawing">
    <cdr:from>
      <cdr:x>0.48796</cdr:x>
      <cdr:y>0.52643</cdr:y>
    </cdr:from>
    <cdr:to>
      <cdr:x>0.56504</cdr:x>
      <cdr:y>0.66532</cdr:y>
    </cdr:to>
    <cdr:sp macro="" textlink="">
      <cdr:nvSpPr>
        <cdr:cNvPr id="4" name="CuadroTexto 1"/>
        <cdr:cNvSpPr txBox="1"/>
      </cdr:nvSpPr>
      <cdr:spPr>
        <a:xfrm xmlns:a="http://schemas.openxmlformats.org/drawingml/2006/main">
          <a:off x="2296014" y="1677260"/>
          <a:ext cx="362705" cy="44251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a:t>18</a:t>
          </a:r>
        </a:p>
      </cdr:txBody>
    </cdr:sp>
  </cdr:relSizeAnchor>
  <cdr:relSizeAnchor xmlns:cdr="http://schemas.openxmlformats.org/drawingml/2006/chartDrawing">
    <cdr:from>
      <cdr:x>0.71306</cdr:x>
      <cdr:y>0.54559</cdr:y>
    </cdr:from>
    <cdr:to>
      <cdr:x>0.78542</cdr:x>
      <cdr:y>0.62332</cdr:y>
    </cdr:to>
    <cdr:sp macro="" textlink="">
      <cdr:nvSpPr>
        <cdr:cNvPr id="6" name="CuadroTexto 1"/>
        <cdr:cNvSpPr txBox="1"/>
      </cdr:nvSpPr>
      <cdr:spPr>
        <a:xfrm xmlns:a="http://schemas.openxmlformats.org/drawingml/2006/main">
          <a:off x="3355194" y="1738314"/>
          <a:ext cx="340505" cy="2476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a:t>14</a:t>
          </a:r>
        </a:p>
      </cdr:txBody>
    </cdr:sp>
  </cdr:relSizeAnchor>
</c:userShapes>
</file>

<file path=ppt/drawings/drawing4.xml><?xml version="1.0" encoding="utf-8"?>
<c:userShapes xmlns:c="http://schemas.openxmlformats.org/drawingml/2006/chart">
  <cdr:relSizeAnchor xmlns:cdr="http://schemas.openxmlformats.org/drawingml/2006/chartDrawing">
    <cdr:from>
      <cdr:x>0.34375</cdr:x>
      <cdr:y>0.38368</cdr:y>
    </cdr:from>
    <cdr:to>
      <cdr:x>0.42709</cdr:x>
      <cdr:y>0.49479</cdr:y>
    </cdr:to>
    <cdr:sp macro="" textlink="">
      <cdr:nvSpPr>
        <cdr:cNvPr id="2" name="CuadroTexto 1"/>
        <cdr:cNvSpPr txBox="1"/>
      </cdr:nvSpPr>
      <cdr:spPr>
        <a:xfrm xmlns:a="http://schemas.openxmlformats.org/drawingml/2006/main">
          <a:off x="1571610" y="1052517"/>
          <a:ext cx="381030" cy="30479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1100"/>
            <a:t>36</a:t>
          </a:r>
        </a:p>
      </cdr:txBody>
    </cdr:sp>
  </cdr:relSizeAnchor>
  <cdr:relSizeAnchor xmlns:cdr="http://schemas.openxmlformats.org/drawingml/2006/chartDrawing">
    <cdr:from>
      <cdr:x>0.64444</cdr:x>
      <cdr:y>0.47685</cdr:y>
    </cdr:from>
    <cdr:to>
      <cdr:x>0.72778</cdr:x>
      <cdr:y>0.58796</cdr:y>
    </cdr:to>
    <cdr:sp macro="" textlink="">
      <cdr:nvSpPr>
        <cdr:cNvPr id="3" name="CuadroTexto 1"/>
        <cdr:cNvSpPr txBox="1"/>
      </cdr:nvSpPr>
      <cdr:spPr>
        <a:xfrm xmlns:a="http://schemas.openxmlformats.org/drawingml/2006/main">
          <a:off x="2946380" y="1308095"/>
          <a:ext cx="381030" cy="30479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100"/>
            <a:t>18</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17/01/2018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17/01/2018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a:p>
        </p:txBody>
      </p:sp>
      <p:sp>
        <p:nvSpPr>
          <p:cNvPr id="4" name="3 Marcador de número de diapositiva"/>
          <p:cNvSpPr>
            <a:spLocks noGrp="1"/>
          </p:cNvSpPr>
          <p:nvPr>
            <p:ph type="sldNum" sz="quarter" idx="10"/>
          </p:nvPr>
        </p:nvSpPr>
        <p:spPr/>
        <p:txBody>
          <a:bodyPr/>
          <a:lstStyle/>
          <a:p>
            <a:fld id="{2AB5BE9F-E36E-41AD-8B6C-5BCB225120D0}" type="slidenum">
              <a:rPr lang="es-CO" smtClean="0"/>
              <a:t>4</a:t>
            </a:fld>
            <a:endParaRPr lang="es-CO"/>
          </a:p>
        </p:txBody>
      </p:sp>
    </p:spTree>
    <p:extLst>
      <p:ext uri="{BB962C8B-B14F-4D97-AF65-F5344CB8AC3E}">
        <p14:creationId xmlns:p14="http://schemas.microsoft.com/office/powerpoint/2010/main" val="1338155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7</a:t>
            </a:fld>
            <a:endParaRPr lang="es-CO"/>
          </a:p>
        </p:txBody>
      </p:sp>
    </p:spTree>
    <p:extLst>
      <p:ext uri="{BB962C8B-B14F-4D97-AF65-F5344CB8AC3E}">
        <p14:creationId xmlns:p14="http://schemas.microsoft.com/office/powerpoint/2010/main" val="405975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2AB5BE9F-E36E-41AD-8B6C-5BCB225120D0}" type="slidenum">
              <a:rPr lang="es-CO" smtClean="0"/>
              <a:t>9</a:t>
            </a:fld>
            <a:endParaRPr lang="es-CO"/>
          </a:p>
        </p:txBody>
      </p:sp>
    </p:spTree>
    <p:extLst>
      <p:ext uri="{BB962C8B-B14F-4D97-AF65-F5344CB8AC3E}">
        <p14:creationId xmlns:p14="http://schemas.microsoft.com/office/powerpoint/2010/main" val="752384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16</a:t>
            </a:fld>
            <a:endParaRPr lang="es-CO"/>
          </a:p>
        </p:txBody>
      </p:sp>
    </p:spTree>
    <p:extLst>
      <p:ext uri="{BB962C8B-B14F-4D97-AF65-F5344CB8AC3E}">
        <p14:creationId xmlns:p14="http://schemas.microsoft.com/office/powerpoint/2010/main" val="2046320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17</a:t>
            </a:fld>
            <a:endParaRPr lang="es-CO"/>
          </a:p>
        </p:txBody>
      </p:sp>
    </p:spTree>
    <p:extLst>
      <p:ext uri="{BB962C8B-B14F-4D97-AF65-F5344CB8AC3E}">
        <p14:creationId xmlns:p14="http://schemas.microsoft.com/office/powerpoint/2010/main" val="356653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18</a:t>
            </a:fld>
            <a:endParaRPr lang="es-CO"/>
          </a:p>
        </p:txBody>
      </p:sp>
    </p:spTree>
    <p:extLst>
      <p:ext uri="{BB962C8B-B14F-4D97-AF65-F5344CB8AC3E}">
        <p14:creationId xmlns:p14="http://schemas.microsoft.com/office/powerpoint/2010/main" val="4017313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19</a:t>
            </a:fld>
            <a:endParaRPr lang="es-CO"/>
          </a:p>
        </p:txBody>
      </p:sp>
    </p:spTree>
    <p:extLst>
      <p:ext uri="{BB962C8B-B14F-4D97-AF65-F5344CB8AC3E}">
        <p14:creationId xmlns:p14="http://schemas.microsoft.com/office/powerpoint/2010/main" val="1541239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20</a:t>
            </a:fld>
            <a:endParaRPr lang="es-CO"/>
          </a:p>
        </p:txBody>
      </p:sp>
    </p:spTree>
    <p:extLst>
      <p:ext uri="{BB962C8B-B14F-4D97-AF65-F5344CB8AC3E}">
        <p14:creationId xmlns:p14="http://schemas.microsoft.com/office/powerpoint/2010/main" val="3921804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22</a:t>
            </a:fld>
            <a:endParaRPr lang="es-CO"/>
          </a:p>
        </p:txBody>
      </p:sp>
    </p:spTree>
    <p:extLst>
      <p:ext uri="{BB962C8B-B14F-4D97-AF65-F5344CB8AC3E}">
        <p14:creationId xmlns:p14="http://schemas.microsoft.com/office/powerpoint/2010/main" val="2687782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23</a:t>
            </a:fld>
            <a:endParaRPr lang="es-CO"/>
          </a:p>
        </p:txBody>
      </p:sp>
    </p:spTree>
    <p:extLst>
      <p:ext uri="{BB962C8B-B14F-4D97-AF65-F5344CB8AC3E}">
        <p14:creationId xmlns:p14="http://schemas.microsoft.com/office/powerpoint/2010/main" val="3917132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27</a:t>
            </a:fld>
            <a:endParaRPr lang="es-CO"/>
          </a:p>
        </p:txBody>
      </p:sp>
    </p:spTree>
    <p:extLst>
      <p:ext uri="{BB962C8B-B14F-4D97-AF65-F5344CB8AC3E}">
        <p14:creationId xmlns:p14="http://schemas.microsoft.com/office/powerpoint/2010/main" val="1003579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31</a:t>
            </a:fld>
            <a:endParaRPr lang="es-CO"/>
          </a:p>
        </p:txBody>
      </p:sp>
    </p:spTree>
    <p:extLst>
      <p:ext uri="{BB962C8B-B14F-4D97-AF65-F5344CB8AC3E}">
        <p14:creationId xmlns:p14="http://schemas.microsoft.com/office/powerpoint/2010/main" val="468574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32</a:t>
            </a:fld>
            <a:endParaRPr lang="es-CO"/>
          </a:p>
        </p:txBody>
      </p:sp>
    </p:spTree>
    <p:extLst>
      <p:ext uri="{BB962C8B-B14F-4D97-AF65-F5344CB8AC3E}">
        <p14:creationId xmlns:p14="http://schemas.microsoft.com/office/powerpoint/2010/main" val="1937782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33</a:t>
            </a:fld>
            <a:endParaRPr lang="es-CO"/>
          </a:p>
        </p:txBody>
      </p:sp>
    </p:spTree>
    <p:extLst>
      <p:ext uri="{BB962C8B-B14F-4D97-AF65-F5344CB8AC3E}">
        <p14:creationId xmlns:p14="http://schemas.microsoft.com/office/powerpoint/2010/main" val="430518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34</a:t>
            </a:fld>
            <a:endParaRPr lang="es-CO"/>
          </a:p>
        </p:txBody>
      </p:sp>
    </p:spTree>
    <p:extLst>
      <p:ext uri="{BB962C8B-B14F-4D97-AF65-F5344CB8AC3E}">
        <p14:creationId xmlns:p14="http://schemas.microsoft.com/office/powerpoint/2010/main" val="4189766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36</a:t>
            </a:fld>
            <a:endParaRPr lang="es-CO"/>
          </a:p>
        </p:txBody>
      </p:sp>
    </p:spTree>
    <p:extLst>
      <p:ext uri="{BB962C8B-B14F-4D97-AF65-F5344CB8AC3E}">
        <p14:creationId xmlns:p14="http://schemas.microsoft.com/office/powerpoint/2010/main" val="18609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37</a:t>
            </a:fld>
            <a:endParaRPr lang="es-CO"/>
          </a:p>
        </p:txBody>
      </p:sp>
    </p:spTree>
    <p:extLst>
      <p:ext uri="{BB962C8B-B14F-4D97-AF65-F5344CB8AC3E}">
        <p14:creationId xmlns:p14="http://schemas.microsoft.com/office/powerpoint/2010/main" val="2101759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38</a:t>
            </a:fld>
            <a:endParaRPr lang="es-CO"/>
          </a:p>
        </p:txBody>
      </p:sp>
    </p:spTree>
    <p:extLst>
      <p:ext uri="{BB962C8B-B14F-4D97-AF65-F5344CB8AC3E}">
        <p14:creationId xmlns:p14="http://schemas.microsoft.com/office/powerpoint/2010/main" val="2668009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39</a:t>
            </a:fld>
            <a:endParaRPr lang="es-CO"/>
          </a:p>
        </p:txBody>
      </p:sp>
    </p:spTree>
    <p:extLst>
      <p:ext uri="{BB962C8B-B14F-4D97-AF65-F5344CB8AC3E}">
        <p14:creationId xmlns:p14="http://schemas.microsoft.com/office/powerpoint/2010/main" val="569492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42</a:t>
            </a:fld>
            <a:endParaRPr lang="es-CO"/>
          </a:p>
        </p:txBody>
      </p:sp>
    </p:spTree>
    <p:extLst>
      <p:ext uri="{BB962C8B-B14F-4D97-AF65-F5344CB8AC3E}">
        <p14:creationId xmlns:p14="http://schemas.microsoft.com/office/powerpoint/2010/main" val="357997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44</a:t>
            </a:fld>
            <a:endParaRPr lang="es-CO"/>
          </a:p>
        </p:txBody>
      </p:sp>
    </p:spTree>
    <p:extLst>
      <p:ext uri="{BB962C8B-B14F-4D97-AF65-F5344CB8AC3E}">
        <p14:creationId xmlns:p14="http://schemas.microsoft.com/office/powerpoint/2010/main" val="3150290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45</a:t>
            </a:fld>
            <a:endParaRPr lang="es-CO"/>
          </a:p>
        </p:txBody>
      </p:sp>
    </p:spTree>
    <p:extLst>
      <p:ext uri="{BB962C8B-B14F-4D97-AF65-F5344CB8AC3E}">
        <p14:creationId xmlns:p14="http://schemas.microsoft.com/office/powerpoint/2010/main" val="28161296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47</a:t>
            </a:fld>
            <a:endParaRPr lang="es-CO"/>
          </a:p>
        </p:txBody>
      </p:sp>
    </p:spTree>
    <p:extLst>
      <p:ext uri="{BB962C8B-B14F-4D97-AF65-F5344CB8AC3E}">
        <p14:creationId xmlns:p14="http://schemas.microsoft.com/office/powerpoint/2010/main" val="137376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48</a:t>
            </a:fld>
            <a:endParaRPr lang="es-CO"/>
          </a:p>
        </p:txBody>
      </p:sp>
    </p:spTree>
    <p:extLst>
      <p:ext uri="{BB962C8B-B14F-4D97-AF65-F5344CB8AC3E}">
        <p14:creationId xmlns:p14="http://schemas.microsoft.com/office/powerpoint/2010/main" val="1005644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49</a:t>
            </a:fld>
            <a:endParaRPr lang="es-CO"/>
          </a:p>
        </p:txBody>
      </p:sp>
    </p:spTree>
    <p:extLst>
      <p:ext uri="{BB962C8B-B14F-4D97-AF65-F5344CB8AC3E}">
        <p14:creationId xmlns:p14="http://schemas.microsoft.com/office/powerpoint/2010/main" val="111612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50</a:t>
            </a:fld>
            <a:endParaRPr lang="es-CO"/>
          </a:p>
        </p:txBody>
      </p:sp>
    </p:spTree>
    <p:extLst>
      <p:ext uri="{BB962C8B-B14F-4D97-AF65-F5344CB8AC3E}">
        <p14:creationId xmlns:p14="http://schemas.microsoft.com/office/powerpoint/2010/main" val="1453513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51</a:t>
            </a:fld>
            <a:endParaRPr lang="es-CO"/>
          </a:p>
        </p:txBody>
      </p:sp>
    </p:spTree>
    <p:extLst>
      <p:ext uri="{BB962C8B-B14F-4D97-AF65-F5344CB8AC3E}">
        <p14:creationId xmlns:p14="http://schemas.microsoft.com/office/powerpoint/2010/main" val="17581059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52</a:t>
            </a:fld>
            <a:endParaRPr lang="es-CO"/>
          </a:p>
        </p:txBody>
      </p:sp>
    </p:spTree>
    <p:extLst>
      <p:ext uri="{BB962C8B-B14F-4D97-AF65-F5344CB8AC3E}">
        <p14:creationId xmlns:p14="http://schemas.microsoft.com/office/powerpoint/2010/main" val="22805193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53</a:t>
            </a:fld>
            <a:endParaRPr lang="es-CO"/>
          </a:p>
        </p:txBody>
      </p:sp>
    </p:spTree>
    <p:extLst>
      <p:ext uri="{BB962C8B-B14F-4D97-AF65-F5344CB8AC3E}">
        <p14:creationId xmlns:p14="http://schemas.microsoft.com/office/powerpoint/2010/main" val="3120886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54</a:t>
            </a:fld>
            <a:endParaRPr lang="es-CO"/>
          </a:p>
        </p:txBody>
      </p:sp>
    </p:spTree>
    <p:extLst>
      <p:ext uri="{BB962C8B-B14F-4D97-AF65-F5344CB8AC3E}">
        <p14:creationId xmlns:p14="http://schemas.microsoft.com/office/powerpoint/2010/main" val="2115657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55</a:t>
            </a:fld>
            <a:endParaRPr lang="es-CO"/>
          </a:p>
        </p:txBody>
      </p:sp>
    </p:spTree>
    <p:extLst>
      <p:ext uri="{BB962C8B-B14F-4D97-AF65-F5344CB8AC3E}">
        <p14:creationId xmlns:p14="http://schemas.microsoft.com/office/powerpoint/2010/main" val="22567724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56</a:t>
            </a:fld>
            <a:endParaRPr lang="es-CO"/>
          </a:p>
        </p:txBody>
      </p:sp>
    </p:spTree>
    <p:extLst>
      <p:ext uri="{BB962C8B-B14F-4D97-AF65-F5344CB8AC3E}">
        <p14:creationId xmlns:p14="http://schemas.microsoft.com/office/powerpoint/2010/main" val="31814047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57</a:t>
            </a:fld>
            <a:endParaRPr lang="es-CO"/>
          </a:p>
        </p:txBody>
      </p:sp>
    </p:spTree>
    <p:extLst>
      <p:ext uri="{BB962C8B-B14F-4D97-AF65-F5344CB8AC3E}">
        <p14:creationId xmlns:p14="http://schemas.microsoft.com/office/powerpoint/2010/main" val="6132023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58</a:t>
            </a:fld>
            <a:endParaRPr lang="es-CO"/>
          </a:p>
        </p:txBody>
      </p:sp>
    </p:spTree>
    <p:extLst>
      <p:ext uri="{BB962C8B-B14F-4D97-AF65-F5344CB8AC3E}">
        <p14:creationId xmlns:p14="http://schemas.microsoft.com/office/powerpoint/2010/main" val="777761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59</a:t>
            </a:fld>
            <a:endParaRPr lang="es-CO"/>
          </a:p>
        </p:txBody>
      </p:sp>
    </p:spTree>
    <p:extLst>
      <p:ext uri="{BB962C8B-B14F-4D97-AF65-F5344CB8AC3E}">
        <p14:creationId xmlns:p14="http://schemas.microsoft.com/office/powerpoint/2010/main" val="33782514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67</a:t>
            </a:fld>
            <a:endParaRPr lang="es-CO"/>
          </a:p>
        </p:txBody>
      </p:sp>
    </p:spTree>
    <p:extLst>
      <p:ext uri="{BB962C8B-B14F-4D97-AF65-F5344CB8AC3E}">
        <p14:creationId xmlns:p14="http://schemas.microsoft.com/office/powerpoint/2010/main" val="39153092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68</a:t>
            </a:fld>
            <a:endParaRPr lang="es-CO"/>
          </a:p>
        </p:txBody>
      </p:sp>
    </p:spTree>
    <p:extLst>
      <p:ext uri="{BB962C8B-B14F-4D97-AF65-F5344CB8AC3E}">
        <p14:creationId xmlns:p14="http://schemas.microsoft.com/office/powerpoint/2010/main" val="31534537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72</a:t>
            </a:fld>
            <a:endParaRPr lang="es-CO"/>
          </a:p>
        </p:txBody>
      </p:sp>
    </p:spTree>
    <p:extLst>
      <p:ext uri="{BB962C8B-B14F-4D97-AF65-F5344CB8AC3E}">
        <p14:creationId xmlns:p14="http://schemas.microsoft.com/office/powerpoint/2010/main" val="1543688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73</a:t>
            </a:fld>
            <a:endParaRPr lang="es-CO"/>
          </a:p>
        </p:txBody>
      </p:sp>
    </p:spTree>
    <p:extLst>
      <p:ext uri="{BB962C8B-B14F-4D97-AF65-F5344CB8AC3E}">
        <p14:creationId xmlns:p14="http://schemas.microsoft.com/office/powerpoint/2010/main" val="37491052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74</a:t>
            </a:fld>
            <a:endParaRPr lang="es-CO"/>
          </a:p>
        </p:txBody>
      </p:sp>
    </p:spTree>
    <p:extLst>
      <p:ext uri="{BB962C8B-B14F-4D97-AF65-F5344CB8AC3E}">
        <p14:creationId xmlns:p14="http://schemas.microsoft.com/office/powerpoint/2010/main" val="6476705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77</a:t>
            </a:fld>
            <a:endParaRPr lang="es-CO"/>
          </a:p>
        </p:txBody>
      </p:sp>
    </p:spTree>
    <p:extLst>
      <p:ext uri="{BB962C8B-B14F-4D97-AF65-F5344CB8AC3E}">
        <p14:creationId xmlns:p14="http://schemas.microsoft.com/office/powerpoint/2010/main" val="670027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78</a:t>
            </a:fld>
            <a:endParaRPr lang="es-CO"/>
          </a:p>
        </p:txBody>
      </p:sp>
    </p:spTree>
    <p:extLst>
      <p:ext uri="{BB962C8B-B14F-4D97-AF65-F5344CB8AC3E}">
        <p14:creationId xmlns:p14="http://schemas.microsoft.com/office/powerpoint/2010/main" val="3043072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79</a:t>
            </a:fld>
            <a:endParaRPr lang="es-CO"/>
          </a:p>
        </p:txBody>
      </p:sp>
    </p:spTree>
    <p:extLst>
      <p:ext uri="{BB962C8B-B14F-4D97-AF65-F5344CB8AC3E}">
        <p14:creationId xmlns:p14="http://schemas.microsoft.com/office/powerpoint/2010/main" val="40945905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81</a:t>
            </a:fld>
            <a:endParaRPr lang="es-CO"/>
          </a:p>
        </p:txBody>
      </p:sp>
    </p:spTree>
    <p:extLst>
      <p:ext uri="{BB962C8B-B14F-4D97-AF65-F5344CB8AC3E}">
        <p14:creationId xmlns:p14="http://schemas.microsoft.com/office/powerpoint/2010/main" val="32162895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82</a:t>
            </a:fld>
            <a:endParaRPr lang="es-CO"/>
          </a:p>
        </p:txBody>
      </p:sp>
    </p:spTree>
    <p:extLst>
      <p:ext uri="{BB962C8B-B14F-4D97-AF65-F5344CB8AC3E}">
        <p14:creationId xmlns:p14="http://schemas.microsoft.com/office/powerpoint/2010/main" val="3898648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83</a:t>
            </a:fld>
            <a:endParaRPr lang="es-CO"/>
          </a:p>
        </p:txBody>
      </p:sp>
    </p:spTree>
    <p:extLst>
      <p:ext uri="{BB962C8B-B14F-4D97-AF65-F5344CB8AC3E}">
        <p14:creationId xmlns:p14="http://schemas.microsoft.com/office/powerpoint/2010/main" val="23413348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84</a:t>
            </a:fld>
            <a:endParaRPr lang="es-CO"/>
          </a:p>
        </p:txBody>
      </p:sp>
    </p:spTree>
    <p:extLst>
      <p:ext uri="{BB962C8B-B14F-4D97-AF65-F5344CB8AC3E}">
        <p14:creationId xmlns:p14="http://schemas.microsoft.com/office/powerpoint/2010/main" val="7106041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85</a:t>
            </a:fld>
            <a:endParaRPr lang="es-CO"/>
          </a:p>
        </p:txBody>
      </p:sp>
    </p:spTree>
    <p:extLst>
      <p:ext uri="{BB962C8B-B14F-4D97-AF65-F5344CB8AC3E}">
        <p14:creationId xmlns:p14="http://schemas.microsoft.com/office/powerpoint/2010/main" val="26607456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86</a:t>
            </a:fld>
            <a:endParaRPr lang="es-CO"/>
          </a:p>
        </p:txBody>
      </p:sp>
    </p:spTree>
    <p:extLst>
      <p:ext uri="{BB962C8B-B14F-4D97-AF65-F5344CB8AC3E}">
        <p14:creationId xmlns:p14="http://schemas.microsoft.com/office/powerpoint/2010/main" val="5123229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87</a:t>
            </a:fld>
            <a:endParaRPr lang="es-CO"/>
          </a:p>
        </p:txBody>
      </p:sp>
    </p:spTree>
    <p:extLst>
      <p:ext uri="{BB962C8B-B14F-4D97-AF65-F5344CB8AC3E}">
        <p14:creationId xmlns:p14="http://schemas.microsoft.com/office/powerpoint/2010/main" val="30401432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88</a:t>
            </a:fld>
            <a:endParaRPr lang="es-CO"/>
          </a:p>
        </p:txBody>
      </p:sp>
    </p:spTree>
    <p:extLst>
      <p:ext uri="{BB962C8B-B14F-4D97-AF65-F5344CB8AC3E}">
        <p14:creationId xmlns:p14="http://schemas.microsoft.com/office/powerpoint/2010/main" val="42257740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89</a:t>
            </a:fld>
            <a:endParaRPr lang="es-CO"/>
          </a:p>
        </p:txBody>
      </p:sp>
    </p:spTree>
    <p:extLst>
      <p:ext uri="{BB962C8B-B14F-4D97-AF65-F5344CB8AC3E}">
        <p14:creationId xmlns:p14="http://schemas.microsoft.com/office/powerpoint/2010/main" val="6466953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90</a:t>
            </a:fld>
            <a:endParaRPr lang="es-CO"/>
          </a:p>
        </p:txBody>
      </p:sp>
    </p:spTree>
    <p:extLst>
      <p:ext uri="{BB962C8B-B14F-4D97-AF65-F5344CB8AC3E}">
        <p14:creationId xmlns:p14="http://schemas.microsoft.com/office/powerpoint/2010/main" val="23789533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92</a:t>
            </a:fld>
            <a:endParaRPr lang="es-CO"/>
          </a:p>
        </p:txBody>
      </p:sp>
    </p:spTree>
    <p:extLst>
      <p:ext uri="{BB962C8B-B14F-4D97-AF65-F5344CB8AC3E}">
        <p14:creationId xmlns:p14="http://schemas.microsoft.com/office/powerpoint/2010/main" val="28996913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93</a:t>
            </a:fld>
            <a:endParaRPr lang="es-ES"/>
          </a:p>
        </p:txBody>
      </p:sp>
    </p:spTree>
    <p:extLst>
      <p:ext uri="{BB962C8B-B14F-4D97-AF65-F5344CB8AC3E}">
        <p14:creationId xmlns:p14="http://schemas.microsoft.com/office/powerpoint/2010/main" val="7447460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94</a:t>
            </a:fld>
            <a:endParaRPr lang="es-ES"/>
          </a:p>
        </p:txBody>
      </p:sp>
    </p:spTree>
    <p:extLst>
      <p:ext uri="{BB962C8B-B14F-4D97-AF65-F5344CB8AC3E}">
        <p14:creationId xmlns:p14="http://schemas.microsoft.com/office/powerpoint/2010/main" val="7876866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95</a:t>
            </a:fld>
            <a:endParaRPr lang="es-ES"/>
          </a:p>
        </p:txBody>
      </p:sp>
    </p:spTree>
    <p:extLst>
      <p:ext uri="{BB962C8B-B14F-4D97-AF65-F5344CB8AC3E}">
        <p14:creationId xmlns:p14="http://schemas.microsoft.com/office/powerpoint/2010/main" val="7325685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96</a:t>
            </a:fld>
            <a:endParaRPr lang="es-ES"/>
          </a:p>
        </p:txBody>
      </p:sp>
    </p:spTree>
    <p:extLst>
      <p:ext uri="{BB962C8B-B14F-4D97-AF65-F5344CB8AC3E}">
        <p14:creationId xmlns:p14="http://schemas.microsoft.com/office/powerpoint/2010/main" val="14319697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584450" y="860425"/>
            <a:ext cx="4127500" cy="232251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98</a:t>
            </a:fld>
            <a:endParaRPr lang="es-CO"/>
          </a:p>
        </p:txBody>
      </p:sp>
    </p:spTree>
    <p:extLst>
      <p:ext uri="{BB962C8B-B14F-4D97-AF65-F5344CB8AC3E}">
        <p14:creationId xmlns:p14="http://schemas.microsoft.com/office/powerpoint/2010/main" val="25269213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101</a:t>
            </a:fld>
            <a:endParaRPr lang="es-ES"/>
          </a:p>
        </p:txBody>
      </p:sp>
    </p:spTree>
    <p:extLst>
      <p:ext uri="{BB962C8B-B14F-4D97-AF65-F5344CB8AC3E}">
        <p14:creationId xmlns:p14="http://schemas.microsoft.com/office/powerpoint/2010/main" val="19673635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56B0AF1-3512-4220-BF81-87715E09D46D}" type="slidenum">
              <a:rPr lang="es-ES" smtClean="0"/>
              <a:t>102</a:t>
            </a:fld>
            <a:endParaRPr lang="es-ES"/>
          </a:p>
        </p:txBody>
      </p:sp>
    </p:spTree>
    <p:extLst>
      <p:ext uri="{BB962C8B-B14F-4D97-AF65-F5344CB8AC3E}">
        <p14:creationId xmlns:p14="http://schemas.microsoft.com/office/powerpoint/2010/main" val="40461484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06400" y="696913"/>
            <a:ext cx="6197600" cy="348615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106</a:t>
            </a:fld>
            <a:endParaRPr lang="es-ES"/>
          </a:p>
        </p:txBody>
      </p:sp>
    </p:spTree>
    <p:extLst>
      <p:ext uri="{BB962C8B-B14F-4D97-AF65-F5344CB8AC3E}">
        <p14:creationId xmlns:p14="http://schemas.microsoft.com/office/powerpoint/2010/main" val="17794860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06400" y="696913"/>
            <a:ext cx="6197600" cy="3486150"/>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108</a:t>
            </a:fld>
            <a:endParaRPr lang="es-ES"/>
          </a:p>
        </p:txBody>
      </p:sp>
    </p:spTree>
    <p:extLst>
      <p:ext uri="{BB962C8B-B14F-4D97-AF65-F5344CB8AC3E}">
        <p14:creationId xmlns:p14="http://schemas.microsoft.com/office/powerpoint/2010/main" val="10674819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114</a:t>
            </a:fld>
            <a:endParaRPr lang="es-CO"/>
          </a:p>
        </p:txBody>
      </p:sp>
    </p:spTree>
    <p:extLst>
      <p:ext uri="{BB962C8B-B14F-4D97-AF65-F5344CB8AC3E}">
        <p14:creationId xmlns:p14="http://schemas.microsoft.com/office/powerpoint/2010/main" val="40243355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116</a:t>
            </a:fld>
            <a:endParaRPr lang="es-CO"/>
          </a:p>
        </p:txBody>
      </p:sp>
    </p:spTree>
    <p:extLst>
      <p:ext uri="{BB962C8B-B14F-4D97-AF65-F5344CB8AC3E}">
        <p14:creationId xmlns:p14="http://schemas.microsoft.com/office/powerpoint/2010/main" val="40761975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117</a:t>
            </a:fld>
            <a:endParaRPr lang="es-CO"/>
          </a:p>
        </p:txBody>
      </p:sp>
    </p:spTree>
    <p:extLst>
      <p:ext uri="{BB962C8B-B14F-4D97-AF65-F5344CB8AC3E}">
        <p14:creationId xmlns:p14="http://schemas.microsoft.com/office/powerpoint/2010/main" val="2566139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1" name="Rectángulo 10"/>
          <p:cNvSpPr/>
          <p:nvPr userDrawn="1"/>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pic>
        <p:nvPicPr>
          <p:cNvPr id="12" name="Imagen 11"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1" y="132977"/>
            <a:ext cx="2222501" cy="1067549"/>
          </a:xfrm>
          <a:prstGeom prst="rect">
            <a:avLst/>
          </a:prstGeom>
        </p:spPr>
      </p:pic>
      <p:sp>
        <p:nvSpPr>
          <p:cNvPr id="13" name="Rectángulo 12"/>
          <p:cNvSpPr/>
          <p:nvPr userDrawn="1"/>
        </p:nvSpPr>
        <p:spPr>
          <a:xfrm>
            <a:off x="0" y="6540502"/>
            <a:ext cx="12192000" cy="28769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4" name="CuadroTexto 13"/>
          <p:cNvSpPr txBox="1"/>
          <p:nvPr userDrawn="1"/>
        </p:nvSpPr>
        <p:spPr>
          <a:xfrm>
            <a:off x="8726417" y="6510467"/>
            <a:ext cx="3365500" cy="253916"/>
          </a:xfrm>
          <a:prstGeom prst="rect">
            <a:avLst/>
          </a:prstGeom>
          <a:noFill/>
        </p:spPr>
        <p:txBody>
          <a:bodyPr wrap="square" rtlCol="0">
            <a:spAutoFit/>
          </a:bodyPr>
          <a:lstStyle/>
          <a:p>
            <a:pPr algn="r"/>
            <a:r>
              <a:rPr lang="es-ES" sz="1050" dirty="0">
                <a:solidFill>
                  <a:srgbClr val="A9A8A9"/>
                </a:solidFill>
                <a:latin typeface="Lato Regular"/>
                <a:cs typeface="Lato Regular"/>
              </a:rPr>
              <a:t>Oficina Asesora</a:t>
            </a:r>
            <a:r>
              <a:rPr lang="es-ES" sz="1050" baseline="0" dirty="0">
                <a:solidFill>
                  <a:srgbClr val="A9A8A9"/>
                </a:solidFill>
                <a:latin typeface="Lato Regular"/>
                <a:cs typeface="Lato Regular"/>
              </a:rPr>
              <a:t> de Planeación</a:t>
            </a:r>
            <a:endParaRPr lang="es-ES" sz="1050" dirty="0">
              <a:solidFill>
                <a:srgbClr val="A9A8A9"/>
              </a:solidFill>
              <a:latin typeface="Lato Regular"/>
              <a:cs typeface="Lato Regular"/>
            </a:endParaRPr>
          </a:p>
        </p:txBody>
      </p:sp>
    </p:spTree>
    <p:extLst>
      <p:ext uri="{BB962C8B-B14F-4D97-AF65-F5344CB8AC3E}">
        <p14:creationId xmlns:p14="http://schemas.microsoft.com/office/powerpoint/2010/main" val="3806457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chart" Target="../charts/chart8.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2.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8.png"/><Relationship Id="rId7" Type="http://schemas.openxmlformats.org/officeDocument/2006/relationships/diagramColors" Target="../diagrams/colors12.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4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8.png"/><Relationship Id="rId7" Type="http://schemas.openxmlformats.org/officeDocument/2006/relationships/diagramColors" Target="../diagrams/colors13.xml"/><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8.emf"/></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8.png"/><Relationship Id="rId2" Type="http://schemas.openxmlformats.org/officeDocument/2006/relationships/diagramData" Target="../diagrams/data15.xml"/><Relationship Id="rId1" Type="http://schemas.openxmlformats.org/officeDocument/2006/relationships/slideLayout" Target="../slideLayouts/slideLayout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2.jp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slide" Target="slide74.xml"/><Relationship Id="rId4" Type="http://schemas.openxmlformats.org/officeDocument/2006/relationships/image" Target="../media/image25.emf"/></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8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chart" Target="../charts/chart14.xml"/></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9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8.png"/></Relationships>
</file>

<file path=ppt/slides/_rels/slide9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3.emf"/><Relationship Id="rId4" Type="http://schemas.openxmlformats.org/officeDocument/2006/relationships/image" Target="../media/image32.emf"/></Relationships>
</file>

<file path=ppt/slides/_rels/slide9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5.emf"/><Relationship Id="rId4" Type="http://schemas.openxmlformats.org/officeDocument/2006/relationships/image" Target="../media/image34.emf"/></Relationships>
</file>

<file path=ppt/slides/_rels/slide95.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8.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slide" Target="slide96.xml"/><Relationship Id="rId5" Type="http://schemas.openxmlformats.org/officeDocument/2006/relationships/image" Target="../media/image38.emf"/><Relationship Id="rId4" Type="http://schemas.openxmlformats.org/officeDocument/2006/relationships/image" Target="../media/image37.emf"/></Relationships>
</file>

<file path=ppt/slides/_rels/slide9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9.emf"/><Relationship Id="rId7" Type="http://schemas.openxmlformats.org/officeDocument/2006/relationships/slide" Target="slide95.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slide" Target="slide100.xml"/><Relationship Id="rId5" Type="http://schemas.openxmlformats.org/officeDocument/2006/relationships/slide" Target="slide99.xml"/><Relationship Id="rId4" Type="http://schemas.openxmlformats.org/officeDocument/2006/relationships/image" Target="../media/image40.jpeg"/></Relationships>
</file>

<file path=ppt/slides/_rels/slide9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4.emf"/><Relationship Id="rId4" Type="http://schemas.openxmlformats.org/officeDocument/2006/relationships/image" Target="../media/image43.emf"/></Relationships>
</file>

<file path=ppt/slides/_rels/slide10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6.emf"/><Relationship Id="rId4" Type="http://schemas.openxmlformats.org/officeDocument/2006/relationships/image" Target="../media/image45.emf"/></Relationships>
</file>

<file path=ppt/slides/_rels/slide102.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slide" Target="slide107.xml"/><Relationship Id="rId5" Type="http://schemas.openxmlformats.org/officeDocument/2006/relationships/image" Target="../media/image48.emf"/><Relationship Id="rId4" Type="http://schemas.openxmlformats.org/officeDocument/2006/relationships/image" Target="../media/image47.emf"/></Relationships>
</file>

<file path=ppt/slides/_rels/slide10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9.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109.xml"/><Relationship Id="rId4" Type="http://schemas.openxmlformats.org/officeDocument/2006/relationships/slide" Target="slide110.xml"/></Relationships>
</file>

<file path=ppt/slides/_rels/slide10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slide" Target="slide117.xml"/><Relationship Id="rId5" Type="http://schemas.openxmlformats.org/officeDocument/2006/relationships/slide" Target="slide118.xml"/><Relationship Id="rId4" Type="http://schemas.openxmlformats.org/officeDocument/2006/relationships/slide" Target="slide116.xml"/></Relationships>
</file>

<file path=ppt/slides/_rels/slide107.xml.rels><?xml version="1.0" encoding="UTF-8" standalone="yes"?>
<Relationships xmlns="http://schemas.openxmlformats.org/package/2006/relationships"><Relationship Id="rId3" Type="http://schemas.openxmlformats.org/officeDocument/2006/relationships/slide" Target="slide119.xml"/><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8.png"/></Relationships>
</file>

<file path=ppt/slides/_rels/slide1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1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3.png"/></Relationships>
</file>

<file path=ppt/slides/_rels/slide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8.png"/></Relationships>
</file>

<file path=ppt/slides/_rels/slide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a:t>
            </a:r>
            <a:r>
              <a:rPr lang="es-ES" sz="2100">
                <a:solidFill>
                  <a:schemeClr val="bg1"/>
                </a:solidFill>
              </a:rPr>
              <a:t>DIRECTIVA 136</a:t>
            </a:r>
            <a:endParaRPr lang="es-ES" sz="2100" dirty="0">
              <a:solidFill>
                <a:schemeClr val="bg1"/>
              </a:solidFill>
            </a:endParaRP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Junio 28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6" y="2252367"/>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a:t>
            </a:r>
            <a:r>
              <a:rPr lang="es-CO" sz="2400" dirty="0">
                <a:solidFill>
                  <a:schemeClr val="bg1"/>
                </a:solidFill>
              </a:rPr>
              <a:t> Ley de Extinción de</a:t>
            </a:r>
          </a:p>
          <a:p>
            <a:pPr marL="457200" indent="-457200">
              <a:buAutoNum type="arabicPeriod"/>
            </a:pPr>
            <a:r>
              <a:rPr lang="es-CO" sz="2400" dirty="0">
                <a:solidFill>
                  <a:schemeClr val="bg1"/>
                </a:solidFill>
              </a:rPr>
              <a:t>Informe Sociedades Activas.</a:t>
            </a:r>
          </a:p>
          <a:p>
            <a:pPr marL="457200" indent="-457200">
              <a:buAutoNum type="arabicPeriod"/>
            </a:pPr>
            <a:r>
              <a:rPr lang="es-CO" sz="2400" dirty="0"/>
              <a:t>Informe Sociedades en Liquidación.</a:t>
            </a:r>
          </a:p>
          <a:p>
            <a:pPr marL="457200" indent="-457200">
              <a:buAutoNum type="arabicPeriod"/>
            </a:pPr>
            <a:r>
              <a:rPr lang="es-CO" sz="2400" dirty="0"/>
              <a:t>Avance Implementación Modificación Ley de Extinción de Dominio.</a:t>
            </a:r>
          </a:p>
          <a:p>
            <a:pPr marL="457200" indent="-457200">
              <a:buAutoNum type="arabicPeriod"/>
            </a:pPr>
            <a:r>
              <a:rPr lang="es-CO" sz="2400" dirty="0"/>
              <a:t>Comité Financiero.</a:t>
            </a:r>
          </a:p>
          <a:p>
            <a:pPr marL="457200" indent="-457200">
              <a:buAutoNum type="arabicPeriod"/>
            </a:pPr>
            <a:r>
              <a:rPr lang="es-CO" sz="2400" dirty="0"/>
              <a:t>Relación FGN y SAE.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5" name="CuadroTexto 4"/>
          <p:cNvSpPr txBox="1"/>
          <p:nvPr/>
        </p:nvSpPr>
        <p:spPr>
          <a:xfrm>
            <a:off x="6400672" y="188640"/>
            <a:ext cx="4087816" cy="523220"/>
          </a:xfrm>
          <a:prstGeom prst="rect">
            <a:avLst/>
          </a:prstGeom>
          <a:noFill/>
        </p:spPr>
        <p:txBody>
          <a:bodyPr wrap="square" rtlCol="0">
            <a:spAutoFit/>
          </a:bodyPr>
          <a:lstStyle/>
          <a:p>
            <a:pPr algn="r"/>
            <a:r>
              <a:rPr lang="es-ES" sz="1400" dirty="0">
                <a:solidFill>
                  <a:srgbClr val="A9A8A9"/>
                </a:solidFill>
              </a:rPr>
              <a:t>SOCIEDADES ACTIVAS</a:t>
            </a:r>
          </a:p>
          <a:p>
            <a:pPr algn="r"/>
            <a:r>
              <a:rPr lang="es-ES" sz="1400" dirty="0">
                <a:solidFill>
                  <a:srgbClr val="A9A8A9"/>
                </a:solidFill>
                <a:latin typeface="Lato Regular"/>
                <a:cs typeface="Lato Regular"/>
              </a:rPr>
              <a:t>2017</a:t>
            </a:r>
            <a:endParaRPr lang="es-ES" dirty="0">
              <a:solidFill>
                <a:srgbClr val="A9A8A9"/>
              </a:solidFill>
              <a:latin typeface="Lato Regular"/>
              <a:cs typeface="Lato Regular"/>
            </a:endParaRPr>
          </a:p>
        </p:txBody>
      </p:sp>
      <p:sp>
        <p:nvSpPr>
          <p:cNvPr id="15" name="CuadroTexto 6"/>
          <p:cNvSpPr txBox="1"/>
          <p:nvPr/>
        </p:nvSpPr>
        <p:spPr>
          <a:xfrm>
            <a:off x="1524000" y="1066502"/>
            <a:ext cx="9143999" cy="523220"/>
          </a:xfrm>
          <a:prstGeom prst="rect">
            <a:avLst/>
          </a:prstGeom>
          <a:noFill/>
        </p:spPr>
        <p:txBody>
          <a:bodyPr wrap="square" rtlCol="0">
            <a:spAutoFit/>
          </a:bodyPr>
          <a:lstStyle/>
          <a:p>
            <a:pPr algn="ctr"/>
            <a:r>
              <a:rPr lang="it-IT" sz="2800" b="1" dirty="0">
                <a:cs typeface="Lato Regular"/>
              </a:rPr>
              <a:t>Inventario de la Gerencia</a:t>
            </a:r>
            <a:endParaRPr lang="es-ES" sz="2800" b="1" dirty="0">
              <a:cs typeface="Lato Regular"/>
            </a:endParaRPr>
          </a:p>
        </p:txBody>
      </p:sp>
      <p:sp>
        <p:nvSpPr>
          <p:cNvPr id="17" name="11 CuadroTexto"/>
          <p:cNvSpPr txBox="1"/>
          <p:nvPr/>
        </p:nvSpPr>
        <p:spPr>
          <a:xfrm>
            <a:off x="7308806" y="6078836"/>
            <a:ext cx="2946881" cy="253916"/>
          </a:xfrm>
          <a:prstGeom prst="rect">
            <a:avLst/>
          </a:prstGeom>
          <a:noFill/>
        </p:spPr>
        <p:txBody>
          <a:bodyPr wrap="square" rtlCol="0">
            <a:spAutoFit/>
          </a:bodyPr>
          <a:lstStyle/>
          <a:p>
            <a:r>
              <a:rPr lang="es-CO" sz="1050" dirty="0"/>
              <a:t>*Fuente: </a:t>
            </a:r>
            <a:r>
              <a:rPr lang="es-CO" sz="1050" dirty="0" err="1"/>
              <a:t>Matrix</a:t>
            </a:r>
            <a:r>
              <a:rPr lang="es-CO" sz="1050" dirty="0"/>
              <a:t> con corte al 20 de Junio de 2017</a:t>
            </a:r>
          </a:p>
        </p:txBody>
      </p:sp>
      <p:graphicFrame>
        <p:nvGraphicFramePr>
          <p:cNvPr id="14" name="Diagrama 13"/>
          <p:cNvGraphicFramePr/>
          <p:nvPr>
            <p:extLst>
              <p:ext uri="{D42A27DB-BD31-4B8C-83A1-F6EECF244321}">
                <p14:modId xmlns:p14="http://schemas.microsoft.com/office/powerpoint/2010/main" val="1354869615"/>
              </p:ext>
            </p:extLst>
          </p:nvPr>
        </p:nvGraphicFramePr>
        <p:xfrm>
          <a:off x="2827777" y="1627808"/>
          <a:ext cx="7013805" cy="4359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ángulo 10"/>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p:cNvSpPr txBox="1"/>
          <p:nvPr/>
        </p:nvSpPr>
        <p:spPr>
          <a:xfrm>
            <a:off x="7381189" y="246800"/>
            <a:ext cx="4158440" cy="523220"/>
          </a:xfrm>
          <a:prstGeom prst="rect">
            <a:avLst/>
          </a:prstGeom>
          <a:noFill/>
        </p:spPr>
        <p:txBody>
          <a:bodyPr wrap="square" rtlCol="0">
            <a:spAutoFit/>
          </a:bodyPr>
          <a:lstStyle/>
          <a:p>
            <a:pPr algn="r"/>
            <a:r>
              <a:rPr lang="es-ES" sz="2800" b="1" dirty="0">
                <a:solidFill>
                  <a:schemeClr val="bg1"/>
                </a:solidFill>
              </a:rPr>
              <a:t>SABEMOS QUÉ TENEMOS</a:t>
            </a:r>
            <a:endParaRPr lang="es-ES" sz="2800" dirty="0">
              <a:solidFill>
                <a:schemeClr val="bg1"/>
              </a:solidFill>
            </a:endParaRPr>
          </a:p>
        </p:txBody>
      </p:sp>
    </p:spTree>
    <p:extLst>
      <p:ext uri="{BB962C8B-B14F-4D97-AF65-F5344CB8AC3E}">
        <p14:creationId xmlns:p14="http://schemas.microsoft.com/office/powerpoint/2010/main" val="70326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2000" fill="remove" nodeType="withEffect">
                                  <p:stCondLst>
                                    <p:cond delay="0"/>
                                  </p:stCondLst>
                                  <p:iterate type="lt">
                                    <p:tmPct val="10000"/>
                                  </p:iterate>
                                  <p:childTnLst>
                                    <p:animClr clrSpc="rgb" dir="cw">
                                      <p:cBhvr override="childStyle">
                                        <p:cTn id="6" dur="250" autoRev="1" fill="remove"/>
                                        <p:tgtEl>
                                          <p:spTgt spid="15">
                                            <p:txEl>
                                              <p:pRg st="0" end="0"/>
                                            </p:txEl>
                                          </p:spTgt>
                                        </p:tgtEl>
                                        <p:attrNameLst>
                                          <p:attrName>style.color</p:attrName>
                                        </p:attrNameLst>
                                      </p:cBhvr>
                                      <p:to>
                                        <a:srgbClr val="92D050"/>
                                      </p:to>
                                    </p:animClr>
                                    <p:animClr clrSpc="rgb" dir="cw">
                                      <p:cBhvr>
                                        <p:cTn id="7" dur="250" autoRev="1" fill="remove"/>
                                        <p:tgtEl>
                                          <p:spTgt spid="15">
                                            <p:txEl>
                                              <p:pRg st="0" end="0"/>
                                            </p:txEl>
                                          </p:spTgt>
                                        </p:tgtEl>
                                        <p:attrNameLst>
                                          <p:attrName>fillcolor</p:attrName>
                                        </p:attrNameLst>
                                      </p:cBhvr>
                                      <p:to>
                                        <a:srgbClr val="92D050"/>
                                      </p:to>
                                    </p:animClr>
                                    <p:set>
                                      <p:cBhvr>
                                        <p:cTn id="8" dur="250" autoRev="1" fill="remove"/>
                                        <p:tgtEl>
                                          <p:spTgt spid="15">
                                            <p:txEl>
                                              <p:pRg st="0" end="0"/>
                                            </p:txEl>
                                          </p:spTgt>
                                        </p:tgtEl>
                                        <p:attrNameLst>
                                          <p:attrName>fill.type</p:attrName>
                                        </p:attrNameLst>
                                      </p:cBhvr>
                                      <p:to>
                                        <p:strVal val="solid"/>
                                      </p:to>
                                    </p:set>
                                    <p:set>
                                      <p:cBhvr>
                                        <p:cTn id="9" dur="250" autoRev="1" fill="remove"/>
                                        <p:tgtEl>
                                          <p:spTgt spid="15">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1563104" y="159123"/>
            <a:ext cx="3736428" cy="1354217"/>
          </a:xfrm>
          <a:prstGeom prst="rect">
            <a:avLst/>
          </a:prstGeom>
          <a:noFill/>
        </p:spPr>
        <p:txBody>
          <a:bodyPr wrap="square" rtlCol="0">
            <a:spAutoFit/>
          </a:bodyPr>
          <a:lstStyle/>
          <a:p>
            <a:pPr algn="ctr"/>
            <a:r>
              <a:rPr lang="es-CO" sz="2200" b="1" dirty="0"/>
              <a:t>Distribución Geográfica </a:t>
            </a:r>
            <a:r>
              <a:rPr lang="es-CO" sz="2000" b="1" dirty="0"/>
              <a:t>Sociedades Activas</a:t>
            </a:r>
          </a:p>
          <a:p>
            <a:pPr algn="ctr"/>
            <a:r>
              <a:rPr lang="es-CO" sz="2000" b="1" dirty="0"/>
              <a:t>542</a:t>
            </a:r>
          </a:p>
          <a:p>
            <a:pPr algn="ctr"/>
            <a:endParaRPr lang="es-CO" sz="2000" b="1" dirty="0"/>
          </a:p>
        </p:txBody>
      </p:sp>
      <p:grpSp>
        <p:nvGrpSpPr>
          <p:cNvPr id="3" name="2 Grupo"/>
          <p:cNvGrpSpPr/>
          <p:nvPr/>
        </p:nvGrpSpPr>
        <p:grpSpPr>
          <a:xfrm>
            <a:off x="5582204" y="1097280"/>
            <a:ext cx="5023538" cy="5750236"/>
            <a:chOff x="3916637" y="-10629"/>
            <a:chExt cx="5023538" cy="6868410"/>
          </a:xfrm>
        </p:grpSpPr>
        <p:pic>
          <p:nvPicPr>
            <p:cNvPr id="14" name="Picture 2" descr="C:\Users\srojas\Pictures\mapa_colombia_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6637" y="-10629"/>
              <a:ext cx="5023538" cy="6868410"/>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4326352" y="654873"/>
              <a:ext cx="423081" cy="276999"/>
            </a:xfrm>
            <a:prstGeom prst="rect">
              <a:avLst/>
            </a:prstGeom>
            <a:noFill/>
          </p:spPr>
          <p:txBody>
            <a:bodyPr wrap="square" rtlCol="0">
              <a:spAutoFit/>
            </a:bodyPr>
            <a:lstStyle/>
            <a:p>
              <a:r>
                <a:rPr lang="es-CO" sz="1200" b="1" dirty="0"/>
                <a:t>18</a:t>
              </a:r>
            </a:p>
          </p:txBody>
        </p:sp>
        <p:sp>
          <p:nvSpPr>
            <p:cNvPr id="17" name="16 CuadroTexto"/>
            <p:cNvSpPr txBox="1"/>
            <p:nvPr/>
          </p:nvSpPr>
          <p:spPr>
            <a:xfrm>
              <a:off x="6525922" y="495392"/>
              <a:ext cx="423081" cy="276999"/>
            </a:xfrm>
            <a:prstGeom prst="rect">
              <a:avLst/>
            </a:prstGeom>
            <a:noFill/>
          </p:spPr>
          <p:txBody>
            <a:bodyPr wrap="square" rtlCol="0">
              <a:spAutoFit/>
            </a:bodyPr>
            <a:lstStyle/>
            <a:p>
              <a:r>
                <a:rPr lang="es-CO" sz="1200" b="1" dirty="0"/>
                <a:t>5</a:t>
              </a:r>
            </a:p>
          </p:txBody>
        </p:sp>
        <p:sp>
          <p:nvSpPr>
            <p:cNvPr id="18" name="17 CuadroTexto"/>
            <p:cNvSpPr txBox="1"/>
            <p:nvPr/>
          </p:nvSpPr>
          <p:spPr>
            <a:xfrm>
              <a:off x="5340818" y="620496"/>
              <a:ext cx="423081" cy="276999"/>
            </a:xfrm>
            <a:prstGeom prst="rect">
              <a:avLst/>
            </a:prstGeom>
            <a:noFill/>
          </p:spPr>
          <p:txBody>
            <a:bodyPr wrap="square" rtlCol="0">
              <a:spAutoFit/>
            </a:bodyPr>
            <a:lstStyle/>
            <a:p>
              <a:r>
                <a:rPr lang="es-CO" sz="1200" b="1" dirty="0"/>
                <a:t>26</a:t>
              </a:r>
            </a:p>
          </p:txBody>
        </p:sp>
        <p:sp>
          <p:nvSpPr>
            <p:cNvPr id="19" name="18 CuadroTexto"/>
            <p:cNvSpPr txBox="1"/>
            <p:nvPr/>
          </p:nvSpPr>
          <p:spPr>
            <a:xfrm>
              <a:off x="5766343" y="871302"/>
              <a:ext cx="423081" cy="276999"/>
            </a:xfrm>
            <a:prstGeom prst="rect">
              <a:avLst/>
            </a:prstGeom>
            <a:noFill/>
          </p:spPr>
          <p:txBody>
            <a:bodyPr wrap="square" rtlCol="0">
              <a:spAutoFit/>
            </a:bodyPr>
            <a:lstStyle/>
            <a:p>
              <a:r>
                <a:rPr lang="es-CO" sz="1200" b="1" dirty="0"/>
                <a:t>30</a:t>
              </a:r>
            </a:p>
          </p:txBody>
        </p:sp>
        <p:sp>
          <p:nvSpPr>
            <p:cNvPr id="20" name="19 CuadroTexto"/>
            <p:cNvSpPr txBox="1"/>
            <p:nvPr/>
          </p:nvSpPr>
          <p:spPr>
            <a:xfrm>
              <a:off x="6144368" y="1055921"/>
              <a:ext cx="423081" cy="276999"/>
            </a:xfrm>
            <a:prstGeom prst="rect">
              <a:avLst/>
            </a:prstGeom>
            <a:noFill/>
          </p:spPr>
          <p:txBody>
            <a:bodyPr wrap="square" rtlCol="0">
              <a:spAutoFit/>
            </a:bodyPr>
            <a:lstStyle/>
            <a:p>
              <a:r>
                <a:rPr lang="es-CO" sz="1200" b="1" dirty="0"/>
                <a:t>7</a:t>
              </a:r>
            </a:p>
          </p:txBody>
        </p:sp>
        <p:sp>
          <p:nvSpPr>
            <p:cNvPr id="21" name="20 CuadroTexto"/>
            <p:cNvSpPr txBox="1"/>
            <p:nvPr/>
          </p:nvSpPr>
          <p:spPr>
            <a:xfrm>
              <a:off x="5429655" y="1263771"/>
              <a:ext cx="423081" cy="276999"/>
            </a:xfrm>
            <a:prstGeom prst="rect">
              <a:avLst/>
            </a:prstGeom>
            <a:noFill/>
          </p:spPr>
          <p:txBody>
            <a:bodyPr wrap="square" rtlCol="0">
              <a:spAutoFit/>
            </a:bodyPr>
            <a:lstStyle/>
            <a:p>
              <a:r>
                <a:rPr lang="es-CO" sz="1200" b="1" dirty="0"/>
                <a:t>3</a:t>
              </a:r>
            </a:p>
          </p:txBody>
        </p:sp>
        <p:sp>
          <p:nvSpPr>
            <p:cNvPr id="22" name="21 CuadroTexto"/>
            <p:cNvSpPr txBox="1"/>
            <p:nvPr/>
          </p:nvSpPr>
          <p:spPr>
            <a:xfrm>
              <a:off x="5160717" y="1614046"/>
              <a:ext cx="423081" cy="276999"/>
            </a:xfrm>
            <a:prstGeom prst="rect">
              <a:avLst/>
            </a:prstGeom>
            <a:noFill/>
          </p:spPr>
          <p:txBody>
            <a:bodyPr wrap="square" rtlCol="0">
              <a:spAutoFit/>
            </a:bodyPr>
            <a:lstStyle/>
            <a:p>
              <a:r>
                <a:rPr lang="es-CO" sz="1200" b="1" dirty="0"/>
                <a:t>11</a:t>
              </a:r>
            </a:p>
          </p:txBody>
        </p:sp>
        <p:sp>
          <p:nvSpPr>
            <p:cNvPr id="23" name="22 CuadroTexto"/>
            <p:cNvSpPr txBox="1"/>
            <p:nvPr/>
          </p:nvSpPr>
          <p:spPr>
            <a:xfrm>
              <a:off x="5743982" y="1522136"/>
              <a:ext cx="423081" cy="276999"/>
            </a:xfrm>
            <a:prstGeom prst="rect">
              <a:avLst/>
            </a:prstGeom>
            <a:noFill/>
          </p:spPr>
          <p:txBody>
            <a:bodyPr wrap="square" rtlCol="0">
              <a:spAutoFit/>
            </a:bodyPr>
            <a:lstStyle/>
            <a:p>
              <a:r>
                <a:rPr lang="es-CO" sz="1200" b="1" dirty="0"/>
                <a:t>6</a:t>
              </a:r>
            </a:p>
          </p:txBody>
        </p:sp>
        <p:sp>
          <p:nvSpPr>
            <p:cNvPr id="24" name="23 CuadroTexto"/>
            <p:cNvSpPr txBox="1"/>
            <p:nvPr/>
          </p:nvSpPr>
          <p:spPr>
            <a:xfrm>
              <a:off x="6297673" y="1595851"/>
              <a:ext cx="423081" cy="276999"/>
            </a:xfrm>
            <a:prstGeom prst="rect">
              <a:avLst/>
            </a:prstGeom>
            <a:noFill/>
          </p:spPr>
          <p:txBody>
            <a:bodyPr wrap="square" rtlCol="0">
              <a:spAutoFit/>
            </a:bodyPr>
            <a:lstStyle/>
            <a:p>
              <a:r>
                <a:rPr lang="es-CO" sz="1200" b="1" dirty="0"/>
                <a:t>9</a:t>
              </a:r>
            </a:p>
          </p:txBody>
        </p:sp>
        <p:sp>
          <p:nvSpPr>
            <p:cNvPr id="25" name="24 CuadroTexto"/>
            <p:cNvSpPr txBox="1"/>
            <p:nvPr/>
          </p:nvSpPr>
          <p:spPr>
            <a:xfrm>
              <a:off x="5264890" y="2211670"/>
              <a:ext cx="423081" cy="461665"/>
            </a:xfrm>
            <a:prstGeom prst="rect">
              <a:avLst/>
            </a:prstGeom>
            <a:noFill/>
          </p:spPr>
          <p:txBody>
            <a:bodyPr wrap="square" rtlCol="0">
              <a:spAutoFit/>
            </a:bodyPr>
            <a:lstStyle/>
            <a:p>
              <a:r>
                <a:rPr lang="es-CO" sz="1200" b="1" dirty="0"/>
                <a:t>81	</a:t>
              </a:r>
            </a:p>
          </p:txBody>
        </p:sp>
        <p:sp>
          <p:nvSpPr>
            <p:cNvPr id="26" name="25 CuadroTexto"/>
            <p:cNvSpPr txBox="1"/>
            <p:nvPr/>
          </p:nvSpPr>
          <p:spPr>
            <a:xfrm>
              <a:off x="6144367" y="2350169"/>
              <a:ext cx="423081" cy="276999"/>
            </a:xfrm>
            <a:prstGeom prst="rect">
              <a:avLst/>
            </a:prstGeom>
            <a:noFill/>
          </p:spPr>
          <p:txBody>
            <a:bodyPr wrap="square" rtlCol="0">
              <a:spAutoFit/>
            </a:bodyPr>
            <a:lstStyle/>
            <a:p>
              <a:r>
                <a:rPr lang="es-CO" sz="1200" b="1" dirty="0"/>
                <a:t>4</a:t>
              </a:r>
            </a:p>
          </p:txBody>
        </p:sp>
        <p:sp>
          <p:nvSpPr>
            <p:cNvPr id="27" name="26 CuadroTexto"/>
            <p:cNvSpPr txBox="1"/>
            <p:nvPr/>
          </p:nvSpPr>
          <p:spPr>
            <a:xfrm>
              <a:off x="7080539" y="2225570"/>
              <a:ext cx="423081" cy="276999"/>
            </a:xfrm>
            <a:prstGeom prst="rect">
              <a:avLst/>
            </a:prstGeom>
            <a:noFill/>
          </p:spPr>
          <p:txBody>
            <a:bodyPr wrap="square" rtlCol="0">
              <a:spAutoFit/>
            </a:bodyPr>
            <a:lstStyle/>
            <a:p>
              <a:r>
                <a:rPr lang="es-CO" sz="1200" b="1" dirty="0"/>
                <a:t>3</a:t>
              </a:r>
            </a:p>
          </p:txBody>
        </p:sp>
        <p:sp>
          <p:nvSpPr>
            <p:cNvPr id="28" name="27 CuadroTexto"/>
            <p:cNvSpPr txBox="1"/>
            <p:nvPr/>
          </p:nvSpPr>
          <p:spPr>
            <a:xfrm>
              <a:off x="4659992" y="2550196"/>
              <a:ext cx="423081" cy="276999"/>
            </a:xfrm>
            <a:prstGeom prst="rect">
              <a:avLst/>
            </a:prstGeom>
            <a:noFill/>
          </p:spPr>
          <p:txBody>
            <a:bodyPr wrap="square" rtlCol="0">
              <a:spAutoFit/>
            </a:bodyPr>
            <a:lstStyle/>
            <a:p>
              <a:r>
                <a:rPr lang="es-CO" sz="1200" b="1" dirty="0"/>
                <a:t>3</a:t>
              </a:r>
            </a:p>
          </p:txBody>
        </p:sp>
        <p:sp>
          <p:nvSpPr>
            <p:cNvPr id="29" name="28 CuadroTexto"/>
            <p:cNvSpPr txBox="1"/>
            <p:nvPr/>
          </p:nvSpPr>
          <p:spPr>
            <a:xfrm>
              <a:off x="5477392" y="2773846"/>
              <a:ext cx="423081" cy="276999"/>
            </a:xfrm>
            <a:prstGeom prst="rect">
              <a:avLst/>
            </a:prstGeom>
            <a:noFill/>
          </p:spPr>
          <p:txBody>
            <a:bodyPr wrap="square" rtlCol="0">
              <a:spAutoFit/>
            </a:bodyPr>
            <a:lstStyle/>
            <a:p>
              <a:r>
                <a:rPr lang="es-CO" sz="1200" b="1" dirty="0"/>
                <a:t>7</a:t>
              </a:r>
            </a:p>
          </p:txBody>
        </p:sp>
        <p:sp>
          <p:nvSpPr>
            <p:cNvPr id="30" name="29 CuadroTexto"/>
            <p:cNvSpPr txBox="1"/>
            <p:nvPr/>
          </p:nvSpPr>
          <p:spPr>
            <a:xfrm>
              <a:off x="5047917" y="2926246"/>
              <a:ext cx="423081" cy="276999"/>
            </a:xfrm>
            <a:prstGeom prst="rect">
              <a:avLst/>
            </a:prstGeom>
            <a:noFill/>
          </p:spPr>
          <p:txBody>
            <a:bodyPr wrap="square" rtlCol="0">
              <a:spAutoFit/>
            </a:bodyPr>
            <a:lstStyle/>
            <a:p>
              <a:r>
                <a:rPr lang="es-CO" sz="1200" b="1" dirty="0"/>
                <a:t>14</a:t>
              </a:r>
            </a:p>
          </p:txBody>
        </p:sp>
        <p:sp>
          <p:nvSpPr>
            <p:cNvPr id="31" name="30 CuadroTexto"/>
            <p:cNvSpPr txBox="1"/>
            <p:nvPr/>
          </p:nvSpPr>
          <p:spPr>
            <a:xfrm>
              <a:off x="5152817" y="3149896"/>
              <a:ext cx="423081" cy="276999"/>
            </a:xfrm>
            <a:prstGeom prst="rect">
              <a:avLst/>
            </a:prstGeom>
            <a:noFill/>
          </p:spPr>
          <p:txBody>
            <a:bodyPr wrap="square" rtlCol="0">
              <a:spAutoFit/>
            </a:bodyPr>
            <a:lstStyle/>
            <a:p>
              <a:r>
                <a:rPr lang="es-CO" sz="1200" b="1" dirty="0"/>
                <a:t>4</a:t>
              </a:r>
            </a:p>
          </p:txBody>
        </p:sp>
        <p:sp>
          <p:nvSpPr>
            <p:cNvPr id="32" name="31 CuadroTexto"/>
            <p:cNvSpPr txBox="1"/>
            <p:nvPr/>
          </p:nvSpPr>
          <p:spPr>
            <a:xfrm>
              <a:off x="5792092" y="2969796"/>
              <a:ext cx="423081" cy="276999"/>
            </a:xfrm>
            <a:prstGeom prst="rect">
              <a:avLst/>
            </a:prstGeom>
            <a:noFill/>
          </p:spPr>
          <p:txBody>
            <a:bodyPr wrap="square" rtlCol="0">
              <a:spAutoFit/>
            </a:bodyPr>
            <a:lstStyle/>
            <a:p>
              <a:r>
                <a:rPr lang="es-CO" sz="1200" b="1" dirty="0"/>
                <a:t>10</a:t>
              </a:r>
            </a:p>
          </p:txBody>
        </p:sp>
        <p:sp>
          <p:nvSpPr>
            <p:cNvPr id="33" name="32 CuadroTexto"/>
            <p:cNvSpPr txBox="1"/>
            <p:nvPr/>
          </p:nvSpPr>
          <p:spPr>
            <a:xfrm>
              <a:off x="6300742" y="2706571"/>
              <a:ext cx="423081" cy="276999"/>
            </a:xfrm>
            <a:prstGeom prst="rect">
              <a:avLst/>
            </a:prstGeom>
            <a:noFill/>
          </p:spPr>
          <p:txBody>
            <a:bodyPr wrap="square" rtlCol="0">
              <a:spAutoFit/>
            </a:bodyPr>
            <a:lstStyle/>
            <a:p>
              <a:r>
                <a:rPr lang="es-CO" sz="1200" b="1" dirty="0"/>
                <a:t>4</a:t>
              </a:r>
            </a:p>
          </p:txBody>
        </p:sp>
        <p:sp>
          <p:nvSpPr>
            <p:cNvPr id="34" name="33 CuadroTexto"/>
            <p:cNvSpPr txBox="1"/>
            <p:nvPr/>
          </p:nvSpPr>
          <p:spPr>
            <a:xfrm>
              <a:off x="6773767" y="2858971"/>
              <a:ext cx="423081" cy="276999"/>
            </a:xfrm>
            <a:prstGeom prst="rect">
              <a:avLst/>
            </a:prstGeom>
            <a:noFill/>
          </p:spPr>
          <p:txBody>
            <a:bodyPr wrap="square" rtlCol="0">
              <a:spAutoFit/>
            </a:bodyPr>
            <a:lstStyle/>
            <a:p>
              <a:r>
                <a:rPr lang="es-CO" sz="1200" b="1" dirty="0"/>
                <a:t>4</a:t>
              </a:r>
            </a:p>
          </p:txBody>
        </p:sp>
        <p:sp>
          <p:nvSpPr>
            <p:cNvPr id="35" name="34 CuadroTexto"/>
            <p:cNvSpPr txBox="1"/>
            <p:nvPr/>
          </p:nvSpPr>
          <p:spPr>
            <a:xfrm>
              <a:off x="5388342" y="3361671"/>
              <a:ext cx="423081" cy="276999"/>
            </a:xfrm>
            <a:prstGeom prst="rect">
              <a:avLst/>
            </a:prstGeom>
            <a:noFill/>
          </p:spPr>
          <p:txBody>
            <a:bodyPr wrap="square" rtlCol="0">
              <a:spAutoFit/>
            </a:bodyPr>
            <a:lstStyle/>
            <a:p>
              <a:r>
                <a:rPr lang="es-CO" sz="1200" b="1" dirty="0"/>
                <a:t>5</a:t>
              </a:r>
            </a:p>
          </p:txBody>
        </p:sp>
        <p:sp>
          <p:nvSpPr>
            <p:cNvPr id="36" name="35 CuadroTexto"/>
            <p:cNvSpPr txBox="1"/>
            <p:nvPr/>
          </p:nvSpPr>
          <p:spPr>
            <a:xfrm>
              <a:off x="6211609" y="3547670"/>
              <a:ext cx="423081" cy="276999"/>
            </a:xfrm>
            <a:prstGeom prst="rect">
              <a:avLst/>
            </a:prstGeom>
            <a:noFill/>
          </p:spPr>
          <p:txBody>
            <a:bodyPr wrap="square" rtlCol="0">
              <a:spAutoFit/>
            </a:bodyPr>
            <a:lstStyle/>
            <a:p>
              <a:r>
                <a:rPr lang="es-CO" sz="1200" b="1" dirty="0"/>
                <a:t>17</a:t>
              </a:r>
            </a:p>
          </p:txBody>
        </p:sp>
        <p:sp>
          <p:nvSpPr>
            <p:cNvPr id="37" name="36 CuadroTexto"/>
            <p:cNvSpPr txBox="1"/>
            <p:nvPr/>
          </p:nvSpPr>
          <p:spPr>
            <a:xfrm>
              <a:off x="4741611" y="3455735"/>
              <a:ext cx="423081" cy="276999"/>
            </a:xfrm>
            <a:prstGeom prst="rect">
              <a:avLst/>
            </a:prstGeom>
            <a:noFill/>
          </p:spPr>
          <p:txBody>
            <a:bodyPr wrap="square" rtlCol="0">
              <a:spAutoFit/>
            </a:bodyPr>
            <a:lstStyle/>
            <a:p>
              <a:r>
                <a:rPr lang="es-CO" sz="1200" b="1" dirty="0"/>
                <a:t>138</a:t>
              </a:r>
            </a:p>
          </p:txBody>
        </p:sp>
        <p:sp>
          <p:nvSpPr>
            <p:cNvPr id="38" name="37 CuadroTexto"/>
            <p:cNvSpPr txBox="1"/>
            <p:nvPr/>
          </p:nvSpPr>
          <p:spPr>
            <a:xfrm>
              <a:off x="4644636" y="3881260"/>
              <a:ext cx="423081" cy="276999"/>
            </a:xfrm>
            <a:prstGeom prst="rect">
              <a:avLst/>
            </a:prstGeom>
            <a:noFill/>
          </p:spPr>
          <p:txBody>
            <a:bodyPr wrap="square" rtlCol="0">
              <a:spAutoFit/>
            </a:bodyPr>
            <a:lstStyle/>
            <a:p>
              <a:r>
                <a:rPr lang="es-CO" sz="1200" b="1" dirty="0"/>
                <a:t>2</a:t>
              </a:r>
            </a:p>
          </p:txBody>
        </p:sp>
        <p:sp>
          <p:nvSpPr>
            <p:cNvPr id="40" name="39 CuadroTexto"/>
            <p:cNvSpPr txBox="1"/>
            <p:nvPr/>
          </p:nvSpPr>
          <p:spPr>
            <a:xfrm>
              <a:off x="4225061" y="4304810"/>
              <a:ext cx="423081" cy="276999"/>
            </a:xfrm>
            <a:prstGeom prst="rect">
              <a:avLst/>
            </a:prstGeom>
            <a:noFill/>
          </p:spPr>
          <p:txBody>
            <a:bodyPr wrap="square" rtlCol="0">
              <a:spAutoFit/>
            </a:bodyPr>
            <a:lstStyle/>
            <a:p>
              <a:r>
                <a:rPr lang="es-CO" sz="1200" b="1" dirty="0"/>
                <a:t>1</a:t>
              </a:r>
            </a:p>
          </p:txBody>
        </p:sp>
        <p:sp>
          <p:nvSpPr>
            <p:cNvPr id="41" name="40 CuadroTexto"/>
            <p:cNvSpPr txBox="1"/>
            <p:nvPr/>
          </p:nvSpPr>
          <p:spPr>
            <a:xfrm>
              <a:off x="4888086" y="4647210"/>
              <a:ext cx="423081" cy="276999"/>
            </a:xfrm>
            <a:prstGeom prst="rect">
              <a:avLst/>
            </a:prstGeom>
            <a:noFill/>
          </p:spPr>
          <p:txBody>
            <a:bodyPr wrap="square" rtlCol="0">
              <a:spAutoFit/>
            </a:bodyPr>
            <a:lstStyle/>
            <a:p>
              <a:r>
                <a:rPr lang="es-CO" sz="1200" b="1" dirty="0"/>
                <a:t>3</a:t>
              </a:r>
            </a:p>
          </p:txBody>
        </p:sp>
        <p:sp>
          <p:nvSpPr>
            <p:cNvPr id="42" name="41 CuadroTexto"/>
            <p:cNvSpPr txBox="1"/>
            <p:nvPr/>
          </p:nvSpPr>
          <p:spPr>
            <a:xfrm>
              <a:off x="5776736" y="4502735"/>
              <a:ext cx="423081" cy="276999"/>
            </a:xfrm>
            <a:prstGeom prst="rect">
              <a:avLst/>
            </a:prstGeom>
            <a:noFill/>
          </p:spPr>
          <p:txBody>
            <a:bodyPr wrap="square" rtlCol="0">
              <a:spAutoFit/>
            </a:bodyPr>
            <a:lstStyle/>
            <a:p>
              <a:r>
                <a:rPr lang="es-CO" sz="1200" b="1" dirty="0"/>
                <a:t>1</a:t>
              </a:r>
            </a:p>
          </p:txBody>
        </p:sp>
        <p:sp>
          <p:nvSpPr>
            <p:cNvPr id="43" name="42 CuadroTexto"/>
            <p:cNvSpPr txBox="1"/>
            <p:nvPr/>
          </p:nvSpPr>
          <p:spPr>
            <a:xfrm>
              <a:off x="6594136" y="4144510"/>
              <a:ext cx="423081" cy="276999"/>
            </a:xfrm>
            <a:prstGeom prst="rect">
              <a:avLst/>
            </a:prstGeom>
            <a:noFill/>
          </p:spPr>
          <p:txBody>
            <a:bodyPr wrap="square" rtlCol="0">
              <a:spAutoFit/>
            </a:bodyPr>
            <a:lstStyle/>
            <a:p>
              <a:r>
                <a:rPr lang="es-CO" sz="1200" b="1" dirty="0"/>
                <a:t>1</a:t>
              </a:r>
            </a:p>
          </p:txBody>
        </p:sp>
        <p:sp>
          <p:nvSpPr>
            <p:cNvPr id="44" name="43 CuadroTexto"/>
            <p:cNvSpPr txBox="1"/>
            <p:nvPr/>
          </p:nvSpPr>
          <p:spPr>
            <a:xfrm>
              <a:off x="7839036" y="3869410"/>
              <a:ext cx="423081" cy="276999"/>
            </a:xfrm>
            <a:prstGeom prst="rect">
              <a:avLst/>
            </a:prstGeom>
            <a:noFill/>
          </p:spPr>
          <p:txBody>
            <a:bodyPr wrap="square" rtlCol="0">
              <a:spAutoFit/>
            </a:bodyPr>
            <a:lstStyle/>
            <a:p>
              <a:r>
                <a:rPr lang="es-CO" sz="1200" b="1" dirty="0"/>
                <a:t>1</a:t>
              </a:r>
            </a:p>
          </p:txBody>
        </p:sp>
        <p:sp>
          <p:nvSpPr>
            <p:cNvPr id="45" name="44 CuadroTexto"/>
            <p:cNvSpPr txBox="1"/>
            <p:nvPr/>
          </p:nvSpPr>
          <p:spPr>
            <a:xfrm>
              <a:off x="6744561" y="5328060"/>
              <a:ext cx="423081" cy="276999"/>
            </a:xfrm>
            <a:prstGeom prst="rect">
              <a:avLst/>
            </a:prstGeom>
            <a:noFill/>
          </p:spPr>
          <p:txBody>
            <a:bodyPr wrap="square" rtlCol="0">
              <a:spAutoFit/>
            </a:bodyPr>
            <a:lstStyle/>
            <a:p>
              <a:r>
                <a:rPr lang="es-CO" sz="1200" b="1" dirty="0"/>
                <a:t>3</a:t>
              </a:r>
            </a:p>
          </p:txBody>
        </p:sp>
        <p:sp>
          <p:nvSpPr>
            <p:cNvPr id="46" name="45 CuadroTexto"/>
            <p:cNvSpPr txBox="1"/>
            <p:nvPr/>
          </p:nvSpPr>
          <p:spPr>
            <a:xfrm>
              <a:off x="5709457" y="3236533"/>
              <a:ext cx="925233" cy="423193"/>
            </a:xfrm>
            <a:prstGeom prst="rect">
              <a:avLst/>
            </a:prstGeom>
            <a:noFill/>
          </p:spPr>
          <p:txBody>
            <a:bodyPr wrap="square" rtlCol="0">
              <a:spAutoFit/>
            </a:bodyPr>
            <a:lstStyle/>
            <a:p>
              <a:pPr algn="ctr"/>
              <a:r>
                <a:rPr lang="es-CO" sz="1100" dirty="0"/>
                <a:t>119</a:t>
              </a:r>
            </a:p>
            <a:p>
              <a:r>
                <a:rPr lang="es-CO" sz="1050" b="1" dirty="0"/>
                <a:t>Bogotá D.C</a:t>
              </a:r>
              <a:r>
                <a:rPr lang="es-CO" sz="1050" dirty="0"/>
                <a:t>.</a:t>
              </a:r>
              <a:endParaRPr lang="es-CO" dirty="0"/>
            </a:p>
          </p:txBody>
        </p:sp>
      </p:grpSp>
      <p:sp>
        <p:nvSpPr>
          <p:cNvPr id="47" name="7 CuadroTexto"/>
          <p:cNvSpPr txBox="1"/>
          <p:nvPr/>
        </p:nvSpPr>
        <p:spPr>
          <a:xfrm>
            <a:off x="8984343" y="37822"/>
            <a:ext cx="1794874" cy="707886"/>
          </a:xfrm>
          <a:prstGeom prst="rect">
            <a:avLst/>
          </a:prstGeom>
          <a:noFill/>
        </p:spPr>
        <p:txBody>
          <a:bodyPr wrap="square" rtlCol="0">
            <a:spAutoFit/>
          </a:bodyPr>
          <a:lstStyle/>
          <a:p>
            <a:pPr algn="ctr"/>
            <a:r>
              <a:rPr lang="es-CO" sz="2000" b="1" dirty="0">
                <a:solidFill>
                  <a:schemeClr val="bg1">
                    <a:lumMod val="85000"/>
                  </a:schemeClr>
                </a:solidFill>
              </a:rPr>
              <a:t>Sociedades 100%</a:t>
            </a:r>
          </a:p>
        </p:txBody>
      </p:sp>
      <p:graphicFrame>
        <p:nvGraphicFramePr>
          <p:cNvPr id="4" name="Tabla 3"/>
          <p:cNvGraphicFramePr>
            <a:graphicFrameLocks noGrp="1"/>
          </p:cNvGraphicFramePr>
          <p:nvPr>
            <p:extLst>
              <p:ext uri="{D42A27DB-BD31-4B8C-83A1-F6EECF244321}">
                <p14:modId xmlns:p14="http://schemas.microsoft.com/office/powerpoint/2010/main" val="2434091937"/>
              </p:ext>
            </p:extLst>
          </p:nvPr>
        </p:nvGraphicFramePr>
        <p:xfrm>
          <a:off x="1260410" y="1200907"/>
          <a:ext cx="3553398" cy="5571398"/>
        </p:xfrm>
        <a:graphic>
          <a:graphicData uri="http://schemas.openxmlformats.org/drawingml/2006/table">
            <a:tbl>
              <a:tblPr/>
              <a:tblGrid>
                <a:gridCol w="579145">
                  <a:extLst>
                    <a:ext uri="{9D8B030D-6E8A-4147-A177-3AD203B41FA5}">
                      <a16:colId xmlns:a16="http://schemas.microsoft.com/office/drawing/2014/main" val="1716076968"/>
                    </a:ext>
                  </a:extLst>
                </a:gridCol>
                <a:gridCol w="1403691">
                  <a:extLst>
                    <a:ext uri="{9D8B030D-6E8A-4147-A177-3AD203B41FA5}">
                      <a16:colId xmlns:a16="http://schemas.microsoft.com/office/drawing/2014/main" val="2153143214"/>
                    </a:ext>
                  </a:extLst>
                </a:gridCol>
                <a:gridCol w="785281">
                  <a:extLst>
                    <a:ext uri="{9D8B030D-6E8A-4147-A177-3AD203B41FA5}">
                      <a16:colId xmlns:a16="http://schemas.microsoft.com/office/drawing/2014/main" val="1540029273"/>
                    </a:ext>
                  </a:extLst>
                </a:gridCol>
                <a:gridCol w="785281">
                  <a:extLst>
                    <a:ext uri="{9D8B030D-6E8A-4147-A177-3AD203B41FA5}">
                      <a16:colId xmlns:a16="http://schemas.microsoft.com/office/drawing/2014/main" val="1918007924"/>
                    </a:ext>
                  </a:extLst>
                </a:gridCol>
              </a:tblGrid>
              <a:tr h="130188">
                <a:tc>
                  <a:txBody>
                    <a:bodyPr/>
                    <a:lstStyle/>
                    <a:p>
                      <a:pPr algn="ctr" fontAlgn="ctr"/>
                      <a:r>
                        <a:rPr lang="es-CO" sz="1000" b="1" i="0" u="none" strike="noStrike" dirty="0">
                          <a:solidFill>
                            <a:srgbClr val="000000"/>
                          </a:solidFill>
                          <a:effectLst/>
                          <a:latin typeface="Arial" panose="020B0604020202020204" pitchFamily="34" charset="0"/>
                        </a:rPr>
                        <a:t>N°</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ctr"/>
                      <a:r>
                        <a:rPr lang="es-CO" sz="1000" b="1" i="0" u="none" strike="noStrike" dirty="0">
                          <a:solidFill>
                            <a:srgbClr val="000000"/>
                          </a:solidFill>
                          <a:effectLst/>
                          <a:latin typeface="Arial" panose="020B0604020202020204" pitchFamily="34" charset="0"/>
                        </a:rPr>
                        <a:t>DEPARTAMENTO</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Arial" panose="020B0604020202020204" pitchFamily="34" charset="0"/>
                        </a:rPr>
                        <a:t>CANTIDAD</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CO" sz="1000" b="1" i="0" u="none" strike="noStrike">
                          <a:solidFill>
                            <a:srgbClr val="000000"/>
                          </a:solidFill>
                          <a:effectLst/>
                          <a:latin typeface="Arial" panose="020B0604020202020204" pitchFamily="34" charset="0"/>
                        </a:rPr>
                        <a:t>%</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15798227"/>
                  </a:ext>
                </a:extLst>
              </a:tr>
              <a:tr h="130188">
                <a:tc>
                  <a:txBody>
                    <a:bodyPr/>
                    <a:lstStyle/>
                    <a:p>
                      <a:pPr algn="ctr" fontAlgn="ctr"/>
                      <a:r>
                        <a:rPr lang="es-CO" sz="1000" b="0" i="0" u="none" strike="noStrike">
                          <a:effectLst/>
                          <a:latin typeface="Arial" panose="020B0604020202020204" pitchFamily="34" charset="0"/>
                        </a:rPr>
                        <a:t>1</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effectLst/>
                          <a:latin typeface="Arial" panose="020B0604020202020204" pitchFamily="34" charset="0"/>
                        </a:rPr>
                        <a:t>VALLE DEL CAUCA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138</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25.41%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9871779"/>
                  </a:ext>
                </a:extLst>
              </a:tr>
              <a:tr h="130188">
                <a:tc>
                  <a:txBody>
                    <a:bodyPr/>
                    <a:lstStyle/>
                    <a:p>
                      <a:pPr algn="ctr" fontAlgn="ctr"/>
                      <a:r>
                        <a:rPr lang="es-CO" sz="1000" b="0" i="0" u="none" strike="noStrike">
                          <a:effectLst/>
                          <a:latin typeface="Arial" panose="020B0604020202020204" pitchFamily="34" charset="0"/>
                        </a:rPr>
                        <a:t>2</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BOGOTÁ D.C.</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119</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21.92%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335873"/>
                  </a:ext>
                </a:extLst>
              </a:tr>
              <a:tr h="130188">
                <a:tc>
                  <a:txBody>
                    <a:bodyPr/>
                    <a:lstStyle/>
                    <a:p>
                      <a:pPr algn="ctr" fontAlgn="ctr"/>
                      <a:r>
                        <a:rPr lang="es-CO" sz="1000" b="0" i="0" u="none" strike="noStrike">
                          <a:effectLst/>
                          <a:latin typeface="Arial" panose="020B0604020202020204" pitchFamily="34" charset="0"/>
                        </a:rPr>
                        <a:t>3</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ANTIOQUIA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81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14.92%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1081404"/>
                  </a:ext>
                </a:extLst>
              </a:tr>
              <a:tr h="130188">
                <a:tc>
                  <a:txBody>
                    <a:bodyPr/>
                    <a:lstStyle/>
                    <a:p>
                      <a:pPr algn="ctr" fontAlgn="ctr"/>
                      <a:r>
                        <a:rPr lang="es-CO" sz="1000" b="0" i="0" u="none" strike="noStrike">
                          <a:effectLst/>
                          <a:latin typeface="Arial" panose="020B0604020202020204" pitchFamily="34" charset="0"/>
                        </a:rPr>
                        <a:t>4</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effectLst/>
                          <a:latin typeface="Arial" panose="020B0604020202020204" pitchFamily="34" charset="0"/>
                        </a:rPr>
                        <a:t>ATLÁNTICO</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26</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4.79%</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6496688"/>
                  </a:ext>
                </a:extLst>
              </a:tr>
              <a:tr h="130188">
                <a:tc>
                  <a:txBody>
                    <a:bodyPr/>
                    <a:lstStyle/>
                    <a:p>
                      <a:pPr algn="ctr" fontAlgn="ctr"/>
                      <a:r>
                        <a:rPr lang="es-CO" sz="1000" b="0" i="0" u="none" strike="noStrike">
                          <a:effectLst/>
                          <a:latin typeface="Arial" panose="020B0604020202020204" pitchFamily="34" charset="0"/>
                        </a:rPr>
                        <a:t>5</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MAGDALENA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30</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5.52%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666975"/>
                  </a:ext>
                </a:extLst>
              </a:tr>
              <a:tr h="497779">
                <a:tc>
                  <a:txBody>
                    <a:bodyPr/>
                    <a:lstStyle/>
                    <a:p>
                      <a:pPr algn="ctr" fontAlgn="ctr"/>
                      <a:r>
                        <a:rPr lang="es-CO" sz="1000" b="0" i="0" u="none" strike="noStrike">
                          <a:effectLst/>
                          <a:latin typeface="Arial" panose="020B0604020202020204" pitchFamily="34" charset="0"/>
                        </a:rPr>
                        <a:t>6</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effectLst/>
                          <a:latin typeface="Arial" panose="020B0604020202020204" pitchFamily="34" charset="0"/>
                        </a:rPr>
                        <a:t>ARCHIPIÉLAGO DE SAN ANDRÉS, PROVIDENCIA Y SANTA CATALINA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18</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3.31%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1126675"/>
                  </a:ext>
                </a:extLst>
              </a:tr>
              <a:tr h="130188">
                <a:tc>
                  <a:txBody>
                    <a:bodyPr/>
                    <a:lstStyle/>
                    <a:p>
                      <a:pPr algn="ctr" fontAlgn="ctr"/>
                      <a:r>
                        <a:rPr lang="es-CO" sz="1000" b="0" i="0" u="none" strike="noStrike">
                          <a:effectLst/>
                          <a:latin typeface="Arial" panose="020B0604020202020204" pitchFamily="34" charset="0"/>
                        </a:rPr>
                        <a:t>7</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CUNDINAMARCA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10</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1.84%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0087302"/>
                  </a:ext>
                </a:extLst>
              </a:tr>
              <a:tr h="130188">
                <a:tc>
                  <a:txBody>
                    <a:bodyPr/>
                    <a:lstStyle/>
                    <a:p>
                      <a:pPr algn="ctr" fontAlgn="ctr"/>
                      <a:r>
                        <a:rPr lang="es-CO" sz="1000" b="0" i="0" u="none" strike="noStrike">
                          <a:effectLst/>
                          <a:latin typeface="Arial" panose="020B0604020202020204" pitchFamily="34" charset="0"/>
                        </a:rPr>
                        <a:t>8</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META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17</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3.13%</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51215"/>
                  </a:ext>
                </a:extLst>
              </a:tr>
              <a:tr h="130188">
                <a:tc>
                  <a:txBody>
                    <a:bodyPr/>
                    <a:lstStyle/>
                    <a:p>
                      <a:pPr algn="ctr" fontAlgn="ctr"/>
                      <a:r>
                        <a:rPr lang="es-CO" sz="1000" b="0" i="0" u="none" strike="noStrike">
                          <a:effectLst/>
                          <a:latin typeface="Arial" panose="020B0604020202020204" pitchFamily="34" charset="0"/>
                        </a:rPr>
                        <a:t>9</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RISARALDA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2.58%</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01137"/>
                  </a:ext>
                </a:extLst>
              </a:tr>
              <a:tr h="130188">
                <a:tc>
                  <a:txBody>
                    <a:bodyPr/>
                    <a:lstStyle/>
                    <a:p>
                      <a:pPr algn="ctr" fontAlgn="ctr"/>
                      <a:r>
                        <a:rPr lang="es-CO" sz="1000" b="0" i="0" u="none" strike="noStrike">
                          <a:effectLst/>
                          <a:latin typeface="Arial" panose="020B0604020202020204" pitchFamily="34" charset="0"/>
                        </a:rPr>
                        <a:t>10</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BOLÍVAR</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6</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1.10%</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1632551"/>
                  </a:ext>
                </a:extLst>
              </a:tr>
              <a:tr h="130188">
                <a:tc>
                  <a:txBody>
                    <a:bodyPr/>
                    <a:lstStyle/>
                    <a:p>
                      <a:pPr algn="ctr" fontAlgn="ctr"/>
                      <a:r>
                        <a:rPr lang="es-CO" sz="1000" b="0" i="0" u="none" strike="noStrike">
                          <a:effectLst/>
                          <a:latin typeface="Arial" panose="020B0604020202020204" pitchFamily="34" charset="0"/>
                        </a:rPr>
                        <a:t>11</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CALDAS</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7</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1.29%</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6624263"/>
                  </a:ext>
                </a:extLst>
              </a:tr>
              <a:tr h="130188">
                <a:tc>
                  <a:txBody>
                    <a:bodyPr/>
                    <a:lstStyle/>
                    <a:p>
                      <a:pPr algn="ctr" fontAlgn="ctr"/>
                      <a:r>
                        <a:rPr lang="es-CO" sz="1000" b="0" i="0" u="none" strike="noStrike">
                          <a:effectLst/>
                          <a:latin typeface="Arial" panose="020B0604020202020204" pitchFamily="34" charset="0"/>
                        </a:rPr>
                        <a:t>12</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CESAR</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7</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1.29%</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1878420"/>
                  </a:ext>
                </a:extLst>
              </a:tr>
              <a:tr h="130188">
                <a:tc>
                  <a:txBody>
                    <a:bodyPr/>
                    <a:lstStyle/>
                    <a:p>
                      <a:pPr algn="ctr" fontAlgn="ctr"/>
                      <a:r>
                        <a:rPr lang="es-CO" sz="1000" b="0" i="0" u="none" strike="noStrike">
                          <a:effectLst/>
                          <a:latin typeface="Arial" panose="020B0604020202020204" pitchFamily="34" charset="0"/>
                        </a:rPr>
                        <a:t>13</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QUINDIO</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0.74%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7165510"/>
                  </a:ext>
                </a:extLst>
              </a:tr>
              <a:tr h="130188">
                <a:tc>
                  <a:txBody>
                    <a:bodyPr/>
                    <a:lstStyle/>
                    <a:p>
                      <a:pPr algn="ctr" fontAlgn="ctr"/>
                      <a:r>
                        <a:rPr lang="es-CO" sz="1000" b="0" i="0" u="none" strike="noStrike">
                          <a:effectLst/>
                          <a:latin typeface="Arial" panose="020B0604020202020204" pitchFamily="34" charset="0"/>
                        </a:rPr>
                        <a:t>14</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AMAZONAS</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0.55%</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8278278"/>
                  </a:ext>
                </a:extLst>
              </a:tr>
              <a:tr h="130188">
                <a:tc>
                  <a:txBody>
                    <a:bodyPr/>
                    <a:lstStyle/>
                    <a:p>
                      <a:pPr algn="ctr" fontAlgn="ctr"/>
                      <a:r>
                        <a:rPr lang="es-CO" sz="1000" b="0" i="0" u="none" strike="noStrike">
                          <a:effectLst/>
                          <a:latin typeface="Arial" panose="020B0604020202020204" pitchFamily="34" charset="0"/>
                        </a:rPr>
                        <a:t>15</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BOYACÁ</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0.74%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6895614"/>
                  </a:ext>
                </a:extLst>
              </a:tr>
              <a:tr h="130188">
                <a:tc>
                  <a:txBody>
                    <a:bodyPr/>
                    <a:lstStyle/>
                    <a:p>
                      <a:pPr algn="ctr" fontAlgn="ctr"/>
                      <a:r>
                        <a:rPr lang="es-CO" sz="1000" b="0" i="0" u="none" strike="noStrike">
                          <a:effectLst/>
                          <a:latin typeface="Arial" panose="020B0604020202020204" pitchFamily="34" charset="0"/>
                        </a:rPr>
                        <a:t>16</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CASANARE</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0.74%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1437637"/>
                  </a:ext>
                </a:extLst>
              </a:tr>
              <a:tr h="130188">
                <a:tc>
                  <a:txBody>
                    <a:bodyPr/>
                    <a:lstStyle/>
                    <a:p>
                      <a:pPr algn="ctr" fontAlgn="ctr"/>
                      <a:r>
                        <a:rPr lang="es-CO" sz="1000" b="0" i="0" u="none" strike="noStrike">
                          <a:effectLst/>
                          <a:latin typeface="Arial" panose="020B0604020202020204" pitchFamily="34" charset="0"/>
                        </a:rPr>
                        <a:t>17</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CÓRDOBA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2.03%</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3586624"/>
                  </a:ext>
                </a:extLst>
              </a:tr>
              <a:tr h="130188">
                <a:tc>
                  <a:txBody>
                    <a:bodyPr/>
                    <a:lstStyle/>
                    <a:p>
                      <a:pPr algn="ctr" fontAlgn="ctr"/>
                      <a:r>
                        <a:rPr lang="es-CO" sz="1000" b="0" i="0" u="none" strike="noStrike">
                          <a:effectLst/>
                          <a:latin typeface="Arial" panose="020B0604020202020204" pitchFamily="34" charset="0"/>
                        </a:rPr>
                        <a:t>18</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NARIÑO</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0.18%</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559943"/>
                  </a:ext>
                </a:extLst>
              </a:tr>
              <a:tr h="130188">
                <a:tc>
                  <a:txBody>
                    <a:bodyPr/>
                    <a:lstStyle/>
                    <a:p>
                      <a:pPr algn="ctr" fontAlgn="ctr"/>
                      <a:r>
                        <a:rPr lang="es-CO" sz="1000" b="0" i="0" u="none" strike="noStrike">
                          <a:effectLst/>
                          <a:latin typeface="Arial" panose="020B0604020202020204" pitchFamily="34" charset="0"/>
                        </a:rPr>
                        <a:t>19</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ARAUCA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0.55%</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2298473"/>
                  </a:ext>
                </a:extLst>
              </a:tr>
              <a:tr h="130188">
                <a:tc>
                  <a:txBody>
                    <a:bodyPr/>
                    <a:lstStyle/>
                    <a:p>
                      <a:pPr algn="ctr" fontAlgn="ctr"/>
                      <a:r>
                        <a:rPr lang="es-CO" sz="1000" b="0" i="0" u="none" strike="noStrike">
                          <a:effectLst/>
                          <a:latin typeface="Arial" panose="020B0604020202020204" pitchFamily="34" charset="0"/>
                        </a:rPr>
                        <a:t>20</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LA GUAJIRA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5</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0.92%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181897"/>
                  </a:ext>
                </a:extLst>
              </a:tr>
              <a:tr h="252719">
                <a:tc>
                  <a:txBody>
                    <a:bodyPr/>
                    <a:lstStyle/>
                    <a:p>
                      <a:pPr algn="ctr" fontAlgn="ctr"/>
                      <a:r>
                        <a:rPr lang="es-CO" sz="1000" b="0" i="0" u="none" strike="noStrike">
                          <a:effectLst/>
                          <a:latin typeface="Arial" panose="020B0604020202020204" pitchFamily="34" charset="0"/>
                        </a:rPr>
                        <a:t>21</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NORTE DE SANTANDER</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9</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1.66%</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391776"/>
                  </a:ext>
                </a:extLst>
              </a:tr>
              <a:tr h="130188">
                <a:tc>
                  <a:txBody>
                    <a:bodyPr/>
                    <a:lstStyle/>
                    <a:p>
                      <a:pPr algn="ctr" fontAlgn="ctr"/>
                      <a:r>
                        <a:rPr lang="es-CO" sz="1000" b="0" i="0" u="none" strike="noStrike">
                          <a:effectLst/>
                          <a:latin typeface="Arial" panose="020B0604020202020204" pitchFamily="34" charset="0"/>
                        </a:rPr>
                        <a:t>22</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SUCRE</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0.55%</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9460562"/>
                  </a:ext>
                </a:extLst>
              </a:tr>
              <a:tr h="130188">
                <a:tc>
                  <a:txBody>
                    <a:bodyPr/>
                    <a:lstStyle/>
                    <a:p>
                      <a:pPr algn="ctr" fontAlgn="ctr"/>
                      <a:r>
                        <a:rPr lang="es-CO" sz="1000" b="0" i="0" u="none" strike="noStrike">
                          <a:effectLst/>
                          <a:latin typeface="Arial" panose="020B0604020202020204" pitchFamily="34" charset="0"/>
                        </a:rPr>
                        <a:t>23</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TOLIMA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5</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0.92%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647220"/>
                  </a:ext>
                </a:extLst>
              </a:tr>
              <a:tr h="130188">
                <a:tc>
                  <a:txBody>
                    <a:bodyPr/>
                    <a:lstStyle/>
                    <a:p>
                      <a:pPr algn="ctr" fontAlgn="ctr"/>
                      <a:r>
                        <a:rPr lang="es-CO" sz="1000" b="0" i="0" u="none" strike="noStrike">
                          <a:effectLst/>
                          <a:latin typeface="Arial" panose="020B0604020202020204" pitchFamily="34" charset="0"/>
                        </a:rPr>
                        <a:t>24</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CAUCA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0.37%</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00248"/>
                  </a:ext>
                </a:extLst>
              </a:tr>
              <a:tr h="130188">
                <a:tc>
                  <a:txBody>
                    <a:bodyPr/>
                    <a:lstStyle/>
                    <a:p>
                      <a:pPr algn="ctr" fontAlgn="ctr"/>
                      <a:r>
                        <a:rPr lang="es-CO" sz="1000" b="0" i="0" u="none" strike="noStrike">
                          <a:effectLst/>
                          <a:latin typeface="Arial" panose="020B0604020202020204" pitchFamily="34" charset="0"/>
                        </a:rPr>
                        <a:t>25</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CHOCÓ</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3</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0.55%</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9011537"/>
                  </a:ext>
                </a:extLst>
              </a:tr>
              <a:tr h="130188">
                <a:tc>
                  <a:txBody>
                    <a:bodyPr/>
                    <a:lstStyle/>
                    <a:p>
                      <a:pPr algn="ctr" fontAlgn="ctr"/>
                      <a:r>
                        <a:rPr lang="es-CO" sz="1000" b="0" i="0" u="none" strike="noStrike">
                          <a:effectLst/>
                          <a:latin typeface="Arial" panose="020B0604020202020204" pitchFamily="34" charset="0"/>
                        </a:rPr>
                        <a:t>26</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GUAINÍA</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0.18%</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0755346"/>
                  </a:ext>
                </a:extLst>
              </a:tr>
              <a:tr h="130188">
                <a:tc>
                  <a:txBody>
                    <a:bodyPr/>
                    <a:lstStyle/>
                    <a:p>
                      <a:pPr algn="ctr" fontAlgn="ctr"/>
                      <a:r>
                        <a:rPr lang="es-CO" sz="1000" b="0" i="0" u="none" strike="noStrike">
                          <a:effectLst/>
                          <a:latin typeface="Arial" panose="020B0604020202020204" pitchFamily="34" charset="0"/>
                        </a:rPr>
                        <a:t>27</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GUAVIARE</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1</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0.18%</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1577246"/>
                  </a:ext>
                </a:extLst>
              </a:tr>
              <a:tr h="130188">
                <a:tc>
                  <a:txBody>
                    <a:bodyPr/>
                    <a:lstStyle/>
                    <a:p>
                      <a:pPr algn="ctr" fontAlgn="ctr"/>
                      <a:r>
                        <a:rPr lang="es-CO" sz="1000" b="0" i="0" u="none" strike="noStrike">
                          <a:effectLst/>
                          <a:latin typeface="Arial" panose="020B0604020202020204" pitchFamily="34" charset="0"/>
                        </a:rPr>
                        <a:t>28</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effectLst/>
                          <a:latin typeface="Arial" panose="020B0604020202020204" pitchFamily="34" charset="0"/>
                        </a:rPr>
                        <a:t>PUTUMAYO</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0.37%</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0523980"/>
                  </a:ext>
                </a:extLst>
              </a:tr>
              <a:tr h="130188">
                <a:tc>
                  <a:txBody>
                    <a:bodyPr/>
                    <a:lstStyle/>
                    <a:p>
                      <a:pPr algn="ctr" fontAlgn="ctr"/>
                      <a:r>
                        <a:rPr lang="es-CO" sz="1000" b="0" i="0" u="none" strike="noStrike">
                          <a:effectLst/>
                          <a:latin typeface="Arial" panose="020B0604020202020204" pitchFamily="34" charset="0"/>
                        </a:rPr>
                        <a:t>29</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a:effectLst/>
                          <a:latin typeface="Arial" panose="020B0604020202020204" pitchFamily="34" charset="0"/>
                        </a:rPr>
                        <a:t>SANTANDER</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0.74%</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199856"/>
                  </a:ext>
                </a:extLst>
              </a:tr>
              <a:tr h="130188">
                <a:tc>
                  <a:txBody>
                    <a:bodyPr/>
                    <a:lstStyle/>
                    <a:p>
                      <a:pPr algn="l" fontAlgn="b"/>
                      <a:r>
                        <a:rPr lang="es-CO" sz="1000" b="0" i="0" u="none" strike="noStrike">
                          <a:effectLst/>
                          <a:latin typeface="Arial" panose="020B0604020202020204" pitchFamily="34" charset="0"/>
                        </a:rPr>
                        <a:t> </a:t>
                      </a:r>
                    </a:p>
                  </a:txBody>
                  <a:tcPr marL="7658" marR="7658" marT="765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es-CO" sz="1000" b="1" i="0" u="none" strike="noStrike">
                          <a:solidFill>
                            <a:srgbClr val="000000"/>
                          </a:solidFill>
                          <a:effectLst/>
                          <a:latin typeface="Arial" panose="020B0604020202020204" pitchFamily="34" charset="0"/>
                        </a:rPr>
                        <a:t>TOTAL</a:t>
                      </a:r>
                    </a:p>
                  </a:txBody>
                  <a:tcPr marL="7658" marR="7658" marT="76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000" b="1" i="0" u="none" strike="noStrike" dirty="0">
                          <a:solidFill>
                            <a:srgbClr val="000000"/>
                          </a:solidFill>
                          <a:effectLst/>
                          <a:latin typeface="Arial" panose="020B0604020202020204" pitchFamily="34" charset="0"/>
                        </a:rPr>
                        <a:t>542</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s-CO" sz="1000" b="1" i="0" u="none" strike="noStrike" dirty="0">
                          <a:solidFill>
                            <a:srgbClr val="000000"/>
                          </a:solidFill>
                          <a:effectLst/>
                          <a:latin typeface="Arial" panose="020B0604020202020204" pitchFamily="34" charset="0"/>
                        </a:rPr>
                        <a:t>100%</a:t>
                      </a:r>
                    </a:p>
                  </a:txBody>
                  <a:tcPr marL="7658" marR="7658" marT="7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44059556"/>
                  </a:ext>
                </a:extLst>
              </a:tr>
            </a:tbl>
          </a:graphicData>
        </a:graphic>
      </p:graphicFrame>
      <p:sp>
        <p:nvSpPr>
          <p:cNvPr id="39" name="Rectángulo 38"/>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8" name="Imagen 4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49" name="CuadroTexto 48"/>
          <p:cNvSpPr txBox="1"/>
          <p:nvPr/>
        </p:nvSpPr>
        <p:spPr>
          <a:xfrm>
            <a:off x="5299532" y="246800"/>
            <a:ext cx="6240097" cy="954107"/>
          </a:xfrm>
          <a:prstGeom prst="rect">
            <a:avLst/>
          </a:prstGeom>
          <a:noFill/>
        </p:spPr>
        <p:txBody>
          <a:bodyPr wrap="square" rtlCol="0">
            <a:spAutoFit/>
          </a:bodyPr>
          <a:lstStyle/>
          <a:p>
            <a:pPr algn="r"/>
            <a:r>
              <a:rPr lang="es-ES" sz="2800" b="1" dirty="0">
                <a:solidFill>
                  <a:schemeClr val="bg1"/>
                </a:solidFill>
              </a:rPr>
              <a:t>DISTRIBUCIÓN GEOGRÁFICA SOCIEDADES ACTIVAS</a:t>
            </a:r>
            <a:endParaRPr lang="es-ES" sz="2800" dirty="0">
              <a:solidFill>
                <a:schemeClr val="bg1"/>
              </a:solidFill>
            </a:endParaRPr>
          </a:p>
        </p:txBody>
      </p:sp>
    </p:spTree>
    <p:extLst>
      <p:ext uri="{BB962C8B-B14F-4D97-AF65-F5344CB8AC3E}">
        <p14:creationId xmlns:p14="http://schemas.microsoft.com/office/powerpoint/2010/main" val="246542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3000" fill="remove" nodeType="withEffect">
                                  <p:stCondLst>
                                    <p:cond delay="0"/>
                                  </p:stCondLst>
                                  <p:iterate type="lt">
                                    <p:tmPct val="25000"/>
                                  </p:iterate>
                                  <p:childTnLst>
                                    <p:animClr clrSpc="rgb" dir="cw">
                                      <p:cBhvr override="childStyle">
                                        <p:cTn id="6" dur="250" autoRev="1" fill="remove"/>
                                        <p:tgtEl>
                                          <p:spTgt spid="8">
                                            <p:txEl>
                                              <p:pRg st="0" end="0"/>
                                            </p:txEl>
                                          </p:spTgt>
                                        </p:tgtEl>
                                        <p:attrNameLst>
                                          <p:attrName>style.color</p:attrName>
                                        </p:attrNameLst>
                                      </p:cBhvr>
                                      <p:to>
                                        <a:srgbClr val="FFFF00"/>
                                      </p:to>
                                    </p:animClr>
                                    <p:animClr clrSpc="rgb" dir="cw">
                                      <p:cBhvr>
                                        <p:cTn id="7" dur="250" autoRev="1" fill="remove"/>
                                        <p:tgtEl>
                                          <p:spTgt spid="8">
                                            <p:txEl>
                                              <p:pRg st="0" end="0"/>
                                            </p:txEl>
                                          </p:spTgt>
                                        </p:tgtEl>
                                        <p:attrNameLst>
                                          <p:attrName>fillcolor</p:attrName>
                                        </p:attrNameLst>
                                      </p:cBhvr>
                                      <p:to>
                                        <a:srgbClr val="FFFF00"/>
                                      </p:to>
                                    </p:animClr>
                                    <p:set>
                                      <p:cBhvr>
                                        <p:cTn id="8" dur="250" autoRev="1" fill="remove"/>
                                        <p:tgtEl>
                                          <p:spTgt spid="8">
                                            <p:txEl>
                                              <p:pRg st="0" end="0"/>
                                            </p:txEl>
                                          </p:spTgt>
                                        </p:tgtEl>
                                        <p:attrNameLst>
                                          <p:attrName>fill.type</p:attrName>
                                        </p:attrNameLst>
                                      </p:cBhvr>
                                      <p:to>
                                        <p:strVal val="solid"/>
                                      </p:to>
                                    </p:set>
                                    <p:set>
                                      <p:cBhvr>
                                        <p:cTn id="9" dur="250" autoRev="1" fill="remove"/>
                                        <p:tgtEl>
                                          <p:spTgt spid="8">
                                            <p:txEl>
                                              <p:pRg st="0" end="0"/>
                                            </p:txEl>
                                          </p:spTgt>
                                        </p:tgtEl>
                                        <p:attrNameLst>
                                          <p:attrName>fill.on</p:attrName>
                                        </p:attrNameLst>
                                      </p:cBhvr>
                                      <p:to>
                                        <p:strVal val="true"/>
                                      </p:to>
                                    </p:set>
                                  </p:childTnLst>
                                </p:cTn>
                              </p:par>
                              <p:par>
                                <p:cTn id="10" presetID="27" presetClass="emph" presetSubtype="0" repeatCount="3000" fill="remove" nodeType="withEffect">
                                  <p:stCondLst>
                                    <p:cond delay="0"/>
                                  </p:stCondLst>
                                  <p:iterate type="lt">
                                    <p:tmPct val="25000"/>
                                  </p:iterate>
                                  <p:childTnLst>
                                    <p:animClr clrSpc="rgb" dir="cw">
                                      <p:cBhvr override="childStyle">
                                        <p:cTn id="11" dur="250" autoRev="1" fill="remove"/>
                                        <p:tgtEl>
                                          <p:spTgt spid="8">
                                            <p:txEl>
                                              <p:pRg st="1" end="1"/>
                                            </p:txEl>
                                          </p:spTgt>
                                        </p:tgtEl>
                                        <p:attrNameLst>
                                          <p:attrName>style.color</p:attrName>
                                        </p:attrNameLst>
                                      </p:cBhvr>
                                      <p:to>
                                        <a:srgbClr val="FFFF00"/>
                                      </p:to>
                                    </p:animClr>
                                    <p:animClr clrSpc="rgb" dir="cw">
                                      <p:cBhvr>
                                        <p:cTn id="12" dur="250" autoRev="1" fill="remove"/>
                                        <p:tgtEl>
                                          <p:spTgt spid="8">
                                            <p:txEl>
                                              <p:pRg st="1" end="1"/>
                                            </p:txEl>
                                          </p:spTgt>
                                        </p:tgtEl>
                                        <p:attrNameLst>
                                          <p:attrName>fillcolor</p:attrName>
                                        </p:attrNameLst>
                                      </p:cBhvr>
                                      <p:to>
                                        <a:srgbClr val="FFFF00"/>
                                      </p:to>
                                    </p:animClr>
                                    <p:set>
                                      <p:cBhvr>
                                        <p:cTn id="13" dur="250" autoRev="1" fill="remove"/>
                                        <p:tgtEl>
                                          <p:spTgt spid="8">
                                            <p:txEl>
                                              <p:pRg st="1" end="1"/>
                                            </p:txEl>
                                          </p:spTgt>
                                        </p:tgtEl>
                                        <p:attrNameLst>
                                          <p:attrName>fill.type</p:attrName>
                                        </p:attrNameLst>
                                      </p:cBhvr>
                                      <p:to>
                                        <p:strVal val="solid"/>
                                      </p:to>
                                    </p:set>
                                    <p:set>
                                      <p:cBhvr>
                                        <p:cTn id="14" dur="250" autoRev="1" fill="remove"/>
                                        <p:tgtEl>
                                          <p:spTgt spid="8">
                                            <p:txEl>
                                              <p:pRg st="1" end="1"/>
                                            </p:txEl>
                                          </p:spTgt>
                                        </p:tgtEl>
                                        <p:attrNameLst>
                                          <p:attrName>fill.on</p:attrName>
                                        </p:attrNameLst>
                                      </p:cBhvr>
                                      <p:to>
                                        <p:strVal val="true"/>
                                      </p:to>
                                    </p:set>
                                  </p:childTnLst>
                                </p:cTn>
                              </p:par>
                              <p:par>
                                <p:cTn id="15" presetID="27" presetClass="emph" presetSubtype="0" repeatCount="3000" fill="remove" nodeType="withEffect">
                                  <p:stCondLst>
                                    <p:cond delay="0"/>
                                  </p:stCondLst>
                                  <p:iterate type="lt">
                                    <p:tmPct val="25000"/>
                                  </p:iterate>
                                  <p:childTnLst>
                                    <p:animClr clrSpc="rgb" dir="cw">
                                      <p:cBhvr override="childStyle">
                                        <p:cTn id="16" dur="250" autoRev="1" fill="remove"/>
                                        <p:tgtEl>
                                          <p:spTgt spid="47">
                                            <p:txEl>
                                              <p:pRg st="0" end="0"/>
                                            </p:txEl>
                                          </p:spTgt>
                                        </p:tgtEl>
                                        <p:attrNameLst>
                                          <p:attrName>style.color</p:attrName>
                                        </p:attrNameLst>
                                      </p:cBhvr>
                                      <p:to>
                                        <a:srgbClr val="FFFF00"/>
                                      </p:to>
                                    </p:animClr>
                                    <p:animClr clrSpc="rgb" dir="cw">
                                      <p:cBhvr>
                                        <p:cTn id="17" dur="250" autoRev="1" fill="remove"/>
                                        <p:tgtEl>
                                          <p:spTgt spid="47">
                                            <p:txEl>
                                              <p:pRg st="0" end="0"/>
                                            </p:txEl>
                                          </p:spTgt>
                                        </p:tgtEl>
                                        <p:attrNameLst>
                                          <p:attrName>fillcolor</p:attrName>
                                        </p:attrNameLst>
                                      </p:cBhvr>
                                      <p:to>
                                        <a:srgbClr val="FFFF00"/>
                                      </p:to>
                                    </p:animClr>
                                    <p:set>
                                      <p:cBhvr>
                                        <p:cTn id="18" dur="250" autoRev="1" fill="remove"/>
                                        <p:tgtEl>
                                          <p:spTgt spid="47">
                                            <p:txEl>
                                              <p:pRg st="0" end="0"/>
                                            </p:txEl>
                                          </p:spTgt>
                                        </p:tgtEl>
                                        <p:attrNameLst>
                                          <p:attrName>fill.type</p:attrName>
                                        </p:attrNameLst>
                                      </p:cBhvr>
                                      <p:to>
                                        <p:strVal val="solid"/>
                                      </p:to>
                                    </p:set>
                                    <p:set>
                                      <p:cBhvr>
                                        <p:cTn id="19" dur="250" autoRev="1" fill="remove"/>
                                        <p:tgtEl>
                                          <p:spTgt spid="47">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 name="CuadroTexto 4"/>
          <p:cNvSpPr txBox="1"/>
          <p:nvPr/>
        </p:nvSpPr>
        <p:spPr>
          <a:xfrm>
            <a:off x="6215059" y="552972"/>
            <a:ext cx="4087816" cy="1015663"/>
          </a:xfrm>
          <a:prstGeom prst="rect">
            <a:avLst/>
          </a:prstGeom>
          <a:noFill/>
        </p:spPr>
        <p:txBody>
          <a:bodyPr wrap="square" rtlCol="0">
            <a:spAutoFit/>
          </a:bodyPr>
          <a:lstStyle/>
          <a:p>
            <a:pPr algn="r"/>
            <a:r>
              <a:rPr lang="es-ES" sz="1400" dirty="0">
                <a:solidFill>
                  <a:srgbClr val="A9A8A9"/>
                </a:solidFill>
              </a:rPr>
              <a:t>SOCIEDADES ACTIVAS</a:t>
            </a:r>
          </a:p>
          <a:p>
            <a:pPr algn="r"/>
            <a:r>
              <a:rPr lang="es-ES" sz="1400" dirty="0">
                <a:solidFill>
                  <a:srgbClr val="A9A8A9"/>
                </a:solidFill>
                <a:latin typeface="Lato Regular"/>
                <a:cs typeface="Lato Regular"/>
              </a:rPr>
              <a:t>2017</a:t>
            </a:r>
          </a:p>
          <a:p>
            <a:pPr algn="r"/>
            <a:endParaRPr lang="es-ES" sz="1400" dirty="0">
              <a:solidFill>
                <a:srgbClr val="A9A8A9"/>
              </a:solidFill>
              <a:latin typeface="Lato Regular"/>
              <a:cs typeface="Lato Regular"/>
            </a:endParaRPr>
          </a:p>
          <a:p>
            <a:pPr algn="r"/>
            <a:endParaRPr lang="es-ES" dirty="0">
              <a:solidFill>
                <a:srgbClr val="A9A8A9"/>
              </a:solidFill>
              <a:latin typeface="Lato Regular"/>
              <a:cs typeface="Lato Regular"/>
            </a:endParaRPr>
          </a:p>
        </p:txBody>
      </p:sp>
      <p:sp>
        <p:nvSpPr>
          <p:cNvPr id="11" name="10 CuadroTexto"/>
          <p:cNvSpPr txBox="1"/>
          <p:nvPr/>
        </p:nvSpPr>
        <p:spPr>
          <a:xfrm>
            <a:off x="1524002" y="68432"/>
            <a:ext cx="9143998" cy="1169551"/>
          </a:xfrm>
          <a:prstGeom prst="rect">
            <a:avLst/>
          </a:prstGeom>
          <a:noFill/>
        </p:spPr>
        <p:txBody>
          <a:bodyPr wrap="square" rtlCol="0">
            <a:spAutoFit/>
          </a:bodyPr>
          <a:lstStyle/>
          <a:p>
            <a:pPr algn="ctr"/>
            <a:r>
              <a:rPr lang="es-CO" sz="2600" b="1" dirty="0">
                <a:solidFill>
                  <a:srgbClr val="A9A8A9"/>
                </a:solidFill>
                <a:cs typeface="Lato Regular"/>
              </a:rPr>
              <a:t>Actividad Económica</a:t>
            </a:r>
          </a:p>
          <a:p>
            <a:pPr algn="ctr"/>
            <a:r>
              <a:rPr lang="es-CO" sz="2000" b="1" dirty="0">
                <a:solidFill>
                  <a:srgbClr val="A9A8A9"/>
                </a:solidFill>
                <a:cs typeface="Lato Regular"/>
              </a:rPr>
              <a:t>Sociedades Activas</a:t>
            </a:r>
          </a:p>
          <a:p>
            <a:pPr algn="ctr"/>
            <a:r>
              <a:rPr lang="es-CO" sz="2400" b="1" dirty="0">
                <a:solidFill>
                  <a:srgbClr val="A9A8A9"/>
                </a:solidFill>
                <a:cs typeface="Lato Regular"/>
              </a:rPr>
              <a:t>542</a:t>
            </a:r>
          </a:p>
        </p:txBody>
      </p:sp>
      <p:sp>
        <p:nvSpPr>
          <p:cNvPr id="12"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graphicFrame>
        <p:nvGraphicFramePr>
          <p:cNvPr id="13" name="Gráfico 12"/>
          <p:cNvGraphicFramePr>
            <a:graphicFrameLocks/>
          </p:cNvGraphicFramePr>
          <p:nvPr>
            <p:extLst>
              <p:ext uri="{D42A27DB-BD31-4B8C-83A1-F6EECF244321}">
                <p14:modId xmlns:p14="http://schemas.microsoft.com/office/powerpoint/2010/main" val="4110832799"/>
              </p:ext>
            </p:extLst>
          </p:nvPr>
        </p:nvGraphicFramePr>
        <p:xfrm>
          <a:off x="1216059" y="1237983"/>
          <a:ext cx="10048972" cy="5105092"/>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ángulo 13"/>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p:cNvSpPr txBox="1"/>
          <p:nvPr/>
        </p:nvSpPr>
        <p:spPr>
          <a:xfrm>
            <a:off x="6513922" y="86451"/>
            <a:ext cx="5495825" cy="954107"/>
          </a:xfrm>
          <a:prstGeom prst="rect">
            <a:avLst/>
          </a:prstGeom>
          <a:noFill/>
        </p:spPr>
        <p:txBody>
          <a:bodyPr wrap="square" rtlCol="0">
            <a:spAutoFit/>
          </a:bodyPr>
          <a:lstStyle/>
          <a:p>
            <a:pPr algn="r"/>
            <a:r>
              <a:rPr lang="es-ES" sz="2800" b="1" dirty="0">
                <a:solidFill>
                  <a:schemeClr val="bg1"/>
                </a:solidFill>
              </a:rPr>
              <a:t>ACTIVIDAD ECONÓMICA SOCIEDADES ACTIVAS</a:t>
            </a:r>
            <a:endParaRPr lang="es-ES" sz="2800" dirty="0">
              <a:solidFill>
                <a:schemeClr val="bg1"/>
              </a:solidFill>
            </a:endParaRPr>
          </a:p>
        </p:txBody>
      </p:sp>
      <p:sp>
        <p:nvSpPr>
          <p:cNvPr id="17" name="Rectángulo 1"/>
          <p:cNvSpPr/>
          <p:nvPr/>
        </p:nvSpPr>
        <p:spPr>
          <a:xfrm>
            <a:off x="0" y="654159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7"/>
          <p:cNvSpPr txBox="1"/>
          <p:nvPr/>
        </p:nvSpPr>
        <p:spPr>
          <a:xfrm>
            <a:off x="6937375" y="652151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Tree>
    <p:extLst>
      <p:ext uri="{BB962C8B-B14F-4D97-AF65-F5344CB8AC3E}">
        <p14:creationId xmlns:p14="http://schemas.microsoft.com/office/powerpoint/2010/main" val="3884603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 name="CuadroTexto 4"/>
          <p:cNvSpPr txBox="1"/>
          <p:nvPr/>
        </p:nvSpPr>
        <p:spPr>
          <a:xfrm>
            <a:off x="6215059" y="552972"/>
            <a:ext cx="4087816" cy="1015663"/>
          </a:xfrm>
          <a:prstGeom prst="rect">
            <a:avLst/>
          </a:prstGeom>
          <a:noFill/>
        </p:spPr>
        <p:txBody>
          <a:bodyPr wrap="square" rtlCol="0">
            <a:spAutoFit/>
          </a:bodyPr>
          <a:lstStyle/>
          <a:p>
            <a:pPr algn="r"/>
            <a:r>
              <a:rPr lang="es-ES" sz="1400" dirty="0">
                <a:solidFill>
                  <a:srgbClr val="A9A8A9"/>
                </a:solidFill>
              </a:rPr>
              <a:t>SOCIEDADES ACTIVAS</a:t>
            </a:r>
          </a:p>
          <a:p>
            <a:pPr algn="r"/>
            <a:r>
              <a:rPr lang="es-ES" sz="1400" dirty="0">
                <a:solidFill>
                  <a:srgbClr val="A9A8A9"/>
                </a:solidFill>
                <a:latin typeface="Lato Regular"/>
                <a:cs typeface="Lato Regular"/>
              </a:rPr>
              <a:t>2017</a:t>
            </a:r>
          </a:p>
          <a:p>
            <a:pPr algn="r"/>
            <a:endParaRPr lang="es-ES" sz="1400" dirty="0">
              <a:solidFill>
                <a:srgbClr val="A9A8A9"/>
              </a:solidFill>
              <a:latin typeface="Lato Regular"/>
              <a:cs typeface="Lato Regular"/>
            </a:endParaRPr>
          </a:p>
          <a:p>
            <a:pPr algn="r"/>
            <a:endParaRPr lang="es-ES" dirty="0">
              <a:solidFill>
                <a:srgbClr val="A9A8A9"/>
              </a:solidFill>
              <a:latin typeface="Lato Regular"/>
              <a:cs typeface="Lato Regular"/>
            </a:endParaRPr>
          </a:p>
        </p:txBody>
      </p:sp>
      <p:sp>
        <p:nvSpPr>
          <p:cNvPr id="6" name="CuadroTexto 6"/>
          <p:cNvSpPr txBox="1"/>
          <p:nvPr/>
        </p:nvSpPr>
        <p:spPr>
          <a:xfrm>
            <a:off x="2120653" y="175125"/>
            <a:ext cx="8182222" cy="1169551"/>
          </a:xfrm>
          <a:prstGeom prst="rect">
            <a:avLst/>
          </a:prstGeom>
          <a:noFill/>
        </p:spPr>
        <p:txBody>
          <a:bodyPr wrap="square" rtlCol="0">
            <a:spAutoFit/>
          </a:bodyPr>
          <a:lstStyle/>
          <a:p>
            <a:pPr algn="ctr"/>
            <a:r>
              <a:rPr lang="it-IT" sz="2400" b="1" dirty="0">
                <a:solidFill>
                  <a:srgbClr val="A9A8A9"/>
                </a:solidFill>
                <a:cs typeface="Lato Regular"/>
              </a:rPr>
              <a:t>Clasificación por </a:t>
            </a:r>
            <a:r>
              <a:rPr lang="it-IT" sz="2600" b="1" dirty="0">
                <a:solidFill>
                  <a:srgbClr val="A9A8A9"/>
                </a:solidFill>
                <a:cs typeface="Lato Regular"/>
              </a:rPr>
              <a:t>Tipo Societario</a:t>
            </a:r>
          </a:p>
          <a:p>
            <a:pPr algn="ctr"/>
            <a:r>
              <a:rPr lang="es-CO" sz="2000" b="1" dirty="0">
                <a:solidFill>
                  <a:srgbClr val="A9A8A9"/>
                </a:solidFill>
                <a:cs typeface="Lato Regular"/>
              </a:rPr>
              <a:t>Sociedades Activas</a:t>
            </a:r>
          </a:p>
          <a:p>
            <a:pPr algn="ctr"/>
            <a:endParaRPr lang="es-CO" sz="2400" b="1" dirty="0">
              <a:solidFill>
                <a:srgbClr val="A9A8A9"/>
              </a:solidFill>
              <a:cs typeface="Lato Regular"/>
            </a:endParaRPr>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graphicFrame>
        <p:nvGraphicFramePr>
          <p:cNvPr id="8" name="Gráfico 7"/>
          <p:cNvGraphicFramePr>
            <a:graphicFrameLocks/>
          </p:cNvGraphicFramePr>
          <p:nvPr>
            <p:extLst>
              <p:ext uri="{D42A27DB-BD31-4B8C-83A1-F6EECF244321}">
                <p14:modId xmlns:p14="http://schemas.microsoft.com/office/powerpoint/2010/main" val="566054734"/>
              </p:ext>
            </p:extLst>
          </p:nvPr>
        </p:nvGraphicFramePr>
        <p:xfrm>
          <a:off x="414779" y="1364758"/>
          <a:ext cx="11124850" cy="5187886"/>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5731498" y="246800"/>
            <a:ext cx="5808132" cy="523220"/>
          </a:xfrm>
          <a:prstGeom prst="rect">
            <a:avLst/>
          </a:prstGeom>
          <a:noFill/>
        </p:spPr>
        <p:txBody>
          <a:bodyPr wrap="square" rtlCol="0">
            <a:spAutoFit/>
          </a:bodyPr>
          <a:lstStyle/>
          <a:p>
            <a:pPr algn="r"/>
            <a:r>
              <a:rPr lang="es-ES" sz="2800" b="1" dirty="0">
                <a:solidFill>
                  <a:schemeClr val="bg1"/>
                </a:solidFill>
              </a:rPr>
              <a:t>CLASIFICACIÓN POR TIPO SOCIETARIO</a:t>
            </a:r>
            <a:endParaRPr lang="es-ES" sz="2800" dirty="0">
              <a:solidFill>
                <a:schemeClr val="bg1"/>
              </a:solidFill>
            </a:endParaRPr>
          </a:p>
        </p:txBody>
      </p:sp>
      <p:sp>
        <p:nvSpPr>
          <p:cNvPr id="13"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Tree>
    <p:extLst>
      <p:ext uri="{BB962C8B-B14F-4D97-AF65-F5344CB8AC3E}">
        <p14:creationId xmlns:p14="http://schemas.microsoft.com/office/powerpoint/2010/main" val="376456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2000" fill="remove" nodeType="withEffect">
                                  <p:stCondLst>
                                    <p:cond delay="0"/>
                                  </p:stCondLst>
                                  <p:iterate type="lt">
                                    <p:tmPct val="10000"/>
                                  </p:iterate>
                                  <p:childTnLst>
                                    <p:animClr clrSpc="rgb" dir="cw">
                                      <p:cBhvr override="childStyle">
                                        <p:cTn id="6" dur="250" autoRev="1" fill="remove"/>
                                        <p:tgtEl>
                                          <p:spTgt spid="6">
                                            <p:txEl>
                                              <p:pRg st="0" end="0"/>
                                            </p:txEl>
                                          </p:spTgt>
                                        </p:tgtEl>
                                        <p:attrNameLst>
                                          <p:attrName>style.color</p:attrName>
                                        </p:attrNameLst>
                                      </p:cBhvr>
                                      <p:to>
                                        <a:srgbClr val="92D050"/>
                                      </p:to>
                                    </p:animClr>
                                    <p:animClr clrSpc="rgb" dir="cw">
                                      <p:cBhvr>
                                        <p:cTn id="7" dur="250" autoRev="1" fill="remove"/>
                                        <p:tgtEl>
                                          <p:spTgt spid="6">
                                            <p:txEl>
                                              <p:pRg st="0" end="0"/>
                                            </p:txEl>
                                          </p:spTgt>
                                        </p:tgtEl>
                                        <p:attrNameLst>
                                          <p:attrName>fillcolor</p:attrName>
                                        </p:attrNameLst>
                                      </p:cBhvr>
                                      <p:to>
                                        <a:srgbClr val="92D050"/>
                                      </p:to>
                                    </p:animClr>
                                    <p:set>
                                      <p:cBhvr>
                                        <p:cTn id="8" dur="250" autoRev="1" fill="remove"/>
                                        <p:tgtEl>
                                          <p:spTgt spid="6">
                                            <p:txEl>
                                              <p:pRg st="0" end="0"/>
                                            </p:txEl>
                                          </p:spTgt>
                                        </p:tgtEl>
                                        <p:attrNameLst>
                                          <p:attrName>fill.type</p:attrName>
                                        </p:attrNameLst>
                                      </p:cBhvr>
                                      <p:to>
                                        <p:strVal val="solid"/>
                                      </p:to>
                                    </p:set>
                                    <p:set>
                                      <p:cBhvr>
                                        <p:cTn id="9" dur="250" autoRev="1" fill="remove"/>
                                        <p:tgtEl>
                                          <p:spTgt spid="6">
                                            <p:txEl>
                                              <p:pRg st="0" end="0"/>
                                            </p:txEl>
                                          </p:spTgt>
                                        </p:tgtEl>
                                        <p:attrNameLst>
                                          <p:attrName>fill.on</p:attrName>
                                        </p:attrNameLst>
                                      </p:cBhvr>
                                      <p:to>
                                        <p:strVal val="true"/>
                                      </p:to>
                                    </p:set>
                                  </p:childTnLst>
                                </p:cTn>
                              </p:par>
                              <p:par>
                                <p:cTn id="10" presetID="27" presetClass="emph" presetSubtype="0" repeatCount="2000" fill="remove" nodeType="withEffect">
                                  <p:stCondLst>
                                    <p:cond delay="0"/>
                                  </p:stCondLst>
                                  <p:iterate type="lt">
                                    <p:tmPct val="10000"/>
                                  </p:iterate>
                                  <p:childTnLst>
                                    <p:animClr clrSpc="rgb" dir="cw">
                                      <p:cBhvr override="childStyle">
                                        <p:cTn id="11" dur="250" autoRev="1" fill="remove"/>
                                        <p:tgtEl>
                                          <p:spTgt spid="6">
                                            <p:txEl>
                                              <p:pRg st="1" end="1"/>
                                            </p:txEl>
                                          </p:spTgt>
                                        </p:tgtEl>
                                        <p:attrNameLst>
                                          <p:attrName>style.color</p:attrName>
                                        </p:attrNameLst>
                                      </p:cBhvr>
                                      <p:to>
                                        <a:srgbClr val="92D050"/>
                                      </p:to>
                                    </p:animClr>
                                    <p:animClr clrSpc="rgb" dir="cw">
                                      <p:cBhvr>
                                        <p:cTn id="12" dur="250" autoRev="1" fill="remove"/>
                                        <p:tgtEl>
                                          <p:spTgt spid="6">
                                            <p:txEl>
                                              <p:pRg st="1" end="1"/>
                                            </p:txEl>
                                          </p:spTgt>
                                        </p:tgtEl>
                                        <p:attrNameLst>
                                          <p:attrName>fillcolor</p:attrName>
                                        </p:attrNameLst>
                                      </p:cBhvr>
                                      <p:to>
                                        <a:srgbClr val="92D050"/>
                                      </p:to>
                                    </p:animClr>
                                    <p:set>
                                      <p:cBhvr>
                                        <p:cTn id="13" dur="250" autoRev="1" fill="remove"/>
                                        <p:tgtEl>
                                          <p:spTgt spid="6">
                                            <p:txEl>
                                              <p:pRg st="1" end="1"/>
                                            </p:txEl>
                                          </p:spTgt>
                                        </p:tgtEl>
                                        <p:attrNameLst>
                                          <p:attrName>fill.type</p:attrName>
                                        </p:attrNameLst>
                                      </p:cBhvr>
                                      <p:to>
                                        <p:strVal val="solid"/>
                                      </p:to>
                                    </p:set>
                                    <p:set>
                                      <p:cBhvr>
                                        <p:cTn id="14" dur="250" autoRev="1" fill="remove"/>
                                        <p:tgtEl>
                                          <p:spTgt spid="6">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5" name="CuadroTexto 4"/>
          <p:cNvSpPr txBox="1"/>
          <p:nvPr/>
        </p:nvSpPr>
        <p:spPr>
          <a:xfrm>
            <a:off x="6215059" y="552972"/>
            <a:ext cx="4087816" cy="1015663"/>
          </a:xfrm>
          <a:prstGeom prst="rect">
            <a:avLst/>
          </a:prstGeom>
          <a:noFill/>
        </p:spPr>
        <p:txBody>
          <a:bodyPr wrap="square" rtlCol="0">
            <a:spAutoFit/>
          </a:bodyPr>
          <a:lstStyle/>
          <a:p>
            <a:pPr algn="r"/>
            <a:r>
              <a:rPr lang="es-ES" sz="1400" dirty="0">
                <a:solidFill>
                  <a:srgbClr val="A9A8A9"/>
                </a:solidFill>
              </a:rPr>
              <a:t>SOCIEDADES ACTIVAS</a:t>
            </a:r>
          </a:p>
          <a:p>
            <a:pPr algn="r"/>
            <a:r>
              <a:rPr lang="es-ES" sz="1400" dirty="0">
                <a:solidFill>
                  <a:srgbClr val="A9A8A9"/>
                </a:solidFill>
                <a:latin typeface="Lato Regular"/>
                <a:cs typeface="Lato Regular"/>
              </a:rPr>
              <a:t>2017</a:t>
            </a:r>
          </a:p>
          <a:p>
            <a:pPr algn="r"/>
            <a:endParaRPr lang="es-ES" sz="1400" dirty="0">
              <a:solidFill>
                <a:srgbClr val="A9A8A9"/>
              </a:solidFill>
              <a:latin typeface="Lato Regular"/>
              <a:cs typeface="Lato Regular"/>
            </a:endParaRPr>
          </a:p>
          <a:p>
            <a:pPr algn="r"/>
            <a:endParaRPr lang="es-ES" dirty="0">
              <a:solidFill>
                <a:srgbClr val="A9A8A9"/>
              </a:solidFill>
              <a:latin typeface="Lato Regular"/>
              <a:cs typeface="Lato Regular"/>
            </a:endParaRPr>
          </a:p>
        </p:txBody>
      </p:sp>
      <p:graphicFrame>
        <p:nvGraphicFramePr>
          <p:cNvPr id="9" name="Tabla 8"/>
          <p:cNvGraphicFramePr>
            <a:graphicFrameLocks noGrp="1"/>
          </p:cNvGraphicFramePr>
          <p:nvPr>
            <p:extLst>
              <p:ext uri="{D42A27DB-BD31-4B8C-83A1-F6EECF244321}">
                <p14:modId xmlns:p14="http://schemas.microsoft.com/office/powerpoint/2010/main" val="1458559220"/>
              </p:ext>
            </p:extLst>
          </p:nvPr>
        </p:nvGraphicFramePr>
        <p:xfrm>
          <a:off x="2187113" y="1242781"/>
          <a:ext cx="7817775" cy="1614613"/>
        </p:xfrm>
        <a:graphic>
          <a:graphicData uri="http://schemas.openxmlformats.org/drawingml/2006/table">
            <a:tbl>
              <a:tblPr firstRow="1" firstCol="1" bandRow="1"/>
              <a:tblGrid>
                <a:gridCol w="1326788">
                  <a:extLst>
                    <a:ext uri="{9D8B030D-6E8A-4147-A177-3AD203B41FA5}">
                      <a16:colId xmlns:a16="http://schemas.microsoft.com/office/drawing/2014/main" val="3962690456"/>
                    </a:ext>
                  </a:extLst>
                </a:gridCol>
                <a:gridCol w="515973">
                  <a:extLst>
                    <a:ext uri="{9D8B030D-6E8A-4147-A177-3AD203B41FA5}">
                      <a16:colId xmlns:a16="http://schemas.microsoft.com/office/drawing/2014/main" val="2546737855"/>
                    </a:ext>
                  </a:extLst>
                </a:gridCol>
                <a:gridCol w="1482315">
                  <a:extLst>
                    <a:ext uri="{9D8B030D-6E8A-4147-A177-3AD203B41FA5}">
                      <a16:colId xmlns:a16="http://schemas.microsoft.com/office/drawing/2014/main" val="380545815"/>
                    </a:ext>
                  </a:extLst>
                </a:gridCol>
                <a:gridCol w="728998">
                  <a:extLst>
                    <a:ext uri="{9D8B030D-6E8A-4147-A177-3AD203B41FA5}">
                      <a16:colId xmlns:a16="http://schemas.microsoft.com/office/drawing/2014/main" val="3593015600"/>
                    </a:ext>
                  </a:extLst>
                </a:gridCol>
                <a:gridCol w="1222313">
                  <a:extLst>
                    <a:ext uri="{9D8B030D-6E8A-4147-A177-3AD203B41FA5}">
                      <a16:colId xmlns:a16="http://schemas.microsoft.com/office/drawing/2014/main" val="3781708630"/>
                    </a:ext>
                  </a:extLst>
                </a:gridCol>
                <a:gridCol w="515973">
                  <a:extLst>
                    <a:ext uri="{9D8B030D-6E8A-4147-A177-3AD203B41FA5}">
                      <a16:colId xmlns:a16="http://schemas.microsoft.com/office/drawing/2014/main" val="1469304462"/>
                    </a:ext>
                  </a:extLst>
                </a:gridCol>
                <a:gridCol w="1583152">
                  <a:extLst>
                    <a:ext uri="{9D8B030D-6E8A-4147-A177-3AD203B41FA5}">
                      <a16:colId xmlns:a16="http://schemas.microsoft.com/office/drawing/2014/main" val="2346247071"/>
                    </a:ext>
                  </a:extLst>
                </a:gridCol>
                <a:gridCol w="442263">
                  <a:extLst>
                    <a:ext uri="{9D8B030D-6E8A-4147-A177-3AD203B41FA5}">
                      <a16:colId xmlns:a16="http://schemas.microsoft.com/office/drawing/2014/main" val="1522904804"/>
                    </a:ext>
                  </a:extLst>
                </a:gridCol>
              </a:tblGrid>
              <a:tr h="592581">
                <a:tc rowSpan="3">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Recibidas DNE LI</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rowSpan="3">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401</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w="12700" cap="flat" cmpd="sng" algn="ctr">
                      <a:solidFill>
                        <a:srgbClr val="000000"/>
                      </a:solidFill>
                      <a:prstDash val="dash"/>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Igual al 100%</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rgbClr val="000000"/>
                      </a:solidFill>
                      <a:prstDash val="dash"/>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rowSpan="2">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364</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w="12700" cap="flat" cmpd="sng" algn="ctr">
                      <a:solidFill>
                        <a:srgbClr val="000000"/>
                      </a:solidFill>
                      <a:prstDash val="dash"/>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Con Depositario</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rgbClr val="000000"/>
                      </a:solidFill>
                      <a:prstDash val="dash"/>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272</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ES" sz="1400" dirty="0">
                          <a:effectLst/>
                          <a:latin typeface="Arial" panose="020B0604020202020204" pitchFamily="34" charset="0"/>
                          <a:ea typeface="Times New Roman" panose="02020603050405020304" pitchFamily="18" charset="0"/>
                          <a:cs typeface="Arial" panose="020B0604020202020204" pitchFamily="34" charset="0"/>
                        </a:rPr>
                        <a:t>Removidos por SAE</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ES" sz="1400" dirty="0">
                          <a:effectLst/>
                          <a:latin typeface="Arial" panose="020B0604020202020204" pitchFamily="34" charset="0"/>
                          <a:ea typeface="Calibri" panose="020F0502020204030204" pitchFamily="34" charset="0"/>
                          <a:cs typeface="Arial" panose="020B0604020202020204" pitchFamily="34" charset="0"/>
                        </a:rPr>
                        <a:t>189</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528572186"/>
                  </a:ext>
                </a:extLst>
              </a:tr>
              <a:tr h="548695">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Sin Depositario</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rgbClr val="000000"/>
                      </a:solidFill>
                      <a:prstDash val="dash"/>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92</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a:lnSpc>
                          <a:spcPct val="107000"/>
                        </a:lnSpc>
                        <a:spcAft>
                          <a:spcPts val="0"/>
                        </a:spcAft>
                      </a:pP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 </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1590476852"/>
                  </a:ext>
                </a:extLst>
              </a:tr>
              <a:tr h="473337">
                <a:tc vMerge="1">
                  <a:txBody>
                    <a:bodyPr/>
                    <a:lstStyle/>
                    <a:p>
                      <a:endParaRPr lang="es-CO"/>
                    </a:p>
                  </a:txBody>
                  <a:tcPr/>
                </a:tc>
                <a:tc vMerge="1">
                  <a:txBody>
                    <a:bodyPr/>
                    <a:lstStyle/>
                    <a:p>
                      <a:endParaRPr lang="es-CO"/>
                    </a:p>
                  </a:txBody>
                  <a:tcPr/>
                </a:tc>
                <a:tc>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Menor al 100%</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rgbClr val="000000"/>
                      </a:solidFill>
                      <a:prstDash val="dash"/>
                      <a:round/>
                      <a:headEnd type="none" w="med" len="med"/>
                      <a:tailEnd type="none" w="med" len="med"/>
                    </a:lnL>
                    <a:lnR>
                      <a:noFill/>
                    </a:lnR>
                    <a:lnT w="12700" cap="flat" cmpd="sng" algn="ctr">
                      <a:solidFill>
                        <a:srgbClr val="000000"/>
                      </a:solidFill>
                      <a:prstDash val="dash"/>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37</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Con Depositario</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rgbClr val="000000"/>
                      </a:solidFill>
                      <a:prstDash val="dash"/>
                      <a:round/>
                      <a:headEnd type="none" w="med" len="med"/>
                      <a:tailEnd type="none" w="med" len="med"/>
                    </a:lnL>
                    <a:lnR>
                      <a:noFill/>
                    </a:lnR>
                    <a:lnT w="12700" cap="flat" cmpd="sng" algn="ctr">
                      <a:solidFill>
                        <a:srgbClr val="000000"/>
                      </a:solidFill>
                      <a:prstDash val="dash"/>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S" sz="1400" dirty="0">
                          <a:effectLst/>
                          <a:latin typeface="Arial" panose="020B0604020202020204" pitchFamily="34" charset="0"/>
                          <a:ea typeface="Times New Roman" panose="02020603050405020304" pitchFamily="18" charset="0"/>
                          <a:cs typeface="Arial" panose="020B0604020202020204" pitchFamily="34" charset="0"/>
                        </a:rPr>
                        <a:t>28</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dash"/>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ES" sz="1400" dirty="0">
                          <a:effectLst/>
                          <a:latin typeface="Arial" panose="020B0604020202020204" pitchFamily="34" charset="0"/>
                          <a:ea typeface="Times New Roman" panose="02020603050405020304" pitchFamily="18" charset="0"/>
                          <a:cs typeface="Arial" panose="020B0604020202020204" pitchFamily="34" charset="0"/>
                        </a:rPr>
                        <a:t>Removidos por SAE</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a:noFill/>
                    </a:lnR>
                    <a:lnT w="12700" cap="flat" cmpd="sng" algn="ctr">
                      <a:solidFill>
                        <a:srgbClr val="000000"/>
                      </a:solidFill>
                      <a:prstDash val="dash"/>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ES" sz="1400" dirty="0">
                          <a:effectLst/>
                          <a:latin typeface="Arial" panose="020B0604020202020204" pitchFamily="34" charset="0"/>
                          <a:ea typeface="Calibri" panose="020F0502020204030204" pitchFamily="34" charset="0"/>
                          <a:cs typeface="Arial" panose="020B0604020202020204" pitchFamily="34" charset="0"/>
                        </a:rPr>
                        <a:t>5</a:t>
                      </a:r>
                      <a:endParaRPr lang="es-CO" sz="14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8625544"/>
                  </a:ext>
                </a:extLst>
              </a:tr>
            </a:tbl>
          </a:graphicData>
        </a:graphic>
      </p:graphicFrame>
      <p:graphicFrame>
        <p:nvGraphicFramePr>
          <p:cNvPr id="16" name="Tabla 15"/>
          <p:cNvGraphicFramePr>
            <a:graphicFrameLocks noGrp="1"/>
          </p:cNvGraphicFramePr>
          <p:nvPr>
            <p:extLst>
              <p:ext uri="{D42A27DB-BD31-4B8C-83A1-F6EECF244321}">
                <p14:modId xmlns:p14="http://schemas.microsoft.com/office/powerpoint/2010/main" val="2600653627"/>
              </p:ext>
            </p:extLst>
          </p:nvPr>
        </p:nvGraphicFramePr>
        <p:xfrm>
          <a:off x="2187111" y="3232032"/>
          <a:ext cx="7817776" cy="3095163"/>
        </p:xfrm>
        <a:graphic>
          <a:graphicData uri="http://schemas.openxmlformats.org/drawingml/2006/table">
            <a:tbl>
              <a:tblPr firstRow="1" firstCol="1" bandRow="1"/>
              <a:tblGrid>
                <a:gridCol w="2394254">
                  <a:extLst>
                    <a:ext uri="{9D8B030D-6E8A-4147-A177-3AD203B41FA5}">
                      <a16:colId xmlns:a16="http://schemas.microsoft.com/office/drawing/2014/main" val="20000"/>
                    </a:ext>
                  </a:extLst>
                </a:gridCol>
                <a:gridCol w="2394254">
                  <a:extLst>
                    <a:ext uri="{9D8B030D-6E8A-4147-A177-3AD203B41FA5}">
                      <a16:colId xmlns:a16="http://schemas.microsoft.com/office/drawing/2014/main" val="20001"/>
                    </a:ext>
                  </a:extLst>
                </a:gridCol>
                <a:gridCol w="2394254">
                  <a:extLst>
                    <a:ext uri="{9D8B030D-6E8A-4147-A177-3AD203B41FA5}">
                      <a16:colId xmlns:a16="http://schemas.microsoft.com/office/drawing/2014/main" val="20002"/>
                    </a:ext>
                  </a:extLst>
                </a:gridCol>
                <a:gridCol w="635014">
                  <a:extLst>
                    <a:ext uri="{9D8B030D-6E8A-4147-A177-3AD203B41FA5}">
                      <a16:colId xmlns:a16="http://schemas.microsoft.com/office/drawing/2014/main" val="20003"/>
                    </a:ext>
                  </a:extLst>
                </a:gridCol>
              </a:tblGrid>
              <a:tr h="352630">
                <a:tc rowSpan="7">
                  <a:txBody>
                    <a:bodyPr/>
                    <a:lstStyle/>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TOTAL REGISTROS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542</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s-ES"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100%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497</a:t>
                      </a:r>
                    </a:p>
                  </a:txBody>
                  <a:tcPr marL="64002" marR="640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Establecimientos de comercio en trámite para cancelar matrícula</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50</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7350">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En proceso de devolución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07000"/>
                        </a:lnSpc>
                        <a:spcAft>
                          <a:spcPts val="800"/>
                        </a:spcAft>
                      </a:pPr>
                      <a:r>
                        <a:rPr lang="es-ES" sz="12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5421">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En trámite de registro de la medida cautelar en cámara de comercio. Solicitud a la FGN.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15</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3315">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Con destino a la Gerencia de Sociedades en Liquidación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29</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52630">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ES" sz="1200" dirty="0">
                          <a:effectLst/>
                          <a:latin typeface="Calibri" panose="020F0502020204030204" pitchFamily="34" charset="0"/>
                          <a:ea typeface="Calibri" panose="020F0502020204030204" pitchFamily="34" charset="0"/>
                          <a:cs typeface="Times New Roman" panose="02020603050405020304" pitchFamily="18" charset="0"/>
                        </a:rPr>
                        <a:t>Recibidas de la Unidad de Gestión de sociedades presuntas de papel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ES" sz="1200" dirty="0">
                          <a:effectLst/>
                          <a:latin typeface="Calibri" panose="020F0502020204030204" pitchFamily="34" charset="0"/>
                          <a:ea typeface="Calibri" panose="020F0502020204030204" pitchFamily="34" charset="0"/>
                          <a:cs typeface="Times New Roman" panose="02020603050405020304" pitchFamily="18" charset="0"/>
                        </a:rPr>
                        <a:t>30</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9456">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En trámite nombramiento depositario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30</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84995">
                <a:tc vMerge="1">
                  <a:txBody>
                    <a:bodyPr/>
                    <a:lstStyle/>
                    <a:p>
                      <a:endParaRPr lang="es-ES"/>
                    </a:p>
                  </a:txBody>
                  <a:tcPr/>
                </a:tc>
                <a:tc>
                  <a:txBody>
                    <a:bodyPr/>
                    <a:lstStyle/>
                    <a:p>
                      <a:pPr algn="ctr">
                        <a:lnSpc>
                          <a:spcPct val="107000"/>
                        </a:lnSpc>
                        <a:spcAft>
                          <a:spcPts val="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 100%</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ES" sz="1800" b="1" dirty="0">
                          <a:effectLst/>
                          <a:latin typeface="Calibri" panose="020F0502020204030204" pitchFamily="34" charset="0"/>
                          <a:ea typeface="Calibri" panose="020F0502020204030204" pitchFamily="34" charset="0"/>
                          <a:cs typeface="Times New Roman" panose="02020603050405020304" pitchFamily="18" charset="0"/>
                        </a:rPr>
                        <a:t>43</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Participación en órganos sociales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200" dirty="0">
                          <a:effectLst/>
                          <a:latin typeface="Calibri" panose="020F0502020204030204" pitchFamily="34" charset="0"/>
                          <a:ea typeface="Calibri" panose="020F0502020204030204" pitchFamily="34" charset="0"/>
                          <a:cs typeface="Times New Roman" panose="02020603050405020304" pitchFamily="18" charset="0"/>
                        </a:rPr>
                        <a:t>43</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4002" marR="6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0"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2" name="Rectángulo 11"/>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p:cNvSpPr txBox="1"/>
          <p:nvPr/>
        </p:nvSpPr>
        <p:spPr>
          <a:xfrm>
            <a:off x="6215059" y="246800"/>
            <a:ext cx="5324570" cy="523220"/>
          </a:xfrm>
          <a:prstGeom prst="rect">
            <a:avLst/>
          </a:prstGeom>
          <a:noFill/>
        </p:spPr>
        <p:txBody>
          <a:bodyPr wrap="square" rtlCol="0">
            <a:spAutoFit/>
          </a:bodyPr>
          <a:lstStyle/>
          <a:p>
            <a:pPr algn="r"/>
            <a:r>
              <a:rPr lang="es-ES" sz="2800" b="1" dirty="0">
                <a:solidFill>
                  <a:schemeClr val="bg1"/>
                </a:solidFill>
              </a:rPr>
              <a:t>SISTEMA DE ADMINISTRACIÓN</a:t>
            </a:r>
            <a:endParaRPr lang="es-ES" sz="2800" dirty="0">
              <a:solidFill>
                <a:schemeClr val="bg1"/>
              </a:solidFill>
            </a:endParaRPr>
          </a:p>
        </p:txBody>
      </p:sp>
    </p:spTree>
    <p:extLst>
      <p:ext uri="{BB962C8B-B14F-4D97-AF65-F5344CB8AC3E}">
        <p14:creationId xmlns:p14="http://schemas.microsoft.com/office/powerpoint/2010/main" val="2775277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dirty="0">
              <a:solidFill>
                <a:srgbClr val="A9A8A9"/>
              </a:solidFill>
              <a:latin typeface="Lato Regular"/>
              <a:cs typeface="Lato Regular"/>
            </a:endParaRPr>
          </a:p>
        </p:txBody>
      </p:sp>
      <p:sp>
        <p:nvSpPr>
          <p:cNvPr id="9" name="CuadroTexto 7"/>
          <p:cNvSpPr txBox="1"/>
          <p:nvPr/>
        </p:nvSpPr>
        <p:spPr>
          <a:xfrm>
            <a:off x="6937375" y="6520418"/>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SOCIEDADES</a:t>
            </a:r>
          </a:p>
          <a:p>
            <a:pPr algn="r"/>
            <a:endParaRPr lang="es-ES" sz="1400" dirty="0">
              <a:solidFill>
                <a:srgbClr val="A9A8A9"/>
              </a:solidFill>
              <a:latin typeface="Lato Regular"/>
              <a:cs typeface="Lato Regular"/>
            </a:endParaRPr>
          </a:p>
        </p:txBody>
      </p:sp>
      <p:sp>
        <p:nvSpPr>
          <p:cNvPr id="8" name="CuadroTexto 5"/>
          <p:cNvSpPr txBox="1"/>
          <p:nvPr/>
        </p:nvSpPr>
        <p:spPr>
          <a:xfrm>
            <a:off x="3602179" y="611427"/>
            <a:ext cx="5225761" cy="892552"/>
          </a:xfrm>
          <a:prstGeom prst="rect">
            <a:avLst/>
          </a:prstGeom>
          <a:noFill/>
        </p:spPr>
        <p:txBody>
          <a:bodyPr wrap="square" rtlCol="0">
            <a:spAutoFit/>
          </a:bodyPr>
          <a:lstStyle/>
          <a:p>
            <a:pPr algn="ctr"/>
            <a:r>
              <a:rPr lang="es-ES" sz="3200" b="1" dirty="0">
                <a:cs typeface="Lato Bold"/>
              </a:rPr>
              <a:t>SOCIEDADES  ACTIVAS</a:t>
            </a:r>
          </a:p>
          <a:p>
            <a:pPr algn="ctr"/>
            <a:r>
              <a:rPr lang="es-ES" sz="2000" b="1" dirty="0">
                <a:latin typeface="Lato Bold"/>
                <a:cs typeface="Lato Bold"/>
              </a:rPr>
              <a:t>ASAMBLEAS REALIZADAS: 208</a:t>
            </a:r>
          </a:p>
        </p:txBody>
      </p:sp>
      <p:graphicFrame>
        <p:nvGraphicFramePr>
          <p:cNvPr id="11" name="10 Gráfico"/>
          <p:cNvGraphicFramePr/>
          <p:nvPr>
            <p:extLst/>
          </p:nvPr>
        </p:nvGraphicFramePr>
        <p:xfrm>
          <a:off x="9190074" y="3848986"/>
          <a:ext cx="1234934" cy="1499191"/>
        </p:xfrm>
        <a:graphic>
          <a:graphicData uri="http://schemas.openxmlformats.org/drawingml/2006/chart">
            <c:chart xmlns:c="http://schemas.openxmlformats.org/drawingml/2006/chart" xmlns:r="http://schemas.openxmlformats.org/officeDocument/2006/relationships" r:id="rId3"/>
          </a:graphicData>
        </a:graphic>
      </p:graphicFrame>
      <p:sp>
        <p:nvSpPr>
          <p:cNvPr id="16" name="CuadroTexto 4"/>
          <p:cNvSpPr txBox="1"/>
          <p:nvPr/>
        </p:nvSpPr>
        <p:spPr>
          <a:xfrm>
            <a:off x="6215059" y="552972"/>
            <a:ext cx="4087816" cy="1015663"/>
          </a:xfrm>
          <a:prstGeom prst="rect">
            <a:avLst/>
          </a:prstGeom>
          <a:noFill/>
        </p:spPr>
        <p:txBody>
          <a:bodyPr wrap="square" rtlCol="0">
            <a:spAutoFit/>
          </a:bodyPr>
          <a:lstStyle/>
          <a:p>
            <a:pPr algn="r"/>
            <a:r>
              <a:rPr lang="es-ES" sz="1400" dirty="0">
                <a:solidFill>
                  <a:srgbClr val="A9A8A9"/>
                </a:solidFill>
              </a:rPr>
              <a:t>SOCIEDADES ACTIVAS</a:t>
            </a:r>
          </a:p>
          <a:p>
            <a:pPr algn="r"/>
            <a:r>
              <a:rPr lang="es-ES" sz="1400" dirty="0">
                <a:solidFill>
                  <a:srgbClr val="A9A8A9"/>
                </a:solidFill>
                <a:latin typeface="Lato Regular"/>
                <a:cs typeface="Lato Regular"/>
              </a:rPr>
              <a:t> ASAMBLEAS 2016</a:t>
            </a:r>
          </a:p>
          <a:p>
            <a:pPr algn="r"/>
            <a:endParaRPr lang="es-ES" sz="1400" dirty="0">
              <a:solidFill>
                <a:srgbClr val="A9A8A9"/>
              </a:solidFill>
              <a:latin typeface="Lato Regular"/>
              <a:cs typeface="Lato Regular"/>
            </a:endParaRPr>
          </a:p>
          <a:p>
            <a:pPr algn="r"/>
            <a:endParaRPr lang="es-ES" dirty="0">
              <a:solidFill>
                <a:srgbClr val="A9A8A9"/>
              </a:solidFill>
              <a:latin typeface="Lato Regular"/>
              <a:cs typeface="Lato Regular"/>
            </a:endParaRPr>
          </a:p>
        </p:txBody>
      </p:sp>
      <p:sp>
        <p:nvSpPr>
          <p:cNvPr id="5" name="CuadroTexto 4"/>
          <p:cNvSpPr txBox="1"/>
          <p:nvPr/>
        </p:nvSpPr>
        <p:spPr>
          <a:xfrm>
            <a:off x="1775520" y="1772817"/>
            <a:ext cx="2304256" cy="1877437"/>
          </a:xfrm>
          <a:prstGeom prst="rect">
            <a:avLst/>
          </a:prstGeom>
          <a:noFill/>
        </p:spPr>
        <p:txBody>
          <a:bodyPr wrap="square" rtlCol="0">
            <a:spAutoFit/>
          </a:bodyPr>
          <a:lstStyle/>
          <a:p>
            <a:pPr algn="ctr"/>
            <a:r>
              <a:rPr lang="en-US" b="1" dirty="0">
                <a:solidFill>
                  <a:schemeClr val="tx1">
                    <a:lumMod val="65000"/>
                    <a:lumOff val="35000"/>
                  </a:schemeClr>
                </a:solidFill>
                <a:latin typeface="+mj-lt"/>
              </a:rPr>
              <a:t>ESTADOS FINANCIEROS</a:t>
            </a:r>
          </a:p>
          <a:p>
            <a:pPr algn="ctr"/>
            <a:endParaRPr lang="en-US" sz="2000" b="1" dirty="0">
              <a:latin typeface="Arial" panose="020B0604020202020204" pitchFamily="34" charset="0"/>
            </a:endParaRPr>
          </a:p>
          <a:p>
            <a:pPr algn="ctr"/>
            <a:r>
              <a:rPr lang="es-CO" sz="1400" dirty="0">
                <a:latin typeface="Arial" panose="020B0604020202020204" pitchFamily="34" charset="0"/>
              </a:rPr>
              <a:t>¿Reflejan la realidad contable y financiera de la sociedad? </a:t>
            </a:r>
          </a:p>
          <a:p>
            <a:endParaRPr lang="es-CO" dirty="0"/>
          </a:p>
        </p:txBody>
      </p:sp>
      <p:graphicFrame>
        <p:nvGraphicFramePr>
          <p:cNvPr id="20" name="Gráfico 19"/>
          <p:cNvGraphicFramePr>
            <a:graphicFrameLocks/>
          </p:cNvGraphicFramePr>
          <p:nvPr>
            <p:extLst>
              <p:ext uri="{D42A27DB-BD31-4B8C-83A1-F6EECF244321}">
                <p14:modId xmlns:p14="http://schemas.microsoft.com/office/powerpoint/2010/main" val="1567595347"/>
              </p:ext>
            </p:extLst>
          </p:nvPr>
        </p:nvGraphicFramePr>
        <p:xfrm>
          <a:off x="1604628" y="3512649"/>
          <a:ext cx="3123220" cy="21718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p:cNvGraphicFramePr>
            <a:graphicFrameLocks/>
          </p:cNvGraphicFramePr>
          <p:nvPr>
            <p:extLst>
              <p:ext uri="{D42A27DB-BD31-4B8C-83A1-F6EECF244321}">
                <p14:modId xmlns:p14="http://schemas.microsoft.com/office/powerpoint/2010/main" val="3251765170"/>
              </p:ext>
            </p:extLst>
          </p:nvPr>
        </p:nvGraphicFramePr>
        <p:xfrm>
          <a:off x="3881298" y="1981929"/>
          <a:ext cx="5017939" cy="37478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Gráfico 12"/>
          <p:cNvGraphicFramePr>
            <a:graphicFrameLocks/>
          </p:cNvGraphicFramePr>
          <p:nvPr>
            <p:extLst>
              <p:ext uri="{D42A27DB-BD31-4B8C-83A1-F6EECF244321}">
                <p14:modId xmlns:p14="http://schemas.microsoft.com/office/powerpoint/2010/main" val="1878436781"/>
              </p:ext>
            </p:extLst>
          </p:nvPr>
        </p:nvGraphicFramePr>
        <p:xfrm>
          <a:off x="7798560" y="1892404"/>
          <a:ext cx="4572000" cy="3554930"/>
        </p:xfrm>
        <a:graphic>
          <a:graphicData uri="http://schemas.openxmlformats.org/drawingml/2006/chart">
            <c:chart xmlns:c="http://schemas.openxmlformats.org/drawingml/2006/chart" xmlns:r="http://schemas.openxmlformats.org/officeDocument/2006/relationships" r:id="rId6"/>
          </a:graphicData>
        </a:graphic>
      </p:graphicFrame>
      <p:sp>
        <p:nvSpPr>
          <p:cNvPr id="14"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8" name="Rectángulo 17"/>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1" name="CuadroTexto 20"/>
          <p:cNvSpPr txBox="1"/>
          <p:nvPr/>
        </p:nvSpPr>
        <p:spPr>
          <a:xfrm>
            <a:off x="6215059" y="246800"/>
            <a:ext cx="5324570" cy="523220"/>
          </a:xfrm>
          <a:prstGeom prst="rect">
            <a:avLst/>
          </a:prstGeom>
          <a:noFill/>
        </p:spPr>
        <p:txBody>
          <a:bodyPr wrap="square" rtlCol="0">
            <a:spAutoFit/>
          </a:bodyPr>
          <a:lstStyle/>
          <a:p>
            <a:pPr algn="r"/>
            <a:r>
              <a:rPr lang="es-ES" sz="2800" b="1" dirty="0">
                <a:solidFill>
                  <a:schemeClr val="bg1"/>
                </a:solidFill>
              </a:rPr>
              <a:t>ASAMBLEAS</a:t>
            </a:r>
            <a:endParaRPr lang="es-ES" sz="2800" dirty="0">
              <a:solidFill>
                <a:schemeClr val="bg1"/>
              </a:solidFill>
            </a:endParaRPr>
          </a:p>
        </p:txBody>
      </p:sp>
    </p:spTree>
    <p:extLst>
      <p:ext uri="{BB962C8B-B14F-4D97-AF65-F5344CB8AC3E}">
        <p14:creationId xmlns:p14="http://schemas.microsoft.com/office/powerpoint/2010/main" val="17125959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dirty="0">
              <a:solidFill>
                <a:srgbClr val="A9A8A9"/>
              </a:solidFill>
              <a:latin typeface="Lato Regular"/>
              <a:cs typeface="Lato Regular"/>
            </a:endParaRPr>
          </a:p>
        </p:txBody>
      </p:sp>
      <p:pic>
        <p:nvPicPr>
          <p:cNvPr id="6"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10"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8"/>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SOCIEDADES</a:t>
            </a:r>
          </a:p>
          <a:p>
            <a:pPr algn="r"/>
            <a:endParaRPr lang="es-ES" sz="1400" dirty="0">
              <a:solidFill>
                <a:srgbClr val="A9A8A9"/>
              </a:solidFill>
              <a:latin typeface="Lato Regular"/>
              <a:cs typeface="Lato Regular"/>
            </a:endParaRPr>
          </a:p>
        </p:txBody>
      </p:sp>
      <p:sp>
        <p:nvSpPr>
          <p:cNvPr id="12" name="CuadroTexto 4"/>
          <p:cNvSpPr txBox="1"/>
          <p:nvPr/>
        </p:nvSpPr>
        <p:spPr>
          <a:xfrm>
            <a:off x="6215059" y="552972"/>
            <a:ext cx="4087816" cy="1015663"/>
          </a:xfrm>
          <a:prstGeom prst="rect">
            <a:avLst/>
          </a:prstGeom>
          <a:noFill/>
        </p:spPr>
        <p:txBody>
          <a:bodyPr wrap="square" rtlCol="0">
            <a:spAutoFit/>
          </a:bodyPr>
          <a:lstStyle/>
          <a:p>
            <a:pPr algn="r"/>
            <a:r>
              <a:rPr lang="es-ES" sz="1400" dirty="0">
                <a:solidFill>
                  <a:srgbClr val="A9A8A9"/>
                </a:solidFill>
              </a:rPr>
              <a:t>SOCIEDADES ACTIVAS</a:t>
            </a:r>
          </a:p>
          <a:p>
            <a:pPr algn="r"/>
            <a:r>
              <a:rPr lang="es-ES" sz="1400" dirty="0">
                <a:solidFill>
                  <a:srgbClr val="A9A8A9"/>
                </a:solidFill>
                <a:latin typeface="Lato Regular"/>
                <a:cs typeface="Lato Regular"/>
              </a:rPr>
              <a:t>2016</a:t>
            </a:r>
          </a:p>
          <a:p>
            <a:pPr algn="r"/>
            <a:endParaRPr lang="es-ES" sz="1400" dirty="0">
              <a:solidFill>
                <a:srgbClr val="A9A8A9"/>
              </a:solidFill>
              <a:latin typeface="Lato Regular"/>
              <a:cs typeface="Lato Regular"/>
            </a:endParaRPr>
          </a:p>
          <a:p>
            <a:pPr algn="r"/>
            <a:endParaRPr lang="es-ES" dirty="0">
              <a:solidFill>
                <a:srgbClr val="A9A8A9"/>
              </a:solidFill>
              <a:latin typeface="Lato Regular"/>
              <a:cs typeface="Lato Regular"/>
            </a:endParaRPr>
          </a:p>
        </p:txBody>
      </p:sp>
      <p:sp>
        <p:nvSpPr>
          <p:cNvPr id="7" name="Rectangle 6"/>
          <p:cNvSpPr>
            <a:spLocks noChangeArrowheads="1"/>
          </p:cNvSpPr>
          <p:nvPr/>
        </p:nvSpPr>
        <p:spPr bwMode="auto">
          <a:xfrm>
            <a:off x="5588006" y="5088824"/>
            <a:ext cx="323850" cy="1825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8" name="Rectangle 7"/>
          <p:cNvSpPr>
            <a:spLocks noChangeArrowheads="1"/>
          </p:cNvSpPr>
          <p:nvPr/>
        </p:nvSpPr>
        <p:spPr bwMode="auto">
          <a:xfrm>
            <a:off x="1698742" y="5177716"/>
            <a:ext cx="4192588" cy="8873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nvGrpSpPr>
          <p:cNvPr id="13324" name="13323 Grupo"/>
          <p:cNvGrpSpPr/>
          <p:nvPr/>
        </p:nvGrpSpPr>
        <p:grpSpPr>
          <a:xfrm>
            <a:off x="1712919" y="5080887"/>
            <a:ext cx="3881439" cy="1170347"/>
            <a:chOff x="188918" y="5080886"/>
            <a:chExt cx="3881439" cy="1170347"/>
          </a:xfrm>
        </p:grpSpPr>
        <p:sp>
          <p:nvSpPr>
            <p:cNvPr id="3" name="AutoShape 3"/>
            <p:cNvSpPr>
              <a:spLocks noChangeAspect="1" noChangeArrowheads="1" noTextEdit="1"/>
            </p:cNvSpPr>
            <p:nvPr/>
          </p:nvSpPr>
          <p:spPr bwMode="auto">
            <a:xfrm>
              <a:off x="195268" y="5088823"/>
              <a:ext cx="3875088" cy="106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4" name="Rectangle 5"/>
            <p:cNvSpPr>
              <a:spLocks noChangeArrowheads="1"/>
            </p:cNvSpPr>
            <p:nvPr/>
          </p:nvSpPr>
          <p:spPr bwMode="auto">
            <a:xfrm>
              <a:off x="195268" y="5088823"/>
              <a:ext cx="3875088" cy="182551"/>
            </a:xfrm>
            <a:prstGeom prst="rect">
              <a:avLst/>
            </a:prstGeom>
            <a:solidFill>
              <a:srgbClr val="92CD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9" name="Rectangle 8"/>
            <p:cNvSpPr>
              <a:spLocks noChangeArrowheads="1"/>
            </p:cNvSpPr>
            <p:nvPr/>
          </p:nvSpPr>
          <p:spPr bwMode="auto">
            <a:xfrm>
              <a:off x="259209" y="5106284"/>
              <a:ext cx="380873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900" b="1" dirty="0">
                  <a:solidFill>
                    <a:srgbClr val="000000"/>
                  </a:solidFill>
                  <a:latin typeface="Calibri" pitchFamily="34" charset="0"/>
                </a:rPr>
                <a:t>RAZONES GENERALES POR LA NO APROBACION EN LOS ESTADOS FINANCIEROS </a:t>
              </a:r>
              <a:endParaRPr lang="es-CO" altLang="es-CO" sz="900" dirty="0"/>
            </a:p>
          </p:txBody>
        </p:sp>
        <p:sp>
          <p:nvSpPr>
            <p:cNvPr id="16" name="Rectangle 9"/>
            <p:cNvSpPr>
              <a:spLocks noChangeArrowheads="1"/>
            </p:cNvSpPr>
            <p:nvPr/>
          </p:nvSpPr>
          <p:spPr bwMode="auto">
            <a:xfrm>
              <a:off x="296868" y="5280899"/>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b="1">
                  <a:solidFill>
                    <a:srgbClr val="000000"/>
                  </a:solidFill>
                  <a:latin typeface="Calibri" pitchFamily="34" charset="0"/>
                </a:rPr>
                <a:t>1</a:t>
              </a:r>
              <a:endParaRPr lang="es-CO" altLang="es-CO"/>
            </a:p>
          </p:txBody>
        </p:sp>
        <p:sp>
          <p:nvSpPr>
            <p:cNvPr id="17" name="Rectangle 10"/>
            <p:cNvSpPr>
              <a:spLocks noChangeArrowheads="1"/>
            </p:cNvSpPr>
            <p:nvPr/>
          </p:nvSpPr>
          <p:spPr bwMode="auto">
            <a:xfrm>
              <a:off x="452443" y="5280899"/>
              <a:ext cx="35346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a:r>
                <a:rPr lang="es-CO" altLang="es-CO" sz="1000" dirty="0">
                  <a:solidFill>
                    <a:srgbClr val="000000"/>
                  </a:solidFill>
                  <a:latin typeface="Calibri" pitchFamily="34" charset="0"/>
                </a:rPr>
                <a:t>Los estados financieros no se están elaborados de conformidad con </a:t>
              </a:r>
            </a:p>
            <a:p>
              <a:pPr lvl="0"/>
              <a:r>
                <a:rPr lang="es-CO" altLang="es-CO" sz="1000" dirty="0">
                  <a:solidFill>
                    <a:srgbClr val="000000"/>
                  </a:solidFill>
                  <a:latin typeface="Calibri" pitchFamily="34" charset="0"/>
                </a:rPr>
                <a:t>la Ley 1314 de 2009 </a:t>
              </a:r>
              <a:endParaRPr lang="es-CO" altLang="es-CO" dirty="0"/>
            </a:p>
          </p:txBody>
        </p:sp>
        <p:sp>
          <p:nvSpPr>
            <p:cNvPr id="19" name="Rectangle 11"/>
            <p:cNvSpPr>
              <a:spLocks noChangeArrowheads="1"/>
            </p:cNvSpPr>
            <p:nvPr/>
          </p:nvSpPr>
          <p:spPr bwMode="auto">
            <a:xfrm>
              <a:off x="295836" y="5564248"/>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b="1" dirty="0">
                  <a:solidFill>
                    <a:srgbClr val="000000"/>
                  </a:solidFill>
                  <a:latin typeface="Calibri" pitchFamily="34" charset="0"/>
                </a:rPr>
                <a:t>2</a:t>
              </a:r>
              <a:endParaRPr lang="es-CO" altLang="es-CO" dirty="0"/>
            </a:p>
          </p:txBody>
        </p:sp>
        <p:sp>
          <p:nvSpPr>
            <p:cNvPr id="22" name="Rectangle 14"/>
            <p:cNvSpPr>
              <a:spLocks noChangeArrowheads="1"/>
            </p:cNvSpPr>
            <p:nvPr/>
          </p:nvSpPr>
          <p:spPr bwMode="auto">
            <a:xfrm>
              <a:off x="297550" y="5803154"/>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b="1" dirty="0">
                  <a:solidFill>
                    <a:srgbClr val="000000"/>
                  </a:solidFill>
                  <a:latin typeface="Calibri" pitchFamily="34" charset="0"/>
                </a:rPr>
                <a:t>3</a:t>
              </a:r>
              <a:endParaRPr lang="es-CO" altLang="es-CO" dirty="0"/>
            </a:p>
          </p:txBody>
        </p:sp>
        <p:sp>
          <p:nvSpPr>
            <p:cNvPr id="23" name="Rectangle 15"/>
            <p:cNvSpPr>
              <a:spLocks noChangeArrowheads="1"/>
            </p:cNvSpPr>
            <p:nvPr/>
          </p:nvSpPr>
          <p:spPr bwMode="auto">
            <a:xfrm>
              <a:off x="446093" y="5553967"/>
              <a:ext cx="22682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dirty="0">
                  <a:solidFill>
                    <a:srgbClr val="000000"/>
                  </a:solidFill>
                  <a:latin typeface="Calibri" pitchFamily="34" charset="0"/>
                </a:rPr>
                <a:t>Esta en proceso de reconstrucción contable</a:t>
              </a:r>
              <a:endParaRPr lang="es-CO" altLang="es-CO" dirty="0"/>
            </a:p>
          </p:txBody>
        </p:sp>
        <p:sp>
          <p:nvSpPr>
            <p:cNvPr id="25" name="Line 17"/>
            <p:cNvSpPr>
              <a:spLocks noChangeShapeType="1"/>
            </p:cNvSpPr>
            <p:nvPr/>
          </p:nvSpPr>
          <p:spPr bwMode="auto">
            <a:xfrm flipV="1">
              <a:off x="195268" y="5088823"/>
              <a:ext cx="1588" cy="1587"/>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26" name="Rectangle 18"/>
            <p:cNvSpPr>
              <a:spLocks noChangeArrowheads="1"/>
            </p:cNvSpPr>
            <p:nvPr/>
          </p:nvSpPr>
          <p:spPr bwMode="auto">
            <a:xfrm>
              <a:off x="195268" y="5080886"/>
              <a:ext cx="6350" cy="793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7" name="Line 19"/>
            <p:cNvSpPr>
              <a:spLocks noChangeShapeType="1"/>
            </p:cNvSpPr>
            <p:nvPr/>
          </p:nvSpPr>
          <p:spPr bwMode="auto">
            <a:xfrm flipV="1">
              <a:off x="431806" y="5088823"/>
              <a:ext cx="1588" cy="1587"/>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28" name="Rectangle 20"/>
            <p:cNvSpPr>
              <a:spLocks noChangeArrowheads="1"/>
            </p:cNvSpPr>
            <p:nvPr/>
          </p:nvSpPr>
          <p:spPr bwMode="auto">
            <a:xfrm>
              <a:off x="431806" y="5080886"/>
              <a:ext cx="6350" cy="793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9" name="Rectangle 21"/>
            <p:cNvSpPr>
              <a:spLocks noChangeArrowheads="1"/>
            </p:cNvSpPr>
            <p:nvPr/>
          </p:nvSpPr>
          <p:spPr bwMode="auto">
            <a:xfrm>
              <a:off x="201618" y="5080886"/>
              <a:ext cx="3868738" cy="1587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30" name="Line 22"/>
            <p:cNvSpPr>
              <a:spLocks noChangeShapeType="1"/>
            </p:cNvSpPr>
            <p:nvPr/>
          </p:nvSpPr>
          <p:spPr bwMode="auto">
            <a:xfrm flipV="1">
              <a:off x="4064006" y="5088823"/>
              <a:ext cx="1588" cy="1587"/>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31" name="Rectangle 23"/>
            <p:cNvSpPr>
              <a:spLocks noChangeArrowheads="1"/>
            </p:cNvSpPr>
            <p:nvPr/>
          </p:nvSpPr>
          <p:spPr bwMode="auto">
            <a:xfrm>
              <a:off x="4064006" y="5080886"/>
              <a:ext cx="6350" cy="793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12" name="Rectangle 24"/>
            <p:cNvSpPr>
              <a:spLocks noChangeArrowheads="1"/>
            </p:cNvSpPr>
            <p:nvPr/>
          </p:nvSpPr>
          <p:spPr bwMode="auto">
            <a:xfrm>
              <a:off x="188918" y="5080886"/>
              <a:ext cx="12700" cy="106990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15" name="Rectangle 25"/>
            <p:cNvSpPr>
              <a:spLocks noChangeArrowheads="1"/>
            </p:cNvSpPr>
            <p:nvPr/>
          </p:nvSpPr>
          <p:spPr bwMode="auto">
            <a:xfrm>
              <a:off x="201618" y="6205514"/>
              <a:ext cx="3868738" cy="457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17" name="Rectangle 26"/>
            <p:cNvSpPr>
              <a:spLocks noChangeArrowheads="1"/>
            </p:cNvSpPr>
            <p:nvPr/>
          </p:nvSpPr>
          <p:spPr bwMode="auto">
            <a:xfrm>
              <a:off x="4056069" y="5096760"/>
              <a:ext cx="14288" cy="10540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18" name="Line 27"/>
            <p:cNvSpPr>
              <a:spLocks noChangeShapeType="1"/>
            </p:cNvSpPr>
            <p:nvPr/>
          </p:nvSpPr>
          <p:spPr bwMode="auto">
            <a:xfrm>
              <a:off x="195268" y="6150794"/>
              <a:ext cx="1588" cy="1587"/>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19" name="Rectangle 28"/>
            <p:cNvSpPr>
              <a:spLocks noChangeArrowheads="1"/>
            </p:cNvSpPr>
            <p:nvPr/>
          </p:nvSpPr>
          <p:spPr bwMode="auto">
            <a:xfrm>
              <a:off x="195268" y="6150794"/>
              <a:ext cx="6350" cy="793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20" name="Line 29"/>
            <p:cNvSpPr>
              <a:spLocks noChangeShapeType="1"/>
            </p:cNvSpPr>
            <p:nvPr/>
          </p:nvSpPr>
          <p:spPr bwMode="auto">
            <a:xfrm>
              <a:off x="431806" y="6150794"/>
              <a:ext cx="1588" cy="1587"/>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21" name="Rectangle 30"/>
            <p:cNvSpPr>
              <a:spLocks noChangeArrowheads="1"/>
            </p:cNvSpPr>
            <p:nvPr/>
          </p:nvSpPr>
          <p:spPr bwMode="auto">
            <a:xfrm>
              <a:off x="431806" y="6150794"/>
              <a:ext cx="6350" cy="793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22" name="Line 31"/>
            <p:cNvSpPr>
              <a:spLocks noChangeShapeType="1"/>
            </p:cNvSpPr>
            <p:nvPr/>
          </p:nvSpPr>
          <p:spPr bwMode="auto">
            <a:xfrm>
              <a:off x="4064006" y="6150794"/>
              <a:ext cx="1588" cy="1587"/>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23" name="Rectangle 32"/>
            <p:cNvSpPr>
              <a:spLocks noChangeArrowheads="1"/>
            </p:cNvSpPr>
            <p:nvPr/>
          </p:nvSpPr>
          <p:spPr bwMode="auto">
            <a:xfrm>
              <a:off x="4064006" y="6150794"/>
              <a:ext cx="6350" cy="793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13325" name="Group 35"/>
          <p:cNvGrpSpPr>
            <a:grpSpLocks noChangeAspect="1"/>
          </p:cNvGrpSpPr>
          <p:nvPr/>
        </p:nvGrpSpPr>
        <p:grpSpPr bwMode="auto">
          <a:xfrm>
            <a:off x="6208708" y="5045075"/>
            <a:ext cx="4100508" cy="1200149"/>
            <a:chOff x="2951" y="3178"/>
            <a:chExt cx="2583" cy="756"/>
          </a:xfrm>
        </p:grpSpPr>
        <p:sp>
          <p:nvSpPr>
            <p:cNvPr id="13326" name="AutoShape 34"/>
            <p:cNvSpPr>
              <a:spLocks noChangeAspect="1" noChangeArrowheads="1" noTextEdit="1"/>
            </p:cNvSpPr>
            <p:nvPr/>
          </p:nvSpPr>
          <p:spPr bwMode="auto">
            <a:xfrm>
              <a:off x="2955" y="3183"/>
              <a:ext cx="2575"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27" name="Rectangle 36"/>
            <p:cNvSpPr>
              <a:spLocks noChangeArrowheads="1"/>
            </p:cNvSpPr>
            <p:nvPr/>
          </p:nvSpPr>
          <p:spPr bwMode="auto">
            <a:xfrm>
              <a:off x="2955" y="3183"/>
              <a:ext cx="2575" cy="116"/>
            </a:xfrm>
            <a:prstGeom prst="rect">
              <a:avLst/>
            </a:prstGeom>
            <a:solidFill>
              <a:srgbClr val="92CD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28" name="Rectangle 37"/>
            <p:cNvSpPr>
              <a:spLocks noChangeArrowheads="1"/>
            </p:cNvSpPr>
            <p:nvPr/>
          </p:nvSpPr>
          <p:spPr bwMode="auto">
            <a:xfrm>
              <a:off x="2955" y="3293"/>
              <a:ext cx="2575" cy="4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29" name="Rectangle 38"/>
            <p:cNvSpPr>
              <a:spLocks noChangeArrowheads="1"/>
            </p:cNvSpPr>
            <p:nvPr/>
          </p:nvSpPr>
          <p:spPr bwMode="auto">
            <a:xfrm>
              <a:off x="3068" y="3719"/>
              <a:ext cx="2260" cy="2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30" name="Rectangle 39"/>
            <p:cNvSpPr>
              <a:spLocks noChangeArrowheads="1"/>
            </p:cNvSpPr>
            <p:nvPr/>
          </p:nvSpPr>
          <p:spPr bwMode="auto">
            <a:xfrm>
              <a:off x="3021" y="3305"/>
              <a:ext cx="4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b="1" dirty="0">
                  <a:solidFill>
                    <a:srgbClr val="000000"/>
                  </a:solidFill>
                  <a:latin typeface="Calibri" pitchFamily="34" charset="0"/>
                </a:rPr>
                <a:t>1</a:t>
              </a:r>
              <a:endParaRPr lang="es-CO" altLang="es-CO" dirty="0"/>
            </a:p>
          </p:txBody>
        </p:sp>
        <p:sp>
          <p:nvSpPr>
            <p:cNvPr id="13331" name="Rectangle 40"/>
            <p:cNvSpPr>
              <a:spLocks noChangeArrowheads="1"/>
            </p:cNvSpPr>
            <p:nvPr/>
          </p:nvSpPr>
          <p:spPr bwMode="auto">
            <a:xfrm>
              <a:off x="3081" y="3315"/>
              <a:ext cx="183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dirty="0">
                  <a:solidFill>
                    <a:srgbClr val="000000"/>
                  </a:solidFill>
                  <a:latin typeface="Calibri" pitchFamily="34" charset="0"/>
                </a:rPr>
                <a:t>Carece de información de hechos, gestión y actuaciones</a:t>
              </a:r>
              <a:endParaRPr lang="es-CO" altLang="es-CO" dirty="0"/>
            </a:p>
          </p:txBody>
        </p:sp>
        <p:sp>
          <p:nvSpPr>
            <p:cNvPr id="13334" name="Rectangle 43"/>
            <p:cNvSpPr>
              <a:spLocks noChangeArrowheads="1"/>
            </p:cNvSpPr>
            <p:nvPr/>
          </p:nvSpPr>
          <p:spPr bwMode="auto">
            <a:xfrm>
              <a:off x="3019" y="3450"/>
              <a:ext cx="4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b="1" dirty="0">
                  <a:solidFill>
                    <a:srgbClr val="000000"/>
                  </a:solidFill>
                  <a:latin typeface="Calibri" pitchFamily="34" charset="0"/>
                </a:rPr>
                <a:t>2</a:t>
              </a:r>
              <a:endParaRPr lang="es-CO" altLang="es-CO" dirty="0"/>
            </a:p>
          </p:txBody>
        </p:sp>
        <p:sp>
          <p:nvSpPr>
            <p:cNvPr id="13335" name="Rectangle 44"/>
            <p:cNvSpPr>
              <a:spLocks noChangeArrowheads="1"/>
            </p:cNvSpPr>
            <p:nvPr/>
          </p:nvSpPr>
          <p:spPr bwMode="auto">
            <a:xfrm>
              <a:off x="3081" y="3450"/>
              <a:ext cx="142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dirty="0">
                  <a:solidFill>
                    <a:srgbClr val="000000"/>
                  </a:solidFill>
                  <a:latin typeface="Calibri" pitchFamily="34" charset="0"/>
                </a:rPr>
                <a:t>Está en Proceso de reconstrucción contable</a:t>
              </a:r>
              <a:endParaRPr lang="es-CO" altLang="es-CO" dirty="0"/>
            </a:p>
          </p:txBody>
        </p:sp>
        <p:sp>
          <p:nvSpPr>
            <p:cNvPr id="13342" name="Rectangle 51"/>
            <p:cNvSpPr>
              <a:spLocks noChangeArrowheads="1"/>
            </p:cNvSpPr>
            <p:nvPr/>
          </p:nvSpPr>
          <p:spPr bwMode="auto">
            <a:xfrm>
              <a:off x="3037" y="3207"/>
              <a:ext cx="238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900" b="1" dirty="0">
                  <a:solidFill>
                    <a:srgbClr val="000000"/>
                  </a:solidFill>
                  <a:latin typeface="Calibri" pitchFamily="34" charset="0"/>
                </a:rPr>
                <a:t>RAZONES GENERALES POR LA NO APROBACION EN LOS INFORMES DE GESTION</a:t>
              </a:r>
              <a:endParaRPr lang="es-CO" altLang="es-CO" sz="900" dirty="0"/>
            </a:p>
          </p:txBody>
        </p:sp>
        <p:sp>
          <p:nvSpPr>
            <p:cNvPr id="13343" name="Line 52"/>
            <p:cNvSpPr>
              <a:spLocks noChangeShapeType="1"/>
            </p:cNvSpPr>
            <p:nvPr/>
          </p:nvSpPr>
          <p:spPr bwMode="auto">
            <a:xfrm flipV="1">
              <a:off x="2955" y="318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44" name="Rectangle 53"/>
            <p:cNvSpPr>
              <a:spLocks noChangeArrowheads="1"/>
            </p:cNvSpPr>
            <p:nvPr/>
          </p:nvSpPr>
          <p:spPr bwMode="auto">
            <a:xfrm>
              <a:off x="2955" y="3178"/>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45" name="Rectangle 54"/>
            <p:cNvSpPr>
              <a:spLocks noChangeArrowheads="1"/>
            </p:cNvSpPr>
            <p:nvPr/>
          </p:nvSpPr>
          <p:spPr bwMode="auto">
            <a:xfrm>
              <a:off x="2959" y="3178"/>
              <a:ext cx="2571"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46" name="Line 55"/>
            <p:cNvSpPr>
              <a:spLocks noChangeShapeType="1"/>
            </p:cNvSpPr>
            <p:nvPr/>
          </p:nvSpPr>
          <p:spPr bwMode="auto">
            <a:xfrm flipV="1">
              <a:off x="5526" y="318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47" name="Rectangle 56"/>
            <p:cNvSpPr>
              <a:spLocks noChangeArrowheads="1"/>
            </p:cNvSpPr>
            <p:nvPr/>
          </p:nvSpPr>
          <p:spPr bwMode="auto">
            <a:xfrm>
              <a:off x="5526" y="3178"/>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48" name="Line 57"/>
            <p:cNvSpPr>
              <a:spLocks noChangeShapeType="1"/>
            </p:cNvSpPr>
            <p:nvPr/>
          </p:nvSpPr>
          <p:spPr bwMode="auto">
            <a:xfrm flipV="1">
              <a:off x="3068" y="318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49" name="Rectangle 58"/>
            <p:cNvSpPr>
              <a:spLocks noChangeArrowheads="1"/>
            </p:cNvSpPr>
            <p:nvPr/>
          </p:nvSpPr>
          <p:spPr bwMode="auto">
            <a:xfrm>
              <a:off x="3068" y="3178"/>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0" name="Line 59"/>
            <p:cNvSpPr>
              <a:spLocks noChangeShapeType="1"/>
            </p:cNvSpPr>
            <p:nvPr/>
          </p:nvSpPr>
          <p:spPr bwMode="auto">
            <a:xfrm flipV="1">
              <a:off x="5202" y="318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51" name="Rectangle 60"/>
            <p:cNvSpPr>
              <a:spLocks noChangeArrowheads="1"/>
            </p:cNvSpPr>
            <p:nvPr/>
          </p:nvSpPr>
          <p:spPr bwMode="auto">
            <a:xfrm>
              <a:off x="5202" y="3178"/>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2" name="Line 61"/>
            <p:cNvSpPr>
              <a:spLocks noChangeShapeType="1"/>
            </p:cNvSpPr>
            <p:nvPr/>
          </p:nvSpPr>
          <p:spPr bwMode="auto">
            <a:xfrm flipV="1">
              <a:off x="5323" y="318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53" name="Rectangle 62"/>
            <p:cNvSpPr>
              <a:spLocks noChangeArrowheads="1"/>
            </p:cNvSpPr>
            <p:nvPr/>
          </p:nvSpPr>
          <p:spPr bwMode="auto">
            <a:xfrm>
              <a:off x="5323" y="3178"/>
              <a:ext cx="5"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4" name="Rectangle 63"/>
            <p:cNvSpPr>
              <a:spLocks noChangeArrowheads="1"/>
            </p:cNvSpPr>
            <p:nvPr/>
          </p:nvSpPr>
          <p:spPr bwMode="auto">
            <a:xfrm>
              <a:off x="2951" y="3178"/>
              <a:ext cx="8" cy="54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5" name="Rectangle 64"/>
            <p:cNvSpPr>
              <a:spLocks noChangeArrowheads="1"/>
            </p:cNvSpPr>
            <p:nvPr/>
          </p:nvSpPr>
          <p:spPr bwMode="auto">
            <a:xfrm flipV="1">
              <a:off x="2955" y="3843"/>
              <a:ext cx="2567" cy="5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6" name="Rectangle 65"/>
            <p:cNvSpPr>
              <a:spLocks noChangeArrowheads="1"/>
            </p:cNvSpPr>
            <p:nvPr/>
          </p:nvSpPr>
          <p:spPr bwMode="auto">
            <a:xfrm>
              <a:off x="5522" y="3188"/>
              <a:ext cx="8" cy="53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7" name="Line 66"/>
            <p:cNvSpPr>
              <a:spLocks noChangeShapeType="1"/>
            </p:cNvSpPr>
            <p:nvPr/>
          </p:nvSpPr>
          <p:spPr bwMode="auto">
            <a:xfrm>
              <a:off x="2955" y="3724"/>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58" name="Rectangle 67"/>
            <p:cNvSpPr>
              <a:spLocks noChangeArrowheads="1"/>
            </p:cNvSpPr>
            <p:nvPr/>
          </p:nvSpPr>
          <p:spPr bwMode="auto">
            <a:xfrm>
              <a:off x="2955" y="3724"/>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59" name="Line 68"/>
            <p:cNvSpPr>
              <a:spLocks noChangeShapeType="1"/>
            </p:cNvSpPr>
            <p:nvPr/>
          </p:nvSpPr>
          <p:spPr bwMode="auto">
            <a:xfrm>
              <a:off x="5526" y="3724"/>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60" name="Rectangle 69"/>
            <p:cNvSpPr>
              <a:spLocks noChangeArrowheads="1"/>
            </p:cNvSpPr>
            <p:nvPr/>
          </p:nvSpPr>
          <p:spPr bwMode="auto">
            <a:xfrm>
              <a:off x="5526" y="3724"/>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61" name="Line 70"/>
            <p:cNvSpPr>
              <a:spLocks noChangeShapeType="1"/>
            </p:cNvSpPr>
            <p:nvPr/>
          </p:nvSpPr>
          <p:spPr bwMode="auto">
            <a:xfrm>
              <a:off x="5530" y="318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62" name="Rectangle 71"/>
            <p:cNvSpPr>
              <a:spLocks noChangeArrowheads="1"/>
            </p:cNvSpPr>
            <p:nvPr/>
          </p:nvSpPr>
          <p:spPr bwMode="auto">
            <a:xfrm>
              <a:off x="5530" y="3183"/>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63" name="Line 72"/>
            <p:cNvSpPr>
              <a:spLocks noChangeShapeType="1"/>
            </p:cNvSpPr>
            <p:nvPr/>
          </p:nvSpPr>
          <p:spPr bwMode="auto">
            <a:xfrm>
              <a:off x="5530" y="329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64" name="Rectangle 73"/>
            <p:cNvSpPr>
              <a:spLocks noChangeArrowheads="1"/>
            </p:cNvSpPr>
            <p:nvPr/>
          </p:nvSpPr>
          <p:spPr bwMode="auto">
            <a:xfrm>
              <a:off x="5530" y="3293"/>
              <a:ext cx="4" cy="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65" name="Line 74"/>
            <p:cNvSpPr>
              <a:spLocks noChangeShapeType="1"/>
            </p:cNvSpPr>
            <p:nvPr/>
          </p:nvSpPr>
          <p:spPr bwMode="auto">
            <a:xfrm>
              <a:off x="5530" y="3398"/>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66" name="Rectangle 75"/>
            <p:cNvSpPr>
              <a:spLocks noChangeArrowheads="1"/>
            </p:cNvSpPr>
            <p:nvPr/>
          </p:nvSpPr>
          <p:spPr bwMode="auto">
            <a:xfrm>
              <a:off x="5530" y="3398"/>
              <a:ext cx="4" cy="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67" name="Line 76"/>
            <p:cNvSpPr>
              <a:spLocks noChangeShapeType="1"/>
            </p:cNvSpPr>
            <p:nvPr/>
          </p:nvSpPr>
          <p:spPr bwMode="auto">
            <a:xfrm>
              <a:off x="5530" y="3503"/>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68" name="Rectangle 77"/>
            <p:cNvSpPr>
              <a:spLocks noChangeArrowheads="1"/>
            </p:cNvSpPr>
            <p:nvPr/>
          </p:nvSpPr>
          <p:spPr bwMode="auto">
            <a:xfrm>
              <a:off x="5530" y="3503"/>
              <a:ext cx="4" cy="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69" name="Line 78"/>
            <p:cNvSpPr>
              <a:spLocks noChangeShapeType="1"/>
            </p:cNvSpPr>
            <p:nvPr/>
          </p:nvSpPr>
          <p:spPr bwMode="auto">
            <a:xfrm>
              <a:off x="5530" y="3719"/>
              <a:ext cx="1" cy="1"/>
            </a:xfrm>
            <a:prstGeom prst="line">
              <a:avLst/>
            </a:prstGeom>
            <a:noFill/>
            <a:ln w="0">
              <a:solidFill>
                <a:srgbClr val="DADCD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3370" name="Rectangle 79"/>
            <p:cNvSpPr>
              <a:spLocks noChangeArrowheads="1"/>
            </p:cNvSpPr>
            <p:nvPr/>
          </p:nvSpPr>
          <p:spPr bwMode="auto">
            <a:xfrm>
              <a:off x="5530" y="3719"/>
              <a:ext cx="4" cy="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78" name="Rectangle 15"/>
          <p:cNvSpPr>
            <a:spLocks noChangeArrowheads="1"/>
          </p:cNvSpPr>
          <p:nvPr/>
        </p:nvSpPr>
        <p:spPr bwMode="auto">
          <a:xfrm>
            <a:off x="1946837" y="5761423"/>
            <a:ext cx="260007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14400"/>
            <a:r>
              <a:rPr lang="es-CO" altLang="es-CO" sz="1000" dirty="0">
                <a:solidFill>
                  <a:srgbClr val="000000"/>
                </a:solidFill>
                <a:latin typeface="Calibri" pitchFamily="34" charset="0"/>
              </a:rPr>
              <a:t>Las notas no coinciden con los estados financieros</a:t>
            </a:r>
            <a:endParaRPr lang="es-CO" altLang="es-CO" dirty="0"/>
          </a:p>
        </p:txBody>
      </p:sp>
      <p:graphicFrame>
        <p:nvGraphicFramePr>
          <p:cNvPr id="83" name="Gráfico 82"/>
          <p:cNvGraphicFramePr>
            <a:graphicFrameLocks/>
          </p:cNvGraphicFramePr>
          <p:nvPr>
            <p:extLst/>
          </p:nvPr>
        </p:nvGraphicFramePr>
        <p:xfrm>
          <a:off x="1531175" y="1605507"/>
          <a:ext cx="4705350" cy="31861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7" name="Gráfico 76"/>
          <p:cNvGraphicFramePr>
            <a:graphicFrameLocks/>
          </p:cNvGraphicFramePr>
          <p:nvPr>
            <p:extLst/>
          </p:nvPr>
        </p:nvGraphicFramePr>
        <p:xfrm>
          <a:off x="5929972" y="165151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75"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6"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79" name="Rectángulo 78"/>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0" name="Imagen 79"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81" name="CuadroTexto 80"/>
          <p:cNvSpPr txBox="1"/>
          <p:nvPr/>
        </p:nvSpPr>
        <p:spPr>
          <a:xfrm>
            <a:off x="6215059" y="246800"/>
            <a:ext cx="5324570" cy="523220"/>
          </a:xfrm>
          <a:prstGeom prst="rect">
            <a:avLst/>
          </a:prstGeom>
          <a:noFill/>
        </p:spPr>
        <p:txBody>
          <a:bodyPr wrap="square" rtlCol="0">
            <a:spAutoFit/>
          </a:bodyPr>
          <a:lstStyle/>
          <a:p>
            <a:pPr algn="r"/>
            <a:r>
              <a:rPr lang="es-ES" sz="2800" b="1" dirty="0">
                <a:solidFill>
                  <a:schemeClr val="bg1"/>
                </a:solidFill>
              </a:rPr>
              <a:t>ASAMBLEAS</a:t>
            </a:r>
            <a:endParaRPr lang="es-ES" sz="2800" dirty="0">
              <a:solidFill>
                <a:schemeClr val="bg1"/>
              </a:solidFill>
            </a:endParaRPr>
          </a:p>
        </p:txBody>
      </p:sp>
    </p:spTree>
    <p:extLst>
      <p:ext uri="{BB962C8B-B14F-4D97-AF65-F5344CB8AC3E}">
        <p14:creationId xmlns:p14="http://schemas.microsoft.com/office/powerpoint/2010/main" val="3674337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646331"/>
          </a:xfrm>
          <a:prstGeom prst="rect">
            <a:avLst/>
          </a:prstGeom>
          <a:solidFill>
            <a:srgbClr val="000A8B"/>
          </a:solidFill>
        </p:spPr>
        <p:txBody>
          <a:bodyPr wrap="square" rtlCol="0">
            <a:spAutoFit/>
          </a:bodyPr>
          <a:lstStyle/>
          <a:p>
            <a:pPr algn="ctr"/>
            <a:r>
              <a:rPr lang="es-ES" sz="3600" b="1" dirty="0">
                <a:solidFill>
                  <a:schemeClr val="bg1"/>
                </a:solidFill>
              </a:rPr>
              <a:t>COMERCIALIZACIÓN</a:t>
            </a:r>
          </a:p>
        </p:txBody>
      </p:sp>
    </p:spTree>
    <p:extLst>
      <p:ext uri="{BB962C8B-B14F-4D97-AF65-F5344CB8AC3E}">
        <p14:creationId xmlns:p14="http://schemas.microsoft.com/office/powerpoint/2010/main" val="1841216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rminador 3"/>
          <p:cNvSpPr/>
          <p:nvPr/>
        </p:nvSpPr>
        <p:spPr>
          <a:xfrm>
            <a:off x="1934137" y="1816895"/>
            <a:ext cx="713815" cy="250031"/>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50" dirty="0"/>
              <a:t>INICIO</a:t>
            </a:r>
          </a:p>
        </p:txBody>
      </p:sp>
      <p:sp>
        <p:nvSpPr>
          <p:cNvPr id="5" name="Proceso alternativo 4"/>
          <p:cNvSpPr/>
          <p:nvPr/>
        </p:nvSpPr>
        <p:spPr>
          <a:xfrm>
            <a:off x="1705534" y="3026260"/>
            <a:ext cx="1169894" cy="1008530"/>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Diagnóstico operativo, financiero y contable preliminar  de las Sociedades. </a:t>
            </a:r>
          </a:p>
        </p:txBody>
      </p:sp>
      <p:sp>
        <p:nvSpPr>
          <p:cNvPr id="7" name="Proceso alternativo 6"/>
          <p:cNvSpPr/>
          <p:nvPr/>
        </p:nvSpPr>
        <p:spPr>
          <a:xfrm>
            <a:off x="3273112" y="3019327"/>
            <a:ext cx="1169894" cy="1008530"/>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Definición de términos para contratación de Banca de Inversión.</a:t>
            </a:r>
          </a:p>
        </p:txBody>
      </p:sp>
      <p:sp>
        <p:nvSpPr>
          <p:cNvPr id="11" name="Proceso alternativo 10"/>
          <p:cNvSpPr/>
          <p:nvPr/>
        </p:nvSpPr>
        <p:spPr>
          <a:xfrm>
            <a:off x="6789904" y="3161577"/>
            <a:ext cx="1271867" cy="757847"/>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s-ES" sz="825" dirty="0">
                <a:solidFill>
                  <a:schemeClr val="tx1"/>
                </a:solidFill>
              </a:rPr>
              <a:t>Contratación de la Banca de Inversión directamente por la Sociedad objeto de venta.  </a:t>
            </a:r>
          </a:p>
        </p:txBody>
      </p:sp>
      <p:cxnSp>
        <p:nvCxnSpPr>
          <p:cNvPr id="16" name="Conector recto de flecha 15"/>
          <p:cNvCxnSpPr>
            <a:stCxn id="5" idx="3"/>
            <a:endCxn id="7" idx="1"/>
          </p:cNvCxnSpPr>
          <p:nvPr/>
        </p:nvCxnSpPr>
        <p:spPr>
          <a:xfrm flipV="1">
            <a:off x="2875428" y="3523593"/>
            <a:ext cx="397684" cy="693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a:off x="4475171" y="3529958"/>
            <a:ext cx="280121" cy="31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2" name="Conector recto de flecha 71"/>
          <p:cNvCxnSpPr>
            <a:stCxn id="4" idx="2"/>
            <a:endCxn id="5" idx="0"/>
          </p:cNvCxnSpPr>
          <p:nvPr/>
        </p:nvCxnSpPr>
        <p:spPr>
          <a:xfrm flipH="1">
            <a:off x="2290482" y="2066926"/>
            <a:ext cx="562" cy="9593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Título 1"/>
          <p:cNvSpPr>
            <a:spLocks noGrp="1"/>
          </p:cNvSpPr>
          <p:nvPr>
            <p:ph type="title"/>
          </p:nvPr>
        </p:nvSpPr>
        <p:spPr>
          <a:xfrm>
            <a:off x="3129699" y="287007"/>
            <a:ext cx="9062301" cy="869324"/>
          </a:xfrm>
        </p:spPr>
        <p:txBody>
          <a:bodyPr>
            <a:noAutofit/>
          </a:bodyPr>
          <a:lstStyle/>
          <a:p>
            <a:pPr algn="r"/>
            <a:r>
              <a:rPr lang="es-ES" sz="2800" b="1" dirty="0">
                <a:solidFill>
                  <a:schemeClr val="bg1"/>
                </a:solidFill>
                <a:latin typeface="+mn-lt"/>
                <a:ea typeface="+mn-ea"/>
                <a:cs typeface="+mn-cs"/>
              </a:rPr>
              <a:t>PROCESO DE VALORACIÓN Y VENTA DE SOCIEDADES EXTINTAS </a:t>
            </a:r>
            <a:endParaRPr lang="es-CO" sz="2800" b="1" dirty="0">
              <a:solidFill>
                <a:schemeClr val="bg1"/>
              </a:solidFill>
              <a:latin typeface="+mn-lt"/>
              <a:ea typeface="+mn-ea"/>
              <a:cs typeface="+mn-cs"/>
            </a:endParaRPr>
          </a:p>
        </p:txBody>
      </p:sp>
      <p:sp>
        <p:nvSpPr>
          <p:cNvPr id="36" name="Esquina doblada 35"/>
          <p:cNvSpPr/>
          <p:nvPr/>
        </p:nvSpPr>
        <p:spPr>
          <a:xfrm>
            <a:off x="1562093" y="4225294"/>
            <a:ext cx="1642426" cy="1102249"/>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750" b="1" dirty="0">
              <a:solidFill>
                <a:schemeClr val="tx1"/>
              </a:solidFill>
            </a:endParaRPr>
          </a:p>
          <a:p>
            <a:pPr algn="ctr"/>
            <a:r>
              <a:rPr lang="es-CO" sz="750" dirty="0">
                <a:solidFill>
                  <a:schemeClr val="tx1"/>
                </a:solidFill>
              </a:rPr>
              <a:t>Sociedades con perfil de enajenación.</a:t>
            </a:r>
          </a:p>
          <a:p>
            <a:pPr algn="ctr"/>
            <a:endParaRPr lang="es-CO" sz="750" dirty="0">
              <a:solidFill>
                <a:schemeClr val="tx1"/>
              </a:solidFill>
            </a:endParaRPr>
          </a:p>
          <a:p>
            <a:pPr algn="ctr"/>
            <a:r>
              <a:rPr lang="es-CO" sz="750" dirty="0">
                <a:solidFill>
                  <a:schemeClr val="tx1"/>
                </a:solidFill>
              </a:rPr>
              <a:t>1- Alistamiento de la información contable y financiera. </a:t>
            </a:r>
          </a:p>
          <a:p>
            <a:pPr algn="ctr"/>
            <a:r>
              <a:rPr lang="es-CO" sz="750" dirty="0">
                <a:solidFill>
                  <a:schemeClr val="tx1"/>
                </a:solidFill>
              </a:rPr>
              <a:t>2- Alistamiento Jurídico.</a:t>
            </a:r>
          </a:p>
          <a:p>
            <a:pPr algn="ctr"/>
            <a:endParaRPr lang="es-CO" sz="750" dirty="0">
              <a:solidFill>
                <a:schemeClr val="tx1"/>
              </a:solidFill>
            </a:endParaRPr>
          </a:p>
        </p:txBody>
      </p:sp>
      <p:sp>
        <p:nvSpPr>
          <p:cNvPr id="40" name="Proceso alternativo 39"/>
          <p:cNvSpPr/>
          <p:nvPr/>
        </p:nvSpPr>
        <p:spPr>
          <a:xfrm>
            <a:off x="4918470" y="3542656"/>
            <a:ext cx="1409140" cy="503474"/>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Alcance del due diligence y valoración.</a:t>
            </a:r>
          </a:p>
        </p:txBody>
      </p:sp>
      <p:sp>
        <p:nvSpPr>
          <p:cNvPr id="46" name="Esquina doblada 45"/>
          <p:cNvSpPr/>
          <p:nvPr/>
        </p:nvSpPr>
        <p:spPr>
          <a:xfrm>
            <a:off x="6961660" y="4222497"/>
            <a:ext cx="1012739" cy="472520"/>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750" b="1" dirty="0">
              <a:solidFill>
                <a:schemeClr val="tx1"/>
              </a:solidFill>
            </a:endParaRPr>
          </a:p>
          <a:p>
            <a:pPr algn="ctr"/>
            <a:r>
              <a:rPr lang="es-CO" sz="750" dirty="0">
                <a:solidFill>
                  <a:schemeClr val="tx1"/>
                </a:solidFill>
              </a:rPr>
              <a:t>Control de SAE a través de Órgano Societario. </a:t>
            </a:r>
          </a:p>
        </p:txBody>
      </p:sp>
      <p:sp>
        <p:nvSpPr>
          <p:cNvPr id="48" name="Proceso alternativo 47"/>
          <p:cNvSpPr/>
          <p:nvPr/>
        </p:nvSpPr>
        <p:spPr>
          <a:xfrm>
            <a:off x="8335194" y="3330612"/>
            <a:ext cx="1271867" cy="444591"/>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s-ES" sz="825" dirty="0">
                <a:solidFill>
                  <a:schemeClr val="tx1"/>
                </a:solidFill>
              </a:rPr>
              <a:t>Resultados de la Banca de Inversión</a:t>
            </a:r>
            <a:r>
              <a:rPr lang="es-ES" sz="1050" dirty="0">
                <a:solidFill>
                  <a:schemeClr val="tx1"/>
                </a:solidFill>
              </a:rPr>
              <a:t>. </a:t>
            </a:r>
          </a:p>
        </p:txBody>
      </p:sp>
      <p:sp>
        <p:nvSpPr>
          <p:cNvPr id="50" name="Esquina doblada 49"/>
          <p:cNvSpPr/>
          <p:nvPr/>
        </p:nvSpPr>
        <p:spPr>
          <a:xfrm>
            <a:off x="8464757" y="4231559"/>
            <a:ext cx="1012739" cy="472520"/>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750" dirty="0">
              <a:solidFill>
                <a:schemeClr val="tx1"/>
              </a:solidFill>
            </a:endParaRPr>
          </a:p>
          <a:p>
            <a:pPr algn="ctr"/>
            <a:r>
              <a:rPr lang="es-CO" sz="750" dirty="0">
                <a:solidFill>
                  <a:schemeClr val="tx1"/>
                </a:solidFill>
              </a:rPr>
              <a:t>Due Diligence y Valor Estimado de la Sociedad.  </a:t>
            </a:r>
          </a:p>
        </p:txBody>
      </p:sp>
      <p:sp>
        <p:nvSpPr>
          <p:cNvPr id="51" name="Proceso alternativo 50"/>
          <p:cNvSpPr/>
          <p:nvPr/>
        </p:nvSpPr>
        <p:spPr>
          <a:xfrm>
            <a:off x="9785516" y="3258460"/>
            <a:ext cx="713681" cy="530265"/>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Venta de la Sociedad.</a:t>
            </a:r>
          </a:p>
        </p:txBody>
      </p:sp>
      <p:sp>
        <p:nvSpPr>
          <p:cNvPr id="54" name="Esquina doblada 53"/>
          <p:cNvSpPr/>
          <p:nvPr/>
        </p:nvSpPr>
        <p:spPr>
          <a:xfrm>
            <a:off x="9607060" y="4245082"/>
            <a:ext cx="948250" cy="421547"/>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750" b="1" dirty="0">
              <a:solidFill>
                <a:schemeClr val="tx1"/>
              </a:solidFill>
            </a:endParaRPr>
          </a:p>
          <a:p>
            <a:r>
              <a:rPr lang="es-CO" sz="750" dirty="0">
                <a:solidFill>
                  <a:schemeClr val="tx1"/>
                </a:solidFill>
              </a:rPr>
              <a:t> </a:t>
            </a:r>
            <a:r>
              <a:rPr lang="es-CO" sz="675" dirty="0">
                <a:solidFill>
                  <a:schemeClr val="tx1"/>
                </a:solidFill>
              </a:rPr>
              <a:t>*Directamente SAE </a:t>
            </a:r>
          </a:p>
          <a:p>
            <a:r>
              <a:rPr lang="es-CO" sz="675" dirty="0">
                <a:solidFill>
                  <a:schemeClr val="tx1"/>
                </a:solidFill>
              </a:rPr>
              <a:t> *A través de Tercero Especializado                 </a:t>
            </a:r>
          </a:p>
        </p:txBody>
      </p:sp>
      <p:cxnSp>
        <p:nvCxnSpPr>
          <p:cNvPr id="87" name="Conector recto de flecha 86"/>
          <p:cNvCxnSpPr/>
          <p:nvPr/>
        </p:nvCxnSpPr>
        <p:spPr>
          <a:xfrm flipV="1">
            <a:off x="6525355" y="3529959"/>
            <a:ext cx="239864" cy="65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9" name="Conector recto de flecha 88"/>
          <p:cNvCxnSpPr/>
          <p:nvPr/>
        </p:nvCxnSpPr>
        <p:spPr>
          <a:xfrm flipV="1">
            <a:off x="8078549" y="3552908"/>
            <a:ext cx="239864" cy="65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1" name="Conector recto de flecha 100"/>
          <p:cNvCxnSpPr>
            <a:endCxn id="50" idx="0"/>
          </p:cNvCxnSpPr>
          <p:nvPr/>
        </p:nvCxnSpPr>
        <p:spPr>
          <a:xfrm flipH="1">
            <a:off x="8971126" y="3794393"/>
            <a:ext cx="2" cy="437166"/>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ector recto de flecha 112"/>
          <p:cNvCxnSpPr>
            <a:endCxn id="46" idx="0"/>
          </p:cNvCxnSpPr>
          <p:nvPr/>
        </p:nvCxnSpPr>
        <p:spPr>
          <a:xfrm>
            <a:off x="7462199" y="3931297"/>
            <a:ext cx="5830" cy="29120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ector recto de flecha 116"/>
          <p:cNvCxnSpPr/>
          <p:nvPr/>
        </p:nvCxnSpPr>
        <p:spPr>
          <a:xfrm flipH="1">
            <a:off x="10131663" y="3779527"/>
            <a:ext cx="8180" cy="465554"/>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Conector recto de flecha 120"/>
          <p:cNvCxnSpPr/>
          <p:nvPr/>
        </p:nvCxnSpPr>
        <p:spPr>
          <a:xfrm flipH="1">
            <a:off x="2290481" y="4021268"/>
            <a:ext cx="3398" cy="21029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5" name="Título 1"/>
          <p:cNvSpPr txBox="1">
            <a:spLocks/>
          </p:cNvSpPr>
          <p:nvPr/>
        </p:nvSpPr>
        <p:spPr>
          <a:xfrm>
            <a:off x="1777314" y="5417071"/>
            <a:ext cx="7415030" cy="22175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900" b="1" dirty="0"/>
              <a:t>* </a:t>
            </a:r>
            <a:r>
              <a:rPr lang="es-ES" sz="900" b="1" dirty="0" err="1"/>
              <a:t>Fontur</a:t>
            </a:r>
            <a:r>
              <a:rPr lang="es-ES" sz="900" b="1" dirty="0"/>
              <a:t>: las sociedades actualmente a cargo de </a:t>
            </a:r>
            <a:r>
              <a:rPr lang="es-ES" sz="900" b="1" dirty="0" err="1"/>
              <a:t>Fontur</a:t>
            </a:r>
            <a:r>
              <a:rPr lang="es-ES" sz="900" b="1" dirty="0"/>
              <a:t> se enajenaran directamente por medio de ésta Entidad de acuerdo a los artículos 5 y 6 del Decreto 2503 del 7 de Diciembre de 2012</a:t>
            </a:r>
            <a:r>
              <a:rPr lang="es-ES" sz="900" b="1" dirty="0">
                <a:solidFill>
                  <a:schemeClr val="bg1"/>
                </a:solidFill>
              </a:rPr>
              <a:t>OMERCIO – GERENCIA DE SOCIEDADES EN LIQUIDACIÓN</a:t>
            </a:r>
            <a:endParaRPr lang="es-CO" sz="900" b="1" dirty="0">
              <a:solidFill>
                <a:schemeClr val="bg1"/>
              </a:solidFill>
            </a:endParaRPr>
          </a:p>
        </p:txBody>
      </p:sp>
      <p:sp>
        <p:nvSpPr>
          <p:cNvPr id="33" name="Proceso alternativo 32"/>
          <p:cNvSpPr/>
          <p:nvPr/>
        </p:nvSpPr>
        <p:spPr>
          <a:xfrm>
            <a:off x="4893786" y="2066925"/>
            <a:ext cx="1409140" cy="503474"/>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Marco Normativo.  </a:t>
            </a:r>
          </a:p>
        </p:txBody>
      </p:sp>
      <p:sp>
        <p:nvSpPr>
          <p:cNvPr id="37" name="Proceso alternativo 36"/>
          <p:cNvSpPr/>
          <p:nvPr/>
        </p:nvSpPr>
        <p:spPr>
          <a:xfrm>
            <a:off x="4911472" y="4245080"/>
            <a:ext cx="1409140" cy="503474"/>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Requisitos para Participar. </a:t>
            </a:r>
          </a:p>
        </p:txBody>
      </p:sp>
      <p:sp>
        <p:nvSpPr>
          <p:cNvPr id="3" name="Corchetes 2"/>
          <p:cNvSpPr/>
          <p:nvPr/>
        </p:nvSpPr>
        <p:spPr>
          <a:xfrm>
            <a:off x="4772587" y="1941910"/>
            <a:ext cx="1728085" cy="2947087"/>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350"/>
          </a:p>
        </p:txBody>
      </p:sp>
      <p:sp>
        <p:nvSpPr>
          <p:cNvPr id="28" name="Proceso alternativo 27"/>
          <p:cNvSpPr/>
          <p:nvPr/>
        </p:nvSpPr>
        <p:spPr>
          <a:xfrm>
            <a:off x="4918470" y="2812792"/>
            <a:ext cx="1409140" cy="503474"/>
          </a:xfrm>
          <a:prstGeom prst="flowChartAlternateProcess">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25" dirty="0">
                <a:solidFill>
                  <a:schemeClr val="tx1"/>
                </a:solidFill>
              </a:rPr>
              <a:t>Sondeo de Mercado </a:t>
            </a:r>
          </a:p>
        </p:txBody>
      </p:sp>
      <p:sp>
        <p:nvSpPr>
          <p:cNvPr id="30"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1"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Tree>
    <p:extLst>
      <p:ext uri="{BB962C8B-B14F-4D97-AF65-F5344CB8AC3E}">
        <p14:creationId xmlns:p14="http://schemas.microsoft.com/office/powerpoint/2010/main" val="2469907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Rectángulo 9"/>
          <p:cNvSpPr/>
          <p:nvPr/>
        </p:nvSpPr>
        <p:spPr>
          <a:xfrm>
            <a:off x="0" y="-38501"/>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20125" y="6540500"/>
            <a:ext cx="2112134" cy="553998"/>
          </a:xfrm>
          <a:prstGeom prst="rect">
            <a:avLst/>
          </a:prstGeom>
          <a:noFill/>
        </p:spPr>
        <p:txBody>
          <a:bodyPr wrap="square" rtlCol="0">
            <a:spAutoFit/>
          </a:bodyPr>
          <a:lstStyle/>
          <a:p>
            <a:r>
              <a:rPr lang="es-ES" sz="800" dirty="0">
                <a:solidFill>
                  <a:srgbClr val="A9A8A9"/>
                </a:solidFill>
                <a:latin typeface="Lato Regular"/>
                <a:cs typeface="Lato Regular"/>
              </a:rPr>
              <a:t>GERENCA DE SOCIEDADES ACTIVAS.</a:t>
            </a:r>
          </a:p>
          <a:p>
            <a:r>
              <a:rPr lang="es-ES" sz="800" dirty="0">
                <a:solidFill>
                  <a:srgbClr val="A9A8A9"/>
                </a:solidFill>
                <a:latin typeface="Lato Regular"/>
                <a:cs typeface="Lato Regular"/>
              </a:rPr>
              <a:t>Camilo Caro</a:t>
            </a:r>
          </a:p>
          <a:p>
            <a:pPr algn="r"/>
            <a:endParaRPr lang="es-ES" sz="1400" dirty="0">
              <a:solidFill>
                <a:srgbClr val="A9A8A9"/>
              </a:solidFill>
              <a:latin typeface="Lato Regular"/>
              <a:cs typeface="Lato Regular"/>
            </a:endParaRPr>
          </a:p>
        </p:txBody>
      </p:sp>
      <p:pic>
        <p:nvPicPr>
          <p:cNvPr id="9"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514" y="32347"/>
            <a:ext cx="2222501" cy="1067549"/>
          </a:xfrm>
          <a:prstGeom prst="rect">
            <a:avLst/>
          </a:prstGeom>
        </p:spPr>
      </p:pic>
      <p:sp>
        <p:nvSpPr>
          <p:cNvPr id="16" name="CuadroTexto 15"/>
          <p:cNvSpPr txBox="1"/>
          <p:nvPr/>
        </p:nvSpPr>
        <p:spPr>
          <a:xfrm>
            <a:off x="2363049" y="1132243"/>
            <a:ext cx="7534141" cy="461665"/>
          </a:xfrm>
          <a:prstGeom prst="rect">
            <a:avLst/>
          </a:prstGeom>
          <a:noFill/>
        </p:spPr>
        <p:txBody>
          <a:bodyPr wrap="square" rtlCol="0">
            <a:spAutoFit/>
          </a:bodyPr>
          <a:lstStyle/>
          <a:p>
            <a:pPr algn="ctr"/>
            <a:r>
              <a:rPr lang="es-CO" sz="2400" b="1" dirty="0"/>
              <a:t>Portafolio Sociedades Extintas. </a:t>
            </a:r>
          </a:p>
        </p:txBody>
      </p:sp>
      <p:graphicFrame>
        <p:nvGraphicFramePr>
          <p:cNvPr id="3" name="Tabla 2"/>
          <p:cNvGraphicFramePr>
            <a:graphicFrameLocks noGrp="1"/>
          </p:cNvGraphicFramePr>
          <p:nvPr>
            <p:extLst>
              <p:ext uri="{D42A27DB-BD31-4B8C-83A1-F6EECF244321}">
                <p14:modId xmlns:p14="http://schemas.microsoft.com/office/powerpoint/2010/main" val="2920982663"/>
              </p:ext>
            </p:extLst>
          </p:nvPr>
        </p:nvGraphicFramePr>
        <p:xfrm>
          <a:off x="2684060" y="1481837"/>
          <a:ext cx="7497629" cy="4932918"/>
        </p:xfrm>
        <a:graphic>
          <a:graphicData uri="http://schemas.openxmlformats.org/drawingml/2006/table">
            <a:tbl>
              <a:tblPr/>
              <a:tblGrid>
                <a:gridCol w="4579769">
                  <a:extLst>
                    <a:ext uri="{9D8B030D-6E8A-4147-A177-3AD203B41FA5}">
                      <a16:colId xmlns:a16="http://schemas.microsoft.com/office/drawing/2014/main" val="20000"/>
                    </a:ext>
                  </a:extLst>
                </a:gridCol>
                <a:gridCol w="2917860">
                  <a:extLst>
                    <a:ext uri="{9D8B030D-6E8A-4147-A177-3AD203B41FA5}">
                      <a16:colId xmlns:a16="http://schemas.microsoft.com/office/drawing/2014/main" val="20001"/>
                    </a:ext>
                  </a:extLst>
                </a:gridCol>
              </a:tblGrid>
              <a:tr h="281322">
                <a:tc>
                  <a:txBody>
                    <a:bodyPr/>
                    <a:lstStyle/>
                    <a:p>
                      <a:pPr algn="ctr" fontAlgn="ctr"/>
                      <a:r>
                        <a:rPr lang="es-ES" sz="1600" b="1" i="0" u="none" strike="noStrike" dirty="0">
                          <a:solidFill>
                            <a:srgbClr val="000000"/>
                          </a:solidFill>
                          <a:effectLst/>
                          <a:latin typeface="Calibri" panose="020F0502020204030204" pitchFamily="34" charset="0"/>
                        </a:rPr>
                        <a:t>ITEM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Número Sociedades/Establecimientos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281322">
                <a:tc>
                  <a:txBody>
                    <a:bodyPr/>
                    <a:lstStyle/>
                    <a:p>
                      <a:pPr algn="ctr" fontAlgn="ctr"/>
                      <a:r>
                        <a:rPr lang="es-ES" sz="1600" b="1" i="0" u="none" strike="noStrike" dirty="0">
                          <a:solidFill>
                            <a:srgbClr val="000000"/>
                          </a:solidFill>
                          <a:effectLst/>
                          <a:latin typeface="Calibri" panose="020F0502020204030204" pitchFamily="34" charset="0"/>
                        </a:rPr>
                        <a:t>Total sociedades y </a:t>
                      </a:r>
                      <a:r>
                        <a:rPr lang="es-ES" sz="1600" b="1" i="0" u="none" strike="noStrike" dirty="0" err="1">
                          <a:solidFill>
                            <a:srgbClr val="000000"/>
                          </a:solidFill>
                          <a:effectLst/>
                          <a:latin typeface="Calibri" panose="020F0502020204030204" pitchFamily="34" charset="0"/>
                        </a:rPr>
                        <a:t>Ecm</a:t>
                      </a:r>
                      <a:r>
                        <a:rPr lang="es-ES" sz="1600" b="1" i="0" u="none" strike="noStrike" dirty="0">
                          <a:solidFill>
                            <a:srgbClr val="000000"/>
                          </a:solidFill>
                          <a:effectLst/>
                          <a:latin typeface="Calibri" panose="020F0502020204030204" pitchFamily="34" charset="0"/>
                        </a:rPr>
                        <a:t> extintos Activos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ES" sz="1600" b="1" i="0" u="none" strike="noStrike" dirty="0">
                          <a:solidFill>
                            <a:srgbClr val="000000"/>
                          </a:solidFill>
                          <a:effectLst/>
                          <a:latin typeface="Calibri" panose="020F050202020403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0001"/>
                  </a:ext>
                </a:extLst>
              </a:tr>
              <a:tr h="281322">
                <a:tc>
                  <a:txBody>
                    <a:bodyPr/>
                    <a:lstStyle/>
                    <a:p>
                      <a:pPr algn="l" fontAlgn="ctr"/>
                      <a:r>
                        <a:rPr lang="es-ES" sz="1600" b="1" i="0" u="none" strike="noStrike">
                          <a:solidFill>
                            <a:srgbClr val="000000"/>
                          </a:solidFill>
                          <a:effectLst/>
                          <a:latin typeface="Calibri" panose="020F0502020204030204" pitchFamily="34" charset="0"/>
                        </a:rPr>
                        <a:t>Con perfil de enajenación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2"/>
                  </a:ext>
                </a:extLst>
              </a:tr>
              <a:tr h="281322">
                <a:tc>
                  <a:txBody>
                    <a:bodyPr/>
                    <a:lstStyle/>
                    <a:p>
                      <a:pPr algn="ctr" fontAlgn="ctr"/>
                      <a:r>
                        <a:rPr lang="es-ES" sz="1600" b="1" i="0" u="none" strike="noStrike" dirty="0">
                          <a:solidFill>
                            <a:srgbClr val="000000"/>
                          </a:solidFill>
                          <a:effectLst/>
                          <a:latin typeface="Calibri" panose="020F0502020204030204" pitchFamily="34" charset="0"/>
                        </a:rPr>
                        <a:t>Grupo 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600" b="0" i="0" u="none" strike="noStrike" dirty="0">
                          <a:solidFill>
                            <a:srgbClr val="000000"/>
                          </a:solidFill>
                          <a:effectLst/>
                          <a:latin typeface="Calibri" panose="020F0502020204030204" pitchFamily="34" charset="0"/>
                        </a:rPr>
                        <a:t>2 (100%)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1322">
                <a:tc>
                  <a:txBody>
                    <a:bodyPr/>
                    <a:lstStyle/>
                    <a:p>
                      <a:pPr algn="ctr" fontAlgn="ctr"/>
                      <a:r>
                        <a:rPr lang="es-ES" sz="1600" b="1" i="0" u="none" strike="noStrike" dirty="0">
                          <a:solidFill>
                            <a:srgbClr val="000000"/>
                          </a:solidFill>
                          <a:effectLst/>
                          <a:latin typeface="Calibri" panose="020F0502020204030204" pitchFamily="34" charset="0"/>
                        </a:rPr>
                        <a:t>Grupo 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600" b="0" i="0" u="none" strike="noStrike" dirty="0">
                          <a:solidFill>
                            <a:srgbClr val="000000"/>
                          </a:solidFill>
                          <a:effectLst/>
                          <a:latin typeface="Calibri" panose="020F0502020204030204" pitchFamily="34" charset="0"/>
                        </a:rPr>
                        <a:t>2 (-100%)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1322">
                <a:tc>
                  <a:txBody>
                    <a:bodyPr/>
                    <a:lstStyle/>
                    <a:p>
                      <a:pPr algn="l" fontAlgn="ctr"/>
                      <a:r>
                        <a:rPr lang="es-ES" sz="1600" b="1" i="0" u="none" strike="noStrike" dirty="0">
                          <a:solidFill>
                            <a:srgbClr val="000000"/>
                          </a:solidFill>
                          <a:effectLst/>
                          <a:latin typeface="Calibri" panose="020F0502020204030204" pitchFamily="34" charset="0"/>
                        </a:rPr>
                        <a:t>Con vocación turística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6"/>
                  </a:ext>
                </a:extLst>
              </a:tr>
              <a:tr h="281322">
                <a:tc>
                  <a:txBody>
                    <a:bodyPr/>
                    <a:lstStyle/>
                    <a:p>
                      <a:pPr algn="ctr" fontAlgn="ctr"/>
                      <a:r>
                        <a:rPr lang="es-ES" sz="1600" b="1" i="0" u="none" strike="noStrike" dirty="0">
                          <a:solidFill>
                            <a:srgbClr val="000000"/>
                          </a:solidFill>
                          <a:effectLst/>
                          <a:latin typeface="Calibri" panose="020F0502020204030204" pitchFamily="34" charset="0"/>
                        </a:rPr>
                        <a:t>Entregados a FONTUR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600" b="0"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1322">
                <a:tc>
                  <a:txBody>
                    <a:bodyPr/>
                    <a:lstStyle/>
                    <a:p>
                      <a:pPr algn="ctr" fontAlgn="ctr"/>
                      <a:r>
                        <a:rPr lang="es-ES" sz="1600" b="1" i="0" u="none" strike="noStrike">
                          <a:solidFill>
                            <a:srgbClr val="000000"/>
                          </a:solidFill>
                          <a:effectLst/>
                          <a:latin typeface="Calibri" panose="020F0502020204030204" pitchFamily="34" charset="0"/>
                        </a:rPr>
                        <a:t>Por entregar a FONTUR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600" b="0" i="0" u="none" strike="noStrike" dirty="0">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1322">
                <a:tc>
                  <a:txBody>
                    <a:bodyPr/>
                    <a:lstStyle/>
                    <a:p>
                      <a:pPr algn="l" fontAlgn="ctr"/>
                      <a:r>
                        <a:rPr lang="es-ES" sz="1600" b="1" i="0" u="none" strike="noStrike" dirty="0">
                          <a:solidFill>
                            <a:srgbClr val="000000"/>
                          </a:solidFill>
                          <a:effectLst/>
                          <a:latin typeface="Calibri" panose="020F0502020204030204" pitchFamily="34" charset="0"/>
                        </a:rPr>
                        <a:t>Marchitamiento</a:t>
                      </a:r>
                      <a:r>
                        <a:rPr lang="es-ES" sz="1600" b="1" i="0" u="none" strike="noStrike" baseline="0" dirty="0">
                          <a:solidFill>
                            <a:srgbClr val="000000"/>
                          </a:solidFill>
                          <a:effectLst/>
                          <a:latin typeface="Calibri" panose="020F0502020204030204" pitchFamily="34" charset="0"/>
                        </a:rPr>
                        <a:t> del negocio</a:t>
                      </a:r>
                      <a:endParaRPr lang="es-ES"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9"/>
                  </a:ext>
                </a:extLst>
              </a:tr>
              <a:tr h="281322">
                <a:tc>
                  <a:txBody>
                    <a:bodyPr/>
                    <a:lstStyle/>
                    <a:p>
                      <a:pPr algn="ctr" fontAlgn="ctr"/>
                      <a:r>
                        <a:rPr lang="es-ES" sz="1600" b="1" i="0" u="none" strike="noStrike" dirty="0">
                          <a:solidFill>
                            <a:srgbClr val="000000"/>
                          </a:solidFill>
                          <a:effectLst/>
                          <a:latin typeface="Calibri" panose="020F0502020204030204" pitchFamily="34" charset="0"/>
                        </a:rPr>
                        <a:t>Porcentajes</a:t>
                      </a:r>
                      <a:r>
                        <a:rPr lang="es-ES" sz="1600" b="1" i="0" u="none" strike="noStrike" baseline="0" dirty="0">
                          <a:solidFill>
                            <a:srgbClr val="000000"/>
                          </a:solidFill>
                          <a:effectLst/>
                          <a:latin typeface="Calibri" panose="020F0502020204030204" pitchFamily="34" charset="0"/>
                        </a:rPr>
                        <a:t> inferiores al 1%</a:t>
                      </a:r>
                      <a:endParaRPr lang="es-ES"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14"/>
                  </a:ext>
                </a:extLst>
              </a:tr>
              <a:tr h="401250">
                <a:tc>
                  <a:txBody>
                    <a:bodyPr/>
                    <a:lstStyle/>
                    <a:p>
                      <a:pPr algn="ctr" fontAlgn="ctr"/>
                      <a:r>
                        <a:rPr lang="es-ES" sz="1600" b="1" i="0" u="none" strike="noStrike" dirty="0">
                          <a:solidFill>
                            <a:srgbClr val="000000"/>
                          </a:solidFill>
                          <a:effectLst/>
                          <a:latin typeface="Calibri" panose="020F0502020204030204" pitchFamily="34" charset="0"/>
                        </a:rPr>
                        <a:t>Porcentajes</a:t>
                      </a:r>
                      <a:r>
                        <a:rPr lang="es-ES" sz="1600" b="1" i="0" u="none" strike="noStrike" baseline="0" dirty="0">
                          <a:solidFill>
                            <a:srgbClr val="000000"/>
                          </a:solidFill>
                          <a:effectLst/>
                          <a:latin typeface="Calibri" panose="020F0502020204030204" pitchFamily="34" charset="0"/>
                        </a:rPr>
                        <a:t> de participación en sociedades sin negocio en marcha</a:t>
                      </a:r>
                      <a:endParaRPr lang="es-ES" sz="16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15"/>
                  </a:ext>
                </a:extLst>
              </a:tr>
              <a:tr h="281322">
                <a:tc>
                  <a:txBody>
                    <a:bodyPr/>
                    <a:lstStyle/>
                    <a:p>
                      <a:pPr algn="l" fontAlgn="ctr"/>
                      <a:r>
                        <a:rPr lang="es-ES" sz="1600" b="1" i="0" u="none" strike="noStrike" dirty="0">
                          <a:solidFill>
                            <a:srgbClr val="000000"/>
                          </a:solidFill>
                          <a:effectLst/>
                          <a:latin typeface="Calibri" panose="020F0502020204030204" pitchFamily="34" charset="0"/>
                        </a:rPr>
                        <a:t>Con restricción en la comercialización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10"/>
                  </a:ext>
                </a:extLst>
              </a:tr>
              <a:tr h="281322">
                <a:tc>
                  <a:txBody>
                    <a:bodyPr/>
                    <a:lstStyle/>
                    <a:p>
                      <a:pPr algn="ctr" fontAlgn="ctr"/>
                      <a:r>
                        <a:rPr lang="es-ES" sz="1600" b="0" i="0" u="none" strike="noStrike" dirty="0">
                          <a:solidFill>
                            <a:srgbClr val="000000"/>
                          </a:solidFill>
                          <a:effectLst/>
                          <a:latin typeface="Calibri" panose="020F0502020204030204" pitchFamily="34" charset="0"/>
                        </a:rPr>
                        <a:t>En acuerdo de restructuración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600" b="0" i="0" u="none" strike="noStrike" dirty="0">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81322">
                <a:tc>
                  <a:txBody>
                    <a:bodyPr/>
                    <a:lstStyle/>
                    <a:p>
                      <a:pPr algn="ctr" fontAlgn="ctr"/>
                      <a:r>
                        <a:rPr lang="es-ES" sz="1600" b="0" i="0" u="none" strike="noStrike">
                          <a:solidFill>
                            <a:srgbClr val="000000"/>
                          </a:solidFill>
                          <a:effectLst/>
                          <a:latin typeface="Calibri" panose="020F0502020204030204" pitchFamily="34" charset="0"/>
                        </a:rPr>
                        <a:t>Parcialmente Incautado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600" b="0" i="0" u="none" strike="noStrike" dirty="0">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562644">
                <a:tc>
                  <a:txBody>
                    <a:bodyPr/>
                    <a:lstStyle/>
                    <a:p>
                      <a:pPr algn="l" fontAlgn="auto"/>
                      <a:r>
                        <a:rPr lang="es-ES" sz="1600" b="1" i="0" u="none" strike="noStrike">
                          <a:solidFill>
                            <a:srgbClr val="000000"/>
                          </a:solidFill>
                          <a:effectLst/>
                          <a:latin typeface="Calibri" panose="020F0502020204030204" pitchFamily="34" charset="0"/>
                        </a:rPr>
                        <a:t>Trasladadas a la Gerencia de sociedades en Liquidación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600" b="1"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13"/>
                  </a:ext>
                </a:extLst>
              </a:tr>
            </a:tbl>
          </a:graphicData>
        </a:graphic>
      </p:graphicFrame>
      <p:sp>
        <p:nvSpPr>
          <p:cNvPr id="12" name="Título 1"/>
          <p:cNvSpPr txBox="1">
            <a:spLocks/>
          </p:cNvSpPr>
          <p:nvPr/>
        </p:nvSpPr>
        <p:spPr>
          <a:xfrm>
            <a:off x="3129699" y="287007"/>
            <a:ext cx="9062301" cy="86932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800" b="1" dirty="0">
                <a:solidFill>
                  <a:schemeClr val="bg1"/>
                </a:solidFill>
                <a:latin typeface="+mn-lt"/>
                <a:ea typeface="+mn-ea"/>
                <a:cs typeface="+mn-cs"/>
              </a:rPr>
              <a:t>VALORACIÓN Y VENTA DE SOCIEDADES EXTINTAS </a:t>
            </a:r>
            <a:endParaRPr lang="es-CO" sz="2800" b="1" dirty="0">
              <a:solidFill>
                <a:schemeClr val="bg1"/>
              </a:solidFill>
              <a:latin typeface="+mn-lt"/>
              <a:ea typeface="+mn-ea"/>
              <a:cs typeface="+mn-cs"/>
            </a:endParaRPr>
          </a:p>
        </p:txBody>
      </p:sp>
      <p:sp>
        <p:nvSpPr>
          <p:cNvPr id="13"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Tree>
    <p:extLst>
      <p:ext uri="{BB962C8B-B14F-4D97-AF65-F5344CB8AC3E}">
        <p14:creationId xmlns:p14="http://schemas.microsoft.com/office/powerpoint/2010/main" val="2414002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Rectángulo 9"/>
          <p:cNvSpPr/>
          <p:nvPr/>
        </p:nvSpPr>
        <p:spPr>
          <a:xfrm>
            <a:off x="152400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20125" y="6540500"/>
            <a:ext cx="2112134" cy="553998"/>
          </a:xfrm>
          <a:prstGeom prst="rect">
            <a:avLst/>
          </a:prstGeom>
          <a:noFill/>
        </p:spPr>
        <p:txBody>
          <a:bodyPr wrap="square" rtlCol="0">
            <a:spAutoFit/>
          </a:bodyPr>
          <a:lstStyle/>
          <a:p>
            <a:r>
              <a:rPr lang="es-ES" sz="800" dirty="0">
                <a:solidFill>
                  <a:srgbClr val="A9A8A9"/>
                </a:solidFill>
                <a:latin typeface="Lato Regular"/>
                <a:cs typeface="Lato Regular"/>
              </a:rPr>
              <a:t>GERENCA DE SOCIEDADES ACTIVAS.</a:t>
            </a:r>
          </a:p>
          <a:p>
            <a:r>
              <a:rPr lang="es-ES" sz="800" dirty="0">
                <a:solidFill>
                  <a:srgbClr val="A9A8A9"/>
                </a:solidFill>
                <a:latin typeface="Lato Regular"/>
                <a:cs typeface="Lato Regular"/>
              </a:rPr>
              <a:t>Camilo Caro</a:t>
            </a:r>
          </a:p>
          <a:p>
            <a:pPr algn="r"/>
            <a:endParaRPr lang="es-ES" sz="1400" dirty="0">
              <a:solidFill>
                <a:srgbClr val="A9A8A9"/>
              </a:solidFill>
              <a:latin typeface="Lato Regular"/>
              <a:cs typeface="Lato Regular"/>
            </a:endParaRPr>
          </a:p>
        </p:txBody>
      </p:sp>
      <p:pic>
        <p:nvPicPr>
          <p:cNvPr id="9"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298259"/>
            <a:ext cx="3365500" cy="646331"/>
          </a:xfrm>
          <a:prstGeom prst="rect">
            <a:avLst/>
          </a:prstGeom>
          <a:noFill/>
        </p:spPr>
        <p:txBody>
          <a:bodyPr wrap="square" rtlCol="0">
            <a:spAutoFit/>
          </a:bodyPr>
          <a:lstStyle/>
          <a:p>
            <a:pPr algn="ctr"/>
            <a:r>
              <a:rPr lang="es-ES" dirty="0">
                <a:solidFill>
                  <a:schemeClr val="bg1"/>
                </a:solidFill>
                <a:latin typeface="Lato Regular"/>
                <a:cs typeface="Lato Regular"/>
              </a:rPr>
              <a:t>Valoración y Venta de Sociedades</a:t>
            </a:r>
          </a:p>
        </p:txBody>
      </p:sp>
      <p:sp>
        <p:nvSpPr>
          <p:cNvPr id="16" name="CuadroTexto 15"/>
          <p:cNvSpPr txBox="1"/>
          <p:nvPr/>
        </p:nvSpPr>
        <p:spPr>
          <a:xfrm>
            <a:off x="2348249" y="1336394"/>
            <a:ext cx="7534141" cy="461665"/>
          </a:xfrm>
          <a:prstGeom prst="rect">
            <a:avLst/>
          </a:prstGeom>
          <a:noFill/>
        </p:spPr>
        <p:txBody>
          <a:bodyPr wrap="square" rtlCol="0">
            <a:spAutoFit/>
          </a:bodyPr>
          <a:lstStyle/>
          <a:p>
            <a:pPr algn="ctr"/>
            <a:r>
              <a:rPr lang="es-CO" sz="2400" b="1" dirty="0"/>
              <a:t>Valoración  </a:t>
            </a:r>
          </a:p>
        </p:txBody>
      </p:sp>
      <p:sp>
        <p:nvSpPr>
          <p:cNvPr id="11" name="11 CuadroTexto"/>
          <p:cNvSpPr txBox="1"/>
          <p:nvPr/>
        </p:nvSpPr>
        <p:spPr>
          <a:xfrm>
            <a:off x="7705618" y="4473663"/>
            <a:ext cx="2524501" cy="253916"/>
          </a:xfrm>
          <a:prstGeom prst="rect">
            <a:avLst/>
          </a:prstGeom>
          <a:noFill/>
        </p:spPr>
        <p:txBody>
          <a:bodyPr wrap="square" rtlCol="0">
            <a:spAutoFit/>
          </a:bodyPr>
          <a:lstStyle/>
          <a:p>
            <a:r>
              <a:rPr lang="es-CO" sz="1050" dirty="0"/>
              <a:t>* Valores expresados en miles de pesos </a:t>
            </a:r>
          </a:p>
        </p:txBody>
      </p:sp>
      <p:graphicFrame>
        <p:nvGraphicFramePr>
          <p:cNvPr id="4" name="Tabla 3"/>
          <p:cNvGraphicFramePr>
            <a:graphicFrameLocks noGrp="1"/>
          </p:cNvGraphicFramePr>
          <p:nvPr>
            <p:extLst>
              <p:ext uri="{D42A27DB-BD31-4B8C-83A1-F6EECF244321}">
                <p14:modId xmlns:p14="http://schemas.microsoft.com/office/powerpoint/2010/main" val="2636590004"/>
              </p:ext>
            </p:extLst>
          </p:nvPr>
        </p:nvGraphicFramePr>
        <p:xfrm>
          <a:off x="2000518" y="2002265"/>
          <a:ext cx="8612686" cy="2394150"/>
        </p:xfrm>
        <a:graphic>
          <a:graphicData uri="http://schemas.openxmlformats.org/drawingml/2006/table">
            <a:tbl>
              <a:tblPr/>
              <a:tblGrid>
                <a:gridCol w="1759824">
                  <a:extLst>
                    <a:ext uri="{9D8B030D-6E8A-4147-A177-3AD203B41FA5}">
                      <a16:colId xmlns:a16="http://schemas.microsoft.com/office/drawing/2014/main" val="697120645"/>
                    </a:ext>
                  </a:extLst>
                </a:gridCol>
                <a:gridCol w="893851">
                  <a:extLst>
                    <a:ext uri="{9D8B030D-6E8A-4147-A177-3AD203B41FA5}">
                      <a16:colId xmlns:a16="http://schemas.microsoft.com/office/drawing/2014/main" val="31132645"/>
                    </a:ext>
                  </a:extLst>
                </a:gridCol>
                <a:gridCol w="678095">
                  <a:extLst>
                    <a:ext uri="{9D8B030D-6E8A-4147-A177-3AD203B41FA5}">
                      <a16:colId xmlns:a16="http://schemas.microsoft.com/office/drawing/2014/main" val="572425"/>
                    </a:ext>
                  </a:extLst>
                </a:gridCol>
                <a:gridCol w="801384">
                  <a:extLst>
                    <a:ext uri="{9D8B030D-6E8A-4147-A177-3AD203B41FA5}">
                      <a16:colId xmlns:a16="http://schemas.microsoft.com/office/drawing/2014/main" val="93482928"/>
                    </a:ext>
                  </a:extLst>
                </a:gridCol>
                <a:gridCol w="761822">
                  <a:extLst>
                    <a:ext uri="{9D8B030D-6E8A-4147-A177-3AD203B41FA5}">
                      <a16:colId xmlns:a16="http://schemas.microsoft.com/office/drawing/2014/main" val="4026709643"/>
                    </a:ext>
                  </a:extLst>
                </a:gridCol>
                <a:gridCol w="1159445">
                  <a:extLst>
                    <a:ext uri="{9D8B030D-6E8A-4147-A177-3AD203B41FA5}">
                      <a16:colId xmlns:a16="http://schemas.microsoft.com/office/drawing/2014/main" val="4181162634"/>
                    </a:ext>
                  </a:extLst>
                </a:gridCol>
                <a:gridCol w="1181528">
                  <a:extLst>
                    <a:ext uri="{9D8B030D-6E8A-4147-A177-3AD203B41FA5}">
                      <a16:colId xmlns:a16="http://schemas.microsoft.com/office/drawing/2014/main" val="396226312"/>
                    </a:ext>
                  </a:extLst>
                </a:gridCol>
                <a:gridCol w="1376737">
                  <a:extLst>
                    <a:ext uri="{9D8B030D-6E8A-4147-A177-3AD203B41FA5}">
                      <a16:colId xmlns:a16="http://schemas.microsoft.com/office/drawing/2014/main" val="4179697475"/>
                    </a:ext>
                  </a:extLst>
                </a:gridCol>
              </a:tblGrid>
              <a:tr h="188752">
                <a:tc>
                  <a:txBody>
                    <a:bodyPr/>
                    <a:lstStyle/>
                    <a:p>
                      <a:pPr algn="ctr" fontAlgn="b"/>
                      <a:r>
                        <a:rPr lang="es-CO" sz="1400" b="1" i="0" u="none" strike="noStrike" dirty="0">
                          <a:solidFill>
                            <a:srgbClr val="000000"/>
                          </a:solidFill>
                          <a:effectLst/>
                          <a:latin typeface="Calibri" panose="020F0502020204030204" pitchFamily="34" charset="0"/>
                        </a:rPr>
                        <a:t>Nombre de la sociedad </a:t>
                      </a:r>
                    </a:p>
                  </a:txBody>
                  <a:tcPr marL="9438" marR="9438" marT="943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dirty="0">
                          <a:solidFill>
                            <a:srgbClr val="000000"/>
                          </a:solidFill>
                          <a:effectLst/>
                          <a:latin typeface="Calibri" panose="020F0502020204030204" pitchFamily="34" charset="0"/>
                        </a:rPr>
                        <a:t>Ubicación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a:solidFill>
                            <a:srgbClr val="000000"/>
                          </a:solidFill>
                          <a:effectLst/>
                          <a:latin typeface="Calibri" panose="020F0502020204030204" pitchFamily="34" charset="0"/>
                        </a:rPr>
                        <a:t>% extinto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dirty="0">
                          <a:solidFill>
                            <a:srgbClr val="000000"/>
                          </a:solidFill>
                          <a:effectLst/>
                          <a:latin typeface="Calibri" panose="020F0502020204030204" pitchFamily="34" charset="0"/>
                        </a:rPr>
                        <a:t>Activo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dirty="0">
                          <a:solidFill>
                            <a:srgbClr val="000000"/>
                          </a:solidFill>
                          <a:effectLst/>
                          <a:latin typeface="Calibri" panose="020F0502020204030204" pitchFamily="34" charset="0"/>
                        </a:rPr>
                        <a:t>Pasivo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dirty="0">
                          <a:solidFill>
                            <a:srgbClr val="000000"/>
                          </a:solidFill>
                          <a:effectLst/>
                          <a:latin typeface="Calibri" panose="020F0502020204030204" pitchFamily="34" charset="0"/>
                        </a:rPr>
                        <a:t>Patrimonio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dirty="0" err="1">
                          <a:solidFill>
                            <a:srgbClr val="000000"/>
                          </a:solidFill>
                          <a:effectLst/>
                          <a:latin typeface="Calibri" panose="020F0502020204030204" pitchFamily="34" charset="0"/>
                        </a:rPr>
                        <a:t>Ingr</a:t>
                      </a:r>
                      <a:r>
                        <a:rPr lang="es-CO" sz="1400" b="1" i="0" u="none" strike="noStrike" dirty="0">
                          <a:solidFill>
                            <a:srgbClr val="000000"/>
                          </a:solidFill>
                          <a:effectLst/>
                          <a:latin typeface="Calibri" panose="020F0502020204030204" pitchFamily="34" charset="0"/>
                        </a:rPr>
                        <a:t>. </a:t>
                      </a:r>
                      <a:r>
                        <a:rPr lang="es-CO" sz="1400" b="1" i="0" u="none" strike="noStrike" dirty="0" err="1">
                          <a:solidFill>
                            <a:srgbClr val="000000"/>
                          </a:solidFill>
                          <a:effectLst/>
                          <a:latin typeface="Calibri" panose="020F0502020204030204" pitchFamily="34" charset="0"/>
                        </a:rPr>
                        <a:t>Oper</a:t>
                      </a:r>
                      <a:r>
                        <a:rPr lang="es-CO" sz="1400" b="1" i="0" u="none" strike="noStrike" dirty="0">
                          <a:solidFill>
                            <a:srgbClr val="000000"/>
                          </a:solidFill>
                          <a:effectLst/>
                          <a:latin typeface="Calibri" panose="020F0502020204030204" pitchFamily="34" charset="0"/>
                        </a:rPr>
                        <a:t>.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dirty="0">
                          <a:solidFill>
                            <a:srgbClr val="000000"/>
                          </a:solidFill>
                          <a:effectLst/>
                          <a:latin typeface="Calibri" panose="020F0502020204030204" pitchFamily="34" charset="0"/>
                        </a:rPr>
                        <a:t>Valor medio ponderado </a:t>
                      </a:r>
                    </a:p>
                    <a:p>
                      <a:pPr algn="ctr" fontAlgn="b"/>
                      <a:r>
                        <a:rPr lang="es-CO" sz="1400" b="1" i="0" u="none" strike="noStrike" dirty="0">
                          <a:solidFill>
                            <a:srgbClr val="000000"/>
                          </a:solidFill>
                          <a:effectLst/>
                          <a:latin typeface="Calibri" panose="020F0502020204030204" pitchFamily="34" charset="0"/>
                        </a:rPr>
                        <a:t>(</a:t>
                      </a:r>
                      <a:r>
                        <a:rPr lang="es-CO" sz="1200" b="1" i="0" u="none" strike="noStrike" dirty="0">
                          <a:solidFill>
                            <a:srgbClr val="000000"/>
                          </a:solidFill>
                          <a:effectLst/>
                          <a:latin typeface="Calibri" panose="020F0502020204030204" pitchFamily="34" charset="0"/>
                        </a:rPr>
                        <a:t>en miles de pesos</a:t>
                      </a:r>
                      <a:r>
                        <a:rPr lang="es-CO" sz="1400" b="1" i="0" u="none" strike="noStrike" dirty="0">
                          <a:solidFill>
                            <a:srgbClr val="000000"/>
                          </a:solidFill>
                          <a:effectLst/>
                          <a:latin typeface="Calibri" panose="020F0502020204030204" pitchFamily="34" charset="0"/>
                        </a:rPr>
                        <a:t>) </a:t>
                      </a:r>
                    </a:p>
                  </a:txBody>
                  <a:tcPr marL="9438" marR="9438" marT="94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8446520"/>
                  </a:ext>
                </a:extLst>
              </a:tr>
              <a:tr h="188752">
                <a:tc>
                  <a:txBody>
                    <a:bodyPr/>
                    <a:lstStyle/>
                    <a:p>
                      <a:pPr algn="just" fontAlgn="auto"/>
                      <a:r>
                        <a:rPr lang="es-CO" sz="1400" b="0" i="0" u="none" strike="noStrike">
                          <a:solidFill>
                            <a:srgbClr val="000000"/>
                          </a:solidFill>
                          <a:effectLst/>
                          <a:latin typeface="Calibri" panose="020F0502020204030204" pitchFamily="34" charset="0"/>
                        </a:rPr>
                        <a:t>Gaseosas Rio Ltda </a:t>
                      </a:r>
                    </a:p>
                  </a:txBody>
                  <a:tcPr marL="9438" marR="9438" marT="943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Leticia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100</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406,818</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164,506</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238,485</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2,160,031</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CO" sz="1400" b="0" i="0" u="none" strike="noStrike" dirty="0">
                          <a:solidFill>
                            <a:srgbClr val="000000"/>
                          </a:solidFill>
                          <a:effectLst/>
                          <a:latin typeface="Calibri" panose="020F0502020204030204" pitchFamily="34" charset="0"/>
                        </a:rPr>
                        <a:t>3,830</a:t>
                      </a:r>
                    </a:p>
                  </a:txBody>
                  <a:tcPr marL="9438" marR="9438" marT="943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7998161"/>
                  </a:ext>
                </a:extLst>
              </a:tr>
              <a:tr h="188752">
                <a:tc>
                  <a:txBody>
                    <a:bodyPr/>
                    <a:lstStyle/>
                    <a:p>
                      <a:pPr algn="just" fontAlgn="auto"/>
                      <a:r>
                        <a:rPr lang="es-CO" sz="1400" b="0" i="0" u="none" strike="noStrike">
                          <a:solidFill>
                            <a:srgbClr val="000000"/>
                          </a:solidFill>
                          <a:effectLst/>
                          <a:latin typeface="Calibri" panose="020F0502020204030204" pitchFamily="34" charset="0"/>
                        </a:rPr>
                        <a:t>Grupo Cano Graca S en C </a:t>
                      </a:r>
                    </a:p>
                  </a:txBody>
                  <a:tcPr marL="9438" marR="9438" marT="943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Leticia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100</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536,330</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extLst>
                  <a:ext uri="{0D108BD9-81ED-4DB2-BD59-A6C34878D82A}">
                    <a16:rowId xmlns:a16="http://schemas.microsoft.com/office/drawing/2014/main" val="24081140"/>
                  </a:ext>
                </a:extLst>
              </a:tr>
              <a:tr h="566257">
                <a:tc>
                  <a:txBody>
                    <a:bodyPr/>
                    <a:lstStyle/>
                    <a:p>
                      <a:pPr algn="just" fontAlgn="auto"/>
                      <a:r>
                        <a:rPr lang="es-CO" sz="1400" b="0" i="0" u="none" strike="noStrike">
                          <a:solidFill>
                            <a:srgbClr val="000000"/>
                          </a:solidFill>
                          <a:effectLst/>
                          <a:latin typeface="Calibri" panose="020F0502020204030204" pitchFamily="34" charset="0"/>
                        </a:rPr>
                        <a:t>Palmas Oleaginosas del Magdalena Ltda - Padelma </a:t>
                      </a:r>
                    </a:p>
                  </a:txBody>
                  <a:tcPr marL="9438" marR="9438" marT="943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Sta Marta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25</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33,845,755</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9,444,365</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24,401,390</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12,458,366</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Calibri" panose="020F0502020204030204" pitchFamily="34" charset="0"/>
                        </a:rPr>
                        <a:t>18,391,689</a:t>
                      </a:r>
                    </a:p>
                  </a:txBody>
                  <a:tcPr marL="9438" marR="9438" marT="943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7573687"/>
                  </a:ext>
                </a:extLst>
              </a:tr>
              <a:tr h="341642">
                <a:tc>
                  <a:txBody>
                    <a:bodyPr/>
                    <a:lstStyle/>
                    <a:p>
                      <a:pPr algn="just" fontAlgn="auto"/>
                      <a:r>
                        <a:rPr lang="es-CO" sz="1400" b="0" i="0" u="none" strike="noStrike">
                          <a:solidFill>
                            <a:srgbClr val="000000"/>
                          </a:solidFill>
                          <a:effectLst/>
                          <a:latin typeface="Calibri" panose="020F0502020204030204" pitchFamily="34" charset="0"/>
                        </a:rPr>
                        <a:t>Davila Armenta Ltda </a:t>
                      </a:r>
                    </a:p>
                  </a:txBody>
                  <a:tcPr marL="9438" marR="9438" marT="943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Sta Marta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400" b="0" i="0" u="none" strike="noStrike">
                          <a:solidFill>
                            <a:srgbClr val="000000"/>
                          </a:solidFill>
                          <a:effectLst/>
                          <a:latin typeface="Calibri" panose="020F0502020204030204" pitchFamily="34" charset="0"/>
                        </a:rPr>
                        <a:t>20</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        4,043,614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400" b="0" i="0" u="none" strike="noStrike" dirty="0">
                          <a:solidFill>
                            <a:srgbClr val="000000"/>
                          </a:solidFill>
                          <a:effectLst/>
                          <a:latin typeface="Calibri" panose="020F0502020204030204" pitchFamily="34" charset="0"/>
                        </a:rPr>
                        <a:t>                 111,193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400" b="0" i="0" u="none" strike="noStrike" dirty="0">
                          <a:solidFill>
                            <a:srgbClr val="000000"/>
                          </a:solidFill>
                          <a:effectLst/>
                          <a:latin typeface="Calibri" panose="020F0502020204030204" pitchFamily="34" charset="0"/>
                        </a:rPr>
                        <a:t>         3,932,421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1400" b="0" i="0" u="none" strike="noStrike" dirty="0">
                          <a:solidFill>
                            <a:srgbClr val="000000"/>
                          </a:solidFill>
                          <a:effectLst/>
                          <a:latin typeface="Calibri" panose="020F0502020204030204" pitchFamily="34" charset="0"/>
                        </a:rPr>
                        <a:t>         221,283 </a:t>
                      </a:r>
                    </a:p>
                  </a:txBody>
                  <a:tcPr marL="9438" marR="9438" marT="94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1400" b="0" i="0" u="none" strike="noStrike" dirty="0">
                          <a:solidFill>
                            <a:srgbClr val="000000"/>
                          </a:solidFill>
                          <a:effectLst/>
                          <a:latin typeface="Calibri" panose="020F0502020204030204" pitchFamily="34" charset="0"/>
                        </a:rPr>
                        <a:t> </a:t>
                      </a:r>
                    </a:p>
                  </a:txBody>
                  <a:tcPr marL="9438" marR="9438" marT="943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7323009"/>
                  </a:ext>
                </a:extLst>
              </a:tr>
            </a:tbl>
          </a:graphicData>
        </a:graphic>
      </p:graphicFrame>
      <p:sp>
        <p:nvSpPr>
          <p:cNvPr id="12"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4" name="Rectángulo 13"/>
          <p:cNvSpPr/>
          <p:nvPr/>
        </p:nvSpPr>
        <p:spPr>
          <a:xfrm>
            <a:off x="0" y="-38501"/>
            <a:ext cx="12192000" cy="12390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5" name="Imagen 14"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514" y="32347"/>
            <a:ext cx="2222501" cy="1067549"/>
          </a:xfrm>
          <a:prstGeom prst="rect">
            <a:avLst/>
          </a:prstGeom>
        </p:spPr>
      </p:pic>
      <p:sp>
        <p:nvSpPr>
          <p:cNvPr id="17" name="Título 1"/>
          <p:cNvSpPr txBox="1">
            <a:spLocks/>
          </p:cNvSpPr>
          <p:nvPr/>
        </p:nvSpPr>
        <p:spPr>
          <a:xfrm>
            <a:off x="3129699" y="287007"/>
            <a:ext cx="9062301" cy="86932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800" b="1" dirty="0">
                <a:solidFill>
                  <a:schemeClr val="bg1"/>
                </a:solidFill>
                <a:latin typeface="+mn-lt"/>
                <a:ea typeface="+mn-ea"/>
                <a:cs typeface="+mn-cs"/>
              </a:rPr>
              <a:t>VALORACIÓN Y VENTA DE SOCIEDADES</a:t>
            </a:r>
            <a:endParaRPr lang="es-CO" sz="2800" b="1" dirty="0">
              <a:solidFill>
                <a:schemeClr val="bg1"/>
              </a:solidFill>
              <a:latin typeface="+mn-lt"/>
              <a:ea typeface="+mn-ea"/>
              <a:cs typeface="+mn-cs"/>
            </a:endParaRPr>
          </a:p>
        </p:txBody>
      </p:sp>
    </p:spTree>
    <p:extLst>
      <p:ext uri="{BB962C8B-B14F-4D97-AF65-F5344CB8AC3E}">
        <p14:creationId xmlns:p14="http://schemas.microsoft.com/office/powerpoint/2010/main" val="83958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ángulo 53"/>
          <p:cNvSpPr/>
          <p:nvPr/>
        </p:nvSpPr>
        <p:spPr>
          <a:xfrm>
            <a:off x="2299159" y="4075130"/>
            <a:ext cx="8300827" cy="141271"/>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Sociedades Activas</a:t>
            </a:r>
          </a:p>
        </p:txBody>
      </p:sp>
      <p:pic>
        <p:nvPicPr>
          <p:cNvPr id="9"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3" name="Llamada de flecha hacia abajo 2"/>
          <p:cNvSpPr/>
          <p:nvPr/>
        </p:nvSpPr>
        <p:spPr>
          <a:xfrm>
            <a:off x="1623592" y="1249382"/>
            <a:ext cx="1249379" cy="102129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CO" dirty="0">
                <a:solidFill>
                  <a:schemeClr val="tx1"/>
                </a:solidFill>
              </a:rPr>
              <a:t>Definición estratégica</a:t>
            </a:r>
          </a:p>
        </p:txBody>
      </p:sp>
      <p:sp>
        <p:nvSpPr>
          <p:cNvPr id="4" name="Rectángulo 3"/>
          <p:cNvSpPr/>
          <p:nvPr/>
        </p:nvSpPr>
        <p:spPr>
          <a:xfrm>
            <a:off x="1596429" y="2335806"/>
            <a:ext cx="1258431" cy="767787"/>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Búsqueda e identificación de candidatos</a:t>
            </a:r>
          </a:p>
        </p:txBody>
      </p:sp>
      <p:sp>
        <p:nvSpPr>
          <p:cNvPr id="11" name="Rectángulo 10"/>
          <p:cNvSpPr/>
          <p:nvPr/>
        </p:nvSpPr>
        <p:spPr>
          <a:xfrm>
            <a:off x="1596429" y="3457738"/>
            <a:ext cx="1258431" cy="480446"/>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Inicio negociaciones</a:t>
            </a:r>
          </a:p>
        </p:txBody>
      </p:sp>
      <p:sp>
        <p:nvSpPr>
          <p:cNvPr id="12" name="Flecha abajo 11"/>
          <p:cNvSpPr/>
          <p:nvPr/>
        </p:nvSpPr>
        <p:spPr>
          <a:xfrm>
            <a:off x="2184903" y="3170703"/>
            <a:ext cx="126748" cy="2519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Flecha arriba y abajo 12"/>
          <p:cNvSpPr/>
          <p:nvPr/>
        </p:nvSpPr>
        <p:spPr>
          <a:xfrm>
            <a:off x="2221115" y="3992590"/>
            <a:ext cx="126748" cy="280657"/>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4" name="Rectángulo 13"/>
          <p:cNvSpPr/>
          <p:nvPr/>
        </p:nvSpPr>
        <p:spPr>
          <a:xfrm>
            <a:off x="1567760" y="4292331"/>
            <a:ext cx="1421394" cy="91625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Tratos preliminares / Oferta Orientativa</a:t>
            </a:r>
          </a:p>
        </p:txBody>
      </p:sp>
      <p:sp>
        <p:nvSpPr>
          <p:cNvPr id="15" name="Rectángulo 14"/>
          <p:cNvSpPr/>
          <p:nvPr/>
        </p:nvSpPr>
        <p:spPr>
          <a:xfrm>
            <a:off x="3468987" y="1883567"/>
            <a:ext cx="1495330" cy="56087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solidFill>
                  <a:schemeClr val="tx1"/>
                </a:solidFill>
              </a:rPr>
              <a:t>Due Diligence de Venta (VDD)</a:t>
            </a:r>
          </a:p>
        </p:txBody>
      </p:sp>
      <p:sp>
        <p:nvSpPr>
          <p:cNvPr id="16" name="Flecha izquierda 15"/>
          <p:cNvSpPr/>
          <p:nvPr/>
        </p:nvSpPr>
        <p:spPr>
          <a:xfrm>
            <a:off x="2710004" y="2082302"/>
            <a:ext cx="563226" cy="19034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Rectángulo 18"/>
          <p:cNvSpPr/>
          <p:nvPr/>
        </p:nvSpPr>
        <p:spPr>
          <a:xfrm>
            <a:off x="3045387" y="4470021"/>
            <a:ext cx="615232" cy="56087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Data </a:t>
            </a:r>
            <a:r>
              <a:rPr lang="es-CO" sz="1400" dirty="0" err="1">
                <a:solidFill>
                  <a:schemeClr val="tx1"/>
                </a:solidFill>
              </a:rPr>
              <a:t>Room</a:t>
            </a:r>
            <a:endParaRPr lang="es-CO" sz="1400" dirty="0">
              <a:solidFill>
                <a:schemeClr val="tx1"/>
              </a:solidFill>
            </a:endParaRPr>
          </a:p>
        </p:txBody>
      </p:sp>
      <p:sp>
        <p:nvSpPr>
          <p:cNvPr id="20" name="Rectángulo 19"/>
          <p:cNvSpPr/>
          <p:nvPr/>
        </p:nvSpPr>
        <p:spPr>
          <a:xfrm>
            <a:off x="3710024" y="4296420"/>
            <a:ext cx="1154174" cy="78978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Negociación Carta de Intenciones</a:t>
            </a:r>
          </a:p>
        </p:txBody>
      </p:sp>
      <p:sp>
        <p:nvSpPr>
          <p:cNvPr id="21" name="Rectángulo 20"/>
          <p:cNvSpPr/>
          <p:nvPr/>
        </p:nvSpPr>
        <p:spPr>
          <a:xfrm>
            <a:off x="3710025" y="5175960"/>
            <a:ext cx="1154174" cy="992241"/>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Análisis estructura de compra (fiscal / legal)</a:t>
            </a:r>
          </a:p>
        </p:txBody>
      </p:sp>
      <p:sp>
        <p:nvSpPr>
          <p:cNvPr id="22" name="Rectángulo 21"/>
          <p:cNvSpPr/>
          <p:nvPr/>
        </p:nvSpPr>
        <p:spPr>
          <a:xfrm>
            <a:off x="4985624" y="4410875"/>
            <a:ext cx="847826" cy="56087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Due Diligence</a:t>
            </a:r>
          </a:p>
        </p:txBody>
      </p:sp>
      <p:sp>
        <p:nvSpPr>
          <p:cNvPr id="23" name="Rectángulo 22"/>
          <p:cNvSpPr/>
          <p:nvPr/>
        </p:nvSpPr>
        <p:spPr>
          <a:xfrm>
            <a:off x="5912217" y="4417317"/>
            <a:ext cx="1016507" cy="56087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Cierre Due Diligence</a:t>
            </a:r>
          </a:p>
        </p:txBody>
      </p:sp>
      <p:sp>
        <p:nvSpPr>
          <p:cNvPr id="24" name="Corchetes 23"/>
          <p:cNvSpPr/>
          <p:nvPr/>
        </p:nvSpPr>
        <p:spPr>
          <a:xfrm>
            <a:off x="4926864" y="3992589"/>
            <a:ext cx="2083536" cy="2498024"/>
          </a:xfrm>
          <a:prstGeom prst="bracket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5" name="Corchetes 24"/>
          <p:cNvSpPr/>
          <p:nvPr/>
        </p:nvSpPr>
        <p:spPr>
          <a:xfrm>
            <a:off x="3369404" y="1665842"/>
            <a:ext cx="1685450" cy="977775"/>
          </a:xfrm>
          <a:prstGeom prst="bracket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6" name="Rectángulo 25"/>
          <p:cNvSpPr/>
          <p:nvPr/>
        </p:nvSpPr>
        <p:spPr>
          <a:xfrm>
            <a:off x="7071568" y="4075129"/>
            <a:ext cx="1154174" cy="78978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Negociación contrato Compraventa</a:t>
            </a:r>
          </a:p>
        </p:txBody>
      </p:sp>
      <p:sp>
        <p:nvSpPr>
          <p:cNvPr id="27" name="Rectángulo 26"/>
          <p:cNvSpPr/>
          <p:nvPr/>
        </p:nvSpPr>
        <p:spPr>
          <a:xfrm>
            <a:off x="7071568" y="5111385"/>
            <a:ext cx="1088622" cy="992241"/>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solidFill>
                  <a:schemeClr val="tx1"/>
                </a:solidFill>
              </a:rPr>
              <a:t>Notificaciones al servicio de Defensa de la Competencia</a:t>
            </a:r>
          </a:p>
        </p:txBody>
      </p:sp>
      <p:sp>
        <p:nvSpPr>
          <p:cNvPr id="28" name="Rectángulo 27"/>
          <p:cNvSpPr/>
          <p:nvPr/>
        </p:nvSpPr>
        <p:spPr>
          <a:xfrm>
            <a:off x="8332176" y="4262069"/>
            <a:ext cx="1086415" cy="56087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Balance garantizado</a:t>
            </a:r>
          </a:p>
        </p:txBody>
      </p:sp>
      <p:sp>
        <p:nvSpPr>
          <p:cNvPr id="29" name="Rectángulo 28"/>
          <p:cNvSpPr/>
          <p:nvPr/>
        </p:nvSpPr>
        <p:spPr>
          <a:xfrm>
            <a:off x="8221359" y="5036596"/>
            <a:ext cx="1198366" cy="78978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solidFill>
                  <a:schemeClr val="tx1"/>
                </a:solidFill>
              </a:rPr>
              <a:t>Implementación estructura compraventa</a:t>
            </a:r>
          </a:p>
        </p:txBody>
      </p:sp>
      <p:sp>
        <p:nvSpPr>
          <p:cNvPr id="30" name="Rectángulo 29"/>
          <p:cNvSpPr/>
          <p:nvPr/>
        </p:nvSpPr>
        <p:spPr>
          <a:xfrm>
            <a:off x="9571295" y="4123683"/>
            <a:ext cx="1028690" cy="78978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solidFill>
                  <a:schemeClr val="tx1"/>
                </a:solidFill>
              </a:rPr>
              <a:t>Verificación Balance de Cierre</a:t>
            </a:r>
          </a:p>
        </p:txBody>
      </p:sp>
      <p:sp>
        <p:nvSpPr>
          <p:cNvPr id="31" name="Rectángulo 30"/>
          <p:cNvSpPr/>
          <p:nvPr/>
        </p:nvSpPr>
        <p:spPr>
          <a:xfrm>
            <a:off x="9574734" y="5042099"/>
            <a:ext cx="984622" cy="992241"/>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solidFill>
                  <a:schemeClr val="tx1"/>
                </a:solidFill>
              </a:rPr>
              <a:t>Due Diligence Post adquisición</a:t>
            </a:r>
          </a:p>
        </p:txBody>
      </p:sp>
      <p:sp>
        <p:nvSpPr>
          <p:cNvPr id="32" name="CuadroTexto 31"/>
          <p:cNvSpPr txBox="1"/>
          <p:nvPr/>
        </p:nvSpPr>
        <p:spPr>
          <a:xfrm>
            <a:off x="2337082" y="6135557"/>
            <a:ext cx="1665838" cy="369332"/>
          </a:xfrm>
          <a:prstGeom prst="rect">
            <a:avLst/>
          </a:prstGeom>
          <a:noFill/>
        </p:spPr>
        <p:txBody>
          <a:bodyPr wrap="square" rtlCol="0">
            <a:spAutoFit/>
          </a:bodyPr>
          <a:lstStyle/>
          <a:p>
            <a:r>
              <a:rPr lang="es-CO" dirty="0"/>
              <a:t> Fase Preliminar</a:t>
            </a:r>
          </a:p>
        </p:txBody>
      </p:sp>
      <p:sp>
        <p:nvSpPr>
          <p:cNvPr id="33" name="CuadroTexto 32"/>
          <p:cNvSpPr txBox="1"/>
          <p:nvPr/>
        </p:nvSpPr>
        <p:spPr>
          <a:xfrm>
            <a:off x="5180090" y="6127988"/>
            <a:ext cx="1665838" cy="369332"/>
          </a:xfrm>
          <a:prstGeom prst="rect">
            <a:avLst/>
          </a:prstGeom>
          <a:noFill/>
        </p:spPr>
        <p:txBody>
          <a:bodyPr wrap="square" rtlCol="0">
            <a:spAutoFit/>
          </a:bodyPr>
          <a:lstStyle/>
          <a:p>
            <a:r>
              <a:rPr lang="es-CO" dirty="0"/>
              <a:t> Due Diligence</a:t>
            </a:r>
          </a:p>
        </p:txBody>
      </p:sp>
      <p:sp>
        <p:nvSpPr>
          <p:cNvPr id="34" name="CuadroTexto 33"/>
          <p:cNvSpPr txBox="1"/>
          <p:nvPr/>
        </p:nvSpPr>
        <p:spPr>
          <a:xfrm>
            <a:off x="7847661" y="6126482"/>
            <a:ext cx="844978" cy="369332"/>
          </a:xfrm>
          <a:prstGeom prst="rect">
            <a:avLst/>
          </a:prstGeom>
          <a:noFill/>
        </p:spPr>
        <p:txBody>
          <a:bodyPr wrap="square" rtlCol="0">
            <a:spAutoFit/>
          </a:bodyPr>
          <a:lstStyle/>
          <a:p>
            <a:r>
              <a:rPr lang="es-CO" dirty="0"/>
              <a:t>Cierre</a:t>
            </a:r>
          </a:p>
        </p:txBody>
      </p:sp>
      <p:sp>
        <p:nvSpPr>
          <p:cNvPr id="35" name="CuadroTexto 34"/>
          <p:cNvSpPr txBox="1"/>
          <p:nvPr/>
        </p:nvSpPr>
        <p:spPr>
          <a:xfrm>
            <a:off x="9694374" y="5964612"/>
            <a:ext cx="763511" cy="646331"/>
          </a:xfrm>
          <a:prstGeom prst="rect">
            <a:avLst/>
          </a:prstGeom>
          <a:noFill/>
        </p:spPr>
        <p:txBody>
          <a:bodyPr wrap="square" rtlCol="0">
            <a:spAutoFit/>
          </a:bodyPr>
          <a:lstStyle/>
          <a:p>
            <a:pPr algn="ctr"/>
            <a:r>
              <a:rPr lang="es-CO" dirty="0"/>
              <a:t>Post Cierre</a:t>
            </a:r>
          </a:p>
        </p:txBody>
      </p:sp>
      <p:cxnSp>
        <p:nvCxnSpPr>
          <p:cNvPr id="37" name="Conector recto de flecha 36"/>
          <p:cNvCxnSpPr/>
          <p:nvPr/>
        </p:nvCxnSpPr>
        <p:spPr>
          <a:xfrm flipH="1">
            <a:off x="1635804" y="6310810"/>
            <a:ext cx="663354" cy="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ector recto de flecha 38"/>
          <p:cNvCxnSpPr/>
          <p:nvPr/>
        </p:nvCxnSpPr>
        <p:spPr>
          <a:xfrm flipH="1">
            <a:off x="7243634" y="6295752"/>
            <a:ext cx="663354" cy="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ector recto de flecha 39"/>
          <p:cNvCxnSpPr/>
          <p:nvPr/>
        </p:nvCxnSpPr>
        <p:spPr>
          <a:xfrm flipH="1" flipV="1">
            <a:off x="5015438" y="6303664"/>
            <a:ext cx="264241" cy="899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Conector recto de flecha 43"/>
          <p:cNvCxnSpPr/>
          <p:nvPr/>
        </p:nvCxnSpPr>
        <p:spPr>
          <a:xfrm>
            <a:off x="4212130" y="6320223"/>
            <a:ext cx="517279"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6" name="Conector recto de flecha 45"/>
          <p:cNvCxnSpPr/>
          <p:nvPr/>
        </p:nvCxnSpPr>
        <p:spPr>
          <a:xfrm>
            <a:off x="6642408" y="6324687"/>
            <a:ext cx="203521"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8" name="Conector recto de flecha 47"/>
          <p:cNvCxnSpPr/>
          <p:nvPr/>
        </p:nvCxnSpPr>
        <p:spPr>
          <a:xfrm>
            <a:off x="8532019" y="6315556"/>
            <a:ext cx="686727"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0" name="Conector recto de flecha 49"/>
          <p:cNvCxnSpPr/>
          <p:nvPr/>
        </p:nvCxnSpPr>
        <p:spPr>
          <a:xfrm>
            <a:off x="10375642" y="6281513"/>
            <a:ext cx="203521"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1" name="Conector recto de flecha 50"/>
          <p:cNvCxnSpPr/>
          <p:nvPr/>
        </p:nvCxnSpPr>
        <p:spPr>
          <a:xfrm flipH="1" flipV="1">
            <a:off x="9441172" y="6284875"/>
            <a:ext cx="264241" cy="899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5" name="Flecha abajo 54"/>
          <p:cNvSpPr/>
          <p:nvPr/>
        </p:nvSpPr>
        <p:spPr>
          <a:xfrm>
            <a:off x="5346164" y="3905633"/>
            <a:ext cx="140237" cy="45689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6" name="Flecha abajo 55"/>
          <p:cNvSpPr/>
          <p:nvPr/>
        </p:nvSpPr>
        <p:spPr>
          <a:xfrm>
            <a:off x="6328674" y="3916263"/>
            <a:ext cx="140237" cy="45689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8" name="Flecha abajo 57"/>
          <p:cNvSpPr/>
          <p:nvPr/>
        </p:nvSpPr>
        <p:spPr>
          <a:xfrm>
            <a:off x="8771770" y="3936878"/>
            <a:ext cx="126748" cy="2519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9" name="Rectángulo 58"/>
          <p:cNvSpPr/>
          <p:nvPr/>
        </p:nvSpPr>
        <p:spPr>
          <a:xfrm>
            <a:off x="9513571" y="3045385"/>
            <a:ext cx="1045786" cy="560874"/>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Ajuste </a:t>
            </a:r>
          </a:p>
          <a:p>
            <a:pPr algn="ctr"/>
            <a:r>
              <a:rPr lang="es-CO" sz="1400" dirty="0">
                <a:solidFill>
                  <a:schemeClr val="tx1"/>
                </a:solidFill>
              </a:rPr>
              <a:t>Post cierre</a:t>
            </a:r>
          </a:p>
        </p:txBody>
      </p:sp>
      <p:sp>
        <p:nvSpPr>
          <p:cNvPr id="60" name="Flecha arriba y abajo 59"/>
          <p:cNvSpPr/>
          <p:nvPr/>
        </p:nvSpPr>
        <p:spPr>
          <a:xfrm>
            <a:off x="10008700" y="3726405"/>
            <a:ext cx="126748" cy="280657"/>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5"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7"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49" name="Rectángulo 48"/>
          <p:cNvSpPr/>
          <p:nvPr/>
        </p:nvSpPr>
        <p:spPr>
          <a:xfrm>
            <a:off x="0" y="-38502"/>
            <a:ext cx="12192000" cy="12597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52" name="Imagen 51"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514" y="-19083"/>
            <a:ext cx="2222501" cy="1067549"/>
          </a:xfrm>
          <a:prstGeom prst="rect">
            <a:avLst/>
          </a:prstGeom>
        </p:spPr>
      </p:pic>
      <p:sp>
        <p:nvSpPr>
          <p:cNvPr id="53" name="Título 1"/>
          <p:cNvSpPr txBox="1">
            <a:spLocks/>
          </p:cNvSpPr>
          <p:nvPr/>
        </p:nvSpPr>
        <p:spPr>
          <a:xfrm>
            <a:off x="3129699" y="287007"/>
            <a:ext cx="9062301" cy="100327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800" b="1" dirty="0">
                <a:solidFill>
                  <a:schemeClr val="bg1"/>
                </a:solidFill>
                <a:latin typeface="+mn-lt"/>
                <a:ea typeface="+mn-ea"/>
                <a:cs typeface="+mn-cs"/>
              </a:rPr>
              <a:t>DUE DILIGENCE</a:t>
            </a:r>
            <a:endParaRPr lang="es-CO" sz="2800" b="1" dirty="0">
              <a:solidFill>
                <a:schemeClr val="bg1"/>
              </a:solidFill>
              <a:latin typeface="+mn-lt"/>
              <a:ea typeface="+mn-ea"/>
              <a:cs typeface="+mn-cs"/>
            </a:endParaRPr>
          </a:p>
        </p:txBody>
      </p:sp>
    </p:spTree>
    <p:extLst>
      <p:ext uri="{BB962C8B-B14F-4D97-AF65-F5344CB8AC3E}">
        <p14:creationId xmlns:p14="http://schemas.microsoft.com/office/powerpoint/2010/main" val="520848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6" y="2612207"/>
            <a:ext cx="7118252" cy="429401"/>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marL="457200" indent="-457200">
              <a:buAutoNum type="arabicPeriod"/>
            </a:pPr>
            <a:r>
              <a:rPr lang="es-CO" sz="2400" dirty="0"/>
              <a:t>Informe Sociedades Activas.</a:t>
            </a:r>
          </a:p>
          <a:p>
            <a:pPr marL="457200" indent="-457200">
              <a:buAutoNum type="arabicPeriod"/>
            </a:pPr>
            <a:r>
              <a:rPr lang="es-CO" sz="2400" dirty="0">
                <a:solidFill>
                  <a:schemeClr val="bg1"/>
                </a:solidFill>
              </a:rPr>
              <a:t>Informe Sociedades en Liquidación.</a:t>
            </a:r>
          </a:p>
          <a:p>
            <a:pPr marL="457200" indent="-457200">
              <a:buAutoNum type="arabicPeriod"/>
            </a:pPr>
            <a:r>
              <a:rPr lang="es-CO" sz="2400" dirty="0"/>
              <a:t>Avance Implementación Modificación Ley de Extinción de Dominio.</a:t>
            </a:r>
          </a:p>
          <a:p>
            <a:pPr marL="457200" indent="-457200">
              <a:buAutoNum type="arabicPeriod"/>
            </a:pPr>
            <a:r>
              <a:rPr lang="es-CO" sz="2400" dirty="0"/>
              <a:t>Comité Financiero.</a:t>
            </a:r>
          </a:p>
          <a:p>
            <a:pPr marL="457200" indent="-457200">
              <a:buAutoNum type="arabicPeriod"/>
            </a:pPr>
            <a:r>
              <a:rPr lang="es-CO" sz="2400" dirty="0"/>
              <a:t>Relación FGN y SAE.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136199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5442"/>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38" y="73304"/>
            <a:ext cx="2222501" cy="1067549"/>
          </a:xfrm>
          <a:prstGeom prst="rect">
            <a:avLst/>
          </a:prstGeom>
        </p:spPr>
      </p:pic>
      <p:sp>
        <p:nvSpPr>
          <p:cNvPr id="18" name="Rectángulo 17"/>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
        <p:nvSpPr>
          <p:cNvPr id="17" name="CuadroTexto 16"/>
          <p:cNvSpPr txBox="1"/>
          <p:nvPr/>
        </p:nvSpPr>
        <p:spPr>
          <a:xfrm>
            <a:off x="2082446" y="2406996"/>
            <a:ext cx="8349913" cy="2585323"/>
          </a:xfrm>
          <a:prstGeom prst="rect">
            <a:avLst/>
          </a:prstGeom>
          <a:noFill/>
        </p:spPr>
        <p:txBody>
          <a:bodyPr wrap="square" rtlCol="0">
            <a:spAutoFit/>
          </a:bodyPr>
          <a:lstStyle/>
          <a:p>
            <a:pPr algn="just"/>
            <a:r>
              <a:rPr lang="es-CO" dirty="0">
                <a:solidFill>
                  <a:srgbClr val="002060"/>
                </a:solidFill>
              </a:rPr>
              <a:t>1. Realizar el control y seguimiento a los depositarios con funciones de liquidador sobre el avance en las etapas del proceso de liquidación voluntaria, atendiendo en cada caso a la instancia en la que se encuentre el proceso de extinción de dominio de acuerdo a los principios que rigen las liquidaciones de sociedades.</a:t>
            </a:r>
          </a:p>
          <a:p>
            <a:pPr algn="just"/>
            <a:endParaRPr lang="es-ES" dirty="0">
              <a:solidFill>
                <a:srgbClr val="002060"/>
              </a:solidFill>
            </a:endParaRPr>
          </a:p>
          <a:p>
            <a:pPr algn="just"/>
            <a:r>
              <a:rPr lang="es-ES" dirty="0">
                <a:solidFill>
                  <a:srgbClr val="002060"/>
                </a:solidFill>
              </a:rPr>
              <a:t>2. Realizar la liquidación de las sociedades y la cancelación de los establecimientos de comercio de papel. </a:t>
            </a:r>
            <a:endParaRPr lang="es-CO" dirty="0">
              <a:solidFill>
                <a:srgbClr val="002060"/>
              </a:solidFill>
            </a:endParaRPr>
          </a:p>
          <a:p>
            <a:pPr algn="just"/>
            <a:endParaRPr lang="es-CO" dirty="0"/>
          </a:p>
          <a:p>
            <a:pPr algn="just"/>
            <a:endParaRPr lang="es-CO" dirty="0"/>
          </a:p>
        </p:txBody>
      </p:sp>
      <p:sp>
        <p:nvSpPr>
          <p:cNvPr id="20" name="CuadroTexto 19"/>
          <p:cNvSpPr txBox="1"/>
          <p:nvPr/>
        </p:nvSpPr>
        <p:spPr>
          <a:xfrm>
            <a:off x="2082446" y="1716725"/>
            <a:ext cx="6366601" cy="477054"/>
          </a:xfrm>
          <a:prstGeom prst="rect">
            <a:avLst/>
          </a:prstGeom>
          <a:noFill/>
        </p:spPr>
        <p:txBody>
          <a:bodyPr wrap="square" rtlCol="0">
            <a:spAutoFit/>
          </a:bodyPr>
          <a:lstStyle/>
          <a:p>
            <a:r>
              <a:rPr lang="es-ES" sz="2500" b="1" dirty="0">
                <a:solidFill>
                  <a:srgbClr val="A9A8A9"/>
                </a:solidFill>
                <a:cs typeface="Lato Bold"/>
              </a:rPr>
              <a:t>Objetivos de la Gerencia </a:t>
            </a:r>
          </a:p>
        </p:txBody>
      </p:sp>
      <p:sp>
        <p:nvSpPr>
          <p:cNvPr id="11" name="Rectángulo 10"/>
          <p:cNvSpPr/>
          <p:nvPr/>
        </p:nvSpPr>
        <p:spPr>
          <a:xfrm>
            <a:off x="5069150" y="283636"/>
            <a:ext cx="5912516" cy="954107"/>
          </a:xfrm>
          <a:prstGeom prst="rect">
            <a:avLst/>
          </a:prstGeom>
        </p:spPr>
        <p:txBody>
          <a:bodyPr wrap="none">
            <a:spAutoFit/>
          </a:bodyPr>
          <a:lstStyle/>
          <a:p>
            <a:r>
              <a:rPr lang="es-CO" sz="2800" b="1" dirty="0">
                <a:solidFill>
                  <a:schemeClr val="bg1"/>
                </a:solidFill>
                <a:cs typeface="Lato Bold"/>
              </a:rPr>
              <a:t>OBJETIVOS GERENCIA DE SOCIEDADES </a:t>
            </a:r>
          </a:p>
          <a:p>
            <a:r>
              <a:rPr lang="es-CO" sz="2800" b="1" dirty="0">
                <a:solidFill>
                  <a:schemeClr val="bg1"/>
                </a:solidFill>
                <a:cs typeface="Lato Bold"/>
              </a:rPr>
              <a:t>EN LIQUIDACIÓN</a:t>
            </a:r>
            <a:endParaRPr lang="es-ES_tradnl" sz="2800" b="1" dirty="0">
              <a:solidFill>
                <a:schemeClr val="bg1"/>
              </a:solidFill>
            </a:endParaRPr>
          </a:p>
        </p:txBody>
      </p:sp>
    </p:spTree>
    <p:extLst>
      <p:ext uri="{BB962C8B-B14F-4D97-AF65-F5344CB8AC3E}">
        <p14:creationId xmlns:p14="http://schemas.microsoft.com/office/powerpoint/2010/main" val="715098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038" y="77709"/>
            <a:ext cx="2222501" cy="1067549"/>
          </a:xfrm>
          <a:prstGeom prst="rect">
            <a:avLst/>
          </a:prstGeom>
        </p:spPr>
      </p:pic>
      <p:graphicFrame>
        <p:nvGraphicFramePr>
          <p:cNvPr id="3" name="Diagrama 2"/>
          <p:cNvGraphicFramePr/>
          <p:nvPr>
            <p:extLst/>
          </p:nvPr>
        </p:nvGraphicFramePr>
        <p:xfrm>
          <a:off x="3106115" y="2447694"/>
          <a:ext cx="6564198" cy="3019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p:cNvSpPr txBox="1"/>
          <p:nvPr/>
        </p:nvSpPr>
        <p:spPr>
          <a:xfrm>
            <a:off x="2542096" y="1438780"/>
            <a:ext cx="7164370" cy="477054"/>
          </a:xfrm>
          <a:prstGeom prst="rect">
            <a:avLst/>
          </a:prstGeom>
          <a:noFill/>
        </p:spPr>
        <p:txBody>
          <a:bodyPr wrap="square" rtlCol="0">
            <a:spAutoFit/>
          </a:bodyPr>
          <a:lstStyle/>
          <a:p>
            <a:pPr algn="ctr"/>
            <a:r>
              <a:rPr lang="es-CO" sz="25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LINEAS DE NEGOCIO</a:t>
            </a:r>
          </a:p>
        </p:txBody>
      </p:sp>
      <p:sp>
        <p:nvSpPr>
          <p:cNvPr id="8" name="Rectángulo 7"/>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1" name="Rectángulo 10"/>
          <p:cNvSpPr/>
          <p:nvPr/>
        </p:nvSpPr>
        <p:spPr>
          <a:xfrm>
            <a:off x="7240149" y="520720"/>
            <a:ext cx="3199915" cy="523220"/>
          </a:xfrm>
          <a:prstGeom prst="rect">
            <a:avLst/>
          </a:prstGeom>
        </p:spPr>
        <p:txBody>
          <a:bodyPr wrap="none">
            <a:spAutoFit/>
          </a:bodyPr>
          <a:lstStyle/>
          <a:p>
            <a:r>
              <a:rPr lang="es-CO" sz="2800" b="1" dirty="0">
                <a:solidFill>
                  <a:schemeClr val="bg1"/>
                </a:solidFill>
                <a:cs typeface="Lato Bold"/>
              </a:rPr>
              <a:t>LÍNEAS DE NEGOCIO</a:t>
            </a:r>
            <a:endParaRPr lang="es-ES_tradnl" sz="2800" b="1" dirty="0">
              <a:solidFill>
                <a:schemeClr val="bg1"/>
              </a:solidFill>
            </a:endParaRPr>
          </a:p>
        </p:txBody>
      </p:sp>
      <p:sp>
        <p:nvSpPr>
          <p:cNvPr id="12" name="Rectángulo 11"/>
          <p:cNvSpPr/>
          <p:nvPr/>
        </p:nvSpPr>
        <p:spPr>
          <a:xfrm>
            <a:off x="8564" y="6550075"/>
            <a:ext cx="12192000" cy="2886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263412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06453" y="6530633"/>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274" y="109069"/>
            <a:ext cx="2222501" cy="1067549"/>
          </a:xfrm>
          <a:prstGeom prst="rect">
            <a:avLst/>
          </a:prstGeom>
        </p:spPr>
      </p:pic>
      <p:sp>
        <p:nvSpPr>
          <p:cNvPr id="17" name="Rectángulo 16"/>
          <p:cNvSpPr/>
          <p:nvPr/>
        </p:nvSpPr>
        <p:spPr>
          <a:xfrm>
            <a:off x="2558775" y="1501691"/>
            <a:ext cx="8260401" cy="538609"/>
          </a:xfrm>
          <a:prstGeom prst="rect">
            <a:avLst/>
          </a:prstGeom>
          <a:noFill/>
        </p:spPr>
        <p:txBody>
          <a:bodyPr wrap="square" rtlCol="0">
            <a:spAutoFit/>
          </a:bodyPr>
          <a:lstStyle/>
          <a:p>
            <a:r>
              <a:rPr lang="es-ES"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Metodología Liquidación sociedades por etapas</a:t>
            </a:r>
            <a:endParaRPr lang="es-CO"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8" name="6 Tabla"/>
          <p:cNvGraphicFramePr>
            <a:graphicFrameLocks noGrp="1"/>
          </p:cNvGraphicFramePr>
          <p:nvPr>
            <p:extLst/>
          </p:nvPr>
        </p:nvGraphicFramePr>
        <p:xfrm>
          <a:off x="1729737" y="4082346"/>
          <a:ext cx="8697432" cy="899160"/>
        </p:xfrm>
        <a:graphic>
          <a:graphicData uri="http://schemas.openxmlformats.org/drawingml/2006/table">
            <a:tbl>
              <a:tblPr firstRow="1" bandRow="1">
                <a:tableStyleId>{74C1A8A3-306A-4EB7-A6B1-4F7E0EB9C5D6}</a:tableStyleId>
              </a:tblPr>
              <a:tblGrid>
                <a:gridCol w="967562">
                  <a:extLst>
                    <a:ext uri="{9D8B030D-6E8A-4147-A177-3AD203B41FA5}">
                      <a16:colId xmlns:a16="http://schemas.microsoft.com/office/drawing/2014/main" val="20000"/>
                    </a:ext>
                  </a:extLst>
                </a:gridCol>
                <a:gridCol w="1039538">
                  <a:extLst>
                    <a:ext uri="{9D8B030D-6E8A-4147-A177-3AD203B41FA5}">
                      <a16:colId xmlns:a16="http://schemas.microsoft.com/office/drawing/2014/main" val="20001"/>
                    </a:ext>
                  </a:extLst>
                </a:gridCol>
                <a:gridCol w="1458712">
                  <a:extLst>
                    <a:ext uri="{9D8B030D-6E8A-4147-A177-3AD203B41FA5}">
                      <a16:colId xmlns:a16="http://schemas.microsoft.com/office/drawing/2014/main" val="20002"/>
                    </a:ext>
                  </a:extLst>
                </a:gridCol>
                <a:gridCol w="1283227">
                  <a:extLst>
                    <a:ext uri="{9D8B030D-6E8A-4147-A177-3AD203B41FA5}">
                      <a16:colId xmlns:a16="http://schemas.microsoft.com/office/drawing/2014/main" val="20003"/>
                    </a:ext>
                  </a:extLst>
                </a:gridCol>
                <a:gridCol w="1151615">
                  <a:extLst>
                    <a:ext uri="{9D8B030D-6E8A-4147-A177-3AD203B41FA5}">
                      <a16:colId xmlns:a16="http://schemas.microsoft.com/office/drawing/2014/main" val="20004"/>
                    </a:ext>
                  </a:extLst>
                </a:gridCol>
                <a:gridCol w="1842584">
                  <a:extLst>
                    <a:ext uri="{9D8B030D-6E8A-4147-A177-3AD203B41FA5}">
                      <a16:colId xmlns:a16="http://schemas.microsoft.com/office/drawing/2014/main" val="20005"/>
                    </a:ext>
                  </a:extLst>
                </a:gridCol>
                <a:gridCol w="954194">
                  <a:extLst>
                    <a:ext uri="{9D8B030D-6E8A-4147-A177-3AD203B41FA5}">
                      <a16:colId xmlns:a16="http://schemas.microsoft.com/office/drawing/2014/main" val="20006"/>
                    </a:ext>
                  </a:extLst>
                </a:gridCol>
              </a:tblGrid>
              <a:tr h="257208">
                <a:tc>
                  <a:txBody>
                    <a:bodyPr/>
                    <a:lstStyle/>
                    <a:p>
                      <a:pPr algn="ctr"/>
                      <a:r>
                        <a:rPr lang="es-CO" sz="900" dirty="0"/>
                        <a:t>ETAPA</a:t>
                      </a:r>
                      <a:endParaRPr lang="es-CO" sz="900" b="1" dirty="0"/>
                    </a:p>
                  </a:txBody>
                  <a:tcPr/>
                </a:tc>
                <a:tc>
                  <a:txBody>
                    <a:bodyPr/>
                    <a:lstStyle/>
                    <a:p>
                      <a:pPr algn="ctr"/>
                      <a:r>
                        <a:rPr lang="es-CO" sz="1100" dirty="0"/>
                        <a:t>1</a:t>
                      </a:r>
                      <a:endParaRPr lang="es-CO" sz="1100" b="1" dirty="0"/>
                    </a:p>
                  </a:txBody>
                  <a:tcPr/>
                </a:tc>
                <a:tc>
                  <a:txBody>
                    <a:bodyPr/>
                    <a:lstStyle/>
                    <a:p>
                      <a:pPr algn="ctr"/>
                      <a:r>
                        <a:rPr lang="es-CO" sz="1100" dirty="0"/>
                        <a:t>2</a:t>
                      </a:r>
                      <a:endParaRPr lang="es-CO" sz="1100" b="1" dirty="0"/>
                    </a:p>
                  </a:txBody>
                  <a:tcPr/>
                </a:tc>
                <a:tc>
                  <a:txBody>
                    <a:bodyPr/>
                    <a:lstStyle/>
                    <a:p>
                      <a:pPr algn="ctr"/>
                      <a:r>
                        <a:rPr lang="es-CO" sz="1100" dirty="0"/>
                        <a:t>3</a:t>
                      </a:r>
                      <a:endParaRPr lang="es-CO" sz="1100" b="1" dirty="0"/>
                    </a:p>
                  </a:txBody>
                  <a:tcPr/>
                </a:tc>
                <a:tc>
                  <a:txBody>
                    <a:bodyPr/>
                    <a:lstStyle/>
                    <a:p>
                      <a:pPr algn="ctr"/>
                      <a:r>
                        <a:rPr lang="es-CO" sz="1100" dirty="0"/>
                        <a:t>4</a:t>
                      </a:r>
                      <a:endParaRPr lang="es-CO" sz="1100" b="1" dirty="0"/>
                    </a:p>
                  </a:txBody>
                  <a:tcPr/>
                </a:tc>
                <a:tc>
                  <a:txBody>
                    <a:bodyPr/>
                    <a:lstStyle/>
                    <a:p>
                      <a:pPr algn="ctr"/>
                      <a:r>
                        <a:rPr lang="es-CO" sz="1100" dirty="0"/>
                        <a:t>5</a:t>
                      </a:r>
                      <a:endParaRPr lang="es-CO" sz="1100" b="1" dirty="0"/>
                    </a:p>
                  </a:txBody>
                  <a:tcPr/>
                </a:tc>
                <a:tc>
                  <a:txBody>
                    <a:bodyPr/>
                    <a:lstStyle/>
                    <a:p>
                      <a:pPr algn="ctr"/>
                      <a:r>
                        <a:rPr lang="es-CO" sz="1100" dirty="0"/>
                        <a:t>6</a:t>
                      </a:r>
                      <a:endParaRPr lang="es-CO" sz="1100" b="1" dirty="0"/>
                    </a:p>
                  </a:txBody>
                  <a:tcPr/>
                </a:tc>
                <a:extLst>
                  <a:ext uri="{0D108BD9-81ED-4DB2-BD59-A6C34878D82A}">
                    <a16:rowId xmlns:a16="http://schemas.microsoft.com/office/drawing/2014/main" val="10000"/>
                  </a:ext>
                </a:extLst>
              </a:tr>
              <a:tr h="340241">
                <a:tc>
                  <a:txBody>
                    <a:bodyPr/>
                    <a:lstStyle/>
                    <a:p>
                      <a:pPr algn="ctr"/>
                      <a:r>
                        <a:rPr lang="es-CO" sz="900" dirty="0"/>
                        <a:t>TIEMPO</a:t>
                      </a:r>
                      <a:r>
                        <a:rPr lang="es-CO" sz="900" baseline="0" dirty="0"/>
                        <a:t> OPTIMO DE LIQUIDACIÓN (MESES)</a:t>
                      </a:r>
                      <a:endParaRPr lang="es-CO" sz="900" b="1" dirty="0"/>
                    </a:p>
                  </a:txBody>
                  <a:tcPr/>
                </a:tc>
                <a:tc>
                  <a:txBody>
                    <a:bodyPr/>
                    <a:lstStyle/>
                    <a:p>
                      <a:pPr algn="ctr"/>
                      <a:r>
                        <a:rPr lang="es-CO" sz="1100" dirty="0"/>
                        <a:t>2</a:t>
                      </a:r>
                    </a:p>
                  </a:txBody>
                  <a:tcPr anchor="ctr"/>
                </a:tc>
                <a:tc gridSpan="2">
                  <a:txBody>
                    <a:bodyPr/>
                    <a:lstStyle/>
                    <a:p>
                      <a:pPr algn="ctr"/>
                      <a:r>
                        <a:rPr lang="es-ES" sz="1100" dirty="0"/>
                        <a:t>7</a:t>
                      </a:r>
                      <a:endParaRPr lang="es-CO" sz="1100" dirty="0"/>
                    </a:p>
                  </a:txBody>
                  <a:tcPr anchor="ctr"/>
                </a:tc>
                <a:tc hMerge="1">
                  <a:txBody>
                    <a:bodyPr/>
                    <a:lstStyle/>
                    <a:p>
                      <a:pPr algn="ctr"/>
                      <a:endParaRPr lang="es-C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100" dirty="0"/>
                        <a:t>6</a:t>
                      </a:r>
                    </a:p>
                  </a:txBody>
                  <a:tcPr anchor="ctr"/>
                </a:tc>
                <a:tc>
                  <a:txBody>
                    <a:bodyPr/>
                    <a:lstStyle/>
                    <a:p>
                      <a:pPr algn="ctr"/>
                      <a:r>
                        <a:rPr lang="es-CO" sz="1100" dirty="0"/>
                        <a:t>6</a:t>
                      </a:r>
                    </a:p>
                  </a:txBody>
                  <a:tcPr anchor="ctr"/>
                </a:tc>
                <a:tc>
                  <a:txBody>
                    <a:bodyPr/>
                    <a:lstStyle/>
                    <a:p>
                      <a:pPr algn="ctr"/>
                      <a:r>
                        <a:rPr lang="es-CO" sz="1100" dirty="0"/>
                        <a:t>3</a:t>
                      </a:r>
                    </a:p>
                  </a:txBody>
                  <a:tcPr anchor="ctr"/>
                </a:tc>
                <a:extLst>
                  <a:ext uri="{0D108BD9-81ED-4DB2-BD59-A6C34878D82A}">
                    <a16:rowId xmlns:a16="http://schemas.microsoft.com/office/drawing/2014/main" val="10001"/>
                  </a:ext>
                </a:extLst>
              </a:tr>
            </a:tbl>
          </a:graphicData>
        </a:graphic>
      </p:graphicFrame>
      <p:sp>
        <p:nvSpPr>
          <p:cNvPr id="19" name="Esquina doblada 18"/>
          <p:cNvSpPr/>
          <p:nvPr/>
        </p:nvSpPr>
        <p:spPr>
          <a:xfrm>
            <a:off x="2686443" y="3313805"/>
            <a:ext cx="896045" cy="681627"/>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Plan de trabajo y cronograma</a:t>
            </a:r>
          </a:p>
        </p:txBody>
      </p:sp>
      <p:sp>
        <p:nvSpPr>
          <p:cNvPr id="20" name="Esquina doblada 19"/>
          <p:cNvSpPr/>
          <p:nvPr/>
        </p:nvSpPr>
        <p:spPr>
          <a:xfrm>
            <a:off x="3836029" y="3313805"/>
            <a:ext cx="1076780" cy="681627"/>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Determinación del inventario y valor de los activos.</a:t>
            </a:r>
          </a:p>
        </p:txBody>
      </p:sp>
      <p:sp>
        <p:nvSpPr>
          <p:cNvPr id="21" name="Esquina doblada 20"/>
          <p:cNvSpPr/>
          <p:nvPr/>
        </p:nvSpPr>
        <p:spPr>
          <a:xfrm>
            <a:off x="5194240" y="3323405"/>
            <a:ext cx="930803" cy="674980"/>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Graduación y calificación legal de Pasivos.</a:t>
            </a:r>
          </a:p>
        </p:txBody>
      </p:sp>
      <p:sp>
        <p:nvSpPr>
          <p:cNvPr id="22" name="Esquina doblada 21"/>
          <p:cNvSpPr/>
          <p:nvPr/>
        </p:nvSpPr>
        <p:spPr>
          <a:xfrm>
            <a:off x="6411015" y="3323405"/>
            <a:ext cx="845095" cy="674980"/>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Proceso de venta de activos</a:t>
            </a:r>
          </a:p>
        </p:txBody>
      </p:sp>
      <p:sp>
        <p:nvSpPr>
          <p:cNvPr id="23" name="Esquina doblada 22"/>
          <p:cNvSpPr/>
          <p:nvPr/>
        </p:nvSpPr>
        <p:spPr>
          <a:xfrm>
            <a:off x="7552815" y="3334406"/>
            <a:ext cx="1279426" cy="652796"/>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Pago de créditos reconocidos de acuerdo a su prelación legal</a:t>
            </a:r>
          </a:p>
        </p:txBody>
      </p:sp>
      <p:sp>
        <p:nvSpPr>
          <p:cNvPr id="24" name="Esquina doblada 23"/>
          <p:cNvSpPr/>
          <p:nvPr/>
        </p:nvSpPr>
        <p:spPr>
          <a:xfrm>
            <a:off x="9195964" y="3334405"/>
            <a:ext cx="1107562" cy="652796"/>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Declarar la terminación de la existencia legal de la sociedad</a:t>
            </a:r>
          </a:p>
        </p:txBody>
      </p:sp>
      <p:cxnSp>
        <p:nvCxnSpPr>
          <p:cNvPr id="25" name="Conector recto 24"/>
          <p:cNvCxnSpPr/>
          <p:nvPr/>
        </p:nvCxnSpPr>
        <p:spPr>
          <a:xfrm>
            <a:off x="3704887" y="3006308"/>
            <a:ext cx="2589" cy="1975199"/>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26" name="Conector recto 25"/>
          <p:cNvCxnSpPr/>
          <p:nvPr/>
        </p:nvCxnSpPr>
        <p:spPr>
          <a:xfrm>
            <a:off x="5046674" y="2995124"/>
            <a:ext cx="0" cy="1087222"/>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27" name="Conector recto 26"/>
          <p:cNvCxnSpPr/>
          <p:nvPr/>
        </p:nvCxnSpPr>
        <p:spPr>
          <a:xfrm>
            <a:off x="6266038" y="3006308"/>
            <a:ext cx="18383" cy="1975199"/>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28" name="Conector recto 27"/>
          <p:cNvCxnSpPr/>
          <p:nvPr/>
        </p:nvCxnSpPr>
        <p:spPr>
          <a:xfrm>
            <a:off x="7392186" y="2995124"/>
            <a:ext cx="598" cy="1986382"/>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29" name="Conector recto 28"/>
          <p:cNvCxnSpPr/>
          <p:nvPr/>
        </p:nvCxnSpPr>
        <p:spPr>
          <a:xfrm flipH="1">
            <a:off x="9010993" y="2995124"/>
            <a:ext cx="1528" cy="1986383"/>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729738" y="5221488"/>
            <a:ext cx="3457917"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CuadroTexto 30"/>
          <p:cNvSpPr txBox="1"/>
          <p:nvPr/>
        </p:nvSpPr>
        <p:spPr>
          <a:xfrm>
            <a:off x="5281353" y="5068420"/>
            <a:ext cx="1407622" cy="369332"/>
          </a:xfrm>
          <a:prstGeom prst="rect">
            <a:avLst/>
          </a:prstGeom>
          <a:noFill/>
        </p:spPr>
        <p:txBody>
          <a:bodyPr wrap="square" rtlCol="0">
            <a:spAutoFit/>
          </a:bodyPr>
          <a:lstStyle/>
          <a:p>
            <a:pPr algn="ctr"/>
            <a:r>
              <a:rPr lang="es-ES" b="1" dirty="0">
                <a:solidFill>
                  <a:srgbClr val="000A8B"/>
                </a:solidFill>
              </a:rPr>
              <a:t>24 Meses</a:t>
            </a:r>
            <a:endParaRPr lang="es-CO" b="1" dirty="0">
              <a:solidFill>
                <a:srgbClr val="000A8B"/>
              </a:solidFill>
            </a:endParaRPr>
          </a:p>
        </p:txBody>
      </p:sp>
      <p:cxnSp>
        <p:nvCxnSpPr>
          <p:cNvPr id="32" name="Conector recto 31"/>
          <p:cNvCxnSpPr/>
          <p:nvPr/>
        </p:nvCxnSpPr>
        <p:spPr>
          <a:xfrm>
            <a:off x="6750990" y="5221130"/>
            <a:ext cx="3831264"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CuadroTexto 32"/>
          <p:cNvSpPr txBox="1"/>
          <p:nvPr/>
        </p:nvSpPr>
        <p:spPr>
          <a:xfrm>
            <a:off x="5281354" y="300946"/>
            <a:ext cx="5194449" cy="954107"/>
          </a:xfrm>
          <a:prstGeom prst="rect">
            <a:avLst/>
          </a:prstGeom>
          <a:noFill/>
        </p:spPr>
        <p:txBody>
          <a:bodyPr wrap="square" rtlCol="0">
            <a:spAutoFit/>
          </a:bodyPr>
          <a:lstStyle/>
          <a:p>
            <a:pPr algn="r"/>
            <a:r>
              <a:rPr lang="es-ES" sz="2800" b="1" dirty="0">
                <a:solidFill>
                  <a:schemeClr val="bg1"/>
                </a:solidFill>
                <a:cs typeface="Lato Regular"/>
              </a:rPr>
              <a:t>SOCIEDADES EN LIQUIDACIÓN CON ACTIVOS Y PAPEL</a:t>
            </a:r>
          </a:p>
        </p:txBody>
      </p:sp>
      <p:sp>
        <p:nvSpPr>
          <p:cNvPr id="35" name="Rectángulo 34"/>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34" name="Rectángulo 33"/>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6" name="Rectángulo 35"/>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973933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180" y="132976"/>
            <a:ext cx="2222501" cy="1067549"/>
          </a:xfrm>
          <a:prstGeom prst="rect">
            <a:avLst/>
          </a:prstGeom>
        </p:spPr>
      </p:pic>
      <p:graphicFrame>
        <p:nvGraphicFramePr>
          <p:cNvPr id="3" name="Diagrama 2"/>
          <p:cNvGraphicFramePr/>
          <p:nvPr>
            <p:extLst/>
          </p:nvPr>
        </p:nvGraphicFramePr>
        <p:xfrm>
          <a:off x="3029148" y="2468736"/>
          <a:ext cx="6790441" cy="3019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p:cNvSpPr txBox="1"/>
          <p:nvPr/>
        </p:nvSpPr>
        <p:spPr>
          <a:xfrm>
            <a:off x="3029147" y="3788726"/>
            <a:ext cx="478016" cy="323165"/>
          </a:xfrm>
          <a:prstGeom prst="rect">
            <a:avLst/>
          </a:prstGeom>
          <a:noFill/>
        </p:spPr>
        <p:txBody>
          <a:bodyPr wrap="none" rtlCol="0">
            <a:spAutoFit/>
          </a:bodyPr>
          <a:lstStyle/>
          <a:p>
            <a:r>
              <a:rPr lang="es-CO" sz="1500" b="1" dirty="0">
                <a:solidFill>
                  <a:srgbClr val="000A8B"/>
                </a:solidFill>
                <a:effectLst>
                  <a:outerShdw blurRad="38100" dist="38100" dir="2700000" algn="tl">
                    <a:srgbClr val="000000">
                      <a:alpha val="43137"/>
                    </a:srgbClr>
                  </a:outerShdw>
                </a:effectLst>
              </a:rPr>
              <a:t>270</a:t>
            </a:r>
          </a:p>
        </p:txBody>
      </p:sp>
      <p:sp>
        <p:nvSpPr>
          <p:cNvPr id="8" name="CuadroTexto 7"/>
          <p:cNvSpPr txBox="1"/>
          <p:nvPr/>
        </p:nvSpPr>
        <p:spPr>
          <a:xfrm>
            <a:off x="3029147" y="4331736"/>
            <a:ext cx="478016" cy="323165"/>
          </a:xfrm>
          <a:prstGeom prst="rect">
            <a:avLst/>
          </a:prstGeom>
          <a:noFill/>
        </p:spPr>
        <p:txBody>
          <a:bodyPr wrap="none" rtlCol="0">
            <a:spAutoFit/>
          </a:bodyPr>
          <a:lstStyle/>
          <a:p>
            <a:r>
              <a:rPr lang="es-CO" sz="1500" b="1" dirty="0">
                <a:solidFill>
                  <a:srgbClr val="000A8B"/>
                </a:solidFill>
                <a:effectLst>
                  <a:outerShdw blurRad="38100" dist="38100" dir="2700000" algn="tl">
                    <a:srgbClr val="000000">
                      <a:alpha val="43137"/>
                    </a:srgbClr>
                  </a:outerShdw>
                </a:effectLst>
              </a:rPr>
              <a:t>335</a:t>
            </a:r>
          </a:p>
        </p:txBody>
      </p:sp>
      <p:sp>
        <p:nvSpPr>
          <p:cNvPr id="11" name="CuadroTexto 10"/>
          <p:cNvSpPr txBox="1"/>
          <p:nvPr/>
        </p:nvSpPr>
        <p:spPr>
          <a:xfrm>
            <a:off x="3038574" y="4880544"/>
            <a:ext cx="478016" cy="323165"/>
          </a:xfrm>
          <a:prstGeom prst="rect">
            <a:avLst/>
          </a:prstGeom>
          <a:noFill/>
        </p:spPr>
        <p:txBody>
          <a:bodyPr wrap="none" rtlCol="0">
            <a:spAutoFit/>
          </a:bodyPr>
          <a:lstStyle/>
          <a:p>
            <a:r>
              <a:rPr lang="es-CO" sz="1500" b="1" dirty="0">
                <a:solidFill>
                  <a:srgbClr val="000A8B"/>
                </a:solidFill>
                <a:effectLst>
                  <a:outerShdw blurRad="38100" dist="38100" dir="2700000" algn="tl">
                    <a:srgbClr val="000000">
                      <a:alpha val="43137"/>
                    </a:srgbClr>
                  </a:outerShdw>
                </a:effectLst>
              </a:rPr>
              <a:t>316</a:t>
            </a:r>
          </a:p>
        </p:txBody>
      </p:sp>
      <p:sp>
        <p:nvSpPr>
          <p:cNvPr id="12" name="CuadroTexto 11"/>
          <p:cNvSpPr txBox="1"/>
          <p:nvPr/>
        </p:nvSpPr>
        <p:spPr>
          <a:xfrm>
            <a:off x="6446331" y="3786420"/>
            <a:ext cx="633167" cy="323165"/>
          </a:xfrm>
          <a:prstGeom prst="rect">
            <a:avLst/>
          </a:prstGeom>
          <a:noFill/>
        </p:spPr>
        <p:txBody>
          <a:bodyPr wrap="square" rtlCol="0">
            <a:spAutoFit/>
          </a:bodyPr>
          <a:lstStyle/>
          <a:p>
            <a:r>
              <a:rPr lang="es-CO" sz="1500" b="1" dirty="0">
                <a:solidFill>
                  <a:srgbClr val="000A8B"/>
                </a:solidFill>
                <a:effectLst>
                  <a:outerShdw blurRad="38100" dist="38100" dir="2700000" algn="tl">
                    <a:srgbClr val="000000">
                      <a:alpha val="43137"/>
                    </a:srgbClr>
                  </a:outerShdw>
                </a:effectLst>
              </a:rPr>
              <a:t>209</a:t>
            </a:r>
          </a:p>
        </p:txBody>
      </p:sp>
      <p:sp>
        <p:nvSpPr>
          <p:cNvPr id="5" name="CuadroTexto 4"/>
          <p:cNvSpPr txBox="1"/>
          <p:nvPr/>
        </p:nvSpPr>
        <p:spPr>
          <a:xfrm>
            <a:off x="2542096" y="1479661"/>
            <a:ext cx="7164370" cy="477054"/>
          </a:xfrm>
          <a:prstGeom prst="rect">
            <a:avLst/>
          </a:prstGeom>
          <a:noFill/>
        </p:spPr>
        <p:txBody>
          <a:bodyPr wrap="square" rtlCol="0">
            <a:spAutoFit/>
          </a:bodyPr>
          <a:lstStyle/>
          <a:p>
            <a:pPr algn="ctr"/>
            <a:r>
              <a:rPr lang="es-CO" sz="25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UNIVERSO</a:t>
            </a:r>
          </a:p>
        </p:txBody>
      </p:sp>
      <p:grpSp>
        <p:nvGrpSpPr>
          <p:cNvPr id="13" name="Grupo 12"/>
          <p:cNvGrpSpPr/>
          <p:nvPr/>
        </p:nvGrpSpPr>
        <p:grpSpPr>
          <a:xfrm>
            <a:off x="1674274" y="1452525"/>
            <a:ext cx="1364300" cy="1361505"/>
            <a:chOff x="5768357" y="366879"/>
            <a:chExt cx="2043008" cy="2043008"/>
          </a:xfrm>
        </p:grpSpPr>
        <p:sp>
          <p:nvSpPr>
            <p:cNvPr id="14" name="Elipse 13"/>
            <p:cNvSpPr/>
            <p:nvPr/>
          </p:nvSpPr>
          <p:spPr>
            <a:xfrm>
              <a:off x="5768357" y="366879"/>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5" name="Elipse 4"/>
            <p:cNvSpPr txBox="1"/>
            <p:nvPr/>
          </p:nvSpPr>
          <p:spPr>
            <a:xfrm>
              <a:off x="6067549" y="732449"/>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dirty="0"/>
                <a:t>Universo Gerencia1130</a:t>
              </a:r>
              <a:endParaRPr lang="es-CO" sz="1600" dirty="0">
                <a:solidFill>
                  <a:srgbClr val="FF0000"/>
                </a:solidFill>
              </a:endParaRPr>
            </a:p>
          </p:txBody>
        </p:sp>
      </p:grpSp>
      <p:sp>
        <p:nvSpPr>
          <p:cNvPr id="16" name="Rectángulo 15"/>
          <p:cNvSpPr/>
          <p:nvPr/>
        </p:nvSpPr>
        <p:spPr>
          <a:xfrm>
            <a:off x="0" y="6521392"/>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p:nvSpPr>
        <p:spPr>
          <a:xfrm>
            <a:off x="6966347" y="6496129"/>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7" name="Rectángulo 16"/>
          <p:cNvSpPr/>
          <p:nvPr/>
        </p:nvSpPr>
        <p:spPr>
          <a:xfrm>
            <a:off x="5698877" y="471976"/>
            <a:ext cx="4862806" cy="523220"/>
          </a:xfrm>
          <a:prstGeom prst="rect">
            <a:avLst/>
          </a:prstGeom>
        </p:spPr>
        <p:txBody>
          <a:bodyPr wrap="none">
            <a:spAutoFit/>
          </a:bodyPr>
          <a:lstStyle/>
          <a:p>
            <a:r>
              <a:rPr lang="es-CO" sz="2800" b="1" dirty="0">
                <a:solidFill>
                  <a:schemeClr val="bg1"/>
                </a:solidFill>
                <a:cs typeface="Lato Bold"/>
              </a:rPr>
              <a:t>SABEMOS LO QUE TENENEMOS</a:t>
            </a:r>
            <a:endParaRPr lang="es-ES_tradnl" sz="2800" b="1" dirty="0">
              <a:solidFill>
                <a:schemeClr val="bg1"/>
              </a:solidFill>
            </a:endParaRPr>
          </a:p>
        </p:txBody>
      </p:sp>
      <p:sp>
        <p:nvSpPr>
          <p:cNvPr id="18" name="Rectángulo 17"/>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601313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260" y="132976"/>
            <a:ext cx="2222501" cy="1067549"/>
          </a:xfrm>
          <a:prstGeom prst="rect">
            <a:avLst/>
          </a:prstGeom>
        </p:spPr>
      </p:pic>
      <p:sp>
        <p:nvSpPr>
          <p:cNvPr id="42" name="CuadroTexto 41"/>
          <p:cNvSpPr txBox="1"/>
          <p:nvPr/>
        </p:nvSpPr>
        <p:spPr>
          <a:xfrm>
            <a:off x="1929516" y="1515761"/>
            <a:ext cx="8163287" cy="646331"/>
          </a:xfrm>
          <a:prstGeom prst="rect">
            <a:avLst/>
          </a:prstGeom>
          <a:noFill/>
        </p:spPr>
        <p:txBody>
          <a:bodyPr wrap="square" rtlCol="0">
            <a:spAutoFit/>
          </a:bodyPr>
          <a:lstStyle>
            <a:defPPr>
              <a:defRPr lang="es-ES"/>
            </a:defPPr>
            <a:lvl1pPr>
              <a:defRPr sz="3200" b="1">
                <a:solidFill>
                  <a:srgbClr val="000A8B"/>
                </a:solidFill>
              </a:defRPr>
            </a:lvl1pPr>
          </a:lstStyle>
          <a:p>
            <a:pPr lvl="0"/>
            <a:r>
              <a:rPr lang="es-ES" sz="3600" dirty="0">
                <a:latin typeface="Calibri" panose="020F0502020204030204" pitchFamily="34" charset="0"/>
                <a:ea typeface="Calibri" panose="020F0502020204030204" pitchFamily="34" charset="0"/>
                <a:cs typeface="Times New Roman" panose="02020603050405020304" pitchFamily="18" charset="0"/>
              </a:rPr>
              <a:t>Inventario Inicial sociedades de papel</a:t>
            </a:r>
          </a:p>
        </p:txBody>
      </p:sp>
      <p:graphicFrame>
        <p:nvGraphicFramePr>
          <p:cNvPr id="15" name="Marcador de contenido 3"/>
          <p:cNvGraphicFramePr>
            <a:graphicFrameLocks/>
          </p:cNvGraphicFramePr>
          <p:nvPr>
            <p:extLst/>
          </p:nvPr>
        </p:nvGraphicFramePr>
        <p:xfrm>
          <a:off x="2066261" y="2194014"/>
          <a:ext cx="8229600" cy="36682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p:cNvSpPr txBox="1"/>
          <p:nvPr/>
        </p:nvSpPr>
        <p:spPr>
          <a:xfrm>
            <a:off x="4931433" y="575896"/>
            <a:ext cx="5588714" cy="523220"/>
          </a:xfrm>
          <a:prstGeom prst="rect">
            <a:avLst/>
          </a:prstGeom>
          <a:noFill/>
        </p:spPr>
        <p:txBody>
          <a:bodyPr wrap="square" rtlCol="0">
            <a:spAutoFit/>
          </a:bodyPr>
          <a:lstStyle/>
          <a:p>
            <a:pPr algn="r"/>
            <a:r>
              <a:rPr lang="es-ES" sz="2800" b="1" dirty="0">
                <a:solidFill>
                  <a:schemeClr val="bg1"/>
                </a:solidFill>
                <a:cs typeface="Lato Regular"/>
              </a:rPr>
              <a:t>INVENTARIO SOCIEDADES DE PAPEL</a:t>
            </a:r>
          </a:p>
        </p:txBody>
      </p:sp>
      <p:sp>
        <p:nvSpPr>
          <p:cNvPr id="13" name="Rectángulo 12"/>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1" name="Rectángulo 10"/>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124918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988"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Título 3"/>
          <p:cNvSpPr txBox="1">
            <a:spLocks/>
          </p:cNvSpPr>
          <p:nvPr/>
        </p:nvSpPr>
        <p:spPr>
          <a:xfrm>
            <a:off x="2080614" y="2277704"/>
            <a:ext cx="7578286" cy="1138773"/>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sz="2000" dirty="0">
                <a:solidFill>
                  <a:srgbClr val="002060"/>
                </a:solidFill>
              </a:rPr>
              <a:t>Se redujo el universo de sociedades de papel de 992 a </a:t>
            </a:r>
            <a:r>
              <a:rPr lang="es-CO" sz="2800" b="1" dirty="0">
                <a:solidFill>
                  <a:srgbClr val="002060"/>
                </a:solidFill>
              </a:rPr>
              <a:t>921</a:t>
            </a:r>
            <a:r>
              <a:rPr lang="es-CO" sz="2000" dirty="0">
                <a:solidFill>
                  <a:srgbClr val="002060"/>
                </a:solidFill>
              </a:rPr>
              <a:t> sociedades y establecimientos de comercio, por lo que se reclasificó en tres líneas de trabajo: </a:t>
            </a:r>
          </a:p>
        </p:txBody>
      </p:sp>
      <p:sp>
        <p:nvSpPr>
          <p:cNvPr id="11" name="CuadroTexto 10"/>
          <p:cNvSpPr txBox="1"/>
          <p:nvPr/>
        </p:nvSpPr>
        <p:spPr>
          <a:xfrm>
            <a:off x="1619250" y="1602073"/>
            <a:ext cx="8908330" cy="646331"/>
          </a:xfrm>
          <a:prstGeom prst="rect">
            <a:avLst/>
          </a:prstGeom>
          <a:noFill/>
        </p:spPr>
        <p:txBody>
          <a:bodyPr wrap="square" rtlCol="0">
            <a:spAutoFit/>
          </a:bodyPr>
          <a:lstStyle>
            <a:defPPr>
              <a:defRPr lang="es-ES"/>
            </a:defPPr>
            <a:lvl1pPr>
              <a:defRPr sz="3200" b="1">
                <a:solidFill>
                  <a:srgbClr val="000A8B"/>
                </a:solidFill>
              </a:defRPr>
            </a:lvl1pPr>
          </a:lstStyle>
          <a:p>
            <a:r>
              <a:rPr lang="es-CO" sz="3600" dirty="0">
                <a:latin typeface="Calibri" panose="020F0502020204030204" pitchFamily="34" charset="0"/>
                <a:ea typeface="Calibri" panose="020F0502020204030204" pitchFamily="34" charset="0"/>
                <a:cs typeface="Times New Roman" panose="02020603050405020304" pitchFamily="18" charset="0"/>
              </a:rPr>
              <a:t>Reclasificación universo sociedades de papel</a:t>
            </a:r>
          </a:p>
        </p:txBody>
      </p:sp>
      <p:graphicFrame>
        <p:nvGraphicFramePr>
          <p:cNvPr id="3" name="Diagrama 2"/>
          <p:cNvGraphicFramePr/>
          <p:nvPr>
            <p:extLst/>
          </p:nvPr>
        </p:nvGraphicFramePr>
        <p:xfrm>
          <a:off x="2730500" y="248422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Rectángulo 16"/>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3" name="CuadroTexto 12"/>
          <p:cNvSpPr txBox="1"/>
          <p:nvPr/>
        </p:nvSpPr>
        <p:spPr>
          <a:xfrm>
            <a:off x="4931433" y="575896"/>
            <a:ext cx="5588714" cy="523220"/>
          </a:xfrm>
          <a:prstGeom prst="rect">
            <a:avLst/>
          </a:prstGeom>
          <a:noFill/>
        </p:spPr>
        <p:txBody>
          <a:bodyPr wrap="square" rtlCol="0">
            <a:spAutoFit/>
          </a:bodyPr>
          <a:lstStyle/>
          <a:p>
            <a:pPr algn="r"/>
            <a:r>
              <a:rPr lang="es-ES" sz="2800" b="1" dirty="0">
                <a:solidFill>
                  <a:schemeClr val="bg1"/>
                </a:solidFill>
                <a:cs typeface="Lato Regular"/>
              </a:rPr>
              <a:t>INVENTARIO SOCIEDADES DE PAPEL</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Rectángulo 15"/>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631000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33554" y="6542957"/>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066" y="132976"/>
            <a:ext cx="2222501" cy="1067549"/>
          </a:xfrm>
          <a:prstGeom prst="rect">
            <a:avLst/>
          </a:prstGeom>
        </p:spPr>
      </p:pic>
      <p:sp>
        <p:nvSpPr>
          <p:cNvPr id="17" name="Rectángulo 16"/>
          <p:cNvSpPr/>
          <p:nvPr/>
        </p:nvSpPr>
        <p:spPr>
          <a:xfrm>
            <a:off x="1778525" y="1530041"/>
            <a:ext cx="8524351" cy="538609"/>
          </a:xfrm>
          <a:prstGeom prst="rect">
            <a:avLst/>
          </a:prstGeom>
          <a:noFill/>
        </p:spPr>
        <p:txBody>
          <a:bodyPr wrap="square" rtlCol="0">
            <a:spAutoFit/>
          </a:bodyPr>
          <a:lstStyle/>
          <a:p>
            <a:r>
              <a:rPr lang="es-ES"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con activos</a:t>
            </a:r>
            <a:endParaRPr lang="es-CO"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3" name="Circular 32"/>
          <p:cNvSpPr/>
          <p:nvPr/>
        </p:nvSpPr>
        <p:spPr>
          <a:xfrm rot="16200000">
            <a:off x="6211471" y="4632606"/>
            <a:ext cx="1428555" cy="1449467"/>
          </a:xfrm>
          <a:prstGeom prst="pi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5" name="Circular 34"/>
          <p:cNvSpPr/>
          <p:nvPr/>
        </p:nvSpPr>
        <p:spPr>
          <a:xfrm rot="16200000">
            <a:off x="5973778" y="2405341"/>
            <a:ext cx="1132761" cy="1161609"/>
          </a:xfrm>
          <a:prstGeom prst="pi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6" name="Elipse 35"/>
          <p:cNvSpPr/>
          <p:nvPr/>
        </p:nvSpPr>
        <p:spPr>
          <a:xfrm>
            <a:off x="2696557" y="3160357"/>
            <a:ext cx="2144969" cy="20678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37" name="Elipse 36"/>
          <p:cNvSpPr/>
          <p:nvPr/>
        </p:nvSpPr>
        <p:spPr>
          <a:xfrm>
            <a:off x="2872409" y="3278508"/>
            <a:ext cx="1916026" cy="184709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38" name="Elipse 37"/>
          <p:cNvSpPr/>
          <p:nvPr/>
        </p:nvSpPr>
        <p:spPr>
          <a:xfrm>
            <a:off x="6035860" y="2513697"/>
            <a:ext cx="1010202" cy="96651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42" name="Elipse 41"/>
          <p:cNvSpPr/>
          <p:nvPr/>
        </p:nvSpPr>
        <p:spPr>
          <a:xfrm>
            <a:off x="6280872" y="4734639"/>
            <a:ext cx="1220170" cy="120604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45" name="Elipse 44"/>
          <p:cNvSpPr/>
          <p:nvPr/>
        </p:nvSpPr>
        <p:spPr>
          <a:xfrm>
            <a:off x="6113505" y="3110806"/>
            <a:ext cx="114250" cy="11425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46" name="Elipse 45"/>
          <p:cNvSpPr/>
          <p:nvPr/>
        </p:nvSpPr>
        <p:spPr>
          <a:xfrm>
            <a:off x="6274632" y="5429249"/>
            <a:ext cx="132467" cy="13484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cxnSp>
        <p:nvCxnSpPr>
          <p:cNvPr id="48" name="Conector recto 47"/>
          <p:cNvCxnSpPr/>
          <p:nvPr/>
        </p:nvCxnSpPr>
        <p:spPr>
          <a:xfrm flipH="1">
            <a:off x="4425765" y="3240501"/>
            <a:ext cx="1687741" cy="737485"/>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49" name="Elipse 48"/>
          <p:cNvSpPr/>
          <p:nvPr/>
        </p:nvSpPr>
        <p:spPr>
          <a:xfrm>
            <a:off x="2774859" y="3269960"/>
            <a:ext cx="1964897" cy="178611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prstClr val="white"/>
                </a:solidFill>
                <a:effectLst>
                  <a:outerShdw blurRad="38100" dist="38100" dir="2700000" algn="tl">
                    <a:srgbClr val="000000">
                      <a:alpha val="43137"/>
                    </a:srgbClr>
                  </a:outerShdw>
                </a:effectLst>
              </a:rPr>
              <a:t>209</a:t>
            </a:r>
          </a:p>
          <a:p>
            <a:pPr algn="ctr"/>
            <a:r>
              <a:rPr lang="es-CO" b="1" dirty="0">
                <a:solidFill>
                  <a:prstClr val="white"/>
                </a:solidFill>
                <a:effectLst>
                  <a:outerShdw blurRad="38100" dist="38100" dir="2700000" algn="tl">
                    <a:srgbClr val="000000">
                      <a:alpha val="43137"/>
                    </a:srgbClr>
                  </a:outerShdw>
                </a:effectLst>
              </a:rPr>
              <a:t>Sociedades en liquidación con activos </a:t>
            </a:r>
          </a:p>
        </p:txBody>
      </p:sp>
      <p:cxnSp>
        <p:nvCxnSpPr>
          <p:cNvPr id="51" name="Conector recto 50"/>
          <p:cNvCxnSpPr>
            <a:stCxn id="33" idx="3"/>
          </p:cNvCxnSpPr>
          <p:nvPr/>
        </p:nvCxnSpPr>
        <p:spPr>
          <a:xfrm flipH="1" flipV="1">
            <a:off x="4217294" y="5075040"/>
            <a:ext cx="1983720" cy="28229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52" name="Redondear rectángulo de esquina diagonal 51"/>
          <p:cNvSpPr/>
          <p:nvPr/>
        </p:nvSpPr>
        <p:spPr>
          <a:xfrm>
            <a:off x="6407099" y="2626905"/>
            <a:ext cx="1923055" cy="925621"/>
          </a:xfrm>
          <a:prstGeom prst="round2Diag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prstClr val="white"/>
                </a:solidFill>
                <a:effectLst>
                  <a:outerShdw blurRad="38100" dist="38100" dir="2700000" algn="tl">
                    <a:srgbClr val="000000">
                      <a:alpha val="43137"/>
                    </a:srgbClr>
                  </a:outerShdw>
                </a:effectLst>
              </a:rPr>
              <a:t>SOCIEDADES CON 100% FRISCO: 186</a:t>
            </a:r>
            <a:endParaRPr lang="es-CO" b="1" dirty="0">
              <a:solidFill>
                <a:prstClr val="white"/>
              </a:solidFill>
              <a:effectLst>
                <a:outerShdw blurRad="38100" dist="38100" dir="2700000" algn="tl">
                  <a:srgbClr val="000000">
                    <a:alpha val="43137"/>
                  </a:srgbClr>
                </a:outerShdw>
              </a:effectLst>
            </a:endParaRPr>
          </a:p>
        </p:txBody>
      </p:sp>
      <p:sp>
        <p:nvSpPr>
          <p:cNvPr id="54" name="Redondear rectángulo de esquina diagonal 53"/>
          <p:cNvSpPr/>
          <p:nvPr/>
        </p:nvSpPr>
        <p:spPr>
          <a:xfrm>
            <a:off x="6595716" y="4964090"/>
            <a:ext cx="1929571" cy="976596"/>
          </a:xfrm>
          <a:prstGeom prst="round2Diag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prstClr val="white"/>
                </a:solidFill>
                <a:effectLst>
                  <a:outerShdw blurRad="38100" dist="38100" dir="2700000" algn="tl">
                    <a:srgbClr val="000000">
                      <a:alpha val="43137"/>
                    </a:srgbClr>
                  </a:outerShdw>
                </a:effectLst>
              </a:rPr>
              <a:t>SOCIEDADES MENORES AL 100% FRISCO: 23 </a:t>
            </a:r>
          </a:p>
        </p:txBody>
      </p:sp>
      <p:sp>
        <p:nvSpPr>
          <p:cNvPr id="20" name="CuadroTexto 19"/>
          <p:cNvSpPr txBox="1"/>
          <p:nvPr/>
        </p:nvSpPr>
        <p:spPr>
          <a:xfrm>
            <a:off x="5074334" y="254794"/>
            <a:ext cx="5593667" cy="954107"/>
          </a:xfrm>
          <a:prstGeom prst="rect">
            <a:avLst/>
          </a:prstGeom>
          <a:noFill/>
        </p:spPr>
        <p:txBody>
          <a:bodyPr wrap="square" rtlCol="0">
            <a:spAutoFit/>
          </a:bodyPr>
          <a:lstStyle/>
          <a:p>
            <a:pPr algn="r"/>
            <a:r>
              <a:rPr lang="es-ES" sz="2800" b="1" dirty="0">
                <a:solidFill>
                  <a:schemeClr val="bg1"/>
                </a:solidFill>
                <a:cs typeface="Lato Regular"/>
              </a:rPr>
              <a:t>SOCIEDADES EN LIQUIDACIÓN CON ACTIVOS</a:t>
            </a:r>
          </a:p>
        </p:txBody>
      </p:sp>
      <p:sp>
        <p:nvSpPr>
          <p:cNvPr id="22" name="Rectángulo 21"/>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21" name="Rectángulo 20"/>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Rectángulo 2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4150585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15887" y="6543198"/>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69" y="132976"/>
            <a:ext cx="2222501" cy="1067549"/>
          </a:xfrm>
          <a:prstGeom prst="rect">
            <a:avLst/>
          </a:prstGeom>
        </p:spPr>
      </p:pic>
      <p:sp>
        <p:nvSpPr>
          <p:cNvPr id="16" name="CuadroTexto 15"/>
          <p:cNvSpPr txBox="1"/>
          <p:nvPr/>
        </p:nvSpPr>
        <p:spPr>
          <a:xfrm>
            <a:off x="5533783" y="282755"/>
            <a:ext cx="4898577" cy="954107"/>
          </a:xfrm>
          <a:prstGeom prst="rect">
            <a:avLst/>
          </a:prstGeom>
          <a:noFill/>
        </p:spPr>
        <p:txBody>
          <a:bodyPr wrap="square" rtlCol="0">
            <a:spAutoFit/>
          </a:bodyPr>
          <a:lstStyle/>
          <a:p>
            <a:pPr algn="r"/>
            <a:r>
              <a:rPr lang="es-ES" sz="2800" b="1" dirty="0">
                <a:solidFill>
                  <a:schemeClr val="bg1"/>
                </a:solidFill>
                <a:cs typeface="Lato Regular"/>
              </a:rPr>
              <a:t>SOCIEDADES CON ACTIVOS 100% FRISCO </a:t>
            </a:r>
          </a:p>
        </p:txBody>
      </p:sp>
      <p:sp>
        <p:nvSpPr>
          <p:cNvPr id="19" name="Rectángulo 18"/>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graphicFrame>
        <p:nvGraphicFramePr>
          <p:cNvPr id="7" name="Diagrama 6"/>
          <p:cNvGraphicFramePr/>
          <p:nvPr>
            <p:extLst/>
          </p:nvPr>
        </p:nvGraphicFramePr>
        <p:xfrm>
          <a:off x="2378075" y="1700970"/>
          <a:ext cx="6998453" cy="41719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ángulo 7"/>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237618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8" name="CuadroTexto 7"/>
          <p:cNvSpPr txBox="1"/>
          <p:nvPr/>
        </p:nvSpPr>
        <p:spPr>
          <a:xfrm>
            <a:off x="0" y="2596534"/>
            <a:ext cx="12192000" cy="1077218"/>
          </a:xfrm>
          <a:prstGeom prst="rect">
            <a:avLst/>
          </a:prstGeom>
          <a:solidFill>
            <a:srgbClr val="000A8B"/>
          </a:solidFill>
        </p:spPr>
        <p:txBody>
          <a:bodyPr wrap="square" rtlCol="0">
            <a:spAutoFit/>
          </a:bodyPr>
          <a:lstStyle/>
          <a:p>
            <a:pPr algn="ctr"/>
            <a:r>
              <a:rPr lang="es-CO" sz="3200" b="1" dirty="0">
                <a:solidFill>
                  <a:schemeClr val="bg1"/>
                </a:solidFill>
              </a:rPr>
              <a:t>GESTIÓN SOCIEDADES Y ESTABLECIMIENTOS </a:t>
            </a:r>
          </a:p>
          <a:p>
            <a:pPr algn="ctr"/>
            <a:r>
              <a:rPr lang="es-CO" sz="3200" b="1" dirty="0">
                <a:solidFill>
                  <a:schemeClr val="bg1"/>
                </a:solidFill>
              </a:rPr>
              <a:t>DE COMERCIO DE PAPEL</a:t>
            </a:r>
          </a:p>
        </p:txBody>
      </p:sp>
      <p:sp>
        <p:nvSpPr>
          <p:cNvPr id="6" name="Rectángulo 5"/>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670032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52"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p:cNvSpPr txBox="1"/>
          <p:nvPr/>
        </p:nvSpPr>
        <p:spPr>
          <a:xfrm>
            <a:off x="1662210" y="1477567"/>
            <a:ext cx="8475236" cy="538609"/>
          </a:xfrm>
          <a:prstGeom prst="rect">
            <a:avLst/>
          </a:prstGeom>
          <a:noFill/>
        </p:spPr>
        <p:txBody>
          <a:bodyPr wrap="square" rtlCol="0">
            <a:spAutoFit/>
          </a:bodyPr>
          <a:lstStyle>
            <a:defPPr>
              <a:defRPr lang="es-ES"/>
            </a:defPPr>
            <a:lvl1pPr>
              <a:defRPr sz="3200" b="1">
                <a:solidFill>
                  <a:srgbClr val="000A8B"/>
                </a:solidFill>
              </a:defRPr>
            </a:lvl1pPr>
          </a:lstStyle>
          <a:p>
            <a:pPr lvl="0"/>
            <a:r>
              <a:rPr lang="es-CO" sz="2900" dirty="0">
                <a:latin typeface="Calibri" panose="020F0502020204030204" pitchFamily="34" charset="0"/>
                <a:ea typeface="Calibri" panose="020F0502020204030204" pitchFamily="34" charset="0"/>
                <a:cs typeface="Times New Roman" panose="02020603050405020304" pitchFamily="18" charset="0"/>
              </a:rPr>
              <a:t>Sin causal de disolución y liquidación</a:t>
            </a:r>
            <a:endParaRPr lang="es-ES" sz="29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6" name="Diagrama 15"/>
          <p:cNvGraphicFramePr/>
          <p:nvPr>
            <p:extLst/>
          </p:nvPr>
        </p:nvGraphicFramePr>
        <p:xfrm>
          <a:off x="2983551" y="2274865"/>
          <a:ext cx="7494309" cy="38210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1" name="Grupo 10"/>
          <p:cNvGrpSpPr/>
          <p:nvPr/>
        </p:nvGrpSpPr>
        <p:grpSpPr>
          <a:xfrm>
            <a:off x="1662210" y="2139315"/>
            <a:ext cx="1364300" cy="1280561"/>
            <a:chOff x="5768357" y="366879"/>
            <a:chExt cx="2043008" cy="2043008"/>
          </a:xfrm>
        </p:grpSpPr>
        <p:sp>
          <p:nvSpPr>
            <p:cNvPr id="12" name="Elipse 11"/>
            <p:cNvSpPr/>
            <p:nvPr/>
          </p:nvSpPr>
          <p:spPr>
            <a:xfrm>
              <a:off x="5768357" y="366879"/>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3" name="Elipse 4"/>
            <p:cNvSpPr txBox="1"/>
            <p:nvPr/>
          </p:nvSpPr>
          <p:spPr>
            <a:xfrm>
              <a:off x="6067549" y="732449"/>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dirty="0"/>
                <a:t>Total</a:t>
              </a:r>
            </a:p>
            <a:p>
              <a:pPr algn="ctr" defTabSz="889000">
                <a:lnSpc>
                  <a:spcPct val="90000"/>
                </a:lnSpc>
                <a:spcBef>
                  <a:spcPct val="0"/>
                </a:spcBef>
                <a:spcAft>
                  <a:spcPct val="35000"/>
                </a:spcAft>
              </a:pPr>
              <a:r>
                <a:rPr lang="es-CO" sz="1600" dirty="0"/>
                <a:t>270</a:t>
              </a:r>
            </a:p>
          </p:txBody>
        </p:sp>
      </p:grpSp>
      <p:sp>
        <p:nvSpPr>
          <p:cNvPr id="20" name="CuadroTexto 19"/>
          <p:cNvSpPr txBox="1"/>
          <p:nvPr/>
        </p:nvSpPr>
        <p:spPr>
          <a:xfrm>
            <a:off x="3841752" y="219966"/>
            <a:ext cx="7852943" cy="1231106"/>
          </a:xfrm>
          <a:prstGeom prst="rect">
            <a:avLst/>
          </a:prstGeom>
          <a:noFill/>
        </p:spPr>
        <p:txBody>
          <a:bodyPr wrap="square" rtlCol="0">
            <a:spAutoFit/>
          </a:bodyPr>
          <a:lstStyle/>
          <a:p>
            <a:pPr algn="r"/>
            <a:r>
              <a:rPr lang="es-ES" sz="2800" b="1" dirty="0">
                <a:solidFill>
                  <a:schemeClr val="bg1"/>
                </a:solidFill>
                <a:latin typeface="+mj-lt"/>
                <a:cs typeface="Lato Regular"/>
              </a:rPr>
              <a:t>SOCIEDADES DE PAPEL </a:t>
            </a:r>
            <a:r>
              <a:rPr lang="es-CO" sz="2800" b="1" dirty="0">
                <a:solidFill>
                  <a:schemeClr val="bg1"/>
                </a:solidFill>
                <a:latin typeface="+mj-lt"/>
                <a:ea typeface="Calibri" panose="020F0502020204030204" pitchFamily="34" charset="0"/>
                <a:cs typeface="Times New Roman" panose="02020603050405020304" pitchFamily="18" charset="0"/>
              </a:rPr>
              <a:t>SIN CAUSAL DE DISOLUCIÓN Y LIQUIDACIÓN</a:t>
            </a:r>
            <a:endParaRPr lang="es-ES" sz="2800" b="1" dirty="0">
              <a:solidFill>
                <a:schemeClr val="bg1"/>
              </a:solidFill>
              <a:latin typeface="+mj-lt"/>
              <a:ea typeface="Calibri" panose="020F0502020204030204" pitchFamily="34" charset="0"/>
              <a:cs typeface="Times New Roman" panose="02020603050405020304" pitchFamily="18" charset="0"/>
            </a:endParaRPr>
          </a:p>
          <a:p>
            <a:pPr algn="r"/>
            <a:endParaRPr lang="es-ES" dirty="0">
              <a:solidFill>
                <a:schemeClr val="bg1"/>
              </a:solidFill>
              <a:latin typeface="Lato Regular"/>
              <a:cs typeface="Lato Regular"/>
            </a:endParaRPr>
          </a:p>
        </p:txBody>
      </p:sp>
      <p:sp>
        <p:nvSpPr>
          <p:cNvPr id="17" name="Rectángulo 16"/>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8" name="Rectángulo 17"/>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083316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68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10668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1" name="CuadroTexto 10"/>
          <p:cNvSpPr txBox="1"/>
          <p:nvPr/>
        </p:nvSpPr>
        <p:spPr>
          <a:xfrm>
            <a:off x="3099143" y="1376618"/>
            <a:ext cx="8163287" cy="538609"/>
          </a:xfrm>
          <a:prstGeom prst="rect">
            <a:avLst/>
          </a:prstGeom>
          <a:noFill/>
        </p:spPr>
        <p:txBody>
          <a:bodyPr wrap="square" rtlCol="0">
            <a:spAutoFit/>
          </a:bodyPr>
          <a:lstStyle>
            <a:defPPr>
              <a:defRPr lang="es-ES"/>
            </a:defPPr>
            <a:lvl1pPr lvl="0">
              <a:defRPr sz="3200" b="1">
                <a:solidFill>
                  <a:srgbClr val="000A8B"/>
                </a:solidFill>
                <a:latin typeface="Calibri" panose="020F0502020204030204" pitchFamily="34" charset="0"/>
                <a:ea typeface="Calibri" panose="020F0502020204030204" pitchFamily="34" charset="0"/>
                <a:cs typeface="Times New Roman" panose="02020603050405020304" pitchFamily="18" charset="0"/>
              </a:defRPr>
            </a:lvl1pPr>
          </a:lstStyle>
          <a:p>
            <a:r>
              <a:rPr lang="es-CO" sz="2900" dirty="0"/>
              <a:t>Gestión establecimientos de comercio</a:t>
            </a:r>
            <a:endParaRPr lang="es-ES" sz="2900" dirty="0"/>
          </a:p>
        </p:txBody>
      </p:sp>
      <p:graphicFrame>
        <p:nvGraphicFramePr>
          <p:cNvPr id="12" name="Diagrama 11"/>
          <p:cNvGraphicFramePr/>
          <p:nvPr>
            <p:extLst/>
          </p:nvPr>
        </p:nvGraphicFramePr>
        <p:xfrm>
          <a:off x="2938534" y="2041843"/>
          <a:ext cx="6937615" cy="3821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Grupo 12"/>
          <p:cNvGrpSpPr/>
          <p:nvPr/>
        </p:nvGrpSpPr>
        <p:grpSpPr>
          <a:xfrm>
            <a:off x="1769637" y="1586997"/>
            <a:ext cx="1451700" cy="1295161"/>
            <a:chOff x="5768357" y="366879"/>
            <a:chExt cx="2043008" cy="2043008"/>
          </a:xfrm>
        </p:grpSpPr>
        <p:sp>
          <p:nvSpPr>
            <p:cNvPr id="15" name="Elipse 14"/>
            <p:cNvSpPr/>
            <p:nvPr/>
          </p:nvSpPr>
          <p:spPr>
            <a:xfrm>
              <a:off x="5768357" y="366879"/>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6" name="Elipse 4"/>
            <p:cNvSpPr txBox="1"/>
            <p:nvPr/>
          </p:nvSpPr>
          <p:spPr>
            <a:xfrm>
              <a:off x="6067549" y="905232"/>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dirty="0"/>
                <a:t>Total</a:t>
              </a:r>
            </a:p>
            <a:p>
              <a:pPr algn="ctr" defTabSz="889000">
                <a:lnSpc>
                  <a:spcPct val="90000"/>
                </a:lnSpc>
                <a:spcBef>
                  <a:spcPct val="0"/>
                </a:spcBef>
                <a:spcAft>
                  <a:spcPct val="35000"/>
                </a:spcAft>
              </a:pPr>
              <a:r>
                <a:rPr lang="es-ES" sz="2000" dirty="0"/>
                <a:t>335</a:t>
              </a:r>
            </a:p>
            <a:p>
              <a:pPr algn="ctr" defTabSz="889000">
                <a:lnSpc>
                  <a:spcPct val="90000"/>
                </a:lnSpc>
                <a:spcBef>
                  <a:spcPct val="0"/>
                </a:spcBef>
                <a:spcAft>
                  <a:spcPct val="35000"/>
                </a:spcAft>
              </a:pPr>
              <a:endParaRPr lang="es-CO" sz="1600" dirty="0"/>
            </a:p>
          </p:txBody>
        </p:sp>
      </p:grpSp>
      <p:sp>
        <p:nvSpPr>
          <p:cNvPr id="17" name="CuadroTexto 16"/>
          <p:cNvSpPr txBox="1"/>
          <p:nvPr/>
        </p:nvSpPr>
        <p:spPr>
          <a:xfrm>
            <a:off x="3879978" y="272262"/>
            <a:ext cx="8115506" cy="954107"/>
          </a:xfrm>
          <a:prstGeom prst="rect">
            <a:avLst/>
          </a:prstGeom>
          <a:noFill/>
        </p:spPr>
        <p:txBody>
          <a:bodyPr wrap="square" rtlCol="0">
            <a:spAutoFit/>
          </a:bodyPr>
          <a:lstStyle/>
          <a:p>
            <a:pPr algn="r"/>
            <a:r>
              <a:rPr lang="es-ES" sz="2800" b="1" dirty="0">
                <a:solidFill>
                  <a:schemeClr val="bg1"/>
                </a:solidFill>
                <a:latin typeface="+mj-lt"/>
                <a:cs typeface="Lato Regular"/>
              </a:rPr>
              <a:t>SOCIEDADES DE PAPEL </a:t>
            </a:r>
            <a:r>
              <a:rPr lang="es-CO" sz="2800" b="1" dirty="0">
                <a:solidFill>
                  <a:schemeClr val="bg1"/>
                </a:solidFill>
                <a:latin typeface="+mj-lt"/>
              </a:rPr>
              <a:t>ESTABLECIMIENTOS  DE COMERCIO</a:t>
            </a:r>
            <a:endParaRPr lang="es-ES" sz="2800" b="1" dirty="0">
              <a:solidFill>
                <a:schemeClr val="bg1"/>
              </a:solidFill>
              <a:latin typeface="+mj-lt"/>
              <a:cs typeface="Lato Regular"/>
            </a:endParaRPr>
          </a:p>
        </p:txBody>
      </p:sp>
      <p:sp>
        <p:nvSpPr>
          <p:cNvPr id="20" name="Rectángulo 19"/>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4" name="Rectángulo 13"/>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635425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1524000" y="6608659"/>
            <a:ext cx="9144000" cy="24934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1650681" y="1200525"/>
            <a:ext cx="8298816" cy="584775"/>
          </a:xfrm>
          <a:prstGeom prst="rect">
            <a:avLst/>
          </a:prstGeom>
          <a:noFill/>
        </p:spPr>
        <p:txBody>
          <a:bodyPr wrap="square" rtlCol="0">
            <a:spAutoFit/>
          </a:bodyPr>
          <a:lstStyle/>
          <a:p>
            <a:r>
              <a:rPr lang="es-CO" sz="32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en liquidación de papel</a:t>
            </a:r>
          </a:p>
        </p:txBody>
      </p:sp>
      <p:graphicFrame>
        <p:nvGraphicFramePr>
          <p:cNvPr id="15" name="Marcador de contenido 6"/>
          <p:cNvGraphicFramePr>
            <a:graphicFrameLocks/>
          </p:cNvGraphicFramePr>
          <p:nvPr>
            <p:extLst/>
          </p:nvPr>
        </p:nvGraphicFramePr>
        <p:xfrm>
          <a:off x="2335253" y="1763094"/>
          <a:ext cx="7521495" cy="3835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CuadroTexto 25"/>
          <p:cNvSpPr txBox="1"/>
          <p:nvPr/>
        </p:nvSpPr>
        <p:spPr>
          <a:xfrm>
            <a:off x="1811847" y="6090877"/>
            <a:ext cx="6959300" cy="400110"/>
          </a:xfrm>
          <a:prstGeom prst="rect">
            <a:avLst/>
          </a:prstGeom>
          <a:noFill/>
        </p:spPr>
        <p:txBody>
          <a:bodyPr wrap="square" rtlCol="0">
            <a:spAutoFit/>
          </a:bodyPr>
          <a:lstStyle/>
          <a:p>
            <a:pPr algn="just"/>
            <a:r>
              <a:rPr lang="es-CO" sz="1000" b="1" dirty="0"/>
              <a:t>* Los depositarios D.N.E  ya se encontraban nombrados y vienen adelantando el proceso liquidatorio pese a que las sociedades no cuentan con activos, adicionalmente solicitaron continuar con las liquidaciones renunciando al pago de honorarios. </a:t>
            </a:r>
          </a:p>
        </p:txBody>
      </p:sp>
      <p:sp>
        <p:nvSpPr>
          <p:cNvPr id="23" name="Rectángulo 22"/>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4" name="Imagen 23"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8" name="CuadroTexto 17"/>
          <p:cNvSpPr txBox="1"/>
          <p:nvPr/>
        </p:nvSpPr>
        <p:spPr>
          <a:xfrm>
            <a:off x="5800089" y="381616"/>
            <a:ext cx="6737684" cy="523220"/>
          </a:xfrm>
          <a:prstGeom prst="rect">
            <a:avLst/>
          </a:prstGeom>
          <a:noFill/>
        </p:spPr>
        <p:txBody>
          <a:bodyPr wrap="square" rtlCol="0">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SOCIEDADES EN LIQUIDACIÓN DE PAPEL</a:t>
            </a:r>
          </a:p>
        </p:txBody>
      </p:sp>
      <p:sp>
        <p:nvSpPr>
          <p:cNvPr id="19" name="Rectángulo 18"/>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1" name="Rectángulo 10"/>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9204733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1524000" y="6608659"/>
            <a:ext cx="9144000" cy="24934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1825659" y="1396375"/>
            <a:ext cx="8298816" cy="584775"/>
          </a:xfrm>
          <a:prstGeom prst="rect">
            <a:avLst/>
          </a:prstGeom>
          <a:noFill/>
        </p:spPr>
        <p:txBody>
          <a:bodyPr wrap="square" rtlCol="0">
            <a:spAutoFit/>
          </a:bodyPr>
          <a:lstStyle/>
          <a:p>
            <a:r>
              <a:rPr lang="es-CO" sz="32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100% FRISCO- Extintas</a:t>
            </a:r>
          </a:p>
        </p:txBody>
      </p:sp>
      <p:grpSp>
        <p:nvGrpSpPr>
          <p:cNvPr id="16" name="Grupo 15"/>
          <p:cNvGrpSpPr/>
          <p:nvPr/>
        </p:nvGrpSpPr>
        <p:grpSpPr>
          <a:xfrm>
            <a:off x="1825659" y="2254587"/>
            <a:ext cx="1451700" cy="1379967"/>
            <a:chOff x="5768357" y="366879"/>
            <a:chExt cx="2043008" cy="2043008"/>
          </a:xfrm>
        </p:grpSpPr>
        <p:sp>
          <p:nvSpPr>
            <p:cNvPr id="17" name="Elipse 16"/>
            <p:cNvSpPr/>
            <p:nvPr/>
          </p:nvSpPr>
          <p:spPr>
            <a:xfrm>
              <a:off x="5768357" y="366879"/>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8" name="Elipse 4"/>
            <p:cNvSpPr txBox="1"/>
            <p:nvPr/>
          </p:nvSpPr>
          <p:spPr>
            <a:xfrm>
              <a:off x="6067549" y="763744"/>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dirty="0"/>
                <a:t>Total</a:t>
              </a:r>
            </a:p>
            <a:p>
              <a:pPr algn="ctr" defTabSz="889000">
                <a:lnSpc>
                  <a:spcPct val="90000"/>
                </a:lnSpc>
                <a:spcBef>
                  <a:spcPct val="0"/>
                </a:spcBef>
                <a:spcAft>
                  <a:spcPct val="35000"/>
                </a:spcAft>
              </a:pPr>
              <a:r>
                <a:rPr lang="es-ES" sz="2000" dirty="0"/>
                <a:t>116</a:t>
              </a:r>
              <a:endParaRPr lang="es-CO" sz="1600" dirty="0"/>
            </a:p>
          </p:txBody>
        </p:sp>
      </p:grpSp>
      <p:graphicFrame>
        <p:nvGraphicFramePr>
          <p:cNvPr id="12" name="Gráfico 11"/>
          <p:cNvGraphicFramePr>
            <a:graphicFrameLocks/>
          </p:cNvGraphicFramePr>
          <p:nvPr>
            <p:extLst>
              <p:ext uri="{D42A27DB-BD31-4B8C-83A1-F6EECF244321}">
                <p14:modId xmlns:p14="http://schemas.microsoft.com/office/powerpoint/2010/main" val="3845457794"/>
              </p:ext>
            </p:extLst>
          </p:nvPr>
        </p:nvGraphicFramePr>
        <p:xfrm>
          <a:off x="3700349" y="1853206"/>
          <a:ext cx="6636723" cy="4331446"/>
        </p:xfrm>
        <a:graphic>
          <a:graphicData uri="http://schemas.openxmlformats.org/drawingml/2006/chart">
            <c:chart xmlns:c="http://schemas.openxmlformats.org/drawingml/2006/chart" xmlns:r="http://schemas.openxmlformats.org/officeDocument/2006/relationships" r:id="rId2"/>
          </a:graphicData>
        </a:graphic>
      </p:graphicFrame>
      <p:sp>
        <p:nvSpPr>
          <p:cNvPr id="24" name="Rectángulo 23"/>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5" name="Imagen 24"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5" name="CuadroTexto 14"/>
          <p:cNvSpPr txBox="1"/>
          <p:nvPr/>
        </p:nvSpPr>
        <p:spPr>
          <a:xfrm>
            <a:off x="4666374" y="213852"/>
            <a:ext cx="5689786" cy="954107"/>
          </a:xfrm>
          <a:prstGeom prst="rect">
            <a:avLst/>
          </a:prstGeom>
          <a:noFill/>
        </p:spPr>
        <p:txBody>
          <a:bodyPr wrap="square" rtlCol="0">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SOCIEDADES EN LIQUIDACIÓN DE PAPEL 100% FRISCO EXTINTAS</a:t>
            </a:r>
          </a:p>
        </p:txBody>
      </p:sp>
      <p:sp>
        <p:nvSpPr>
          <p:cNvPr id="21" name="Rectángulo 20"/>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9" name="Rectángulo 18"/>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494221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1524000" y="6608659"/>
            <a:ext cx="9144000" cy="24934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1872152" y="1491097"/>
            <a:ext cx="8298816" cy="584775"/>
          </a:xfrm>
          <a:prstGeom prst="rect">
            <a:avLst/>
          </a:prstGeom>
          <a:noFill/>
        </p:spPr>
        <p:txBody>
          <a:bodyPr wrap="square" rtlCol="0">
            <a:spAutoFit/>
          </a:bodyPr>
          <a:lstStyle/>
          <a:p>
            <a:r>
              <a:rPr lang="es-CO" sz="32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100% FRISCO- en proceso de extinción </a:t>
            </a:r>
          </a:p>
        </p:txBody>
      </p:sp>
      <p:grpSp>
        <p:nvGrpSpPr>
          <p:cNvPr id="16" name="Grupo 15"/>
          <p:cNvGrpSpPr/>
          <p:nvPr/>
        </p:nvGrpSpPr>
        <p:grpSpPr>
          <a:xfrm>
            <a:off x="1623080" y="2387241"/>
            <a:ext cx="1700773" cy="1631137"/>
            <a:chOff x="5768357" y="366879"/>
            <a:chExt cx="2043008" cy="2043008"/>
          </a:xfrm>
        </p:grpSpPr>
        <p:sp>
          <p:nvSpPr>
            <p:cNvPr id="17" name="Elipse 16"/>
            <p:cNvSpPr/>
            <p:nvPr/>
          </p:nvSpPr>
          <p:spPr>
            <a:xfrm>
              <a:off x="5768357" y="366879"/>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8" name="Elipse 4"/>
            <p:cNvSpPr txBox="1"/>
            <p:nvPr/>
          </p:nvSpPr>
          <p:spPr>
            <a:xfrm>
              <a:off x="6067549" y="905232"/>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500" dirty="0"/>
                <a:t>Total</a:t>
              </a:r>
            </a:p>
            <a:p>
              <a:pPr algn="ctr" defTabSz="889000">
                <a:lnSpc>
                  <a:spcPct val="90000"/>
                </a:lnSpc>
                <a:spcBef>
                  <a:spcPct val="0"/>
                </a:spcBef>
                <a:spcAft>
                  <a:spcPct val="35000"/>
                </a:spcAft>
              </a:pPr>
              <a:r>
                <a:rPr lang="es-ES" sz="2500" dirty="0"/>
                <a:t>139</a:t>
              </a:r>
            </a:p>
            <a:p>
              <a:pPr algn="ctr" defTabSz="889000">
                <a:lnSpc>
                  <a:spcPct val="90000"/>
                </a:lnSpc>
                <a:spcBef>
                  <a:spcPct val="0"/>
                </a:spcBef>
                <a:spcAft>
                  <a:spcPct val="35000"/>
                </a:spcAft>
              </a:pPr>
              <a:endParaRPr lang="es-CO" sz="2000" dirty="0"/>
            </a:p>
          </p:txBody>
        </p:sp>
      </p:grpSp>
      <p:graphicFrame>
        <p:nvGraphicFramePr>
          <p:cNvPr id="19" name="Gráfico 18"/>
          <p:cNvGraphicFramePr>
            <a:graphicFrameLocks/>
          </p:cNvGraphicFramePr>
          <p:nvPr>
            <p:extLst>
              <p:ext uri="{D42A27DB-BD31-4B8C-83A1-F6EECF244321}">
                <p14:modId xmlns:p14="http://schemas.microsoft.com/office/powerpoint/2010/main" val="3502980666"/>
              </p:ext>
            </p:extLst>
          </p:nvPr>
        </p:nvGraphicFramePr>
        <p:xfrm>
          <a:off x="3841752" y="2710704"/>
          <a:ext cx="5940389" cy="3198112"/>
        </p:xfrm>
        <a:graphic>
          <a:graphicData uri="http://schemas.openxmlformats.org/drawingml/2006/chart">
            <c:chart xmlns:c="http://schemas.openxmlformats.org/drawingml/2006/chart" xmlns:r="http://schemas.openxmlformats.org/officeDocument/2006/relationships" r:id="rId2"/>
          </a:graphicData>
        </a:graphic>
      </p:graphicFrame>
      <p:sp>
        <p:nvSpPr>
          <p:cNvPr id="24" name="Rectángulo 23"/>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5" name="Imagen 24"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23" name="Rectángulo 22"/>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3" name="Rectángulo 2"/>
          <p:cNvSpPr/>
          <p:nvPr/>
        </p:nvSpPr>
        <p:spPr>
          <a:xfrm>
            <a:off x="4199022" y="147421"/>
            <a:ext cx="14773569" cy="954107"/>
          </a:xfrm>
          <a:prstGeom prst="rect">
            <a:avLst/>
          </a:prstGeom>
        </p:spPr>
        <p:txBody>
          <a:bodyPr wrap="square">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SOCIEDADES EN LIQUIDACIÓN DE PAPEL 100% FRISCO </a:t>
            </a:r>
          </a:p>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EN PROCESO DE EXTINCIÓN</a:t>
            </a:r>
          </a:p>
        </p:txBody>
      </p:sp>
      <p:sp>
        <p:nvSpPr>
          <p:cNvPr id="15" name="Rectángulo 14"/>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974961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8" name="CuadroTexto 7"/>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GESTIÓN SOCIEDADES EN LIQUIDACIÓN CON ACTIVOS</a:t>
            </a:r>
          </a:p>
        </p:txBody>
      </p:sp>
      <p:sp>
        <p:nvSpPr>
          <p:cNvPr id="6" name="Rectángulo 5"/>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48167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3765" y="6544214"/>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7" name="Rectángulo 16"/>
          <p:cNvSpPr/>
          <p:nvPr/>
        </p:nvSpPr>
        <p:spPr>
          <a:xfrm>
            <a:off x="1754078" y="1275221"/>
            <a:ext cx="8524351" cy="984885"/>
          </a:xfrm>
          <a:prstGeom prst="rect">
            <a:avLst/>
          </a:prstGeom>
          <a:noFill/>
        </p:spPr>
        <p:txBody>
          <a:bodyPr wrap="square" rtlCol="0">
            <a:spAutoFit/>
          </a:bodyPr>
          <a:lstStyle/>
          <a:p>
            <a:pPr algn="ctr"/>
            <a:r>
              <a:rPr lang="es-ES"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Avance proceso liquidatorio sociedades extintas con el 100% FRISCO con inmuebles</a:t>
            </a:r>
            <a:endParaRPr lang="es-CO"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11" name="Grupo 10"/>
          <p:cNvGrpSpPr/>
          <p:nvPr/>
        </p:nvGrpSpPr>
        <p:grpSpPr>
          <a:xfrm>
            <a:off x="8935625" y="2240286"/>
            <a:ext cx="1610838" cy="1561844"/>
            <a:chOff x="5727604" y="240005"/>
            <a:chExt cx="2043008" cy="2109851"/>
          </a:xfrm>
        </p:grpSpPr>
        <p:sp>
          <p:nvSpPr>
            <p:cNvPr id="12" name="Elipse 11"/>
            <p:cNvSpPr/>
            <p:nvPr/>
          </p:nvSpPr>
          <p:spPr>
            <a:xfrm>
              <a:off x="5727604" y="240005"/>
              <a:ext cx="2043008" cy="2043009"/>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3" name="Elipse 4"/>
            <p:cNvSpPr txBox="1"/>
            <p:nvPr/>
          </p:nvSpPr>
          <p:spPr>
            <a:xfrm>
              <a:off x="6067549" y="905232"/>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500" dirty="0">
                  <a:effectLst>
                    <a:outerShdw blurRad="38100" dist="38100" dir="2700000" algn="tl">
                      <a:srgbClr val="000000">
                        <a:alpha val="43137"/>
                      </a:srgbClr>
                    </a:outerShdw>
                  </a:effectLst>
                </a:rPr>
                <a:t>Total </a:t>
              </a:r>
            </a:p>
            <a:p>
              <a:pPr algn="ctr" defTabSz="889000">
                <a:lnSpc>
                  <a:spcPct val="90000"/>
                </a:lnSpc>
                <a:spcBef>
                  <a:spcPct val="0"/>
                </a:spcBef>
                <a:spcAft>
                  <a:spcPct val="35000"/>
                </a:spcAft>
              </a:pPr>
              <a:r>
                <a:rPr lang="es-ES" sz="2500" dirty="0">
                  <a:effectLst>
                    <a:outerShdw blurRad="38100" dist="38100" dir="2700000" algn="tl">
                      <a:srgbClr val="000000">
                        <a:alpha val="43137"/>
                      </a:srgbClr>
                    </a:outerShdw>
                  </a:effectLst>
                </a:rPr>
                <a:t>71</a:t>
              </a:r>
            </a:p>
            <a:p>
              <a:pPr algn="ctr" defTabSz="889000">
                <a:lnSpc>
                  <a:spcPct val="90000"/>
                </a:lnSpc>
                <a:spcBef>
                  <a:spcPct val="0"/>
                </a:spcBef>
                <a:spcAft>
                  <a:spcPct val="35000"/>
                </a:spcAft>
              </a:pPr>
              <a:endParaRPr lang="es-CO" sz="2000" dirty="0"/>
            </a:p>
          </p:txBody>
        </p:sp>
      </p:grpSp>
      <p:sp>
        <p:nvSpPr>
          <p:cNvPr id="14" name="CuadroTexto 13"/>
          <p:cNvSpPr txBox="1"/>
          <p:nvPr/>
        </p:nvSpPr>
        <p:spPr>
          <a:xfrm>
            <a:off x="1939553" y="5890490"/>
            <a:ext cx="8153399" cy="538609"/>
          </a:xfrm>
          <a:prstGeom prst="rect">
            <a:avLst/>
          </a:prstGeom>
          <a:noFill/>
        </p:spPr>
        <p:txBody>
          <a:bodyPr wrap="square" rtlCol="0">
            <a:spAutoFit/>
          </a:bodyPr>
          <a:lstStyle/>
          <a:p>
            <a:pPr algn="just"/>
            <a:r>
              <a:rPr lang="es-CO" sz="1600" dirty="0"/>
              <a:t>*</a:t>
            </a:r>
            <a:r>
              <a:rPr lang="es-CO" sz="1300" dirty="0">
                <a:solidFill>
                  <a:srgbClr val="203864"/>
                </a:solidFill>
                <a:latin typeface="Calibri" panose="020F0502020204030204" pitchFamily="34" charset="0"/>
                <a:ea typeface="Calibri" panose="020F0502020204030204" pitchFamily="34" charset="0"/>
                <a:cs typeface="Times New Roman" panose="02020603050405020304" pitchFamily="18" charset="0"/>
              </a:rPr>
              <a:t>Estas sociedades una vez finalizado el proceso de determinación del pasivo externo entrarían a realización de activos.</a:t>
            </a:r>
          </a:p>
        </p:txBody>
      </p:sp>
      <p:graphicFrame>
        <p:nvGraphicFramePr>
          <p:cNvPr id="15" name="Gráfico 14"/>
          <p:cNvGraphicFramePr>
            <a:graphicFrameLocks/>
          </p:cNvGraphicFramePr>
          <p:nvPr>
            <p:extLst>
              <p:ext uri="{D42A27DB-BD31-4B8C-83A1-F6EECF244321}">
                <p14:modId xmlns:p14="http://schemas.microsoft.com/office/powerpoint/2010/main" val="3763730261"/>
              </p:ext>
            </p:extLst>
          </p:nvPr>
        </p:nvGraphicFramePr>
        <p:xfrm>
          <a:off x="2778919" y="2326425"/>
          <a:ext cx="6156706" cy="3452206"/>
        </p:xfrm>
        <a:graphic>
          <a:graphicData uri="http://schemas.openxmlformats.org/drawingml/2006/chart">
            <c:chart xmlns:c="http://schemas.openxmlformats.org/drawingml/2006/chart" xmlns:r="http://schemas.openxmlformats.org/officeDocument/2006/relationships" r:id="rId4"/>
          </a:graphicData>
        </a:graphic>
      </p:graphicFrame>
      <p:sp>
        <p:nvSpPr>
          <p:cNvPr id="16" name="CuadroTexto 15"/>
          <p:cNvSpPr txBox="1"/>
          <p:nvPr/>
        </p:nvSpPr>
        <p:spPr>
          <a:xfrm>
            <a:off x="5269832" y="321284"/>
            <a:ext cx="5846198" cy="954107"/>
          </a:xfrm>
          <a:prstGeom prst="rect">
            <a:avLst/>
          </a:prstGeom>
          <a:noFill/>
        </p:spPr>
        <p:txBody>
          <a:bodyPr wrap="square" rtlCol="0">
            <a:spAutoFit/>
          </a:bodyPr>
          <a:lstStyle/>
          <a:p>
            <a:pPr algn="r"/>
            <a:r>
              <a:rPr lang="es-ES" sz="2800" b="1" dirty="0">
                <a:solidFill>
                  <a:schemeClr val="bg1"/>
                </a:solidFill>
                <a:latin typeface="+mj-lt"/>
                <a:cs typeface="Lato Regular"/>
              </a:rPr>
              <a:t>SOCIEDADES EN LIQUIDACIÓN CON ACTIVOS</a:t>
            </a:r>
          </a:p>
        </p:txBody>
      </p:sp>
      <p:sp>
        <p:nvSpPr>
          <p:cNvPr id="20" name="Rectángulo 19"/>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8" name="Rectángulo 17"/>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81354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3764" y="6544214"/>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7" name="Rectángulo 16"/>
          <p:cNvSpPr/>
          <p:nvPr/>
        </p:nvSpPr>
        <p:spPr>
          <a:xfrm>
            <a:off x="1619251" y="1350244"/>
            <a:ext cx="9012407" cy="984885"/>
          </a:xfrm>
          <a:prstGeom prst="rect">
            <a:avLst/>
          </a:prstGeom>
          <a:noFill/>
        </p:spPr>
        <p:txBody>
          <a:bodyPr wrap="square" rtlCol="0">
            <a:spAutoFit/>
          </a:bodyPr>
          <a:lstStyle/>
          <a:p>
            <a:r>
              <a:rPr lang="es-ES"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extintas con el 100% FRISCO sin inmuebles con otros activos de difícil realización</a:t>
            </a:r>
            <a:endParaRPr lang="es-CO"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8" name="CuadroTexto 17"/>
          <p:cNvSpPr txBox="1"/>
          <p:nvPr/>
        </p:nvSpPr>
        <p:spPr>
          <a:xfrm>
            <a:off x="1943792" y="5103238"/>
            <a:ext cx="8363322" cy="892552"/>
          </a:xfrm>
          <a:prstGeom prst="rect">
            <a:avLst/>
          </a:prstGeom>
          <a:noFill/>
        </p:spPr>
        <p:txBody>
          <a:bodyPr wrap="square" rtlCol="0">
            <a:spAutoFit/>
          </a:bodyPr>
          <a:lstStyle/>
          <a:p>
            <a:pPr marL="171450" indent="-171450" algn="just">
              <a:buFont typeface="Wingdings" panose="05000000000000000000" pitchFamily="2" charset="2"/>
              <a:buChar char="ü"/>
            </a:pPr>
            <a:r>
              <a:rPr lang="es-CO" sz="1200" dirty="0">
                <a:solidFill>
                  <a:srgbClr val="203864"/>
                </a:solidFill>
                <a:latin typeface="Calibri" panose="020F0502020204030204" pitchFamily="34" charset="0"/>
                <a:ea typeface="Calibri" panose="020F0502020204030204" pitchFamily="34" charset="0"/>
                <a:cs typeface="Times New Roman" panose="02020603050405020304" pitchFamily="18" charset="0"/>
              </a:rPr>
              <a:t>Para que estas sociedades terminen su proceso </a:t>
            </a:r>
            <a:r>
              <a:rPr lang="es-CO" sz="1200" dirty="0" err="1">
                <a:solidFill>
                  <a:srgbClr val="203864"/>
                </a:solidFill>
                <a:latin typeface="Calibri" panose="020F0502020204030204" pitchFamily="34" charset="0"/>
                <a:ea typeface="Calibri" panose="020F0502020204030204" pitchFamily="34" charset="0"/>
                <a:cs typeface="Times New Roman" panose="02020603050405020304" pitchFamily="18" charset="0"/>
              </a:rPr>
              <a:t>liquidatorio</a:t>
            </a:r>
            <a:r>
              <a:rPr lang="es-CO" sz="12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es necesario contar con recursos, teniendo en cuenta que sus activos son de difícil enajenación (muebles y enseres) y/o recuperación (cartera), sin que por esa razón puedan catalogarse como sociedades de papel.</a:t>
            </a:r>
          </a:p>
          <a:p>
            <a:pPr algn="just"/>
            <a:endParaRPr lang="es-CO" sz="16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Cheurón 12"/>
          <p:cNvSpPr/>
          <p:nvPr/>
        </p:nvSpPr>
        <p:spPr>
          <a:xfrm>
            <a:off x="4865080" y="2898089"/>
            <a:ext cx="881297" cy="1682493"/>
          </a:xfrm>
          <a:prstGeom prst="chevron">
            <a:avLst>
              <a:gd name="adj" fmla="val 62310"/>
            </a:avLst>
          </a:prstGeom>
          <a:solidFill>
            <a:schemeClr val="accent1">
              <a:lumMod val="60000"/>
              <a:lumOff val="40000"/>
            </a:schemeClr>
          </a:solidFill>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14" name="Cheurón 13"/>
          <p:cNvSpPr/>
          <p:nvPr/>
        </p:nvSpPr>
        <p:spPr>
          <a:xfrm>
            <a:off x="5596008" y="2856175"/>
            <a:ext cx="881297" cy="1682493"/>
          </a:xfrm>
          <a:prstGeom prst="chevron">
            <a:avLst>
              <a:gd name="adj" fmla="val 62310"/>
            </a:avLst>
          </a:prstGeom>
          <a:solidFill>
            <a:srgbClr val="00B0F0"/>
          </a:solidFill>
        </p:spPr>
        <p:style>
          <a:lnRef idx="0">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txBody>
          <a:bodyPr/>
          <a:lstStyle/>
          <a:p>
            <a:endParaRPr lang="es-CO" dirty="0"/>
          </a:p>
        </p:txBody>
      </p:sp>
      <p:sp>
        <p:nvSpPr>
          <p:cNvPr id="15" name="Elipse 14"/>
          <p:cNvSpPr/>
          <p:nvPr/>
        </p:nvSpPr>
        <p:spPr>
          <a:xfrm>
            <a:off x="6946583" y="2751779"/>
            <a:ext cx="2043008" cy="2043008"/>
          </a:xfrm>
          <a:prstGeom prst="ellipse">
            <a:avLst/>
          </a:prstGeom>
          <a:solidFill>
            <a:srgbClr val="A9A8A9"/>
          </a:solidFill>
          <a:ln>
            <a:solidFill>
              <a:schemeClr val="tx1">
                <a:lumMod val="50000"/>
                <a:lumOff val="50000"/>
              </a:schemeClr>
            </a:solidFill>
          </a:ln>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txBody>
          <a:bodyPr/>
          <a:lstStyle/>
          <a:p>
            <a:endParaRPr lang="es-ES_tradnl" dirty="0"/>
          </a:p>
        </p:txBody>
      </p:sp>
      <p:sp>
        <p:nvSpPr>
          <p:cNvPr id="16" name="CuadroTexto 15"/>
          <p:cNvSpPr txBox="1"/>
          <p:nvPr/>
        </p:nvSpPr>
        <p:spPr>
          <a:xfrm>
            <a:off x="2476552" y="2758956"/>
            <a:ext cx="2033417" cy="2215991"/>
          </a:xfrm>
          <a:prstGeom prst="rect">
            <a:avLst/>
          </a:prstGeom>
          <a:noFill/>
        </p:spPr>
        <p:txBody>
          <a:bodyPr wrap="square" rtlCol="0">
            <a:spAutoFit/>
          </a:bodyPr>
          <a:lstStyle/>
          <a:p>
            <a:pPr algn="ctr"/>
            <a:r>
              <a:rPr lang="es-CO" sz="4800" b="1" dirty="0">
                <a:solidFill>
                  <a:srgbClr val="FFC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23</a:t>
            </a:r>
          </a:p>
          <a:p>
            <a:pPr algn="ctr"/>
            <a:r>
              <a:rPr lang="es-CO"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en proceso de extinción de dominio sin inmuebles</a:t>
            </a:r>
          </a:p>
        </p:txBody>
      </p:sp>
      <p:sp>
        <p:nvSpPr>
          <p:cNvPr id="19" name="CuadroTexto 18"/>
          <p:cNvSpPr txBox="1"/>
          <p:nvPr/>
        </p:nvSpPr>
        <p:spPr>
          <a:xfrm flipH="1">
            <a:off x="7109322" y="2728219"/>
            <a:ext cx="1820212" cy="2308324"/>
          </a:xfrm>
          <a:prstGeom prst="rect">
            <a:avLst/>
          </a:prstGeom>
          <a:noFill/>
        </p:spPr>
        <p:txBody>
          <a:bodyPr wrap="square" rtlCol="0">
            <a:spAutoFit/>
          </a:bodyPr>
          <a:lstStyle/>
          <a:p>
            <a:pPr algn="ctr"/>
            <a:r>
              <a:rPr lang="es-CO" b="1" dirty="0">
                <a:solidFill>
                  <a:schemeClr val="bg1"/>
                </a:solidFill>
                <a:effectLst>
                  <a:outerShdw blurRad="38100" dist="38100" dir="2700000" algn="tl">
                    <a:srgbClr val="000000">
                      <a:alpha val="43137"/>
                    </a:srgbClr>
                  </a:outerShdw>
                </a:effectLst>
              </a:rPr>
              <a:t>Las 23 sociedades se encuentran en proceso de determinación del pasivo externo</a:t>
            </a:r>
          </a:p>
          <a:p>
            <a:pPr algn="ctr"/>
            <a:endParaRPr lang="es-CO" b="1" dirty="0">
              <a:effectLst>
                <a:outerShdw blurRad="38100" dist="38100" dir="2700000" algn="tl">
                  <a:srgbClr val="000000">
                    <a:alpha val="43137"/>
                  </a:srgbClr>
                </a:outerShdw>
              </a:effectLst>
            </a:endParaRPr>
          </a:p>
        </p:txBody>
      </p:sp>
      <p:sp>
        <p:nvSpPr>
          <p:cNvPr id="20" name="CuadroTexto 19"/>
          <p:cNvSpPr txBox="1"/>
          <p:nvPr/>
        </p:nvSpPr>
        <p:spPr>
          <a:xfrm>
            <a:off x="3467339" y="304086"/>
            <a:ext cx="7885216" cy="954107"/>
          </a:xfrm>
          <a:prstGeom prst="rect">
            <a:avLst/>
          </a:prstGeom>
          <a:noFill/>
        </p:spPr>
        <p:txBody>
          <a:bodyPr wrap="square" rtlCol="0">
            <a:spAutoFit/>
          </a:bodyPr>
          <a:lstStyle/>
          <a:p>
            <a:pPr algn="r"/>
            <a:r>
              <a:rPr lang="es-ES" sz="2800" b="1" dirty="0">
                <a:solidFill>
                  <a:schemeClr val="bg1"/>
                </a:solidFill>
                <a:cs typeface="Lato Regular"/>
              </a:rPr>
              <a:t>SOCIEDADES</a:t>
            </a:r>
            <a:r>
              <a:rPr lang="es-ES" b="1" dirty="0">
                <a:solidFill>
                  <a:schemeClr val="bg1"/>
                </a:solidFill>
                <a:cs typeface="Lato Regular"/>
              </a:rPr>
              <a:t> </a:t>
            </a:r>
            <a:r>
              <a:rPr lang="es-ES" sz="2800" b="1" dirty="0">
                <a:solidFill>
                  <a:schemeClr val="bg1"/>
                </a:solidFill>
                <a:cs typeface="Lato Regular"/>
              </a:rPr>
              <a:t>EN LIQUIDACIÓN CON </a:t>
            </a:r>
          </a:p>
          <a:p>
            <a:pPr algn="r"/>
            <a:r>
              <a:rPr lang="es-ES" sz="2800" b="1" dirty="0">
                <a:solidFill>
                  <a:schemeClr val="bg1"/>
                </a:solidFill>
                <a:cs typeface="Lato Regular"/>
              </a:rPr>
              <a:t>ACTIVOS</a:t>
            </a:r>
          </a:p>
        </p:txBody>
      </p:sp>
      <p:sp>
        <p:nvSpPr>
          <p:cNvPr id="23" name="Rectángulo 22"/>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21" name="Rectángulo 20"/>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924153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3766" y="6544214"/>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7" name="Rectángulo 16"/>
          <p:cNvSpPr/>
          <p:nvPr/>
        </p:nvSpPr>
        <p:spPr>
          <a:xfrm>
            <a:off x="1857752" y="1193396"/>
            <a:ext cx="8524351" cy="984885"/>
          </a:xfrm>
          <a:prstGeom prst="rect">
            <a:avLst/>
          </a:prstGeom>
          <a:noFill/>
        </p:spPr>
        <p:txBody>
          <a:bodyPr wrap="square" rtlCol="0">
            <a:spAutoFit/>
          </a:bodyPr>
          <a:lstStyle/>
          <a:p>
            <a:pPr algn="ctr"/>
            <a:r>
              <a:rPr lang="es-ES"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Avance liquidación sociedades en proceso de extinción con el 100% FRISCO con inmuebles</a:t>
            </a:r>
            <a:endParaRPr lang="es-CO"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11" name="Grupo 10"/>
          <p:cNvGrpSpPr/>
          <p:nvPr/>
        </p:nvGrpSpPr>
        <p:grpSpPr>
          <a:xfrm>
            <a:off x="8935624" y="2321392"/>
            <a:ext cx="1610838" cy="1561844"/>
            <a:chOff x="5727604" y="240005"/>
            <a:chExt cx="2043008" cy="2109851"/>
          </a:xfrm>
        </p:grpSpPr>
        <p:sp>
          <p:nvSpPr>
            <p:cNvPr id="12" name="Elipse 11"/>
            <p:cNvSpPr/>
            <p:nvPr/>
          </p:nvSpPr>
          <p:spPr>
            <a:xfrm>
              <a:off x="5727604" y="240005"/>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3" name="Elipse 4"/>
            <p:cNvSpPr txBox="1"/>
            <p:nvPr/>
          </p:nvSpPr>
          <p:spPr>
            <a:xfrm>
              <a:off x="6067549" y="905232"/>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500" dirty="0">
                  <a:effectLst>
                    <a:outerShdw blurRad="38100" dist="38100" dir="2700000" algn="tl">
                      <a:srgbClr val="000000">
                        <a:alpha val="43137"/>
                      </a:srgbClr>
                    </a:outerShdw>
                  </a:effectLst>
                </a:rPr>
                <a:t>Total</a:t>
              </a:r>
            </a:p>
            <a:p>
              <a:pPr algn="ctr" defTabSz="889000">
                <a:lnSpc>
                  <a:spcPct val="90000"/>
                </a:lnSpc>
                <a:spcBef>
                  <a:spcPct val="0"/>
                </a:spcBef>
                <a:spcAft>
                  <a:spcPct val="35000"/>
                </a:spcAft>
              </a:pPr>
              <a:r>
                <a:rPr lang="es-ES" sz="2500" dirty="0">
                  <a:effectLst>
                    <a:outerShdw blurRad="38100" dist="38100" dir="2700000" algn="tl">
                      <a:srgbClr val="000000">
                        <a:alpha val="43137"/>
                      </a:srgbClr>
                    </a:outerShdw>
                  </a:effectLst>
                </a:rPr>
                <a:t>73</a:t>
              </a:r>
            </a:p>
            <a:p>
              <a:pPr algn="ctr" defTabSz="889000">
                <a:lnSpc>
                  <a:spcPct val="90000"/>
                </a:lnSpc>
                <a:spcBef>
                  <a:spcPct val="0"/>
                </a:spcBef>
                <a:spcAft>
                  <a:spcPct val="35000"/>
                </a:spcAft>
              </a:pPr>
              <a:endParaRPr lang="es-CO" sz="2000" dirty="0"/>
            </a:p>
          </p:txBody>
        </p:sp>
      </p:grpSp>
      <p:sp>
        <p:nvSpPr>
          <p:cNvPr id="14" name="CuadroTexto 13"/>
          <p:cNvSpPr txBox="1"/>
          <p:nvPr/>
        </p:nvSpPr>
        <p:spPr>
          <a:xfrm>
            <a:off x="2019067" y="5665978"/>
            <a:ext cx="8153399" cy="646331"/>
          </a:xfrm>
          <a:prstGeom prst="rect">
            <a:avLst/>
          </a:prstGeom>
          <a:noFill/>
        </p:spPr>
        <p:txBody>
          <a:bodyPr wrap="square" rtlCol="0">
            <a:spAutoFit/>
          </a:bodyPr>
          <a:lstStyle/>
          <a:p>
            <a:pPr algn="just"/>
            <a:r>
              <a:rPr lang="es-CO" sz="1200" dirty="0"/>
              <a:t>*</a:t>
            </a:r>
            <a:r>
              <a:rPr lang="es-CO" sz="1200" dirty="0">
                <a:solidFill>
                  <a:srgbClr val="203864"/>
                </a:solidFill>
                <a:latin typeface="Calibri" panose="020F0502020204030204" pitchFamily="34" charset="0"/>
                <a:ea typeface="Calibri" panose="020F0502020204030204" pitchFamily="34" charset="0"/>
                <a:cs typeface="Times New Roman" panose="02020603050405020304" pitchFamily="18" charset="0"/>
              </a:rPr>
              <a:t>De acuerdo a la modificación de la ley 1708 de 2014 se aplicarán las causales y metodología adoptadas para la realización de los activos y en el cierre de las sociedades en proceso de extinción.  </a:t>
            </a:r>
            <a:endParaRPr lang="es-CO" sz="1200" b="1" u="sng"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12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6" name="Gráfico 15"/>
          <p:cNvGraphicFramePr>
            <a:graphicFrameLocks/>
          </p:cNvGraphicFramePr>
          <p:nvPr>
            <p:extLst>
              <p:ext uri="{D42A27DB-BD31-4B8C-83A1-F6EECF244321}">
                <p14:modId xmlns:p14="http://schemas.microsoft.com/office/powerpoint/2010/main" val="2159517876"/>
              </p:ext>
            </p:extLst>
          </p:nvPr>
        </p:nvGraphicFramePr>
        <p:xfrm>
          <a:off x="2378440" y="2243607"/>
          <a:ext cx="6353413" cy="3422370"/>
        </p:xfrm>
        <a:graphic>
          <a:graphicData uri="http://schemas.openxmlformats.org/drawingml/2006/chart">
            <c:chart xmlns:c="http://schemas.openxmlformats.org/drawingml/2006/chart" xmlns:r="http://schemas.openxmlformats.org/officeDocument/2006/relationships" r:id="rId4"/>
          </a:graphicData>
        </a:graphic>
      </p:graphicFrame>
      <p:sp>
        <p:nvSpPr>
          <p:cNvPr id="19" name="Rectángulo 18"/>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8" name="CuadroTexto 17"/>
          <p:cNvSpPr txBox="1"/>
          <p:nvPr/>
        </p:nvSpPr>
        <p:spPr>
          <a:xfrm>
            <a:off x="3634352" y="53551"/>
            <a:ext cx="7885216" cy="954107"/>
          </a:xfrm>
          <a:prstGeom prst="rect">
            <a:avLst/>
          </a:prstGeom>
          <a:noFill/>
        </p:spPr>
        <p:txBody>
          <a:bodyPr wrap="square" rtlCol="0">
            <a:spAutoFit/>
          </a:bodyPr>
          <a:lstStyle/>
          <a:p>
            <a:pPr algn="r"/>
            <a:r>
              <a:rPr lang="es-ES" sz="2800" b="1" dirty="0">
                <a:solidFill>
                  <a:schemeClr val="bg1"/>
                </a:solidFill>
                <a:cs typeface="Lato Regular"/>
              </a:rPr>
              <a:t>SOCIEDADES</a:t>
            </a:r>
            <a:r>
              <a:rPr lang="es-ES" b="1" dirty="0">
                <a:solidFill>
                  <a:schemeClr val="bg1"/>
                </a:solidFill>
                <a:cs typeface="Lato Regular"/>
              </a:rPr>
              <a:t> </a:t>
            </a:r>
            <a:r>
              <a:rPr lang="es-ES" sz="2800" b="1" dirty="0">
                <a:solidFill>
                  <a:schemeClr val="bg1"/>
                </a:solidFill>
                <a:cs typeface="Lato Regular"/>
              </a:rPr>
              <a:t>EN LIQUIDACIÓN CON </a:t>
            </a:r>
          </a:p>
          <a:p>
            <a:pPr algn="r"/>
            <a:r>
              <a:rPr lang="es-ES" sz="2800" b="1" dirty="0">
                <a:solidFill>
                  <a:schemeClr val="bg1"/>
                </a:solidFill>
                <a:cs typeface="Lato Regular"/>
              </a:rPr>
              <a:t>ACTIVOS</a:t>
            </a:r>
          </a:p>
        </p:txBody>
      </p:sp>
      <p:sp>
        <p:nvSpPr>
          <p:cNvPr id="15" name="Rectángulo 14"/>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834944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3764" y="6544214"/>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7" name="Rectángulo 16"/>
          <p:cNvSpPr/>
          <p:nvPr/>
        </p:nvSpPr>
        <p:spPr>
          <a:xfrm>
            <a:off x="1619251" y="1350244"/>
            <a:ext cx="9012407" cy="984885"/>
          </a:xfrm>
          <a:prstGeom prst="rect">
            <a:avLst/>
          </a:prstGeom>
          <a:noFill/>
        </p:spPr>
        <p:txBody>
          <a:bodyPr wrap="square" rtlCol="0">
            <a:spAutoFit/>
          </a:bodyPr>
          <a:lstStyle/>
          <a:p>
            <a:r>
              <a:rPr lang="es-ES"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en proceso de extinción con el 100% FRISCO sin inmuebles con otros activos de difícil realización</a:t>
            </a:r>
            <a:endParaRPr lang="es-CO" sz="29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8" name="CuadroTexto 17"/>
          <p:cNvSpPr txBox="1"/>
          <p:nvPr/>
        </p:nvSpPr>
        <p:spPr>
          <a:xfrm>
            <a:off x="1865961" y="5018704"/>
            <a:ext cx="8363322" cy="892552"/>
          </a:xfrm>
          <a:prstGeom prst="rect">
            <a:avLst/>
          </a:prstGeom>
          <a:noFill/>
        </p:spPr>
        <p:txBody>
          <a:bodyPr wrap="square" rtlCol="0">
            <a:spAutoFit/>
          </a:bodyPr>
          <a:lstStyle/>
          <a:p>
            <a:pPr marL="171450" indent="-171450" algn="just">
              <a:buFont typeface="Wingdings" panose="05000000000000000000" pitchFamily="2" charset="2"/>
              <a:buChar char="ü"/>
            </a:pPr>
            <a:r>
              <a:rPr lang="es-CO" sz="1200" dirty="0">
                <a:solidFill>
                  <a:srgbClr val="203864"/>
                </a:solidFill>
                <a:latin typeface="Calibri" panose="020F0502020204030204" pitchFamily="34" charset="0"/>
                <a:ea typeface="Calibri" panose="020F0502020204030204" pitchFamily="34" charset="0"/>
                <a:cs typeface="Times New Roman" panose="02020603050405020304" pitchFamily="18" charset="0"/>
              </a:rPr>
              <a:t>Para que estas sociedades terminen su proceso </a:t>
            </a:r>
            <a:r>
              <a:rPr lang="es-CO" sz="1200" dirty="0" err="1">
                <a:solidFill>
                  <a:srgbClr val="203864"/>
                </a:solidFill>
                <a:latin typeface="Calibri" panose="020F0502020204030204" pitchFamily="34" charset="0"/>
                <a:ea typeface="Calibri" panose="020F0502020204030204" pitchFamily="34" charset="0"/>
                <a:cs typeface="Times New Roman" panose="02020603050405020304" pitchFamily="18" charset="0"/>
              </a:rPr>
              <a:t>liquidatorio</a:t>
            </a:r>
            <a:r>
              <a:rPr lang="es-CO" sz="12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es necesario contar con recursos, teniendo en cuenta que sus activos son de difícil enajenación (muebles y enseres) y/o recuperación (cartera), sin que por esa razón puedan catalogarse como sociedades de papel.</a:t>
            </a:r>
          </a:p>
          <a:p>
            <a:pPr algn="just"/>
            <a:endParaRPr lang="es-CO" sz="16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Cheurón 12"/>
          <p:cNvSpPr/>
          <p:nvPr/>
        </p:nvSpPr>
        <p:spPr>
          <a:xfrm>
            <a:off x="4865080" y="2898089"/>
            <a:ext cx="881297" cy="1682493"/>
          </a:xfrm>
          <a:prstGeom prst="chevron">
            <a:avLst>
              <a:gd name="adj" fmla="val 62310"/>
            </a:avLst>
          </a:prstGeom>
          <a:solidFill>
            <a:schemeClr val="accent1">
              <a:lumMod val="60000"/>
              <a:lumOff val="40000"/>
            </a:schemeClr>
          </a:solidFill>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14" name="Cheurón 13"/>
          <p:cNvSpPr/>
          <p:nvPr/>
        </p:nvSpPr>
        <p:spPr>
          <a:xfrm>
            <a:off x="5596008" y="2856175"/>
            <a:ext cx="881297" cy="1682493"/>
          </a:xfrm>
          <a:prstGeom prst="chevron">
            <a:avLst>
              <a:gd name="adj" fmla="val 62310"/>
            </a:avLst>
          </a:prstGeom>
          <a:solidFill>
            <a:srgbClr val="00B0F0"/>
          </a:solidFill>
        </p:spPr>
        <p:style>
          <a:lnRef idx="0">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txBody>
          <a:bodyPr/>
          <a:lstStyle/>
          <a:p>
            <a:endParaRPr lang="es-CO" dirty="0"/>
          </a:p>
        </p:txBody>
      </p:sp>
      <p:sp>
        <p:nvSpPr>
          <p:cNvPr id="15" name="Elipse 14"/>
          <p:cNvSpPr/>
          <p:nvPr/>
        </p:nvSpPr>
        <p:spPr>
          <a:xfrm>
            <a:off x="6946583" y="2751779"/>
            <a:ext cx="2043008" cy="2043008"/>
          </a:xfrm>
          <a:prstGeom prst="ellipse">
            <a:avLst/>
          </a:prstGeom>
          <a:solidFill>
            <a:srgbClr val="00B0F0"/>
          </a:solidFill>
          <a:ln>
            <a:solidFill>
              <a:schemeClr val="accent1"/>
            </a:solidFill>
          </a:ln>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txBody>
          <a:bodyPr/>
          <a:lstStyle/>
          <a:p>
            <a:endParaRPr lang="es-ES_tradnl" dirty="0"/>
          </a:p>
        </p:txBody>
      </p:sp>
      <p:sp>
        <p:nvSpPr>
          <p:cNvPr id="16" name="CuadroTexto 15"/>
          <p:cNvSpPr txBox="1"/>
          <p:nvPr/>
        </p:nvSpPr>
        <p:spPr>
          <a:xfrm>
            <a:off x="2476552" y="2389829"/>
            <a:ext cx="2033417" cy="1938992"/>
          </a:xfrm>
          <a:prstGeom prst="rect">
            <a:avLst/>
          </a:prstGeom>
          <a:noFill/>
        </p:spPr>
        <p:txBody>
          <a:bodyPr wrap="square" rtlCol="0">
            <a:spAutoFit/>
          </a:bodyPr>
          <a:lstStyle/>
          <a:p>
            <a:pPr algn="ctr"/>
            <a:r>
              <a:rPr lang="es-CO" sz="4800" b="1" dirty="0">
                <a:solidFill>
                  <a:srgbClr val="FFC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19</a:t>
            </a:r>
          </a:p>
          <a:p>
            <a:pPr algn="ctr"/>
            <a:r>
              <a:rPr lang="es-CO"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con  extinción de dominio sin inmuebles</a:t>
            </a:r>
          </a:p>
        </p:txBody>
      </p:sp>
      <p:sp>
        <p:nvSpPr>
          <p:cNvPr id="19" name="CuadroTexto 18"/>
          <p:cNvSpPr txBox="1"/>
          <p:nvPr/>
        </p:nvSpPr>
        <p:spPr>
          <a:xfrm flipH="1">
            <a:off x="7109322" y="2728219"/>
            <a:ext cx="1820212" cy="2308324"/>
          </a:xfrm>
          <a:prstGeom prst="rect">
            <a:avLst/>
          </a:prstGeom>
          <a:noFill/>
        </p:spPr>
        <p:txBody>
          <a:bodyPr wrap="square" rtlCol="0">
            <a:spAutoFit/>
          </a:bodyPr>
          <a:lstStyle/>
          <a:p>
            <a:pPr algn="ctr"/>
            <a:r>
              <a:rPr lang="es-CO" b="1" dirty="0">
                <a:solidFill>
                  <a:schemeClr val="bg1"/>
                </a:solidFill>
                <a:effectLst>
                  <a:outerShdw blurRad="38100" dist="38100" dir="2700000" algn="tl">
                    <a:srgbClr val="000000">
                      <a:alpha val="43137"/>
                    </a:srgbClr>
                  </a:outerShdw>
                </a:effectLst>
              </a:rPr>
              <a:t>Las 19 sociedades se encuentran en proceso de determinación del pasivo externo</a:t>
            </a:r>
          </a:p>
          <a:p>
            <a:pPr algn="ctr"/>
            <a:endParaRPr lang="es-CO" b="1" dirty="0">
              <a:effectLst>
                <a:outerShdw blurRad="38100" dist="38100" dir="2700000" algn="tl">
                  <a:srgbClr val="000000">
                    <a:alpha val="43137"/>
                  </a:srgbClr>
                </a:outerShdw>
              </a:effectLst>
            </a:endParaRPr>
          </a:p>
        </p:txBody>
      </p:sp>
      <p:sp>
        <p:nvSpPr>
          <p:cNvPr id="20" name="CuadroTexto 19"/>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23" name="Rectángulo 22"/>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21" name="Rectángulo 20"/>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2" name="Imagen 2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24" name="CuadroTexto 23"/>
          <p:cNvSpPr txBox="1"/>
          <p:nvPr/>
        </p:nvSpPr>
        <p:spPr>
          <a:xfrm>
            <a:off x="3634352" y="53551"/>
            <a:ext cx="7885216" cy="954107"/>
          </a:xfrm>
          <a:prstGeom prst="rect">
            <a:avLst/>
          </a:prstGeom>
          <a:noFill/>
        </p:spPr>
        <p:txBody>
          <a:bodyPr wrap="square" rtlCol="0">
            <a:spAutoFit/>
          </a:bodyPr>
          <a:lstStyle/>
          <a:p>
            <a:pPr algn="r"/>
            <a:r>
              <a:rPr lang="es-ES" sz="2800" b="1" dirty="0">
                <a:solidFill>
                  <a:schemeClr val="bg1"/>
                </a:solidFill>
                <a:cs typeface="Lato Regular"/>
              </a:rPr>
              <a:t>SOCIEDADES</a:t>
            </a:r>
            <a:r>
              <a:rPr lang="es-ES" b="1" dirty="0">
                <a:solidFill>
                  <a:schemeClr val="bg1"/>
                </a:solidFill>
                <a:cs typeface="Lato Regular"/>
              </a:rPr>
              <a:t> </a:t>
            </a:r>
            <a:r>
              <a:rPr lang="es-ES" sz="2800" b="1" dirty="0">
                <a:solidFill>
                  <a:schemeClr val="bg1"/>
                </a:solidFill>
                <a:cs typeface="Lato Regular"/>
              </a:rPr>
              <a:t>EN LIQUIDACIÓN CON </a:t>
            </a:r>
          </a:p>
          <a:p>
            <a:pPr algn="r"/>
            <a:r>
              <a:rPr lang="es-ES" sz="2800" b="1" dirty="0">
                <a:solidFill>
                  <a:schemeClr val="bg1"/>
                </a:solidFill>
                <a:cs typeface="Lato Regular"/>
              </a:rPr>
              <a:t>ACTIVOS</a:t>
            </a:r>
          </a:p>
        </p:txBody>
      </p:sp>
      <p:sp>
        <p:nvSpPr>
          <p:cNvPr id="25" name="Rectángulo 24"/>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Rectángulo 25"/>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804303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CuadroTexto 5"/>
          <p:cNvSpPr txBox="1"/>
          <p:nvPr/>
        </p:nvSpPr>
        <p:spPr>
          <a:xfrm>
            <a:off x="3212213" y="3015002"/>
            <a:ext cx="6191250" cy="477054"/>
          </a:xfrm>
          <a:prstGeom prst="rect">
            <a:avLst/>
          </a:prstGeom>
          <a:noFill/>
        </p:spPr>
        <p:txBody>
          <a:bodyPr wrap="square" rtlCol="0">
            <a:spAutoFit/>
          </a:bodyPr>
          <a:lstStyle/>
          <a:p>
            <a:pPr algn="ctr"/>
            <a:r>
              <a:rPr lang="es-CO" sz="2500" dirty="0">
                <a:solidFill>
                  <a:srgbClr val="A9A8A9"/>
                </a:solidFill>
                <a:latin typeface="Lato Bold"/>
                <a:cs typeface="Lato Bold"/>
              </a:rPr>
              <a:t>c) DEPOSITARIOS</a:t>
            </a:r>
            <a:endParaRPr lang="es-ES" sz="2500" dirty="0">
              <a:solidFill>
                <a:srgbClr val="A9A8A9"/>
              </a:solidFill>
              <a:latin typeface="Lato Bold"/>
              <a:cs typeface="Lato Bold"/>
            </a:endParaRPr>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8" name="CuadroTexto 7"/>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GESTIÓN DEPOSITARIOS</a:t>
            </a:r>
          </a:p>
        </p:txBody>
      </p:sp>
      <p:sp>
        <p:nvSpPr>
          <p:cNvPr id="9" name="Rectángulo 8"/>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4177591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1737776" y="1663905"/>
            <a:ext cx="7164370" cy="861774"/>
          </a:xfrm>
          <a:prstGeom prst="rect">
            <a:avLst/>
          </a:prstGeom>
          <a:noFill/>
        </p:spPr>
        <p:txBody>
          <a:bodyPr wrap="square" rtlCol="0">
            <a:spAutoFit/>
          </a:bodyPr>
          <a:lstStyle/>
          <a:p>
            <a:pPr algn="ctr"/>
            <a:r>
              <a:rPr lang="es-CO" sz="25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ASIGNACION DEPOSITARIOS INVENTARIO ACTUAL GERENCIA DE SOCIEDADES EN LIQUIDACION</a:t>
            </a:r>
          </a:p>
        </p:txBody>
      </p:sp>
      <p:grpSp>
        <p:nvGrpSpPr>
          <p:cNvPr id="15" name="Grupo 14"/>
          <p:cNvGrpSpPr/>
          <p:nvPr/>
        </p:nvGrpSpPr>
        <p:grpSpPr>
          <a:xfrm>
            <a:off x="8610488" y="1175160"/>
            <a:ext cx="2057512" cy="1656783"/>
            <a:chOff x="5768357" y="366879"/>
            <a:chExt cx="2043008" cy="2043008"/>
          </a:xfrm>
        </p:grpSpPr>
        <p:sp>
          <p:nvSpPr>
            <p:cNvPr id="16" name="Elipse 15"/>
            <p:cNvSpPr/>
            <p:nvPr/>
          </p:nvSpPr>
          <p:spPr>
            <a:xfrm>
              <a:off x="5768357" y="366879"/>
              <a:ext cx="2043008" cy="2043008"/>
            </a:xfrm>
            <a:prstGeom prst="ellipse">
              <a:avLst/>
            </a:prstGeom>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7" name="Elipse 4"/>
            <p:cNvSpPr txBox="1"/>
            <p:nvPr/>
          </p:nvSpPr>
          <p:spPr>
            <a:xfrm>
              <a:off x="6067549" y="732449"/>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dirty="0"/>
                <a:t>Universo para asignación depositarios 441</a:t>
              </a:r>
              <a:endParaRPr lang="es-CO" sz="1600" dirty="0"/>
            </a:p>
          </p:txBody>
        </p:sp>
      </p:grpSp>
      <p:graphicFrame>
        <p:nvGraphicFramePr>
          <p:cNvPr id="6" name="Tabla 5"/>
          <p:cNvGraphicFramePr>
            <a:graphicFrameLocks noGrp="1"/>
          </p:cNvGraphicFramePr>
          <p:nvPr>
            <p:extLst/>
          </p:nvPr>
        </p:nvGraphicFramePr>
        <p:xfrm>
          <a:off x="2796620" y="2949951"/>
          <a:ext cx="6331498" cy="2423329"/>
        </p:xfrm>
        <a:graphic>
          <a:graphicData uri="http://schemas.openxmlformats.org/drawingml/2006/table">
            <a:tbl>
              <a:tblPr/>
              <a:tblGrid>
                <a:gridCol w="2855664">
                  <a:extLst>
                    <a:ext uri="{9D8B030D-6E8A-4147-A177-3AD203B41FA5}">
                      <a16:colId xmlns:a16="http://schemas.microsoft.com/office/drawing/2014/main" val="1445596667"/>
                    </a:ext>
                  </a:extLst>
                </a:gridCol>
                <a:gridCol w="1615325">
                  <a:extLst>
                    <a:ext uri="{9D8B030D-6E8A-4147-A177-3AD203B41FA5}">
                      <a16:colId xmlns:a16="http://schemas.microsoft.com/office/drawing/2014/main" val="3198150669"/>
                    </a:ext>
                  </a:extLst>
                </a:gridCol>
                <a:gridCol w="1860509">
                  <a:extLst>
                    <a:ext uri="{9D8B030D-6E8A-4147-A177-3AD203B41FA5}">
                      <a16:colId xmlns:a16="http://schemas.microsoft.com/office/drawing/2014/main" val="3156752336"/>
                    </a:ext>
                  </a:extLst>
                </a:gridCol>
              </a:tblGrid>
              <a:tr h="505347">
                <a:tc gridSpan="3">
                  <a:txBody>
                    <a:bodyPr/>
                    <a:lstStyle/>
                    <a:p>
                      <a:pPr algn="ctr" fontAlgn="ctr"/>
                      <a:r>
                        <a:rPr lang="es-CO" sz="1200" b="1" i="0" u="none" strike="noStrike" dirty="0">
                          <a:solidFill>
                            <a:srgbClr val="FFFFFF"/>
                          </a:solidFill>
                          <a:effectLst/>
                          <a:latin typeface="Calibri" panose="020F0502020204030204" pitchFamily="34" charset="0"/>
                        </a:rPr>
                        <a:t>ESTADO ASIGNACIÓN DEPOSITARIOS INVENTARIO ACTUAL GERENCIA</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324092057"/>
                  </a:ext>
                </a:extLst>
              </a:tr>
              <a:tr h="493022">
                <a:tc>
                  <a:txBody>
                    <a:bodyPr/>
                    <a:lstStyle/>
                    <a:p>
                      <a:pPr algn="ctr" fontAlgn="ctr"/>
                      <a:r>
                        <a:rPr lang="es-CO" sz="1200" b="1" i="0" u="none" strike="noStrike" dirty="0">
                          <a:solidFill>
                            <a:srgbClr val="000000"/>
                          </a:solidFill>
                          <a:effectLst/>
                          <a:latin typeface="Calibri" panose="020F0502020204030204" pitchFamily="34" charset="0"/>
                        </a:rPr>
                        <a:t>CONCEPTO ASIGNACION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200" b="1" i="0" u="none" strike="noStrike">
                          <a:solidFill>
                            <a:srgbClr val="000000"/>
                          </a:solidFill>
                          <a:effectLst/>
                          <a:latin typeface="Calibri" panose="020F0502020204030204" pitchFamily="34" charset="0"/>
                        </a:rPr>
                        <a:t>POR SOCIEDADES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200" b="1" i="0" u="none" strike="noStrike">
                          <a:solidFill>
                            <a:srgbClr val="000000"/>
                          </a:solidFill>
                          <a:effectLst/>
                          <a:latin typeface="Calibri" panose="020F0502020204030204" pitchFamily="34" charset="0"/>
                        </a:rPr>
                        <a:t>POR DEPOSITARIOS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015342923"/>
                  </a:ext>
                </a:extLst>
              </a:tr>
              <a:tr h="246511">
                <a:tc>
                  <a:txBody>
                    <a:bodyPr/>
                    <a:lstStyle/>
                    <a:p>
                      <a:pPr algn="l" fontAlgn="ctr"/>
                      <a:r>
                        <a:rPr lang="es-CO" sz="1200" b="0" i="0" u="none" strike="noStrike" dirty="0">
                          <a:solidFill>
                            <a:srgbClr val="000000"/>
                          </a:solidFill>
                          <a:effectLst/>
                          <a:latin typeface="Calibri" panose="020F0502020204030204" pitchFamily="34" charset="0"/>
                        </a:rPr>
                        <a:t>Nuevas asignaciones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200" b="0" i="0" u="none" strike="noStrike" dirty="0">
                          <a:solidFill>
                            <a:srgbClr val="000000"/>
                          </a:solidFill>
                          <a:effectLst/>
                          <a:latin typeface="Calibri" panose="020F0502020204030204" pitchFamily="34"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5522991"/>
                  </a:ext>
                </a:extLst>
              </a:tr>
              <a:tr h="246511">
                <a:tc>
                  <a:txBody>
                    <a:bodyPr/>
                    <a:lstStyle/>
                    <a:p>
                      <a:pPr algn="l" fontAlgn="ctr"/>
                      <a:r>
                        <a:rPr lang="es-CO" sz="1200" b="0" i="0" u="none" strike="noStrike" dirty="0">
                          <a:solidFill>
                            <a:srgbClr val="000000"/>
                          </a:solidFill>
                          <a:effectLst/>
                          <a:latin typeface="Calibri" panose="020F0502020204030204" pitchFamily="34" charset="0"/>
                        </a:rPr>
                        <a:t>Asignaciones apoderado SAE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200" b="0" i="0" u="none" strike="noStrike" dirty="0">
                          <a:solidFill>
                            <a:srgbClr val="000000"/>
                          </a:solidFill>
                          <a:effectLst/>
                          <a:latin typeface="Calibri" panose="020F0502020204030204" pitchFamily="34" charset="0"/>
                        </a:rPr>
                        <a:t>216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7830344"/>
                  </a:ext>
                </a:extLst>
              </a:tr>
              <a:tr h="246511">
                <a:tc>
                  <a:txBody>
                    <a:bodyPr/>
                    <a:lstStyle/>
                    <a:p>
                      <a:pPr algn="l" fontAlgn="ctr"/>
                      <a:r>
                        <a:rPr lang="es-CO" sz="1200" b="0" i="0" u="none" strike="noStrike" dirty="0">
                          <a:solidFill>
                            <a:srgbClr val="000000"/>
                          </a:solidFill>
                          <a:effectLst/>
                          <a:latin typeface="Calibri" panose="020F0502020204030204" pitchFamily="34" charset="0"/>
                        </a:rPr>
                        <a:t>depositarios que vienen D.N.E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200" b="0" i="0" u="none" strike="noStrike" dirty="0">
                          <a:solidFill>
                            <a:srgbClr val="000000"/>
                          </a:solidFill>
                          <a:effectLst/>
                          <a:latin typeface="Calibri" panose="020F0502020204030204" pitchFamily="34" charset="0"/>
                        </a:rPr>
                        <a:t>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5311959"/>
                  </a:ext>
                </a:extLst>
              </a:tr>
              <a:tr h="246511">
                <a:tc>
                  <a:txBody>
                    <a:bodyPr/>
                    <a:lstStyle/>
                    <a:p>
                      <a:pPr algn="l" fontAlgn="ctr"/>
                      <a:r>
                        <a:rPr lang="es-CO" sz="1200" b="0" i="0" u="none" strike="noStrike" dirty="0">
                          <a:solidFill>
                            <a:srgbClr val="000000"/>
                          </a:solidFill>
                          <a:effectLst/>
                          <a:latin typeface="Calibri" panose="020F0502020204030204" pitchFamily="34" charset="0"/>
                        </a:rPr>
                        <a:t>depositarios  pendientes de nombrar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200" b="0" i="0" u="none" strike="noStrike" dirty="0">
                          <a:solidFill>
                            <a:srgbClr val="000000"/>
                          </a:solidFill>
                          <a:effectLst/>
                          <a:latin typeface="Calibri" panose="020F050202020403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381506"/>
                  </a:ext>
                </a:extLst>
              </a:tr>
              <a:tr h="246511">
                <a:tc>
                  <a:txBody>
                    <a:bodyPr/>
                    <a:lstStyle/>
                    <a:p>
                      <a:pPr algn="l" fontAlgn="ctr"/>
                      <a:r>
                        <a:rPr lang="es-CO" sz="1200" b="1" i="0" u="none" strike="noStrike">
                          <a:solidFill>
                            <a:srgbClr val="000000"/>
                          </a:solidFill>
                          <a:effectLst/>
                          <a:latin typeface="Calibri" panose="020F050202020403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Calibri" panose="020F0502020204030204" pitchFamily="34" charset="0"/>
                        </a:rPr>
                        <a:t>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3390820"/>
                  </a:ext>
                </a:extLst>
              </a:tr>
              <a:tr h="161672">
                <a:tc>
                  <a:txBody>
                    <a:bodyPr/>
                    <a:lstStyle/>
                    <a:p>
                      <a:pPr algn="ctr" fontAlgn="ctr"/>
                      <a:r>
                        <a:rPr lang="es-CO" sz="1200" b="0" i="0" u="none" strike="noStrike" dirty="0">
                          <a:solidFill>
                            <a:srgbClr val="000000"/>
                          </a:solidFill>
                          <a:effectLst/>
                          <a:latin typeface="Calibri" panose="020F0502020204030204" pitchFamily="34" charset="0"/>
                        </a:rPr>
                        <a:t>**</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42082045"/>
                  </a:ext>
                </a:extLst>
              </a:tr>
            </a:tbl>
          </a:graphicData>
        </a:graphic>
      </p:graphicFrame>
      <p:sp>
        <p:nvSpPr>
          <p:cNvPr id="7" name="CuadroTexto 6"/>
          <p:cNvSpPr txBox="1"/>
          <p:nvPr/>
        </p:nvSpPr>
        <p:spPr>
          <a:xfrm>
            <a:off x="2417836" y="5491288"/>
            <a:ext cx="7356329" cy="1031051"/>
          </a:xfrm>
          <a:prstGeom prst="rect">
            <a:avLst/>
          </a:prstGeom>
          <a:noFill/>
        </p:spPr>
        <p:txBody>
          <a:bodyPr wrap="square" rtlCol="0">
            <a:spAutoFit/>
          </a:bodyPr>
          <a:lstStyle/>
          <a:p>
            <a:pPr marL="285750" indent="-285750" algn="just">
              <a:buFont typeface="Wingdings" panose="05000000000000000000" pitchFamily="2" charset="2"/>
              <a:buChar char="ü"/>
            </a:pPr>
            <a:r>
              <a:rPr lang="es-CO" sz="1200" dirty="0">
                <a:solidFill>
                  <a:srgbClr val="000000"/>
                </a:solidFill>
                <a:latin typeface="Calibri" panose="020F0502020204030204" pitchFamily="34" charset="0"/>
              </a:rPr>
              <a:t>441 sociedades con el 100% FRISCO con activos y de papel con causal de liquidación por lo cual es necesario la asignación de un depositarios con funciones de liquidador en el caso de las sociedades con activos o de un apoderado especial para las sociedades de papel</a:t>
            </a:r>
          </a:p>
          <a:p>
            <a:pPr marL="285750" indent="-285750" algn="just">
              <a:buFont typeface="Wingdings" panose="05000000000000000000" pitchFamily="2" charset="2"/>
              <a:buChar char="ü"/>
            </a:pPr>
            <a:endParaRPr lang="es-CO" sz="1200" dirty="0"/>
          </a:p>
          <a:p>
            <a:pPr marL="285750" indent="-285750" algn="just">
              <a:buFont typeface="Wingdings" panose="05000000000000000000" pitchFamily="2" charset="2"/>
              <a:buChar char="ü"/>
            </a:pPr>
            <a:endParaRPr lang="es-CO" sz="1300" dirty="0"/>
          </a:p>
        </p:txBody>
      </p:sp>
      <p:sp>
        <p:nvSpPr>
          <p:cNvPr id="12" name="CuadroTexto 11"/>
          <p:cNvSpPr txBox="1"/>
          <p:nvPr/>
        </p:nvSpPr>
        <p:spPr>
          <a:xfrm>
            <a:off x="5454438" y="323474"/>
            <a:ext cx="5845729" cy="523220"/>
          </a:xfrm>
          <a:prstGeom prst="rect">
            <a:avLst/>
          </a:prstGeom>
          <a:noFill/>
        </p:spPr>
        <p:txBody>
          <a:bodyPr wrap="square" rtlCol="0">
            <a:spAutoFit/>
          </a:bodyPr>
          <a:lstStyle/>
          <a:p>
            <a:pPr algn="r"/>
            <a:r>
              <a:rPr lang="es-ES" sz="2800" b="1" dirty="0">
                <a:solidFill>
                  <a:schemeClr val="bg1"/>
                </a:solidFill>
                <a:latin typeface="+mj-lt"/>
                <a:cs typeface="Lato Regular"/>
              </a:rPr>
              <a:t>GESTIÓN CON DEPOSITARIOS</a:t>
            </a:r>
          </a:p>
        </p:txBody>
      </p:sp>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3" name="Rectángulo 12"/>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903947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p:cNvSpPr txBox="1"/>
          <p:nvPr/>
        </p:nvSpPr>
        <p:spPr>
          <a:xfrm>
            <a:off x="3073162" y="2947777"/>
            <a:ext cx="6191250" cy="477054"/>
          </a:xfrm>
          <a:prstGeom prst="rect">
            <a:avLst/>
          </a:prstGeom>
          <a:noFill/>
        </p:spPr>
        <p:txBody>
          <a:bodyPr wrap="square" rtlCol="0">
            <a:spAutoFit/>
          </a:bodyPr>
          <a:lstStyle/>
          <a:p>
            <a:pPr algn="ctr"/>
            <a:r>
              <a:rPr lang="es-CO" sz="2500" dirty="0">
                <a:solidFill>
                  <a:srgbClr val="A9A8A9"/>
                </a:solidFill>
                <a:latin typeface="Lato Bold"/>
                <a:cs typeface="Lato Bold"/>
              </a:rPr>
              <a:t>4. GESTIÓN PARA EL CONTROL</a:t>
            </a:r>
            <a:endParaRPr lang="es-ES" sz="2500" dirty="0">
              <a:solidFill>
                <a:srgbClr val="A9A8A9"/>
              </a:solidFill>
              <a:latin typeface="Lato Bold"/>
              <a:cs typeface="Lato Bold"/>
            </a:endParaRPr>
          </a:p>
        </p:txBody>
      </p:sp>
      <p:pic>
        <p:nvPicPr>
          <p:cNvPr id="7" name="Imagen 6"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Rectángulo 5"/>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8" name="CuadroTexto 7"/>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GESTIÓN PARA EL CONTROL</a:t>
            </a:r>
          </a:p>
        </p:txBody>
      </p:sp>
      <p:sp>
        <p:nvSpPr>
          <p:cNvPr id="9" name="Rectángulo 8"/>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573018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p:cNvSpPr txBox="1"/>
          <p:nvPr/>
        </p:nvSpPr>
        <p:spPr>
          <a:xfrm>
            <a:off x="5556325" y="246338"/>
            <a:ext cx="6532755" cy="954107"/>
          </a:xfrm>
          <a:prstGeom prst="rect">
            <a:avLst/>
          </a:prstGeom>
          <a:noFill/>
        </p:spPr>
        <p:txBody>
          <a:bodyPr wrap="square" rtlCol="0">
            <a:spAutoFit/>
          </a:bodyPr>
          <a:lstStyle/>
          <a:p>
            <a:pPr algn="r"/>
            <a:r>
              <a:rPr lang="es-ES" sz="2800" b="1" dirty="0">
                <a:solidFill>
                  <a:schemeClr val="bg1"/>
                </a:solidFill>
                <a:latin typeface="+mj-lt"/>
                <a:cs typeface="Lato Regular"/>
              </a:rPr>
              <a:t>RESULTADOS CONTROL A DEPOSITARIOS PRIMER SEMESTRE DE 2017</a:t>
            </a:r>
          </a:p>
        </p:txBody>
      </p:sp>
      <p:sp>
        <p:nvSpPr>
          <p:cNvPr id="13" name="Rectángulo 12"/>
          <p:cNvSpPr/>
          <p:nvPr/>
        </p:nvSpPr>
        <p:spPr>
          <a:xfrm>
            <a:off x="6730706" y="6502537"/>
            <a:ext cx="3937295" cy="369332"/>
          </a:xfrm>
          <a:prstGeom prst="rect">
            <a:avLst/>
          </a:prstGeom>
        </p:spPr>
        <p:txBody>
          <a:bodyPr wrap="none">
            <a:spAutoFit/>
          </a:bodyPr>
          <a:lstStyle/>
          <a:p>
            <a:pPr algn="ctr" defTabSz="914400">
              <a:defRPr/>
            </a:pPr>
            <a:r>
              <a:rPr lang="es-ES" kern="0" dirty="0">
                <a:solidFill>
                  <a:schemeClr val="bg1">
                    <a:lumMod val="75000"/>
                  </a:schemeClr>
                </a:solidFill>
              </a:rPr>
              <a:t>Gerencia de Sociedades en Liquidación </a:t>
            </a:r>
          </a:p>
        </p:txBody>
      </p:sp>
      <p:sp>
        <p:nvSpPr>
          <p:cNvPr id="11" name="CuadroTexto 10"/>
          <p:cNvSpPr txBox="1"/>
          <p:nvPr/>
        </p:nvSpPr>
        <p:spPr>
          <a:xfrm>
            <a:off x="1995340" y="1281529"/>
            <a:ext cx="8154186" cy="369332"/>
          </a:xfrm>
          <a:prstGeom prst="rect">
            <a:avLst/>
          </a:prstGeom>
          <a:noFill/>
        </p:spPr>
        <p:txBody>
          <a:bodyPr wrap="square" rtlCol="0">
            <a:spAutoFit/>
          </a:bodyPr>
          <a:lstStyle/>
          <a:p>
            <a:pPr algn="ctr"/>
            <a:r>
              <a:rPr lang="es-ES" b="1" dirty="0">
                <a:solidFill>
                  <a:srgbClr val="000A8B"/>
                </a:solidFill>
                <a:latin typeface="Lato Regular"/>
                <a:cs typeface="Lato Regular"/>
              </a:rPr>
              <a:t>RESULTADOS CONTROL A DEPOSITARIOS PRIMER SEMESTRE DE 2017</a:t>
            </a:r>
          </a:p>
        </p:txBody>
      </p:sp>
      <p:sp>
        <p:nvSpPr>
          <p:cNvPr id="15" name="CuadroTexto 14"/>
          <p:cNvSpPr txBox="1"/>
          <p:nvPr/>
        </p:nvSpPr>
        <p:spPr>
          <a:xfrm>
            <a:off x="2149335" y="1861582"/>
            <a:ext cx="7821081" cy="5607689"/>
          </a:xfrm>
          <a:prstGeom prst="rect">
            <a:avLst/>
          </a:prstGeom>
          <a:noFill/>
        </p:spPr>
        <p:txBody>
          <a:bodyPr wrap="square" rtlCol="0">
            <a:spAutoFit/>
          </a:bodyPr>
          <a:lstStyle/>
          <a:p>
            <a:pPr marL="285750" indent="-285750" defTabSz="622300">
              <a:lnSpc>
                <a:spcPct val="90000"/>
              </a:lnSpc>
              <a:spcBef>
                <a:spcPct val="0"/>
              </a:spcBef>
              <a:spcAft>
                <a:spcPct val="35000"/>
              </a:spcAft>
              <a:buFont typeface="Wingdings" panose="05000000000000000000" pitchFamily="2" charset="2"/>
              <a:buChar char="ü"/>
            </a:pPr>
            <a:r>
              <a:rPr lang="es-ES" sz="1600" dirty="0">
                <a:solidFill>
                  <a:srgbClr val="1F497D">
                    <a:hueOff val="0"/>
                    <a:satOff val="0"/>
                    <a:lumOff val="0"/>
                    <a:alphaOff val="0"/>
                  </a:srgbClr>
                </a:solidFill>
                <a:latin typeface="Calibri"/>
              </a:rPr>
              <a:t>A la fecha se han realizado 150 asambleas en el periodo ordinario 2017</a:t>
            </a:r>
          </a:p>
          <a:p>
            <a:pPr marL="285750" indent="-285750" algn="just" defTabSz="622300">
              <a:lnSpc>
                <a:spcPct val="90000"/>
              </a:lnSpc>
              <a:spcBef>
                <a:spcPct val="0"/>
              </a:spcBef>
              <a:spcAft>
                <a:spcPct val="35000"/>
              </a:spcAft>
              <a:buFont typeface="Wingdings" panose="05000000000000000000" pitchFamily="2" charset="2"/>
              <a:buChar char="ü"/>
            </a:pPr>
            <a:r>
              <a:rPr lang="es-ES" sz="1600" dirty="0">
                <a:solidFill>
                  <a:srgbClr val="1F497D">
                    <a:hueOff val="0"/>
                    <a:satOff val="0"/>
                    <a:lumOff val="0"/>
                    <a:alphaOff val="0"/>
                  </a:srgbClr>
                </a:solidFill>
                <a:latin typeface="Calibri"/>
              </a:rPr>
              <a:t>Se han realizado 5 asambleas extraordinarias</a:t>
            </a:r>
          </a:p>
          <a:p>
            <a:pPr marL="285750" indent="-285750" algn="just" defTabSz="622300">
              <a:lnSpc>
                <a:spcPct val="90000"/>
              </a:lnSpc>
              <a:spcBef>
                <a:spcPct val="0"/>
              </a:spcBef>
              <a:spcAft>
                <a:spcPct val="35000"/>
              </a:spcAft>
              <a:buFont typeface="Wingdings" panose="05000000000000000000" pitchFamily="2" charset="2"/>
              <a:buChar char="ü"/>
            </a:pPr>
            <a:r>
              <a:rPr lang="es-ES" sz="1600" dirty="0">
                <a:solidFill>
                  <a:srgbClr val="1F497D">
                    <a:hueOff val="0"/>
                    <a:satOff val="0"/>
                    <a:lumOff val="0"/>
                    <a:alphaOff val="0"/>
                  </a:srgbClr>
                </a:solidFill>
                <a:latin typeface="Calibri"/>
              </a:rPr>
              <a:t>Durante el primer semestre del 2017 se han realizado mensualmente mesas de trabajo con el fin de efectuar seguimiento de manera directa al depositario.</a:t>
            </a:r>
          </a:p>
          <a:p>
            <a:pPr marL="285750" indent="-285750" algn="just" defTabSz="622300">
              <a:lnSpc>
                <a:spcPct val="90000"/>
              </a:lnSpc>
              <a:spcBef>
                <a:spcPct val="0"/>
              </a:spcBef>
              <a:spcAft>
                <a:spcPct val="35000"/>
              </a:spcAft>
              <a:buFont typeface="Wingdings" panose="05000000000000000000" pitchFamily="2" charset="2"/>
              <a:buChar char="ü"/>
            </a:pPr>
            <a:r>
              <a:rPr lang="es-ES" sz="1600" dirty="0">
                <a:solidFill>
                  <a:srgbClr val="1F497D">
                    <a:hueOff val="0"/>
                    <a:satOff val="0"/>
                    <a:lumOff val="0"/>
                    <a:alphaOff val="0"/>
                  </a:srgbClr>
                </a:solidFill>
                <a:latin typeface="Calibri"/>
              </a:rPr>
              <a:t>De acuerdo a la obligación que tienen los depositarios, respecto del envío de informes financieros, se está implementando el Portal de Depositarios, que es una herramienta web, en la cual se esta cargando los informes contables y financieros con el fin de realizar seguimiento y validación y control a las sociedades de manera más efectiva.</a:t>
            </a:r>
          </a:p>
          <a:p>
            <a:pPr marL="285750" indent="-285750" algn="just" defTabSz="622300">
              <a:lnSpc>
                <a:spcPct val="90000"/>
              </a:lnSpc>
              <a:spcBef>
                <a:spcPct val="0"/>
              </a:spcBef>
              <a:spcAft>
                <a:spcPct val="35000"/>
              </a:spcAft>
              <a:buFont typeface="Wingdings" panose="05000000000000000000" pitchFamily="2" charset="2"/>
              <a:buChar char="ü"/>
            </a:pPr>
            <a:r>
              <a:rPr lang="es-ES" sz="1600" dirty="0">
                <a:solidFill>
                  <a:srgbClr val="1F497D">
                    <a:hueOff val="0"/>
                    <a:satOff val="0"/>
                    <a:lumOff val="0"/>
                    <a:alphaOff val="0"/>
                  </a:srgbClr>
                </a:solidFill>
                <a:latin typeface="Calibri"/>
              </a:rPr>
              <a:t>Por otra parte,  en el primer semestre del año 2017, como resultado de la validación de la gestión de los depositarios, se han removido por incumplimiento de funciones, 3 depositarios con funciones de liquidador los cuales tenían en total asignadas 11 sociedades.</a:t>
            </a:r>
          </a:p>
          <a:p>
            <a:pPr marL="285750" indent="-285750" algn="just" defTabSz="622300">
              <a:lnSpc>
                <a:spcPct val="90000"/>
              </a:lnSpc>
              <a:spcBef>
                <a:spcPct val="0"/>
              </a:spcBef>
              <a:spcAft>
                <a:spcPct val="35000"/>
              </a:spcAft>
              <a:buFont typeface="Wingdings" panose="05000000000000000000" pitchFamily="2" charset="2"/>
              <a:buChar char="ü"/>
            </a:pPr>
            <a:r>
              <a:rPr lang="es-CO" sz="1600" dirty="0">
                <a:solidFill>
                  <a:srgbClr val="1F497D">
                    <a:hueOff val="0"/>
                    <a:satOff val="0"/>
                    <a:lumOff val="0"/>
                    <a:alphaOff val="0"/>
                  </a:srgbClr>
                </a:solidFill>
              </a:rPr>
              <a:t>Se vienen realizando contingencias con el fin de validar el inventario y realizar el saneamiento de la información de los activos sociales.</a:t>
            </a:r>
          </a:p>
          <a:p>
            <a:pPr marL="285750" indent="-285750" algn="just" defTabSz="622300">
              <a:lnSpc>
                <a:spcPct val="90000"/>
              </a:lnSpc>
              <a:spcBef>
                <a:spcPct val="0"/>
              </a:spcBef>
              <a:spcAft>
                <a:spcPct val="35000"/>
              </a:spcAft>
              <a:buFont typeface="Wingdings" panose="05000000000000000000" pitchFamily="2" charset="2"/>
              <a:buChar char="ü"/>
            </a:pPr>
            <a:r>
              <a:rPr lang="es-CO" sz="1600" dirty="0">
                <a:solidFill>
                  <a:srgbClr val="1F497D">
                    <a:hueOff val="0"/>
                    <a:satOff val="0"/>
                    <a:lumOff val="0"/>
                    <a:alphaOff val="0"/>
                  </a:srgbClr>
                </a:solidFill>
              </a:rPr>
              <a:t>Así mismo, se han adelantado acercamientos con depositarios donde se divulgan las diferentes políticas y directrices de la Gerencia, esto con el fin de poder establecer mecanismos que mitiguen el riesgo en la administración de las sociedades.</a:t>
            </a:r>
          </a:p>
          <a:p>
            <a:pPr algn="just" defTabSz="622300">
              <a:lnSpc>
                <a:spcPct val="90000"/>
              </a:lnSpc>
              <a:spcBef>
                <a:spcPct val="0"/>
              </a:spcBef>
              <a:spcAft>
                <a:spcPct val="35000"/>
              </a:spcAft>
            </a:pPr>
            <a:endParaRPr lang="es-ES" sz="1600" dirty="0">
              <a:solidFill>
                <a:srgbClr val="1F497D">
                  <a:hueOff val="0"/>
                  <a:satOff val="0"/>
                  <a:lumOff val="0"/>
                  <a:alphaOff val="0"/>
                </a:srgbClr>
              </a:solidFill>
              <a:latin typeface="Calibri"/>
            </a:endParaRPr>
          </a:p>
          <a:p>
            <a:pPr algn="just" defTabSz="622300">
              <a:lnSpc>
                <a:spcPct val="90000"/>
              </a:lnSpc>
              <a:spcBef>
                <a:spcPct val="0"/>
              </a:spcBef>
              <a:spcAft>
                <a:spcPct val="35000"/>
              </a:spcAft>
            </a:pPr>
            <a:endParaRPr lang="es-ES" sz="1600" dirty="0">
              <a:solidFill>
                <a:srgbClr val="1F497D">
                  <a:hueOff val="0"/>
                  <a:satOff val="0"/>
                  <a:lumOff val="0"/>
                  <a:alphaOff val="0"/>
                </a:srgbClr>
              </a:solidFill>
              <a:latin typeface="Calibri"/>
            </a:endParaRPr>
          </a:p>
          <a:p>
            <a:pPr marL="285750" indent="-285750" defTabSz="622300">
              <a:lnSpc>
                <a:spcPct val="90000"/>
              </a:lnSpc>
              <a:spcBef>
                <a:spcPct val="0"/>
              </a:spcBef>
              <a:spcAft>
                <a:spcPct val="35000"/>
              </a:spcAft>
              <a:buFont typeface="Wingdings" panose="05000000000000000000" pitchFamily="2" charset="2"/>
              <a:buChar char="ü"/>
            </a:pPr>
            <a:endParaRPr lang="es-ES" sz="1600" dirty="0">
              <a:solidFill>
                <a:srgbClr val="1F497D">
                  <a:hueOff val="0"/>
                  <a:satOff val="0"/>
                  <a:lumOff val="0"/>
                  <a:alphaOff val="0"/>
                </a:srgbClr>
              </a:solidFill>
              <a:latin typeface="Calibri"/>
            </a:endParaRPr>
          </a:p>
          <a:p>
            <a:pPr marL="285750" indent="-285750" defTabSz="622300">
              <a:lnSpc>
                <a:spcPct val="90000"/>
              </a:lnSpc>
              <a:spcBef>
                <a:spcPct val="0"/>
              </a:spcBef>
              <a:spcAft>
                <a:spcPct val="35000"/>
              </a:spcAft>
              <a:buFont typeface="Wingdings" panose="05000000000000000000" pitchFamily="2" charset="2"/>
              <a:buChar char="ü"/>
            </a:pPr>
            <a:endParaRPr lang="es-ES" sz="1600" dirty="0">
              <a:solidFill>
                <a:srgbClr val="1F497D">
                  <a:hueOff val="0"/>
                  <a:satOff val="0"/>
                  <a:lumOff val="0"/>
                  <a:alphaOff val="0"/>
                </a:srgbClr>
              </a:solidFill>
              <a:latin typeface="Calibri"/>
            </a:endParaRPr>
          </a:p>
        </p:txBody>
      </p:sp>
      <p:sp>
        <p:nvSpPr>
          <p:cNvPr id="16" name="Rectángulo 15"/>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Rectángulo 16"/>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498734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Rectángulo 5"/>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7" name="CuadroTexto 6"/>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GESTIÓN NEGOCIOS</a:t>
            </a:r>
          </a:p>
        </p:txBody>
      </p:sp>
      <p:sp>
        <p:nvSpPr>
          <p:cNvPr id="8" name="Rectángulo 7"/>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41778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1857830" y="1194193"/>
            <a:ext cx="8882743" cy="646331"/>
          </a:xfrm>
          <a:prstGeom prst="rect">
            <a:avLst/>
          </a:prstGeom>
          <a:noFill/>
        </p:spPr>
        <p:txBody>
          <a:bodyPr wrap="square" rtlCol="0">
            <a:spAutoFit/>
          </a:bodyPr>
          <a:lstStyle/>
          <a:p>
            <a:r>
              <a:rPr lang="es-CO" sz="36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Consecución recursos</a:t>
            </a:r>
          </a:p>
        </p:txBody>
      </p:sp>
      <p:graphicFrame>
        <p:nvGraphicFramePr>
          <p:cNvPr id="8" name="Diagrama 7"/>
          <p:cNvGraphicFramePr/>
          <p:nvPr>
            <p:extLst/>
          </p:nvPr>
        </p:nvGraphicFramePr>
        <p:xfrm>
          <a:off x="2159645" y="1867141"/>
          <a:ext cx="7861241" cy="4350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p:cNvSpPr txBox="1"/>
          <p:nvPr/>
        </p:nvSpPr>
        <p:spPr>
          <a:xfrm>
            <a:off x="7011289" y="396055"/>
            <a:ext cx="5180711" cy="523220"/>
          </a:xfrm>
          <a:prstGeom prst="rect">
            <a:avLst/>
          </a:prstGeom>
          <a:noFill/>
        </p:spPr>
        <p:txBody>
          <a:bodyPr wrap="square" rtlCol="0">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CONSECUCIÓN RECURSOS</a:t>
            </a:r>
          </a:p>
        </p:txBody>
      </p:sp>
      <p:sp>
        <p:nvSpPr>
          <p:cNvPr id="15" name="Rectángulo 14"/>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304156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2289334" y="1266116"/>
            <a:ext cx="8882743" cy="646331"/>
          </a:xfrm>
          <a:prstGeom prst="rect">
            <a:avLst/>
          </a:prstGeom>
          <a:noFill/>
        </p:spPr>
        <p:txBody>
          <a:bodyPr wrap="square" rtlCol="0">
            <a:spAutoFit/>
          </a:bodyPr>
          <a:lstStyle/>
          <a:p>
            <a:r>
              <a:rPr lang="es-CO" sz="36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Consecución recursos al interior de SAE.</a:t>
            </a:r>
          </a:p>
        </p:txBody>
      </p:sp>
      <p:graphicFrame>
        <p:nvGraphicFramePr>
          <p:cNvPr id="19" name="Diagrama 18"/>
          <p:cNvGraphicFramePr/>
          <p:nvPr>
            <p:extLst/>
          </p:nvPr>
        </p:nvGraphicFramePr>
        <p:xfrm>
          <a:off x="2353428" y="2231063"/>
          <a:ext cx="7104406" cy="4497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15" name="Rectángulo 14"/>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2" name="Rectángulo 11"/>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6" name="CuadroTexto 15"/>
          <p:cNvSpPr txBox="1"/>
          <p:nvPr/>
        </p:nvSpPr>
        <p:spPr>
          <a:xfrm>
            <a:off x="7011289" y="396055"/>
            <a:ext cx="5180711" cy="523220"/>
          </a:xfrm>
          <a:prstGeom prst="rect">
            <a:avLst/>
          </a:prstGeom>
          <a:noFill/>
        </p:spPr>
        <p:txBody>
          <a:bodyPr wrap="square" rtlCol="0">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CONSECUCIÓN RECURSOS</a:t>
            </a:r>
          </a:p>
        </p:txBody>
      </p:sp>
      <p:sp>
        <p:nvSpPr>
          <p:cNvPr id="17" name="Rectángulo 16"/>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630587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1668168" y="1319432"/>
            <a:ext cx="9253231" cy="646331"/>
          </a:xfrm>
          <a:prstGeom prst="rect">
            <a:avLst/>
          </a:prstGeom>
          <a:noFill/>
        </p:spPr>
        <p:txBody>
          <a:bodyPr wrap="square" rtlCol="0">
            <a:spAutoFit/>
          </a:bodyPr>
          <a:lstStyle/>
          <a:p>
            <a:r>
              <a:rPr lang="es-CO" sz="36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Enajenación de activos</a:t>
            </a:r>
          </a:p>
        </p:txBody>
      </p:sp>
      <p:graphicFrame>
        <p:nvGraphicFramePr>
          <p:cNvPr id="3" name="Diagrama 2"/>
          <p:cNvGraphicFramePr/>
          <p:nvPr>
            <p:extLst/>
          </p:nvPr>
        </p:nvGraphicFramePr>
        <p:xfrm>
          <a:off x="1929353" y="2261843"/>
          <a:ext cx="8257881" cy="39598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10"/>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15" name="Rectángulo 14"/>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2" name="Rectángulo 11"/>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6" name="CuadroTexto 15"/>
          <p:cNvSpPr txBox="1"/>
          <p:nvPr/>
        </p:nvSpPr>
        <p:spPr>
          <a:xfrm>
            <a:off x="7011289" y="396055"/>
            <a:ext cx="5180711" cy="523220"/>
          </a:xfrm>
          <a:prstGeom prst="rect">
            <a:avLst/>
          </a:prstGeom>
          <a:noFill/>
        </p:spPr>
        <p:txBody>
          <a:bodyPr wrap="square" rtlCol="0">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CONSECUCIÓN RECURSOS</a:t>
            </a:r>
          </a:p>
        </p:txBody>
      </p:sp>
      <p:sp>
        <p:nvSpPr>
          <p:cNvPr id="17" name="Rectángulo 16"/>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913177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Resultado de imagen para infografia edific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2803" y="4349630"/>
            <a:ext cx="2899783" cy="217483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1627435" y="1471679"/>
            <a:ext cx="9143335" cy="646331"/>
          </a:xfrm>
          <a:prstGeom prst="rect">
            <a:avLst/>
          </a:prstGeom>
          <a:noFill/>
        </p:spPr>
        <p:txBody>
          <a:bodyPr wrap="square" rtlCol="0">
            <a:spAutoFit/>
          </a:bodyPr>
          <a:lstStyle/>
          <a:p>
            <a:r>
              <a:rPr lang="es-CO" sz="36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Enajenación de activos </a:t>
            </a:r>
          </a:p>
        </p:txBody>
      </p:sp>
      <p:graphicFrame>
        <p:nvGraphicFramePr>
          <p:cNvPr id="4" name="Diagrama 3"/>
          <p:cNvGraphicFramePr/>
          <p:nvPr>
            <p:extLst/>
          </p:nvPr>
        </p:nvGraphicFramePr>
        <p:xfrm>
          <a:off x="3263312" y="1986965"/>
          <a:ext cx="5665377" cy="44835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CuadroTexto 11"/>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16" name="Rectángulo 15"/>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1" name="Rectángulo 10"/>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5" name="CuadroTexto 14"/>
          <p:cNvSpPr txBox="1"/>
          <p:nvPr/>
        </p:nvSpPr>
        <p:spPr>
          <a:xfrm>
            <a:off x="7011289" y="396055"/>
            <a:ext cx="5180711" cy="523220"/>
          </a:xfrm>
          <a:prstGeom prst="rect">
            <a:avLst/>
          </a:prstGeom>
          <a:noFill/>
        </p:spPr>
        <p:txBody>
          <a:bodyPr wrap="square" rtlCol="0">
            <a:spAutoFit/>
          </a:bodyPr>
          <a:lstStyle/>
          <a:p>
            <a:r>
              <a:rPr lang="es-CO"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CONSECUCIÓN RECURSOS</a:t>
            </a:r>
          </a:p>
        </p:txBody>
      </p:sp>
      <p:sp>
        <p:nvSpPr>
          <p:cNvPr id="18" name="Rectángulo 17"/>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654718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15068"/>
            <a:ext cx="2222501" cy="1067549"/>
          </a:xfrm>
          <a:prstGeom prst="rect">
            <a:avLst/>
          </a:prstGeom>
        </p:spPr>
      </p:pic>
      <p:sp>
        <p:nvSpPr>
          <p:cNvPr id="5" name="CuadroTexto 4"/>
          <p:cNvSpPr txBox="1"/>
          <p:nvPr/>
        </p:nvSpPr>
        <p:spPr>
          <a:xfrm>
            <a:off x="5807034" y="425998"/>
            <a:ext cx="5303363" cy="523220"/>
          </a:xfrm>
          <a:prstGeom prst="rect">
            <a:avLst/>
          </a:prstGeom>
          <a:noFill/>
        </p:spPr>
        <p:txBody>
          <a:bodyPr wrap="square" rtlCol="0">
            <a:spAutoFit/>
          </a:bodyPr>
          <a:lstStyle/>
          <a:p>
            <a:pPr algn="r"/>
            <a:r>
              <a:rPr lang="es-ES" sz="2800" b="1" dirty="0">
                <a:solidFill>
                  <a:schemeClr val="bg1"/>
                </a:solidFill>
                <a:cs typeface="Lato Regular"/>
              </a:rPr>
              <a:t>ACTIVOS CON TRANSPARENCIA</a:t>
            </a:r>
          </a:p>
        </p:txBody>
      </p:sp>
      <p:sp>
        <p:nvSpPr>
          <p:cNvPr id="18" name="CuadroTexto 17"/>
          <p:cNvSpPr txBox="1"/>
          <p:nvPr/>
        </p:nvSpPr>
        <p:spPr>
          <a:xfrm>
            <a:off x="2125720" y="1212756"/>
            <a:ext cx="7707210" cy="4893647"/>
          </a:xfrm>
          <a:prstGeom prst="rect">
            <a:avLst/>
          </a:prstGeom>
          <a:noFill/>
        </p:spPr>
        <p:txBody>
          <a:bodyPr wrap="square" rtlCol="0">
            <a:spAutoFit/>
          </a:bodyPr>
          <a:lstStyle/>
          <a:p>
            <a:pPr algn="just"/>
            <a:r>
              <a:rPr lang="es-CO" sz="20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6</a:t>
            </a:r>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 DIFICULTADES</a:t>
            </a:r>
          </a:p>
          <a:p>
            <a:pPr algn="just"/>
            <a:endParaRPr lang="es-CO" b="1"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mj-lt"/>
              <a:buAutoNum type="arabicPeriod"/>
            </a:pPr>
            <a:r>
              <a:rPr lang="es-CO" dirty="0">
                <a:solidFill>
                  <a:srgbClr val="1F497D">
                    <a:hueOff val="0"/>
                    <a:satOff val="0"/>
                    <a:lumOff val="0"/>
                    <a:alphaOff val="0"/>
                  </a:srgbClr>
                </a:solidFill>
              </a:rPr>
              <a:t>Expedientes administrativos de las sociedades incompletos o sin información.</a:t>
            </a:r>
          </a:p>
          <a:p>
            <a:pPr marL="342900" indent="-342900" algn="just">
              <a:buFont typeface="+mj-lt"/>
              <a:buAutoNum type="arabicPeriod"/>
            </a:pPr>
            <a:endParaRPr lang="es-CO" dirty="0">
              <a:solidFill>
                <a:srgbClr val="1F497D">
                  <a:hueOff val="0"/>
                  <a:satOff val="0"/>
                  <a:lumOff val="0"/>
                  <a:alphaOff val="0"/>
                </a:srgbClr>
              </a:solidFill>
            </a:endParaRPr>
          </a:p>
          <a:p>
            <a:pPr marL="342900" indent="-342900" algn="just">
              <a:buFont typeface="+mj-lt"/>
              <a:buAutoNum type="arabicPeriod"/>
            </a:pPr>
            <a:r>
              <a:rPr lang="es-CO" dirty="0">
                <a:solidFill>
                  <a:srgbClr val="1F497D">
                    <a:hueOff val="0"/>
                    <a:satOff val="0"/>
                    <a:lumOff val="0"/>
                    <a:alphaOff val="0"/>
                  </a:srgbClr>
                </a:solidFill>
              </a:rPr>
              <a:t>Hallazgos de sociedades con matricula cancelada por decisión judicial sin el agotamiento del proceso </a:t>
            </a:r>
            <a:r>
              <a:rPr lang="es-CO" dirty="0" err="1">
                <a:solidFill>
                  <a:srgbClr val="1F497D">
                    <a:hueOff val="0"/>
                    <a:satOff val="0"/>
                    <a:lumOff val="0"/>
                    <a:alphaOff val="0"/>
                  </a:srgbClr>
                </a:solidFill>
              </a:rPr>
              <a:t>liquidatorio</a:t>
            </a:r>
            <a:r>
              <a:rPr lang="es-CO" dirty="0">
                <a:solidFill>
                  <a:srgbClr val="1F497D">
                    <a:hueOff val="0"/>
                    <a:satOff val="0"/>
                    <a:lumOff val="0"/>
                    <a:alphaOff val="0"/>
                  </a:srgbClr>
                </a:solidFill>
              </a:rPr>
              <a:t>, las cuales no se encontraban en el inventario entregado por la D.N.E</a:t>
            </a:r>
          </a:p>
          <a:p>
            <a:pPr marL="342900" indent="-342900" algn="just">
              <a:buFont typeface="+mj-lt"/>
              <a:buAutoNum type="arabicPeriod"/>
            </a:pPr>
            <a:endParaRPr lang="es-CO" dirty="0">
              <a:solidFill>
                <a:srgbClr val="1F497D">
                  <a:hueOff val="0"/>
                  <a:satOff val="0"/>
                  <a:lumOff val="0"/>
                  <a:alphaOff val="0"/>
                </a:srgbClr>
              </a:solidFill>
            </a:endParaRPr>
          </a:p>
          <a:p>
            <a:pPr marL="342900" indent="-342900" algn="just">
              <a:buFont typeface="+mj-lt"/>
              <a:buAutoNum type="arabicPeriod"/>
            </a:pPr>
            <a:r>
              <a:rPr lang="es-CO" dirty="0">
                <a:solidFill>
                  <a:srgbClr val="1F497D">
                    <a:hueOff val="0"/>
                    <a:satOff val="0"/>
                    <a:lumOff val="0"/>
                    <a:alphaOff val="0"/>
                  </a:srgbClr>
                </a:solidFill>
              </a:rPr>
              <a:t>Falta de respuesta a la circularización por parte de los entes encargados del registro de bienes.</a:t>
            </a:r>
          </a:p>
          <a:p>
            <a:pPr marL="342900" indent="-342900" algn="just">
              <a:buFont typeface="+mj-lt"/>
              <a:buAutoNum type="arabicPeriod"/>
            </a:pPr>
            <a:endParaRPr lang="es-CO" dirty="0">
              <a:solidFill>
                <a:srgbClr val="1F497D">
                  <a:hueOff val="0"/>
                  <a:satOff val="0"/>
                  <a:lumOff val="0"/>
                  <a:alphaOff val="0"/>
                </a:srgbClr>
              </a:solidFill>
            </a:endParaRPr>
          </a:p>
          <a:p>
            <a:pPr marL="342900" indent="-342900" algn="just">
              <a:buFont typeface="+mj-lt"/>
              <a:buAutoNum type="arabicPeriod"/>
            </a:pPr>
            <a:r>
              <a:rPr lang="es-CO" dirty="0">
                <a:solidFill>
                  <a:srgbClr val="1F497D">
                    <a:hueOff val="0"/>
                    <a:satOff val="0"/>
                    <a:lumOff val="0"/>
                    <a:alphaOff val="0"/>
                  </a:srgbClr>
                </a:solidFill>
              </a:rPr>
              <a:t>Falta de comunicación con la Fiscalía y despachos judiciales en cuanto a:</a:t>
            </a:r>
          </a:p>
          <a:p>
            <a:pPr marL="342900" indent="-342900" algn="just">
              <a:buFont typeface="Arial" panose="020B0604020202020204" pitchFamily="34" charset="0"/>
              <a:buChar char="•"/>
            </a:pPr>
            <a:r>
              <a:rPr lang="es-CO" dirty="0">
                <a:solidFill>
                  <a:srgbClr val="1F497D">
                    <a:hueOff val="0"/>
                    <a:satOff val="0"/>
                    <a:lumOff val="0"/>
                    <a:alphaOff val="0"/>
                  </a:srgbClr>
                </a:solidFill>
              </a:rPr>
              <a:t>Expedición de la autorización de enajenación temprana de activos de la sociedad </a:t>
            </a:r>
          </a:p>
          <a:p>
            <a:pPr marL="457200" indent="-457200" algn="just">
              <a:buFont typeface="+mj-lt"/>
              <a:buAutoNum type="arabicPeriod"/>
            </a:pPr>
            <a:endParaRPr lang="es-CO"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rabicPeriod"/>
            </a:pPr>
            <a:endParaRPr lang="es-CO" b="1"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4244029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18" name="CuadroTexto 17"/>
          <p:cNvSpPr txBox="1"/>
          <p:nvPr/>
        </p:nvSpPr>
        <p:spPr>
          <a:xfrm>
            <a:off x="2125721" y="1444648"/>
            <a:ext cx="8177155" cy="4590487"/>
          </a:xfrm>
          <a:prstGeom prst="rect">
            <a:avLst/>
          </a:prstGeom>
          <a:noFill/>
        </p:spPr>
        <p:txBody>
          <a:bodyPr wrap="square" rtlCol="0">
            <a:spAutoFit/>
          </a:bodyPr>
          <a:lstStyle/>
          <a:p>
            <a:pPr algn="just"/>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DIFICULTADES</a:t>
            </a:r>
          </a:p>
          <a:p>
            <a:pPr marL="342900" indent="-342900" algn="just">
              <a:buFont typeface="Arial" panose="020B0604020202020204" pitchFamily="34" charset="0"/>
              <a:buChar char="•"/>
            </a:pPr>
            <a:endParaRPr lang="es-CO"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90000"/>
              </a:lnSpc>
              <a:spcBef>
                <a:spcPct val="0"/>
              </a:spcBef>
              <a:spcAft>
                <a:spcPct val="35000"/>
              </a:spcAft>
              <a:buFont typeface="Wingdings" panose="05000000000000000000" pitchFamily="2" charset="2"/>
              <a:buChar char="ü"/>
            </a:pPr>
            <a:r>
              <a:rPr lang="es-ES" dirty="0">
                <a:solidFill>
                  <a:srgbClr val="1F497D">
                    <a:hueOff val="0"/>
                    <a:satOff val="0"/>
                    <a:lumOff val="0"/>
                    <a:alphaOff val="0"/>
                  </a:srgbClr>
                </a:solidFill>
              </a:rPr>
              <a:t>En las sociedades de papel se presenta adicionalmente falta de respuesta unificada por parte de los despachos judiciales en los que se adelanta el proceso de extinción de dominio para obtener autorización para declarar la causal de liquidación en la sociedades de papel y autorización para cancelar las matriculas mercantiles de los establecimientos de comercio.</a:t>
            </a:r>
          </a:p>
          <a:p>
            <a:pPr marL="342900" indent="-342900" algn="just">
              <a:buFont typeface="+mj-lt"/>
              <a:buAutoNum type="arabicPeriod" startAt="5"/>
            </a:pPr>
            <a:r>
              <a:rPr lang="es-CO" dirty="0">
                <a:solidFill>
                  <a:srgbClr val="1F497D">
                    <a:hueOff val="0"/>
                    <a:satOff val="0"/>
                    <a:lumOff val="0"/>
                    <a:alphaOff val="0"/>
                  </a:srgbClr>
                </a:solidFill>
              </a:rPr>
              <a:t>Recomposición del patrimonio social</a:t>
            </a:r>
          </a:p>
          <a:p>
            <a:pPr marL="342900" indent="-342900" algn="just"/>
            <a:endParaRPr lang="es-CO" dirty="0">
              <a:solidFill>
                <a:srgbClr val="1F497D">
                  <a:hueOff val="0"/>
                  <a:satOff val="0"/>
                  <a:lumOff val="0"/>
                  <a:alphaOff val="0"/>
                </a:srgbClr>
              </a:solidFill>
            </a:endParaRPr>
          </a:p>
          <a:p>
            <a:pPr marL="342900" indent="-342900" algn="just">
              <a:buFont typeface="Wingdings" panose="05000000000000000000" pitchFamily="2" charset="2"/>
              <a:buChar char="ü"/>
            </a:pPr>
            <a:r>
              <a:rPr lang="es-ES" dirty="0">
                <a:solidFill>
                  <a:srgbClr val="1F497D">
                    <a:hueOff val="0"/>
                    <a:satOff val="0"/>
                    <a:lumOff val="0"/>
                    <a:alphaOff val="0"/>
                  </a:srgbClr>
                </a:solidFill>
              </a:rPr>
              <a:t>Devolución dineros FRISCO producto de ventas de inmuebles sociales</a:t>
            </a:r>
          </a:p>
          <a:p>
            <a:pPr marL="342900" indent="-342900" algn="just">
              <a:buFont typeface="Wingdings" panose="05000000000000000000" pitchFamily="2" charset="2"/>
              <a:buChar char="ü"/>
            </a:pPr>
            <a:r>
              <a:rPr lang="es-ES" dirty="0">
                <a:solidFill>
                  <a:srgbClr val="1F497D">
                    <a:hueOff val="0"/>
                    <a:satOff val="0"/>
                    <a:lumOff val="0"/>
                    <a:alphaOff val="0"/>
                  </a:srgbClr>
                </a:solidFill>
              </a:rPr>
              <a:t>Entrega inmuebles sociales administrados por depositarios de inmuebles</a:t>
            </a:r>
          </a:p>
          <a:p>
            <a:pPr marL="342900" indent="-342900" algn="just">
              <a:buFont typeface="+mj-lt"/>
              <a:buAutoNum type="arabicPeriod" startAt="5"/>
            </a:pPr>
            <a:endParaRPr lang="es-ES" dirty="0">
              <a:solidFill>
                <a:srgbClr val="1F497D">
                  <a:hueOff val="0"/>
                  <a:satOff val="0"/>
                  <a:lumOff val="0"/>
                  <a:alphaOff val="0"/>
                </a:srgbClr>
              </a:solidFill>
            </a:endParaRPr>
          </a:p>
          <a:p>
            <a:pPr marL="342900" indent="-342900" algn="just">
              <a:buFont typeface="+mj-lt"/>
              <a:buAutoNum type="arabicPeriod" startAt="6"/>
            </a:pPr>
            <a:r>
              <a:rPr lang="es-ES" dirty="0">
                <a:solidFill>
                  <a:srgbClr val="1F497D">
                    <a:hueOff val="0"/>
                    <a:satOff val="0"/>
                    <a:lumOff val="0"/>
                    <a:alphaOff val="0"/>
                  </a:srgbClr>
                </a:solidFill>
              </a:rPr>
              <a:t>Imposibilidad de culminar los procesos liquidatorios en las sociedades en proceso de extinción, (pendiente de modificación Ley 1708 de 2014)</a:t>
            </a:r>
          </a:p>
          <a:p>
            <a:pPr marL="342900" indent="-342900" algn="just">
              <a:buFont typeface="+mj-lt"/>
              <a:buAutoNum type="arabicPeriod" startAt="6"/>
            </a:pPr>
            <a:endParaRPr lang="es-ES" dirty="0">
              <a:solidFill>
                <a:srgbClr val="1F497D">
                  <a:hueOff val="0"/>
                  <a:satOff val="0"/>
                  <a:lumOff val="0"/>
                  <a:alphaOff val="0"/>
                </a:srgbClr>
              </a:solidFill>
            </a:endParaRPr>
          </a:p>
          <a:p>
            <a:pPr algn="just"/>
            <a:endParaRPr lang="es-CO" sz="19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15068"/>
            <a:ext cx="2222501" cy="1067549"/>
          </a:xfrm>
          <a:prstGeom prst="rect">
            <a:avLst/>
          </a:prstGeom>
        </p:spPr>
      </p:pic>
      <p:sp>
        <p:nvSpPr>
          <p:cNvPr id="11" name="CuadroTexto 10"/>
          <p:cNvSpPr txBox="1"/>
          <p:nvPr/>
        </p:nvSpPr>
        <p:spPr>
          <a:xfrm>
            <a:off x="5807034" y="425998"/>
            <a:ext cx="5303363" cy="523220"/>
          </a:xfrm>
          <a:prstGeom prst="rect">
            <a:avLst/>
          </a:prstGeom>
          <a:noFill/>
        </p:spPr>
        <p:txBody>
          <a:bodyPr wrap="square" rtlCol="0">
            <a:spAutoFit/>
          </a:bodyPr>
          <a:lstStyle/>
          <a:p>
            <a:pPr algn="r"/>
            <a:r>
              <a:rPr lang="es-ES" sz="2800" b="1" dirty="0">
                <a:solidFill>
                  <a:schemeClr val="bg1"/>
                </a:solidFill>
                <a:cs typeface="Lato Regular"/>
              </a:rPr>
              <a:t>ACTIVOS CON TRANSPARENCIA</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446894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Rectángulo 6"/>
          <p:cNvSpPr/>
          <p:nvPr/>
        </p:nvSpPr>
        <p:spPr>
          <a:xfrm>
            <a:off x="2296738" y="3042417"/>
            <a:ext cx="9143335" cy="523220"/>
          </a:xfrm>
          <a:prstGeom prst="rect">
            <a:avLst/>
          </a:prstGeom>
          <a:noFill/>
        </p:spPr>
        <p:txBody>
          <a:bodyPr wrap="square" rtlCol="0">
            <a:spAutoFit/>
          </a:bodyPr>
          <a:lstStyle/>
          <a:p>
            <a:r>
              <a:rPr lang="es-CO" sz="28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7. RESULTADOS GESTION PRIMER SEMESTRE DE 2017</a:t>
            </a:r>
          </a:p>
        </p:txBody>
      </p:sp>
      <p:sp>
        <p:nvSpPr>
          <p:cNvPr id="12" name="CuadroTexto 11"/>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16" name="Rectángulo 15"/>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1" name="CuadroTexto 10"/>
          <p:cNvSpPr txBox="1"/>
          <p:nvPr/>
        </p:nvSpPr>
        <p:spPr>
          <a:xfrm>
            <a:off x="0" y="2884609"/>
            <a:ext cx="12192000" cy="584775"/>
          </a:xfrm>
          <a:prstGeom prst="rect">
            <a:avLst/>
          </a:prstGeom>
          <a:solidFill>
            <a:srgbClr val="000A8B"/>
          </a:solidFill>
        </p:spPr>
        <p:txBody>
          <a:bodyPr wrap="square" rtlCol="0">
            <a:spAutoFit/>
          </a:bodyPr>
          <a:lstStyle/>
          <a:p>
            <a:pPr algn="ctr"/>
            <a:r>
              <a:rPr lang="es-CO" sz="3200" b="1" dirty="0">
                <a:solidFill>
                  <a:schemeClr val="bg1"/>
                </a:solidFill>
              </a:rPr>
              <a:t>RESULTADOS PRIMER SEMESTRE 2017</a:t>
            </a:r>
          </a:p>
        </p:txBody>
      </p:sp>
      <p:pic>
        <p:nvPicPr>
          <p:cNvPr id="13" name="Imagen 12"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15" name="Rectángulo 14"/>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Rectángulo 16"/>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843950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5" name="CuadroTexto 4"/>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8" name="CuadroTexto 17"/>
          <p:cNvSpPr txBox="1"/>
          <p:nvPr/>
        </p:nvSpPr>
        <p:spPr>
          <a:xfrm>
            <a:off x="2074670" y="1345289"/>
            <a:ext cx="7707210" cy="3847207"/>
          </a:xfrm>
          <a:prstGeom prst="rect">
            <a:avLst/>
          </a:prstGeom>
          <a:noFill/>
        </p:spPr>
        <p:txBody>
          <a:bodyPr wrap="square" rtlCol="0">
            <a:spAutoFit/>
          </a:bodyPr>
          <a:lstStyle/>
          <a:p>
            <a:pPr algn="just"/>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ANTECEDENTES</a:t>
            </a:r>
          </a:p>
          <a:p>
            <a:pPr algn="just"/>
            <a:endParaRPr lang="es-CO" sz="2000" b="1"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rabicPeriod"/>
            </a:pP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La culminación de procesos </a:t>
            </a:r>
            <a:r>
              <a:rPr lang="es-CO" sz="2000" dirty="0" err="1">
                <a:solidFill>
                  <a:srgbClr val="203864"/>
                </a:solidFill>
                <a:latin typeface="Calibri" panose="020F0502020204030204" pitchFamily="34" charset="0"/>
                <a:ea typeface="Calibri" panose="020F0502020204030204" pitchFamily="34" charset="0"/>
                <a:cs typeface="Times New Roman" panose="02020603050405020304" pitchFamily="18" charset="0"/>
              </a:rPr>
              <a:t>liquidatorios</a:t>
            </a: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de sociedades que cumplan con los requisitos establecidos para la terminación de la persona jurídica y del patrimonio social.</a:t>
            </a:r>
            <a:endParaRPr lang="es-CO" sz="2000" dirty="0"/>
          </a:p>
          <a:p>
            <a:pPr marL="457200" indent="-457200" algn="just">
              <a:buFont typeface="+mj-lt"/>
              <a:buAutoNum type="arabicPeriod" startAt="2"/>
            </a:pPr>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rabicPeriod" startAt="2"/>
            </a:pP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Adopción de las normas que regulan el proceso liquidatario, en especial las contenidas en el Código de Comercio y lo establecido en su artículo 241, respecto de la distribución entre los asociados de la parte de los activos sociales que exceda del doble del pasivo inventariado y no cancelado al momento de hacerse la distribución.</a:t>
            </a:r>
          </a:p>
          <a:p>
            <a:pPr algn="just"/>
            <a:r>
              <a:rPr lang="es-CO" sz="2000" dirty="0"/>
              <a:t> </a:t>
            </a:r>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689727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18" name="CuadroTexto 17"/>
          <p:cNvSpPr txBox="1"/>
          <p:nvPr/>
        </p:nvSpPr>
        <p:spPr>
          <a:xfrm>
            <a:off x="2125720" y="1314182"/>
            <a:ext cx="7707210" cy="754053"/>
          </a:xfrm>
          <a:prstGeom prst="rect">
            <a:avLst/>
          </a:prstGeom>
          <a:noFill/>
        </p:spPr>
        <p:txBody>
          <a:bodyPr wrap="square" rtlCol="0">
            <a:spAutoFit/>
          </a:bodyPr>
          <a:lstStyle/>
          <a:p>
            <a:pPr algn="just"/>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ANTECEDENTES</a:t>
            </a:r>
          </a:p>
          <a:p>
            <a:pPr algn="just"/>
            <a:endParaRPr lang="es-CO" sz="1900" b="1"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2125720" y="1922980"/>
            <a:ext cx="8070940" cy="3939540"/>
          </a:xfrm>
          <a:prstGeom prst="rect">
            <a:avLst/>
          </a:prstGeom>
        </p:spPr>
        <p:txBody>
          <a:bodyPr wrap="square">
            <a:spAutoFit/>
          </a:bodyPr>
          <a:lstStyle/>
          <a:p>
            <a:pPr algn="just"/>
            <a:endParaRPr lang="es-CO" dirty="0"/>
          </a:p>
          <a:p>
            <a:pPr marL="457200" indent="-457200" algn="just">
              <a:buFont typeface="+mj-lt"/>
              <a:buAutoNum type="arabicPeriod" startAt="3"/>
            </a:pP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Enajenación de activos sociales a través de dos líneas de negocio:</a:t>
            </a:r>
          </a:p>
          <a:p>
            <a:pPr marL="457200" indent="-457200" algn="just">
              <a:buFont typeface="+mj-lt"/>
              <a:buAutoNum type="arabicPeriod" startAt="3"/>
            </a:pPr>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lphaLcParenR"/>
            </a:pP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Enajenación en </a:t>
            </a:r>
            <a:r>
              <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ejecución del contrato No 011 de 2015 suscrito entre SAE y CISA S.A. inmuebles sociales extintos y con el 100% de participación FRISCO </a:t>
            </a:r>
          </a:p>
          <a:p>
            <a:pPr marL="457200" indent="-457200" algn="just">
              <a:buFont typeface="+mj-lt"/>
              <a:buAutoNum type="alphaLcParenR"/>
            </a:pPr>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lphaLcParenR"/>
            </a:pPr>
            <a:r>
              <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Aplicación de los procedimientos que contempla el Decreto 2136 de 2015 –Inmuebles extintos y con el 100% FRISCO o social.</a:t>
            </a:r>
          </a:p>
          <a:p>
            <a:pPr lvl="0" algn="just"/>
            <a:endParaRPr lang="es-ES"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endParaRPr lang="es-ES"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lphaLcPeriod"/>
            </a:pPr>
            <a:endParaRPr lang="es-CO"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just">
              <a:buFont typeface="+mj-lt"/>
              <a:buAutoNum type="alphaLcPeriod"/>
            </a:pPr>
            <a:endParaRPr lang="es-CO"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2" name="CuadroTexto 11"/>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3" name="Rectángulo 12"/>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673249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18" name="CuadroTexto 17"/>
          <p:cNvSpPr txBox="1"/>
          <p:nvPr/>
        </p:nvSpPr>
        <p:spPr>
          <a:xfrm>
            <a:off x="1999255" y="2075264"/>
            <a:ext cx="7707210" cy="2585323"/>
          </a:xfrm>
          <a:prstGeom prst="rect">
            <a:avLst/>
          </a:prstGeom>
          <a:noFill/>
        </p:spPr>
        <p:txBody>
          <a:bodyPr wrap="square" rtlCol="0">
            <a:spAutoFit/>
          </a:bodyPr>
          <a:lstStyle/>
          <a:p>
            <a:pPr algn="just"/>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METAS ESTABLECIDAS</a:t>
            </a:r>
          </a:p>
          <a:p>
            <a:pPr marL="457200" indent="-457200" algn="just">
              <a:buFont typeface="+mj-lt"/>
              <a:buAutoNum type="alphaLcPeriod"/>
            </a:pPr>
            <a:endParaRPr lang="es-CO" sz="19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Dentro de las metas establecidas para la Gerencia de Sociedades en liquidación se estableció que para el año 2017, se debía generar </a:t>
            </a:r>
            <a:r>
              <a:rPr lang="es-CO" sz="2000" b="1" dirty="0">
                <a:solidFill>
                  <a:srgbClr val="203864"/>
                </a:solidFill>
                <a:latin typeface="Calibri" panose="020F0502020204030204" pitchFamily="34" charset="0"/>
                <a:ea typeface="Calibri" panose="020F0502020204030204" pitchFamily="34" charset="0"/>
                <a:cs typeface="Times New Roman" panose="02020603050405020304" pitchFamily="18" charset="0"/>
              </a:rPr>
              <a:t>QUINCE MIL MILLONES DE PESOS MCTE </a:t>
            </a: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($15.000.000.000) en activos, por lo cual a continuación se informa el avance de esta meta, de acuerdo a las estrategias establecidas:</a:t>
            </a:r>
          </a:p>
          <a:p>
            <a:pPr algn="just"/>
            <a:endParaRPr lang="es-CO" sz="19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1" name="CuadroTexto 10"/>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739320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245151" y="1319431"/>
            <a:ext cx="7640424" cy="2893100"/>
          </a:xfrm>
          <a:prstGeom prst="rect">
            <a:avLst/>
          </a:prstGeom>
        </p:spPr>
        <p:txBody>
          <a:bodyPr wrap="square">
            <a:spAutoFit/>
          </a:bodyPr>
          <a:lstStyle/>
          <a:p>
            <a:pPr lvl="0"/>
            <a:r>
              <a:rPr lang="es-ES"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1.- AVANCE CULMINACION PROCESOS LIQUIDATORIOS</a:t>
            </a:r>
          </a:p>
          <a:p>
            <a:pPr algn="just"/>
            <a:r>
              <a:rPr lang="es-ES_tradnl" dirty="0"/>
              <a:t> </a:t>
            </a:r>
            <a:endParaRPr lang="es-CO" dirty="0"/>
          </a:p>
          <a:p>
            <a:pPr algn="just"/>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El 29 de Diciembre de 2016, se llevó a cabo asamblea extraordinaria de socios con el fin de realizar la aprobación de la cuenta final de liquidación, dando por terminado los siguientes procesos liquidatorios:</a:t>
            </a: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a:picLocks noChangeAspect="1"/>
          </p:cNvPicPr>
          <p:nvPr/>
        </p:nvPicPr>
        <p:blipFill>
          <a:blip r:embed="rId4"/>
          <a:stretch>
            <a:fillRect/>
          </a:stretch>
        </p:blipFill>
        <p:spPr>
          <a:xfrm>
            <a:off x="3579113" y="3456134"/>
            <a:ext cx="4972500" cy="2736067"/>
          </a:xfrm>
          <a:prstGeom prst="rect">
            <a:avLst/>
          </a:prstGeom>
        </p:spPr>
      </p:pic>
      <p:sp>
        <p:nvSpPr>
          <p:cNvPr id="8" name="Rectángulo 7"/>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2" name="CuadroTexto 11"/>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3" name="Rectángulo 12"/>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161695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1904526" y="1289107"/>
            <a:ext cx="8382949" cy="2893100"/>
          </a:xfrm>
          <a:prstGeom prst="rect">
            <a:avLst/>
          </a:prstGeom>
        </p:spPr>
        <p:txBody>
          <a:bodyPr wrap="square">
            <a:spAutoFit/>
          </a:bodyPr>
          <a:lstStyle/>
          <a:p>
            <a:r>
              <a:rPr lang="es-ES_tradnl"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1.1- ADJUDICACION DE REMANENTES SOCIEDADES LIQUIDADAS </a:t>
            </a:r>
            <a:endPar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p>
            <a:pPr algn="just"/>
            <a:r>
              <a:rPr lang="es-ES_tradnl" dirty="0"/>
              <a:t> </a:t>
            </a:r>
            <a:endParaRPr lang="es-CO" dirty="0"/>
          </a:p>
          <a:p>
            <a:pPr algn="just"/>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Dentro del cierre </a:t>
            </a:r>
            <a:r>
              <a:rPr lang="es-CO" sz="2000" dirty="0" err="1">
                <a:solidFill>
                  <a:srgbClr val="203864"/>
                </a:solidFill>
                <a:latin typeface="Calibri" panose="020F0502020204030204" pitchFamily="34" charset="0"/>
                <a:ea typeface="Calibri" panose="020F0502020204030204" pitchFamily="34" charset="0"/>
                <a:cs typeface="Times New Roman" panose="02020603050405020304" pitchFamily="18" charset="0"/>
              </a:rPr>
              <a:t>liquidatorio</a:t>
            </a: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de las sociedades, el 29 de Diciembre de 2016, se llevó a cabo adjudicación de los remanentes de las sociedades que se relacionan a continuación:</a:t>
            </a: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n 11"/>
          <p:cNvPicPr>
            <a:picLocks noChangeAspect="1"/>
          </p:cNvPicPr>
          <p:nvPr/>
        </p:nvPicPr>
        <p:blipFill>
          <a:blip r:embed="rId4"/>
          <a:stretch>
            <a:fillRect/>
          </a:stretch>
        </p:blipFill>
        <p:spPr>
          <a:xfrm>
            <a:off x="3355226" y="3429000"/>
            <a:ext cx="4972500" cy="2123800"/>
          </a:xfrm>
          <a:prstGeom prst="rect">
            <a:avLst/>
          </a:prstGeom>
        </p:spPr>
      </p:pic>
      <p:sp>
        <p:nvSpPr>
          <p:cNvPr id="8" name="Rectángulo 7"/>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3" name="CuadroTexto 12"/>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4" name="Rectángulo 13"/>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ángulo 14"/>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120852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245151" y="1479687"/>
            <a:ext cx="7640424" cy="6555641"/>
          </a:xfrm>
          <a:prstGeom prst="rect">
            <a:avLst/>
          </a:prstGeom>
        </p:spPr>
        <p:txBody>
          <a:bodyPr wrap="square">
            <a:spAutoFit/>
          </a:bodyPr>
          <a:lstStyle/>
          <a:p>
            <a:pPr marL="342900" indent="-342900" algn="just">
              <a:buFont typeface="Wingdings" panose="05000000000000000000" pitchFamily="2" charset="2"/>
              <a:buChar char="ü"/>
            </a:pPr>
            <a:r>
              <a:rPr lang="es-ES_tradnl"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Se aprobó la cuenta final de la liquidación estableciendo que las sociedades en mención solo contaban con un inmueble en su activo, para el cual cada una de las cinco (5) sociedades contaba con el 20% del mismo.</a:t>
            </a:r>
          </a:p>
          <a:p>
            <a:pPr marL="342900" indent="-342900" algn="just">
              <a:buFont typeface="Wingdings" panose="05000000000000000000" pitchFamily="2" charset="2"/>
              <a:buChar char="ü"/>
            </a:pPr>
            <a:endParaRPr lang="es-ES_tradnl"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ü"/>
            </a:pP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Dentro de esta cuenta se encuentra registrado el inmueble identificado con el FMI No. 040-194906 denominado “Torre Ejecutiva” ubicada en el Hotel el Prado de la ciudad de Barranquilla , en la Carrera 56 No. 70-81.</a:t>
            </a:r>
          </a:p>
          <a:p>
            <a:pPr marL="342900" indent="-342900" algn="just">
              <a:buFont typeface="Wingdings" panose="05000000000000000000" pitchFamily="2" charset="2"/>
              <a:buChar char="ü"/>
            </a:pPr>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ü"/>
            </a:pP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El inmueble con FMI No. 040-194906, se encuentra afectado como bien de interés cultural de la nación, entregado para administración al FONTUR, circunstancia que hace imposible jurídicamente su enajenación.</a:t>
            </a: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1" name="CuadroTexto 10"/>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960651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245151" y="1479686"/>
            <a:ext cx="7640424" cy="1631216"/>
          </a:xfrm>
          <a:prstGeom prst="rect">
            <a:avLst/>
          </a:prstGeom>
        </p:spPr>
        <p:txBody>
          <a:bodyPr wrap="square">
            <a:spAutoFit/>
          </a:bodyPr>
          <a:lstStyle/>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a:picLocks noChangeAspect="1"/>
          </p:cNvPicPr>
          <p:nvPr/>
        </p:nvPicPr>
        <p:blipFill>
          <a:blip r:embed="rId4"/>
          <a:stretch>
            <a:fillRect/>
          </a:stretch>
        </p:blipFill>
        <p:spPr>
          <a:xfrm>
            <a:off x="2245152" y="4672573"/>
            <a:ext cx="7752943" cy="1763738"/>
          </a:xfrm>
          <a:prstGeom prst="rect">
            <a:avLst/>
          </a:prstGeom>
        </p:spPr>
      </p:pic>
      <p:pic>
        <p:nvPicPr>
          <p:cNvPr id="11" name="Imagen 10"/>
          <p:cNvPicPr>
            <a:picLocks noChangeAspect="1"/>
          </p:cNvPicPr>
          <p:nvPr/>
        </p:nvPicPr>
        <p:blipFill>
          <a:blip r:embed="rId5"/>
          <a:stretch>
            <a:fillRect/>
          </a:stretch>
        </p:blipFill>
        <p:spPr>
          <a:xfrm>
            <a:off x="3923270" y="1861833"/>
            <a:ext cx="3941582" cy="2706553"/>
          </a:xfrm>
          <a:prstGeom prst="rect">
            <a:avLst/>
          </a:prstGeom>
        </p:spPr>
      </p:pic>
      <p:sp>
        <p:nvSpPr>
          <p:cNvPr id="12" name="Elipse 11"/>
          <p:cNvSpPr/>
          <p:nvPr/>
        </p:nvSpPr>
        <p:spPr>
          <a:xfrm>
            <a:off x="6464341" y="1834680"/>
            <a:ext cx="1801780" cy="2142931"/>
          </a:xfrm>
          <a:prstGeom prst="ellipse">
            <a:avLst/>
          </a:prstGeom>
          <a:no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a:p>
        </p:txBody>
      </p:sp>
      <p:sp>
        <p:nvSpPr>
          <p:cNvPr id="4" name="Rectángulo 3"/>
          <p:cNvSpPr/>
          <p:nvPr/>
        </p:nvSpPr>
        <p:spPr>
          <a:xfrm>
            <a:off x="2365375" y="1290958"/>
            <a:ext cx="7821859" cy="461665"/>
          </a:xfrm>
          <a:prstGeom prst="rect">
            <a:avLst/>
          </a:prstGeom>
        </p:spPr>
        <p:txBody>
          <a:bodyPr wrap="square">
            <a:spAutoFit/>
          </a:bodyPr>
          <a:lstStyle/>
          <a:p>
            <a:r>
              <a:rPr lang="es-ES_tradnl"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ACTIVO ADJUDICADO AL FRISCO- SOCIEDADES HOTELERAS</a:t>
            </a:r>
            <a:endPar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p:txBody>
      </p:sp>
      <p:sp>
        <p:nvSpPr>
          <p:cNvPr id="13" name="Rectángulo 12"/>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5" name="CuadroTexto 14"/>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6" name="Rectángulo 15"/>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Rectángulo 16"/>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366155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245151" y="1479687"/>
            <a:ext cx="7640424" cy="2246769"/>
          </a:xfrm>
          <a:prstGeom prst="rect">
            <a:avLst/>
          </a:prstGeom>
        </p:spPr>
        <p:txBody>
          <a:bodyPr wrap="square">
            <a:spAutoFit/>
          </a:bodyPr>
          <a:lstStyle/>
          <a:p>
            <a:pPr marL="342900" indent="-342900" algn="just">
              <a:buFont typeface="Wingdings" panose="05000000000000000000" pitchFamily="2" charset="2"/>
              <a:buChar char="ü"/>
            </a:pPr>
            <a:r>
              <a:rPr lang="es-CO" sz="2000" b="1" dirty="0">
                <a:solidFill>
                  <a:srgbClr val="203864"/>
                </a:solidFill>
                <a:latin typeface="Calibri" panose="020F0502020204030204" pitchFamily="34" charset="0"/>
                <a:ea typeface="Calibri" panose="020F0502020204030204" pitchFamily="34" charset="0"/>
                <a:cs typeface="Times New Roman" panose="02020603050405020304" pitchFamily="18" charset="0"/>
              </a:rPr>
              <a:t>BALANCE GENERAL HOTELERAS CONTENIDO EN LA CUENTA FINAL DE LIQUIDACION ( POR  CADA SOCIEDAD)</a:t>
            </a:r>
          </a:p>
          <a:p>
            <a:pPr marL="342900" indent="-342900" algn="just">
              <a:buFont typeface="Wingdings" panose="05000000000000000000" pitchFamily="2" charset="2"/>
              <a:buChar char="ü"/>
            </a:pPr>
            <a:endParaRPr lang="es-CO" sz="2000" b="1"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n 7"/>
          <p:cNvPicPr/>
          <p:nvPr/>
        </p:nvPicPr>
        <p:blipFill rotWithShape="1">
          <a:blip r:embed="rId4">
            <a:extLst>
              <a:ext uri="{28A0092B-C50C-407E-A947-70E740481C1C}">
                <a14:useLocalDpi xmlns:a14="http://schemas.microsoft.com/office/drawing/2010/main" val="0"/>
              </a:ext>
            </a:extLst>
          </a:blip>
          <a:srcRect t="9697"/>
          <a:stretch/>
        </p:blipFill>
        <p:spPr bwMode="auto">
          <a:xfrm>
            <a:off x="2626937" y="2379312"/>
            <a:ext cx="6429080" cy="3506770"/>
          </a:xfrm>
          <a:prstGeom prst="rect">
            <a:avLst/>
          </a:prstGeom>
          <a:noFill/>
          <a:ln>
            <a:noFill/>
          </a:ln>
        </p:spPr>
      </p:pic>
      <p:sp>
        <p:nvSpPr>
          <p:cNvPr id="4" name="Llamada rectangular 3"/>
          <p:cNvSpPr/>
          <p:nvPr/>
        </p:nvSpPr>
        <p:spPr>
          <a:xfrm>
            <a:off x="7463149" y="1885928"/>
            <a:ext cx="2884602" cy="782720"/>
          </a:xfrm>
          <a:prstGeom prst="wedgeRectCallout">
            <a:avLst>
              <a:gd name="adj1" fmla="val -49264"/>
              <a:gd name="adj2" fmla="val 21906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7" name="CuadroTexto 6"/>
          <p:cNvSpPr txBox="1"/>
          <p:nvPr/>
        </p:nvSpPr>
        <p:spPr>
          <a:xfrm>
            <a:off x="2354828" y="6074792"/>
            <a:ext cx="5773568" cy="276999"/>
          </a:xfrm>
          <a:prstGeom prst="rect">
            <a:avLst/>
          </a:prstGeom>
          <a:noFill/>
        </p:spPr>
        <p:txBody>
          <a:bodyPr wrap="none" rtlCol="0">
            <a:spAutoFit/>
          </a:bodyPr>
          <a:lstStyle/>
          <a:p>
            <a:r>
              <a:rPr lang="es-CO" sz="1200" dirty="0"/>
              <a:t>*Por ser tomados de los estados financieros los valores están tomados en miles de pesos.</a:t>
            </a:r>
          </a:p>
        </p:txBody>
      </p:sp>
      <p:sp>
        <p:nvSpPr>
          <p:cNvPr id="6" name="CuadroTexto 5"/>
          <p:cNvSpPr txBox="1"/>
          <p:nvPr/>
        </p:nvSpPr>
        <p:spPr>
          <a:xfrm>
            <a:off x="7463149" y="1922058"/>
            <a:ext cx="2884602" cy="900246"/>
          </a:xfrm>
          <a:prstGeom prst="rect">
            <a:avLst/>
          </a:prstGeom>
          <a:noFill/>
        </p:spPr>
        <p:txBody>
          <a:bodyPr wrap="square" rtlCol="0">
            <a:spAutoFit/>
          </a:bodyPr>
          <a:lstStyle/>
          <a:p>
            <a:r>
              <a:rPr lang="es-CO" sz="1050" b="1" dirty="0"/>
              <a:t>Créditos de Quinta Clase </a:t>
            </a:r>
            <a:r>
              <a:rPr lang="es-CO" sz="1050" dirty="0"/>
              <a:t> </a:t>
            </a:r>
          </a:p>
          <a:p>
            <a:r>
              <a:rPr lang="es-CO" sz="1050" dirty="0"/>
              <a:t>A FRISCO $ 1.798.181.000</a:t>
            </a:r>
          </a:p>
          <a:p>
            <a:r>
              <a:rPr lang="es-CO" sz="1050" dirty="0"/>
              <a:t>Incorporación de Bien inmueble en el año 2014 (Costo de Adquisición) </a:t>
            </a:r>
          </a:p>
          <a:p>
            <a:r>
              <a:rPr lang="es-CO" sz="1050" dirty="0"/>
              <a:t> </a:t>
            </a:r>
          </a:p>
        </p:txBody>
      </p:sp>
      <p:sp>
        <p:nvSpPr>
          <p:cNvPr id="11" name="Rectángulo 10"/>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3" name="CuadroTexto 12"/>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4" name="Rectángulo 13"/>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ángulo 14"/>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3740772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038308" y="1576031"/>
            <a:ext cx="7640424" cy="2062103"/>
          </a:xfrm>
          <a:prstGeom prst="rect">
            <a:avLst/>
          </a:prstGeom>
        </p:spPr>
        <p:txBody>
          <a:bodyPr wrap="square">
            <a:spAutoFit/>
          </a:bodyPr>
          <a:lstStyle/>
          <a:p>
            <a:pPr indent="-342900">
              <a:buFont typeface="Wingdings" panose="05000000000000000000" pitchFamily="2" charset="2"/>
              <a:buChar char="ü"/>
            </a:pPr>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DISTRIBUCION DE REMANENTES </a:t>
            </a:r>
          </a:p>
          <a:p>
            <a:pPr indent="-342900">
              <a:buFont typeface="Wingdings" panose="05000000000000000000" pitchFamily="2" charset="2"/>
              <a:buChar char="ü"/>
            </a:pPr>
            <a:endPar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2038309" y="1961448"/>
            <a:ext cx="8115383" cy="3242426"/>
          </a:xfrm>
          <a:prstGeom prst="rect">
            <a:avLst/>
          </a:prstGeom>
        </p:spPr>
        <p:txBody>
          <a:bodyPr wrap="square">
            <a:spAutoFit/>
          </a:bodyPr>
          <a:lstStyle/>
          <a:p>
            <a:pPr marL="457200" algn="just">
              <a:lnSpc>
                <a:spcPct val="115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 pos="14630400" algn="l"/>
              </a:tabLst>
            </a:pPr>
            <a:r>
              <a:rPr lang="es-ES_tradnl" dirty="0">
                <a:latin typeface="Arial Narrow" panose="020B0606020202030204" pitchFamily="34" charset="0"/>
                <a:ea typeface="Times New Roman" panose="02020603050405020304" pitchFamily="18" charset="0"/>
                <a:cs typeface="Arial" panose="020B0604020202020204" pitchFamily="34" charset="0"/>
              </a:rPr>
              <a:t> </a:t>
            </a:r>
            <a:endParaRPr lang="es-CO"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es-ES_tradnl"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La junta extraordinaria de las sociedades decide por unanimidad dada la condición especial de bien de interés cultural de la Nación que presenta el inmueble identificado con la matrícula inmobiliaria No. 040 -194906, el cual hace parte del Hotel El Prado, entregar como remanente al Fondo para la Rehabilitación, Inversión Social y Lucha contra el Crimen Organizado, FRISCO, el cual es administrado actualmente por la Sociedad de Activos Especiales – SAE, en su totalidad, esto es, en un 100%, dada su condición único socio de las sociedades en mención.</a:t>
            </a:r>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2" name="CuadroTexto 11"/>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3" name="Rectángulo 12"/>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570714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p:cNvSpPr/>
          <p:nvPr/>
        </p:nvSpPr>
        <p:spPr>
          <a:xfrm>
            <a:off x="6407084" y="4617422"/>
            <a:ext cx="2318994" cy="367645"/>
          </a:xfrm>
          <a:prstGeom prst="ellipse">
            <a:avLst/>
          </a:prstGeom>
          <a:solidFill>
            <a:schemeClr val="bg1"/>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176971" y="1501918"/>
            <a:ext cx="8125904" cy="4462760"/>
          </a:xfrm>
          <a:prstGeom prst="rect">
            <a:avLst/>
          </a:prstGeom>
        </p:spPr>
        <p:txBody>
          <a:bodyPr wrap="square">
            <a:spAutoFit/>
          </a:bodyPr>
          <a:lstStyle/>
          <a:p>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2.- DISTRIBUCION DE REMANENTES ART. 241 </a:t>
            </a:r>
            <a:r>
              <a:rPr lang="es-CO" sz="2400" b="1" u="sng" dirty="0" err="1">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C.de</a:t>
            </a:r>
            <a:r>
              <a:rPr lang="es-CO"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 Co.</a:t>
            </a: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r>
              <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Teniendo en cuenta que a la fecha continúan los inmuebles incluidos en el plan piloto ventas, en proceso de alistamiento, la Gerencia de Sociedades en Liquidación ha establecido estrategias de generación de activos para ser transferidos al FRISCO:</a:t>
            </a: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endPar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lvl="0" algn="just"/>
            <a:r>
              <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A continuación se describe las actividades realizadas y los resultados detallados.</a:t>
            </a:r>
          </a:p>
        </p:txBody>
      </p:sp>
      <p:sp>
        <p:nvSpPr>
          <p:cNvPr id="11" name="Rectángulo 10"/>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3" name="CuadroTexto 12"/>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graphicFrame>
        <p:nvGraphicFramePr>
          <p:cNvPr id="14" name="Tabla 13"/>
          <p:cNvGraphicFramePr>
            <a:graphicFrameLocks noGrp="1"/>
          </p:cNvGraphicFramePr>
          <p:nvPr>
            <p:extLst/>
          </p:nvPr>
        </p:nvGraphicFramePr>
        <p:xfrm>
          <a:off x="3499033" y="3722926"/>
          <a:ext cx="5121092" cy="1165096"/>
        </p:xfrm>
        <a:graphic>
          <a:graphicData uri="http://schemas.openxmlformats.org/drawingml/2006/table">
            <a:tbl>
              <a:tblPr/>
              <a:tblGrid>
                <a:gridCol w="3282322">
                  <a:extLst>
                    <a:ext uri="{9D8B030D-6E8A-4147-A177-3AD203B41FA5}">
                      <a16:colId xmlns:a16="http://schemas.microsoft.com/office/drawing/2014/main" val="1368932990"/>
                    </a:ext>
                  </a:extLst>
                </a:gridCol>
                <a:gridCol w="1838770">
                  <a:extLst>
                    <a:ext uri="{9D8B030D-6E8A-4147-A177-3AD203B41FA5}">
                      <a16:colId xmlns:a16="http://schemas.microsoft.com/office/drawing/2014/main" val="355906394"/>
                    </a:ext>
                  </a:extLst>
                </a:gridCol>
              </a:tblGrid>
              <a:tr h="291274">
                <a:tc>
                  <a:txBody>
                    <a:bodyPr/>
                    <a:lstStyle/>
                    <a:p>
                      <a:pPr algn="ctr" fontAlgn="b"/>
                      <a:r>
                        <a:rPr lang="es-CO" sz="1400" b="1" i="0" u="none" strike="noStrike">
                          <a:solidFill>
                            <a:srgbClr val="FFFFFF"/>
                          </a:solidFill>
                          <a:effectLst/>
                          <a:latin typeface="Calibri" panose="020F0502020204030204" pitchFamily="34" charset="0"/>
                        </a:rPr>
                        <a:t>CONCEPTO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es-CO" sz="1400" b="1" i="0" u="none" strike="noStrike">
                          <a:solidFill>
                            <a:srgbClr val="FFFFFF"/>
                          </a:solidFill>
                          <a:effectLst/>
                          <a:latin typeface="Calibri" panose="020F0502020204030204" pitchFamily="34" charset="0"/>
                        </a:rPr>
                        <a:t>VALOR ADJUDICADO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2855334788"/>
                  </a:ext>
                </a:extLst>
              </a:tr>
              <a:tr h="291274">
                <a:tc>
                  <a:txBody>
                    <a:bodyPr/>
                    <a:lstStyle/>
                    <a:p>
                      <a:pPr algn="l" fontAlgn="b"/>
                      <a:r>
                        <a:rPr lang="es-CO" sz="1400" b="0" i="0" u="none" strike="noStrike">
                          <a:solidFill>
                            <a:srgbClr val="002060"/>
                          </a:solidFill>
                          <a:effectLst/>
                          <a:latin typeface="Calibri" panose="020F0502020204030204" pitchFamily="34" charset="0"/>
                        </a:rPr>
                        <a:t>DISTRIBUCION REMANENTE EN DINERO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2060"/>
                          </a:solidFill>
                          <a:effectLst/>
                          <a:latin typeface="Calibri" panose="020F0502020204030204" pitchFamily="34" charset="0"/>
                        </a:rPr>
                        <a:t> $    3,669,157,942.00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970878"/>
                  </a:ext>
                </a:extLst>
              </a:tr>
              <a:tr h="291274">
                <a:tc>
                  <a:txBody>
                    <a:bodyPr/>
                    <a:lstStyle/>
                    <a:p>
                      <a:pPr algn="l" fontAlgn="b"/>
                      <a:r>
                        <a:rPr lang="es-CO" sz="1400" b="0" i="0" u="none" strike="noStrike">
                          <a:solidFill>
                            <a:srgbClr val="002060"/>
                          </a:solidFill>
                          <a:effectLst/>
                          <a:latin typeface="Calibri" panose="020F0502020204030204" pitchFamily="34" charset="0"/>
                        </a:rPr>
                        <a:t>DISTRIBUCION REMANENTE INMUEBLES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2060"/>
                          </a:solidFill>
                          <a:effectLst/>
                          <a:latin typeface="Calibri" panose="020F0502020204030204" pitchFamily="34" charset="0"/>
                        </a:rPr>
                        <a:t> $  29,379,919,000.00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225381"/>
                  </a:ext>
                </a:extLst>
              </a:tr>
              <a:tr h="291274">
                <a:tc>
                  <a:txBody>
                    <a:bodyPr/>
                    <a:lstStyle/>
                    <a:p>
                      <a:pPr algn="l" fontAlgn="b"/>
                      <a:r>
                        <a:rPr lang="es-CO" sz="1400" b="1" i="0" u="none" strike="noStrike">
                          <a:solidFill>
                            <a:srgbClr val="002060"/>
                          </a:solidFill>
                          <a:effectLst/>
                          <a:latin typeface="Calibri" panose="020F0502020204030204" pitchFamily="34" charset="0"/>
                        </a:rPr>
                        <a:t>TOTAL ENTREGADO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dirty="0">
                          <a:solidFill>
                            <a:srgbClr val="002060"/>
                          </a:solidFill>
                          <a:effectLst/>
                          <a:latin typeface="Calibri" panose="020F0502020204030204" pitchFamily="34" charset="0"/>
                        </a:rPr>
                        <a:t> $  33,049,076,942.00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0382066"/>
                  </a:ext>
                </a:extLst>
              </a:tr>
            </a:tbl>
          </a:graphicData>
        </a:graphic>
      </p:graphicFrame>
      <p:sp>
        <p:nvSpPr>
          <p:cNvPr id="15" name="Rectángulo 14"/>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Rectángulo 15"/>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513535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245151" y="1600136"/>
            <a:ext cx="7640424" cy="5016758"/>
          </a:xfrm>
          <a:prstGeom prst="rect">
            <a:avLst/>
          </a:prstGeom>
        </p:spPr>
        <p:txBody>
          <a:bodyPr wrap="square">
            <a:spAutoFit/>
          </a:bodyPr>
          <a:lstStyle/>
          <a:p>
            <a:r>
              <a:rPr lang="es-ES"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2.1.- DISTRIBUCION REMANENTE EN DINERO</a:t>
            </a:r>
          </a:p>
          <a:p>
            <a:pPr algn="just"/>
            <a:endParaRPr lang="es-ES" sz="2800" b="1"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r>
              <a:rPr lang="es-ES"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Mediante acta de asamblea de accionistas celebrada el 27 de marzo de 2017 la sociedad </a:t>
            </a: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INVERSIONES Y CONSTRUCCIONES ABC S.A. EN LIQUIDACIÓN ANTES INVERSIONES CAMINO REAL S.A, decidió la adjudicación anticipada al FONDO PARA LA REHABILITACION Y LUCHA CONTRA EL CRIMEN ORGANIZADO – FRISCO- de la suma de </a:t>
            </a:r>
            <a:r>
              <a:rPr lang="es-CO" sz="2800" b="1" u="sng"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$3.669.157.942</a:t>
            </a:r>
            <a:r>
              <a:rPr lang="es-CO" sz="2000" b="1" u="sng"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correspondientes al 80% valor por concepto de la venta de 4.823.51 M2 del lote de terreno identificado con el FMI 300-37934, propiedad de la sociedad. Se aclara que estos dineros fueron consignados a la cuenta de SAE mediante consignación PSE.</a:t>
            </a: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ü"/>
            </a:pPr>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1" name="CuadroTexto 10"/>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988844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179163" y="1688764"/>
            <a:ext cx="7640424" cy="3724096"/>
          </a:xfrm>
          <a:prstGeom prst="rect">
            <a:avLst/>
          </a:prstGeom>
        </p:spPr>
        <p:txBody>
          <a:bodyPr wrap="square">
            <a:spAutoFit/>
          </a:bodyPr>
          <a:lstStyle/>
          <a:p>
            <a:pPr algn="just"/>
            <a:r>
              <a:rPr lang="es-ES"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2.2.- DISTRIBUCION REMANENTE INMUEBLES</a:t>
            </a:r>
          </a:p>
          <a:p>
            <a:pPr lvl="0" algn="just"/>
            <a:endParaRPr lang="es-ES"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p>
            <a:pPr algn="just"/>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La sociedad MIRALUNA LTDA Y CIA S EN C EN LIQUIDACION, mediante acta de junta de socios celebrada el 25 del 21 de Junio de 2017, decidió la adjudicación anticipada al FRISCO de cuatro (4) inmuebles rurales ubicados en el Municipio de Jamundí Corregimiento el Paso la Bolsa, agrupados genéricamente bajo el nombre de “Hacienda la Novillera” y denominados específicamente: Hacienda la Novillera 370-458307; hacienda Canadá 370-134109; Hacienda la Novillera II 370-347 y la hacienda los Naranjos 370-2751, los cuales integran un solo globo de terreno inmobiliario, por un valor total de  </a:t>
            </a:r>
            <a:r>
              <a:rPr lang="es-CO" sz="2800" b="1" u="sng"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$29.378.919.000</a:t>
            </a:r>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7" name="Rectángulo 6"/>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1" name="CuadroTexto 10"/>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2789818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5" name="CuadroTexto 4"/>
          <p:cNvSpPr txBox="1"/>
          <p:nvPr/>
        </p:nvSpPr>
        <p:spPr>
          <a:xfrm>
            <a:off x="6937375" y="666750"/>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Activos con transparencia</a:t>
            </a:r>
          </a:p>
        </p:txBody>
      </p:sp>
      <p:sp>
        <p:nvSpPr>
          <p:cNvPr id="3" name="Rectángulo 2"/>
          <p:cNvSpPr/>
          <p:nvPr/>
        </p:nvSpPr>
        <p:spPr>
          <a:xfrm>
            <a:off x="2179163" y="1688764"/>
            <a:ext cx="7640424" cy="2985433"/>
          </a:xfrm>
          <a:prstGeom prst="rect">
            <a:avLst/>
          </a:prstGeom>
        </p:spPr>
        <p:txBody>
          <a:bodyPr wrap="square">
            <a:spAutoFit/>
          </a:bodyPr>
          <a:lstStyle/>
          <a:p>
            <a:pPr algn="just"/>
            <a:r>
              <a:rPr lang="es-ES"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2.2.- DISTRIBUCION REMANENTE INMUEBLES</a:t>
            </a:r>
          </a:p>
          <a:p>
            <a:pPr lvl="0" algn="just"/>
            <a:endParaRPr lang="es-ES" sz="2400" b="1" u="sng" dirty="0">
              <a:solidFill>
                <a:srgbClr val="203864"/>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endParaRP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a:p>
            <a:pPr algn="just"/>
            <a:r>
              <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rPr>
              <a:t>Lo anterior de acuerdo a las normas que regulan el proceso liquidatario, en especial las del Código de Comercio y lo establecido en su art 241 las cuales son de orden público y por ende de obligatorio cumplimiento, es viable que se distribuya entre los asociados la parte de los activos sociales que exceda el doble del pasivo inventariado.</a:t>
            </a:r>
          </a:p>
          <a:p>
            <a:pPr algn="just"/>
            <a:endParaRPr lang="es-CO" sz="2000" dirty="0">
              <a:solidFill>
                <a:srgbClr val="203864"/>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1"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49" y="141351"/>
            <a:ext cx="2222501" cy="1067549"/>
          </a:xfrm>
          <a:prstGeom prst="rect">
            <a:avLst/>
          </a:prstGeom>
        </p:spPr>
      </p:pic>
      <p:sp>
        <p:nvSpPr>
          <p:cNvPr id="11" name="CuadroTexto 10"/>
          <p:cNvSpPr txBox="1"/>
          <p:nvPr/>
        </p:nvSpPr>
        <p:spPr>
          <a:xfrm>
            <a:off x="4714504" y="666750"/>
            <a:ext cx="6531428" cy="523220"/>
          </a:xfrm>
          <a:prstGeom prst="rect">
            <a:avLst/>
          </a:prstGeom>
          <a:noFill/>
        </p:spPr>
        <p:txBody>
          <a:bodyPr wrap="square" rtlCol="0">
            <a:spAutoFit/>
          </a:bodyPr>
          <a:lstStyle/>
          <a:p>
            <a:pPr algn="ctr"/>
            <a:r>
              <a:rPr lang="es-CO" sz="2800" b="1" dirty="0">
                <a:solidFill>
                  <a:schemeClr val="bg1"/>
                </a:solidFill>
              </a:rPr>
              <a:t>RESULTADOS PRIMER SEMESTRE 2017</a:t>
            </a:r>
          </a:p>
        </p:txBody>
      </p:sp>
      <p:sp>
        <p:nvSpPr>
          <p:cNvPr id="12" name="Rectángulo 11"/>
          <p:cNvSpPr/>
          <p:nvPr/>
        </p:nvSpPr>
        <p:spPr>
          <a:xfrm>
            <a:off x="8564" y="6524975"/>
            <a:ext cx="12192000" cy="3137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6974911" y="6525769"/>
            <a:ext cx="3466013" cy="307776"/>
          </a:xfrm>
          <a:prstGeom prst="rect">
            <a:avLst/>
          </a:prstGeom>
        </p:spPr>
        <p:txBody>
          <a:bodyPr wrap="none">
            <a:spAutoFit/>
          </a:bodyPr>
          <a:lstStyle/>
          <a:p>
            <a:pPr algn="ctr" defTabSz="914400">
              <a:defRPr/>
            </a:pPr>
            <a:r>
              <a:rPr lang="es-ES" sz="1600" kern="0" dirty="0">
                <a:solidFill>
                  <a:schemeClr val="bg1"/>
                </a:solidFill>
              </a:rPr>
              <a:t>Gerencia de Sociedades en Liquidación </a:t>
            </a:r>
          </a:p>
        </p:txBody>
      </p:sp>
    </p:spTree>
    <p:extLst>
      <p:ext uri="{BB962C8B-B14F-4D97-AF65-F5344CB8AC3E}">
        <p14:creationId xmlns:p14="http://schemas.microsoft.com/office/powerpoint/2010/main" val="1219545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352150" y="2987658"/>
            <a:ext cx="7118252" cy="735930"/>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marL="457200" indent="-457200">
              <a:buAutoNum type="arabicPeriod"/>
            </a:pPr>
            <a:r>
              <a:rPr lang="es-CO" sz="2400" dirty="0"/>
              <a:t>Informe Sociedades Activas.</a:t>
            </a:r>
          </a:p>
          <a:p>
            <a:pPr marL="457200" indent="-457200">
              <a:buAutoNum type="arabicPeriod"/>
            </a:pPr>
            <a:r>
              <a:rPr lang="es-CO" sz="2400" dirty="0"/>
              <a:t>Informe Sociedades en Liquidación.</a:t>
            </a:r>
          </a:p>
          <a:p>
            <a:pPr marL="457200" indent="-457200">
              <a:buAutoNum type="arabicPeriod"/>
            </a:pPr>
            <a:r>
              <a:rPr lang="es-CO" sz="2400" dirty="0">
                <a:solidFill>
                  <a:schemeClr val="bg1"/>
                </a:solidFill>
              </a:rPr>
              <a:t>Avance Implementación Modificación Ley de Extinción de Dominio.</a:t>
            </a:r>
          </a:p>
          <a:p>
            <a:pPr marL="457200" indent="-457200">
              <a:buAutoNum type="arabicPeriod"/>
            </a:pPr>
            <a:r>
              <a:rPr lang="es-CO" sz="2400" dirty="0"/>
              <a:t>Comité Financiero.</a:t>
            </a:r>
          </a:p>
          <a:p>
            <a:pPr marL="457200" indent="-457200">
              <a:buAutoNum type="arabicPeriod"/>
            </a:pPr>
            <a:r>
              <a:rPr lang="es-CO" sz="2400" dirty="0"/>
              <a:t>Relación FGN y SAE.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60</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1675036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208176" cy="976930"/>
          </a:xfrm>
          <a:prstGeom prst="rect">
            <a:avLst/>
          </a:prstGeom>
        </p:spPr>
      </p:pic>
      <p:sp>
        <p:nvSpPr>
          <p:cNvPr id="5" name="Rectángulo 4"/>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sp>
        <p:nvSpPr>
          <p:cNvPr id="2" name="Marcador de número de diapositiva 1"/>
          <p:cNvSpPr>
            <a:spLocks noGrp="1"/>
          </p:cNvSpPr>
          <p:nvPr>
            <p:ph type="sldNum" sz="quarter" idx="12"/>
          </p:nvPr>
        </p:nvSpPr>
        <p:spPr/>
        <p:txBody>
          <a:bodyPr/>
          <a:lstStyle/>
          <a:p>
            <a:fld id="{015B2B85-C11A-46BE-910A-7C2CECB29AE5}" type="slidenum">
              <a:rPr lang="es-ES" smtClean="0"/>
              <a:t>61</a:t>
            </a:fld>
            <a:endParaRPr lang="es-ES"/>
          </a:p>
        </p:txBody>
      </p:sp>
      <p:sp>
        <p:nvSpPr>
          <p:cNvPr id="3" name="CuadroTexto 2"/>
          <p:cNvSpPr txBox="1"/>
          <p:nvPr/>
        </p:nvSpPr>
        <p:spPr>
          <a:xfrm>
            <a:off x="4058613" y="488466"/>
            <a:ext cx="4577472" cy="420564"/>
          </a:xfrm>
          <a:prstGeom prst="rect">
            <a:avLst/>
          </a:prstGeom>
          <a:noFill/>
        </p:spPr>
        <p:txBody>
          <a:bodyPr wrap="none" rtlCol="0">
            <a:spAutoFit/>
          </a:bodyPr>
          <a:lstStyle/>
          <a:p>
            <a:r>
              <a:rPr lang="es-CO" sz="2133" b="1" dirty="0"/>
              <a:t>Resumen Comité Financiero Abril 2017</a:t>
            </a:r>
          </a:p>
        </p:txBody>
      </p:sp>
      <p:sp>
        <p:nvSpPr>
          <p:cNvPr id="7" name="Rectángulo 6"/>
          <p:cNvSpPr/>
          <p:nvPr/>
        </p:nvSpPr>
        <p:spPr>
          <a:xfrm>
            <a:off x="1" y="-10412"/>
            <a:ext cx="12191999" cy="116498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PLAN DE TRABAJO PARA LA ADOPCIÓN DE LA NORMA</a:t>
            </a:r>
          </a:p>
        </p:txBody>
      </p:sp>
      <p:graphicFrame>
        <p:nvGraphicFramePr>
          <p:cNvPr id="6" name="Diagrama 5"/>
          <p:cNvGraphicFramePr/>
          <p:nvPr>
            <p:extLst>
              <p:ext uri="{D42A27DB-BD31-4B8C-83A1-F6EECF244321}">
                <p14:modId xmlns:p14="http://schemas.microsoft.com/office/powerpoint/2010/main" val="1539417821"/>
              </p:ext>
            </p:extLst>
          </p:nvPr>
        </p:nvGraphicFramePr>
        <p:xfrm>
          <a:off x="725864" y="909030"/>
          <a:ext cx="10856536" cy="5577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6" name="Imagen 25"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8899" y="87024"/>
            <a:ext cx="2159678" cy="1067549"/>
          </a:xfrm>
          <a:prstGeom prst="rect">
            <a:avLst/>
          </a:prstGeom>
        </p:spPr>
      </p:pic>
    </p:spTree>
    <p:extLst>
      <p:ext uri="{BB962C8B-B14F-4D97-AF65-F5344CB8AC3E}">
        <p14:creationId xmlns:p14="http://schemas.microsoft.com/office/powerpoint/2010/main" val="26679911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646331"/>
          </a:xfrm>
          <a:prstGeom prst="rect">
            <a:avLst/>
          </a:prstGeom>
          <a:solidFill>
            <a:srgbClr val="000A8B"/>
          </a:solidFill>
        </p:spPr>
        <p:txBody>
          <a:bodyPr wrap="square" rtlCol="0">
            <a:spAutoFit/>
          </a:bodyPr>
          <a:lstStyle/>
          <a:p>
            <a:pPr algn="ctr"/>
            <a:r>
              <a:rPr lang="es-ES" sz="3600" b="1" dirty="0">
                <a:solidFill>
                  <a:schemeClr val="bg1"/>
                </a:solidFill>
              </a:rPr>
              <a:t>ACTIVOS SUSCEPTIBLES DE ENAJENACIÓN TEMPRANA</a:t>
            </a:r>
          </a:p>
        </p:txBody>
      </p:sp>
    </p:spTree>
    <p:extLst>
      <p:ext uri="{BB962C8B-B14F-4D97-AF65-F5344CB8AC3E}">
        <p14:creationId xmlns:p14="http://schemas.microsoft.com/office/powerpoint/2010/main" val="27726759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4016888" y="150955"/>
            <a:ext cx="8175112" cy="1015663"/>
          </a:xfrm>
          <a:prstGeom prst="rect">
            <a:avLst/>
          </a:prstGeom>
          <a:noFill/>
        </p:spPr>
        <p:txBody>
          <a:bodyPr wrap="square" rtlCol="0">
            <a:spAutoFit/>
          </a:bodyPr>
          <a:lstStyle/>
          <a:p>
            <a:pPr algn="r"/>
            <a:r>
              <a:rPr lang="es-CO" sz="2800" b="1" dirty="0">
                <a:solidFill>
                  <a:schemeClr val="bg1"/>
                </a:solidFill>
                <a:effectLst>
                  <a:outerShdw blurRad="38100" dist="38100" dir="2700000" algn="tl">
                    <a:srgbClr val="000000">
                      <a:alpha val="43137"/>
                    </a:srgbClr>
                  </a:outerShdw>
                </a:effectLst>
              </a:rPr>
              <a:t>BIENES INMUEBLES EXCLUSIONES TAXATIVAS </a:t>
            </a:r>
          </a:p>
          <a:p>
            <a:pPr algn="ctr"/>
            <a:endParaRPr lang="es-CO" sz="3200" b="1" dirty="0">
              <a:solidFill>
                <a:schemeClr val="bg1"/>
              </a:solidFill>
              <a:effectLst>
                <a:outerShdw blurRad="38100" dist="38100" dir="2700000" algn="tl">
                  <a:srgbClr val="000000">
                    <a:alpha val="43137"/>
                  </a:srgbClr>
                </a:outerShdw>
              </a:effectLst>
            </a:endParaRPr>
          </a:p>
        </p:txBody>
      </p:sp>
      <p:sp>
        <p:nvSpPr>
          <p:cNvPr id="33" name="Circular 6"/>
          <p:cNvSpPr/>
          <p:nvPr/>
        </p:nvSpPr>
        <p:spPr>
          <a:xfrm rot="2700000">
            <a:off x="1568698" y="3242833"/>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4" name="Elipse 8"/>
          <p:cNvSpPr/>
          <p:nvPr/>
        </p:nvSpPr>
        <p:spPr>
          <a:xfrm>
            <a:off x="1975031" y="3881597"/>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35" name="CuadroTexto 9"/>
          <p:cNvSpPr txBox="1"/>
          <p:nvPr/>
        </p:nvSpPr>
        <p:spPr>
          <a:xfrm>
            <a:off x="1636650" y="4357484"/>
            <a:ext cx="3008054" cy="1107996"/>
          </a:xfrm>
          <a:prstGeom prst="rect">
            <a:avLst/>
          </a:prstGeom>
          <a:noFill/>
        </p:spPr>
        <p:txBody>
          <a:bodyPr wrap="square" rtlCol="0">
            <a:spAutoFit/>
          </a:bodyPr>
          <a:lstStyle/>
          <a:p>
            <a:pPr algn="ctr"/>
            <a:r>
              <a:rPr lang="es-CO" sz="6600" b="1" dirty="0">
                <a:solidFill>
                  <a:schemeClr val="accent1">
                    <a:lumMod val="20000"/>
                    <a:lumOff val="80000"/>
                  </a:schemeClr>
                </a:solidFill>
                <a:effectLst>
                  <a:outerShdw blurRad="38100" dist="38100" dir="2700000" algn="tl">
                    <a:srgbClr val="000000">
                      <a:alpha val="43137"/>
                    </a:srgbClr>
                  </a:outerShdw>
                </a:effectLst>
              </a:rPr>
              <a:t>12.581</a:t>
            </a:r>
            <a:endParaRPr lang="es-CO" dirty="0">
              <a:effectLst>
                <a:outerShdw blurRad="38100" dist="38100" dir="2700000" algn="tl">
                  <a:srgbClr val="000000">
                    <a:alpha val="43137"/>
                  </a:srgbClr>
                </a:outerShdw>
              </a:effectLst>
            </a:endParaRPr>
          </a:p>
        </p:txBody>
      </p:sp>
      <p:sp>
        <p:nvSpPr>
          <p:cNvPr id="2" name="Flecha derecha 1"/>
          <p:cNvSpPr/>
          <p:nvPr/>
        </p:nvSpPr>
        <p:spPr>
          <a:xfrm>
            <a:off x="3190590" y="1041940"/>
            <a:ext cx="3513370" cy="1138788"/>
          </a:xfrm>
          <a:prstGeom prst="rightArrow">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s-CO" sz="2400" dirty="0">
                <a:solidFill>
                  <a:sysClr val="windowText" lastClr="000000"/>
                </a:solidFill>
              </a:rPr>
              <a:t>INVENTARIO INICIAL</a:t>
            </a:r>
          </a:p>
        </p:txBody>
      </p:sp>
      <p:sp>
        <p:nvSpPr>
          <p:cNvPr id="3" name="CuadroTexto 2"/>
          <p:cNvSpPr txBox="1"/>
          <p:nvPr/>
        </p:nvSpPr>
        <p:spPr>
          <a:xfrm>
            <a:off x="7008890" y="1210984"/>
            <a:ext cx="3306773" cy="707886"/>
          </a:xfrm>
          <a:prstGeom prst="rect">
            <a:avLst/>
          </a:prstGeom>
          <a:noFill/>
        </p:spPr>
        <p:txBody>
          <a:bodyPr wrap="square" rtlCol="0">
            <a:spAutoFit/>
          </a:bodyPr>
          <a:lstStyle/>
          <a:p>
            <a:r>
              <a:rPr lang="es-CO" sz="4000" dirty="0"/>
              <a:t>21.295 INM.</a:t>
            </a:r>
          </a:p>
        </p:txBody>
      </p:sp>
      <p:sp>
        <p:nvSpPr>
          <p:cNvPr id="10" name="Rectángulo redondeado 9"/>
          <p:cNvSpPr/>
          <p:nvPr/>
        </p:nvSpPr>
        <p:spPr>
          <a:xfrm>
            <a:off x="7673130" y="2055303"/>
            <a:ext cx="1551964" cy="612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t>3.130</a:t>
            </a:r>
          </a:p>
          <a:p>
            <a:pPr algn="ctr"/>
            <a:r>
              <a:rPr lang="es-CO" sz="2000" dirty="0"/>
              <a:t>EXTINTOS</a:t>
            </a:r>
          </a:p>
        </p:txBody>
      </p:sp>
      <p:sp>
        <p:nvSpPr>
          <p:cNvPr id="64" name="Rectángulo redondeado 63"/>
          <p:cNvSpPr/>
          <p:nvPr/>
        </p:nvSpPr>
        <p:spPr>
          <a:xfrm>
            <a:off x="7699695" y="2920768"/>
            <a:ext cx="1551964" cy="612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227</a:t>
            </a:r>
          </a:p>
          <a:p>
            <a:pPr algn="ctr"/>
            <a:r>
              <a:rPr lang="es-CO" dirty="0"/>
              <a:t>DEVOLUCIÓN</a:t>
            </a:r>
          </a:p>
        </p:txBody>
      </p:sp>
      <p:sp>
        <p:nvSpPr>
          <p:cNvPr id="65" name="Rectángulo redondeado 64"/>
          <p:cNvSpPr/>
          <p:nvPr/>
        </p:nvSpPr>
        <p:spPr>
          <a:xfrm>
            <a:off x="7734649" y="3693954"/>
            <a:ext cx="1551964" cy="612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5.081</a:t>
            </a:r>
          </a:p>
          <a:p>
            <a:pPr algn="ctr"/>
            <a:r>
              <a:rPr lang="es-CO" dirty="0"/>
              <a:t>RURALES</a:t>
            </a:r>
          </a:p>
        </p:txBody>
      </p:sp>
      <p:sp>
        <p:nvSpPr>
          <p:cNvPr id="66" name="Rectángulo redondeado 65"/>
          <p:cNvSpPr/>
          <p:nvPr/>
        </p:nvSpPr>
        <p:spPr>
          <a:xfrm>
            <a:off x="7734649" y="5319332"/>
            <a:ext cx="1551964" cy="612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t>22</a:t>
            </a:r>
          </a:p>
          <a:p>
            <a:pPr algn="ctr"/>
            <a:r>
              <a:rPr lang="es-CO" sz="1400" dirty="0"/>
              <a:t>REMANENTES O EQUIVALENCIAS</a:t>
            </a:r>
          </a:p>
        </p:txBody>
      </p:sp>
      <p:sp>
        <p:nvSpPr>
          <p:cNvPr id="67" name="Rectángulo redondeado 66"/>
          <p:cNvSpPr/>
          <p:nvPr/>
        </p:nvSpPr>
        <p:spPr>
          <a:xfrm>
            <a:off x="7744436" y="4441973"/>
            <a:ext cx="1551964" cy="612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254</a:t>
            </a:r>
          </a:p>
          <a:p>
            <a:pPr algn="ctr"/>
            <a:r>
              <a:rPr lang="es-CO" dirty="0"/>
              <a:t>BIENES FAR</a:t>
            </a:r>
          </a:p>
        </p:txBody>
      </p:sp>
      <p:cxnSp>
        <p:nvCxnSpPr>
          <p:cNvPr id="13" name="Conector angular 12"/>
          <p:cNvCxnSpPr/>
          <p:nvPr/>
        </p:nvCxnSpPr>
        <p:spPr>
          <a:xfrm flipV="1">
            <a:off x="4443314" y="2323750"/>
            <a:ext cx="3095592" cy="2600588"/>
          </a:xfrm>
          <a:prstGeom prst="bentConnector3">
            <a:avLst/>
          </a:prstGeom>
          <a:ln w="28575">
            <a:prstDash val="dash"/>
            <a:headEnd w="lg" len="lg"/>
            <a:tailEnd type="triangle"/>
          </a:ln>
        </p:spPr>
        <p:style>
          <a:lnRef idx="1">
            <a:schemeClr val="accent6"/>
          </a:lnRef>
          <a:fillRef idx="0">
            <a:schemeClr val="accent6"/>
          </a:fillRef>
          <a:effectRef idx="0">
            <a:schemeClr val="accent6"/>
          </a:effectRef>
          <a:fontRef idx="minor">
            <a:schemeClr val="tx1"/>
          </a:fontRef>
        </p:style>
      </p:cxnSp>
      <p:cxnSp>
        <p:nvCxnSpPr>
          <p:cNvPr id="68" name="Conector angular 67"/>
          <p:cNvCxnSpPr>
            <a:endCxn id="64" idx="1"/>
          </p:cNvCxnSpPr>
          <p:nvPr/>
        </p:nvCxnSpPr>
        <p:spPr>
          <a:xfrm flipV="1">
            <a:off x="6059563" y="3226966"/>
            <a:ext cx="1640133" cy="1079384"/>
          </a:xfrm>
          <a:prstGeom prst="bentConnector3">
            <a:avLst/>
          </a:prstGeom>
          <a:ln w="28575">
            <a:prstDash val="dash"/>
            <a:headEnd w="lg" len="lg"/>
            <a:tailEnd type="triangle"/>
          </a:ln>
        </p:spPr>
        <p:style>
          <a:lnRef idx="1">
            <a:schemeClr val="accent6"/>
          </a:lnRef>
          <a:fillRef idx="0">
            <a:schemeClr val="accent6"/>
          </a:fillRef>
          <a:effectRef idx="0">
            <a:schemeClr val="accent6"/>
          </a:effectRef>
          <a:fontRef idx="minor">
            <a:schemeClr val="tx1"/>
          </a:fontRef>
        </p:style>
      </p:cxnSp>
      <p:cxnSp>
        <p:nvCxnSpPr>
          <p:cNvPr id="69" name="Conector angular 68"/>
          <p:cNvCxnSpPr>
            <a:endCxn id="65" idx="1"/>
          </p:cNvCxnSpPr>
          <p:nvPr/>
        </p:nvCxnSpPr>
        <p:spPr>
          <a:xfrm flipV="1">
            <a:off x="6775269" y="4000153"/>
            <a:ext cx="959380" cy="306199"/>
          </a:xfrm>
          <a:prstGeom prst="bentConnector3">
            <a:avLst/>
          </a:prstGeom>
          <a:ln w="28575">
            <a:prstDash val="dash"/>
            <a:headEnd w="lg" len="lg"/>
            <a:tailEnd type="triangle"/>
          </a:ln>
        </p:spPr>
        <p:style>
          <a:lnRef idx="1">
            <a:schemeClr val="accent6"/>
          </a:lnRef>
          <a:fillRef idx="0">
            <a:schemeClr val="accent6"/>
          </a:fillRef>
          <a:effectRef idx="0">
            <a:schemeClr val="accent6"/>
          </a:effectRef>
          <a:fontRef idx="minor">
            <a:schemeClr val="tx1"/>
          </a:fontRef>
        </p:style>
      </p:cxnSp>
      <p:cxnSp>
        <p:nvCxnSpPr>
          <p:cNvPr id="70" name="Conector angular 69"/>
          <p:cNvCxnSpPr>
            <a:endCxn id="67" idx="1"/>
          </p:cNvCxnSpPr>
          <p:nvPr/>
        </p:nvCxnSpPr>
        <p:spPr>
          <a:xfrm>
            <a:off x="6059562" y="4357485"/>
            <a:ext cx="1684874" cy="390687"/>
          </a:xfrm>
          <a:prstGeom prst="bentConnector3">
            <a:avLst/>
          </a:prstGeom>
          <a:ln w="28575">
            <a:prstDash val="dash"/>
            <a:headEnd w="lg" len="lg"/>
            <a:tailEnd type="triangle"/>
          </a:ln>
        </p:spPr>
        <p:style>
          <a:lnRef idx="1">
            <a:schemeClr val="accent6"/>
          </a:lnRef>
          <a:fillRef idx="0">
            <a:schemeClr val="accent6"/>
          </a:fillRef>
          <a:effectRef idx="0">
            <a:schemeClr val="accent6"/>
          </a:effectRef>
          <a:fontRef idx="minor">
            <a:schemeClr val="tx1"/>
          </a:fontRef>
        </p:style>
      </p:cxnSp>
      <p:cxnSp>
        <p:nvCxnSpPr>
          <p:cNvPr id="71" name="Conector angular 70"/>
          <p:cNvCxnSpPr>
            <a:endCxn id="66" idx="1"/>
          </p:cNvCxnSpPr>
          <p:nvPr/>
        </p:nvCxnSpPr>
        <p:spPr>
          <a:xfrm>
            <a:off x="6059563" y="4357484"/>
            <a:ext cx="1675087" cy="1268046"/>
          </a:xfrm>
          <a:prstGeom prst="bentConnector3">
            <a:avLst/>
          </a:prstGeom>
          <a:ln w="28575">
            <a:prstDash val="dash"/>
            <a:headEnd w="lg" len="lg"/>
            <a:tailEnd type="triangle"/>
          </a:ln>
        </p:spPr>
        <p:style>
          <a:lnRef idx="1">
            <a:schemeClr val="accent6"/>
          </a:lnRef>
          <a:fillRef idx="0">
            <a:schemeClr val="accent6"/>
          </a:fillRef>
          <a:effectRef idx="0">
            <a:schemeClr val="accent6"/>
          </a:effectRef>
          <a:fontRef idx="minor">
            <a:schemeClr val="tx1"/>
          </a:fontRef>
        </p:style>
      </p:cxnSp>
      <p:sp>
        <p:nvSpPr>
          <p:cNvPr id="20" name="Rectángulo 19"/>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pic>
        <p:nvPicPr>
          <p:cNvPr id="21" name="Imagen 20"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99" y="87024"/>
            <a:ext cx="2159678" cy="1067549"/>
          </a:xfrm>
          <a:prstGeom prst="rect">
            <a:avLst/>
          </a:prstGeom>
        </p:spPr>
      </p:pic>
    </p:spTree>
    <p:extLst>
      <p:ext uri="{BB962C8B-B14F-4D97-AF65-F5344CB8AC3E}">
        <p14:creationId xmlns:p14="http://schemas.microsoft.com/office/powerpoint/2010/main" val="1458870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Triángulo rectángulo 16"/>
          <p:cNvSpPr/>
          <p:nvPr/>
        </p:nvSpPr>
        <p:spPr>
          <a:xfrm rot="5400000">
            <a:off x="1490187" y="1244799"/>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3082731" y="-67877"/>
            <a:ext cx="9109267" cy="1015663"/>
          </a:xfrm>
          <a:prstGeom prst="rect">
            <a:avLst/>
          </a:prstGeom>
          <a:noFill/>
        </p:spPr>
        <p:txBody>
          <a:bodyPr wrap="square" rtlCol="0">
            <a:spAutoFit/>
          </a:bodyPr>
          <a:lstStyle/>
          <a:p>
            <a:pPr algn="r"/>
            <a:r>
              <a:rPr lang="es-CO" sz="2800" b="1" dirty="0">
                <a:solidFill>
                  <a:schemeClr val="bg1"/>
                </a:solidFill>
                <a:effectLst>
                  <a:outerShdw blurRad="38100" dist="38100" dir="2700000" algn="tl">
                    <a:srgbClr val="000000">
                      <a:alpha val="43137"/>
                    </a:srgbClr>
                  </a:outerShdw>
                </a:effectLst>
              </a:rPr>
              <a:t>BIENES INMUEBLES EXCLUSIONES METODOLÓGICAS </a:t>
            </a:r>
          </a:p>
          <a:p>
            <a:pPr algn="ctr"/>
            <a:endParaRPr lang="es-CO" sz="3200" b="1" dirty="0">
              <a:solidFill>
                <a:schemeClr val="bg1"/>
              </a:solidFill>
              <a:effectLst>
                <a:outerShdw blurRad="38100" dist="38100" dir="2700000" algn="tl">
                  <a:srgbClr val="000000">
                    <a:alpha val="43137"/>
                  </a:srgbClr>
                </a:outerShdw>
              </a:effectLst>
            </a:endParaRPr>
          </a:p>
        </p:txBody>
      </p:sp>
      <p:sp>
        <p:nvSpPr>
          <p:cNvPr id="2" name="Flecha derecha 1"/>
          <p:cNvSpPr/>
          <p:nvPr/>
        </p:nvSpPr>
        <p:spPr>
          <a:xfrm>
            <a:off x="1524001" y="1201320"/>
            <a:ext cx="3154261" cy="1138788"/>
          </a:xfrm>
          <a:prstGeom prst="rightArrow">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s-CO" sz="2400" dirty="0">
                <a:solidFill>
                  <a:sysClr val="windowText" lastClr="000000"/>
                </a:solidFill>
              </a:rPr>
              <a:t>INVENTARIO INICIAL</a:t>
            </a:r>
          </a:p>
        </p:txBody>
      </p:sp>
      <p:sp>
        <p:nvSpPr>
          <p:cNvPr id="3" name="CuadroTexto 2"/>
          <p:cNvSpPr txBox="1"/>
          <p:nvPr/>
        </p:nvSpPr>
        <p:spPr>
          <a:xfrm>
            <a:off x="4678262" y="1416771"/>
            <a:ext cx="3306773" cy="707886"/>
          </a:xfrm>
          <a:prstGeom prst="rect">
            <a:avLst/>
          </a:prstGeom>
          <a:noFill/>
        </p:spPr>
        <p:txBody>
          <a:bodyPr wrap="square" rtlCol="0">
            <a:spAutoFit/>
          </a:bodyPr>
          <a:lstStyle/>
          <a:p>
            <a:r>
              <a:rPr lang="es-CO" sz="4000" dirty="0"/>
              <a:t>12.581 INM.</a:t>
            </a:r>
          </a:p>
        </p:txBody>
      </p:sp>
      <p:graphicFrame>
        <p:nvGraphicFramePr>
          <p:cNvPr id="4" name="Diagrama 3"/>
          <p:cNvGraphicFramePr/>
          <p:nvPr>
            <p:extLst/>
          </p:nvPr>
        </p:nvGraphicFramePr>
        <p:xfrm>
          <a:off x="1728012" y="2225324"/>
          <a:ext cx="72086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redondeado 4"/>
          <p:cNvSpPr/>
          <p:nvPr/>
        </p:nvSpPr>
        <p:spPr>
          <a:xfrm>
            <a:off x="1728013" y="2718034"/>
            <a:ext cx="1415063" cy="671119"/>
          </a:xfrm>
          <a:prstGeom prst="round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s-CO" sz="1200" b="1" dirty="0">
                <a:solidFill>
                  <a:schemeClr val="tx1"/>
                </a:solidFill>
              </a:rPr>
              <a:t>PORCENTAJE EN PROCESO MENOR AL 100%</a:t>
            </a:r>
          </a:p>
        </p:txBody>
      </p:sp>
      <p:cxnSp>
        <p:nvCxnSpPr>
          <p:cNvPr id="7" name="Conector angular 6"/>
          <p:cNvCxnSpPr/>
          <p:nvPr/>
        </p:nvCxnSpPr>
        <p:spPr>
          <a:xfrm rot="16200000" flipV="1">
            <a:off x="1963634" y="3870731"/>
            <a:ext cx="1609411" cy="665584"/>
          </a:xfrm>
          <a:prstGeom prst="bentConnector3">
            <a:avLst/>
          </a:prstGeom>
          <a:ln w="28575">
            <a:prstDash val="sysDot"/>
            <a:tailEnd type="triangle"/>
          </a:ln>
        </p:spPr>
        <p:style>
          <a:lnRef idx="1">
            <a:schemeClr val="accent6"/>
          </a:lnRef>
          <a:fillRef idx="0">
            <a:schemeClr val="accent6"/>
          </a:fillRef>
          <a:effectRef idx="0">
            <a:schemeClr val="accent6"/>
          </a:effectRef>
          <a:fontRef idx="minor">
            <a:schemeClr val="tx1"/>
          </a:fontRef>
        </p:style>
      </p:cxnSp>
      <p:sp>
        <p:nvSpPr>
          <p:cNvPr id="28" name="Rectángulo redondeado 27"/>
          <p:cNvSpPr/>
          <p:nvPr/>
        </p:nvSpPr>
        <p:spPr>
          <a:xfrm>
            <a:off x="8750996" y="4850239"/>
            <a:ext cx="1415063" cy="671119"/>
          </a:xfrm>
          <a:prstGeom prst="round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s-CO" sz="900" b="1" dirty="0">
                <a:solidFill>
                  <a:schemeClr val="tx1"/>
                </a:solidFill>
              </a:rPr>
              <a:t>DESTINACIONES FISCALÍA, MINISTERIOS, POLICIA, ALCALDÍAS, HOSPITALES</a:t>
            </a:r>
          </a:p>
        </p:txBody>
      </p:sp>
      <p:cxnSp>
        <p:nvCxnSpPr>
          <p:cNvPr id="29" name="Conector angular 28"/>
          <p:cNvCxnSpPr>
            <a:endCxn id="28" idx="2"/>
          </p:cNvCxnSpPr>
          <p:nvPr/>
        </p:nvCxnSpPr>
        <p:spPr>
          <a:xfrm flipV="1">
            <a:off x="8449287" y="5521358"/>
            <a:ext cx="1009240" cy="357843"/>
          </a:xfrm>
          <a:prstGeom prst="bentConnector2">
            <a:avLst/>
          </a:prstGeom>
          <a:ln w="28575">
            <a:prstDash val="sysDot"/>
            <a:tailEnd type="triangle"/>
          </a:ln>
        </p:spPr>
        <p:style>
          <a:lnRef idx="1">
            <a:schemeClr val="accent6"/>
          </a:lnRef>
          <a:fillRef idx="0">
            <a:schemeClr val="accent6"/>
          </a:fillRef>
          <a:effectRef idx="0">
            <a:schemeClr val="accent6"/>
          </a:effectRef>
          <a:fontRef idx="minor">
            <a:schemeClr val="tx1"/>
          </a:fontRef>
        </p:style>
      </p:cxnSp>
      <p:sp>
        <p:nvSpPr>
          <p:cNvPr id="31" name="Rectángulo redondeado 30"/>
          <p:cNvSpPr/>
          <p:nvPr/>
        </p:nvSpPr>
        <p:spPr>
          <a:xfrm>
            <a:off x="6649441" y="2467880"/>
            <a:ext cx="1415063" cy="671119"/>
          </a:xfrm>
          <a:prstGeom prst="round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s-CO" sz="1050" b="1" dirty="0">
                <a:solidFill>
                  <a:schemeClr val="tx1"/>
                </a:solidFill>
              </a:rPr>
              <a:t>INMUEBLES PRODUCTIVOS</a:t>
            </a:r>
          </a:p>
        </p:txBody>
      </p:sp>
      <p:cxnSp>
        <p:nvCxnSpPr>
          <p:cNvPr id="32" name="Conector angular 31"/>
          <p:cNvCxnSpPr/>
          <p:nvPr/>
        </p:nvCxnSpPr>
        <p:spPr>
          <a:xfrm flipV="1">
            <a:off x="6073626" y="2803438"/>
            <a:ext cx="575814" cy="16778"/>
          </a:xfrm>
          <a:prstGeom prst="bentConnector3">
            <a:avLst/>
          </a:prstGeom>
          <a:ln w="28575">
            <a:prstDash val="sysDot"/>
            <a:tailEnd type="triangle"/>
          </a:ln>
        </p:spPr>
        <p:style>
          <a:lnRef idx="1">
            <a:schemeClr val="accent6"/>
          </a:lnRef>
          <a:fillRef idx="0">
            <a:schemeClr val="accent6"/>
          </a:fillRef>
          <a:effectRef idx="0">
            <a:schemeClr val="accent6"/>
          </a:effectRef>
          <a:fontRef idx="minor">
            <a:schemeClr val="tx1"/>
          </a:fontRef>
        </p:style>
      </p:cxnSp>
      <p:sp>
        <p:nvSpPr>
          <p:cNvPr id="24" name="CuadroTexto 23"/>
          <p:cNvSpPr txBox="1"/>
          <p:nvPr/>
        </p:nvSpPr>
        <p:spPr>
          <a:xfrm>
            <a:off x="7685191" y="1227457"/>
            <a:ext cx="2910979" cy="1200329"/>
          </a:xfrm>
          <a:prstGeom prst="rect">
            <a:avLst/>
          </a:prstGeom>
          <a:noFill/>
        </p:spPr>
        <p:txBody>
          <a:bodyPr wrap="square" rtlCol="0">
            <a:spAutoFit/>
          </a:bodyPr>
          <a:lstStyle/>
          <a:p>
            <a:r>
              <a:rPr lang="es-CO" dirty="0"/>
              <a:t>Se excluyen inicialmente para determinar el primer paquete de enajenación temprana</a:t>
            </a:r>
          </a:p>
        </p:txBody>
      </p:sp>
      <p:sp>
        <p:nvSpPr>
          <p:cNvPr id="25" name="Elipse 24"/>
          <p:cNvSpPr/>
          <p:nvPr/>
        </p:nvSpPr>
        <p:spPr>
          <a:xfrm>
            <a:off x="7555684" y="3398817"/>
            <a:ext cx="2135994" cy="11647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t>6.335</a:t>
            </a:r>
          </a:p>
          <a:p>
            <a:pPr algn="ctr"/>
            <a:r>
              <a:rPr lang="es-CO" sz="1050" dirty="0">
                <a:solidFill>
                  <a:schemeClr val="tx1"/>
                </a:solidFill>
              </a:rPr>
              <a:t>SIN VALIDACIÓN PARA INCLUSIÓN EL ALGUNA DE LAS CAUSALES</a:t>
            </a:r>
          </a:p>
        </p:txBody>
      </p:sp>
      <p:sp>
        <p:nvSpPr>
          <p:cNvPr id="26" name="Flecha derecha 25"/>
          <p:cNvSpPr/>
          <p:nvPr/>
        </p:nvSpPr>
        <p:spPr>
          <a:xfrm rot="20732756">
            <a:off x="6213446" y="4118994"/>
            <a:ext cx="1233182" cy="28522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CO"/>
          </a:p>
        </p:txBody>
      </p:sp>
      <p:sp>
        <p:nvSpPr>
          <p:cNvPr id="18" name="Rectángulo 17"/>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pic>
        <p:nvPicPr>
          <p:cNvPr id="19" name="Imagen 18"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899" y="87024"/>
            <a:ext cx="2159678" cy="1067549"/>
          </a:xfrm>
          <a:prstGeom prst="rect">
            <a:avLst/>
          </a:prstGeom>
        </p:spPr>
      </p:pic>
    </p:spTree>
    <p:extLst>
      <p:ext uri="{BB962C8B-B14F-4D97-AF65-F5344CB8AC3E}">
        <p14:creationId xmlns:p14="http://schemas.microsoft.com/office/powerpoint/2010/main" val="28780493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Triángulo rectángulo 16"/>
          <p:cNvSpPr/>
          <p:nvPr/>
        </p:nvSpPr>
        <p:spPr>
          <a:xfrm rot="5400000">
            <a:off x="1490187" y="1244799"/>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2670048" y="52898"/>
            <a:ext cx="9521951" cy="1446550"/>
          </a:xfrm>
          <a:prstGeom prst="rect">
            <a:avLst/>
          </a:prstGeom>
          <a:noFill/>
        </p:spPr>
        <p:txBody>
          <a:bodyPr wrap="square" rtlCol="0">
            <a:spAutoFit/>
          </a:bodyPr>
          <a:lstStyle/>
          <a:p>
            <a:pPr algn="r"/>
            <a:r>
              <a:rPr lang="es-CO" sz="2800" b="1" dirty="0">
                <a:solidFill>
                  <a:schemeClr val="bg1"/>
                </a:solidFill>
                <a:effectLst>
                  <a:outerShdw blurRad="38100" dist="38100" dir="2700000" algn="tl">
                    <a:srgbClr val="000000">
                      <a:alpha val="43137"/>
                    </a:srgbClr>
                  </a:outerShdw>
                </a:effectLst>
              </a:rPr>
              <a:t>BIENES INMUEBLES PRIMER PAQUETE DE ENAJENACIÓN TEMPRANA</a:t>
            </a:r>
          </a:p>
          <a:p>
            <a:pPr algn="r"/>
            <a:endParaRPr lang="es-CO" sz="3200" b="1" dirty="0">
              <a:solidFill>
                <a:schemeClr val="bg1"/>
              </a:solidFill>
              <a:effectLst>
                <a:outerShdw blurRad="38100" dist="38100" dir="2700000" algn="tl">
                  <a:srgbClr val="000000">
                    <a:alpha val="43137"/>
                  </a:srgbClr>
                </a:outerShdw>
              </a:effectLst>
            </a:endParaRPr>
          </a:p>
        </p:txBody>
      </p:sp>
      <p:sp>
        <p:nvSpPr>
          <p:cNvPr id="14" name="Circular 6"/>
          <p:cNvSpPr/>
          <p:nvPr/>
        </p:nvSpPr>
        <p:spPr>
          <a:xfrm rot="2700000">
            <a:off x="1568698" y="3242833"/>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15" name="Elipse 8"/>
          <p:cNvSpPr/>
          <p:nvPr/>
        </p:nvSpPr>
        <p:spPr>
          <a:xfrm>
            <a:off x="1975031" y="3881597"/>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800" b="1" dirty="0">
                <a:solidFill>
                  <a:schemeClr val="accent6">
                    <a:lumMod val="75000"/>
                  </a:schemeClr>
                </a:solidFill>
                <a:effectLst>
                  <a:outerShdw blurRad="38100" dist="38100" dir="2700000" algn="tl">
                    <a:srgbClr val="000000">
                      <a:alpha val="43137"/>
                    </a:srgbClr>
                  </a:outerShdw>
                </a:effectLst>
              </a:rPr>
              <a:t>3.139</a:t>
            </a:r>
          </a:p>
        </p:txBody>
      </p:sp>
      <p:sp>
        <p:nvSpPr>
          <p:cNvPr id="6" name="CuadroTexto 5"/>
          <p:cNvSpPr txBox="1"/>
          <p:nvPr/>
        </p:nvSpPr>
        <p:spPr>
          <a:xfrm>
            <a:off x="1775670" y="1459684"/>
            <a:ext cx="3664372" cy="923330"/>
          </a:xfrm>
          <a:prstGeom prst="rect">
            <a:avLst/>
          </a:prstGeom>
          <a:noFill/>
        </p:spPr>
        <p:txBody>
          <a:bodyPr wrap="square" rtlCol="0">
            <a:spAutoFit/>
          </a:bodyPr>
          <a:lstStyle/>
          <a:p>
            <a:r>
              <a:rPr lang="es-CO" dirty="0">
                <a:solidFill>
                  <a:schemeClr val="accent6">
                    <a:lumMod val="75000"/>
                  </a:schemeClr>
                </a:solidFill>
              </a:rPr>
              <a:t>INMUEBLES SUSCEPTIBLES DE VALIDACIÓN PARA ENAJENACIÓN TEMPRANA</a:t>
            </a:r>
          </a:p>
        </p:txBody>
      </p:sp>
      <p:sp>
        <p:nvSpPr>
          <p:cNvPr id="9" name="Rectángulo redondeado 8"/>
          <p:cNvSpPr/>
          <p:nvPr/>
        </p:nvSpPr>
        <p:spPr>
          <a:xfrm>
            <a:off x="5927981" y="1240445"/>
            <a:ext cx="1694577" cy="6632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400" dirty="0"/>
              <a:t>1.850</a:t>
            </a:r>
          </a:p>
          <a:p>
            <a:pPr algn="ctr"/>
            <a:r>
              <a:rPr lang="es-CO" sz="1400" dirty="0"/>
              <a:t>DIFÍCIL ADMON. (COSTO-BENEFICIO)</a:t>
            </a:r>
          </a:p>
        </p:txBody>
      </p:sp>
      <p:sp>
        <p:nvSpPr>
          <p:cNvPr id="10" name="CuadroTexto 9"/>
          <p:cNvSpPr txBox="1"/>
          <p:nvPr/>
        </p:nvSpPr>
        <p:spPr>
          <a:xfrm>
            <a:off x="7882855" y="1266738"/>
            <a:ext cx="2525086" cy="646331"/>
          </a:xfrm>
          <a:prstGeom prst="rect">
            <a:avLst/>
          </a:prstGeom>
          <a:noFill/>
        </p:spPr>
        <p:txBody>
          <a:bodyPr wrap="square" rtlCol="0">
            <a:spAutoFit/>
          </a:bodyPr>
          <a:lstStyle/>
          <a:p>
            <a:r>
              <a:rPr lang="es-CO" sz="2400" dirty="0">
                <a:solidFill>
                  <a:srgbClr val="FF0000"/>
                </a:solidFill>
              </a:rPr>
              <a:t>$251.586.920.768</a:t>
            </a:r>
          </a:p>
          <a:p>
            <a:r>
              <a:rPr lang="es-CO" sz="1200" dirty="0">
                <a:solidFill>
                  <a:srgbClr val="FF0000"/>
                </a:solidFill>
              </a:rPr>
              <a:t>*861 FMI SIN AVALÚO CATASTRAL</a:t>
            </a:r>
          </a:p>
        </p:txBody>
      </p:sp>
      <p:sp>
        <p:nvSpPr>
          <p:cNvPr id="19" name="Rectángulo redondeado 18"/>
          <p:cNvSpPr/>
          <p:nvPr/>
        </p:nvSpPr>
        <p:spPr>
          <a:xfrm>
            <a:off x="5927981" y="2003844"/>
            <a:ext cx="1694577" cy="6632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400" dirty="0"/>
              <a:t>82</a:t>
            </a:r>
          </a:p>
          <a:p>
            <a:pPr algn="ctr"/>
            <a:r>
              <a:rPr lang="es-CO" sz="1400" dirty="0"/>
              <a:t>MICROTRÁFICO</a:t>
            </a:r>
          </a:p>
        </p:txBody>
      </p:sp>
      <p:sp>
        <p:nvSpPr>
          <p:cNvPr id="20" name="CuadroTexto 19"/>
          <p:cNvSpPr txBox="1"/>
          <p:nvPr/>
        </p:nvSpPr>
        <p:spPr>
          <a:xfrm>
            <a:off x="7875864" y="1956034"/>
            <a:ext cx="2525086" cy="646331"/>
          </a:xfrm>
          <a:prstGeom prst="rect">
            <a:avLst/>
          </a:prstGeom>
          <a:noFill/>
        </p:spPr>
        <p:txBody>
          <a:bodyPr wrap="square" rtlCol="0">
            <a:spAutoFit/>
          </a:bodyPr>
          <a:lstStyle/>
          <a:p>
            <a:r>
              <a:rPr lang="es-CO" sz="2400" dirty="0">
                <a:solidFill>
                  <a:srgbClr val="FF0000"/>
                </a:solidFill>
              </a:rPr>
              <a:t>$    3.112.424.858</a:t>
            </a:r>
          </a:p>
          <a:p>
            <a:r>
              <a:rPr lang="es-CO" sz="1200" dirty="0">
                <a:solidFill>
                  <a:srgbClr val="FF0000"/>
                </a:solidFill>
              </a:rPr>
              <a:t>*19 FMI SIN AVALÚO CATASTRAL</a:t>
            </a:r>
          </a:p>
        </p:txBody>
      </p:sp>
      <p:sp>
        <p:nvSpPr>
          <p:cNvPr id="21" name="Rectángulo redondeado 20"/>
          <p:cNvSpPr/>
          <p:nvPr/>
        </p:nvSpPr>
        <p:spPr>
          <a:xfrm>
            <a:off x="5979713" y="2760252"/>
            <a:ext cx="1694577" cy="6632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400" dirty="0"/>
              <a:t>740</a:t>
            </a:r>
          </a:p>
          <a:p>
            <a:pPr algn="ctr"/>
            <a:r>
              <a:rPr lang="es-CO" sz="1400" dirty="0"/>
              <a:t>ORDEN PÚBLICO</a:t>
            </a:r>
          </a:p>
        </p:txBody>
      </p:sp>
      <p:sp>
        <p:nvSpPr>
          <p:cNvPr id="22" name="CuadroTexto 21"/>
          <p:cNvSpPr txBox="1"/>
          <p:nvPr/>
        </p:nvSpPr>
        <p:spPr>
          <a:xfrm>
            <a:off x="7875864" y="2752989"/>
            <a:ext cx="2525086" cy="646331"/>
          </a:xfrm>
          <a:prstGeom prst="rect">
            <a:avLst/>
          </a:prstGeom>
          <a:noFill/>
        </p:spPr>
        <p:txBody>
          <a:bodyPr wrap="square" rtlCol="0">
            <a:spAutoFit/>
          </a:bodyPr>
          <a:lstStyle/>
          <a:p>
            <a:r>
              <a:rPr lang="es-CO" sz="2400" dirty="0">
                <a:solidFill>
                  <a:srgbClr val="FF0000"/>
                </a:solidFill>
              </a:rPr>
              <a:t>$  54.808.778.551</a:t>
            </a:r>
          </a:p>
          <a:p>
            <a:r>
              <a:rPr lang="es-CO" sz="1200" dirty="0">
                <a:solidFill>
                  <a:srgbClr val="FF0000"/>
                </a:solidFill>
              </a:rPr>
              <a:t>*67 FMI SIN AVALÚO CATASTRAL</a:t>
            </a:r>
          </a:p>
        </p:txBody>
      </p:sp>
      <p:sp>
        <p:nvSpPr>
          <p:cNvPr id="23" name="Rectángulo redondeado 22"/>
          <p:cNvSpPr/>
          <p:nvPr/>
        </p:nvSpPr>
        <p:spPr>
          <a:xfrm>
            <a:off x="5997889" y="3525049"/>
            <a:ext cx="1694577" cy="6632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400" dirty="0"/>
              <a:t>406</a:t>
            </a:r>
          </a:p>
          <a:p>
            <a:pPr algn="ctr"/>
            <a:r>
              <a:rPr lang="es-CO" sz="1400" dirty="0"/>
              <a:t>RUINA</a:t>
            </a:r>
          </a:p>
        </p:txBody>
      </p:sp>
      <p:sp>
        <p:nvSpPr>
          <p:cNvPr id="25" name="CuadroTexto 24"/>
          <p:cNvSpPr txBox="1"/>
          <p:nvPr/>
        </p:nvSpPr>
        <p:spPr>
          <a:xfrm>
            <a:off x="7894040" y="3542953"/>
            <a:ext cx="2525086" cy="646331"/>
          </a:xfrm>
          <a:prstGeom prst="rect">
            <a:avLst/>
          </a:prstGeom>
          <a:noFill/>
        </p:spPr>
        <p:txBody>
          <a:bodyPr wrap="square" rtlCol="0">
            <a:spAutoFit/>
          </a:bodyPr>
          <a:lstStyle/>
          <a:p>
            <a:r>
              <a:rPr lang="es-CO" sz="2400" dirty="0">
                <a:solidFill>
                  <a:srgbClr val="FF0000"/>
                </a:solidFill>
              </a:rPr>
              <a:t>$  47.309.601.997</a:t>
            </a:r>
          </a:p>
          <a:p>
            <a:r>
              <a:rPr lang="es-CO" sz="1200" dirty="0">
                <a:solidFill>
                  <a:srgbClr val="FF0000"/>
                </a:solidFill>
              </a:rPr>
              <a:t>*8 FMI SIN AVALÚO CATASTRAL</a:t>
            </a:r>
          </a:p>
        </p:txBody>
      </p:sp>
      <p:sp>
        <p:nvSpPr>
          <p:cNvPr id="26" name="Rectángulo redondeado 25"/>
          <p:cNvSpPr/>
          <p:nvPr/>
        </p:nvSpPr>
        <p:spPr>
          <a:xfrm>
            <a:off x="5990898" y="4289846"/>
            <a:ext cx="1694577" cy="6632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400" dirty="0"/>
              <a:t>30</a:t>
            </a:r>
          </a:p>
          <a:p>
            <a:pPr algn="ctr"/>
            <a:r>
              <a:rPr lang="es-CO" sz="1400" dirty="0"/>
              <a:t>POR SU NATURALEZA</a:t>
            </a:r>
          </a:p>
        </p:txBody>
      </p:sp>
      <p:sp>
        <p:nvSpPr>
          <p:cNvPr id="27" name="CuadroTexto 26"/>
          <p:cNvSpPr txBox="1"/>
          <p:nvPr/>
        </p:nvSpPr>
        <p:spPr>
          <a:xfrm>
            <a:off x="7861882" y="4307750"/>
            <a:ext cx="2525086" cy="646331"/>
          </a:xfrm>
          <a:prstGeom prst="rect">
            <a:avLst/>
          </a:prstGeom>
          <a:noFill/>
        </p:spPr>
        <p:txBody>
          <a:bodyPr wrap="square" rtlCol="0">
            <a:spAutoFit/>
          </a:bodyPr>
          <a:lstStyle/>
          <a:p>
            <a:r>
              <a:rPr lang="es-CO" sz="2400" dirty="0">
                <a:solidFill>
                  <a:srgbClr val="FF0000"/>
                </a:solidFill>
              </a:rPr>
              <a:t>$  67.198.746.289</a:t>
            </a:r>
          </a:p>
          <a:p>
            <a:r>
              <a:rPr lang="es-CO" sz="1200" dirty="0">
                <a:solidFill>
                  <a:srgbClr val="FF0000"/>
                </a:solidFill>
              </a:rPr>
              <a:t>*5 FMI SIN AVALÚO CATASTRAL</a:t>
            </a:r>
          </a:p>
        </p:txBody>
      </p:sp>
      <p:sp>
        <p:nvSpPr>
          <p:cNvPr id="30" name="Rectángulo redondeado 29"/>
          <p:cNvSpPr/>
          <p:nvPr/>
        </p:nvSpPr>
        <p:spPr>
          <a:xfrm>
            <a:off x="5992296" y="5029476"/>
            <a:ext cx="1694577" cy="6632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400" dirty="0"/>
              <a:t>31</a:t>
            </a:r>
          </a:p>
          <a:p>
            <a:pPr algn="ctr"/>
            <a:r>
              <a:rPr lang="es-CO" sz="1400" dirty="0"/>
              <a:t>UBICACIÓN</a:t>
            </a:r>
          </a:p>
        </p:txBody>
      </p:sp>
      <p:sp>
        <p:nvSpPr>
          <p:cNvPr id="33" name="CuadroTexto 32"/>
          <p:cNvSpPr txBox="1"/>
          <p:nvPr/>
        </p:nvSpPr>
        <p:spPr>
          <a:xfrm>
            <a:off x="7888447" y="5047380"/>
            <a:ext cx="2525086" cy="646331"/>
          </a:xfrm>
          <a:prstGeom prst="rect">
            <a:avLst/>
          </a:prstGeom>
          <a:noFill/>
        </p:spPr>
        <p:txBody>
          <a:bodyPr wrap="square" rtlCol="0">
            <a:spAutoFit/>
          </a:bodyPr>
          <a:lstStyle/>
          <a:p>
            <a:r>
              <a:rPr lang="es-CO" sz="2400" dirty="0">
                <a:solidFill>
                  <a:srgbClr val="FF0000"/>
                </a:solidFill>
              </a:rPr>
              <a:t>$       371.586.000</a:t>
            </a:r>
          </a:p>
          <a:p>
            <a:r>
              <a:rPr lang="es-CO" sz="1200" dirty="0">
                <a:solidFill>
                  <a:srgbClr val="FF0000"/>
                </a:solidFill>
              </a:rPr>
              <a:t>*12 FMI SIN AVALÚO CATASTRAL</a:t>
            </a:r>
          </a:p>
        </p:txBody>
      </p:sp>
      <p:sp>
        <p:nvSpPr>
          <p:cNvPr id="11" name="CuadroTexto 10"/>
          <p:cNvSpPr txBox="1"/>
          <p:nvPr/>
        </p:nvSpPr>
        <p:spPr>
          <a:xfrm>
            <a:off x="4448560" y="5717914"/>
            <a:ext cx="5243119" cy="646331"/>
          </a:xfrm>
          <a:prstGeom prst="rect">
            <a:avLst/>
          </a:prstGeom>
          <a:noFill/>
        </p:spPr>
        <p:txBody>
          <a:bodyPr wrap="square" rtlCol="0">
            <a:spAutoFit/>
          </a:bodyPr>
          <a:lstStyle/>
          <a:p>
            <a:r>
              <a:rPr lang="es-CO" sz="3600" dirty="0">
                <a:solidFill>
                  <a:schemeClr val="accent6">
                    <a:lumMod val="75000"/>
                  </a:schemeClr>
                </a:solidFill>
              </a:rPr>
              <a:t>$424.388.058.463</a:t>
            </a:r>
          </a:p>
        </p:txBody>
      </p:sp>
      <p:sp>
        <p:nvSpPr>
          <p:cNvPr id="12" name="CuadroTexto 11"/>
          <p:cNvSpPr txBox="1"/>
          <p:nvPr/>
        </p:nvSpPr>
        <p:spPr>
          <a:xfrm>
            <a:off x="4929931" y="6166017"/>
            <a:ext cx="3145872" cy="307777"/>
          </a:xfrm>
          <a:prstGeom prst="rect">
            <a:avLst/>
          </a:prstGeom>
          <a:noFill/>
        </p:spPr>
        <p:txBody>
          <a:bodyPr wrap="square" rtlCol="0">
            <a:spAutoFit/>
          </a:bodyPr>
          <a:lstStyle/>
          <a:p>
            <a:r>
              <a:rPr lang="es-CO" sz="1400" dirty="0">
                <a:solidFill>
                  <a:schemeClr val="accent6">
                    <a:lumMod val="75000"/>
                  </a:schemeClr>
                </a:solidFill>
              </a:rPr>
              <a:t>*972 FMI SIN AVALÚO CATASTRAL</a:t>
            </a:r>
          </a:p>
        </p:txBody>
      </p:sp>
      <p:sp>
        <p:nvSpPr>
          <p:cNvPr id="28" name="Rectángulo 27"/>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pic>
        <p:nvPicPr>
          <p:cNvPr id="29" name="Imagen 2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99" y="87024"/>
            <a:ext cx="2159678" cy="1067549"/>
          </a:xfrm>
          <a:prstGeom prst="rect">
            <a:avLst/>
          </a:prstGeom>
        </p:spPr>
      </p:pic>
    </p:spTree>
    <p:extLst>
      <p:ext uri="{BB962C8B-B14F-4D97-AF65-F5344CB8AC3E}">
        <p14:creationId xmlns:p14="http://schemas.microsoft.com/office/powerpoint/2010/main" val="12866730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p:cNvGrpSpPr/>
          <p:nvPr/>
        </p:nvGrpSpPr>
        <p:grpSpPr>
          <a:xfrm>
            <a:off x="4712" y="168"/>
            <a:ext cx="12192000" cy="6857999"/>
            <a:chOff x="-48960" y="1"/>
            <a:chExt cx="12192000" cy="6857999"/>
          </a:xfrm>
        </p:grpSpPr>
        <p:sp>
          <p:nvSpPr>
            <p:cNvPr id="2" name="Rectángulo 1"/>
            <p:cNvSpPr/>
            <p:nvPr/>
          </p:nvSpPr>
          <p:spPr>
            <a:xfrm>
              <a:off x="-48960" y="6273469"/>
              <a:ext cx="12174244" cy="5845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0" name="Rectángulo 9"/>
            <p:cNvSpPr/>
            <p:nvPr/>
          </p:nvSpPr>
          <p:spPr>
            <a:xfrm>
              <a:off x="-48960" y="1"/>
              <a:ext cx="12192000" cy="6408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268" name="Imagen 8" descr="Fondos oscuros-0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232" y="100367"/>
              <a:ext cx="1493228" cy="54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21"/>
            <p:cNvSpPr txBox="1">
              <a:spLocks noChangeArrowheads="1"/>
            </p:cNvSpPr>
            <p:nvPr/>
          </p:nvSpPr>
          <p:spPr bwMode="auto">
            <a:xfrm>
              <a:off x="1794771" y="144271"/>
              <a:ext cx="102540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2800" b="1" dirty="0">
                  <a:solidFill>
                    <a:schemeClr val="bg1"/>
                  </a:solidFill>
                  <a:latin typeface="+mj-lt"/>
                  <a:ea typeface="Lato Regular"/>
                  <a:cs typeface="Lato Regular"/>
                </a:rPr>
                <a:t>BIENES MUEBLES DIAGNÓSTICO INICIAL PARA ENAJENACIÓN TEMPRANA</a:t>
              </a:r>
              <a:endParaRPr lang="es-ES" altLang="es-CO" b="1" dirty="0">
                <a:solidFill>
                  <a:schemeClr val="bg1"/>
                </a:solidFill>
                <a:latin typeface="+mj-lt"/>
                <a:ea typeface="Lato Regular"/>
                <a:cs typeface="Lato Regular"/>
              </a:endParaRPr>
            </a:p>
          </p:txBody>
        </p:sp>
        <p:sp>
          <p:nvSpPr>
            <p:cNvPr id="11270" name="CuadroTexto 10"/>
            <p:cNvSpPr txBox="1">
              <a:spLocks noChangeArrowheads="1"/>
            </p:cNvSpPr>
            <p:nvPr/>
          </p:nvSpPr>
          <p:spPr bwMode="auto">
            <a:xfrm>
              <a:off x="5875290" y="6440203"/>
              <a:ext cx="6012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600" dirty="0">
                  <a:solidFill>
                    <a:srgbClr val="A9A8A9"/>
                  </a:solidFill>
                  <a:latin typeface="Lato Regular"/>
                  <a:ea typeface="Lato Regular"/>
                  <a:cs typeface="Lato Regular"/>
                </a:rPr>
                <a:t>Gerencia de Bienes Muebles</a:t>
              </a:r>
            </a:p>
          </p:txBody>
        </p:sp>
        <p:grpSp>
          <p:nvGrpSpPr>
            <p:cNvPr id="13" name="Grupo 12"/>
            <p:cNvGrpSpPr/>
            <p:nvPr/>
          </p:nvGrpSpPr>
          <p:grpSpPr>
            <a:xfrm>
              <a:off x="-48960" y="608544"/>
              <a:ext cx="12192000" cy="708433"/>
              <a:chOff x="-36923" y="799615"/>
              <a:chExt cx="9194312" cy="708433"/>
            </a:xfrm>
          </p:grpSpPr>
          <p:sp>
            <p:nvSpPr>
              <p:cNvPr id="11265" name="Rectángulo 11264"/>
              <p:cNvSpPr/>
              <p:nvPr/>
            </p:nvSpPr>
            <p:spPr>
              <a:xfrm>
                <a:off x="-36923" y="827578"/>
                <a:ext cx="9194312" cy="6282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266" name="CuadroTexto 11265"/>
              <p:cNvSpPr txBox="1"/>
              <p:nvPr/>
            </p:nvSpPr>
            <p:spPr>
              <a:xfrm>
                <a:off x="3476452" y="799615"/>
                <a:ext cx="2066116" cy="400110"/>
              </a:xfrm>
              <a:prstGeom prst="rect">
                <a:avLst/>
              </a:prstGeom>
              <a:noFill/>
            </p:spPr>
            <p:txBody>
              <a:bodyPr wrap="square" rtlCol="0">
                <a:spAutoFit/>
              </a:bodyPr>
              <a:lstStyle/>
              <a:p>
                <a:pPr algn="ctr"/>
                <a:r>
                  <a:rPr lang="es-ES" sz="2000" b="1" dirty="0">
                    <a:solidFill>
                      <a:schemeClr val="bg1"/>
                    </a:solidFill>
                  </a:rPr>
                  <a:t>INVENTARIO</a:t>
                </a:r>
                <a:endParaRPr lang="es-CO" sz="1600" b="1" dirty="0">
                  <a:solidFill>
                    <a:schemeClr val="bg1"/>
                  </a:solidFill>
                </a:endParaRPr>
              </a:p>
            </p:txBody>
          </p:sp>
          <p:sp>
            <p:nvSpPr>
              <p:cNvPr id="39" name="CuadroTexto 38"/>
              <p:cNvSpPr txBox="1"/>
              <p:nvPr/>
            </p:nvSpPr>
            <p:spPr>
              <a:xfrm>
                <a:off x="5820819" y="800162"/>
                <a:ext cx="2741875" cy="707886"/>
              </a:xfrm>
              <a:prstGeom prst="rect">
                <a:avLst/>
              </a:prstGeom>
              <a:noFill/>
            </p:spPr>
            <p:txBody>
              <a:bodyPr wrap="square" rtlCol="0">
                <a:spAutoFit/>
              </a:bodyPr>
              <a:lstStyle/>
              <a:p>
                <a:pPr algn="r"/>
                <a:r>
                  <a:rPr lang="es-ES" sz="2000" b="1" dirty="0">
                    <a:solidFill>
                      <a:schemeClr val="bg1"/>
                    </a:solidFill>
                  </a:rPr>
                  <a:t>BIENES PARA ENAJENACIÓN TEMPRANA</a:t>
                </a:r>
                <a:endParaRPr lang="es-CO" sz="2800" b="1" dirty="0">
                  <a:solidFill>
                    <a:schemeClr val="bg1"/>
                  </a:solidFill>
                </a:endParaRPr>
              </a:p>
            </p:txBody>
          </p:sp>
        </p:grpSp>
      </p:grpSp>
      <p:pic>
        <p:nvPicPr>
          <p:cNvPr id="24" name="Imagen 23"/>
          <p:cNvPicPr>
            <a:picLocks noChangeAspect="1"/>
          </p:cNvPicPr>
          <p:nvPr/>
        </p:nvPicPr>
        <p:blipFill rotWithShape="1">
          <a:blip r:embed="rId3"/>
          <a:srcRect t="19095" r="5835" b="25171"/>
          <a:stretch/>
        </p:blipFill>
        <p:spPr>
          <a:xfrm>
            <a:off x="210904" y="1559101"/>
            <a:ext cx="11459471" cy="4420352"/>
          </a:xfrm>
          <a:prstGeom prst="rect">
            <a:avLst/>
          </a:prstGeom>
        </p:spPr>
      </p:pic>
    </p:spTree>
    <p:extLst>
      <p:ext uri="{BB962C8B-B14F-4D97-AF65-F5344CB8AC3E}">
        <p14:creationId xmlns:p14="http://schemas.microsoft.com/office/powerpoint/2010/main" val="3600027184"/>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solidFill>
                  <a:schemeClr val="bg1"/>
                </a:solidFill>
                <a:latin typeface="Arial Narrow" panose="020B0606020202030204" pitchFamily="34" charset="0"/>
                <a:cs typeface="Lato Regular"/>
              </a:rPr>
              <a:t> </a:t>
            </a:r>
            <a:r>
              <a:rPr lang="es-CO" sz="2800" b="1" dirty="0">
                <a:solidFill>
                  <a:schemeClr val="bg1"/>
                </a:solidFill>
                <a:cs typeface="Lato Regular"/>
              </a:rPr>
              <a:t>BIENES MUEBLES DIAGNÓSTICO INICIAL PARA ENAJENACIÓN </a:t>
            </a:r>
          </a:p>
          <a:p>
            <a:pPr algn="r"/>
            <a:r>
              <a:rPr lang="es-CO" sz="2800" b="1" dirty="0">
                <a:solidFill>
                  <a:schemeClr val="bg1"/>
                </a:solidFill>
                <a:cs typeface="Lato Regular"/>
              </a:rPr>
              <a:t>TEMPRANA O DESTRUCCIÓN Y/O CHATARRIZACIÓN</a:t>
            </a:r>
          </a:p>
        </p:txBody>
      </p:sp>
      <p:pic>
        <p:nvPicPr>
          <p:cNvPr id="9"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091" y="50207"/>
            <a:ext cx="2222501" cy="1067549"/>
          </a:xfrm>
          <a:prstGeom prst="rect">
            <a:avLst/>
          </a:prstGeom>
        </p:spPr>
      </p:pic>
      <p:sp>
        <p:nvSpPr>
          <p:cNvPr id="50" name="Rectángulo 49"/>
          <p:cNvSpPr/>
          <p:nvPr/>
        </p:nvSpPr>
        <p:spPr>
          <a:xfrm>
            <a:off x="0" y="6524458"/>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2" name="CuadroTexto 51"/>
          <p:cNvSpPr txBox="1"/>
          <p:nvPr/>
        </p:nvSpPr>
        <p:spPr>
          <a:xfrm>
            <a:off x="8826500" y="653418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
        <p:nvSpPr>
          <p:cNvPr id="53" name="Rectángulo 52"/>
          <p:cNvSpPr/>
          <p:nvPr/>
        </p:nvSpPr>
        <p:spPr>
          <a:xfrm>
            <a:off x="0" y="1179642"/>
            <a:ext cx="12192000" cy="6306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4" name="CuadroTexto 53"/>
          <p:cNvSpPr txBox="1"/>
          <p:nvPr/>
        </p:nvSpPr>
        <p:spPr>
          <a:xfrm>
            <a:off x="5524082" y="1182858"/>
            <a:ext cx="2741875" cy="584775"/>
          </a:xfrm>
          <a:prstGeom prst="rect">
            <a:avLst/>
          </a:prstGeom>
          <a:noFill/>
        </p:spPr>
        <p:txBody>
          <a:bodyPr wrap="square" rtlCol="0">
            <a:spAutoFit/>
          </a:bodyPr>
          <a:lstStyle/>
          <a:p>
            <a:pPr algn="ctr"/>
            <a:r>
              <a:rPr lang="es-ES" sz="1600" b="1" dirty="0">
                <a:solidFill>
                  <a:schemeClr val="bg1"/>
                </a:solidFill>
              </a:rPr>
              <a:t>ENAJENACIÓN </a:t>
            </a:r>
          </a:p>
          <a:p>
            <a:pPr algn="ctr"/>
            <a:r>
              <a:rPr lang="es-ES" sz="1600" b="1" dirty="0">
                <a:solidFill>
                  <a:schemeClr val="bg1"/>
                </a:solidFill>
              </a:rPr>
              <a:t>TEMPRANA</a:t>
            </a:r>
            <a:endParaRPr lang="es-CO" sz="1600" b="1" dirty="0">
              <a:solidFill>
                <a:schemeClr val="bg1"/>
              </a:solidFill>
            </a:endParaRPr>
          </a:p>
        </p:txBody>
      </p:sp>
      <p:sp>
        <p:nvSpPr>
          <p:cNvPr id="55" name="CuadroTexto 54"/>
          <p:cNvSpPr txBox="1"/>
          <p:nvPr/>
        </p:nvSpPr>
        <p:spPr>
          <a:xfrm>
            <a:off x="8352357" y="1173765"/>
            <a:ext cx="2741875" cy="584775"/>
          </a:xfrm>
          <a:prstGeom prst="rect">
            <a:avLst/>
          </a:prstGeom>
          <a:noFill/>
        </p:spPr>
        <p:txBody>
          <a:bodyPr wrap="square" rtlCol="0">
            <a:spAutoFit/>
          </a:bodyPr>
          <a:lstStyle/>
          <a:p>
            <a:pPr algn="ctr"/>
            <a:r>
              <a:rPr lang="es-ES" sz="1600" b="1" dirty="0">
                <a:solidFill>
                  <a:schemeClr val="bg1"/>
                </a:solidFill>
              </a:rPr>
              <a:t>DESTRUCCIÓN Y/O CHATARRIZACIÓN</a:t>
            </a:r>
            <a:endParaRPr lang="es-CO" sz="2000" b="1" dirty="0">
              <a:solidFill>
                <a:schemeClr val="bg1"/>
              </a:solidFill>
            </a:endParaRPr>
          </a:p>
        </p:txBody>
      </p:sp>
      <p:pic>
        <p:nvPicPr>
          <p:cNvPr id="4" name="Imagen 3"/>
          <p:cNvPicPr>
            <a:picLocks noChangeAspect="1"/>
          </p:cNvPicPr>
          <p:nvPr/>
        </p:nvPicPr>
        <p:blipFill rotWithShape="1">
          <a:blip r:embed="rId4"/>
          <a:srcRect b="8371"/>
          <a:stretch/>
        </p:blipFill>
        <p:spPr>
          <a:xfrm>
            <a:off x="339092" y="1765197"/>
            <a:ext cx="11156194" cy="4739619"/>
          </a:xfrm>
          <a:prstGeom prst="rect">
            <a:avLst/>
          </a:prstGeom>
        </p:spPr>
      </p:pic>
    </p:spTree>
    <p:extLst>
      <p:ext uri="{BB962C8B-B14F-4D97-AF65-F5344CB8AC3E}">
        <p14:creationId xmlns:p14="http://schemas.microsoft.com/office/powerpoint/2010/main" val="3968649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				</a:t>
            </a:r>
            <a:r>
              <a:rPr lang="es-ES" sz="2800" b="1" dirty="0"/>
              <a:t>SITUACIÓN OPERATIVA NEGOCIO EN MARCHA / DETERIORO </a:t>
            </a:r>
          </a:p>
          <a:p>
            <a:pPr algn="r"/>
            <a:r>
              <a:rPr lang="es-ES" sz="2800" b="1" dirty="0"/>
              <a:t>OBJETO SOCIAL- SITUACIÓN FINANCIERA </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02" y="77709"/>
            <a:ext cx="2222501" cy="1067549"/>
          </a:xfrm>
          <a:prstGeom prst="rect">
            <a:avLst/>
          </a:prstGeom>
        </p:spPr>
      </p:pic>
      <p:pic>
        <p:nvPicPr>
          <p:cNvPr id="8" name="Marcador de contenido 3"/>
          <p:cNvPicPr>
            <a:picLocks noChangeAspect="1"/>
          </p:cNvPicPr>
          <p:nvPr/>
        </p:nvPicPr>
        <p:blipFill>
          <a:blip r:embed="rId4"/>
          <a:stretch>
            <a:fillRect/>
          </a:stretch>
        </p:blipFill>
        <p:spPr>
          <a:xfrm>
            <a:off x="2881461" y="1262530"/>
            <a:ext cx="6432731" cy="5204258"/>
          </a:xfrm>
          <a:prstGeom prst="rect">
            <a:avLst/>
          </a:prstGeom>
        </p:spPr>
      </p:pic>
    </p:spTree>
    <p:extLst>
      <p:ext uri="{BB962C8B-B14F-4D97-AF65-F5344CB8AC3E}">
        <p14:creationId xmlns:p14="http://schemas.microsoft.com/office/powerpoint/2010/main" val="4049849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1200329"/>
          </a:xfrm>
          <a:prstGeom prst="rect">
            <a:avLst/>
          </a:prstGeom>
          <a:solidFill>
            <a:srgbClr val="000A8B"/>
          </a:solidFill>
        </p:spPr>
        <p:txBody>
          <a:bodyPr wrap="square" rtlCol="0">
            <a:spAutoFit/>
          </a:bodyPr>
          <a:lstStyle/>
          <a:p>
            <a:pPr algn="ctr"/>
            <a:r>
              <a:rPr lang="es-ES" sz="3600" b="1" dirty="0">
                <a:solidFill>
                  <a:schemeClr val="bg1"/>
                </a:solidFill>
              </a:rPr>
              <a:t>ENAJENACIÓN TEMPRANA</a:t>
            </a:r>
          </a:p>
          <a:p>
            <a:pPr algn="ctr"/>
            <a:r>
              <a:rPr lang="es-ES" sz="3600" b="1" dirty="0">
                <a:solidFill>
                  <a:schemeClr val="bg1"/>
                </a:solidFill>
              </a:rPr>
              <a:t>SOCIEDADES ACTIVAS</a:t>
            </a:r>
          </a:p>
        </p:txBody>
      </p:sp>
    </p:spTree>
    <p:extLst>
      <p:ext uri="{BB962C8B-B14F-4D97-AF65-F5344CB8AC3E}">
        <p14:creationId xmlns:p14="http://schemas.microsoft.com/office/powerpoint/2010/main" val="16536563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2"/>
            <a:ext cx="1777285" cy="914399"/>
          </a:xfrm>
          <a:prstGeom prst="rect">
            <a:avLst/>
          </a:prstGeom>
        </p:spPr>
      </p:pic>
      <p:sp>
        <p:nvSpPr>
          <p:cNvPr id="10" name="CuadroTexto 9"/>
          <p:cNvSpPr txBox="1"/>
          <p:nvPr/>
        </p:nvSpPr>
        <p:spPr>
          <a:xfrm>
            <a:off x="1524001" y="1129115"/>
            <a:ext cx="4818593" cy="477054"/>
          </a:xfrm>
          <a:prstGeom prst="rect">
            <a:avLst/>
          </a:prstGeom>
          <a:noFill/>
        </p:spPr>
        <p:txBody>
          <a:bodyPr wrap="square" rtlCol="0">
            <a:spAutoFit/>
          </a:bodyPr>
          <a:lstStyle/>
          <a:p>
            <a:pPr algn="ctr"/>
            <a:r>
              <a:rPr lang="es-CO" sz="2500" b="1" dirty="0">
                <a:solidFill>
                  <a:schemeClr val="accent5"/>
                </a:solidFill>
              </a:rPr>
              <a:t>Ejemplo Indicador</a:t>
            </a:r>
          </a:p>
        </p:txBody>
      </p:sp>
      <p:sp>
        <p:nvSpPr>
          <p:cNvPr id="12" name="CuadroTexto 11"/>
          <p:cNvSpPr txBox="1"/>
          <p:nvPr/>
        </p:nvSpPr>
        <p:spPr>
          <a:xfrm>
            <a:off x="5186084" y="1173799"/>
            <a:ext cx="4818593" cy="477054"/>
          </a:xfrm>
          <a:prstGeom prst="rect">
            <a:avLst/>
          </a:prstGeom>
          <a:noFill/>
        </p:spPr>
        <p:txBody>
          <a:bodyPr wrap="square" rtlCol="0">
            <a:spAutoFit/>
          </a:bodyPr>
          <a:lstStyle/>
          <a:p>
            <a:pPr algn="ctr"/>
            <a:r>
              <a:rPr lang="es-CO" sz="2500" b="1" dirty="0">
                <a:solidFill>
                  <a:schemeClr val="accent5"/>
                </a:solidFill>
              </a:rPr>
              <a:t>Medición Indicadores </a:t>
            </a:r>
          </a:p>
        </p:txBody>
      </p:sp>
      <p:pic>
        <p:nvPicPr>
          <p:cNvPr id="20" name="Marcador de contenido 19"/>
          <p:cNvPicPr>
            <a:picLocks noGrp="1" noChangeAspect="1"/>
          </p:cNvPicPr>
          <p:nvPr>
            <p:ph sz="half" idx="2"/>
          </p:nvPr>
        </p:nvPicPr>
        <p:blipFill>
          <a:blip r:embed="rId3"/>
          <a:stretch>
            <a:fillRect/>
          </a:stretch>
        </p:blipFill>
        <p:spPr>
          <a:xfrm>
            <a:off x="1715555" y="1697987"/>
            <a:ext cx="4271263" cy="5016712"/>
          </a:xfrm>
          <a:prstGeom prst="rect">
            <a:avLst/>
          </a:prstGeom>
        </p:spPr>
      </p:pic>
      <p:pic>
        <p:nvPicPr>
          <p:cNvPr id="29" name="Imagen 28"/>
          <p:cNvPicPr>
            <a:picLocks noChangeAspect="1"/>
          </p:cNvPicPr>
          <p:nvPr/>
        </p:nvPicPr>
        <p:blipFill>
          <a:blip r:embed="rId4"/>
          <a:stretch>
            <a:fillRect/>
          </a:stretch>
        </p:blipFill>
        <p:spPr>
          <a:xfrm>
            <a:off x="6342593" y="2735284"/>
            <a:ext cx="3925160" cy="2642625"/>
          </a:xfrm>
          <a:prstGeom prst="rect">
            <a:avLst/>
          </a:prstGeom>
        </p:spPr>
      </p:pic>
      <p:sp>
        <p:nvSpPr>
          <p:cNvPr id="2" name="Flecha en U 1">
            <a:hlinkClick r:id="rId5" action="ppaction://hlinksldjump"/>
          </p:cNvPr>
          <p:cNvSpPr/>
          <p:nvPr/>
        </p:nvSpPr>
        <p:spPr>
          <a:xfrm rot="5400000">
            <a:off x="8993746" y="5624626"/>
            <a:ext cx="886968" cy="877824"/>
          </a:xfrm>
          <a:prstGeom prst="utur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CO">
              <a:solidFill>
                <a:schemeClr val="tx1"/>
              </a:solidFill>
            </a:endParaRPr>
          </a:p>
        </p:txBody>
      </p:sp>
      <p:sp>
        <p:nvSpPr>
          <p:cNvPr id="11" name="65 CuadroTexto"/>
          <p:cNvSpPr txBox="1"/>
          <p:nvPr/>
        </p:nvSpPr>
        <p:spPr>
          <a:xfrm>
            <a:off x="7703690" y="6596390"/>
            <a:ext cx="2738250" cy="261610"/>
          </a:xfrm>
          <a:prstGeom prst="rect">
            <a:avLst/>
          </a:prstGeom>
          <a:noFill/>
        </p:spPr>
        <p:txBody>
          <a:bodyPr wrap="none" rtlCol="0">
            <a:spAutoFit/>
          </a:bodyPr>
          <a:lstStyle/>
          <a:p>
            <a:r>
              <a:rPr lang="es-CO" sz="1100" dirty="0"/>
              <a:t>Fuente: Oficina de Gestión de la Información</a:t>
            </a:r>
          </a:p>
        </p:txBody>
      </p:sp>
      <p:sp>
        <p:nvSpPr>
          <p:cNvPr id="9" name="Rectángulo 8"/>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				</a:t>
            </a:r>
            <a:r>
              <a:rPr lang="es-ES" sz="2800" b="1" dirty="0"/>
              <a:t>INDICADORES</a:t>
            </a:r>
          </a:p>
        </p:txBody>
      </p:sp>
      <p:pic>
        <p:nvPicPr>
          <p:cNvPr id="13" name="Imagen 12"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002" y="77709"/>
            <a:ext cx="2222501" cy="1067549"/>
          </a:xfrm>
          <a:prstGeom prst="rect">
            <a:avLst/>
          </a:prstGeom>
        </p:spPr>
      </p:pic>
    </p:spTree>
    <p:extLst>
      <p:ext uri="{BB962C8B-B14F-4D97-AF65-F5344CB8AC3E}">
        <p14:creationId xmlns:p14="http://schemas.microsoft.com/office/powerpoint/2010/main" val="39134310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502799" y="1179720"/>
            <a:ext cx="8812729" cy="923330"/>
          </a:xfrm>
          <a:prstGeom prst="rect">
            <a:avLst/>
          </a:prstGeom>
          <a:noFill/>
        </p:spPr>
        <p:txBody>
          <a:bodyPr wrap="square" rtlCol="0">
            <a:spAutoFit/>
          </a:bodyPr>
          <a:lstStyle/>
          <a:p>
            <a:pPr algn="ctr"/>
            <a:endParaRPr lang="es-ES" b="1" dirty="0">
              <a:solidFill>
                <a:schemeClr val="accent5"/>
              </a:solidFill>
            </a:endParaRPr>
          </a:p>
          <a:p>
            <a:pPr algn="ctr"/>
            <a:r>
              <a:rPr lang="es-ES" b="1" dirty="0">
                <a:solidFill>
                  <a:schemeClr val="accent5"/>
                </a:solidFill>
              </a:rPr>
              <a:t>¿Es posible que SAE adopte las decisiones financieras para mejorar el valor de la sociedad ? </a:t>
            </a:r>
          </a:p>
          <a:p>
            <a:pPr algn="ctr"/>
            <a:endParaRPr lang="es-CO" b="1" dirty="0">
              <a:solidFill>
                <a:schemeClr val="accent5"/>
              </a:solidFill>
            </a:endParaRPr>
          </a:p>
        </p:txBody>
      </p:sp>
      <p:sp>
        <p:nvSpPr>
          <p:cNvPr id="9" name="Esquina doblada 8"/>
          <p:cNvSpPr/>
          <p:nvPr/>
        </p:nvSpPr>
        <p:spPr>
          <a:xfrm>
            <a:off x="2334833" y="2185503"/>
            <a:ext cx="1163968" cy="923022"/>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b="1" dirty="0">
                <a:solidFill>
                  <a:schemeClr val="tx1"/>
                </a:solidFill>
              </a:rPr>
              <a:t>Estados Financieros Históricos.</a:t>
            </a:r>
          </a:p>
          <a:p>
            <a:pPr algn="ctr"/>
            <a:endParaRPr lang="es-CO" sz="1000" b="1" dirty="0">
              <a:solidFill>
                <a:schemeClr val="tx1"/>
              </a:solidFill>
            </a:endParaRPr>
          </a:p>
        </p:txBody>
      </p:sp>
      <p:sp>
        <p:nvSpPr>
          <p:cNvPr id="10" name="Esquina doblada 9"/>
          <p:cNvSpPr/>
          <p:nvPr/>
        </p:nvSpPr>
        <p:spPr>
          <a:xfrm>
            <a:off x="3753736" y="2187721"/>
            <a:ext cx="1076780" cy="681627"/>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Determinación de los Supuestos de Proyección.</a:t>
            </a:r>
          </a:p>
        </p:txBody>
      </p:sp>
      <p:sp>
        <p:nvSpPr>
          <p:cNvPr id="11" name="Esquina doblada 10"/>
          <p:cNvSpPr/>
          <p:nvPr/>
        </p:nvSpPr>
        <p:spPr>
          <a:xfrm>
            <a:off x="5110553" y="2182420"/>
            <a:ext cx="930803" cy="674980"/>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b="1" dirty="0">
                <a:solidFill>
                  <a:schemeClr val="tx1"/>
                </a:solidFill>
              </a:rPr>
              <a:t>Proyección de Estados Financieros.</a:t>
            </a:r>
          </a:p>
        </p:txBody>
      </p:sp>
      <p:sp>
        <p:nvSpPr>
          <p:cNvPr id="12" name="Esquina doblada 11"/>
          <p:cNvSpPr/>
          <p:nvPr/>
        </p:nvSpPr>
        <p:spPr>
          <a:xfrm>
            <a:off x="6353429" y="2194367"/>
            <a:ext cx="845095" cy="674980"/>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000" b="1" dirty="0">
                <a:solidFill>
                  <a:schemeClr val="tx1"/>
                </a:solidFill>
              </a:rPr>
              <a:t>Calculo de Flujo de Caja Libre Operativo.</a:t>
            </a:r>
          </a:p>
        </p:txBody>
      </p:sp>
      <p:sp>
        <p:nvSpPr>
          <p:cNvPr id="13" name="Esquina doblada 12"/>
          <p:cNvSpPr/>
          <p:nvPr/>
        </p:nvSpPr>
        <p:spPr>
          <a:xfrm>
            <a:off x="7469128" y="2204604"/>
            <a:ext cx="1279426" cy="652796"/>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Determinación de los Supuestos de Valoración.</a:t>
            </a:r>
          </a:p>
        </p:txBody>
      </p:sp>
      <p:sp>
        <p:nvSpPr>
          <p:cNvPr id="14" name="Esquina doblada 13"/>
          <p:cNvSpPr/>
          <p:nvPr/>
        </p:nvSpPr>
        <p:spPr>
          <a:xfrm>
            <a:off x="9115104" y="2216551"/>
            <a:ext cx="1107562" cy="652796"/>
          </a:xfrm>
          <a:prstGeom prst="foldedCorner">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000" b="1" dirty="0">
              <a:solidFill>
                <a:schemeClr val="tx1"/>
              </a:solidFill>
            </a:endParaRPr>
          </a:p>
          <a:p>
            <a:pPr algn="ctr"/>
            <a:r>
              <a:rPr lang="es-CO" sz="1000" b="1" dirty="0">
                <a:solidFill>
                  <a:schemeClr val="tx1"/>
                </a:solidFill>
              </a:rPr>
              <a:t>Valoración.</a:t>
            </a:r>
          </a:p>
        </p:txBody>
      </p:sp>
      <p:pic>
        <p:nvPicPr>
          <p:cNvPr id="23" name="Imagen 22"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532" y="2"/>
            <a:ext cx="1609964" cy="759853"/>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71</a:t>
            </a:fld>
            <a:endParaRPr lang="es-ES"/>
          </a:p>
        </p:txBody>
      </p:sp>
      <p:sp>
        <p:nvSpPr>
          <p:cNvPr id="33" name="Rectángulo 32"/>
          <p:cNvSpPr/>
          <p:nvPr/>
        </p:nvSpPr>
        <p:spPr>
          <a:xfrm>
            <a:off x="2334834" y="3196521"/>
            <a:ext cx="980109" cy="1523760"/>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r>
              <a:rPr lang="es-CO" sz="1000" u="sng" dirty="0"/>
              <a:t>Como mínimo </a:t>
            </a:r>
            <a:r>
              <a:rPr lang="es-CO" sz="1000" dirty="0"/>
              <a:t>Estado de Resultados y Balance General de los últimos dos años.</a:t>
            </a:r>
          </a:p>
        </p:txBody>
      </p:sp>
      <p:sp>
        <p:nvSpPr>
          <p:cNvPr id="34" name="Rectángulo 33"/>
          <p:cNvSpPr/>
          <p:nvPr/>
        </p:nvSpPr>
        <p:spPr>
          <a:xfrm>
            <a:off x="3782420" y="3159732"/>
            <a:ext cx="1180567" cy="3196618"/>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AutoNum type="arabicPeriod"/>
            </a:pPr>
            <a:r>
              <a:rPr lang="es-CO" sz="1000" dirty="0"/>
              <a:t>Supuestos Macroeconómicos</a:t>
            </a:r>
          </a:p>
          <a:p>
            <a:pPr marL="228600" indent="-228600">
              <a:buAutoNum type="arabicPeriod"/>
            </a:pPr>
            <a:r>
              <a:rPr lang="es-CO" sz="1000" dirty="0"/>
              <a:t>Supuestos de Estado de Resultados. (Crecimiento de ventas y Estructura de Costos)</a:t>
            </a:r>
          </a:p>
          <a:p>
            <a:pPr marL="228600" indent="-228600">
              <a:buAutoNum type="arabicPeriod"/>
            </a:pPr>
            <a:r>
              <a:rPr lang="es-CO" sz="1000" dirty="0"/>
              <a:t>Supuestos del Balance General.( Valorizaciones, Propiedad planta y equipo nuevo, Diferidos e intangibles nuevo, Etc)</a:t>
            </a:r>
          </a:p>
        </p:txBody>
      </p:sp>
      <p:sp>
        <p:nvSpPr>
          <p:cNvPr id="35" name="Rectángulo 34"/>
          <p:cNvSpPr/>
          <p:nvPr/>
        </p:nvSpPr>
        <p:spPr>
          <a:xfrm>
            <a:off x="5075061" y="3159733"/>
            <a:ext cx="1068585" cy="1387554"/>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228600" indent="-228600">
              <a:buAutoNum type="arabicPeriod"/>
            </a:pPr>
            <a:r>
              <a:rPr lang="es-CO" sz="1000" dirty="0"/>
              <a:t>Estado de Resultados</a:t>
            </a:r>
          </a:p>
          <a:p>
            <a:pPr marL="228600" indent="-228600">
              <a:buAutoNum type="arabicPeriod"/>
            </a:pPr>
            <a:r>
              <a:rPr lang="es-CO" sz="1000" dirty="0"/>
              <a:t>Balance General.</a:t>
            </a:r>
          </a:p>
          <a:p>
            <a:pPr marL="228600" indent="-228600">
              <a:buAutoNum type="arabicPeriod"/>
            </a:pPr>
            <a:r>
              <a:rPr lang="es-CO" sz="1000" dirty="0"/>
              <a:t>Flujo de Tesorería (Método Indirecto</a:t>
            </a:r>
            <a:r>
              <a:rPr lang="es-CO" sz="1000" u="sng" dirty="0"/>
              <a:t>)</a:t>
            </a:r>
          </a:p>
          <a:p>
            <a:pPr marL="228600" indent="-228600">
              <a:buAutoNum type="arabicPeriod"/>
            </a:pPr>
            <a:endParaRPr lang="es-CO" sz="1000" u="sng" dirty="0"/>
          </a:p>
        </p:txBody>
      </p:sp>
      <p:sp>
        <p:nvSpPr>
          <p:cNvPr id="37" name="Rectángulo 36"/>
          <p:cNvSpPr/>
          <p:nvPr/>
        </p:nvSpPr>
        <p:spPr>
          <a:xfrm>
            <a:off x="6311960" y="3159732"/>
            <a:ext cx="980001" cy="1474052"/>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r>
              <a:rPr lang="es-CO" sz="1000" dirty="0"/>
              <a:t>Determinación del Flujo de caja libre operativo partiendo de la Utilidad Neta, para cada uno de los periodos de proyección.</a:t>
            </a:r>
          </a:p>
          <a:p>
            <a:pPr marL="228600" indent="-228600">
              <a:buAutoNum type="arabicPeriod"/>
            </a:pPr>
            <a:endParaRPr lang="es-CO" sz="1000" u="sng" dirty="0"/>
          </a:p>
        </p:txBody>
      </p:sp>
      <p:sp>
        <p:nvSpPr>
          <p:cNvPr id="39" name="Rectángulo 38"/>
          <p:cNvSpPr/>
          <p:nvPr/>
        </p:nvSpPr>
        <p:spPr>
          <a:xfrm>
            <a:off x="9144001" y="3159731"/>
            <a:ext cx="1171527" cy="1740262"/>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endParaRPr lang="es-CO" sz="1000" dirty="0"/>
          </a:p>
          <a:p>
            <a:pPr marL="228600" indent="-228600">
              <a:buAutoNum type="arabicPeriod"/>
            </a:pPr>
            <a:r>
              <a:rPr lang="es-CO" sz="1000" u="sng" dirty="0"/>
              <a:t>Valor Presente de los Flujos de Caja Libres Operativos .</a:t>
            </a:r>
          </a:p>
          <a:p>
            <a:pPr marL="228600" indent="-228600">
              <a:buAutoNum type="arabicPeriod"/>
            </a:pPr>
            <a:r>
              <a:rPr lang="es-CO" sz="1000" u="sng" dirty="0"/>
              <a:t>Valor Presente de la Perpetuidad</a:t>
            </a:r>
          </a:p>
          <a:p>
            <a:pPr marL="228600" indent="-228600">
              <a:buAutoNum type="arabicPeriod"/>
            </a:pPr>
            <a:r>
              <a:rPr lang="es-CO" sz="1000" u="sng" dirty="0"/>
              <a:t>Valor de la Compañía.</a:t>
            </a:r>
          </a:p>
        </p:txBody>
      </p:sp>
      <p:sp>
        <p:nvSpPr>
          <p:cNvPr id="4" name="Flecha derecha 3"/>
          <p:cNvSpPr/>
          <p:nvPr/>
        </p:nvSpPr>
        <p:spPr>
          <a:xfrm>
            <a:off x="3498802" y="2519910"/>
            <a:ext cx="254935" cy="127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0" name="Flecha derecha 39"/>
          <p:cNvSpPr/>
          <p:nvPr/>
        </p:nvSpPr>
        <p:spPr>
          <a:xfrm>
            <a:off x="4847783" y="2510804"/>
            <a:ext cx="254935" cy="127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1" name="Flecha derecha 40"/>
          <p:cNvSpPr/>
          <p:nvPr/>
        </p:nvSpPr>
        <p:spPr>
          <a:xfrm>
            <a:off x="6049191" y="2510805"/>
            <a:ext cx="272201" cy="11333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2" name="Flecha derecha 41"/>
          <p:cNvSpPr/>
          <p:nvPr/>
        </p:nvSpPr>
        <p:spPr>
          <a:xfrm>
            <a:off x="7201510" y="2510804"/>
            <a:ext cx="254935" cy="127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3" name="Flecha derecha 42"/>
          <p:cNvSpPr/>
          <p:nvPr/>
        </p:nvSpPr>
        <p:spPr>
          <a:xfrm>
            <a:off x="8767334" y="2508693"/>
            <a:ext cx="347771" cy="1154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Rectángulo 20"/>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				</a:t>
            </a:r>
            <a:r>
              <a:rPr lang="es-ES" sz="2800" b="1" dirty="0"/>
              <a:t>METODOLOGÍA VALORACIÓN INTERNA DE SOCIEDADES</a:t>
            </a:r>
          </a:p>
        </p:txBody>
      </p:sp>
      <p:pic>
        <p:nvPicPr>
          <p:cNvPr id="22" name="Imagen 2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02" y="77709"/>
            <a:ext cx="2222501" cy="1067549"/>
          </a:xfrm>
          <a:prstGeom prst="rect">
            <a:avLst/>
          </a:prstGeom>
        </p:spPr>
      </p:pic>
    </p:spTree>
    <p:extLst>
      <p:ext uri="{BB962C8B-B14F-4D97-AF65-F5344CB8AC3E}">
        <p14:creationId xmlns:p14="http://schemas.microsoft.com/office/powerpoint/2010/main" val="10183583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PRIMERA FASE ENAJENACIÓN TEMPRANA</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143" y="77709"/>
            <a:ext cx="2222501" cy="1067549"/>
          </a:xfrm>
          <a:prstGeom prst="rect">
            <a:avLst/>
          </a:prstGeom>
        </p:spPr>
      </p:pic>
      <p:sp>
        <p:nvSpPr>
          <p:cNvPr id="3" name="CuadroTexto 2"/>
          <p:cNvSpPr txBox="1"/>
          <p:nvPr/>
        </p:nvSpPr>
        <p:spPr>
          <a:xfrm>
            <a:off x="3399934" y="1538797"/>
            <a:ext cx="5090474" cy="738664"/>
          </a:xfrm>
          <a:prstGeom prst="rect">
            <a:avLst/>
          </a:prstGeom>
          <a:noFill/>
        </p:spPr>
        <p:txBody>
          <a:bodyPr wrap="square" rtlCol="0">
            <a:spAutoFit/>
          </a:bodyPr>
          <a:lstStyle/>
          <a:p>
            <a:pPr algn="ctr"/>
            <a:r>
              <a:rPr lang="es-CO" sz="2400" b="1" dirty="0"/>
              <a:t>SOCIEDADES 100%</a:t>
            </a:r>
          </a:p>
          <a:p>
            <a:pPr algn="ctr"/>
            <a:endParaRPr lang="es-CO" dirty="0"/>
          </a:p>
        </p:txBody>
      </p:sp>
      <p:graphicFrame>
        <p:nvGraphicFramePr>
          <p:cNvPr id="5" name="Tabla 4"/>
          <p:cNvGraphicFramePr>
            <a:graphicFrameLocks noGrp="1"/>
          </p:cNvGraphicFramePr>
          <p:nvPr>
            <p:extLst/>
          </p:nvPr>
        </p:nvGraphicFramePr>
        <p:xfrm>
          <a:off x="2938022" y="2658360"/>
          <a:ext cx="6205978" cy="2130456"/>
        </p:xfrm>
        <a:graphic>
          <a:graphicData uri="http://schemas.openxmlformats.org/drawingml/2006/table">
            <a:tbl>
              <a:tblPr>
                <a:tableStyleId>{5C22544A-7EE6-4342-B048-85BDC9FD1C3A}</a:tableStyleId>
              </a:tblPr>
              <a:tblGrid>
                <a:gridCol w="2366029">
                  <a:extLst>
                    <a:ext uri="{9D8B030D-6E8A-4147-A177-3AD203B41FA5}">
                      <a16:colId xmlns:a16="http://schemas.microsoft.com/office/drawing/2014/main" val="1300469044"/>
                    </a:ext>
                  </a:extLst>
                </a:gridCol>
                <a:gridCol w="943826">
                  <a:extLst>
                    <a:ext uri="{9D8B030D-6E8A-4147-A177-3AD203B41FA5}">
                      <a16:colId xmlns:a16="http://schemas.microsoft.com/office/drawing/2014/main" val="1833940792"/>
                    </a:ext>
                  </a:extLst>
                </a:gridCol>
                <a:gridCol w="2120376">
                  <a:extLst>
                    <a:ext uri="{9D8B030D-6E8A-4147-A177-3AD203B41FA5}">
                      <a16:colId xmlns:a16="http://schemas.microsoft.com/office/drawing/2014/main" val="736777152"/>
                    </a:ext>
                  </a:extLst>
                </a:gridCol>
                <a:gridCol w="775747">
                  <a:extLst>
                    <a:ext uri="{9D8B030D-6E8A-4147-A177-3AD203B41FA5}">
                      <a16:colId xmlns:a16="http://schemas.microsoft.com/office/drawing/2014/main" val="2147805082"/>
                    </a:ext>
                  </a:extLst>
                </a:gridCol>
              </a:tblGrid>
              <a:tr h="473435">
                <a:tc>
                  <a:txBody>
                    <a:bodyPr/>
                    <a:lstStyle/>
                    <a:p>
                      <a:pPr algn="ctr" fontAlgn="ctr"/>
                      <a:r>
                        <a:rPr lang="es-CO" sz="1200" b="1" u="none" strike="noStrike" dirty="0">
                          <a:effectLst/>
                        </a:rPr>
                        <a:t>Razón Social</a:t>
                      </a:r>
                      <a:endParaRPr lang="es-CO" sz="1200" b="1"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200" b="1" u="none" strike="noStrike" dirty="0">
                          <a:effectLst/>
                        </a:rPr>
                        <a:t>Ubicación</a:t>
                      </a:r>
                      <a:endParaRPr lang="es-CO" sz="1200" b="1"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200" b="1" u="none" strike="noStrike" dirty="0">
                          <a:effectLst/>
                        </a:rPr>
                        <a:t>Actividad Económica</a:t>
                      </a:r>
                      <a:endParaRPr lang="es-CO" sz="1200" b="1"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200" b="1" i="0" u="none" strike="noStrike" dirty="0">
                          <a:solidFill>
                            <a:schemeClr val="dk1"/>
                          </a:solidFill>
                          <a:effectLst/>
                          <a:latin typeface="+mn-lt"/>
                        </a:rPr>
                        <a:t>Porcentaje</a:t>
                      </a:r>
                      <a:r>
                        <a:rPr lang="es-CO" sz="1200" b="1" i="0" u="none" strike="noStrike" baseline="0" dirty="0">
                          <a:solidFill>
                            <a:schemeClr val="dk1"/>
                          </a:solidFill>
                          <a:effectLst/>
                          <a:latin typeface="+mn-lt"/>
                        </a:rPr>
                        <a:t> </a:t>
                      </a:r>
                      <a:endParaRPr lang="es-CO" sz="1200" b="1" i="0" u="none" strike="noStrike" dirty="0">
                        <a:solidFill>
                          <a:srgbClr val="000000"/>
                        </a:solidFill>
                        <a:effectLst/>
                        <a:latin typeface="Calibri Light" panose="020F0302020204030204" pitchFamily="34" charset="0"/>
                      </a:endParaRPr>
                    </a:p>
                  </a:txBody>
                  <a:tcPr marL="9525" marR="9525" marT="9525" marB="0" anchor="ctr"/>
                </a:tc>
                <a:extLst>
                  <a:ext uri="{0D108BD9-81ED-4DB2-BD59-A6C34878D82A}">
                    <a16:rowId xmlns:a16="http://schemas.microsoft.com/office/drawing/2014/main" val="3400791421"/>
                  </a:ext>
                </a:extLst>
              </a:tr>
              <a:tr h="459510">
                <a:tc>
                  <a:txBody>
                    <a:bodyPr/>
                    <a:lstStyle/>
                    <a:p>
                      <a:pPr algn="ctr" fontAlgn="b"/>
                      <a:r>
                        <a:rPr lang="es-CO" sz="1000" u="none" strike="noStrike" dirty="0">
                          <a:effectLst/>
                        </a:rPr>
                        <a:t>CROCODILIA COLOMBIANA LTDA</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dirty="0">
                          <a:effectLst/>
                        </a:rPr>
                        <a:t>ATLÁNTICO</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dirty="0">
                          <a:effectLst/>
                        </a:rPr>
                        <a:t>Comercio al por mayor de materias primas agropecuarias; animales vivos</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dirty="0">
                          <a:effectLst/>
                        </a:rPr>
                        <a:t>100.00%</a:t>
                      </a:r>
                      <a:endParaRPr lang="es-CO" sz="1000" b="0" i="0" u="none" strike="noStrike" dirty="0">
                        <a:solidFill>
                          <a:srgbClr val="000000"/>
                        </a:solidFill>
                        <a:effectLst/>
                        <a:latin typeface="Calibri Light" panose="020F0302020204030204" pitchFamily="34" charset="0"/>
                      </a:endParaRPr>
                    </a:p>
                  </a:txBody>
                  <a:tcPr marL="9525" marR="9525" marT="9525" marB="0" anchor="b"/>
                </a:tc>
                <a:extLst>
                  <a:ext uri="{0D108BD9-81ED-4DB2-BD59-A6C34878D82A}">
                    <a16:rowId xmlns:a16="http://schemas.microsoft.com/office/drawing/2014/main" val="2424290028"/>
                  </a:ext>
                </a:extLst>
              </a:tr>
              <a:tr h="459510">
                <a:tc>
                  <a:txBody>
                    <a:bodyPr/>
                    <a:lstStyle/>
                    <a:p>
                      <a:pPr algn="ctr" fontAlgn="b"/>
                      <a:r>
                        <a:rPr lang="es-CO" sz="1000" u="none" strike="noStrike" dirty="0">
                          <a:effectLst/>
                        </a:rPr>
                        <a:t>FUNDACION ONG MISION POR COLOMBIA</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dirty="0">
                          <a:effectLst/>
                        </a:rPr>
                        <a:t>VALLE DEL CAUCA</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dirty="0">
                          <a:effectLst/>
                        </a:rPr>
                        <a:t>Otras actividades de atención de la salud humana</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a:effectLst/>
                        </a:rPr>
                        <a:t>100.00%</a:t>
                      </a:r>
                      <a:endParaRPr lang="es-CO" sz="1000" b="0" i="0" u="none" strike="noStrike">
                        <a:solidFill>
                          <a:srgbClr val="000000"/>
                        </a:solidFill>
                        <a:effectLst/>
                        <a:latin typeface="Calibri Light" panose="020F0302020204030204" pitchFamily="34" charset="0"/>
                      </a:endParaRPr>
                    </a:p>
                  </a:txBody>
                  <a:tcPr marL="9525" marR="9525" marT="9525" marB="0" anchor="b"/>
                </a:tc>
                <a:extLst>
                  <a:ext uri="{0D108BD9-81ED-4DB2-BD59-A6C34878D82A}">
                    <a16:rowId xmlns:a16="http://schemas.microsoft.com/office/drawing/2014/main" val="1046818588"/>
                  </a:ext>
                </a:extLst>
              </a:tr>
              <a:tr h="459510">
                <a:tc>
                  <a:txBody>
                    <a:bodyPr/>
                    <a:lstStyle/>
                    <a:p>
                      <a:pPr algn="ctr" fontAlgn="b"/>
                      <a:r>
                        <a:rPr lang="es-CO" sz="1000" u="none" strike="noStrike">
                          <a:effectLst/>
                        </a:rPr>
                        <a:t>CORPORACION PRIVADA EL CASTILLO VIP SIGLA CORPOCASTILLOVIP</a:t>
                      </a:r>
                      <a:endParaRPr lang="es-CO" sz="1000" b="0" i="0" u="none" strike="noStrike">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a:effectLst/>
                        </a:rPr>
                        <a:t>BOGOTÁ D.C.</a:t>
                      </a:r>
                      <a:endParaRPr lang="es-CO" sz="1000" b="0" i="0" u="none" strike="noStrike">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dirty="0">
                          <a:effectLst/>
                        </a:rPr>
                        <a:t>Actividades de otras asociaciones </a:t>
                      </a:r>
                      <a:r>
                        <a:rPr lang="es-CO" sz="1000" u="none" strike="noStrike" dirty="0" err="1">
                          <a:effectLst/>
                        </a:rPr>
                        <a:t>n.c.p</a:t>
                      </a:r>
                      <a:r>
                        <a:rPr lang="es-CO" sz="1000" u="none" strike="noStrike" dirty="0">
                          <a:effectLst/>
                        </a:rPr>
                        <a:t>.</a:t>
                      </a:r>
                      <a:endParaRPr lang="es-CO" sz="1000" b="0" i="0" u="none" strike="noStrike" dirty="0">
                        <a:solidFill>
                          <a:srgbClr val="000000"/>
                        </a:solidFill>
                        <a:effectLst/>
                        <a:latin typeface="Calibri Light" panose="020F0302020204030204" pitchFamily="34" charset="0"/>
                      </a:endParaRPr>
                    </a:p>
                  </a:txBody>
                  <a:tcPr marL="9525" marR="9525" marT="9525" marB="0" anchor="b"/>
                </a:tc>
                <a:tc>
                  <a:txBody>
                    <a:bodyPr/>
                    <a:lstStyle/>
                    <a:p>
                      <a:pPr algn="ctr" fontAlgn="b"/>
                      <a:r>
                        <a:rPr lang="es-CO" sz="1000" u="none" strike="noStrike">
                          <a:effectLst/>
                        </a:rPr>
                        <a:t>100.00%</a:t>
                      </a:r>
                      <a:endParaRPr lang="es-CO" sz="1000" b="0" i="0" u="none" strike="noStrike">
                        <a:solidFill>
                          <a:srgbClr val="000000"/>
                        </a:solidFill>
                        <a:effectLst/>
                        <a:latin typeface="Calibri Light" panose="020F0302020204030204" pitchFamily="34" charset="0"/>
                      </a:endParaRPr>
                    </a:p>
                  </a:txBody>
                  <a:tcPr marL="9525" marR="9525" marT="9525" marB="0" anchor="b"/>
                </a:tc>
                <a:extLst>
                  <a:ext uri="{0D108BD9-81ED-4DB2-BD59-A6C34878D82A}">
                    <a16:rowId xmlns:a16="http://schemas.microsoft.com/office/drawing/2014/main" val="3062552770"/>
                  </a:ext>
                </a:extLst>
              </a:tr>
              <a:tr h="278491">
                <a:tc gridSpan="4">
                  <a:txBody>
                    <a:bodyPr/>
                    <a:lstStyle/>
                    <a:p>
                      <a:pPr algn="ctr" fontAlgn="t"/>
                      <a:r>
                        <a:rPr lang="es-CO" sz="1400" b="1" u="none" strike="noStrike" dirty="0">
                          <a:effectLst/>
                        </a:rPr>
                        <a:t>VALOR PATRIMONIAL TOTAL:   3.066.338.000</a:t>
                      </a:r>
                      <a:endParaRPr lang="es-CO" sz="1400" b="1" i="0" u="none" strike="noStrike" dirty="0">
                        <a:solidFill>
                          <a:srgbClr val="000000"/>
                        </a:solidFill>
                        <a:effectLst/>
                        <a:latin typeface="Calibri" panose="020F0502020204030204" pitchFamily="34" charset="0"/>
                      </a:endParaRPr>
                    </a:p>
                  </a:txBody>
                  <a:tcPr marL="9525" marR="9525" marT="9525" marB="0"/>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604663606"/>
                  </a:ext>
                </a:extLst>
              </a:tr>
            </a:tbl>
          </a:graphicData>
        </a:graphic>
      </p:graphicFrame>
    </p:spTree>
    <p:extLst>
      <p:ext uri="{BB962C8B-B14F-4D97-AF65-F5344CB8AC3E}">
        <p14:creationId xmlns:p14="http://schemas.microsoft.com/office/powerpoint/2010/main" val="1243176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02" y="77709"/>
            <a:ext cx="2222501" cy="1067549"/>
          </a:xfrm>
          <a:prstGeom prst="rect">
            <a:avLst/>
          </a:prstGeom>
        </p:spPr>
      </p:pic>
      <p:sp>
        <p:nvSpPr>
          <p:cNvPr id="3" name="CuadroTexto 2"/>
          <p:cNvSpPr txBox="1"/>
          <p:nvPr/>
        </p:nvSpPr>
        <p:spPr>
          <a:xfrm>
            <a:off x="3632824" y="1327808"/>
            <a:ext cx="5090474" cy="1384995"/>
          </a:xfrm>
          <a:prstGeom prst="rect">
            <a:avLst/>
          </a:prstGeom>
          <a:noFill/>
        </p:spPr>
        <p:txBody>
          <a:bodyPr wrap="square" rtlCol="0">
            <a:spAutoFit/>
          </a:bodyPr>
          <a:lstStyle/>
          <a:p>
            <a:pPr algn="ctr"/>
            <a:r>
              <a:rPr lang="es-CO" sz="2400" b="1" dirty="0">
                <a:latin typeface="Calibri" panose="020F0502020204030204" pitchFamily="34" charset="0"/>
              </a:rPr>
              <a:t>PORCENTAJES DE PARTICIPACION INFERIORES AL 50% </a:t>
            </a:r>
          </a:p>
          <a:p>
            <a:pPr algn="ctr"/>
            <a:endParaRPr lang="es-CO" b="1" dirty="0"/>
          </a:p>
          <a:p>
            <a:pPr algn="ctr"/>
            <a:endParaRPr lang="es-CO" b="1" dirty="0"/>
          </a:p>
        </p:txBody>
      </p:sp>
      <p:graphicFrame>
        <p:nvGraphicFramePr>
          <p:cNvPr id="6" name="Tabla 5"/>
          <p:cNvGraphicFramePr>
            <a:graphicFrameLocks noGrp="1"/>
          </p:cNvGraphicFramePr>
          <p:nvPr>
            <p:extLst/>
          </p:nvPr>
        </p:nvGraphicFramePr>
        <p:xfrm>
          <a:off x="2758912" y="2281289"/>
          <a:ext cx="6796726" cy="3879730"/>
        </p:xfrm>
        <a:graphic>
          <a:graphicData uri="http://schemas.openxmlformats.org/drawingml/2006/table">
            <a:tbl>
              <a:tblPr>
                <a:tableStyleId>{5C22544A-7EE6-4342-B048-85BDC9FD1C3A}</a:tableStyleId>
              </a:tblPr>
              <a:tblGrid>
                <a:gridCol w="2591252">
                  <a:extLst>
                    <a:ext uri="{9D8B030D-6E8A-4147-A177-3AD203B41FA5}">
                      <a16:colId xmlns:a16="http://schemas.microsoft.com/office/drawing/2014/main" val="221598209"/>
                    </a:ext>
                  </a:extLst>
                </a:gridCol>
                <a:gridCol w="1033670">
                  <a:extLst>
                    <a:ext uri="{9D8B030D-6E8A-4147-A177-3AD203B41FA5}">
                      <a16:colId xmlns:a16="http://schemas.microsoft.com/office/drawing/2014/main" val="608754714"/>
                    </a:ext>
                  </a:extLst>
                </a:gridCol>
                <a:gridCol w="2322214">
                  <a:extLst>
                    <a:ext uri="{9D8B030D-6E8A-4147-A177-3AD203B41FA5}">
                      <a16:colId xmlns:a16="http://schemas.microsoft.com/office/drawing/2014/main" val="1483791959"/>
                    </a:ext>
                  </a:extLst>
                </a:gridCol>
                <a:gridCol w="849590">
                  <a:extLst>
                    <a:ext uri="{9D8B030D-6E8A-4147-A177-3AD203B41FA5}">
                      <a16:colId xmlns:a16="http://schemas.microsoft.com/office/drawing/2014/main" val="1890132959"/>
                    </a:ext>
                  </a:extLst>
                </a:gridCol>
              </a:tblGrid>
              <a:tr h="247984">
                <a:tc>
                  <a:txBody>
                    <a:bodyPr/>
                    <a:lstStyle/>
                    <a:p>
                      <a:pPr algn="ctr" fontAlgn="ctr"/>
                      <a:r>
                        <a:rPr lang="es-CO" sz="1200" b="1" u="none" strike="noStrike" dirty="0">
                          <a:effectLst/>
                        </a:rPr>
                        <a:t>Razón Social</a:t>
                      </a:r>
                      <a:endParaRPr lang="es-CO" sz="1200" b="1"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ctr"/>
                      <a:r>
                        <a:rPr lang="es-CO" sz="1200" b="1" u="none" strike="noStrike" dirty="0">
                          <a:effectLst/>
                        </a:rPr>
                        <a:t>Ubicación</a:t>
                      </a:r>
                      <a:endParaRPr lang="es-CO" sz="1200" b="1"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ctr"/>
                      <a:r>
                        <a:rPr lang="es-CO" sz="1200" b="1" u="none" strike="noStrike" dirty="0">
                          <a:effectLst/>
                        </a:rPr>
                        <a:t>Actividad Económica</a:t>
                      </a:r>
                      <a:endParaRPr lang="es-CO" sz="1200" b="1"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ctr"/>
                      <a:r>
                        <a:rPr lang="es-CO" sz="1200" b="1" u="none" strike="noStrike" dirty="0">
                          <a:effectLst/>
                        </a:rPr>
                        <a:t>Porcentaje</a:t>
                      </a:r>
                      <a:endParaRPr lang="es-CO" sz="1200" b="1"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2936677130"/>
                  </a:ext>
                </a:extLst>
              </a:tr>
              <a:tr h="218322">
                <a:tc>
                  <a:txBody>
                    <a:bodyPr/>
                    <a:lstStyle/>
                    <a:p>
                      <a:pPr algn="ctr" fontAlgn="b"/>
                      <a:r>
                        <a:rPr lang="es-CO" sz="900" u="none" strike="noStrike" dirty="0">
                          <a:effectLst/>
                        </a:rPr>
                        <a:t>AGRICOLA SANTO DOMINGO S.A.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VALLE DEL CAUCA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ACTIVIDAD MIXTA (AGRICOLA Y PECUARIA)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27.00%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3234393746"/>
                  </a:ext>
                </a:extLst>
              </a:tr>
              <a:tr h="595478">
                <a:tc>
                  <a:txBody>
                    <a:bodyPr/>
                    <a:lstStyle/>
                    <a:p>
                      <a:pPr algn="ctr" fontAlgn="b"/>
                      <a:r>
                        <a:rPr lang="es-CO" sz="900" u="none" strike="noStrike" dirty="0">
                          <a:effectLst/>
                        </a:rPr>
                        <a:t>INTERCAMBIO 1A S.A.   SOCIEDAD DE INTERMEDIACION CAMBIARIA Y DE SERVICIOS FINANCIEROS ESPECIALES   INTERCAMBIO 1A SICA Y SFE</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ANTIOQUIA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Actividades de las casas de cambio</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1.56%</a:t>
                      </a:r>
                      <a:endParaRPr lang="es-CO" sz="900" b="0" i="0" u="none" strike="noStrike">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1417379840"/>
                  </a:ext>
                </a:extLst>
              </a:tr>
              <a:tr h="308499">
                <a:tc>
                  <a:txBody>
                    <a:bodyPr/>
                    <a:lstStyle/>
                    <a:p>
                      <a:pPr algn="ctr" fontAlgn="b"/>
                      <a:r>
                        <a:rPr lang="es-CO" sz="900" u="none" strike="noStrike">
                          <a:effectLst/>
                        </a:rPr>
                        <a:t>URBANIZADORA VILLA CONCHA LTDA.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MAGDALENA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CONSTRUCCION DE EDIFICACIONES PARA USO RESIDENCIAL</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47.80%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1791754812"/>
                  </a:ext>
                </a:extLst>
              </a:tr>
              <a:tr h="159122">
                <a:tc>
                  <a:txBody>
                    <a:bodyPr/>
                    <a:lstStyle/>
                    <a:p>
                      <a:pPr algn="ctr" fontAlgn="b"/>
                      <a:r>
                        <a:rPr lang="es-CO" sz="900" u="none" strike="noStrike">
                          <a:effectLst/>
                        </a:rPr>
                        <a:t>INVERSIONES TAMPU S.A.  TAMPU S.A.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ATLÁNTICO</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Construcción de edificios residenciales</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26.00%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636620383"/>
                  </a:ext>
                </a:extLst>
              </a:tr>
              <a:tr h="308499">
                <a:tc>
                  <a:txBody>
                    <a:bodyPr/>
                    <a:lstStyle/>
                    <a:p>
                      <a:pPr algn="ctr" fontAlgn="b"/>
                      <a:r>
                        <a:rPr lang="es-CO" sz="900" u="none" strike="noStrike">
                          <a:effectLst/>
                        </a:rPr>
                        <a:t>CLINICA SAN FRANCISCO S.A.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VALLE DEL CAUCA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Actividades de hospitales y clínicas, con internación</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25.84%</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2244291217"/>
                  </a:ext>
                </a:extLst>
              </a:tr>
              <a:tr h="457875">
                <a:tc>
                  <a:txBody>
                    <a:bodyPr/>
                    <a:lstStyle/>
                    <a:p>
                      <a:pPr algn="ctr" fontAlgn="b"/>
                      <a:r>
                        <a:rPr lang="es-CO" sz="900" u="none" strike="noStrike">
                          <a:effectLst/>
                        </a:rPr>
                        <a:t>COMERCIALIZADORA INTERNACIONAL FRUTAS DEL ARIARI</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META</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COMERCIO AL POR MAYOR DE MATERIAS PRIMAS PRODUCTOS AGRICOLAS, EXCEPTO CAFE Y FLORES</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15.00%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391020456"/>
                  </a:ext>
                </a:extLst>
              </a:tr>
              <a:tr h="457875">
                <a:tc>
                  <a:txBody>
                    <a:bodyPr/>
                    <a:lstStyle/>
                    <a:p>
                      <a:pPr algn="ctr" fontAlgn="b"/>
                      <a:r>
                        <a:rPr lang="es-CO" sz="900" u="none" strike="noStrike">
                          <a:effectLst/>
                        </a:rPr>
                        <a:t>ASOPESPA LTDA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VALLE DEL CAUCA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COMERCIO AL POR MENOR DE CARNES (INCLUYE AVES DE CORRAL), PRODUCTOS CARNICOS, PESCADOS Y PRODUCTOS</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33.30%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2281763085"/>
                  </a:ext>
                </a:extLst>
              </a:tr>
              <a:tr h="308499">
                <a:tc>
                  <a:txBody>
                    <a:bodyPr/>
                    <a:lstStyle/>
                    <a:p>
                      <a:pPr algn="ctr" fontAlgn="b"/>
                      <a:r>
                        <a:rPr lang="es-CO" sz="900" u="none" strike="noStrike">
                          <a:effectLst/>
                        </a:rPr>
                        <a:t>TRANSPORTE Y LOGISTICA HERGO SA Y SU SIGLA SERA T L HERGO SA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BOGOTÁ D.C.</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n.c.p. No Clasificados Previamente</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17.00%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3994297243"/>
                  </a:ext>
                </a:extLst>
              </a:tr>
              <a:tr h="159122">
                <a:tc>
                  <a:txBody>
                    <a:bodyPr/>
                    <a:lstStyle/>
                    <a:p>
                      <a:pPr algn="ctr" fontAlgn="b"/>
                      <a:r>
                        <a:rPr lang="es-CO" sz="900" u="none" strike="noStrike">
                          <a:effectLst/>
                        </a:rPr>
                        <a:t>INVERSIONES BUENOS AIRES LTDA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RISARALDA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Servicio por horas </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45.00%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4052701900"/>
                  </a:ext>
                </a:extLst>
              </a:tr>
              <a:tr h="308499">
                <a:tc>
                  <a:txBody>
                    <a:bodyPr/>
                    <a:lstStyle/>
                    <a:p>
                      <a:pPr algn="ctr" fontAlgn="b"/>
                      <a:r>
                        <a:rPr lang="es-CO" sz="900" u="none" strike="noStrike" dirty="0">
                          <a:effectLst/>
                        </a:rPr>
                        <a:t>SOCIEDAD DE PROPIETARIOS TRANSPORTADORES TU CALI S.A.S.</a:t>
                      </a:r>
                      <a:endParaRPr lang="es-CO" sz="900" b="0" i="0" u="none" strike="noStrike" dirty="0">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VALLE DEL CAUCA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Transporte de pasajeros</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10.00%</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3627055054"/>
                  </a:ext>
                </a:extLst>
              </a:tr>
              <a:tr h="159122">
                <a:tc>
                  <a:txBody>
                    <a:bodyPr/>
                    <a:lstStyle/>
                    <a:p>
                      <a:pPr algn="ctr" fontAlgn="b"/>
                      <a:r>
                        <a:rPr lang="es-CO" sz="900" u="none" strike="noStrike">
                          <a:effectLst/>
                        </a:rPr>
                        <a:t>TRANSPORTES ARIMENA S 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META</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a:effectLst/>
                        </a:rPr>
                        <a:t>Transporte de pasajeros</a:t>
                      </a:r>
                      <a:endParaRPr lang="es-CO" sz="900" b="0" i="0" u="none" strike="noStrike">
                        <a:solidFill>
                          <a:srgbClr val="000000"/>
                        </a:solidFill>
                        <a:effectLst/>
                        <a:latin typeface="Calibri Light" panose="020F0302020204030204" pitchFamily="34" charset="0"/>
                      </a:endParaRPr>
                    </a:p>
                  </a:txBody>
                  <a:tcPr marL="7954" marR="7954" marT="7954" marB="0" anchor="ctr"/>
                </a:tc>
                <a:tc>
                  <a:txBody>
                    <a:bodyPr/>
                    <a:lstStyle/>
                    <a:p>
                      <a:pPr algn="ctr" fontAlgn="b"/>
                      <a:r>
                        <a:rPr lang="es-CO" sz="900" u="none" strike="noStrike" dirty="0">
                          <a:effectLst/>
                        </a:rPr>
                        <a:t>0.23%</a:t>
                      </a:r>
                      <a:endParaRPr lang="es-CO" sz="900" b="0" i="0" u="none" strike="noStrike" dirty="0">
                        <a:solidFill>
                          <a:srgbClr val="000000"/>
                        </a:solidFill>
                        <a:effectLst/>
                        <a:latin typeface="Calibri Light" panose="020F0302020204030204" pitchFamily="34" charset="0"/>
                      </a:endParaRPr>
                    </a:p>
                  </a:txBody>
                  <a:tcPr marL="7954" marR="7954" marT="7954" marB="0" anchor="ctr"/>
                </a:tc>
                <a:extLst>
                  <a:ext uri="{0D108BD9-81ED-4DB2-BD59-A6C34878D82A}">
                    <a16:rowId xmlns:a16="http://schemas.microsoft.com/office/drawing/2014/main" val="2085618706"/>
                  </a:ext>
                </a:extLst>
              </a:tr>
              <a:tr h="177794">
                <a:tc gridSpan="4">
                  <a:txBody>
                    <a:bodyPr/>
                    <a:lstStyle/>
                    <a:p>
                      <a:pPr algn="ctr" fontAlgn="t"/>
                      <a:r>
                        <a:rPr lang="es-CO" sz="1200" b="1" u="none" strike="noStrike" dirty="0">
                          <a:effectLst/>
                        </a:rPr>
                        <a:t>VALOR PATRIMONIAL TOTAL:   26.442.326.608</a:t>
                      </a:r>
                      <a:endParaRPr lang="es-CO" sz="1200" b="1" i="0" u="none" strike="noStrike" dirty="0">
                        <a:solidFill>
                          <a:srgbClr val="000000"/>
                        </a:solidFill>
                        <a:effectLst/>
                        <a:latin typeface="Calibri" panose="020F0502020204030204" pitchFamily="34" charset="0"/>
                      </a:endParaRPr>
                    </a:p>
                  </a:txBody>
                  <a:tcPr marL="7954" marR="7954" marT="7954" marB="0"/>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013421107"/>
                  </a:ext>
                </a:extLst>
              </a:tr>
            </a:tbl>
          </a:graphicData>
        </a:graphic>
      </p:graphicFrame>
      <p:sp>
        <p:nvSpPr>
          <p:cNvPr id="4" name="Rectángulo 3"/>
          <p:cNvSpPr/>
          <p:nvPr/>
        </p:nvSpPr>
        <p:spPr>
          <a:xfrm>
            <a:off x="5431423" y="481736"/>
            <a:ext cx="6413551" cy="523220"/>
          </a:xfrm>
          <a:prstGeom prst="rect">
            <a:avLst/>
          </a:prstGeom>
        </p:spPr>
        <p:txBody>
          <a:bodyPr wrap="none">
            <a:spAutoFit/>
          </a:bodyPr>
          <a:lstStyle/>
          <a:p>
            <a:pPr algn="r"/>
            <a:r>
              <a:rPr lang="es-ES" sz="2800" b="1" dirty="0">
                <a:solidFill>
                  <a:schemeClr val="bg1"/>
                </a:solidFill>
              </a:rPr>
              <a:t>PRIMERA FASE ENAJENACIÓN TEMPRANA</a:t>
            </a:r>
          </a:p>
        </p:txBody>
      </p:sp>
    </p:spTree>
    <p:extLst>
      <p:ext uri="{BB962C8B-B14F-4D97-AF65-F5344CB8AC3E}">
        <p14:creationId xmlns:p14="http://schemas.microsoft.com/office/powerpoint/2010/main" val="1333804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ENAJENACIÓN TEMPRANA ACTIVOS SOCIALES</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02" y="79118"/>
            <a:ext cx="2222501" cy="1067549"/>
          </a:xfrm>
          <a:prstGeom prst="rect">
            <a:avLst/>
          </a:prstGeom>
        </p:spPr>
      </p:pic>
      <p:sp>
        <p:nvSpPr>
          <p:cNvPr id="20" name="CuadroTexto 19"/>
          <p:cNvSpPr txBox="1"/>
          <p:nvPr/>
        </p:nvSpPr>
        <p:spPr>
          <a:xfrm>
            <a:off x="3230252" y="4745553"/>
            <a:ext cx="2715295" cy="276999"/>
          </a:xfrm>
          <a:prstGeom prst="rect">
            <a:avLst/>
          </a:prstGeom>
          <a:noFill/>
        </p:spPr>
        <p:txBody>
          <a:bodyPr wrap="none" rtlCol="0">
            <a:spAutoFit/>
          </a:bodyPr>
          <a:lstStyle/>
          <a:p>
            <a:r>
              <a:rPr lang="es-CO" sz="1200" dirty="0"/>
              <a:t>**Valores catastrales tomados de </a:t>
            </a:r>
            <a:r>
              <a:rPr lang="es-CO" sz="1200" dirty="0" err="1"/>
              <a:t>matrix</a:t>
            </a:r>
            <a:endParaRPr lang="es-CO" sz="1200" dirty="0"/>
          </a:p>
        </p:txBody>
      </p:sp>
      <p:graphicFrame>
        <p:nvGraphicFramePr>
          <p:cNvPr id="22" name="Tabla 21"/>
          <p:cNvGraphicFramePr>
            <a:graphicFrameLocks noGrp="1"/>
          </p:cNvGraphicFramePr>
          <p:nvPr>
            <p:extLst/>
          </p:nvPr>
        </p:nvGraphicFramePr>
        <p:xfrm>
          <a:off x="3390509" y="1981050"/>
          <a:ext cx="5561813" cy="2496759"/>
        </p:xfrm>
        <a:graphic>
          <a:graphicData uri="http://schemas.openxmlformats.org/drawingml/2006/table">
            <a:tbl>
              <a:tblPr/>
              <a:tblGrid>
                <a:gridCol w="3099652">
                  <a:extLst>
                    <a:ext uri="{9D8B030D-6E8A-4147-A177-3AD203B41FA5}">
                      <a16:colId xmlns:a16="http://schemas.microsoft.com/office/drawing/2014/main" val="2990359862"/>
                    </a:ext>
                  </a:extLst>
                </a:gridCol>
                <a:gridCol w="916153">
                  <a:extLst>
                    <a:ext uri="{9D8B030D-6E8A-4147-A177-3AD203B41FA5}">
                      <a16:colId xmlns:a16="http://schemas.microsoft.com/office/drawing/2014/main" val="3519111672"/>
                    </a:ext>
                  </a:extLst>
                </a:gridCol>
                <a:gridCol w="1546008">
                  <a:extLst>
                    <a:ext uri="{9D8B030D-6E8A-4147-A177-3AD203B41FA5}">
                      <a16:colId xmlns:a16="http://schemas.microsoft.com/office/drawing/2014/main" val="2263019636"/>
                    </a:ext>
                  </a:extLst>
                </a:gridCol>
              </a:tblGrid>
              <a:tr h="422288">
                <a:tc>
                  <a:txBody>
                    <a:bodyPr/>
                    <a:lstStyle/>
                    <a:p>
                      <a:pPr algn="ctr" rtl="0" fontAlgn="ctr"/>
                      <a:r>
                        <a:rPr lang="es-CO" sz="1100" b="1" i="0" u="none" strike="noStrike" dirty="0">
                          <a:solidFill>
                            <a:srgbClr val="000000"/>
                          </a:solidFill>
                          <a:effectLst/>
                          <a:latin typeface="Calibri" panose="020F0502020204030204" pitchFamily="34" charset="0"/>
                        </a:rPr>
                        <a:t>CAUSALES DE ENAJENACION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rtl="0" fontAlgn="ctr"/>
                      <a:r>
                        <a:rPr lang="es-CO" sz="1100" b="1" i="0" u="none" strike="noStrike">
                          <a:solidFill>
                            <a:srgbClr val="000000"/>
                          </a:solidFill>
                          <a:effectLst/>
                          <a:latin typeface="Calibri" panose="020F0502020204030204" pitchFamily="34" charset="0"/>
                        </a:rPr>
                        <a:t>No. INMUEBLES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rtl="0" fontAlgn="ctr"/>
                      <a:r>
                        <a:rPr lang="es-CO" sz="1100" b="1" i="0" u="none" strike="noStrike">
                          <a:solidFill>
                            <a:srgbClr val="000000"/>
                          </a:solidFill>
                          <a:effectLst/>
                          <a:latin typeface="Calibri" panose="020F0502020204030204" pitchFamily="34" charset="0"/>
                        </a:rPr>
                        <a:t>VALOR TOTAL CATASTRAL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513426005"/>
                  </a:ext>
                </a:extLst>
              </a:tr>
              <a:tr h="753784">
                <a:tc>
                  <a:txBody>
                    <a:bodyPr/>
                    <a:lstStyle/>
                    <a:p>
                      <a:pPr algn="l" rtl="0" fontAlgn="b"/>
                      <a:r>
                        <a:rPr lang="es-CO" sz="1100" b="0" i="0" u="none" strike="noStrike" kern="1200" dirty="0">
                          <a:solidFill>
                            <a:srgbClr val="000000"/>
                          </a:solidFill>
                          <a:effectLst/>
                          <a:latin typeface="Calibri" panose="020F0502020204030204" pitchFamily="34" charset="0"/>
                          <a:ea typeface="+mn-ea"/>
                          <a:cs typeface="+mn-cs"/>
                        </a:rPr>
                        <a:t>Su administración o custodia ocasionen, de acuerdo con un análisis de costo-beneficio, perjuicios o gastos desproporcionados a su valor o administración.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100" b="1" i="0" u="none" strike="noStrike" kern="1200" dirty="0">
                          <a:solidFill>
                            <a:srgbClr val="000000"/>
                          </a:solidFill>
                          <a:effectLst/>
                          <a:latin typeface="Calibri" panose="020F0502020204030204" pitchFamily="34" charset="0"/>
                          <a:ea typeface="+mn-ea"/>
                          <a:cs typeface="+mn-cs"/>
                        </a:rPr>
                        <a:t>RURALES</a:t>
                      </a:r>
                      <a:r>
                        <a:rPr lang="es-CO" sz="1100" b="0" i="0" u="none" strike="noStrike" kern="1200" dirty="0">
                          <a:solidFill>
                            <a:srgbClr val="000000"/>
                          </a:solidFill>
                          <a:effectLst/>
                          <a:latin typeface="Calibri" panose="020F0502020204030204" pitchFamily="34" charset="0"/>
                          <a:ea typeface="+mn-ea"/>
                          <a:cs typeface="+mn-cs"/>
                        </a:rPr>
                        <a:t>: 132</a:t>
                      </a:r>
                    </a:p>
                    <a:p>
                      <a:pPr algn="ctr" rtl="0" fontAlgn="ctr"/>
                      <a:r>
                        <a:rPr lang="es-CO" sz="1100" b="1" i="0" u="none" strike="noStrike" kern="1200" dirty="0">
                          <a:solidFill>
                            <a:srgbClr val="000000"/>
                          </a:solidFill>
                          <a:effectLst/>
                          <a:latin typeface="Calibri" panose="020F0502020204030204" pitchFamily="34" charset="0"/>
                          <a:ea typeface="+mn-ea"/>
                          <a:cs typeface="+mn-cs"/>
                        </a:rPr>
                        <a:t>URBANOS:</a:t>
                      </a:r>
                      <a:r>
                        <a:rPr lang="es-CO" sz="1100" b="0" i="0" u="none" strike="noStrike" kern="1200" dirty="0">
                          <a:solidFill>
                            <a:srgbClr val="000000"/>
                          </a:solidFill>
                          <a:effectLst/>
                          <a:latin typeface="Calibri" panose="020F0502020204030204" pitchFamily="34" charset="0"/>
                          <a:ea typeface="+mn-ea"/>
                          <a:cs typeface="+mn-cs"/>
                        </a:rPr>
                        <a:t> 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kern="1200" dirty="0">
                          <a:solidFill>
                            <a:srgbClr val="000000"/>
                          </a:solidFill>
                          <a:effectLst/>
                          <a:latin typeface="Calibri" panose="020F0502020204030204" pitchFamily="34" charset="0"/>
                          <a:ea typeface="+mn-ea"/>
                          <a:cs typeface="+mn-cs"/>
                        </a:rPr>
                        <a:t>RURALES:</a:t>
                      </a:r>
                      <a:r>
                        <a:rPr lang="es-CO" sz="1100" b="0" i="0" u="none" strike="noStrike" kern="1200" dirty="0">
                          <a:solidFill>
                            <a:srgbClr val="000000"/>
                          </a:solidFill>
                          <a:effectLst/>
                          <a:latin typeface="Calibri" panose="020F0502020204030204" pitchFamily="34" charset="0"/>
                          <a:ea typeface="+mn-ea"/>
                          <a:cs typeface="+mn-cs"/>
                        </a:rPr>
                        <a:t>  $39,102,601,075 </a:t>
                      </a:r>
                    </a:p>
                    <a:p>
                      <a:pPr algn="ctr" fontAlgn="b"/>
                      <a:r>
                        <a:rPr lang="es-CO" sz="1100" b="1" i="0" u="none" strike="noStrike" kern="1200" dirty="0">
                          <a:solidFill>
                            <a:srgbClr val="000000"/>
                          </a:solidFill>
                          <a:effectLst/>
                          <a:latin typeface="Calibri" panose="020F0502020204030204" pitchFamily="34" charset="0"/>
                          <a:ea typeface="+mn-ea"/>
                          <a:cs typeface="+mn-cs"/>
                        </a:rPr>
                        <a:t>URBANOS: </a:t>
                      </a:r>
                      <a:r>
                        <a:rPr lang="es-CO" sz="1100" b="0" i="0" u="none" strike="noStrike" kern="1200" dirty="0">
                          <a:solidFill>
                            <a:srgbClr val="000000"/>
                          </a:solidFill>
                          <a:effectLst/>
                          <a:latin typeface="Calibri" panose="020F0502020204030204" pitchFamily="34" charset="0"/>
                          <a:ea typeface="+mn-ea"/>
                          <a:cs typeface="+mn-cs"/>
                        </a:rPr>
                        <a:t>  $15,553,169,417</a:t>
                      </a:r>
                    </a:p>
                    <a:p>
                      <a:pPr algn="ctr" fontAlgn="b"/>
                      <a:endParaRPr lang="es-CO"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24170"/>
                  </a:ext>
                </a:extLst>
              </a:tr>
              <a:tr h="844576">
                <a:tc>
                  <a:txBody>
                    <a:bodyPr/>
                    <a:lstStyle/>
                    <a:p>
                      <a:pPr algn="l" rtl="0" fontAlgn="b"/>
                      <a:r>
                        <a:rPr lang="es-CO" sz="1100" b="0" i="0" u="none" strike="noStrike" kern="1200" dirty="0">
                          <a:solidFill>
                            <a:srgbClr val="000000"/>
                          </a:solidFill>
                          <a:effectLst/>
                          <a:latin typeface="Calibri" panose="020F0502020204030204" pitchFamily="34" charset="0"/>
                          <a:ea typeface="+mn-ea"/>
                          <a:cs typeface="+mn-cs"/>
                        </a:rPr>
                        <a:t> Aquellos bienes cuya ubicación geográfica o condiciones de seguridad implique la imposibilidad de su administración./rurales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kern="1200" dirty="0">
                          <a:solidFill>
                            <a:srgbClr val="000000"/>
                          </a:solidFill>
                          <a:effectLst/>
                          <a:latin typeface="Calibri" panose="020F0502020204030204" pitchFamily="34" charset="0"/>
                          <a:ea typeface="+mn-ea"/>
                          <a:cs typeface="+mn-cs"/>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solidFill>
                            <a:srgbClr val="000000"/>
                          </a:solidFill>
                          <a:effectLst/>
                          <a:latin typeface="Arial" panose="020B0604020202020204" pitchFamily="34" charset="0"/>
                        </a:rPr>
                        <a:t> $2,146,042,684,134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5531247"/>
                  </a:ext>
                </a:extLst>
              </a:tr>
              <a:tr h="382170">
                <a:tc>
                  <a:txBody>
                    <a:bodyPr/>
                    <a:lstStyle/>
                    <a:p>
                      <a:pPr algn="l" rtl="0" fontAlgn="b"/>
                      <a:r>
                        <a:rPr lang="es-CO" sz="1100" b="0" i="0" u="none" strike="noStrike" kern="1200">
                          <a:solidFill>
                            <a:srgbClr val="000000"/>
                          </a:solidFill>
                          <a:effectLst/>
                          <a:latin typeface="Calibri" panose="020F0502020204030204" pitchFamily="34" charset="0"/>
                          <a:ea typeface="+mn-ea"/>
                          <a:cs typeface="+mn-cs"/>
                        </a:rPr>
                        <a:t>TOTAL ENAJENACION TEMPRANA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100" b="0" i="0" u="none" strike="noStrike" kern="1200" dirty="0">
                          <a:solidFill>
                            <a:srgbClr val="000000"/>
                          </a:solidFill>
                          <a:effectLst/>
                          <a:latin typeface="Calibri" panose="020F0502020204030204" pitchFamily="34" charset="0"/>
                          <a:ea typeface="+mn-ea"/>
                          <a:cs typeface="+mn-cs"/>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000" b="0" i="0" u="none" strike="noStrike" dirty="0">
                          <a:effectLst/>
                          <a:latin typeface="Arial" panose="020B0604020202020204" pitchFamily="34" charset="0"/>
                        </a:rPr>
                        <a:t> $54,655,770,492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229826"/>
                  </a:ext>
                </a:extLst>
              </a:tr>
            </a:tbl>
          </a:graphicData>
        </a:graphic>
      </p:graphicFrame>
      <p:sp>
        <p:nvSpPr>
          <p:cNvPr id="3" name="CuadroTexto 2"/>
          <p:cNvSpPr txBox="1"/>
          <p:nvPr/>
        </p:nvSpPr>
        <p:spPr>
          <a:xfrm>
            <a:off x="1619250" y="1506018"/>
            <a:ext cx="8845550" cy="338554"/>
          </a:xfrm>
          <a:prstGeom prst="rect">
            <a:avLst/>
          </a:prstGeom>
          <a:noFill/>
        </p:spPr>
        <p:txBody>
          <a:bodyPr wrap="square" rtlCol="0">
            <a:spAutoFit/>
          </a:bodyPr>
          <a:lstStyle/>
          <a:p>
            <a:pPr algn="ctr"/>
            <a:r>
              <a:rPr lang="es-CO" sz="1600" dirty="0"/>
              <a:t>MARCHITAMIENTO DE LA SOCIEDAD. ENAJENACIÓN TEMPRANA DE ACTIVOS SOCIALES. </a:t>
            </a:r>
            <a:r>
              <a:rPr lang="es-CO" sz="1600" b="1" dirty="0"/>
              <a:t>45 SOCIEDADES  </a:t>
            </a:r>
          </a:p>
        </p:txBody>
      </p:sp>
    </p:spTree>
    <p:extLst>
      <p:ext uri="{BB962C8B-B14F-4D97-AF65-F5344CB8AC3E}">
        <p14:creationId xmlns:p14="http://schemas.microsoft.com/office/powerpoint/2010/main" val="3058376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1200329"/>
          </a:xfrm>
          <a:prstGeom prst="rect">
            <a:avLst/>
          </a:prstGeom>
          <a:solidFill>
            <a:srgbClr val="000A8B"/>
          </a:solidFill>
        </p:spPr>
        <p:txBody>
          <a:bodyPr wrap="square" rtlCol="0">
            <a:spAutoFit/>
          </a:bodyPr>
          <a:lstStyle/>
          <a:p>
            <a:pPr algn="ctr"/>
            <a:r>
              <a:rPr lang="es-ES" sz="3600" b="1" dirty="0">
                <a:solidFill>
                  <a:schemeClr val="bg1"/>
                </a:solidFill>
              </a:rPr>
              <a:t>ENAJENACIÓN TEMPRANA</a:t>
            </a:r>
          </a:p>
          <a:p>
            <a:pPr algn="ctr"/>
            <a:r>
              <a:rPr lang="es-ES" sz="3600" b="1" dirty="0">
                <a:solidFill>
                  <a:schemeClr val="bg1"/>
                </a:solidFill>
              </a:rPr>
              <a:t>SOCIEDADES EN LIQUIDACIÓN</a:t>
            </a:r>
          </a:p>
        </p:txBody>
      </p:sp>
    </p:spTree>
    <p:extLst>
      <p:ext uri="{BB962C8B-B14F-4D97-AF65-F5344CB8AC3E}">
        <p14:creationId xmlns:p14="http://schemas.microsoft.com/office/powerpoint/2010/main" val="41543481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1200329"/>
          </a:xfrm>
          <a:prstGeom prst="rect">
            <a:avLst/>
          </a:prstGeom>
          <a:solidFill>
            <a:srgbClr val="000A8B"/>
          </a:solidFill>
        </p:spPr>
        <p:txBody>
          <a:bodyPr wrap="square" rtlCol="0">
            <a:spAutoFit/>
          </a:bodyPr>
          <a:lstStyle/>
          <a:p>
            <a:pPr algn="ctr"/>
            <a:r>
              <a:rPr lang="es-CO" sz="3600" b="1" dirty="0">
                <a:solidFill>
                  <a:schemeClr val="bg1"/>
                </a:solidFill>
              </a:rPr>
              <a:t>1. ENAJENACION TEMPRANA </a:t>
            </a:r>
          </a:p>
          <a:p>
            <a:pPr algn="ctr"/>
            <a:r>
              <a:rPr lang="es-CO" sz="3600" b="1" dirty="0">
                <a:solidFill>
                  <a:schemeClr val="bg1"/>
                </a:solidFill>
              </a:rPr>
              <a:t>LIQUIDACIÓN DE SOCIEDADES CON ACTIVOS </a:t>
            </a:r>
          </a:p>
        </p:txBody>
      </p:sp>
    </p:spTree>
    <p:extLst>
      <p:ext uri="{BB962C8B-B14F-4D97-AF65-F5344CB8AC3E}">
        <p14:creationId xmlns:p14="http://schemas.microsoft.com/office/powerpoint/2010/main" val="31703794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33554" y="6542957"/>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99" y="88909"/>
            <a:ext cx="2222501" cy="1067549"/>
          </a:xfrm>
          <a:prstGeom prst="rect">
            <a:avLst/>
          </a:prstGeom>
        </p:spPr>
      </p:pic>
      <p:sp>
        <p:nvSpPr>
          <p:cNvPr id="17" name="Rectángulo 16"/>
          <p:cNvSpPr/>
          <p:nvPr/>
        </p:nvSpPr>
        <p:spPr>
          <a:xfrm>
            <a:off x="1833825" y="1341672"/>
            <a:ext cx="8524351" cy="461665"/>
          </a:xfrm>
          <a:prstGeom prst="rect">
            <a:avLst/>
          </a:prstGeom>
          <a:noFill/>
        </p:spPr>
        <p:txBody>
          <a:bodyPr wrap="square" rtlCol="0">
            <a:spAutoFit/>
          </a:bodyPr>
          <a:lstStyle/>
          <a:p>
            <a:pPr algn="ctr"/>
            <a:r>
              <a:rPr lang="es-ES" sz="2400" b="1" dirty="0">
                <a:solidFill>
                  <a:srgbClr val="000090"/>
                </a:solidFill>
              </a:rPr>
              <a:t>UNIVERSO SOCIEDADES EN PROCESO 100% FRISCO</a:t>
            </a:r>
            <a:endParaRPr lang="es-CO" sz="2400" b="1" dirty="0">
              <a:solidFill>
                <a:srgbClr val="000090"/>
              </a:solidFill>
            </a:endParaRPr>
          </a:p>
        </p:txBody>
      </p:sp>
      <p:sp>
        <p:nvSpPr>
          <p:cNvPr id="33" name="Circular 32"/>
          <p:cNvSpPr/>
          <p:nvPr/>
        </p:nvSpPr>
        <p:spPr>
          <a:xfrm rot="16200000">
            <a:off x="6485292" y="4075695"/>
            <a:ext cx="1428555" cy="1449467"/>
          </a:xfrm>
          <a:prstGeom prst="pi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5" name="Circular 34"/>
          <p:cNvSpPr/>
          <p:nvPr/>
        </p:nvSpPr>
        <p:spPr>
          <a:xfrm rot="16200000">
            <a:off x="6247599" y="1848430"/>
            <a:ext cx="1132761" cy="1161609"/>
          </a:xfrm>
          <a:prstGeom prst="pi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6" name="Elipse 35"/>
          <p:cNvSpPr/>
          <p:nvPr/>
        </p:nvSpPr>
        <p:spPr>
          <a:xfrm>
            <a:off x="2970378" y="2603446"/>
            <a:ext cx="2144969" cy="20678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37" name="Elipse 36"/>
          <p:cNvSpPr/>
          <p:nvPr/>
        </p:nvSpPr>
        <p:spPr>
          <a:xfrm>
            <a:off x="3146230" y="2721597"/>
            <a:ext cx="1916026" cy="184709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38" name="Elipse 37"/>
          <p:cNvSpPr/>
          <p:nvPr/>
        </p:nvSpPr>
        <p:spPr>
          <a:xfrm>
            <a:off x="6309681" y="1956786"/>
            <a:ext cx="1010202" cy="96651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42" name="Elipse 41"/>
          <p:cNvSpPr/>
          <p:nvPr/>
        </p:nvSpPr>
        <p:spPr>
          <a:xfrm>
            <a:off x="6554693" y="4177728"/>
            <a:ext cx="1220170" cy="120604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45" name="Elipse 44"/>
          <p:cNvSpPr/>
          <p:nvPr/>
        </p:nvSpPr>
        <p:spPr>
          <a:xfrm>
            <a:off x="6387326" y="2553895"/>
            <a:ext cx="114250" cy="11425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
        <p:nvSpPr>
          <p:cNvPr id="46" name="Elipse 45"/>
          <p:cNvSpPr/>
          <p:nvPr/>
        </p:nvSpPr>
        <p:spPr>
          <a:xfrm>
            <a:off x="6548453" y="4872338"/>
            <a:ext cx="132467" cy="13484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cxnSp>
        <p:nvCxnSpPr>
          <p:cNvPr id="48" name="Conector recto 47"/>
          <p:cNvCxnSpPr/>
          <p:nvPr/>
        </p:nvCxnSpPr>
        <p:spPr>
          <a:xfrm flipH="1">
            <a:off x="4699586" y="2683590"/>
            <a:ext cx="1687741" cy="737485"/>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49" name="Elipse 48"/>
          <p:cNvSpPr/>
          <p:nvPr/>
        </p:nvSpPr>
        <p:spPr>
          <a:xfrm>
            <a:off x="3048680" y="2713049"/>
            <a:ext cx="1964897" cy="178611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prstClr val="white"/>
                </a:solidFill>
                <a:effectLst>
                  <a:outerShdw blurRad="38100" dist="38100" dir="2700000" algn="tl">
                    <a:srgbClr val="000000">
                      <a:alpha val="43137"/>
                    </a:srgbClr>
                  </a:outerShdw>
                </a:effectLst>
              </a:rPr>
              <a:t>92</a:t>
            </a:r>
          </a:p>
          <a:p>
            <a:pPr algn="ctr"/>
            <a:r>
              <a:rPr lang="es-CO" b="1" dirty="0">
                <a:solidFill>
                  <a:prstClr val="white"/>
                </a:solidFill>
                <a:effectLst>
                  <a:outerShdw blurRad="38100" dist="38100" dir="2700000" algn="tl">
                    <a:srgbClr val="000000">
                      <a:alpha val="43137"/>
                    </a:srgbClr>
                  </a:outerShdw>
                </a:effectLst>
              </a:rPr>
              <a:t>Sociedades en proceso de extinción </a:t>
            </a:r>
          </a:p>
        </p:txBody>
      </p:sp>
      <p:cxnSp>
        <p:nvCxnSpPr>
          <p:cNvPr id="51" name="Conector recto 50"/>
          <p:cNvCxnSpPr>
            <a:stCxn id="33" idx="3"/>
          </p:cNvCxnSpPr>
          <p:nvPr/>
        </p:nvCxnSpPr>
        <p:spPr>
          <a:xfrm flipH="1" flipV="1">
            <a:off x="4491115" y="4518129"/>
            <a:ext cx="1983720" cy="28229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52" name="Redondear rectángulo de esquina diagonal 51"/>
          <p:cNvSpPr/>
          <p:nvPr/>
        </p:nvSpPr>
        <p:spPr>
          <a:xfrm>
            <a:off x="6680920" y="2069994"/>
            <a:ext cx="1923055" cy="925621"/>
          </a:xfrm>
          <a:prstGeom prst="round2Diag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prstClr val="white"/>
                </a:solidFill>
                <a:effectLst>
                  <a:outerShdw blurRad="38100" dist="38100" dir="2700000" algn="tl">
                    <a:srgbClr val="000000">
                      <a:alpha val="43137"/>
                    </a:srgbClr>
                  </a:outerShdw>
                </a:effectLst>
              </a:rPr>
              <a:t>Sociedades con Inmuebles</a:t>
            </a:r>
          </a:p>
          <a:p>
            <a:pPr algn="ctr"/>
            <a:r>
              <a:rPr lang="es-CO" b="1" dirty="0">
                <a:solidFill>
                  <a:prstClr val="white"/>
                </a:solidFill>
                <a:effectLst>
                  <a:outerShdw blurRad="38100" dist="38100" dir="2700000" algn="tl">
                    <a:srgbClr val="000000">
                      <a:alpha val="43137"/>
                    </a:srgbClr>
                  </a:outerShdw>
                </a:effectLst>
              </a:rPr>
              <a:t>73</a:t>
            </a:r>
          </a:p>
        </p:txBody>
      </p:sp>
      <p:sp>
        <p:nvSpPr>
          <p:cNvPr id="54" name="Redondear rectángulo de esquina diagonal 53"/>
          <p:cNvSpPr/>
          <p:nvPr/>
        </p:nvSpPr>
        <p:spPr>
          <a:xfrm>
            <a:off x="6869537" y="4407179"/>
            <a:ext cx="1929571" cy="976596"/>
          </a:xfrm>
          <a:prstGeom prst="round2Diag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prstClr val="white"/>
                </a:solidFill>
                <a:effectLst>
                  <a:outerShdw blurRad="38100" dist="38100" dir="2700000" algn="tl">
                    <a:srgbClr val="000000">
                      <a:alpha val="43137"/>
                    </a:srgbClr>
                  </a:outerShdw>
                </a:effectLst>
              </a:rPr>
              <a:t>Sociedades con otros activos</a:t>
            </a:r>
          </a:p>
          <a:p>
            <a:pPr algn="ctr"/>
            <a:r>
              <a:rPr lang="es-CO" b="1" dirty="0">
                <a:solidFill>
                  <a:prstClr val="white"/>
                </a:solidFill>
                <a:effectLst>
                  <a:outerShdw blurRad="38100" dist="38100" dir="2700000" algn="tl">
                    <a:srgbClr val="000000">
                      <a:alpha val="43137"/>
                    </a:srgbClr>
                  </a:outerShdw>
                </a:effectLst>
              </a:rPr>
              <a:t>19**</a:t>
            </a:r>
          </a:p>
        </p:txBody>
      </p:sp>
      <p:sp>
        <p:nvSpPr>
          <p:cNvPr id="20" name="CuadroTexto 19"/>
          <p:cNvSpPr txBox="1"/>
          <p:nvPr/>
        </p:nvSpPr>
        <p:spPr>
          <a:xfrm>
            <a:off x="3963616" y="275491"/>
            <a:ext cx="7921374" cy="523220"/>
          </a:xfrm>
          <a:prstGeom prst="rect">
            <a:avLst/>
          </a:prstGeom>
          <a:noFill/>
        </p:spPr>
        <p:txBody>
          <a:bodyPr wrap="square" rtlCol="0">
            <a:spAutoFit/>
          </a:bodyPr>
          <a:lstStyle/>
          <a:p>
            <a:pPr algn="r"/>
            <a:r>
              <a:rPr lang="es-ES" sz="2800" b="1" dirty="0">
                <a:solidFill>
                  <a:schemeClr val="bg1"/>
                </a:solidFill>
                <a:latin typeface="+mj-lt"/>
                <a:cs typeface="Lato Regular"/>
              </a:rPr>
              <a:t>SOCIEDADES EN LIQUIDACIÓN CON ACTIVOS</a:t>
            </a:r>
          </a:p>
        </p:txBody>
      </p:sp>
      <p:sp>
        <p:nvSpPr>
          <p:cNvPr id="22" name="Rectángulo 21"/>
          <p:cNvSpPr/>
          <p:nvPr/>
        </p:nvSpPr>
        <p:spPr>
          <a:xfrm>
            <a:off x="6966347" y="6515237"/>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3" name="Rectángulo 2"/>
          <p:cNvSpPr/>
          <p:nvPr/>
        </p:nvSpPr>
        <p:spPr>
          <a:xfrm>
            <a:off x="1877998" y="5757764"/>
            <a:ext cx="8598534" cy="738664"/>
          </a:xfrm>
          <a:prstGeom prst="rect">
            <a:avLst/>
          </a:prstGeom>
        </p:spPr>
        <p:txBody>
          <a:bodyPr wrap="square">
            <a:spAutoFit/>
          </a:bodyPr>
          <a:lstStyle/>
          <a:p>
            <a:pPr algn="just"/>
            <a:r>
              <a:rPr lang="es-CO" sz="14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Para que estas sociedades terminen su proceso </a:t>
            </a:r>
            <a:r>
              <a:rPr lang="es-CO" sz="1400" dirty="0" err="1">
                <a:solidFill>
                  <a:srgbClr val="203864"/>
                </a:solidFill>
                <a:latin typeface="Calibri" panose="020F0502020204030204" pitchFamily="34" charset="0"/>
                <a:ea typeface="Calibri" panose="020F0502020204030204" pitchFamily="34" charset="0"/>
                <a:cs typeface="Times New Roman" panose="02020603050405020304" pitchFamily="18" charset="0"/>
              </a:rPr>
              <a:t>liquidatorio</a:t>
            </a:r>
            <a:r>
              <a:rPr lang="es-CO" sz="1400" dirty="0">
                <a:solidFill>
                  <a:srgbClr val="203864"/>
                </a:solidFill>
                <a:latin typeface="Calibri" panose="020F0502020204030204" pitchFamily="34" charset="0"/>
                <a:ea typeface="Calibri" panose="020F0502020204030204" pitchFamily="34" charset="0"/>
                <a:cs typeface="Times New Roman" panose="02020603050405020304" pitchFamily="18" charset="0"/>
              </a:rPr>
              <a:t> es necesario contar con recursos, teniendo en cuenta que sus activos son de difícil enajenación (muebles y enseres) y/o recuperación (cartera), sin que por esa razón puedan catalogarse como sociedades de papel.</a:t>
            </a:r>
          </a:p>
        </p:txBody>
      </p:sp>
    </p:spTree>
    <p:extLst>
      <p:ext uri="{BB962C8B-B14F-4D97-AF65-F5344CB8AC3E}">
        <p14:creationId xmlns:p14="http://schemas.microsoft.com/office/powerpoint/2010/main" val="23571730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33554" y="6542957"/>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7" name="Rectángulo 16"/>
          <p:cNvSpPr/>
          <p:nvPr/>
        </p:nvSpPr>
        <p:spPr>
          <a:xfrm>
            <a:off x="1995257" y="1442017"/>
            <a:ext cx="8524351" cy="830997"/>
          </a:xfrm>
          <a:prstGeom prst="rect">
            <a:avLst/>
          </a:prstGeom>
          <a:noFill/>
        </p:spPr>
        <p:txBody>
          <a:bodyPr wrap="square" rtlCol="0">
            <a:spAutoFit/>
          </a:bodyPr>
          <a:lstStyle/>
          <a:p>
            <a:pPr algn="ctr"/>
            <a:r>
              <a:rPr lang="es-ES" sz="2400" b="1" dirty="0">
                <a:solidFill>
                  <a:srgbClr val="000090"/>
                </a:solidFill>
              </a:rPr>
              <a:t>SOCIEDADES EN PROCESO 100% FRISCO</a:t>
            </a:r>
          </a:p>
          <a:p>
            <a:pPr algn="ctr"/>
            <a:r>
              <a:rPr lang="es-ES" sz="2400" b="1" dirty="0">
                <a:solidFill>
                  <a:srgbClr val="000090"/>
                </a:solidFill>
              </a:rPr>
              <a:t> CON INMUEBLES</a:t>
            </a:r>
            <a:endParaRPr lang="es-CO" sz="2400" b="1" dirty="0">
              <a:solidFill>
                <a:srgbClr val="000090"/>
              </a:solidFill>
            </a:endParaRPr>
          </a:p>
        </p:txBody>
      </p:sp>
      <p:sp>
        <p:nvSpPr>
          <p:cNvPr id="20" name="CuadroTexto 19"/>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22" name="Rectángulo 21"/>
          <p:cNvSpPr/>
          <p:nvPr/>
        </p:nvSpPr>
        <p:spPr>
          <a:xfrm>
            <a:off x="6966347" y="6498310"/>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sp>
        <p:nvSpPr>
          <p:cNvPr id="11" name="Circular 10"/>
          <p:cNvSpPr/>
          <p:nvPr/>
        </p:nvSpPr>
        <p:spPr>
          <a:xfrm rot="16200000">
            <a:off x="7054634" y="2771058"/>
            <a:ext cx="1581414" cy="1757990"/>
          </a:xfrm>
          <a:prstGeom prst="pi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12" name="Elipse 11"/>
          <p:cNvSpPr/>
          <p:nvPr/>
        </p:nvSpPr>
        <p:spPr>
          <a:xfrm>
            <a:off x="2513815" y="2603445"/>
            <a:ext cx="2601532" cy="22890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13" name="Elipse 12"/>
          <p:cNvSpPr/>
          <p:nvPr/>
        </p:nvSpPr>
        <p:spPr>
          <a:xfrm>
            <a:off x="2738398" y="2721597"/>
            <a:ext cx="2323858" cy="204474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15" name="Elipse 14"/>
          <p:cNvSpPr/>
          <p:nvPr/>
        </p:nvSpPr>
        <p:spPr>
          <a:xfrm>
            <a:off x="7095010" y="2950925"/>
            <a:ext cx="1479887" cy="13350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21" name="Elipse 20"/>
          <p:cNvSpPr/>
          <p:nvPr/>
        </p:nvSpPr>
        <p:spPr>
          <a:xfrm>
            <a:off x="2630446" y="2713049"/>
            <a:ext cx="2383131" cy="19772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a:solidFill>
                  <a:prstClr val="white"/>
                </a:solidFill>
                <a:effectLst>
                  <a:outerShdw blurRad="38100" dist="38100" dir="2700000" algn="tl">
                    <a:srgbClr val="000000">
                      <a:alpha val="43137"/>
                    </a:srgbClr>
                  </a:outerShdw>
                </a:effectLst>
              </a:rPr>
              <a:t>73</a:t>
            </a:r>
          </a:p>
          <a:p>
            <a:pPr algn="ctr"/>
            <a:r>
              <a:rPr lang="es-CO" sz="2000" b="1" dirty="0">
                <a:solidFill>
                  <a:prstClr val="white"/>
                </a:solidFill>
                <a:effectLst>
                  <a:outerShdw blurRad="38100" dist="38100" dir="2700000" algn="tl">
                    <a:srgbClr val="000000">
                      <a:alpha val="43137"/>
                    </a:srgbClr>
                  </a:outerShdw>
                </a:effectLst>
              </a:rPr>
              <a:t>Sociedades en proceso con Inmuebles</a:t>
            </a:r>
          </a:p>
        </p:txBody>
      </p:sp>
      <p:sp>
        <p:nvSpPr>
          <p:cNvPr id="25" name="Redondear rectángulo de esquina diagonal 24"/>
          <p:cNvSpPr/>
          <p:nvPr/>
        </p:nvSpPr>
        <p:spPr>
          <a:xfrm>
            <a:off x="7258855" y="3180376"/>
            <a:ext cx="2340286" cy="1081095"/>
          </a:xfrm>
          <a:prstGeom prst="round2DiagRect">
            <a:avLst>
              <a:gd name="adj1" fmla="val 16667"/>
              <a:gd name="adj2" fmla="val 22671"/>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prstClr val="white"/>
                </a:solidFill>
                <a:effectLst>
                  <a:outerShdw blurRad="38100" dist="38100" dir="2700000" algn="tl">
                    <a:srgbClr val="000000">
                      <a:alpha val="43137"/>
                    </a:srgbClr>
                  </a:outerShdw>
                </a:effectLst>
              </a:rPr>
              <a:t>723 inmuebles</a:t>
            </a:r>
          </a:p>
        </p:txBody>
      </p:sp>
      <p:sp>
        <p:nvSpPr>
          <p:cNvPr id="3" name="Flecha derecha 2"/>
          <p:cNvSpPr/>
          <p:nvPr/>
        </p:nvSpPr>
        <p:spPr>
          <a:xfrm>
            <a:off x="5074191" y="3492212"/>
            <a:ext cx="1725998" cy="5691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Rectángulo 15"/>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8" name="Imagen 1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99" y="88909"/>
            <a:ext cx="2222501" cy="1067549"/>
          </a:xfrm>
          <a:prstGeom prst="rect">
            <a:avLst/>
          </a:prstGeom>
        </p:spPr>
      </p:pic>
      <p:sp>
        <p:nvSpPr>
          <p:cNvPr id="19" name="CuadroTexto 18"/>
          <p:cNvSpPr txBox="1"/>
          <p:nvPr/>
        </p:nvSpPr>
        <p:spPr>
          <a:xfrm>
            <a:off x="3963616" y="275491"/>
            <a:ext cx="7921374" cy="523220"/>
          </a:xfrm>
          <a:prstGeom prst="rect">
            <a:avLst/>
          </a:prstGeom>
          <a:noFill/>
        </p:spPr>
        <p:txBody>
          <a:bodyPr wrap="square" rtlCol="0">
            <a:spAutoFit/>
          </a:bodyPr>
          <a:lstStyle/>
          <a:p>
            <a:pPr algn="r"/>
            <a:r>
              <a:rPr lang="es-ES" sz="2800" b="1" dirty="0">
                <a:solidFill>
                  <a:schemeClr val="bg1"/>
                </a:solidFill>
                <a:latin typeface="+mj-lt"/>
                <a:cs typeface="Lato Regular"/>
              </a:rPr>
              <a:t>SOCIEDADES EN LIQUIDACIÓN CON ACTIVOS</a:t>
            </a:r>
          </a:p>
        </p:txBody>
      </p:sp>
    </p:spTree>
    <p:extLst>
      <p:ext uri="{BB962C8B-B14F-4D97-AF65-F5344CB8AC3E}">
        <p14:creationId xmlns:p14="http://schemas.microsoft.com/office/powerpoint/2010/main" val="1582644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33554" y="6542957"/>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sp>
        <p:nvSpPr>
          <p:cNvPr id="17" name="Rectángulo 16"/>
          <p:cNvSpPr/>
          <p:nvPr/>
        </p:nvSpPr>
        <p:spPr>
          <a:xfrm>
            <a:off x="1995257" y="1442017"/>
            <a:ext cx="8524351" cy="461665"/>
          </a:xfrm>
          <a:prstGeom prst="rect">
            <a:avLst/>
          </a:prstGeom>
          <a:noFill/>
        </p:spPr>
        <p:txBody>
          <a:bodyPr wrap="square" rtlCol="0">
            <a:spAutoFit/>
          </a:bodyPr>
          <a:lstStyle/>
          <a:p>
            <a:pPr algn="ctr"/>
            <a:r>
              <a:rPr lang="es-ES" sz="2400" b="1" dirty="0">
                <a:solidFill>
                  <a:srgbClr val="000A8B"/>
                </a:solidFill>
                <a:latin typeface="Calibri" panose="020F0502020204030204" pitchFamily="34" charset="0"/>
                <a:ea typeface="Calibri" panose="020F0502020204030204" pitchFamily="34" charset="0"/>
                <a:cs typeface="Times New Roman" panose="02020603050405020304" pitchFamily="18" charset="0"/>
              </a:rPr>
              <a:t>SOCIEDADES EN PROCESO DE EXTINCION 100% FRISCO</a:t>
            </a:r>
            <a:endParaRPr lang="es-CO" sz="2400" b="1" dirty="0">
              <a:solidFill>
                <a:srgbClr val="000A8B"/>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0" name="CuadroTexto 19"/>
          <p:cNvSpPr txBox="1"/>
          <p:nvPr/>
        </p:nvSpPr>
        <p:spPr>
          <a:xfrm>
            <a:off x="6294784" y="666749"/>
            <a:ext cx="4087319" cy="369332"/>
          </a:xfrm>
          <a:prstGeom prst="rect">
            <a:avLst/>
          </a:prstGeom>
          <a:noFill/>
        </p:spPr>
        <p:txBody>
          <a:bodyPr wrap="square" rtlCol="0">
            <a:spAutoFit/>
          </a:bodyPr>
          <a:lstStyle/>
          <a:p>
            <a:pPr algn="r"/>
            <a:r>
              <a:rPr lang="es-ES" dirty="0">
                <a:solidFill>
                  <a:schemeClr val="bg1"/>
                </a:solidFill>
                <a:latin typeface="Lato Regular"/>
                <a:cs typeface="Lato Regular"/>
              </a:rPr>
              <a:t>Sociedades en liquidación con activos</a:t>
            </a:r>
          </a:p>
        </p:txBody>
      </p:sp>
      <p:sp>
        <p:nvSpPr>
          <p:cNvPr id="22" name="Rectángulo 21"/>
          <p:cNvSpPr/>
          <p:nvPr/>
        </p:nvSpPr>
        <p:spPr>
          <a:xfrm>
            <a:off x="6966347" y="6498310"/>
            <a:ext cx="3466013" cy="338554"/>
          </a:xfrm>
          <a:prstGeom prst="rect">
            <a:avLst/>
          </a:prstGeom>
        </p:spPr>
        <p:txBody>
          <a:bodyPr wrap="none">
            <a:spAutoFit/>
          </a:bodyPr>
          <a:lstStyle/>
          <a:p>
            <a:pPr algn="ctr" defTabSz="914400">
              <a:defRPr/>
            </a:pPr>
            <a:r>
              <a:rPr lang="es-ES" sz="1600" kern="0" dirty="0">
                <a:solidFill>
                  <a:schemeClr val="bg1">
                    <a:lumMod val="75000"/>
                  </a:schemeClr>
                </a:solidFill>
              </a:rPr>
              <a:t>Gerencia de Sociedades en Liquidación </a:t>
            </a:r>
          </a:p>
        </p:txBody>
      </p:sp>
      <p:graphicFrame>
        <p:nvGraphicFramePr>
          <p:cNvPr id="27" name="Gráfico 26"/>
          <p:cNvGraphicFramePr>
            <a:graphicFrameLocks/>
          </p:cNvGraphicFramePr>
          <p:nvPr>
            <p:extLst/>
          </p:nvPr>
        </p:nvGraphicFramePr>
        <p:xfrm>
          <a:off x="2655345" y="2335626"/>
          <a:ext cx="6900419" cy="3852331"/>
        </p:xfrm>
        <a:graphic>
          <a:graphicData uri="http://schemas.openxmlformats.org/drawingml/2006/chart">
            <c:chart xmlns:c="http://schemas.openxmlformats.org/drawingml/2006/chart" xmlns:r="http://schemas.openxmlformats.org/officeDocument/2006/relationships" r:id="rId4"/>
          </a:graphicData>
        </a:graphic>
      </p:graphicFrame>
      <p:grpSp>
        <p:nvGrpSpPr>
          <p:cNvPr id="28" name="Grupo 27"/>
          <p:cNvGrpSpPr/>
          <p:nvPr/>
        </p:nvGrpSpPr>
        <p:grpSpPr>
          <a:xfrm>
            <a:off x="9228286" y="1804736"/>
            <a:ext cx="1364300" cy="1280561"/>
            <a:chOff x="5768357" y="366879"/>
            <a:chExt cx="2043008" cy="2043008"/>
          </a:xfrm>
        </p:grpSpPr>
        <p:sp>
          <p:nvSpPr>
            <p:cNvPr id="29" name="Elipse 28"/>
            <p:cNvSpPr/>
            <p:nvPr/>
          </p:nvSpPr>
          <p:spPr>
            <a:xfrm>
              <a:off x="5768357" y="366879"/>
              <a:ext cx="2043008" cy="2043008"/>
            </a:xfrm>
            <a:prstGeom prst="ellipse">
              <a:avLst/>
            </a:prstGeom>
            <a:solidFill>
              <a:srgbClr val="0070C0"/>
            </a:solidFill>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30" name="Elipse 4"/>
            <p:cNvSpPr txBox="1"/>
            <p:nvPr/>
          </p:nvSpPr>
          <p:spPr>
            <a:xfrm>
              <a:off x="6067549" y="732449"/>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b="1" dirty="0"/>
                <a:t>Total</a:t>
              </a:r>
            </a:p>
            <a:p>
              <a:pPr algn="ctr" defTabSz="889000">
                <a:lnSpc>
                  <a:spcPct val="90000"/>
                </a:lnSpc>
                <a:spcBef>
                  <a:spcPct val="0"/>
                </a:spcBef>
                <a:spcAft>
                  <a:spcPct val="35000"/>
                </a:spcAft>
              </a:pPr>
              <a:r>
                <a:rPr lang="es-ES" sz="2000" b="1" dirty="0"/>
                <a:t>92</a:t>
              </a:r>
            </a:p>
          </p:txBody>
        </p:sp>
      </p:grpSp>
      <p:sp>
        <p:nvSpPr>
          <p:cNvPr id="13" name="Rectángulo 12"/>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99" y="88909"/>
            <a:ext cx="2222501" cy="1067549"/>
          </a:xfrm>
          <a:prstGeom prst="rect">
            <a:avLst/>
          </a:prstGeom>
        </p:spPr>
      </p:pic>
      <p:sp>
        <p:nvSpPr>
          <p:cNvPr id="15" name="CuadroTexto 14"/>
          <p:cNvSpPr txBox="1"/>
          <p:nvPr/>
        </p:nvSpPr>
        <p:spPr>
          <a:xfrm>
            <a:off x="3963616" y="275491"/>
            <a:ext cx="7921374" cy="523220"/>
          </a:xfrm>
          <a:prstGeom prst="rect">
            <a:avLst/>
          </a:prstGeom>
          <a:noFill/>
        </p:spPr>
        <p:txBody>
          <a:bodyPr wrap="square" rtlCol="0">
            <a:spAutoFit/>
          </a:bodyPr>
          <a:lstStyle/>
          <a:p>
            <a:pPr algn="r"/>
            <a:r>
              <a:rPr lang="es-ES" sz="2800" b="1" dirty="0">
                <a:solidFill>
                  <a:schemeClr val="bg1"/>
                </a:solidFill>
                <a:latin typeface="+mj-lt"/>
                <a:cs typeface="Lato Regular"/>
              </a:rPr>
              <a:t>SOCIEDADES EN LIQUIDACIÓN CON ACTIVOS</a:t>
            </a:r>
          </a:p>
        </p:txBody>
      </p:sp>
    </p:spTree>
    <p:extLst>
      <p:ext uri="{BB962C8B-B14F-4D97-AF65-F5344CB8AC3E}">
        <p14:creationId xmlns:p14="http://schemas.microsoft.com/office/powerpoint/2010/main" val="1637739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1754326"/>
          </a:xfrm>
          <a:prstGeom prst="rect">
            <a:avLst/>
          </a:prstGeom>
          <a:solidFill>
            <a:srgbClr val="000A8B"/>
          </a:solidFill>
        </p:spPr>
        <p:txBody>
          <a:bodyPr wrap="square" rtlCol="0">
            <a:spAutoFit/>
          </a:bodyPr>
          <a:lstStyle/>
          <a:p>
            <a:pPr algn="ctr"/>
            <a:r>
              <a:rPr lang="es-CO" sz="3600" b="1" dirty="0">
                <a:solidFill>
                  <a:schemeClr val="bg1"/>
                </a:solidFill>
              </a:rPr>
              <a:t>2. CIERRE PROCESOS LIQUIDATORIOS </a:t>
            </a:r>
          </a:p>
          <a:p>
            <a:pPr algn="ctr"/>
            <a:r>
              <a:rPr lang="es-CO" sz="3600" b="1" dirty="0">
                <a:solidFill>
                  <a:schemeClr val="bg1"/>
                </a:solidFill>
              </a:rPr>
              <a:t>SOCIEDADES Y ESTABLECIMIENTOS DE COMERCIO  DE PAPEL EN PROCESO DE EXTINCIÓN </a:t>
            </a:r>
          </a:p>
        </p:txBody>
      </p:sp>
    </p:spTree>
    <p:extLst>
      <p:ext uri="{BB962C8B-B14F-4D97-AF65-F5344CB8AC3E}">
        <p14:creationId xmlns:p14="http://schemas.microsoft.com/office/powerpoint/2010/main" val="35793076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1524000" y="14068"/>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1" y="132976"/>
            <a:ext cx="2222501" cy="1067549"/>
          </a:xfrm>
          <a:prstGeom prst="rect">
            <a:avLst/>
          </a:prstGeom>
        </p:spPr>
      </p:pic>
      <p:graphicFrame>
        <p:nvGraphicFramePr>
          <p:cNvPr id="6" name="Gráfico 5"/>
          <p:cNvGraphicFramePr>
            <a:graphicFrameLocks/>
          </p:cNvGraphicFramePr>
          <p:nvPr>
            <p:extLst/>
          </p:nvPr>
        </p:nvGraphicFramePr>
        <p:xfrm>
          <a:off x="1967062" y="1890787"/>
          <a:ext cx="7890235" cy="3817855"/>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upo 6"/>
          <p:cNvGrpSpPr/>
          <p:nvPr/>
        </p:nvGrpSpPr>
        <p:grpSpPr>
          <a:xfrm>
            <a:off x="9303700" y="1208901"/>
            <a:ext cx="1364300" cy="1280561"/>
            <a:chOff x="5768357" y="366879"/>
            <a:chExt cx="2043008" cy="2043008"/>
          </a:xfrm>
        </p:grpSpPr>
        <p:sp>
          <p:nvSpPr>
            <p:cNvPr id="8" name="Elipse 7"/>
            <p:cNvSpPr/>
            <p:nvPr/>
          </p:nvSpPr>
          <p:spPr>
            <a:xfrm>
              <a:off x="5768357" y="366879"/>
              <a:ext cx="2043008" cy="2043008"/>
            </a:xfrm>
            <a:prstGeom prst="ellipse">
              <a:avLst/>
            </a:prstGeom>
            <a:solidFill>
              <a:srgbClr val="0070C0"/>
            </a:solidFill>
          </p:spPr>
          <p:style>
            <a:lnRef idx="3">
              <a:schemeClr val="lt1">
                <a:hueOff val="0"/>
                <a:satOff val="0"/>
                <a:lumOff val="0"/>
                <a:alphaOff val="0"/>
              </a:schemeClr>
            </a:lnRef>
            <a:fillRef idx="1">
              <a:schemeClr val="accent4">
                <a:hueOff val="-4464770"/>
                <a:satOff val="26899"/>
                <a:lumOff val="2156"/>
                <a:alphaOff val="0"/>
              </a:schemeClr>
            </a:fillRef>
            <a:effectRef idx="1">
              <a:schemeClr val="accent4">
                <a:hueOff val="-4464770"/>
                <a:satOff val="26899"/>
                <a:lumOff val="2156"/>
                <a:alphaOff val="0"/>
              </a:schemeClr>
            </a:effectRef>
            <a:fontRef idx="minor">
              <a:schemeClr val="lt1"/>
            </a:fontRef>
          </p:style>
        </p:sp>
        <p:sp>
          <p:nvSpPr>
            <p:cNvPr id="11" name="Elipse 4"/>
            <p:cNvSpPr txBox="1"/>
            <p:nvPr/>
          </p:nvSpPr>
          <p:spPr>
            <a:xfrm>
              <a:off x="6067549" y="732449"/>
              <a:ext cx="1444623" cy="14446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89000">
                <a:lnSpc>
                  <a:spcPct val="90000"/>
                </a:lnSpc>
                <a:spcBef>
                  <a:spcPct val="0"/>
                </a:spcBef>
                <a:spcAft>
                  <a:spcPct val="35000"/>
                </a:spcAft>
              </a:pPr>
              <a:r>
                <a:rPr lang="es-ES" sz="2000" b="1" dirty="0"/>
                <a:t>Total</a:t>
              </a:r>
            </a:p>
            <a:p>
              <a:pPr algn="ctr" defTabSz="889000">
                <a:lnSpc>
                  <a:spcPct val="90000"/>
                </a:lnSpc>
                <a:spcBef>
                  <a:spcPct val="0"/>
                </a:spcBef>
                <a:spcAft>
                  <a:spcPct val="35000"/>
                </a:spcAft>
              </a:pPr>
              <a:r>
                <a:rPr lang="es-CO" sz="1600" b="1" dirty="0"/>
                <a:t>733</a:t>
              </a:r>
            </a:p>
          </p:txBody>
        </p:sp>
      </p:grpSp>
      <p:sp>
        <p:nvSpPr>
          <p:cNvPr id="12" name="Rectángulo 11"/>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99" y="88909"/>
            <a:ext cx="2222501" cy="1067549"/>
          </a:xfrm>
          <a:prstGeom prst="rect">
            <a:avLst/>
          </a:prstGeom>
        </p:spPr>
      </p:pic>
      <p:sp>
        <p:nvSpPr>
          <p:cNvPr id="14" name="CuadroTexto 13"/>
          <p:cNvSpPr txBox="1"/>
          <p:nvPr/>
        </p:nvSpPr>
        <p:spPr>
          <a:xfrm>
            <a:off x="3963616" y="275491"/>
            <a:ext cx="7921374" cy="523220"/>
          </a:xfrm>
          <a:prstGeom prst="rect">
            <a:avLst/>
          </a:prstGeom>
          <a:noFill/>
        </p:spPr>
        <p:txBody>
          <a:bodyPr wrap="square" rtlCol="0">
            <a:spAutoFit/>
          </a:bodyPr>
          <a:lstStyle/>
          <a:p>
            <a:pPr algn="r"/>
            <a:r>
              <a:rPr lang="es-ES" sz="2800" b="1" dirty="0">
                <a:solidFill>
                  <a:schemeClr val="bg1"/>
                </a:solidFill>
                <a:latin typeface="+mj-lt"/>
                <a:cs typeface="Lato Regular"/>
              </a:rPr>
              <a:t>SOCIEDADES DE PAPEL</a:t>
            </a:r>
          </a:p>
        </p:txBody>
      </p:sp>
    </p:spTree>
    <p:extLst>
      <p:ext uri="{BB962C8B-B14F-4D97-AF65-F5344CB8AC3E}">
        <p14:creationId xmlns:p14="http://schemas.microsoft.com/office/powerpoint/2010/main" val="3847995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AVANCE ASPECTOS PRESUPUESTALES </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50" y="141351"/>
            <a:ext cx="2222501" cy="1067549"/>
          </a:xfrm>
          <a:prstGeom prst="rect">
            <a:avLst/>
          </a:prstGeom>
        </p:spPr>
      </p:pic>
      <p:sp>
        <p:nvSpPr>
          <p:cNvPr id="8" name="Rectángulo 7"/>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3" name="Tabla 2"/>
          <p:cNvGraphicFramePr>
            <a:graphicFrameLocks noGrp="1"/>
          </p:cNvGraphicFramePr>
          <p:nvPr>
            <p:extLst>
              <p:ext uri="{D42A27DB-BD31-4B8C-83A1-F6EECF244321}">
                <p14:modId xmlns:p14="http://schemas.microsoft.com/office/powerpoint/2010/main" val="861679077"/>
              </p:ext>
            </p:extLst>
          </p:nvPr>
        </p:nvGraphicFramePr>
        <p:xfrm>
          <a:off x="1194856" y="1397287"/>
          <a:ext cx="10030968" cy="4956365"/>
        </p:xfrm>
        <a:graphic>
          <a:graphicData uri="http://schemas.openxmlformats.org/drawingml/2006/table">
            <a:tbl>
              <a:tblPr firstRow="1" firstCol="1" bandRow="1">
                <a:tableStyleId>{5C22544A-7EE6-4342-B048-85BDC9FD1C3A}</a:tableStyleId>
              </a:tblPr>
              <a:tblGrid>
                <a:gridCol w="3538336">
                  <a:extLst>
                    <a:ext uri="{9D8B030D-6E8A-4147-A177-3AD203B41FA5}">
                      <a16:colId xmlns:a16="http://schemas.microsoft.com/office/drawing/2014/main" val="1954808645"/>
                    </a:ext>
                  </a:extLst>
                </a:gridCol>
                <a:gridCol w="6492632">
                  <a:extLst>
                    <a:ext uri="{9D8B030D-6E8A-4147-A177-3AD203B41FA5}">
                      <a16:colId xmlns:a16="http://schemas.microsoft.com/office/drawing/2014/main" val="342972239"/>
                    </a:ext>
                  </a:extLst>
                </a:gridCol>
              </a:tblGrid>
              <a:tr h="751597">
                <a:tc>
                  <a:txBody>
                    <a:bodyPr/>
                    <a:lstStyle/>
                    <a:p>
                      <a:pPr algn="ctr">
                        <a:lnSpc>
                          <a:spcPct val="107000"/>
                        </a:lnSpc>
                        <a:spcAft>
                          <a:spcPts val="0"/>
                        </a:spcAft>
                      </a:pPr>
                      <a:r>
                        <a:rPr lang="es-CO" sz="1600" dirty="0">
                          <a:effectLst/>
                        </a:rPr>
                        <a:t>ACTIVIDAD</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AVANCE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9446342"/>
                  </a:ext>
                </a:extLst>
              </a:tr>
              <a:tr h="1405069">
                <a:tc>
                  <a:txBody>
                    <a:bodyPr/>
                    <a:lstStyle/>
                    <a:p>
                      <a:pPr algn="just">
                        <a:lnSpc>
                          <a:spcPct val="107000"/>
                        </a:lnSpc>
                        <a:spcAft>
                          <a:spcPts val="0"/>
                        </a:spcAft>
                      </a:pPr>
                      <a:r>
                        <a:rPr lang="es-CO" sz="1600" dirty="0">
                          <a:effectLst/>
                        </a:rPr>
                        <a:t>Identificar los plazos y el valor productividades invertidas en   TES.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0"/>
                        </a:spcAft>
                      </a:pPr>
                      <a:r>
                        <a:rPr lang="es-CO" sz="1600" dirty="0">
                          <a:effectLst/>
                        </a:rPr>
                        <a:t>Se realizó consulta con el Tesorero del MHCP. La Nación tiene la prioridad en el ofrecimiento de la venta de los TES y la probabilidad que sean ellos quienes realicen la compra es del 99%. Ellos realizan el análisis de la pertinencia y oportunidad de la venta, de acuerdo con el precio de mercado, de tal manera que no se genere pérdida en la operación.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676298668"/>
                  </a:ext>
                </a:extLst>
              </a:tr>
              <a:tr h="933233">
                <a:tc>
                  <a:txBody>
                    <a:bodyPr/>
                    <a:lstStyle/>
                    <a:p>
                      <a:pPr algn="just">
                        <a:lnSpc>
                          <a:spcPct val="107000"/>
                        </a:lnSpc>
                        <a:spcAft>
                          <a:spcPts val="0"/>
                        </a:spcAft>
                      </a:pPr>
                      <a:r>
                        <a:rPr lang="es-CO" sz="1600" dirty="0">
                          <a:effectLst/>
                        </a:rPr>
                        <a:t>Consultar con el Ministerio de Hacienda  creación</a:t>
                      </a:r>
                      <a:r>
                        <a:rPr lang="es-CO" sz="1600" baseline="0" dirty="0">
                          <a:effectLst/>
                        </a:rPr>
                        <a:t> de</a:t>
                      </a:r>
                      <a:r>
                        <a:rPr lang="es-CO" sz="1600" dirty="0">
                          <a:effectLst/>
                        </a:rPr>
                        <a:t> la reserva Técnica.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0"/>
                        </a:spcAft>
                      </a:pPr>
                      <a:r>
                        <a:rPr lang="es-CO" sz="1600" dirty="0">
                          <a:effectLst/>
                        </a:rPr>
                        <a:t>Se radicó consulta al Subdirector Jurídico, con copia a los Directores de Presupuesto y Crédito Público. A</a:t>
                      </a:r>
                      <a:r>
                        <a:rPr lang="es-CO" sz="1600" baseline="0" dirty="0">
                          <a:effectLst/>
                        </a:rPr>
                        <a:t> la fecha</a:t>
                      </a:r>
                      <a:r>
                        <a:rPr lang="es-CO" sz="1600" dirty="0">
                          <a:effectLst/>
                        </a:rPr>
                        <a:t> no se ha recibido respuesta.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20251113"/>
                  </a:ext>
                </a:extLst>
              </a:tr>
              <a:tr h="933233">
                <a:tc>
                  <a:txBody>
                    <a:bodyPr/>
                    <a:lstStyle/>
                    <a:p>
                      <a:pPr>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Consultar con la FGN</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es-CO" sz="1600" dirty="0">
                          <a:effectLst/>
                          <a:latin typeface="Calibri" panose="020F0502020204030204" pitchFamily="34" charset="0"/>
                          <a:ea typeface="Calibri" panose="020F0502020204030204" pitchFamily="34" charset="0"/>
                          <a:cs typeface="Times New Roman" panose="02020603050405020304" pitchFamily="18" charset="0"/>
                        </a:rPr>
                        <a:t>las proyecciones de improcedencias </a:t>
                      </a:r>
                    </a:p>
                  </a:txBody>
                  <a:tcPr marL="44450" marR="44450" marT="0" marB="0" anchor="ctr"/>
                </a:tc>
                <a:tc>
                  <a:txBody>
                    <a:bodyPr/>
                    <a:lstStyle/>
                    <a:p>
                      <a:pPr algn="ctr">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La Vicepresidencia</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Jurídica ya efectuó la respectiva solicitud a la FGN, sin embargo a la fecha no se ha recibido respuesta por lo cual se procederá a reiterar el requerimiento.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174916908"/>
                  </a:ext>
                </a:extLst>
              </a:tr>
              <a:tr h="933233">
                <a:tc>
                  <a:txBody>
                    <a:bodyPr/>
                    <a:lstStyle/>
                    <a:p>
                      <a:pPr>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Ajustes</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al presupuesto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Se están adelantando</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mesas de trabajo con las áreas para definir los ajustes en el presupuesto 2017 y la estimación del presupuesto 2018</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220165964"/>
                  </a:ext>
                </a:extLst>
              </a:tr>
            </a:tbl>
          </a:graphicData>
        </a:graphic>
      </p:graphicFrame>
    </p:spTree>
    <p:extLst>
      <p:ext uri="{BB962C8B-B14F-4D97-AF65-F5344CB8AC3E}">
        <p14:creationId xmlns:p14="http://schemas.microsoft.com/office/powerpoint/2010/main" val="71519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AVANCE ASPECTOS PRESUPUESTALES </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50" y="141351"/>
            <a:ext cx="2222501" cy="1067549"/>
          </a:xfrm>
          <a:prstGeom prst="rect">
            <a:avLst/>
          </a:prstGeom>
        </p:spPr>
      </p:pic>
      <p:sp>
        <p:nvSpPr>
          <p:cNvPr id="8" name="Rectángulo 7"/>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3" name="Tabla 2"/>
          <p:cNvGraphicFramePr>
            <a:graphicFrameLocks noGrp="1"/>
          </p:cNvGraphicFramePr>
          <p:nvPr>
            <p:extLst>
              <p:ext uri="{D42A27DB-BD31-4B8C-83A1-F6EECF244321}">
                <p14:modId xmlns:p14="http://schemas.microsoft.com/office/powerpoint/2010/main" val="2093698216"/>
              </p:ext>
            </p:extLst>
          </p:nvPr>
        </p:nvGraphicFramePr>
        <p:xfrm>
          <a:off x="1194856" y="1397287"/>
          <a:ext cx="10030968" cy="3621734"/>
        </p:xfrm>
        <a:graphic>
          <a:graphicData uri="http://schemas.openxmlformats.org/drawingml/2006/table">
            <a:tbl>
              <a:tblPr firstRow="1" firstCol="1" bandRow="1">
                <a:tableStyleId>{5C22544A-7EE6-4342-B048-85BDC9FD1C3A}</a:tableStyleId>
              </a:tblPr>
              <a:tblGrid>
                <a:gridCol w="3538336">
                  <a:extLst>
                    <a:ext uri="{9D8B030D-6E8A-4147-A177-3AD203B41FA5}">
                      <a16:colId xmlns:a16="http://schemas.microsoft.com/office/drawing/2014/main" val="1954808645"/>
                    </a:ext>
                  </a:extLst>
                </a:gridCol>
                <a:gridCol w="6492632">
                  <a:extLst>
                    <a:ext uri="{9D8B030D-6E8A-4147-A177-3AD203B41FA5}">
                      <a16:colId xmlns:a16="http://schemas.microsoft.com/office/drawing/2014/main" val="342972239"/>
                    </a:ext>
                  </a:extLst>
                </a:gridCol>
              </a:tblGrid>
              <a:tr h="751597">
                <a:tc>
                  <a:txBody>
                    <a:bodyPr/>
                    <a:lstStyle/>
                    <a:p>
                      <a:pPr algn="ctr">
                        <a:lnSpc>
                          <a:spcPct val="107000"/>
                        </a:lnSpc>
                        <a:spcAft>
                          <a:spcPts val="0"/>
                        </a:spcAft>
                      </a:pPr>
                      <a:r>
                        <a:rPr lang="es-CO" sz="1600" dirty="0">
                          <a:effectLst/>
                        </a:rPr>
                        <a:t>ACTIVIDAD</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AVANCE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9446342"/>
                  </a:ext>
                </a:extLst>
              </a:tr>
              <a:tr h="1405069">
                <a:tc>
                  <a:txBody>
                    <a:bodyPr/>
                    <a:lstStyle/>
                    <a:p>
                      <a:pPr algn="just">
                        <a:lnSpc>
                          <a:spcPct val="107000"/>
                        </a:lnSpc>
                        <a:spcAft>
                          <a:spcPts val="0"/>
                        </a:spcAft>
                      </a:pPr>
                      <a:r>
                        <a:rPr lang="es-CO" sz="1600" dirty="0">
                          <a:effectLst/>
                        </a:rPr>
                        <a:t>Identificar ajuste de Cargas de Trabajo, estableciendo su temporalidad y el momento en el que se activan.</a:t>
                      </a:r>
                    </a:p>
                  </a:txBody>
                  <a:tcPr marL="44450" marR="44450" marT="0" marB="0" anchor="ctr"/>
                </a:tc>
                <a:tc>
                  <a:txBody>
                    <a:bodyPr/>
                    <a:lstStyle/>
                    <a:p>
                      <a:pPr algn="just">
                        <a:lnSpc>
                          <a:spcPct val="107000"/>
                        </a:lnSpc>
                        <a:spcAft>
                          <a:spcPts val="0"/>
                        </a:spcAft>
                      </a:pPr>
                      <a:r>
                        <a:rPr lang="es-CO" sz="1600" dirty="0">
                          <a:effectLst/>
                        </a:rPr>
                        <a:t>A partir de la herramienta entregada por el contratista Human Capital, se identificaron las actividades adicionales y que se eliminan en los procedimientos de identificación de activos para enajenación temprana y de alistamiento.  Se están validando los tiempos asociados para determinar la carga que representan dichas actividades y las fechas estimadas de iniciación, dicho análisis se validara con las áreas en conjunto con Talento Humano. </a:t>
                      </a:r>
                    </a:p>
                  </a:txBody>
                  <a:tcPr marL="44450" marR="44450" marT="0" marB="0" anchor="ctr"/>
                </a:tc>
                <a:extLst>
                  <a:ext uri="{0D108BD9-81ED-4DB2-BD59-A6C34878D82A}">
                    <a16:rowId xmlns:a16="http://schemas.microsoft.com/office/drawing/2014/main" val="1676298668"/>
                  </a:ext>
                </a:extLst>
              </a:tr>
              <a:tr h="933233">
                <a:tc>
                  <a:txBody>
                    <a:bodyPr/>
                    <a:lstStyle/>
                    <a:p>
                      <a:pPr algn="just">
                        <a:lnSpc>
                          <a:spcPct val="107000"/>
                        </a:lnSpc>
                        <a:spcAft>
                          <a:spcPts val="0"/>
                        </a:spcAft>
                      </a:pPr>
                      <a:r>
                        <a:rPr lang="es-CO" sz="1600" dirty="0">
                          <a:effectLst/>
                        </a:rPr>
                        <a:t>Ajustar Plan estratégico del 2017</a:t>
                      </a:r>
                    </a:p>
                  </a:txBody>
                  <a:tcPr marL="44450" marR="44450" marT="0" marB="0" anchor="ctr"/>
                </a:tc>
                <a:tc>
                  <a:txBody>
                    <a:bodyPr/>
                    <a:lstStyle/>
                    <a:p>
                      <a:pPr algn="just">
                        <a:lnSpc>
                          <a:spcPct val="107000"/>
                        </a:lnSpc>
                        <a:spcAft>
                          <a:spcPts val="0"/>
                        </a:spcAft>
                      </a:pPr>
                      <a:r>
                        <a:rPr lang="es-CO" sz="1600" dirty="0">
                          <a:effectLst/>
                        </a:rPr>
                        <a:t>Se realizó el análisis correspondiente que será presentado en el Comité Directivo con el avance de la Medición del primer trimestre, Identificando que se generan nuevas incitativas relacionadas a la obtención  de información y alistamiento de los activos para venta y se eliminan iniciativas asociadas a las destinaciones provisionales.</a:t>
                      </a:r>
                    </a:p>
                  </a:txBody>
                  <a:tcPr marL="44450" marR="44450" marT="0" marB="0" anchor="ctr"/>
                </a:tc>
                <a:extLst>
                  <a:ext uri="{0D108BD9-81ED-4DB2-BD59-A6C34878D82A}">
                    <a16:rowId xmlns:a16="http://schemas.microsoft.com/office/drawing/2014/main" val="3920251113"/>
                  </a:ext>
                </a:extLst>
              </a:tr>
            </a:tbl>
          </a:graphicData>
        </a:graphic>
      </p:graphicFrame>
    </p:spTree>
    <p:extLst>
      <p:ext uri="{BB962C8B-B14F-4D97-AF65-F5344CB8AC3E}">
        <p14:creationId xmlns:p14="http://schemas.microsoft.com/office/powerpoint/2010/main" val="723556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3451"/>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AVANCE ACREDITACIÓN DE CAUSALES</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02" y="0"/>
            <a:ext cx="2222501" cy="1067549"/>
          </a:xfrm>
          <a:prstGeom prst="rect">
            <a:avLst/>
          </a:prstGeom>
        </p:spPr>
      </p:pic>
      <p:sp>
        <p:nvSpPr>
          <p:cNvPr id="8" name="Rectángulo 7"/>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3" name="Tabla 2"/>
          <p:cNvGraphicFramePr>
            <a:graphicFrameLocks noGrp="1"/>
          </p:cNvGraphicFramePr>
          <p:nvPr>
            <p:extLst>
              <p:ext uri="{D42A27DB-BD31-4B8C-83A1-F6EECF244321}">
                <p14:modId xmlns:p14="http://schemas.microsoft.com/office/powerpoint/2010/main" val="1136494177"/>
              </p:ext>
            </p:extLst>
          </p:nvPr>
        </p:nvGraphicFramePr>
        <p:xfrm>
          <a:off x="1080515" y="1238827"/>
          <a:ext cx="10030968" cy="5211489"/>
        </p:xfrm>
        <a:graphic>
          <a:graphicData uri="http://schemas.openxmlformats.org/drawingml/2006/table">
            <a:tbl>
              <a:tblPr firstRow="1" firstCol="1" bandRow="1">
                <a:tableStyleId>{5C22544A-7EE6-4342-B048-85BDC9FD1C3A}</a:tableStyleId>
              </a:tblPr>
              <a:tblGrid>
                <a:gridCol w="3267371">
                  <a:extLst>
                    <a:ext uri="{9D8B030D-6E8A-4147-A177-3AD203B41FA5}">
                      <a16:colId xmlns:a16="http://schemas.microsoft.com/office/drawing/2014/main" val="1954808645"/>
                    </a:ext>
                  </a:extLst>
                </a:gridCol>
                <a:gridCol w="6763597">
                  <a:extLst>
                    <a:ext uri="{9D8B030D-6E8A-4147-A177-3AD203B41FA5}">
                      <a16:colId xmlns:a16="http://schemas.microsoft.com/office/drawing/2014/main" val="342972239"/>
                    </a:ext>
                  </a:extLst>
                </a:gridCol>
              </a:tblGrid>
              <a:tr h="810684">
                <a:tc>
                  <a:txBody>
                    <a:bodyPr/>
                    <a:lstStyle/>
                    <a:p>
                      <a:pPr algn="ctr">
                        <a:lnSpc>
                          <a:spcPct val="107000"/>
                        </a:lnSpc>
                        <a:spcAft>
                          <a:spcPts val="0"/>
                        </a:spcAft>
                      </a:pPr>
                      <a:r>
                        <a:rPr lang="es-CO" sz="1600" dirty="0">
                          <a:effectLst/>
                        </a:rPr>
                        <a:t>ACTIVIDAD</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AVANCE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9446342"/>
                  </a:ext>
                </a:extLst>
              </a:tr>
              <a:tr h="1497990">
                <a:tc>
                  <a:txBody>
                    <a:bodyPr/>
                    <a:lstStyle/>
                    <a:p>
                      <a:pPr marL="0" indent="0" algn="just">
                        <a:buFontTx/>
                        <a:buNone/>
                      </a:pPr>
                      <a:r>
                        <a:rPr lang="es-CO" sz="1600" dirty="0"/>
                        <a:t>Análisis jurídico de las causales e instrumentación de las mismas</a:t>
                      </a:r>
                    </a:p>
                  </a:txBody>
                  <a:tcPr marL="44450" marR="44450" marT="0" marB="0" anchor="ctr"/>
                </a:tc>
                <a:tc>
                  <a:txBody>
                    <a:bodyPr/>
                    <a:lstStyle/>
                    <a:p>
                      <a:pPr algn="just">
                        <a:lnSpc>
                          <a:spcPct val="107000"/>
                        </a:lnSpc>
                        <a:spcAft>
                          <a:spcPts val="0"/>
                        </a:spcAft>
                      </a:pPr>
                      <a:r>
                        <a:rPr lang="es-CO" sz="1600" dirty="0">
                          <a:effectLst/>
                        </a:rPr>
                        <a:t>Se ha efectuado el análisis</a:t>
                      </a:r>
                      <a:r>
                        <a:rPr lang="es-CO" sz="1600" baseline="0" dirty="0">
                          <a:effectLst/>
                        </a:rPr>
                        <a:t>  jurídico de cada una de las causales y se está ajustando el procedimiento de enajenación temprana. Se elaboró el instructivo de Enajenación Temprana  en donde se describen los mecanismo para configurar las causales incluyendo la desagregación de la formula de costo – beneficio para inmuebles de manera preliminar</a:t>
                      </a:r>
                    </a:p>
                    <a:p>
                      <a:pPr algn="just">
                        <a:lnSpc>
                          <a:spcPct val="107000"/>
                        </a:lnSpc>
                        <a:spcAft>
                          <a:spcPts val="0"/>
                        </a:spcAft>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676298668"/>
                  </a:ext>
                </a:extLst>
              </a:tr>
              <a:tr h="1006600">
                <a:tc>
                  <a:txBody>
                    <a:bodyPr/>
                    <a:lstStyle/>
                    <a:p>
                      <a:pPr algn="just">
                        <a:lnSpc>
                          <a:spcPct val="107000"/>
                        </a:lnSpc>
                        <a:spcAft>
                          <a:spcPts val="0"/>
                        </a:spcAft>
                      </a:pPr>
                      <a:r>
                        <a:rPr lang="es-CO" sz="1600" dirty="0"/>
                        <a:t>Definir el modelo Costo - Beneficio para análisis  de perjuicios o costos desproporcionados frente</a:t>
                      </a:r>
                      <a:r>
                        <a:rPr lang="es-CO" sz="1600" baseline="0" dirty="0"/>
                        <a:t> </a:t>
                      </a:r>
                      <a:r>
                        <a:rPr lang="es-CO" sz="1600" dirty="0"/>
                        <a:t>al valor o a la administración de un bien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0"/>
                        </a:spcAft>
                      </a:pPr>
                      <a:r>
                        <a:rPr lang="es-CO" sz="1600" dirty="0">
                          <a:effectLst/>
                        </a:rPr>
                        <a:t>Se elaboró modelo para bienes inmuebles.</a:t>
                      </a:r>
                      <a:r>
                        <a:rPr lang="es-CO" sz="1600" baseline="0" dirty="0">
                          <a:effectLst/>
                        </a:rPr>
                        <a:t> La versión preliminar del modelo fue presentado a los directivos de SAE el 27 de junio. Así mismo se envió para su respectivo análisis y observaciones a los miembros del comité directivo.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20251113"/>
                  </a:ext>
                </a:extLst>
              </a:tr>
              <a:tr h="1749521">
                <a:tc>
                  <a:txBody>
                    <a:bodyPr/>
                    <a:lstStyle/>
                    <a:p>
                      <a:pPr marL="0" marR="0" lvl="0" indent="0" algn="just" defTabSz="457200" rtl="0" eaLnBrk="1" fontAlgn="auto" latinLnBrk="0" hangingPunct="1">
                        <a:lnSpc>
                          <a:spcPct val="107000"/>
                        </a:lnSpc>
                        <a:spcBef>
                          <a:spcPts val="0"/>
                        </a:spcBef>
                        <a:spcAft>
                          <a:spcPts val="0"/>
                        </a:spcAft>
                        <a:buClrTx/>
                        <a:buSzTx/>
                        <a:buFontTx/>
                        <a:buNone/>
                        <a:tabLst/>
                        <a:defRPr/>
                      </a:pPr>
                      <a:r>
                        <a:rPr lang="es-CO" sz="1600" dirty="0"/>
                        <a:t>Definición de instancias para</a:t>
                      </a:r>
                      <a:r>
                        <a:rPr lang="es-CO" sz="1600" baseline="0" dirty="0"/>
                        <a:t> aprobación de enajenación</a:t>
                      </a:r>
                      <a:endParaRPr lang="es-CO" sz="1600" dirty="0"/>
                    </a:p>
                    <a:p>
                      <a:pPr algn="just">
                        <a:lnSpc>
                          <a:spcPct val="107000"/>
                        </a:lnSpc>
                        <a:spcAft>
                          <a:spcPts val="0"/>
                        </a:spcAft>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Con el texto completo del ajuste a la ley se debe conformar el Comité compuesto por un miembro del Ministerio de Hacienda y Crédito Público, un miembro de la Presidencia de la Republica y un miembro  de Ministerio de Justicia. Por otro lado, dentro de SAE se están ajustando las funciones del Comité Técnico de Vicepresidencia de Bienes Muebles e Inmuebles en donde se están incluyendo las actividades de revisión de la formalidad de la solicitud previo al comité externo. </a:t>
                      </a:r>
                    </a:p>
                  </a:txBody>
                  <a:tcPr marL="44450" marR="44450" marT="0" marB="0" anchor="ctr"/>
                </a:tc>
                <a:extLst>
                  <a:ext uri="{0D108BD9-81ED-4DB2-BD59-A6C34878D82A}">
                    <a16:rowId xmlns:a16="http://schemas.microsoft.com/office/drawing/2014/main" val="3354086917"/>
                  </a:ext>
                </a:extLst>
              </a:tr>
            </a:tbl>
          </a:graphicData>
        </a:graphic>
      </p:graphicFrame>
    </p:spTree>
    <p:extLst>
      <p:ext uri="{BB962C8B-B14F-4D97-AF65-F5344CB8AC3E}">
        <p14:creationId xmlns:p14="http://schemas.microsoft.com/office/powerpoint/2010/main" val="2223110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AVANCE VALORACIÓN DE ACTIVOS</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57" y="77709"/>
            <a:ext cx="2222501" cy="1067549"/>
          </a:xfrm>
          <a:prstGeom prst="rect">
            <a:avLst/>
          </a:prstGeom>
        </p:spPr>
      </p:pic>
      <p:sp>
        <p:nvSpPr>
          <p:cNvPr id="8" name="Rectángulo 7"/>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3" name="Tabla 2"/>
          <p:cNvGraphicFramePr>
            <a:graphicFrameLocks noGrp="1"/>
          </p:cNvGraphicFramePr>
          <p:nvPr>
            <p:extLst>
              <p:ext uri="{D42A27DB-BD31-4B8C-83A1-F6EECF244321}">
                <p14:modId xmlns:p14="http://schemas.microsoft.com/office/powerpoint/2010/main" val="4142360282"/>
              </p:ext>
            </p:extLst>
          </p:nvPr>
        </p:nvGraphicFramePr>
        <p:xfrm>
          <a:off x="356616" y="1255685"/>
          <a:ext cx="11484864" cy="5075100"/>
        </p:xfrm>
        <a:graphic>
          <a:graphicData uri="http://schemas.openxmlformats.org/drawingml/2006/table">
            <a:tbl>
              <a:tblPr firstRow="1" firstCol="1" bandRow="1">
                <a:tableStyleId>{5C22544A-7EE6-4342-B048-85BDC9FD1C3A}</a:tableStyleId>
              </a:tblPr>
              <a:tblGrid>
                <a:gridCol w="3161740">
                  <a:extLst>
                    <a:ext uri="{9D8B030D-6E8A-4147-A177-3AD203B41FA5}">
                      <a16:colId xmlns:a16="http://schemas.microsoft.com/office/drawing/2014/main" val="1954808645"/>
                    </a:ext>
                  </a:extLst>
                </a:gridCol>
                <a:gridCol w="8323124">
                  <a:extLst>
                    <a:ext uri="{9D8B030D-6E8A-4147-A177-3AD203B41FA5}">
                      <a16:colId xmlns:a16="http://schemas.microsoft.com/office/drawing/2014/main" val="342972239"/>
                    </a:ext>
                  </a:extLst>
                </a:gridCol>
              </a:tblGrid>
              <a:tr h="401754">
                <a:tc>
                  <a:txBody>
                    <a:bodyPr/>
                    <a:lstStyle/>
                    <a:p>
                      <a:pPr algn="ctr">
                        <a:lnSpc>
                          <a:spcPct val="107000"/>
                        </a:lnSpc>
                        <a:spcAft>
                          <a:spcPts val="0"/>
                        </a:spcAft>
                      </a:pPr>
                      <a:r>
                        <a:rPr lang="es-CO" sz="1600">
                          <a:effectLst/>
                        </a:rPr>
                        <a:t>ACTIVIDAD</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AVANCE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9446342"/>
                  </a:ext>
                </a:extLst>
              </a:tr>
              <a:tr h="3011761">
                <a:tc>
                  <a:txBody>
                    <a:bodyPr/>
                    <a:lstStyle/>
                    <a:p>
                      <a:pPr algn="ctr"/>
                      <a:r>
                        <a:rPr lang="es-CO" sz="1600" dirty="0"/>
                        <a:t>Definir la metodología de aplicación del CONPES y definir los mecanismos para los casos en que no se pueda aplicar. (Ajuste de valor de Avalúos)</a:t>
                      </a:r>
                    </a:p>
                    <a:p>
                      <a:pPr algn="ctr"/>
                      <a:endParaRPr lang="es-CO" sz="1600" dirty="0"/>
                    </a:p>
                  </a:txBody>
                  <a:tcPr marL="44450" marR="44450" marT="0" marB="0" anchor="ctr"/>
                </a:tc>
                <a:tc>
                  <a:txBody>
                    <a:bodyPr/>
                    <a:lstStyle/>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Parámetros iniciales:</a:t>
                      </a:r>
                    </a:p>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1. El avalúo comercial se actualizará por periodos anuales exactos con respecto a la fecha de su elaboración</a:t>
                      </a:r>
                    </a:p>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2. Para ciudades capitales se utilizará lo establecido en el CONPES 3852 para realizar la respectiva actualización tal y como se expresa en el documento con las restricciones al IVP frente al IPC; en el evento de que se deban actualizar municipios intermedios se utilizará el de la ciudad capital del departamento.</a:t>
                      </a:r>
                    </a:p>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3. Frente a la revisión de los cambios sufridos en norma, uso y estado físico la Gerencia Técnica elaborará un documento certificando que no hubo cambios en estos aspectos; si hay cambios dicha gerencia solicitará</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un</a:t>
                      </a:r>
                      <a:r>
                        <a:rPr lang="es-CO" sz="1600" dirty="0">
                          <a:effectLst/>
                          <a:latin typeface="Calibri" panose="020F0502020204030204" pitchFamily="34" charset="0"/>
                          <a:ea typeface="Calibri" panose="020F0502020204030204" pitchFamily="34" charset="0"/>
                          <a:cs typeface="Times New Roman" panose="02020603050405020304" pitchFamily="18" charset="0"/>
                        </a:rPr>
                        <a:t> nuevo</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es-CO" sz="1600" dirty="0">
                          <a:effectLst/>
                          <a:latin typeface="Calibri" panose="020F0502020204030204" pitchFamily="34" charset="0"/>
                          <a:ea typeface="Calibri" panose="020F0502020204030204" pitchFamily="34" charset="0"/>
                          <a:cs typeface="Times New Roman" panose="02020603050405020304" pitchFamily="18" charset="0"/>
                        </a:rPr>
                        <a:t>avalúo.</a:t>
                      </a:r>
                    </a:p>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4. Para el caso de lotes mayores a 500 M donde se permita un desarrollo independiente de su USO siempre deberán ser avaluados por las condiciones del mercado.</a:t>
                      </a:r>
                    </a:p>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Se están</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realizando las mesas de trabajo entre la Gerencia Técnica y la Oficina de Planeación.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07908825"/>
                  </a:ext>
                </a:extLst>
              </a:tr>
              <a:tr h="992743">
                <a:tc>
                  <a:txBody>
                    <a:bodyPr/>
                    <a:lstStyle/>
                    <a:p>
                      <a:pPr algn="ctr"/>
                      <a:r>
                        <a:rPr lang="es-CO" sz="1600" dirty="0"/>
                        <a:t>Determinación la metodología de los precios de referencia para activos ocupados</a:t>
                      </a:r>
                    </a:p>
                    <a:p>
                      <a:pPr algn="ctr"/>
                      <a:endParaRPr lang="es-CO" sz="1600" dirty="0"/>
                    </a:p>
                  </a:txBody>
                  <a:tcPr marL="44450" marR="44450" marT="0" marB="0" anchor="ctr"/>
                </a:tc>
                <a:tc>
                  <a:txBody>
                    <a:bodyPr/>
                    <a:lstStyle/>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Los predios en los cuales no sea posible la visita al interior del mismo se trabajará con los precios del mercado del sector de acuerdo con su uso y análisis de ofertas del mercado, las cuales no serán afectadas por su estado de conservación; es decir se trabajará con el límite inferior del estudio de mercado que arroje el sector,</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sin embargo se solicitará acompañamiento al IGAC para la formalización de esta metodología.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517990069"/>
                  </a:ext>
                </a:extLst>
              </a:tr>
            </a:tbl>
          </a:graphicData>
        </a:graphic>
      </p:graphicFrame>
    </p:spTree>
    <p:extLst>
      <p:ext uri="{BB962C8B-B14F-4D97-AF65-F5344CB8AC3E}">
        <p14:creationId xmlns:p14="http://schemas.microsoft.com/office/powerpoint/2010/main" val="3109996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solidFill>
                  <a:schemeClr val="bg1"/>
                </a:solidFill>
                <a:latin typeface="+mj-lt"/>
                <a:cs typeface="Lato Regular"/>
              </a:rPr>
              <a:t>AVANCE CONTRATACIONES REQUERIDAS</a:t>
            </a:r>
            <a:endParaRPr lang="es-CO" sz="2000" b="1" dirty="0">
              <a:solidFill>
                <a:schemeClr val="bg1"/>
              </a:solidFill>
              <a:latin typeface="+mj-lt"/>
              <a:cs typeface="Lato Regular"/>
            </a:endParaRPr>
          </a:p>
        </p:txBody>
      </p:sp>
      <p:pic>
        <p:nvPicPr>
          <p:cNvPr id="9"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091" y="50207"/>
            <a:ext cx="2222501" cy="1067549"/>
          </a:xfrm>
          <a:prstGeom prst="rect">
            <a:avLst/>
          </a:prstGeom>
        </p:spPr>
      </p:pic>
      <p:sp>
        <p:nvSpPr>
          <p:cNvPr id="50" name="Rectángulo 49"/>
          <p:cNvSpPr/>
          <p:nvPr/>
        </p:nvSpPr>
        <p:spPr>
          <a:xfrm>
            <a:off x="0" y="6524458"/>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6" name="Conector recto 5"/>
          <p:cNvCxnSpPr/>
          <p:nvPr/>
        </p:nvCxnSpPr>
        <p:spPr>
          <a:xfrm>
            <a:off x="3785937" y="1379621"/>
            <a:ext cx="32084" cy="49088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ector recto 13"/>
          <p:cNvCxnSpPr/>
          <p:nvPr/>
        </p:nvCxnSpPr>
        <p:spPr>
          <a:xfrm>
            <a:off x="7948863" y="1379621"/>
            <a:ext cx="32084" cy="4908884"/>
          </a:xfrm>
          <a:prstGeom prst="line">
            <a:avLst/>
          </a:prstGeom>
        </p:spPr>
        <p:style>
          <a:lnRef idx="2">
            <a:schemeClr val="accent1"/>
          </a:lnRef>
          <a:fillRef idx="0">
            <a:schemeClr val="accent1"/>
          </a:fillRef>
          <a:effectRef idx="1">
            <a:schemeClr val="accent1"/>
          </a:effectRef>
          <a:fontRef idx="minor">
            <a:schemeClr val="tx1"/>
          </a:fontRef>
        </p:style>
      </p:cxnSp>
      <p:pic>
        <p:nvPicPr>
          <p:cNvPr id="7" name="Imagen 6"/>
          <p:cNvPicPr>
            <a:picLocks noChangeAspect="1"/>
          </p:cNvPicPr>
          <p:nvPr/>
        </p:nvPicPr>
        <p:blipFill>
          <a:blip r:embed="rId4"/>
          <a:stretch>
            <a:fillRect/>
          </a:stretch>
        </p:blipFill>
        <p:spPr>
          <a:xfrm>
            <a:off x="914400" y="1430785"/>
            <a:ext cx="1927058" cy="1284705"/>
          </a:xfrm>
          <a:prstGeom prst="rect">
            <a:avLst/>
          </a:prstGeom>
        </p:spPr>
      </p:pic>
      <p:pic>
        <p:nvPicPr>
          <p:cNvPr id="1026" name="Picture 2" descr="Resultado de imagen para destrucción de residu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9913" y="1430785"/>
            <a:ext cx="1927058" cy="128470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6"/>
          <a:stretch>
            <a:fillRect/>
          </a:stretch>
        </p:blipFill>
        <p:spPr>
          <a:xfrm>
            <a:off x="9082839" y="1379621"/>
            <a:ext cx="1995987" cy="1421480"/>
          </a:xfrm>
          <a:prstGeom prst="rect">
            <a:avLst/>
          </a:prstGeom>
        </p:spPr>
      </p:pic>
      <p:sp>
        <p:nvSpPr>
          <p:cNvPr id="20" name="CuadroTexto 19"/>
          <p:cNvSpPr txBox="1"/>
          <p:nvPr/>
        </p:nvSpPr>
        <p:spPr>
          <a:xfrm>
            <a:off x="914400" y="2774922"/>
            <a:ext cx="1927057" cy="307777"/>
          </a:xfrm>
          <a:prstGeom prst="rect">
            <a:avLst/>
          </a:prstGeom>
          <a:noFill/>
        </p:spPr>
        <p:txBody>
          <a:bodyPr wrap="square" rtlCol="0">
            <a:spAutoFit/>
          </a:bodyPr>
          <a:lstStyle/>
          <a:p>
            <a:pPr algn="ctr"/>
            <a:r>
              <a:rPr lang="es-ES" sz="1400" b="1" dirty="0">
                <a:solidFill>
                  <a:srgbClr val="002060"/>
                </a:solidFill>
              </a:rPr>
              <a:t>CHATARRIZACIÓN</a:t>
            </a:r>
            <a:endParaRPr lang="es-CO" sz="2000" b="1" dirty="0">
              <a:solidFill>
                <a:srgbClr val="002060"/>
              </a:solidFill>
            </a:endParaRPr>
          </a:p>
        </p:txBody>
      </p:sp>
      <p:sp>
        <p:nvSpPr>
          <p:cNvPr id="21" name="CuadroTexto 20"/>
          <p:cNvSpPr txBox="1"/>
          <p:nvPr/>
        </p:nvSpPr>
        <p:spPr>
          <a:xfrm>
            <a:off x="4919913" y="2801101"/>
            <a:ext cx="1927057" cy="307777"/>
          </a:xfrm>
          <a:prstGeom prst="rect">
            <a:avLst/>
          </a:prstGeom>
          <a:noFill/>
        </p:spPr>
        <p:txBody>
          <a:bodyPr wrap="square" rtlCol="0">
            <a:spAutoFit/>
          </a:bodyPr>
          <a:lstStyle/>
          <a:p>
            <a:pPr algn="ctr"/>
            <a:r>
              <a:rPr lang="es-ES" sz="1400" b="1" dirty="0">
                <a:solidFill>
                  <a:srgbClr val="002060"/>
                </a:solidFill>
              </a:rPr>
              <a:t>DESTRUCCIÓN</a:t>
            </a:r>
            <a:endParaRPr lang="es-CO" sz="2000" b="1" dirty="0">
              <a:solidFill>
                <a:srgbClr val="002060"/>
              </a:solidFill>
            </a:endParaRPr>
          </a:p>
        </p:txBody>
      </p:sp>
      <p:sp>
        <p:nvSpPr>
          <p:cNvPr id="22" name="CuadroTexto 21"/>
          <p:cNvSpPr txBox="1"/>
          <p:nvPr/>
        </p:nvSpPr>
        <p:spPr>
          <a:xfrm>
            <a:off x="8438147" y="2780817"/>
            <a:ext cx="3299560" cy="307777"/>
          </a:xfrm>
          <a:prstGeom prst="rect">
            <a:avLst/>
          </a:prstGeom>
          <a:noFill/>
        </p:spPr>
        <p:txBody>
          <a:bodyPr wrap="square" rtlCol="0">
            <a:spAutoFit/>
          </a:bodyPr>
          <a:lstStyle/>
          <a:p>
            <a:pPr algn="ctr"/>
            <a:r>
              <a:rPr lang="es-ES" sz="1400" b="1" dirty="0">
                <a:solidFill>
                  <a:srgbClr val="002060"/>
                </a:solidFill>
              </a:rPr>
              <a:t>AVALÚOS</a:t>
            </a:r>
          </a:p>
        </p:txBody>
      </p:sp>
      <p:sp>
        <p:nvSpPr>
          <p:cNvPr id="12" name="CuadroTexto 11"/>
          <p:cNvSpPr txBox="1"/>
          <p:nvPr/>
        </p:nvSpPr>
        <p:spPr>
          <a:xfrm>
            <a:off x="339091" y="3233898"/>
            <a:ext cx="3446846" cy="3139321"/>
          </a:xfrm>
          <a:prstGeom prst="rect">
            <a:avLst/>
          </a:prstGeom>
          <a:noFill/>
        </p:spPr>
        <p:txBody>
          <a:bodyPr wrap="square" rtlCol="0">
            <a:spAutoFit/>
          </a:bodyPr>
          <a:lstStyle/>
          <a:p>
            <a:pPr marL="285750" indent="-285750">
              <a:buFont typeface="Wingdings" panose="05000000000000000000" pitchFamily="2" charset="2"/>
              <a:buChar char="ü"/>
            </a:pPr>
            <a:r>
              <a:rPr lang="es-ES" dirty="0"/>
              <a:t>Elaboración de Condiciones Técnicas</a:t>
            </a:r>
          </a:p>
          <a:p>
            <a:pPr marL="285750" indent="-285750">
              <a:buFont typeface="Wingdings" panose="05000000000000000000" pitchFamily="2" charset="2"/>
              <a:buChar char="ü"/>
            </a:pPr>
            <a:r>
              <a:rPr lang="es-ES" dirty="0"/>
              <a:t>Estudio de Mercado</a:t>
            </a:r>
          </a:p>
          <a:p>
            <a:pPr marL="285750" indent="-285750">
              <a:buFont typeface="Wingdings" panose="05000000000000000000" pitchFamily="2" charset="2"/>
              <a:buChar char="ü"/>
            </a:pPr>
            <a:r>
              <a:rPr lang="es-ES" dirty="0"/>
              <a:t>Estudios Previos</a:t>
            </a:r>
          </a:p>
          <a:p>
            <a:pPr marL="285750" indent="-285750">
              <a:buFont typeface="Wingdings" panose="05000000000000000000" pitchFamily="2" charset="2"/>
              <a:buChar char="ü"/>
            </a:pPr>
            <a:r>
              <a:rPr lang="es-ES" dirty="0"/>
              <a:t>Valor Kilo Actual   </a:t>
            </a:r>
            <a:r>
              <a:rPr lang="es-ES" b="1" dirty="0"/>
              <a:t>$176</a:t>
            </a:r>
          </a:p>
          <a:p>
            <a:pPr marL="285750" indent="-285750">
              <a:buFont typeface="Wingdings" panose="05000000000000000000" pitchFamily="2" charset="2"/>
              <a:buChar char="ü"/>
            </a:pPr>
            <a:r>
              <a:rPr lang="es-ES" dirty="0"/>
              <a:t>Valor Kilo Estudio </a:t>
            </a:r>
            <a:r>
              <a:rPr lang="es-ES" b="1" dirty="0"/>
              <a:t>$206</a:t>
            </a:r>
          </a:p>
          <a:p>
            <a:pPr marL="285750" indent="-285750">
              <a:buFont typeface="Wingdings" panose="05000000000000000000" pitchFamily="2" charset="2"/>
              <a:buChar char="ü"/>
            </a:pPr>
            <a:endParaRPr lang="es-ES" dirty="0"/>
          </a:p>
          <a:p>
            <a:pPr marL="285750" indent="-285750">
              <a:buFont typeface="Wingdings" panose="05000000000000000000" pitchFamily="2" charset="2"/>
              <a:buChar char="ü"/>
            </a:pPr>
            <a:r>
              <a:rPr lang="es-ES" dirty="0"/>
              <a:t>Proceso de Sel. Abreviado</a:t>
            </a:r>
          </a:p>
          <a:p>
            <a:pPr marL="285750" indent="-285750">
              <a:buFont typeface="Wingdings" panose="05000000000000000000" pitchFamily="2" charset="2"/>
              <a:buChar char="ü"/>
            </a:pPr>
            <a:endParaRPr lang="es-ES" b="1" dirty="0"/>
          </a:p>
          <a:p>
            <a:pPr algn="ctr"/>
            <a:r>
              <a:rPr lang="es-ES" b="1" dirty="0"/>
              <a:t>Meta contrato suscrito</a:t>
            </a:r>
          </a:p>
          <a:p>
            <a:pPr algn="ctr"/>
            <a:r>
              <a:rPr lang="es-ES" dirty="0"/>
              <a:t>24 Julio</a:t>
            </a:r>
          </a:p>
        </p:txBody>
      </p:sp>
      <p:sp>
        <p:nvSpPr>
          <p:cNvPr id="24" name="CuadroTexto 23"/>
          <p:cNvSpPr txBox="1"/>
          <p:nvPr/>
        </p:nvSpPr>
        <p:spPr>
          <a:xfrm>
            <a:off x="4160019" y="3261391"/>
            <a:ext cx="3446846" cy="3139321"/>
          </a:xfrm>
          <a:prstGeom prst="rect">
            <a:avLst/>
          </a:prstGeom>
          <a:noFill/>
        </p:spPr>
        <p:txBody>
          <a:bodyPr wrap="square" rtlCol="0">
            <a:spAutoFit/>
          </a:bodyPr>
          <a:lstStyle/>
          <a:p>
            <a:pPr marL="285750" indent="-285750">
              <a:buFont typeface="Wingdings" panose="05000000000000000000" pitchFamily="2" charset="2"/>
              <a:buChar char="ü"/>
            </a:pPr>
            <a:r>
              <a:rPr lang="es-ES" dirty="0"/>
              <a:t>Elaboración de Condiciones Técnicas</a:t>
            </a:r>
          </a:p>
          <a:p>
            <a:pPr marL="285750" indent="-285750">
              <a:buFont typeface="Wingdings" panose="05000000000000000000" pitchFamily="2" charset="2"/>
              <a:buChar char="ü"/>
            </a:pPr>
            <a:r>
              <a:rPr lang="es-ES" dirty="0"/>
              <a:t>Estudio de Mercado</a:t>
            </a:r>
          </a:p>
          <a:p>
            <a:pPr marL="285750" indent="-285750">
              <a:buFont typeface="Wingdings" panose="05000000000000000000" pitchFamily="2" charset="2"/>
              <a:buChar char="ü"/>
            </a:pPr>
            <a:r>
              <a:rPr lang="es-ES" dirty="0"/>
              <a:t>Estudios Previos</a:t>
            </a:r>
          </a:p>
          <a:p>
            <a:pPr marL="285750" indent="-285750">
              <a:buFont typeface="Wingdings" panose="05000000000000000000" pitchFamily="2" charset="2"/>
              <a:buChar char="ü"/>
            </a:pPr>
            <a:endParaRPr lang="es-ES" dirty="0"/>
          </a:p>
          <a:p>
            <a:pPr marL="285750" indent="-285750">
              <a:buFont typeface="Wingdings" panose="05000000000000000000" pitchFamily="2" charset="2"/>
              <a:buChar char="ü"/>
            </a:pPr>
            <a:r>
              <a:rPr lang="es-ES" dirty="0"/>
              <a:t>Proceso de Sel. Abreviado</a:t>
            </a:r>
          </a:p>
          <a:p>
            <a:pPr marL="285750" indent="-285750">
              <a:buFont typeface="Wingdings" panose="05000000000000000000" pitchFamily="2" charset="2"/>
              <a:buChar char="ü"/>
            </a:pPr>
            <a:endParaRPr lang="es-ES" b="1" dirty="0"/>
          </a:p>
          <a:p>
            <a:pPr algn="ctr"/>
            <a:endParaRPr lang="es-ES" b="1" dirty="0"/>
          </a:p>
          <a:p>
            <a:pPr algn="ctr"/>
            <a:endParaRPr lang="es-ES" b="1" dirty="0"/>
          </a:p>
          <a:p>
            <a:pPr algn="ctr"/>
            <a:r>
              <a:rPr lang="es-ES" b="1" dirty="0"/>
              <a:t>Meta contrato suscrito</a:t>
            </a:r>
          </a:p>
          <a:p>
            <a:pPr algn="ctr"/>
            <a:r>
              <a:rPr lang="es-ES" dirty="0"/>
              <a:t>1 Agosto</a:t>
            </a:r>
          </a:p>
        </p:txBody>
      </p:sp>
      <p:pic>
        <p:nvPicPr>
          <p:cNvPr id="26" name="Imagen 25"/>
          <p:cNvPicPr>
            <a:picLocks noChangeAspect="1"/>
          </p:cNvPicPr>
          <p:nvPr/>
        </p:nvPicPr>
        <p:blipFill rotWithShape="1">
          <a:blip r:embed="rId7"/>
          <a:srcRect r="8526" b="14728"/>
          <a:stretch/>
        </p:blipFill>
        <p:spPr>
          <a:xfrm>
            <a:off x="9082839" y="4116195"/>
            <a:ext cx="1740923" cy="1541976"/>
          </a:xfrm>
          <a:prstGeom prst="rect">
            <a:avLst/>
          </a:prstGeom>
        </p:spPr>
      </p:pic>
      <p:sp>
        <p:nvSpPr>
          <p:cNvPr id="64" name="CuadroTexto 63"/>
          <p:cNvSpPr txBox="1"/>
          <p:nvPr/>
        </p:nvSpPr>
        <p:spPr>
          <a:xfrm>
            <a:off x="8364504" y="3149184"/>
            <a:ext cx="3446846" cy="923330"/>
          </a:xfrm>
          <a:prstGeom prst="rect">
            <a:avLst/>
          </a:prstGeom>
          <a:noFill/>
        </p:spPr>
        <p:txBody>
          <a:bodyPr wrap="square" rtlCol="0">
            <a:spAutoFit/>
          </a:bodyPr>
          <a:lstStyle/>
          <a:p>
            <a:pPr marL="285750" indent="-285750">
              <a:buFont typeface="Wingdings" panose="05000000000000000000" pitchFamily="2" charset="2"/>
              <a:buChar char="ü"/>
            </a:pPr>
            <a:r>
              <a:rPr lang="es-ES" dirty="0"/>
              <a:t>Elaboración de Condiciones Técnicas</a:t>
            </a:r>
          </a:p>
          <a:p>
            <a:pPr marL="285750" indent="-285750">
              <a:buFont typeface="Wingdings" panose="05000000000000000000" pitchFamily="2" charset="2"/>
              <a:buChar char="ü"/>
            </a:pPr>
            <a:r>
              <a:rPr lang="es-ES" dirty="0"/>
              <a:t>Estudio de Mercado</a:t>
            </a:r>
          </a:p>
        </p:txBody>
      </p:sp>
      <p:sp>
        <p:nvSpPr>
          <p:cNvPr id="27" name="Rectángulo 26"/>
          <p:cNvSpPr/>
          <p:nvPr/>
        </p:nvSpPr>
        <p:spPr>
          <a:xfrm>
            <a:off x="8525552" y="5736652"/>
            <a:ext cx="2855495" cy="646331"/>
          </a:xfrm>
          <a:prstGeom prst="rect">
            <a:avLst/>
          </a:prstGeom>
        </p:spPr>
        <p:txBody>
          <a:bodyPr wrap="square">
            <a:spAutoFit/>
          </a:bodyPr>
          <a:lstStyle/>
          <a:p>
            <a:pPr algn="ctr"/>
            <a:r>
              <a:rPr lang="es-ES" b="1" dirty="0"/>
              <a:t>Meta contrato suscrito</a:t>
            </a:r>
          </a:p>
          <a:p>
            <a:pPr algn="ctr"/>
            <a:r>
              <a:rPr lang="es-ES" dirty="0"/>
              <a:t>1 Septiembre</a:t>
            </a:r>
          </a:p>
        </p:txBody>
      </p:sp>
    </p:spTree>
    <p:extLst>
      <p:ext uri="{BB962C8B-B14F-4D97-AF65-F5344CB8AC3E}">
        <p14:creationId xmlns:p14="http://schemas.microsoft.com/office/powerpoint/2010/main" val="2077312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4253" y="6528312"/>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AVANCE CONTRATACIONES REQUERIDAS</a:t>
            </a:r>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
        <p:nvSpPr>
          <p:cNvPr id="8" name="Rectángulo 7"/>
          <p:cNvSpPr/>
          <p:nvPr/>
        </p:nvSpPr>
        <p:spPr>
          <a:xfrm>
            <a:off x="0" y="6528312"/>
            <a:ext cx="121919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3" name="Tabla 2"/>
          <p:cNvGraphicFramePr>
            <a:graphicFrameLocks noGrp="1"/>
          </p:cNvGraphicFramePr>
          <p:nvPr>
            <p:extLst>
              <p:ext uri="{D42A27DB-BD31-4B8C-83A1-F6EECF244321}">
                <p14:modId xmlns:p14="http://schemas.microsoft.com/office/powerpoint/2010/main" val="1466022061"/>
              </p:ext>
            </p:extLst>
          </p:nvPr>
        </p:nvGraphicFramePr>
        <p:xfrm>
          <a:off x="1225296" y="1255684"/>
          <a:ext cx="10030968" cy="3768140"/>
        </p:xfrm>
        <a:graphic>
          <a:graphicData uri="http://schemas.openxmlformats.org/drawingml/2006/table">
            <a:tbl>
              <a:tblPr firstRow="1" firstCol="1" bandRow="1">
                <a:tableStyleId>{5C22544A-7EE6-4342-B048-85BDC9FD1C3A}</a:tableStyleId>
              </a:tblPr>
              <a:tblGrid>
                <a:gridCol w="3538336">
                  <a:extLst>
                    <a:ext uri="{9D8B030D-6E8A-4147-A177-3AD203B41FA5}">
                      <a16:colId xmlns:a16="http://schemas.microsoft.com/office/drawing/2014/main" val="1954808645"/>
                    </a:ext>
                  </a:extLst>
                </a:gridCol>
                <a:gridCol w="6492632">
                  <a:extLst>
                    <a:ext uri="{9D8B030D-6E8A-4147-A177-3AD203B41FA5}">
                      <a16:colId xmlns:a16="http://schemas.microsoft.com/office/drawing/2014/main" val="342972239"/>
                    </a:ext>
                  </a:extLst>
                </a:gridCol>
              </a:tblGrid>
              <a:tr h="384580">
                <a:tc>
                  <a:txBody>
                    <a:bodyPr/>
                    <a:lstStyle/>
                    <a:p>
                      <a:pPr algn="ctr">
                        <a:lnSpc>
                          <a:spcPct val="107000"/>
                        </a:lnSpc>
                        <a:spcAft>
                          <a:spcPts val="0"/>
                        </a:spcAft>
                      </a:pPr>
                      <a:r>
                        <a:rPr lang="es-CO" sz="1600" dirty="0">
                          <a:effectLst/>
                        </a:rPr>
                        <a:t>ACTIVIDAD</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AVANCE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9446342"/>
                  </a:ext>
                </a:extLst>
              </a:tr>
              <a:tr h="530305">
                <a:tc>
                  <a:txBody>
                    <a:bodyPr/>
                    <a:lstStyle/>
                    <a:p>
                      <a:pPr marL="0" indent="0">
                        <a:buFontTx/>
                        <a:buNone/>
                      </a:pPr>
                      <a:r>
                        <a:rPr lang="es-CO" sz="1600" dirty="0"/>
                        <a:t>Realizar la convocatoria o concurso para contratistas de</a:t>
                      </a:r>
                      <a:r>
                        <a:rPr lang="es-CO" sz="1600" baseline="0" dirty="0"/>
                        <a:t> </a:t>
                      </a:r>
                      <a:r>
                        <a:rPr lang="es-CO" sz="1600" dirty="0"/>
                        <a:t>ROM</a:t>
                      </a:r>
                    </a:p>
                  </a:txBody>
                  <a:tcPr marL="44450" marR="44450" marT="0" marB="0" anchor="ctr"/>
                </a:tc>
                <a:tc>
                  <a:txBody>
                    <a:bodyPr/>
                    <a:lstStyle/>
                    <a:p>
                      <a:pPr marL="0" marR="0" lvl="0" indent="0" algn="just" defTabSz="457200" rtl="0" eaLnBrk="1" fontAlgn="auto" latinLnBrk="0" hangingPunct="1">
                        <a:lnSpc>
                          <a:spcPct val="107000"/>
                        </a:lnSpc>
                        <a:spcBef>
                          <a:spcPts val="0"/>
                        </a:spcBef>
                        <a:spcAft>
                          <a:spcPts val="0"/>
                        </a:spcAft>
                        <a:buClrTx/>
                        <a:buSzTx/>
                        <a:buFontTx/>
                        <a:buNone/>
                        <a:tabLst/>
                        <a:defRPr/>
                      </a:pPr>
                      <a:r>
                        <a:rPr lang="es-CO" sz="1600" dirty="0">
                          <a:effectLst/>
                          <a:latin typeface="Calibri" panose="020F0502020204030204" pitchFamily="34" charset="0"/>
                          <a:ea typeface="Calibri" panose="020F0502020204030204" pitchFamily="34" charset="0"/>
                          <a:cs typeface="Times New Roman" panose="02020603050405020304" pitchFamily="18" charset="0"/>
                        </a:rPr>
                        <a:t>Se han tenido diferentes reuniones con asesores, donde ya quedaron listos los estudios previos, pendiente anexos de presupuesto y valores y cantidades unitarios  de los costos de los servicios y materiales.</a:t>
                      </a:r>
                    </a:p>
                  </a:txBody>
                  <a:tcPr marL="44450" marR="44450" marT="0" marB="0" anchor="ctr"/>
                </a:tc>
                <a:extLst>
                  <a:ext uri="{0D108BD9-81ED-4DB2-BD59-A6C34878D82A}">
                    <a16:rowId xmlns:a16="http://schemas.microsoft.com/office/drawing/2014/main" val="3207908825"/>
                  </a:ext>
                </a:extLst>
              </a:tr>
              <a:tr h="1015285">
                <a:tc>
                  <a:txBody>
                    <a:bodyPr/>
                    <a:lstStyle/>
                    <a:p>
                      <a:pPr marL="0" indent="0">
                        <a:buFontTx/>
                        <a:buNone/>
                      </a:pPr>
                      <a:r>
                        <a:rPr lang="es-CO" sz="1600" dirty="0"/>
                        <a:t>Realizar la convocatoria o concurso para Avaluadores</a:t>
                      </a:r>
                    </a:p>
                    <a:p>
                      <a:pPr algn="ctr"/>
                      <a:endParaRPr lang="es-CO" sz="1600" dirty="0"/>
                    </a:p>
                  </a:txBody>
                  <a:tcPr marL="44450" marR="44450" marT="0" marB="0" anchor="ctr"/>
                </a:tc>
                <a:tc>
                  <a:txBody>
                    <a:bodyPr/>
                    <a:lstStyle/>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Ya se tienen los estudios previos y los indicadores  financieros. Pendiente última revisión.</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El </a:t>
                      </a:r>
                      <a:r>
                        <a:rPr lang="es-CO" sz="1600" dirty="0">
                          <a:effectLst/>
                          <a:latin typeface="Calibri" panose="020F0502020204030204" pitchFamily="34" charset="0"/>
                          <a:ea typeface="Calibri" panose="020F0502020204030204" pitchFamily="34" charset="0"/>
                          <a:cs typeface="Times New Roman" panose="02020603050405020304" pitchFamily="18" charset="0"/>
                        </a:rPr>
                        <a:t>cronograma del</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proceso se estima que su </a:t>
                      </a:r>
                      <a:r>
                        <a:rPr lang="es-CO" sz="1600" dirty="0">
                          <a:effectLst/>
                          <a:latin typeface="Calibri" panose="020F0502020204030204" pitchFamily="34" charset="0"/>
                          <a:ea typeface="Calibri" panose="020F0502020204030204" pitchFamily="34" charset="0"/>
                          <a:cs typeface="Times New Roman" panose="02020603050405020304" pitchFamily="18" charset="0"/>
                        </a:rPr>
                        <a:t>publicación se efectúe</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el</a:t>
                      </a:r>
                      <a:r>
                        <a:rPr lang="es-CO" sz="1600" dirty="0">
                          <a:effectLst/>
                          <a:latin typeface="Calibri" panose="020F0502020204030204" pitchFamily="34" charset="0"/>
                          <a:ea typeface="Calibri" panose="020F0502020204030204" pitchFamily="34" charset="0"/>
                          <a:cs typeface="Times New Roman" panose="02020603050405020304" pitchFamily="18" charset="0"/>
                        </a:rPr>
                        <a:t> 30 de junio</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con cierre del mismo para el </a:t>
                      </a:r>
                      <a:r>
                        <a:rPr lang="es-CO" sz="1600" dirty="0">
                          <a:effectLst/>
                          <a:latin typeface="Calibri" panose="020F0502020204030204" pitchFamily="34" charset="0"/>
                          <a:ea typeface="Calibri" panose="020F0502020204030204" pitchFamily="34" charset="0"/>
                          <a:cs typeface="Times New Roman" panose="02020603050405020304" pitchFamily="18" charset="0"/>
                        </a:rPr>
                        <a:t>25  de julio.</a:t>
                      </a:r>
                    </a:p>
                  </a:txBody>
                  <a:tcPr marL="44450" marR="44450" marT="0" marB="0" anchor="ctr"/>
                </a:tc>
                <a:extLst>
                  <a:ext uri="{0D108BD9-81ED-4DB2-BD59-A6C34878D82A}">
                    <a16:rowId xmlns:a16="http://schemas.microsoft.com/office/drawing/2014/main" val="3517990069"/>
                  </a:ext>
                </a:extLst>
              </a:tr>
              <a:tr h="553445">
                <a:tc>
                  <a:txBody>
                    <a:bodyPr/>
                    <a:lstStyle/>
                    <a:p>
                      <a:pPr marL="0" indent="0">
                        <a:buFontTx/>
                        <a:buNone/>
                      </a:pPr>
                      <a:r>
                        <a:rPr lang="es-CO" sz="1600" dirty="0"/>
                        <a:t>Realizar la convocatoria o concurso para contratar estudios topográficos</a:t>
                      </a:r>
                    </a:p>
                  </a:txBody>
                  <a:tcPr marL="44450" marR="44450" marT="0" marB="0" anchor="ctr"/>
                </a:tc>
                <a:tc>
                  <a:txBody>
                    <a:bodyPr/>
                    <a:lstStyle/>
                    <a:p>
                      <a:pPr algn="just">
                        <a:lnSpc>
                          <a:spcPct val="107000"/>
                        </a:lnSpc>
                        <a:spcAft>
                          <a:spcPts val="0"/>
                        </a:spcAft>
                      </a:pPr>
                      <a:r>
                        <a:rPr lang="es-CO" sz="1600" dirty="0">
                          <a:effectLst/>
                          <a:latin typeface="Calibri" panose="020F0502020204030204" pitchFamily="34" charset="0"/>
                          <a:ea typeface="Calibri" panose="020F0502020204030204" pitchFamily="34" charset="0"/>
                          <a:cs typeface="Times New Roman" panose="02020603050405020304" pitchFamily="18" charset="0"/>
                        </a:rPr>
                        <a:t>La Gerencia Técnica de SAE se encuentra elaborando estudios previos para contrato de levantamientos topográficos</a:t>
                      </a:r>
                    </a:p>
                  </a:txBody>
                  <a:tcPr marL="44450" marR="44450" marT="0" marB="0" anchor="ctr"/>
                </a:tc>
                <a:extLst>
                  <a:ext uri="{0D108BD9-81ED-4DB2-BD59-A6C34878D82A}">
                    <a16:rowId xmlns:a16="http://schemas.microsoft.com/office/drawing/2014/main" val="2862397932"/>
                  </a:ext>
                </a:extLst>
              </a:tr>
              <a:tr h="1015285">
                <a:tc>
                  <a:txBody>
                    <a:bodyPr/>
                    <a:lstStyle/>
                    <a:p>
                      <a:pPr algn="ctr"/>
                      <a:r>
                        <a:rPr lang="es-CO" sz="1600" dirty="0"/>
                        <a:t>Contratación de firmas que realicen en estudio de títulos de los predios y el saneamiento jurídico y catastral </a:t>
                      </a:r>
                    </a:p>
                  </a:txBody>
                  <a:tcPr marL="44450" marR="44450" marT="0" marB="0" anchor="ctr"/>
                </a:tc>
                <a:tc>
                  <a:txBody>
                    <a:bodyPr/>
                    <a:lstStyle/>
                    <a:p>
                      <a:pPr marL="0" marR="0" lvl="0" indent="0" algn="just" defTabSz="457200" rtl="0" eaLnBrk="1" fontAlgn="auto" latinLnBrk="0" hangingPunct="1">
                        <a:lnSpc>
                          <a:spcPct val="107000"/>
                        </a:lnSpc>
                        <a:spcBef>
                          <a:spcPts val="0"/>
                        </a:spcBef>
                        <a:spcAft>
                          <a:spcPts val="0"/>
                        </a:spcAft>
                        <a:buClrTx/>
                        <a:buSzTx/>
                        <a:buFontTx/>
                        <a:buNone/>
                        <a:tabLst/>
                        <a:defRPr/>
                      </a:pPr>
                      <a:r>
                        <a:rPr lang="es-CO" sz="1600" dirty="0">
                          <a:effectLst/>
                          <a:latin typeface="Calibri" panose="020F0502020204030204" pitchFamily="34" charset="0"/>
                          <a:ea typeface="Calibri" panose="020F0502020204030204" pitchFamily="34" charset="0"/>
                          <a:cs typeface="Times New Roman" panose="02020603050405020304" pitchFamily="18" charset="0"/>
                        </a:rPr>
                        <a:t>La Gerencia Técnica de SAE se encuentra elaborando estudios previos para contratar firmas que realicen el estudio de títulos y apoyen</a:t>
                      </a:r>
                      <a:r>
                        <a:rPr lang="es-CO" sz="1600" baseline="0" dirty="0">
                          <a:effectLst/>
                          <a:latin typeface="Calibri" panose="020F0502020204030204" pitchFamily="34" charset="0"/>
                          <a:ea typeface="Calibri" panose="020F0502020204030204" pitchFamily="34" charset="0"/>
                          <a:cs typeface="Times New Roman" panose="02020603050405020304" pitchFamily="18" charset="0"/>
                        </a:rPr>
                        <a:t> el saneamiento jurídico – catastral.</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10479496"/>
                  </a:ext>
                </a:extLst>
              </a:tr>
            </a:tbl>
          </a:graphicData>
        </a:graphic>
      </p:graphicFrame>
    </p:spTree>
    <p:extLst>
      <p:ext uri="{BB962C8B-B14F-4D97-AF65-F5344CB8AC3E}">
        <p14:creationId xmlns:p14="http://schemas.microsoft.com/office/powerpoint/2010/main" val="2656217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208176" cy="976930"/>
          </a:xfrm>
          <a:prstGeom prst="rect">
            <a:avLst/>
          </a:prstGeom>
        </p:spPr>
      </p:pic>
      <p:sp>
        <p:nvSpPr>
          <p:cNvPr id="5" name="Rectángulo 4"/>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sp>
        <p:nvSpPr>
          <p:cNvPr id="2" name="Marcador de número de diapositiva 1"/>
          <p:cNvSpPr>
            <a:spLocks noGrp="1"/>
          </p:cNvSpPr>
          <p:nvPr>
            <p:ph type="sldNum" sz="quarter" idx="12"/>
          </p:nvPr>
        </p:nvSpPr>
        <p:spPr/>
        <p:txBody>
          <a:bodyPr/>
          <a:lstStyle/>
          <a:p>
            <a:fld id="{015B2B85-C11A-46BE-910A-7C2CECB29AE5}" type="slidenum">
              <a:rPr lang="es-ES" smtClean="0"/>
              <a:t>88</a:t>
            </a:fld>
            <a:endParaRPr lang="es-ES"/>
          </a:p>
        </p:txBody>
      </p:sp>
      <p:sp>
        <p:nvSpPr>
          <p:cNvPr id="3" name="CuadroTexto 2"/>
          <p:cNvSpPr txBox="1"/>
          <p:nvPr/>
        </p:nvSpPr>
        <p:spPr>
          <a:xfrm>
            <a:off x="4058613" y="488466"/>
            <a:ext cx="4577472" cy="420564"/>
          </a:xfrm>
          <a:prstGeom prst="rect">
            <a:avLst/>
          </a:prstGeom>
          <a:noFill/>
        </p:spPr>
        <p:txBody>
          <a:bodyPr wrap="none" rtlCol="0">
            <a:spAutoFit/>
          </a:bodyPr>
          <a:lstStyle/>
          <a:p>
            <a:r>
              <a:rPr lang="es-CO" sz="2133" b="1" dirty="0"/>
              <a:t>Resumen Comité Financiero Abril 2017</a:t>
            </a:r>
          </a:p>
        </p:txBody>
      </p:sp>
      <p:sp>
        <p:nvSpPr>
          <p:cNvPr id="7" name="Rectángulo 6"/>
          <p:cNvSpPr/>
          <p:nvPr/>
        </p:nvSpPr>
        <p:spPr>
          <a:xfrm>
            <a:off x="0" y="-15"/>
            <a:ext cx="12191999" cy="105581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PLAN DE TRABAJO ADOPCIÓN DE LA NORMA</a:t>
            </a:r>
          </a:p>
          <a:p>
            <a:pPr algn="r"/>
            <a:r>
              <a:rPr lang="es-CO" sz="2800" b="1" dirty="0"/>
              <a:t> CONCEPTUALIZACION JURÍDICA </a:t>
            </a:r>
          </a:p>
        </p:txBody>
      </p:sp>
      <p:graphicFrame>
        <p:nvGraphicFramePr>
          <p:cNvPr id="22" name="Tabla 21"/>
          <p:cNvGraphicFramePr>
            <a:graphicFrameLocks noGrp="1"/>
          </p:cNvGraphicFramePr>
          <p:nvPr>
            <p:extLst>
              <p:ext uri="{D42A27DB-BD31-4B8C-83A1-F6EECF244321}">
                <p14:modId xmlns:p14="http://schemas.microsoft.com/office/powerpoint/2010/main" val="3722581813"/>
              </p:ext>
            </p:extLst>
          </p:nvPr>
        </p:nvGraphicFramePr>
        <p:xfrm>
          <a:off x="864596" y="1096288"/>
          <a:ext cx="10826496" cy="2509543"/>
        </p:xfrm>
        <a:graphic>
          <a:graphicData uri="http://schemas.openxmlformats.org/drawingml/2006/table">
            <a:tbl>
              <a:tblPr>
                <a:tableStyleId>{5C22544A-7EE6-4342-B048-85BDC9FD1C3A}</a:tableStyleId>
              </a:tblPr>
              <a:tblGrid>
                <a:gridCol w="2331720">
                  <a:extLst>
                    <a:ext uri="{9D8B030D-6E8A-4147-A177-3AD203B41FA5}">
                      <a16:colId xmlns:a16="http://schemas.microsoft.com/office/drawing/2014/main" val="2372212567"/>
                    </a:ext>
                  </a:extLst>
                </a:gridCol>
                <a:gridCol w="8494776">
                  <a:extLst>
                    <a:ext uri="{9D8B030D-6E8A-4147-A177-3AD203B41FA5}">
                      <a16:colId xmlns:a16="http://schemas.microsoft.com/office/drawing/2014/main" val="2157341544"/>
                    </a:ext>
                  </a:extLst>
                </a:gridCol>
              </a:tblGrid>
              <a:tr h="169448">
                <a:tc>
                  <a:txBody>
                    <a:bodyPr/>
                    <a:lstStyle/>
                    <a:p>
                      <a:pPr algn="ctr" fontAlgn="ctr"/>
                      <a:r>
                        <a:rPr lang="es-CO" sz="2000" b="1" u="none" strike="noStrike" dirty="0">
                          <a:effectLst/>
                        </a:rPr>
                        <a:t>TEMÁTICA</a:t>
                      </a:r>
                      <a:endParaRPr lang="es-CO" sz="2000" b="1" i="0" u="none" strike="noStrike" dirty="0">
                        <a:solidFill>
                          <a:srgbClr val="000000"/>
                        </a:solidFill>
                        <a:effectLst/>
                        <a:latin typeface="Calibri" panose="020F0502020204030204" pitchFamily="34" charset="0"/>
                      </a:endParaRPr>
                    </a:p>
                  </a:txBody>
                  <a:tcPr marL="8472" marR="8472" marT="8472" marB="0" anchor="ctr">
                    <a:solidFill>
                      <a:schemeClr val="tx2">
                        <a:lumMod val="40000"/>
                        <a:lumOff val="60000"/>
                      </a:schemeClr>
                    </a:solidFill>
                  </a:tcPr>
                </a:tc>
                <a:tc>
                  <a:txBody>
                    <a:bodyPr/>
                    <a:lstStyle/>
                    <a:p>
                      <a:pPr algn="ctr" fontAlgn="b"/>
                      <a:r>
                        <a:rPr lang="es-CO" sz="2000" b="1" u="none" strike="noStrike" dirty="0">
                          <a:effectLst/>
                        </a:rPr>
                        <a:t> ASPECTO</a:t>
                      </a:r>
                      <a:endParaRPr lang="es-CO" sz="2000" b="1" i="0" u="none" strike="noStrike" dirty="0">
                        <a:solidFill>
                          <a:srgbClr val="000000"/>
                        </a:solidFill>
                        <a:effectLst/>
                        <a:latin typeface="Calibri" panose="020F0502020204030204" pitchFamily="34" charset="0"/>
                      </a:endParaRPr>
                    </a:p>
                  </a:txBody>
                  <a:tcPr marL="8472" marR="8472" marT="8472" marB="0" anchor="b">
                    <a:solidFill>
                      <a:schemeClr val="tx2">
                        <a:lumMod val="40000"/>
                        <a:lumOff val="60000"/>
                      </a:schemeClr>
                    </a:solidFill>
                  </a:tcPr>
                </a:tc>
                <a:extLst>
                  <a:ext uri="{0D108BD9-81ED-4DB2-BD59-A6C34878D82A}">
                    <a16:rowId xmlns:a16="http://schemas.microsoft.com/office/drawing/2014/main" val="4214429928"/>
                  </a:ext>
                </a:extLst>
              </a:tr>
              <a:tr h="455816">
                <a:tc rowSpan="4">
                  <a:txBody>
                    <a:bodyPr/>
                    <a:lstStyle/>
                    <a:p>
                      <a:pPr algn="ctr" fontAlgn="ctr"/>
                      <a:r>
                        <a:rPr lang="es-CO" sz="2000" b="1" u="none" strike="noStrike" dirty="0">
                          <a:effectLst/>
                        </a:rPr>
                        <a:t>Conceptos jurídicos</a:t>
                      </a:r>
                      <a:endParaRPr lang="es-CO" sz="2000" b="1" i="0" u="none" strike="noStrike" dirty="0">
                        <a:solidFill>
                          <a:srgbClr val="000000"/>
                        </a:solidFill>
                        <a:effectLst/>
                        <a:latin typeface="Calibri" panose="020F0502020204030204" pitchFamily="34" charset="0"/>
                      </a:endParaRPr>
                    </a:p>
                  </a:txBody>
                  <a:tcPr marL="9525" marR="9525" marT="9525" marB="0" anchor="ctr">
                    <a:solidFill>
                      <a:schemeClr val="tx2">
                        <a:lumMod val="40000"/>
                        <a:lumOff val="60000"/>
                      </a:schemeClr>
                    </a:solidFill>
                  </a:tcPr>
                </a:tc>
                <a:tc>
                  <a:txBody>
                    <a:bodyPr/>
                    <a:lstStyle/>
                    <a:p>
                      <a:pPr algn="l" fontAlgn="ctr"/>
                      <a:r>
                        <a:rPr lang="es-CO" sz="2000" u="none" strike="noStrike">
                          <a:effectLst/>
                        </a:rPr>
                        <a:t>Emitir concepto relacionado sobre la Negativa de secuestro de bienes sin valor representativo</a:t>
                      </a:r>
                      <a:endParaRPr lang="es-CO"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37076825"/>
                  </a:ext>
                </a:extLst>
              </a:tr>
              <a:tr h="338896">
                <a:tc vMerge="1">
                  <a:txBody>
                    <a:bodyPr/>
                    <a:lstStyle/>
                    <a:p>
                      <a:endParaRPr lang="es-CO"/>
                    </a:p>
                  </a:txBody>
                  <a:tcPr/>
                </a:tc>
                <a:tc>
                  <a:txBody>
                    <a:bodyPr/>
                    <a:lstStyle/>
                    <a:p>
                      <a:pPr algn="l" fontAlgn="ctr"/>
                      <a:r>
                        <a:rPr lang="es-CO" sz="2000" u="none" strike="noStrike" dirty="0">
                          <a:effectLst/>
                        </a:rPr>
                        <a:t>Emitir concepto sobre la primera causal de Enajenación Temprana</a:t>
                      </a:r>
                      <a:endParaRPr lang="es-CO"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74394987"/>
                  </a:ext>
                </a:extLst>
              </a:tr>
              <a:tr h="338896">
                <a:tc vMerge="1">
                  <a:txBody>
                    <a:bodyPr/>
                    <a:lstStyle/>
                    <a:p>
                      <a:endParaRPr lang="es-CO"/>
                    </a:p>
                  </a:txBody>
                  <a:tcPr>
                    <a:solidFill>
                      <a:schemeClr val="tx2">
                        <a:lumMod val="40000"/>
                        <a:lumOff val="60000"/>
                      </a:schemeClr>
                    </a:solidFill>
                  </a:tcPr>
                </a:tc>
                <a:tc>
                  <a:txBody>
                    <a:bodyPr/>
                    <a:lstStyle/>
                    <a:p>
                      <a:pPr algn="l" fontAlgn="ctr"/>
                      <a:r>
                        <a:rPr lang="es-CO" sz="2000" u="none" strike="noStrike" dirty="0">
                          <a:effectLst/>
                        </a:rPr>
                        <a:t>Emitir concepto sobre la aplicabilidad de la Ley  frente al pago de deudas con cargo al producto de la venta.</a:t>
                      </a:r>
                      <a:endParaRPr lang="es-CO"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0926225"/>
                  </a:ext>
                </a:extLst>
              </a:tr>
              <a:tr h="338896">
                <a:tc vMerge="1">
                  <a:txBody>
                    <a:bodyPr/>
                    <a:lstStyle/>
                    <a:p>
                      <a:endParaRPr lang="es-CO"/>
                    </a:p>
                  </a:txBody>
                  <a:tcPr>
                    <a:solidFill>
                      <a:schemeClr val="tx2">
                        <a:lumMod val="40000"/>
                        <a:lumOff val="60000"/>
                      </a:schemeClr>
                    </a:solidFill>
                  </a:tcPr>
                </a:tc>
                <a:tc>
                  <a:txBody>
                    <a:bodyPr/>
                    <a:lstStyle/>
                    <a:p>
                      <a:pPr algn="l" fontAlgn="ctr"/>
                      <a:r>
                        <a:rPr lang="es-CO" sz="2000" u="none" strike="noStrike" dirty="0">
                          <a:effectLst/>
                        </a:rPr>
                        <a:t>Análisis de aplicación de Justicia </a:t>
                      </a:r>
                      <a:r>
                        <a:rPr lang="es-CO" sz="2000" u="none" strike="noStrike" dirty="0" err="1">
                          <a:effectLst/>
                        </a:rPr>
                        <a:t>Premial</a:t>
                      </a:r>
                      <a:r>
                        <a:rPr lang="es-CO" sz="2000" u="none" strike="noStrike" dirty="0">
                          <a:effectLst/>
                        </a:rPr>
                        <a:t> (Bienes en Destinación especifica, Donación)</a:t>
                      </a:r>
                      <a:endParaRPr lang="es-CO"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21864663"/>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757580307"/>
              </p:ext>
            </p:extLst>
          </p:nvPr>
        </p:nvGraphicFramePr>
        <p:xfrm>
          <a:off x="864596" y="3646317"/>
          <a:ext cx="10717804" cy="2141397"/>
        </p:xfrm>
        <a:graphic>
          <a:graphicData uri="http://schemas.openxmlformats.org/drawingml/2006/table">
            <a:tbl>
              <a:tblPr firstRow="1" firstCol="1" bandRow="1">
                <a:tableStyleId>{5C22544A-7EE6-4342-B048-85BDC9FD1C3A}</a:tableStyleId>
              </a:tblPr>
              <a:tblGrid>
                <a:gridCol w="10717804">
                  <a:extLst>
                    <a:ext uri="{9D8B030D-6E8A-4147-A177-3AD203B41FA5}">
                      <a16:colId xmlns:a16="http://schemas.microsoft.com/office/drawing/2014/main" val="4028149131"/>
                    </a:ext>
                  </a:extLst>
                </a:gridCol>
              </a:tblGrid>
              <a:tr h="304807">
                <a:tc>
                  <a:txBody>
                    <a:bodyPr/>
                    <a:lstStyle/>
                    <a:p>
                      <a:pPr algn="ctr">
                        <a:lnSpc>
                          <a:spcPct val="107000"/>
                        </a:lnSpc>
                        <a:spcAft>
                          <a:spcPts val="0"/>
                        </a:spcAft>
                      </a:pPr>
                      <a:r>
                        <a:rPr lang="es-CO" sz="2000" dirty="0">
                          <a:effectLst/>
                        </a:rPr>
                        <a:t>AVANCE</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57644035"/>
                  </a:ext>
                </a:extLst>
              </a:tr>
              <a:tr h="1815261">
                <a:tc>
                  <a:txBody>
                    <a:bodyPr/>
                    <a:lstStyle/>
                    <a:p>
                      <a:pPr algn="just">
                        <a:lnSpc>
                          <a:spcPct val="107000"/>
                        </a:lnSpc>
                        <a:spcAft>
                          <a:spcPts val="0"/>
                        </a:spcAft>
                      </a:pPr>
                      <a:r>
                        <a:rPr lang="es-CO"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a:t>
                      </a:r>
                      <a:r>
                        <a:rPr lang="es-CO" sz="20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totalidad de los conceptos fueron emitidos por parte de la Vicepresidencia Jurídica</a:t>
                      </a:r>
                    </a:p>
                    <a:p>
                      <a:pPr marL="285750" indent="-285750" algn="just">
                        <a:lnSpc>
                          <a:spcPct val="107000"/>
                        </a:lnSpc>
                        <a:spcAft>
                          <a:spcPts val="0"/>
                        </a:spcAft>
                        <a:buFontTx/>
                        <a:buChar char="-"/>
                      </a:pP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1">
                        <a:lumMod val="40000"/>
                        <a:lumOff val="60000"/>
                      </a:schemeClr>
                    </a:solidFill>
                  </a:tcPr>
                </a:tc>
                <a:extLst>
                  <a:ext uri="{0D108BD9-81ED-4DB2-BD59-A6C34878D82A}">
                    <a16:rowId xmlns:a16="http://schemas.microsoft.com/office/drawing/2014/main" val="631018939"/>
                  </a:ext>
                </a:extLst>
              </a:tr>
            </a:tbl>
          </a:graphicData>
        </a:graphic>
      </p:graphicFrame>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657" y="77709"/>
            <a:ext cx="2222501" cy="1067549"/>
          </a:xfrm>
          <a:prstGeom prst="rect">
            <a:avLst/>
          </a:prstGeom>
        </p:spPr>
      </p:pic>
    </p:spTree>
    <p:extLst>
      <p:ext uri="{BB962C8B-B14F-4D97-AF65-F5344CB8AC3E}">
        <p14:creationId xmlns:p14="http://schemas.microsoft.com/office/powerpoint/2010/main" val="7214138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208176" cy="976930"/>
          </a:xfrm>
          <a:prstGeom prst="rect">
            <a:avLst/>
          </a:prstGeom>
        </p:spPr>
      </p:pic>
      <p:sp>
        <p:nvSpPr>
          <p:cNvPr id="5" name="Rectángulo 4"/>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sp>
        <p:nvSpPr>
          <p:cNvPr id="2" name="Marcador de número de diapositiva 1"/>
          <p:cNvSpPr>
            <a:spLocks noGrp="1"/>
          </p:cNvSpPr>
          <p:nvPr>
            <p:ph type="sldNum" sz="quarter" idx="12"/>
          </p:nvPr>
        </p:nvSpPr>
        <p:spPr/>
        <p:txBody>
          <a:bodyPr/>
          <a:lstStyle/>
          <a:p>
            <a:fld id="{015B2B85-C11A-46BE-910A-7C2CECB29AE5}" type="slidenum">
              <a:rPr lang="es-ES" smtClean="0"/>
              <a:t>89</a:t>
            </a:fld>
            <a:endParaRPr lang="es-ES"/>
          </a:p>
        </p:txBody>
      </p:sp>
      <p:sp>
        <p:nvSpPr>
          <p:cNvPr id="3" name="CuadroTexto 2"/>
          <p:cNvSpPr txBox="1"/>
          <p:nvPr/>
        </p:nvSpPr>
        <p:spPr>
          <a:xfrm>
            <a:off x="4058613" y="488466"/>
            <a:ext cx="4577472" cy="420564"/>
          </a:xfrm>
          <a:prstGeom prst="rect">
            <a:avLst/>
          </a:prstGeom>
          <a:noFill/>
        </p:spPr>
        <p:txBody>
          <a:bodyPr wrap="none" rtlCol="0">
            <a:spAutoFit/>
          </a:bodyPr>
          <a:lstStyle/>
          <a:p>
            <a:r>
              <a:rPr lang="es-CO" sz="2133" b="1" dirty="0"/>
              <a:t>Resumen Comité Financiero Abril 2017</a:t>
            </a:r>
          </a:p>
        </p:txBody>
      </p:sp>
      <p:sp>
        <p:nvSpPr>
          <p:cNvPr id="7" name="Rectángulo 6"/>
          <p:cNvSpPr/>
          <p:nvPr/>
        </p:nvSpPr>
        <p:spPr>
          <a:xfrm>
            <a:off x="0" y="-15"/>
            <a:ext cx="12191999" cy="114527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PLAN DE TRABAJO ADOPCIÓN DE LA NORMA</a:t>
            </a:r>
          </a:p>
          <a:p>
            <a:pPr algn="r"/>
            <a:r>
              <a:rPr lang="es-CO" sz="2800" b="1" dirty="0">
                <a:latin typeface="+mj-lt"/>
              </a:rPr>
              <a:t>OCUPACION ILEGAL</a:t>
            </a:r>
          </a:p>
        </p:txBody>
      </p:sp>
      <p:graphicFrame>
        <p:nvGraphicFramePr>
          <p:cNvPr id="22" name="Tabla 21"/>
          <p:cNvGraphicFramePr>
            <a:graphicFrameLocks noGrp="1"/>
          </p:cNvGraphicFramePr>
          <p:nvPr>
            <p:extLst>
              <p:ext uri="{D42A27DB-BD31-4B8C-83A1-F6EECF244321}">
                <p14:modId xmlns:p14="http://schemas.microsoft.com/office/powerpoint/2010/main" val="520180368"/>
              </p:ext>
            </p:extLst>
          </p:nvPr>
        </p:nvGraphicFramePr>
        <p:xfrm>
          <a:off x="732620" y="2197113"/>
          <a:ext cx="10826496" cy="932397"/>
        </p:xfrm>
        <a:graphic>
          <a:graphicData uri="http://schemas.openxmlformats.org/drawingml/2006/table">
            <a:tbl>
              <a:tblPr>
                <a:tableStyleId>{5C22544A-7EE6-4342-B048-85BDC9FD1C3A}</a:tableStyleId>
              </a:tblPr>
              <a:tblGrid>
                <a:gridCol w="2331720">
                  <a:extLst>
                    <a:ext uri="{9D8B030D-6E8A-4147-A177-3AD203B41FA5}">
                      <a16:colId xmlns:a16="http://schemas.microsoft.com/office/drawing/2014/main" val="2372212567"/>
                    </a:ext>
                  </a:extLst>
                </a:gridCol>
                <a:gridCol w="8494776">
                  <a:extLst>
                    <a:ext uri="{9D8B030D-6E8A-4147-A177-3AD203B41FA5}">
                      <a16:colId xmlns:a16="http://schemas.microsoft.com/office/drawing/2014/main" val="2157341544"/>
                    </a:ext>
                  </a:extLst>
                </a:gridCol>
              </a:tblGrid>
              <a:tr h="169448">
                <a:tc>
                  <a:txBody>
                    <a:bodyPr/>
                    <a:lstStyle/>
                    <a:p>
                      <a:pPr algn="ctr" fontAlgn="ctr"/>
                      <a:r>
                        <a:rPr lang="es-CO" sz="2000" b="1" u="none" strike="noStrike" dirty="0">
                          <a:effectLst/>
                        </a:rPr>
                        <a:t>TEMÁTICA</a:t>
                      </a:r>
                      <a:endParaRPr lang="es-CO" sz="2000" b="1" i="0" u="none" strike="noStrike" dirty="0">
                        <a:solidFill>
                          <a:srgbClr val="000000"/>
                        </a:solidFill>
                        <a:effectLst/>
                        <a:latin typeface="Calibri" panose="020F0502020204030204" pitchFamily="34" charset="0"/>
                      </a:endParaRPr>
                    </a:p>
                  </a:txBody>
                  <a:tcPr marL="8472" marR="8472" marT="8472" marB="0" anchor="ctr">
                    <a:solidFill>
                      <a:schemeClr val="tx2">
                        <a:lumMod val="40000"/>
                        <a:lumOff val="60000"/>
                      </a:schemeClr>
                    </a:solidFill>
                  </a:tcPr>
                </a:tc>
                <a:tc>
                  <a:txBody>
                    <a:bodyPr/>
                    <a:lstStyle/>
                    <a:p>
                      <a:pPr algn="ctr" fontAlgn="b"/>
                      <a:r>
                        <a:rPr lang="es-CO" sz="2000" b="1" u="none" strike="noStrike" dirty="0">
                          <a:effectLst/>
                        </a:rPr>
                        <a:t> ASPECTO</a:t>
                      </a:r>
                      <a:endParaRPr lang="es-CO" sz="2000" b="1" i="0" u="none" strike="noStrike" dirty="0">
                        <a:solidFill>
                          <a:srgbClr val="000000"/>
                        </a:solidFill>
                        <a:effectLst/>
                        <a:latin typeface="Calibri" panose="020F0502020204030204" pitchFamily="34" charset="0"/>
                      </a:endParaRPr>
                    </a:p>
                  </a:txBody>
                  <a:tcPr marL="8472" marR="8472" marT="8472" marB="0" anchor="b">
                    <a:solidFill>
                      <a:schemeClr val="tx2">
                        <a:lumMod val="40000"/>
                        <a:lumOff val="60000"/>
                      </a:schemeClr>
                    </a:solidFill>
                  </a:tcPr>
                </a:tc>
                <a:extLst>
                  <a:ext uri="{0D108BD9-81ED-4DB2-BD59-A6C34878D82A}">
                    <a16:rowId xmlns:a16="http://schemas.microsoft.com/office/drawing/2014/main" val="4214429928"/>
                  </a:ext>
                </a:extLst>
              </a:tr>
              <a:tr h="455816">
                <a:tc>
                  <a:txBody>
                    <a:bodyPr/>
                    <a:lstStyle/>
                    <a:p>
                      <a:pPr algn="ctr" fontAlgn="ctr"/>
                      <a:r>
                        <a:rPr lang="es-CO" sz="2000" b="1" i="0" u="none" strike="noStrike" dirty="0">
                          <a:solidFill>
                            <a:srgbClr val="000000"/>
                          </a:solidFill>
                          <a:effectLst/>
                          <a:latin typeface="Calibri" panose="020F0502020204030204" pitchFamily="34" charset="0"/>
                        </a:rPr>
                        <a:t>Desalojos</a:t>
                      </a:r>
                    </a:p>
                  </a:txBody>
                  <a:tcPr marL="9525" marR="9525" marT="9525" marB="0" anchor="ctr">
                    <a:solidFill>
                      <a:schemeClr val="tx2">
                        <a:lumMod val="40000"/>
                        <a:lumOff val="60000"/>
                      </a:schemeClr>
                    </a:solidFill>
                  </a:tcPr>
                </a:tc>
                <a:tc>
                  <a:txBody>
                    <a:bodyPr/>
                    <a:lstStyle/>
                    <a:p>
                      <a:pPr algn="l" fontAlgn="ctr"/>
                      <a:r>
                        <a:rPr lang="es-CO" sz="2000" b="0" i="0" u="none" strike="noStrike" dirty="0">
                          <a:solidFill>
                            <a:srgbClr val="000000"/>
                          </a:solidFill>
                          <a:effectLst/>
                          <a:latin typeface="Calibri" panose="020F0502020204030204" pitchFamily="34" charset="0"/>
                        </a:rPr>
                        <a:t>Ajustar procedimientos de desalojos para viabilizar las facultades de policía administrativa</a:t>
                      </a:r>
                    </a:p>
                  </a:txBody>
                  <a:tcPr marL="9525" marR="9525" marT="9525" marB="0" anchor="ctr"/>
                </a:tc>
                <a:extLst>
                  <a:ext uri="{0D108BD9-81ED-4DB2-BD59-A6C34878D82A}">
                    <a16:rowId xmlns:a16="http://schemas.microsoft.com/office/drawing/2014/main" val="203707682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598242436"/>
              </p:ext>
            </p:extLst>
          </p:nvPr>
        </p:nvGraphicFramePr>
        <p:xfrm>
          <a:off x="732620" y="3929292"/>
          <a:ext cx="10849780" cy="2529396"/>
        </p:xfrm>
        <a:graphic>
          <a:graphicData uri="http://schemas.openxmlformats.org/drawingml/2006/table">
            <a:tbl>
              <a:tblPr firstRow="1" firstCol="1" bandRow="1">
                <a:tableStyleId>{5C22544A-7EE6-4342-B048-85BDC9FD1C3A}</a:tableStyleId>
              </a:tblPr>
              <a:tblGrid>
                <a:gridCol w="10849780">
                  <a:extLst>
                    <a:ext uri="{9D8B030D-6E8A-4147-A177-3AD203B41FA5}">
                      <a16:colId xmlns:a16="http://schemas.microsoft.com/office/drawing/2014/main" val="1293309702"/>
                    </a:ext>
                  </a:extLst>
                </a:gridCol>
              </a:tblGrid>
              <a:tr h="209075">
                <a:tc>
                  <a:txBody>
                    <a:bodyPr/>
                    <a:lstStyle/>
                    <a:p>
                      <a:pPr algn="ctr">
                        <a:lnSpc>
                          <a:spcPct val="107000"/>
                        </a:lnSpc>
                        <a:spcAft>
                          <a:spcPts val="0"/>
                        </a:spcAft>
                      </a:pPr>
                      <a:r>
                        <a:rPr lang="es-CO" sz="1600" dirty="0">
                          <a:effectLst/>
                        </a:rPr>
                        <a:t>AVANCE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22880258"/>
                  </a:ext>
                </a:extLst>
              </a:tr>
              <a:tr h="976601">
                <a:tc>
                  <a:txBody>
                    <a:bodyPr/>
                    <a:lstStyle/>
                    <a:p>
                      <a:pPr algn="just">
                        <a:lnSpc>
                          <a:spcPct val="107000"/>
                        </a:lnSpc>
                        <a:spcAft>
                          <a:spcPts val="0"/>
                        </a:spcAft>
                      </a:pPr>
                      <a:r>
                        <a:rPr lang="es-CO"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 han</a:t>
                      </a:r>
                      <a:r>
                        <a:rPr lang="es-CO" sz="20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efectuado reuniones con la Policía Nacional para definir un protocolo conjunto que permita el desarrollo de las diligencias por parte de SAE. Se realizaron los ajustes pertinentes al procedimiento desalojos, describiendo las diligencias directas o por medio de inspección. Adicionalmente, se elaboró el protocolo de desalojos especificando el componente jurídico y técnico, determinando las evidencias para la logística y las actas de las diligencias. En la ciudad de Bogotá, durante el mes de junio se han efectuado exitosamente tres desalojos de manera directa.</a:t>
                      </a:r>
                    </a:p>
                    <a:p>
                      <a:pPr algn="just">
                        <a:lnSpc>
                          <a:spcPct val="107000"/>
                        </a:lnSpc>
                        <a:spcAft>
                          <a:spcPts val="0"/>
                        </a:spcAft>
                      </a:pPr>
                      <a:endParaRPr lang="es-CO"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1">
                        <a:lumMod val="40000"/>
                        <a:lumOff val="60000"/>
                      </a:schemeClr>
                    </a:solidFill>
                  </a:tcPr>
                </a:tc>
                <a:extLst>
                  <a:ext uri="{0D108BD9-81ED-4DB2-BD59-A6C34878D82A}">
                    <a16:rowId xmlns:a16="http://schemas.microsoft.com/office/drawing/2014/main" val="4050430047"/>
                  </a:ext>
                </a:extLst>
              </a:tr>
            </a:tbl>
          </a:graphicData>
        </a:graphic>
      </p:graphicFrame>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657" y="77709"/>
            <a:ext cx="2222501" cy="1067549"/>
          </a:xfrm>
          <a:prstGeom prst="rect">
            <a:avLst/>
          </a:prstGeom>
        </p:spPr>
      </p:pic>
    </p:spTree>
    <p:extLst>
      <p:ext uri="{BB962C8B-B14F-4D97-AF65-F5344CB8AC3E}">
        <p14:creationId xmlns:p14="http://schemas.microsoft.com/office/powerpoint/2010/main" val="14542729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208176" cy="976930"/>
          </a:xfrm>
          <a:prstGeom prst="rect">
            <a:avLst/>
          </a:prstGeom>
        </p:spPr>
      </p:pic>
      <p:sp>
        <p:nvSpPr>
          <p:cNvPr id="5" name="Rectángulo 4"/>
          <p:cNvSpPr/>
          <p:nvPr/>
        </p:nvSpPr>
        <p:spPr>
          <a:xfrm>
            <a:off x="1" y="6540501"/>
            <a:ext cx="12191998"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sz="1371" dirty="0"/>
          </a:p>
        </p:txBody>
      </p:sp>
      <p:sp>
        <p:nvSpPr>
          <p:cNvPr id="2" name="Marcador de número de diapositiva 1"/>
          <p:cNvSpPr>
            <a:spLocks noGrp="1"/>
          </p:cNvSpPr>
          <p:nvPr>
            <p:ph type="sldNum" sz="quarter" idx="12"/>
          </p:nvPr>
        </p:nvSpPr>
        <p:spPr/>
        <p:txBody>
          <a:bodyPr/>
          <a:lstStyle/>
          <a:p>
            <a:fld id="{015B2B85-C11A-46BE-910A-7C2CECB29AE5}" type="slidenum">
              <a:rPr lang="es-ES" smtClean="0"/>
              <a:t>90</a:t>
            </a:fld>
            <a:endParaRPr lang="es-ES"/>
          </a:p>
        </p:txBody>
      </p:sp>
      <p:sp>
        <p:nvSpPr>
          <p:cNvPr id="3" name="CuadroTexto 2"/>
          <p:cNvSpPr txBox="1"/>
          <p:nvPr/>
        </p:nvSpPr>
        <p:spPr>
          <a:xfrm>
            <a:off x="4058613" y="488466"/>
            <a:ext cx="4577472" cy="420564"/>
          </a:xfrm>
          <a:prstGeom prst="rect">
            <a:avLst/>
          </a:prstGeom>
          <a:noFill/>
        </p:spPr>
        <p:txBody>
          <a:bodyPr wrap="none" rtlCol="0">
            <a:spAutoFit/>
          </a:bodyPr>
          <a:lstStyle/>
          <a:p>
            <a:r>
              <a:rPr lang="es-CO" sz="2133" b="1" dirty="0"/>
              <a:t>Resumen Comité Financiero Abril 2017</a:t>
            </a:r>
          </a:p>
        </p:txBody>
      </p:sp>
      <p:sp>
        <p:nvSpPr>
          <p:cNvPr id="7" name="Rectángulo 6"/>
          <p:cNvSpPr/>
          <p:nvPr/>
        </p:nvSpPr>
        <p:spPr>
          <a:xfrm>
            <a:off x="0" y="-15"/>
            <a:ext cx="12191999" cy="9090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PLAN DE TRABAJO ADOPCIÓN DE LA NORMA</a:t>
            </a:r>
          </a:p>
          <a:p>
            <a:pPr algn="r"/>
            <a:r>
              <a:rPr lang="es-CO" sz="2800" b="1" dirty="0">
                <a:latin typeface="+mj-lt"/>
              </a:rPr>
              <a:t>ESTRATEGIA DE ALISTAMIENTO</a:t>
            </a:r>
          </a:p>
        </p:txBody>
      </p:sp>
      <p:pic>
        <p:nvPicPr>
          <p:cNvPr id="8"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11"/>
            <a:ext cx="1233817" cy="771074"/>
          </a:xfrm>
          <a:prstGeom prst="rect">
            <a:avLst/>
          </a:prstGeom>
        </p:spPr>
      </p:pic>
      <p:graphicFrame>
        <p:nvGraphicFramePr>
          <p:cNvPr id="22" name="Tabla 21"/>
          <p:cNvGraphicFramePr>
            <a:graphicFrameLocks noGrp="1"/>
          </p:cNvGraphicFramePr>
          <p:nvPr>
            <p:extLst>
              <p:ext uri="{D42A27DB-BD31-4B8C-83A1-F6EECF244321}">
                <p14:modId xmlns:p14="http://schemas.microsoft.com/office/powerpoint/2010/main" val="1102796898"/>
              </p:ext>
            </p:extLst>
          </p:nvPr>
        </p:nvGraphicFramePr>
        <p:xfrm>
          <a:off x="864596" y="1603225"/>
          <a:ext cx="10826496" cy="932397"/>
        </p:xfrm>
        <a:graphic>
          <a:graphicData uri="http://schemas.openxmlformats.org/drawingml/2006/table">
            <a:tbl>
              <a:tblPr>
                <a:tableStyleId>{5C22544A-7EE6-4342-B048-85BDC9FD1C3A}</a:tableStyleId>
              </a:tblPr>
              <a:tblGrid>
                <a:gridCol w="2331720">
                  <a:extLst>
                    <a:ext uri="{9D8B030D-6E8A-4147-A177-3AD203B41FA5}">
                      <a16:colId xmlns:a16="http://schemas.microsoft.com/office/drawing/2014/main" val="2372212567"/>
                    </a:ext>
                  </a:extLst>
                </a:gridCol>
                <a:gridCol w="8494776">
                  <a:extLst>
                    <a:ext uri="{9D8B030D-6E8A-4147-A177-3AD203B41FA5}">
                      <a16:colId xmlns:a16="http://schemas.microsoft.com/office/drawing/2014/main" val="2157341544"/>
                    </a:ext>
                  </a:extLst>
                </a:gridCol>
              </a:tblGrid>
              <a:tr h="169448">
                <a:tc>
                  <a:txBody>
                    <a:bodyPr/>
                    <a:lstStyle/>
                    <a:p>
                      <a:pPr algn="ctr" fontAlgn="ctr"/>
                      <a:r>
                        <a:rPr lang="es-CO" sz="2000" b="1" u="none" strike="noStrike" dirty="0">
                          <a:effectLst/>
                        </a:rPr>
                        <a:t>TEMÁTICA</a:t>
                      </a:r>
                      <a:endParaRPr lang="es-CO" sz="2000" b="1" i="0" u="none" strike="noStrike" dirty="0">
                        <a:solidFill>
                          <a:srgbClr val="000000"/>
                        </a:solidFill>
                        <a:effectLst/>
                        <a:latin typeface="Calibri" panose="020F0502020204030204" pitchFamily="34" charset="0"/>
                      </a:endParaRPr>
                    </a:p>
                  </a:txBody>
                  <a:tcPr marL="8472" marR="8472" marT="8472" marB="0" anchor="ctr">
                    <a:solidFill>
                      <a:schemeClr val="tx2">
                        <a:lumMod val="40000"/>
                        <a:lumOff val="60000"/>
                      </a:schemeClr>
                    </a:solidFill>
                  </a:tcPr>
                </a:tc>
                <a:tc>
                  <a:txBody>
                    <a:bodyPr/>
                    <a:lstStyle/>
                    <a:p>
                      <a:pPr algn="ctr" fontAlgn="b"/>
                      <a:r>
                        <a:rPr lang="es-CO" sz="2000" b="1" u="none" strike="noStrike" dirty="0">
                          <a:effectLst/>
                        </a:rPr>
                        <a:t> ASPECTO</a:t>
                      </a:r>
                      <a:endParaRPr lang="es-CO" sz="2000" b="1" i="0" u="none" strike="noStrike" dirty="0">
                        <a:solidFill>
                          <a:srgbClr val="000000"/>
                        </a:solidFill>
                        <a:effectLst/>
                        <a:latin typeface="Calibri" panose="020F0502020204030204" pitchFamily="34" charset="0"/>
                      </a:endParaRPr>
                    </a:p>
                  </a:txBody>
                  <a:tcPr marL="8472" marR="8472" marT="8472" marB="0" anchor="b">
                    <a:solidFill>
                      <a:schemeClr val="tx2">
                        <a:lumMod val="40000"/>
                        <a:lumOff val="60000"/>
                      </a:schemeClr>
                    </a:solidFill>
                  </a:tcPr>
                </a:tc>
                <a:extLst>
                  <a:ext uri="{0D108BD9-81ED-4DB2-BD59-A6C34878D82A}">
                    <a16:rowId xmlns:a16="http://schemas.microsoft.com/office/drawing/2014/main" val="4214429928"/>
                  </a:ext>
                </a:extLst>
              </a:tr>
              <a:tr h="455816">
                <a:tc>
                  <a:txBody>
                    <a:bodyPr/>
                    <a:lstStyle/>
                    <a:p>
                      <a:pPr algn="ctr" fontAlgn="ctr"/>
                      <a:r>
                        <a:rPr lang="es-CO" sz="2000" b="1" i="0" u="none" strike="noStrike" dirty="0">
                          <a:solidFill>
                            <a:srgbClr val="000000"/>
                          </a:solidFill>
                          <a:effectLst/>
                          <a:latin typeface="Calibri" panose="020F0502020204030204" pitchFamily="34" charset="0"/>
                        </a:rPr>
                        <a:t>Estrategia de Alistamiento</a:t>
                      </a:r>
                    </a:p>
                  </a:txBody>
                  <a:tcPr marL="9525" marR="9525" marT="9525" marB="0" anchor="ctr">
                    <a:solidFill>
                      <a:schemeClr val="tx2">
                        <a:lumMod val="40000"/>
                        <a:lumOff val="60000"/>
                      </a:schemeClr>
                    </a:solidFill>
                  </a:tcPr>
                </a:tc>
                <a:tc>
                  <a:txBody>
                    <a:bodyPr/>
                    <a:lstStyle/>
                    <a:p>
                      <a:pPr algn="l" fontAlgn="ctr"/>
                      <a:r>
                        <a:rPr lang="es-CO" sz="2000" b="0" i="0" u="none" strike="noStrike" dirty="0">
                          <a:solidFill>
                            <a:srgbClr val="000000"/>
                          </a:solidFill>
                          <a:effectLst/>
                          <a:latin typeface="Calibri" panose="020F0502020204030204" pitchFamily="34" charset="0"/>
                        </a:rPr>
                        <a:t>Definir la estrategia de priorización para iniciar el alistamiento para venta</a:t>
                      </a:r>
                    </a:p>
                  </a:txBody>
                  <a:tcPr marL="9525" marR="9525" marT="9525" marB="0" anchor="ctr"/>
                </a:tc>
                <a:extLst>
                  <a:ext uri="{0D108BD9-81ED-4DB2-BD59-A6C34878D82A}">
                    <a16:rowId xmlns:a16="http://schemas.microsoft.com/office/drawing/2014/main" val="2037076825"/>
                  </a:ext>
                </a:extLst>
              </a:tr>
            </a:tbl>
          </a:graphicData>
        </a:graphic>
      </p:graphicFrame>
      <p:graphicFrame>
        <p:nvGraphicFramePr>
          <p:cNvPr id="13" name="Tabla 12"/>
          <p:cNvGraphicFramePr>
            <a:graphicFrameLocks noGrp="1"/>
          </p:cNvGraphicFramePr>
          <p:nvPr>
            <p:extLst>
              <p:ext uri="{D42A27DB-BD31-4B8C-83A1-F6EECF244321}">
                <p14:modId xmlns:p14="http://schemas.microsoft.com/office/powerpoint/2010/main" val="1930402909"/>
              </p:ext>
            </p:extLst>
          </p:nvPr>
        </p:nvGraphicFramePr>
        <p:xfrm>
          <a:off x="918942" y="2886300"/>
          <a:ext cx="10717804" cy="2141397"/>
        </p:xfrm>
        <a:graphic>
          <a:graphicData uri="http://schemas.openxmlformats.org/drawingml/2006/table">
            <a:tbl>
              <a:tblPr firstRow="1" firstCol="1" bandRow="1">
                <a:tableStyleId>{5C22544A-7EE6-4342-B048-85BDC9FD1C3A}</a:tableStyleId>
              </a:tblPr>
              <a:tblGrid>
                <a:gridCol w="10717804">
                  <a:extLst>
                    <a:ext uri="{9D8B030D-6E8A-4147-A177-3AD203B41FA5}">
                      <a16:colId xmlns:a16="http://schemas.microsoft.com/office/drawing/2014/main" val="4028149131"/>
                    </a:ext>
                  </a:extLst>
                </a:gridCol>
              </a:tblGrid>
              <a:tr h="304807">
                <a:tc>
                  <a:txBody>
                    <a:bodyPr/>
                    <a:lstStyle/>
                    <a:p>
                      <a:pPr algn="ctr">
                        <a:lnSpc>
                          <a:spcPct val="107000"/>
                        </a:lnSpc>
                        <a:spcAft>
                          <a:spcPts val="0"/>
                        </a:spcAft>
                      </a:pPr>
                      <a:r>
                        <a:rPr lang="es-CO" sz="2000" dirty="0">
                          <a:effectLst/>
                        </a:rPr>
                        <a:t>AVANCE</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57644035"/>
                  </a:ext>
                </a:extLst>
              </a:tr>
              <a:tr h="1815261">
                <a:tc>
                  <a:txBody>
                    <a:bodyPr/>
                    <a:lstStyle/>
                    <a:p>
                      <a:pPr algn="just">
                        <a:lnSpc>
                          <a:spcPct val="107000"/>
                        </a:lnSpc>
                        <a:spcAft>
                          <a:spcPts val="0"/>
                        </a:spcAft>
                      </a:pPr>
                      <a:r>
                        <a:rPr lang="es-CO"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Todas las actividades definidas anteriormente permitirán definir una estrategia de priorización que permita materializar la</a:t>
                      </a:r>
                      <a:r>
                        <a:rPr lang="es-CO" sz="2000" b="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enajenación temprana de los activos que se encuentren dentro de las causales establecidas en la norma.</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1">
                        <a:lumMod val="40000"/>
                        <a:lumOff val="60000"/>
                      </a:schemeClr>
                    </a:solidFill>
                  </a:tcPr>
                </a:tc>
                <a:extLst>
                  <a:ext uri="{0D108BD9-81ED-4DB2-BD59-A6C34878D82A}">
                    <a16:rowId xmlns:a16="http://schemas.microsoft.com/office/drawing/2014/main" val="631018939"/>
                  </a:ext>
                </a:extLst>
              </a:tr>
            </a:tbl>
          </a:graphicData>
        </a:graphic>
      </p:graphicFrame>
    </p:spTree>
    <p:extLst>
      <p:ext uri="{BB962C8B-B14F-4D97-AF65-F5344CB8AC3E}">
        <p14:creationId xmlns:p14="http://schemas.microsoft.com/office/powerpoint/2010/main" val="33985966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7882" y="3723588"/>
            <a:ext cx="7118252" cy="424206"/>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marL="457200" indent="-457200">
              <a:buAutoNum type="arabicPeriod"/>
            </a:pPr>
            <a:r>
              <a:rPr lang="es-CO" sz="2400" dirty="0"/>
              <a:t>Informe Sociedades Activas.</a:t>
            </a:r>
          </a:p>
          <a:p>
            <a:pPr marL="457200" indent="-457200">
              <a:buAutoNum type="arabicPeriod"/>
            </a:pPr>
            <a:r>
              <a:rPr lang="es-CO" sz="2400" dirty="0"/>
              <a:t>Informe Sociedades en Liquidación.</a:t>
            </a:r>
          </a:p>
          <a:p>
            <a:pPr marL="457200" indent="-457200">
              <a:buAutoNum type="arabicPeriod"/>
            </a:pPr>
            <a:r>
              <a:rPr lang="es-CO" sz="2400" dirty="0"/>
              <a:t>Avance Implementación Modificación Ley de Extinción de Dominio.</a:t>
            </a:r>
          </a:p>
          <a:p>
            <a:pPr marL="457200" indent="-457200">
              <a:buAutoNum type="arabicPeriod"/>
            </a:pPr>
            <a:r>
              <a:rPr lang="es-CO" sz="2400" dirty="0">
                <a:solidFill>
                  <a:schemeClr val="bg1"/>
                </a:solidFill>
              </a:rPr>
              <a:t>Comité Financiero.</a:t>
            </a:r>
          </a:p>
          <a:p>
            <a:pPr marL="457200" indent="-457200">
              <a:buAutoNum type="arabicPeriod"/>
            </a:pPr>
            <a:r>
              <a:rPr lang="es-CO" sz="2400" dirty="0"/>
              <a:t>Relación FGN y SAE.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91</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3852125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p:cNvSpPr txBox="1"/>
          <p:nvPr/>
        </p:nvSpPr>
        <p:spPr>
          <a:xfrm>
            <a:off x="3073162" y="2947777"/>
            <a:ext cx="6191250" cy="477054"/>
          </a:xfrm>
          <a:prstGeom prst="rect">
            <a:avLst/>
          </a:prstGeom>
          <a:noFill/>
        </p:spPr>
        <p:txBody>
          <a:bodyPr wrap="square" rtlCol="0">
            <a:spAutoFit/>
          </a:bodyPr>
          <a:lstStyle/>
          <a:p>
            <a:pPr algn="ctr"/>
            <a:r>
              <a:rPr lang="es-CO" sz="2500" dirty="0">
                <a:solidFill>
                  <a:srgbClr val="A9A8A9"/>
                </a:solidFill>
                <a:latin typeface="Lato Bold"/>
                <a:cs typeface="Lato Bold"/>
              </a:rPr>
              <a:t>4. GESTIÓN PARA EL CONTROL</a:t>
            </a:r>
            <a:endParaRPr lang="es-ES" sz="2500" dirty="0">
              <a:solidFill>
                <a:srgbClr val="A9A8A9"/>
              </a:solidFill>
              <a:latin typeface="Lato Bold"/>
              <a:cs typeface="Lato Bold"/>
            </a:endParaRPr>
          </a:p>
        </p:txBody>
      </p:sp>
      <p:pic>
        <p:nvPicPr>
          <p:cNvPr id="7" name="Imagen 6"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Rectángulo 5"/>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8" name="CuadroTexto 7"/>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1. EJECUCION DE GASTOS</a:t>
            </a:r>
          </a:p>
          <a:p>
            <a:pPr algn="ctr"/>
            <a:r>
              <a:rPr lang="es-CO" sz="3200" b="1" dirty="0">
                <a:solidFill>
                  <a:schemeClr val="bg1"/>
                </a:solidFill>
              </a:rPr>
              <a:t>MAYO DE 2017</a:t>
            </a:r>
          </a:p>
        </p:txBody>
      </p:sp>
    </p:spTree>
    <p:extLst>
      <p:ext uri="{BB962C8B-B14F-4D97-AF65-F5344CB8AC3E}">
        <p14:creationId xmlns:p14="http://schemas.microsoft.com/office/powerpoint/2010/main" val="3668592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93</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FRISCO Corte Mayo de 2017</a:t>
            </a:r>
          </a:p>
        </p:txBody>
      </p:sp>
      <p:sp>
        <p:nvSpPr>
          <p:cNvPr id="8" name="CuadroTexto 7"/>
          <p:cNvSpPr txBox="1"/>
          <p:nvPr/>
        </p:nvSpPr>
        <p:spPr>
          <a:xfrm>
            <a:off x="5402099" y="2773303"/>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11" name="Imagen 10"/>
          <p:cNvPicPr>
            <a:picLocks noChangeAspect="1"/>
          </p:cNvPicPr>
          <p:nvPr/>
        </p:nvPicPr>
        <p:blipFill>
          <a:blip r:embed="rId4"/>
          <a:stretch>
            <a:fillRect/>
          </a:stretch>
        </p:blipFill>
        <p:spPr>
          <a:xfrm>
            <a:off x="2104692" y="1264410"/>
            <a:ext cx="7982617" cy="1372370"/>
          </a:xfrm>
          <a:prstGeom prst="rect">
            <a:avLst/>
          </a:prstGeom>
        </p:spPr>
      </p:pic>
      <p:pic>
        <p:nvPicPr>
          <p:cNvPr id="13" name="Imagen 12"/>
          <p:cNvPicPr>
            <a:picLocks noChangeAspect="1"/>
          </p:cNvPicPr>
          <p:nvPr/>
        </p:nvPicPr>
        <p:blipFill>
          <a:blip r:embed="rId5"/>
          <a:stretch>
            <a:fillRect/>
          </a:stretch>
        </p:blipFill>
        <p:spPr>
          <a:xfrm>
            <a:off x="3912776" y="3218661"/>
            <a:ext cx="4656073" cy="2556147"/>
          </a:xfrm>
          <a:prstGeom prst="rect">
            <a:avLst/>
          </a:prstGeom>
        </p:spPr>
      </p:pic>
      <p:sp>
        <p:nvSpPr>
          <p:cNvPr id="10" name="Rectángulo 9"/>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4" name="Rectángulo 13"/>
          <p:cNvSpPr/>
          <p:nvPr/>
        </p:nvSpPr>
        <p:spPr>
          <a:xfrm>
            <a:off x="0" y="-31923"/>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EJECUCIÓN DE GASTO FRISCO </a:t>
            </a:r>
          </a:p>
          <a:p>
            <a:pPr algn="r"/>
            <a:r>
              <a:rPr lang="es-ES" sz="2800" b="1" dirty="0"/>
              <a:t>CORTE MAYO DE 2017</a:t>
            </a:r>
          </a:p>
        </p:txBody>
      </p:sp>
      <p:pic>
        <p:nvPicPr>
          <p:cNvPr id="16" name="Imagen 15"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14426578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94</a:t>
            </a:fld>
            <a:endParaRPr lang="es-ES"/>
          </a:p>
        </p:txBody>
      </p:sp>
      <p:sp>
        <p:nvSpPr>
          <p:cNvPr id="15" name="CuadroTexto 14"/>
          <p:cNvSpPr txBox="1"/>
          <p:nvPr/>
        </p:nvSpPr>
        <p:spPr>
          <a:xfrm>
            <a:off x="4193785" y="311617"/>
            <a:ext cx="572469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 FRISCO Corte Mayo de 2017</a:t>
            </a:r>
          </a:p>
        </p:txBody>
      </p:sp>
      <p:sp>
        <p:nvSpPr>
          <p:cNvPr id="8" name="CuadroTexto 7"/>
          <p:cNvSpPr txBox="1"/>
          <p:nvPr/>
        </p:nvSpPr>
        <p:spPr>
          <a:xfrm>
            <a:off x="5402099" y="2930368"/>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2" name="Imagen 1"/>
          <p:cNvPicPr>
            <a:picLocks noChangeAspect="1"/>
          </p:cNvPicPr>
          <p:nvPr/>
        </p:nvPicPr>
        <p:blipFill>
          <a:blip r:embed="rId4"/>
          <a:stretch>
            <a:fillRect/>
          </a:stretch>
        </p:blipFill>
        <p:spPr>
          <a:xfrm>
            <a:off x="2119263" y="1638297"/>
            <a:ext cx="7953474" cy="1045488"/>
          </a:xfrm>
          <a:prstGeom prst="rect">
            <a:avLst/>
          </a:prstGeom>
        </p:spPr>
      </p:pic>
      <p:pic>
        <p:nvPicPr>
          <p:cNvPr id="3" name="Imagen 2"/>
          <p:cNvPicPr>
            <a:picLocks noChangeAspect="1"/>
          </p:cNvPicPr>
          <p:nvPr/>
        </p:nvPicPr>
        <p:blipFill>
          <a:blip r:embed="rId5"/>
          <a:stretch>
            <a:fillRect/>
          </a:stretch>
        </p:blipFill>
        <p:spPr>
          <a:xfrm>
            <a:off x="4480680" y="3455730"/>
            <a:ext cx="3851570" cy="2315444"/>
          </a:xfrm>
          <a:prstGeom prst="rect">
            <a:avLst/>
          </a:prstGeom>
        </p:spPr>
      </p:pic>
      <p:sp>
        <p:nvSpPr>
          <p:cNvPr id="12" name="CuadroTexto 11"/>
          <p:cNvSpPr txBox="1"/>
          <p:nvPr/>
        </p:nvSpPr>
        <p:spPr>
          <a:xfrm>
            <a:off x="4818997" y="1264827"/>
            <a:ext cx="2554005" cy="303288"/>
          </a:xfrm>
          <a:prstGeom prst="rect">
            <a:avLst/>
          </a:prstGeom>
          <a:noFill/>
        </p:spPr>
        <p:txBody>
          <a:bodyPr wrap="square" rtlCol="0">
            <a:spAutoFit/>
          </a:bodyPr>
          <a:lstStyle/>
          <a:p>
            <a:pPr algn="r"/>
            <a:r>
              <a:rPr lang="es-ES" sz="1371" b="1" dirty="0">
                <a:solidFill>
                  <a:srgbClr val="0070C0"/>
                </a:solidFill>
                <a:latin typeface="Lato Regular"/>
                <a:cs typeface="Lato Regular"/>
              </a:rPr>
              <a:t>SIN TRANSFERENCIAS</a:t>
            </a:r>
          </a:p>
        </p:txBody>
      </p:sp>
      <p:sp>
        <p:nvSpPr>
          <p:cNvPr id="10" name="Rectángulo 9"/>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3" name="Rectángulo 12"/>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EJECUCIÓN DE GASTO FRISCO </a:t>
            </a:r>
          </a:p>
          <a:p>
            <a:pPr algn="r"/>
            <a:r>
              <a:rPr lang="es-ES" sz="2800" b="1" dirty="0"/>
              <a:t>CORTE MAYO DE 2017</a:t>
            </a:r>
          </a:p>
        </p:txBody>
      </p:sp>
      <p:pic>
        <p:nvPicPr>
          <p:cNvPr id="14" name="Imagen 13"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11550674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3449" y="200026"/>
            <a:ext cx="1240869" cy="1003365"/>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95</a:t>
            </a:fld>
            <a:endParaRPr lang="es-ES"/>
          </a:p>
        </p:txBody>
      </p:sp>
      <p:sp>
        <p:nvSpPr>
          <p:cNvPr id="6" name="CuadroTexto 5"/>
          <p:cNvSpPr txBox="1"/>
          <p:nvPr/>
        </p:nvSpPr>
        <p:spPr>
          <a:xfrm>
            <a:off x="2757246"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sp>
        <p:nvSpPr>
          <p:cNvPr id="7" name="CuadroTexto 6"/>
          <p:cNvSpPr txBox="1"/>
          <p:nvPr/>
        </p:nvSpPr>
        <p:spPr>
          <a:xfrm>
            <a:off x="4180114" y="311617"/>
            <a:ext cx="5738360" cy="303288"/>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Gastos de Personal-  Corte Mayo de 2017- FRISCO</a:t>
            </a:r>
          </a:p>
        </p:txBody>
      </p:sp>
      <p:pic>
        <p:nvPicPr>
          <p:cNvPr id="11" name="Imagen 10"/>
          <p:cNvPicPr>
            <a:picLocks noChangeAspect="1"/>
          </p:cNvPicPr>
          <p:nvPr/>
        </p:nvPicPr>
        <p:blipFill>
          <a:blip r:embed="rId4"/>
          <a:stretch>
            <a:fillRect/>
          </a:stretch>
        </p:blipFill>
        <p:spPr>
          <a:xfrm>
            <a:off x="2348617" y="1478489"/>
            <a:ext cx="7446046" cy="1392178"/>
          </a:xfrm>
          <a:prstGeom prst="rect">
            <a:avLst/>
          </a:prstGeom>
        </p:spPr>
      </p:pic>
      <p:pic>
        <p:nvPicPr>
          <p:cNvPr id="13" name="Imagen 12"/>
          <p:cNvPicPr>
            <a:picLocks noChangeAspect="1"/>
          </p:cNvPicPr>
          <p:nvPr/>
        </p:nvPicPr>
        <p:blipFill>
          <a:blip r:embed="rId5"/>
          <a:stretch>
            <a:fillRect/>
          </a:stretch>
        </p:blipFill>
        <p:spPr>
          <a:xfrm>
            <a:off x="3983068" y="3559543"/>
            <a:ext cx="4074289" cy="2449336"/>
          </a:xfrm>
          <a:prstGeom prst="rect">
            <a:avLst/>
          </a:prstGeom>
        </p:spPr>
      </p:pic>
      <p:sp>
        <p:nvSpPr>
          <p:cNvPr id="14" name="CuadroTexto 13"/>
          <p:cNvSpPr txBox="1"/>
          <p:nvPr/>
        </p:nvSpPr>
        <p:spPr>
          <a:xfrm>
            <a:off x="5193198" y="3112073"/>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
        <p:nvSpPr>
          <p:cNvPr id="15" name="Flecha derecha 14">
            <a:hlinkClick r:id="rId6" action="ppaction://hlinksldjump"/>
          </p:cNvPr>
          <p:cNvSpPr/>
          <p:nvPr/>
        </p:nvSpPr>
        <p:spPr>
          <a:xfrm>
            <a:off x="4382209" y="2258852"/>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Rectángulo 11"/>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Rectángulo 15"/>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7" name="Rectángulo 16"/>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EJECUCIÓN DE GASTO DE PERSONAL </a:t>
            </a:r>
          </a:p>
          <a:p>
            <a:pPr algn="r"/>
            <a:r>
              <a:rPr lang="es-ES" sz="2800" b="1" dirty="0"/>
              <a:t>CORTE MAYO DE 2017 - FRISCO</a:t>
            </a:r>
          </a:p>
        </p:txBody>
      </p:sp>
      <p:pic>
        <p:nvPicPr>
          <p:cNvPr id="18" name="Imagen 17"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30639778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2270615" y="1305184"/>
            <a:ext cx="7702139" cy="4559323"/>
          </a:xfrm>
          <a:prstGeom prst="rect">
            <a:avLst/>
          </a:prstGeom>
        </p:spPr>
      </p:pic>
      <p:pic>
        <p:nvPicPr>
          <p:cNvPr id="4" name="Imagen 3" descr="Logo SAE-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cxnSp>
        <p:nvCxnSpPr>
          <p:cNvPr id="8" name="Conector recto 7"/>
          <p:cNvCxnSpPr/>
          <p:nvPr/>
        </p:nvCxnSpPr>
        <p:spPr>
          <a:xfrm flipV="1">
            <a:off x="2270615" y="3381964"/>
            <a:ext cx="7702139" cy="881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flipV="1">
            <a:off x="2270615" y="4841525"/>
            <a:ext cx="7702139" cy="11491"/>
          </a:xfrm>
          <a:prstGeom prst="line">
            <a:avLst/>
          </a:prstGeom>
        </p:spPr>
        <p:style>
          <a:lnRef idx="1">
            <a:schemeClr val="accent1"/>
          </a:lnRef>
          <a:fillRef idx="0">
            <a:schemeClr val="accent1"/>
          </a:fillRef>
          <a:effectRef idx="0">
            <a:schemeClr val="accent1"/>
          </a:effectRef>
          <a:fontRef idx="minor">
            <a:schemeClr val="tx1"/>
          </a:fontRef>
        </p:style>
      </p:cxnSp>
      <p:sp>
        <p:nvSpPr>
          <p:cNvPr id="16" name="Flecha derecha 15">
            <a:hlinkClick r:id="rId5" action="ppaction://hlinksldjump"/>
          </p:cNvPr>
          <p:cNvSpPr/>
          <p:nvPr/>
        </p:nvSpPr>
        <p:spPr>
          <a:xfrm>
            <a:off x="4039617" y="4047650"/>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7" name="Flecha derecha 16">
            <a:hlinkClick r:id="rId6" action="ppaction://hlinksldjump"/>
          </p:cNvPr>
          <p:cNvSpPr/>
          <p:nvPr/>
        </p:nvSpPr>
        <p:spPr>
          <a:xfrm>
            <a:off x="4039617" y="5089991"/>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derecha 11">
            <a:hlinkClick r:id="rId7" action="ppaction://hlinksldjump"/>
          </p:cNvPr>
          <p:cNvSpPr/>
          <p:nvPr/>
        </p:nvSpPr>
        <p:spPr>
          <a:xfrm>
            <a:off x="4039617" y="2844974"/>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1" name="Rectángulo 10"/>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4" name="Rectángulo 13"/>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EJECUCIÓN DE GASTO GENERALES Y DE OPERACIÓN </a:t>
            </a:r>
          </a:p>
          <a:p>
            <a:pPr algn="r"/>
            <a:r>
              <a:rPr lang="es-ES" sz="2800" b="1" dirty="0"/>
              <a:t> CORTE MAYO DE 2017 - FRISCO</a:t>
            </a:r>
          </a:p>
        </p:txBody>
      </p:sp>
      <p:pic>
        <p:nvPicPr>
          <p:cNvPr id="18" name="Imagen 17" descr="Fondos oscuros-01.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21419115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CuadroTexto 2"/>
          <p:cNvSpPr txBox="1"/>
          <p:nvPr/>
        </p:nvSpPr>
        <p:spPr>
          <a:xfrm>
            <a:off x="2598517" y="4321797"/>
            <a:ext cx="7170171" cy="303288"/>
          </a:xfrm>
          <a:prstGeom prst="rect">
            <a:avLst/>
          </a:prstGeom>
          <a:noFill/>
        </p:spPr>
        <p:txBody>
          <a:bodyPr wrap="square" rtlCol="0">
            <a:spAutoFit/>
          </a:bodyPr>
          <a:lstStyle/>
          <a:p>
            <a:r>
              <a:rPr lang="es-CO" sz="1371" dirty="0"/>
              <a:t>La factura del mes de Mayo del funcionamiento de SAE, se registra mes vencido, es decir en Junio.</a:t>
            </a:r>
          </a:p>
        </p:txBody>
      </p:sp>
      <p:pic>
        <p:nvPicPr>
          <p:cNvPr id="2" name="Imagen 1"/>
          <p:cNvPicPr>
            <a:picLocks noChangeAspect="1"/>
          </p:cNvPicPr>
          <p:nvPr/>
        </p:nvPicPr>
        <p:blipFill>
          <a:blip r:embed="rId3"/>
          <a:stretch>
            <a:fillRect/>
          </a:stretch>
        </p:blipFill>
        <p:spPr>
          <a:xfrm>
            <a:off x="2340214" y="1796189"/>
            <a:ext cx="7511572" cy="2172089"/>
          </a:xfrm>
          <a:prstGeom prst="rect">
            <a:avLst/>
          </a:prstGeom>
        </p:spPr>
      </p:pic>
      <p:sp>
        <p:nvSpPr>
          <p:cNvPr id="7" name="Rectángulo 6"/>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9" name="Rectángulo 8"/>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800" b="1" dirty="0"/>
              <a:t>EJECUCIÓN TRANSFERENCIAS </a:t>
            </a:r>
          </a:p>
          <a:p>
            <a:pPr algn="r"/>
            <a:r>
              <a:rPr lang="es-ES" sz="2800" b="1" dirty="0"/>
              <a:t> CORTE MAYO DE 2017 - FRISCO</a:t>
            </a:r>
          </a:p>
        </p:txBody>
      </p:sp>
      <p:pic>
        <p:nvPicPr>
          <p:cNvPr id="10" name="Imagen 9"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38714705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p:cNvSpPr txBox="1"/>
          <p:nvPr/>
        </p:nvSpPr>
        <p:spPr>
          <a:xfrm>
            <a:off x="3073162" y="2947777"/>
            <a:ext cx="6191250" cy="477054"/>
          </a:xfrm>
          <a:prstGeom prst="rect">
            <a:avLst/>
          </a:prstGeom>
          <a:noFill/>
        </p:spPr>
        <p:txBody>
          <a:bodyPr wrap="square" rtlCol="0">
            <a:spAutoFit/>
          </a:bodyPr>
          <a:lstStyle/>
          <a:p>
            <a:pPr algn="ctr"/>
            <a:r>
              <a:rPr lang="es-CO" sz="2500" dirty="0">
                <a:solidFill>
                  <a:srgbClr val="A9A8A9"/>
                </a:solidFill>
                <a:latin typeface="Lato Bold"/>
                <a:cs typeface="Lato Bold"/>
              </a:rPr>
              <a:t>4. GESTIÓN PARA EL CONTROL</a:t>
            </a:r>
            <a:endParaRPr lang="es-ES" sz="2500" dirty="0">
              <a:solidFill>
                <a:srgbClr val="A9A8A9"/>
              </a:solidFill>
              <a:latin typeface="Lato Bold"/>
              <a:cs typeface="Lato Bold"/>
            </a:endParaRPr>
          </a:p>
        </p:txBody>
      </p:sp>
      <p:pic>
        <p:nvPicPr>
          <p:cNvPr id="7" name="Imagen 6"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6" name="Rectángulo 5"/>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8" name="CuadroTexto 7"/>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EJECUCIÓN DE INGRESOS</a:t>
            </a:r>
          </a:p>
          <a:p>
            <a:pPr algn="ctr"/>
            <a:r>
              <a:rPr lang="es-CO" sz="3200" b="1" dirty="0">
                <a:solidFill>
                  <a:schemeClr val="bg1"/>
                </a:solidFill>
              </a:rPr>
              <a:t>MAYO DE 2017</a:t>
            </a:r>
          </a:p>
        </p:txBody>
      </p:sp>
    </p:spTree>
    <p:extLst>
      <p:ext uri="{BB962C8B-B14F-4D97-AF65-F5344CB8AC3E}">
        <p14:creationId xmlns:p14="http://schemas.microsoft.com/office/powerpoint/2010/main" val="1355936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4" name="CuadroTexto 13"/>
          <p:cNvSpPr txBox="1"/>
          <p:nvPr/>
        </p:nvSpPr>
        <p:spPr>
          <a:xfrm>
            <a:off x="2316315" y="5631738"/>
            <a:ext cx="5608761" cy="303288"/>
          </a:xfrm>
          <a:prstGeom prst="rect">
            <a:avLst/>
          </a:prstGeom>
          <a:noFill/>
        </p:spPr>
        <p:txBody>
          <a:bodyPr wrap="square" rtlCol="0">
            <a:spAutoFit/>
          </a:bodyPr>
          <a:lstStyle/>
          <a:p>
            <a:r>
              <a:rPr lang="es-CO" sz="1371" dirty="0"/>
              <a:t>Cifras en Millones de Pesos</a:t>
            </a:r>
          </a:p>
        </p:txBody>
      </p:sp>
      <p:pic>
        <p:nvPicPr>
          <p:cNvPr id="8" name="Imagen 7"/>
          <p:cNvPicPr>
            <a:picLocks noChangeAspect="1"/>
          </p:cNvPicPr>
          <p:nvPr/>
        </p:nvPicPr>
        <p:blipFill>
          <a:blip r:embed="rId3"/>
          <a:stretch>
            <a:fillRect/>
          </a:stretch>
        </p:blipFill>
        <p:spPr>
          <a:xfrm>
            <a:off x="8180821" y="1641693"/>
            <a:ext cx="1896043" cy="3553163"/>
          </a:xfrm>
          <a:prstGeom prst="rect">
            <a:avLst/>
          </a:prstGeom>
        </p:spPr>
      </p:pic>
      <p:pic>
        <p:nvPicPr>
          <p:cNvPr id="10" name="Imagen 9"/>
          <p:cNvPicPr>
            <a:picLocks noChangeAspect="1"/>
          </p:cNvPicPr>
          <p:nvPr/>
        </p:nvPicPr>
        <p:blipFill>
          <a:blip r:embed="rId4"/>
          <a:stretch>
            <a:fillRect/>
          </a:stretch>
        </p:blipFill>
        <p:spPr>
          <a:xfrm>
            <a:off x="2157576" y="1641693"/>
            <a:ext cx="3289415" cy="3553163"/>
          </a:xfrm>
          <a:prstGeom prst="rect">
            <a:avLst/>
          </a:prstGeom>
        </p:spPr>
      </p:pic>
      <p:pic>
        <p:nvPicPr>
          <p:cNvPr id="11" name="Imagen 10"/>
          <p:cNvPicPr>
            <a:picLocks noChangeAspect="1"/>
          </p:cNvPicPr>
          <p:nvPr/>
        </p:nvPicPr>
        <p:blipFill>
          <a:blip r:embed="rId5"/>
          <a:stretch>
            <a:fillRect/>
          </a:stretch>
        </p:blipFill>
        <p:spPr>
          <a:xfrm>
            <a:off x="5566044" y="1641693"/>
            <a:ext cx="2478085" cy="3553163"/>
          </a:xfrm>
          <a:prstGeom prst="rect">
            <a:avLst/>
          </a:prstGeom>
        </p:spPr>
      </p:pic>
      <p:sp>
        <p:nvSpPr>
          <p:cNvPr id="9" name="Rectángulo 8"/>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3" name="Rectángulo 12"/>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PRESUPUESTO INGRESOS 2017 Vs EJECUTADO A MAYO</a:t>
            </a:r>
            <a:endParaRPr lang="es-ES" sz="2800" b="1" dirty="0"/>
          </a:p>
        </p:txBody>
      </p:sp>
      <p:pic>
        <p:nvPicPr>
          <p:cNvPr id="15" name="Imagen 14"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31907776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Rectángulo 6"/>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9" name="CuadroTexto 8"/>
          <p:cNvSpPr txBox="1"/>
          <p:nvPr/>
        </p:nvSpPr>
        <p:spPr>
          <a:xfrm>
            <a:off x="0" y="2884609"/>
            <a:ext cx="12192000" cy="1077218"/>
          </a:xfrm>
          <a:prstGeom prst="rect">
            <a:avLst/>
          </a:prstGeom>
          <a:solidFill>
            <a:srgbClr val="000A8B"/>
          </a:solidFill>
        </p:spPr>
        <p:txBody>
          <a:bodyPr wrap="square" rtlCol="0">
            <a:spAutoFit/>
          </a:bodyPr>
          <a:lstStyle/>
          <a:p>
            <a:pPr algn="ctr"/>
            <a:r>
              <a:rPr lang="es-CO" sz="3200" b="1" dirty="0">
                <a:solidFill>
                  <a:schemeClr val="bg1"/>
                </a:solidFill>
              </a:rPr>
              <a:t>EJECUCIÓN PRESUPUESTO SAE</a:t>
            </a:r>
          </a:p>
          <a:p>
            <a:pPr algn="ctr"/>
            <a:r>
              <a:rPr lang="es-CO" sz="3200" b="1" dirty="0">
                <a:solidFill>
                  <a:schemeClr val="bg1"/>
                </a:solidFill>
              </a:rPr>
              <a:t>CORTE MAYO DE 2017</a:t>
            </a:r>
          </a:p>
        </p:txBody>
      </p:sp>
    </p:spTree>
    <p:extLst>
      <p:ext uri="{BB962C8B-B14F-4D97-AF65-F5344CB8AC3E}">
        <p14:creationId xmlns:p14="http://schemas.microsoft.com/office/powerpoint/2010/main" val="2070501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404" y="118752"/>
            <a:ext cx="1500187" cy="667127"/>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Marcador de número de diapositiva 6"/>
          <p:cNvSpPr>
            <a:spLocks noGrp="1"/>
          </p:cNvSpPr>
          <p:nvPr>
            <p:ph type="sldNum" sz="quarter" idx="12"/>
          </p:nvPr>
        </p:nvSpPr>
        <p:spPr/>
        <p:txBody>
          <a:bodyPr/>
          <a:lstStyle/>
          <a:p>
            <a:fld id="{015B2B85-C11A-46BE-910A-7C2CECB29AE5}" type="slidenum">
              <a:rPr lang="es-ES" smtClean="0"/>
              <a:t>101</a:t>
            </a:fld>
            <a:endParaRPr lang="es-ES"/>
          </a:p>
        </p:txBody>
      </p:sp>
      <p:sp>
        <p:nvSpPr>
          <p:cNvPr id="8" name="CuadroTexto 7"/>
          <p:cNvSpPr txBox="1"/>
          <p:nvPr/>
        </p:nvSpPr>
        <p:spPr>
          <a:xfrm>
            <a:off x="5325822" y="2686074"/>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pic>
        <p:nvPicPr>
          <p:cNvPr id="10" name="Imagen 9"/>
          <p:cNvPicPr>
            <a:picLocks noChangeAspect="1"/>
          </p:cNvPicPr>
          <p:nvPr/>
        </p:nvPicPr>
        <p:blipFill>
          <a:blip r:embed="rId4"/>
          <a:stretch>
            <a:fillRect/>
          </a:stretch>
        </p:blipFill>
        <p:spPr>
          <a:xfrm>
            <a:off x="2162977" y="1394199"/>
            <a:ext cx="7866046" cy="1113070"/>
          </a:xfrm>
          <a:prstGeom prst="rect">
            <a:avLst/>
          </a:prstGeom>
        </p:spPr>
      </p:pic>
      <p:pic>
        <p:nvPicPr>
          <p:cNvPr id="11" name="Imagen 10"/>
          <p:cNvPicPr>
            <a:picLocks noChangeAspect="1"/>
          </p:cNvPicPr>
          <p:nvPr/>
        </p:nvPicPr>
        <p:blipFill>
          <a:blip r:embed="rId5"/>
          <a:stretch>
            <a:fillRect/>
          </a:stretch>
        </p:blipFill>
        <p:spPr>
          <a:xfrm>
            <a:off x="4098592" y="3115590"/>
            <a:ext cx="4346794" cy="2484353"/>
          </a:xfrm>
          <a:prstGeom prst="rect">
            <a:avLst/>
          </a:prstGeom>
        </p:spPr>
      </p:pic>
      <p:sp>
        <p:nvSpPr>
          <p:cNvPr id="9" name="Rectángulo 8"/>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3" name="Rectángulo 12"/>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EJECUCIÓN DE GASTO SAE</a:t>
            </a:r>
          </a:p>
          <a:p>
            <a:pPr algn="r"/>
            <a:r>
              <a:rPr lang="es-CO" sz="2800" b="1" dirty="0"/>
              <a:t>CORTE MAYO DE 2017</a:t>
            </a:r>
            <a:endParaRPr lang="es-ES" sz="2800" b="1" dirty="0"/>
          </a:p>
        </p:txBody>
      </p:sp>
      <p:pic>
        <p:nvPicPr>
          <p:cNvPr id="14" name="Imagen 13"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39351918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3449" y="200026"/>
            <a:ext cx="1240869" cy="1003365"/>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3" name="Marcador de número de diapositiva 2"/>
          <p:cNvSpPr>
            <a:spLocks noGrp="1"/>
          </p:cNvSpPr>
          <p:nvPr>
            <p:ph type="sldNum" sz="quarter" idx="12"/>
          </p:nvPr>
        </p:nvSpPr>
        <p:spPr/>
        <p:txBody>
          <a:bodyPr/>
          <a:lstStyle/>
          <a:p>
            <a:fld id="{015B2B85-C11A-46BE-910A-7C2CECB29AE5}" type="slidenum">
              <a:rPr lang="es-ES" smtClean="0"/>
              <a:t>102</a:t>
            </a:fld>
            <a:endParaRPr lang="es-ES"/>
          </a:p>
        </p:txBody>
      </p:sp>
      <p:sp>
        <p:nvSpPr>
          <p:cNvPr id="6" name="CuadroTexto 5"/>
          <p:cNvSpPr txBox="1"/>
          <p:nvPr/>
        </p:nvSpPr>
        <p:spPr>
          <a:xfrm>
            <a:off x="2757246" y="6341029"/>
            <a:ext cx="2712315" cy="326884"/>
          </a:xfrm>
          <a:prstGeom prst="rect">
            <a:avLst/>
          </a:prstGeom>
          <a:noFill/>
        </p:spPr>
        <p:txBody>
          <a:bodyPr wrap="square" rtlCol="0">
            <a:spAutoFit/>
          </a:bodyPr>
          <a:lstStyle/>
          <a:p>
            <a:endParaRPr lang="es-CO" sz="762" dirty="0">
              <a:latin typeface="Arial Narrow" panose="020B0606020202030204" pitchFamily="34" charset="0"/>
            </a:endParaRPr>
          </a:p>
          <a:p>
            <a:endParaRPr lang="es-CO" sz="762" dirty="0">
              <a:latin typeface="Arial Narrow" panose="020B0606020202030204" pitchFamily="34" charset="0"/>
            </a:endParaRPr>
          </a:p>
        </p:txBody>
      </p:sp>
      <p:pic>
        <p:nvPicPr>
          <p:cNvPr id="8" name="Imagen 7"/>
          <p:cNvPicPr>
            <a:picLocks noChangeAspect="1"/>
          </p:cNvPicPr>
          <p:nvPr/>
        </p:nvPicPr>
        <p:blipFill>
          <a:blip r:embed="rId4"/>
          <a:stretch>
            <a:fillRect/>
          </a:stretch>
        </p:blipFill>
        <p:spPr>
          <a:xfrm>
            <a:off x="2445857" y="1272346"/>
            <a:ext cx="7300286" cy="1545245"/>
          </a:xfrm>
          <a:prstGeom prst="rect">
            <a:avLst/>
          </a:prstGeom>
        </p:spPr>
      </p:pic>
      <p:pic>
        <p:nvPicPr>
          <p:cNvPr id="10" name="Imagen 9"/>
          <p:cNvPicPr>
            <a:picLocks noChangeAspect="1"/>
          </p:cNvPicPr>
          <p:nvPr/>
        </p:nvPicPr>
        <p:blipFill>
          <a:blip r:embed="rId5"/>
          <a:stretch>
            <a:fillRect/>
          </a:stretch>
        </p:blipFill>
        <p:spPr>
          <a:xfrm>
            <a:off x="3967311" y="3369763"/>
            <a:ext cx="4442799" cy="2605853"/>
          </a:xfrm>
          <a:prstGeom prst="rect">
            <a:avLst/>
          </a:prstGeom>
        </p:spPr>
      </p:pic>
      <p:sp>
        <p:nvSpPr>
          <p:cNvPr id="11" name="CuadroTexto 10"/>
          <p:cNvSpPr txBox="1"/>
          <p:nvPr/>
        </p:nvSpPr>
        <p:spPr>
          <a:xfrm>
            <a:off x="5268985" y="3035950"/>
            <a:ext cx="1654030" cy="514243"/>
          </a:xfrm>
          <a:prstGeom prst="rect">
            <a:avLst/>
          </a:prstGeom>
          <a:noFill/>
        </p:spPr>
        <p:txBody>
          <a:bodyPr wrap="square" rtlCol="0">
            <a:spAutoFit/>
          </a:bodyPr>
          <a:lstStyle/>
          <a:p>
            <a:pPr algn="r"/>
            <a:r>
              <a:rPr lang="es-ES" sz="1371" b="1" dirty="0">
                <a:solidFill>
                  <a:srgbClr val="0070C0"/>
                </a:solidFill>
                <a:latin typeface="Lato Regular"/>
                <a:cs typeface="Lato Regular"/>
              </a:rPr>
              <a:t>Ejecución de Giro</a:t>
            </a:r>
          </a:p>
        </p:txBody>
      </p:sp>
      <p:sp>
        <p:nvSpPr>
          <p:cNvPr id="12" name="Flecha derecha 11">
            <a:hlinkClick r:id="rId6" action="ppaction://hlinksldjump"/>
          </p:cNvPr>
          <p:cNvSpPr/>
          <p:nvPr/>
        </p:nvSpPr>
        <p:spPr>
          <a:xfrm>
            <a:off x="4329296" y="2044969"/>
            <a:ext cx="297545" cy="131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3" name="Rectángulo 12"/>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5" name="Rectángulo 14"/>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EJECUCIÓN DE GASTOS DE PERSONAL DE SAE – CORTE 2017</a:t>
            </a:r>
            <a:endParaRPr lang="es-ES" sz="2800" b="1" dirty="0"/>
          </a:p>
        </p:txBody>
      </p:sp>
      <p:pic>
        <p:nvPicPr>
          <p:cNvPr id="16" name="Imagen 15" descr="Fondos oscuros-0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18521067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16077" y="1309295"/>
            <a:ext cx="7648116" cy="4719800"/>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cxnSp>
        <p:nvCxnSpPr>
          <p:cNvPr id="7" name="Conector recto 6"/>
          <p:cNvCxnSpPr/>
          <p:nvPr/>
        </p:nvCxnSpPr>
        <p:spPr>
          <a:xfrm>
            <a:off x="2316077" y="3767156"/>
            <a:ext cx="7648116" cy="24932"/>
          </a:xfrm>
          <a:prstGeom prst="line">
            <a:avLst/>
          </a:prstGeom>
        </p:spPr>
        <p:style>
          <a:lnRef idx="1">
            <a:schemeClr val="accent1"/>
          </a:lnRef>
          <a:fillRef idx="0">
            <a:schemeClr val="accent1"/>
          </a:fillRef>
          <a:effectRef idx="0">
            <a:schemeClr val="accent1"/>
          </a:effectRef>
          <a:fontRef idx="minor">
            <a:schemeClr val="tx1"/>
          </a:fontRef>
        </p:style>
      </p:cxnSp>
      <p:sp>
        <p:nvSpPr>
          <p:cNvPr id="17" name="Flecha derecha 16">
            <a:hlinkClick r:id="rId4" action="ppaction://hlinksldjump"/>
          </p:cNvPr>
          <p:cNvSpPr/>
          <p:nvPr/>
        </p:nvSpPr>
        <p:spPr>
          <a:xfrm>
            <a:off x="3950088" y="4851420"/>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derecha 11">
            <a:hlinkClick r:id="rId5" action="ppaction://hlinksldjump"/>
          </p:cNvPr>
          <p:cNvSpPr/>
          <p:nvPr/>
        </p:nvSpPr>
        <p:spPr>
          <a:xfrm>
            <a:off x="3950088" y="2822486"/>
            <a:ext cx="596997" cy="20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9" name="Rectángulo 8"/>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1" name="Rectángulo 10"/>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EJECUCIÓN GASTO GENERALES – CORTE MAYO DE 2017</a:t>
            </a:r>
            <a:endParaRPr lang="es-ES" sz="2800" b="1" dirty="0"/>
          </a:p>
        </p:txBody>
      </p:sp>
      <p:pic>
        <p:nvPicPr>
          <p:cNvPr id="13" name="Imagen 12" descr="Fondos oscuros-0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37471869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2" name="CuadroTexto 1"/>
          <p:cNvSpPr txBox="1"/>
          <p:nvPr/>
        </p:nvSpPr>
        <p:spPr>
          <a:xfrm>
            <a:off x="2616154" y="3817144"/>
            <a:ext cx="7072683" cy="514243"/>
          </a:xfrm>
          <a:prstGeom prst="rect">
            <a:avLst/>
          </a:prstGeom>
          <a:noFill/>
        </p:spPr>
        <p:txBody>
          <a:bodyPr wrap="square" rtlCol="0">
            <a:spAutoFit/>
          </a:bodyPr>
          <a:lstStyle/>
          <a:p>
            <a:r>
              <a:rPr lang="es-CO" sz="1371" dirty="0"/>
              <a:t>La resolución de cobro de la Cuota de Auditaje llega para pago aproximadamente en el mes de Octubre.</a:t>
            </a:r>
          </a:p>
        </p:txBody>
      </p:sp>
      <p:pic>
        <p:nvPicPr>
          <p:cNvPr id="7" name="Imagen 6"/>
          <p:cNvPicPr>
            <a:picLocks noChangeAspect="1"/>
          </p:cNvPicPr>
          <p:nvPr/>
        </p:nvPicPr>
        <p:blipFill>
          <a:blip r:embed="rId3"/>
          <a:stretch>
            <a:fillRect/>
          </a:stretch>
        </p:blipFill>
        <p:spPr>
          <a:xfrm>
            <a:off x="2616155" y="2028327"/>
            <a:ext cx="7072683" cy="1489571"/>
          </a:xfrm>
          <a:prstGeom prst="rect">
            <a:avLst/>
          </a:prstGeom>
        </p:spPr>
      </p:pic>
      <p:sp>
        <p:nvSpPr>
          <p:cNvPr id="8" name="Rectángulo 7"/>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EJECUCIÓN DE TRANSFERENCIAS </a:t>
            </a:r>
          </a:p>
          <a:p>
            <a:pPr algn="r"/>
            <a:r>
              <a:rPr lang="es-CO" sz="2800" b="1" dirty="0"/>
              <a:t>CORTE MAYO DE 2017 SAE</a:t>
            </a:r>
            <a:endParaRPr lang="es-ES" sz="2800" b="1" dirty="0"/>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5935941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Rectángulo 6"/>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
        <p:nvSpPr>
          <p:cNvPr id="9" name="CuadroTexto 8"/>
          <p:cNvSpPr txBox="1"/>
          <p:nvPr/>
        </p:nvSpPr>
        <p:spPr>
          <a:xfrm>
            <a:off x="0" y="2730585"/>
            <a:ext cx="12192000" cy="584775"/>
          </a:xfrm>
          <a:prstGeom prst="rect">
            <a:avLst/>
          </a:prstGeom>
          <a:solidFill>
            <a:srgbClr val="000A8B"/>
          </a:solidFill>
        </p:spPr>
        <p:txBody>
          <a:bodyPr wrap="square" rtlCol="0">
            <a:spAutoFit/>
          </a:bodyPr>
          <a:lstStyle/>
          <a:p>
            <a:pPr algn="ctr"/>
            <a:r>
              <a:rPr lang="es-CO" sz="3200" b="1" dirty="0">
                <a:solidFill>
                  <a:schemeClr val="bg1"/>
                </a:solidFill>
              </a:rPr>
              <a:t>2. ESTADOS FINANCIEROS SAE</a:t>
            </a:r>
          </a:p>
        </p:txBody>
      </p:sp>
    </p:spTree>
    <p:extLst>
      <p:ext uri="{BB962C8B-B14F-4D97-AF65-F5344CB8AC3E}">
        <p14:creationId xmlns:p14="http://schemas.microsoft.com/office/powerpoint/2010/main" val="23319113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nvPr>
        </p:nvGraphicFramePr>
        <p:xfrm>
          <a:off x="2738847" y="1506807"/>
          <a:ext cx="6906169" cy="4285554"/>
        </p:xfrm>
        <a:graphic>
          <a:graphicData uri="http://schemas.openxmlformats.org/drawingml/2006/table">
            <a:tbl>
              <a:tblPr/>
              <a:tblGrid>
                <a:gridCol w="2774691">
                  <a:extLst>
                    <a:ext uri="{9D8B030D-6E8A-4147-A177-3AD203B41FA5}">
                      <a16:colId xmlns:a16="http://schemas.microsoft.com/office/drawing/2014/main" val="3038882191"/>
                    </a:ext>
                  </a:extLst>
                </a:gridCol>
                <a:gridCol w="794514">
                  <a:extLst>
                    <a:ext uri="{9D8B030D-6E8A-4147-A177-3AD203B41FA5}">
                      <a16:colId xmlns:a16="http://schemas.microsoft.com/office/drawing/2014/main" val="2367327494"/>
                    </a:ext>
                  </a:extLst>
                </a:gridCol>
                <a:gridCol w="61116">
                  <a:extLst>
                    <a:ext uri="{9D8B030D-6E8A-4147-A177-3AD203B41FA5}">
                      <a16:colId xmlns:a16="http://schemas.microsoft.com/office/drawing/2014/main" val="1083100700"/>
                    </a:ext>
                  </a:extLst>
                </a:gridCol>
                <a:gridCol w="794514">
                  <a:extLst>
                    <a:ext uri="{9D8B030D-6E8A-4147-A177-3AD203B41FA5}">
                      <a16:colId xmlns:a16="http://schemas.microsoft.com/office/drawing/2014/main" val="3655538668"/>
                    </a:ext>
                  </a:extLst>
                </a:gridCol>
                <a:gridCol w="48894">
                  <a:extLst>
                    <a:ext uri="{9D8B030D-6E8A-4147-A177-3AD203B41FA5}">
                      <a16:colId xmlns:a16="http://schemas.microsoft.com/office/drawing/2014/main" val="3535366517"/>
                    </a:ext>
                  </a:extLst>
                </a:gridCol>
                <a:gridCol w="708952">
                  <a:extLst>
                    <a:ext uri="{9D8B030D-6E8A-4147-A177-3AD203B41FA5}">
                      <a16:colId xmlns:a16="http://schemas.microsoft.com/office/drawing/2014/main" val="654843302"/>
                    </a:ext>
                  </a:extLst>
                </a:gridCol>
                <a:gridCol w="97787">
                  <a:extLst>
                    <a:ext uri="{9D8B030D-6E8A-4147-A177-3AD203B41FA5}">
                      <a16:colId xmlns:a16="http://schemas.microsoft.com/office/drawing/2014/main" val="515183836"/>
                    </a:ext>
                  </a:extLst>
                </a:gridCol>
                <a:gridCol w="782292">
                  <a:extLst>
                    <a:ext uri="{9D8B030D-6E8A-4147-A177-3AD203B41FA5}">
                      <a16:colId xmlns:a16="http://schemas.microsoft.com/office/drawing/2014/main" val="3608376650"/>
                    </a:ext>
                  </a:extLst>
                </a:gridCol>
                <a:gridCol w="73340">
                  <a:extLst>
                    <a:ext uri="{9D8B030D-6E8A-4147-A177-3AD203B41FA5}">
                      <a16:colId xmlns:a16="http://schemas.microsoft.com/office/drawing/2014/main" val="826906982"/>
                    </a:ext>
                  </a:extLst>
                </a:gridCol>
                <a:gridCol w="770069">
                  <a:extLst>
                    <a:ext uri="{9D8B030D-6E8A-4147-A177-3AD203B41FA5}">
                      <a16:colId xmlns:a16="http://schemas.microsoft.com/office/drawing/2014/main" val="2501464105"/>
                    </a:ext>
                  </a:extLst>
                </a:gridCol>
              </a:tblGrid>
              <a:tr h="506839">
                <a:tc>
                  <a:txBody>
                    <a:bodyPr/>
                    <a:lstStyle/>
                    <a:p>
                      <a:pPr algn="ctr" fontAlgn="ctr"/>
                      <a:r>
                        <a:rPr lang="es-CO" sz="1200" b="1" i="0" u="none" strike="noStrike" dirty="0">
                          <a:solidFill>
                            <a:srgbClr val="000000"/>
                          </a:solidFill>
                          <a:effectLst/>
                          <a:latin typeface="Arial Narrow" panose="020B0606020202030204" pitchFamily="34" charset="0"/>
                        </a:rPr>
                        <a:t>ACTIVO</a:t>
                      </a:r>
                    </a:p>
                  </a:txBody>
                  <a:tcPr marL="5225" marR="5225" marT="5225"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Al 31 Mayo 2017</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effectLst/>
                          <a:latin typeface="Arial Narrow" panose="020B0606020202030204" pitchFamily="34" charset="0"/>
                        </a:rPr>
                        <a:t> </a:t>
                      </a:r>
                    </a:p>
                  </a:txBody>
                  <a:tcPr marL="5225" marR="5225" marT="5225"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Arial Narrow" panose="020B0606020202030204" pitchFamily="34" charset="0"/>
                        </a:rPr>
                        <a:t>Al 31 Mayo 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Al 31 Diciembre 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Variación % Mayo</a:t>
                      </a:r>
                      <a:br>
                        <a:rPr lang="es-CO" sz="1100" b="0" i="0" u="none" strike="noStrike" dirty="0">
                          <a:effectLst/>
                          <a:latin typeface="Arial Narrow" panose="020B0606020202030204" pitchFamily="34" charset="0"/>
                        </a:rPr>
                      </a:br>
                      <a:r>
                        <a:rPr lang="es-CO" sz="11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100" b="0" i="0" u="none" strike="noStrike" dirty="0">
                          <a:effectLst/>
                          <a:latin typeface="Arial Narrow" panose="020B0606020202030204" pitchFamily="34" charset="0"/>
                        </a:rPr>
                        <a:t>Variación % Mayo -Dic</a:t>
                      </a:r>
                      <a:br>
                        <a:rPr lang="es-CO" sz="1100" b="0" i="0" u="none" strike="noStrike" dirty="0">
                          <a:effectLst/>
                          <a:latin typeface="Arial Narrow" panose="020B0606020202030204" pitchFamily="34" charset="0"/>
                        </a:rPr>
                      </a:br>
                      <a:r>
                        <a:rPr lang="es-CO" sz="11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368682"/>
                  </a:ext>
                </a:extLst>
              </a:tr>
              <a:tr h="205507">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0812203"/>
                  </a:ext>
                </a:extLst>
              </a:tr>
              <a:tr h="283795">
                <a:tc>
                  <a:txBody>
                    <a:bodyPr/>
                    <a:lstStyle/>
                    <a:p>
                      <a:pPr algn="l" fontAlgn="ctr"/>
                      <a:r>
                        <a:rPr lang="es-CO" sz="1200" b="1" i="0" u="none" strike="noStrike">
                          <a:solidFill>
                            <a:srgbClr val="000000"/>
                          </a:solidFill>
                          <a:effectLst/>
                          <a:latin typeface="Arial Narrow" panose="020B0606020202030204" pitchFamily="34" charset="0"/>
                        </a:rPr>
                        <a:t>ACTIVO CORRIENTE</a:t>
                      </a:r>
                    </a:p>
                  </a:txBody>
                  <a:tcPr marL="5225" marR="5225" marT="5225" marB="0" anchor="ctr">
                    <a:lnL>
                      <a:noFill/>
                    </a:lnL>
                    <a:lnR>
                      <a:noFill/>
                    </a:lnR>
                    <a:lnT>
                      <a:noFill/>
                    </a:lnT>
                    <a:lnB>
                      <a:noFill/>
                    </a:lnB>
                  </a:tcPr>
                </a:tc>
                <a:tc>
                  <a:txBody>
                    <a:bodyPr/>
                    <a:lstStyle/>
                    <a:p>
                      <a:pPr algn="r"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extLst>
                  <a:ext uri="{0D108BD9-81ED-4DB2-BD59-A6C34878D82A}">
                    <a16:rowId xmlns:a16="http://schemas.microsoft.com/office/drawing/2014/main" val="1784629976"/>
                  </a:ext>
                </a:extLst>
              </a:tr>
              <a:tr h="327832">
                <a:tc>
                  <a:txBody>
                    <a:bodyPr/>
                    <a:lstStyle/>
                    <a:p>
                      <a:pPr algn="l" fontAlgn="ctr"/>
                      <a:r>
                        <a:rPr lang="es-CO" sz="1200" b="0" i="0" u="none" strike="noStrike" dirty="0">
                          <a:solidFill>
                            <a:srgbClr val="000000"/>
                          </a:solidFill>
                          <a:effectLst/>
                          <a:latin typeface="Arial Narrow" panose="020B0606020202030204" pitchFamily="34" charset="0"/>
                        </a:rPr>
                        <a:t>Efectivo en Bancos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690</a:t>
                      </a:r>
                    </a:p>
                  </a:txBody>
                  <a:tcPr marL="5225" marR="5225" marT="5225"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7,222</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545</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a:t>
                      </a:r>
                    </a:p>
                  </a:txBody>
                  <a:tcPr marL="5225" marR="5225" marT="5225" marB="0" anchor="ctr">
                    <a:lnL>
                      <a:noFill/>
                    </a:lnL>
                    <a:lnR>
                      <a:noFill/>
                    </a:lnR>
                    <a:lnT>
                      <a:noFill/>
                    </a:lnT>
                    <a:lnB>
                      <a:noFill/>
                    </a:lnB>
                  </a:tcPr>
                </a:tc>
                <a:extLst>
                  <a:ext uri="{0D108BD9-81ED-4DB2-BD59-A6C34878D82A}">
                    <a16:rowId xmlns:a16="http://schemas.microsoft.com/office/drawing/2014/main" val="890749383"/>
                  </a:ext>
                </a:extLst>
              </a:tr>
              <a:tr h="327832">
                <a:tc>
                  <a:txBody>
                    <a:bodyPr/>
                    <a:lstStyle/>
                    <a:p>
                      <a:pPr algn="l" fontAlgn="ctr"/>
                      <a:r>
                        <a:rPr lang="es-CO" sz="1200" b="0" i="0" u="none" strike="noStrike">
                          <a:solidFill>
                            <a:srgbClr val="000000"/>
                          </a:solidFill>
                          <a:effectLst/>
                          <a:latin typeface="Arial Narrow" panose="020B0606020202030204" pitchFamily="34" charset="0"/>
                        </a:rPr>
                        <a:t>Inversiones de administración de líquidez</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8,392</a:t>
                      </a:r>
                    </a:p>
                  </a:txBody>
                  <a:tcPr marL="5225" marR="5225" marT="5225"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5,073</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8,149</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65</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a:t>
                      </a:r>
                    </a:p>
                  </a:txBody>
                  <a:tcPr marL="5225" marR="5225" marT="5225" marB="0" anchor="ctr">
                    <a:lnL>
                      <a:noFill/>
                    </a:lnL>
                    <a:lnR>
                      <a:noFill/>
                    </a:lnR>
                    <a:lnT>
                      <a:noFill/>
                    </a:lnT>
                    <a:lnB>
                      <a:noFill/>
                    </a:lnB>
                  </a:tcPr>
                </a:tc>
                <a:extLst>
                  <a:ext uri="{0D108BD9-81ED-4DB2-BD59-A6C34878D82A}">
                    <a16:rowId xmlns:a16="http://schemas.microsoft.com/office/drawing/2014/main" val="660372216"/>
                  </a:ext>
                </a:extLst>
              </a:tr>
              <a:tr h="327832">
                <a:tc>
                  <a:txBody>
                    <a:bodyPr/>
                    <a:lstStyle/>
                    <a:p>
                      <a:pPr algn="l" fontAlgn="ctr"/>
                      <a:r>
                        <a:rPr lang="es-CO" sz="1200" b="0" i="0" u="none" strike="noStrike">
                          <a:solidFill>
                            <a:srgbClr val="000000"/>
                          </a:solidFill>
                          <a:effectLst/>
                          <a:latin typeface="Arial Narrow" panose="020B0606020202030204" pitchFamily="34" charset="0"/>
                        </a:rPr>
                        <a:t>Cuentas por Cobrar</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2,586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8,673</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10,984</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-70</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7110798"/>
                  </a:ext>
                </a:extLst>
              </a:tr>
              <a:tr h="327832">
                <a:tc>
                  <a:txBody>
                    <a:bodyPr/>
                    <a:lstStyle/>
                    <a:p>
                      <a:pPr algn="l" fontAlgn="ctr"/>
                      <a:r>
                        <a:rPr lang="es-CO" sz="1200" b="1" i="0" u="none" strike="noStrike">
                          <a:solidFill>
                            <a:srgbClr val="000000"/>
                          </a:solidFill>
                          <a:effectLst/>
                          <a:latin typeface="Arial Narrow" panose="020B0606020202030204" pitchFamily="34" charset="0"/>
                        </a:rPr>
                        <a:t>TOTAL ACTIVO CORRIENTE</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11,668</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20,968</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19,678</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-44</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826689"/>
                  </a:ext>
                </a:extLst>
              </a:tr>
              <a:tr h="205507">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4310419"/>
                  </a:ext>
                </a:extLst>
              </a:tr>
              <a:tr h="254437">
                <a:tc>
                  <a:txBody>
                    <a:bodyPr/>
                    <a:lstStyle/>
                    <a:p>
                      <a:pPr algn="l" fontAlgn="ctr"/>
                      <a:r>
                        <a:rPr lang="es-CO" sz="1200" b="1" i="0" u="none" strike="noStrike">
                          <a:solidFill>
                            <a:srgbClr val="000000"/>
                          </a:solidFill>
                          <a:effectLst/>
                          <a:latin typeface="Arial Narrow" panose="020B0606020202030204" pitchFamily="34" charset="0"/>
                        </a:rPr>
                        <a:t>ACTIVO NO CORRIENTE</a:t>
                      </a: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extLst>
                  <a:ext uri="{0D108BD9-81ED-4DB2-BD59-A6C34878D82A}">
                    <a16:rowId xmlns:a16="http://schemas.microsoft.com/office/drawing/2014/main" val="3685374221"/>
                  </a:ext>
                </a:extLst>
              </a:tr>
              <a:tr h="327832">
                <a:tc>
                  <a:txBody>
                    <a:bodyPr/>
                    <a:lstStyle/>
                    <a:p>
                      <a:pPr algn="l" fontAlgn="ctr"/>
                      <a:r>
                        <a:rPr lang="es-CO" sz="1200" b="0" i="0" u="none" strike="noStrike">
                          <a:solidFill>
                            <a:srgbClr val="000000"/>
                          </a:solidFill>
                          <a:effectLst/>
                          <a:latin typeface="Arial Narrow" panose="020B0606020202030204" pitchFamily="34" charset="0"/>
                        </a:rPr>
                        <a:t>Propiedades, Planta y equipo</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423</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491</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461</a:t>
                      </a:r>
                    </a:p>
                  </a:txBody>
                  <a:tcPr marL="5225" marR="5225" marT="5225"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5225" marR="5225" marT="5225" marB="0" anchor="ctr">
                    <a:lnL>
                      <a:noFill/>
                    </a:lnL>
                    <a:lnR>
                      <a:noFill/>
                    </a:lnR>
                    <a:lnT>
                      <a:noFill/>
                    </a:lnT>
                    <a:lnB>
                      <a:noFill/>
                    </a:lnB>
                  </a:tcPr>
                </a:tc>
                <a:extLst>
                  <a:ext uri="{0D108BD9-81ED-4DB2-BD59-A6C34878D82A}">
                    <a16:rowId xmlns:a16="http://schemas.microsoft.com/office/drawing/2014/main" val="1208284290"/>
                  </a:ext>
                </a:extLst>
              </a:tr>
              <a:tr h="327832">
                <a:tc>
                  <a:txBody>
                    <a:bodyPr/>
                    <a:lstStyle/>
                    <a:p>
                      <a:pPr algn="l" fontAlgn="ctr"/>
                      <a:r>
                        <a:rPr lang="es-CO" sz="1200" b="0" i="0" u="none" strike="noStrike">
                          <a:solidFill>
                            <a:srgbClr val="000000"/>
                          </a:solidFill>
                          <a:effectLst/>
                          <a:latin typeface="Arial Narrow" panose="020B0606020202030204" pitchFamily="34" charset="0"/>
                        </a:rPr>
                        <a:t>Otros Activos ( anticipos Impuestos / Diferidos)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9,552</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510</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1,773</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3,721</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643389"/>
                  </a:ext>
                </a:extLst>
              </a:tr>
              <a:tr h="327832">
                <a:tc>
                  <a:txBody>
                    <a:bodyPr/>
                    <a:lstStyle/>
                    <a:p>
                      <a:pPr algn="l" fontAlgn="ctr"/>
                      <a:r>
                        <a:rPr lang="es-CO" sz="1200" b="1" i="0" u="none" strike="noStrike">
                          <a:solidFill>
                            <a:srgbClr val="000000"/>
                          </a:solidFill>
                          <a:effectLst/>
                          <a:latin typeface="Arial Narrow" panose="020B0606020202030204" pitchFamily="34" charset="0"/>
                        </a:rPr>
                        <a:t>TOTAL ACTIVO NO CORRIENTE</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9,975</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1,001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711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897</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1,303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421701"/>
                  </a:ext>
                </a:extLst>
              </a:tr>
              <a:tr h="205507">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8612302"/>
                  </a:ext>
                </a:extLst>
              </a:tr>
              <a:tr h="327832">
                <a:tc>
                  <a:txBody>
                    <a:bodyPr/>
                    <a:lstStyle/>
                    <a:p>
                      <a:pPr algn="l" fontAlgn="ctr"/>
                      <a:r>
                        <a:rPr lang="es-CO" sz="1200" b="1" i="0" u="none" strike="noStrike">
                          <a:solidFill>
                            <a:srgbClr val="000000"/>
                          </a:solidFill>
                          <a:effectLst/>
                          <a:latin typeface="Arial Narrow" panose="020B0606020202030204" pitchFamily="34" charset="0"/>
                        </a:rPr>
                        <a:t>TOTAL ACTIVO</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21,643</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21,969</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67578403"/>
                  </a:ext>
                </a:extLst>
              </a:tr>
            </a:tbl>
          </a:graphicData>
        </a:graphic>
      </p:graphicFrame>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3667" y="387193"/>
            <a:ext cx="1901590" cy="888595"/>
          </a:xfrm>
          <a:prstGeom prst="rect">
            <a:avLst/>
          </a:prstGeom>
        </p:spPr>
      </p:pic>
      <p:sp>
        <p:nvSpPr>
          <p:cNvPr id="2" name="Marcador de número de diapositiva 1"/>
          <p:cNvSpPr>
            <a:spLocks noGrp="1"/>
          </p:cNvSpPr>
          <p:nvPr>
            <p:ph type="sldNum" sz="quarter" idx="12"/>
          </p:nvPr>
        </p:nvSpPr>
        <p:spPr/>
        <p:txBody>
          <a:bodyPr/>
          <a:lstStyle/>
          <a:p>
            <a:fld id="{015B2B85-C11A-46BE-910A-7C2CECB29AE5}" type="slidenum">
              <a:rPr lang="es-ES" smtClean="0"/>
              <a:t>106</a:t>
            </a:fld>
            <a:endParaRPr lang="es-ES"/>
          </a:p>
        </p:txBody>
      </p:sp>
      <p:sp>
        <p:nvSpPr>
          <p:cNvPr id="9" name="Título 1"/>
          <p:cNvSpPr txBox="1">
            <a:spLocks/>
          </p:cNvSpPr>
          <p:nvPr/>
        </p:nvSpPr>
        <p:spPr>
          <a:xfrm>
            <a:off x="4075564" y="398092"/>
            <a:ext cx="5690459" cy="888595"/>
          </a:xfrm>
          <a:prstGeom prst="rect">
            <a:avLst/>
          </a:prstGeom>
        </p:spPr>
        <p:txBody>
          <a:bodyPr vert="horz" lIns="47026" tIns="23514" rIns="47026" bIns="2351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263" dirty="0"/>
              <a:t> </a:t>
            </a:r>
            <a:r>
              <a:rPr lang="es-CO" sz="1029" dirty="0">
                <a:solidFill>
                  <a:srgbClr val="0070C0"/>
                </a:solidFill>
                <a:latin typeface="Lato Regular"/>
                <a:ea typeface="+mn-ea"/>
                <a:cs typeface="Lato Regular"/>
              </a:rPr>
              <a:t>ESTADO DE SITUACION FINANCIERA INDIVIDUAL</a:t>
            </a:r>
          </a:p>
          <a:p>
            <a:pPr algn="ctr"/>
            <a:r>
              <a:rPr lang="es-CO" sz="721" dirty="0">
                <a:solidFill>
                  <a:srgbClr val="0070C0"/>
                </a:solidFill>
                <a:latin typeface="Lato Regular"/>
                <a:ea typeface="+mn-ea"/>
                <a:cs typeface="Lato Regular"/>
              </a:rPr>
              <a:t>PERIODOS TERMINADOS EL 31 DE MAYO DE 2017 Y  31 DE MAYO 2016</a:t>
            </a:r>
          </a:p>
          <a:p>
            <a:pPr algn="ctr"/>
            <a:r>
              <a:rPr lang="es-CO" sz="721" dirty="0">
                <a:solidFill>
                  <a:srgbClr val="0070C0"/>
                </a:solidFill>
                <a:latin typeface="Lato Regular"/>
                <a:cs typeface="Lato Regular"/>
              </a:rPr>
              <a:t>(cifras expresadas en millones de pesos colombianos)</a:t>
            </a:r>
          </a:p>
          <a:p>
            <a:pPr algn="ctr"/>
            <a:endParaRPr lang="es-CO" sz="721" dirty="0">
              <a:solidFill>
                <a:srgbClr val="0070C0"/>
              </a:solidFill>
              <a:latin typeface="Lato Regular"/>
              <a:ea typeface="+mn-ea"/>
              <a:cs typeface="Lato Regular"/>
            </a:endParaRPr>
          </a:p>
        </p:txBody>
      </p:sp>
      <p:sp>
        <p:nvSpPr>
          <p:cNvPr id="13" name="Botón de acción: ir hacia delante o siguiente 12">
            <a:hlinkClick r:id="rId4" action="ppaction://hlinksldjump" highlightClick="1"/>
          </p:cNvPr>
          <p:cNvSpPr/>
          <p:nvPr/>
        </p:nvSpPr>
        <p:spPr>
          <a:xfrm>
            <a:off x="3939866" y="2626618"/>
            <a:ext cx="271396" cy="10450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7" name="Botón de acción: ir hacia delante o siguiente 16">
            <a:hlinkClick r:id="rId4" action="ppaction://hlinksldjump" highlightClick="1"/>
          </p:cNvPr>
          <p:cNvSpPr/>
          <p:nvPr/>
        </p:nvSpPr>
        <p:spPr>
          <a:xfrm>
            <a:off x="5142958" y="2944628"/>
            <a:ext cx="271396" cy="10450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8" name="Botón de acción: ir hacia delante o siguiente 17">
            <a:hlinkClick r:id="rId5" action="ppaction://hlinksldjump" highlightClick="1"/>
          </p:cNvPr>
          <p:cNvSpPr/>
          <p:nvPr/>
        </p:nvSpPr>
        <p:spPr>
          <a:xfrm>
            <a:off x="4428610" y="4421271"/>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9" name="Botón de acción: ir hacia delante o siguiente 18">
            <a:hlinkClick r:id="rId5" action="ppaction://hlinksldjump" highlightClick="1"/>
          </p:cNvPr>
          <p:cNvSpPr/>
          <p:nvPr/>
        </p:nvSpPr>
        <p:spPr>
          <a:xfrm>
            <a:off x="5487933" y="4732225"/>
            <a:ext cx="135698" cy="10831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dirty="0"/>
          </a:p>
        </p:txBody>
      </p:sp>
      <p:pic>
        <p:nvPicPr>
          <p:cNvPr id="15" name="Imagen 14">
            <a:hlinkClick r:id="rId6" action="ppaction://hlinksldjump"/>
          </p:cNvPr>
          <p:cNvPicPr>
            <a:picLocks noChangeAspect="1"/>
          </p:cNvPicPr>
          <p:nvPr/>
        </p:nvPicPr>
        <p:blipFill>
          <a:blip r:embed="rId7"/>
          <a:stretch>
            <a:fillRect/>
          </a:stretch>
        </p:blipFill>
        <p:spPr>
          <a:xfrm>
            <a:off x="3935349" y="3295655"/>
            <a:ext cx="275912" cy="108693"/>
          </a:xfrm>
          <a:prstGeom prst="rect">
            <a:avLst/>
          </a:prstGeom>
        </p:spPr>
      </p:pic>
      <p:sp>
        <p:nvSpPr>
          <p:cNvPr id="12" name="Rectángulo 11"/>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4" name="Rectángulo 13"/>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Rectángulo 15"/>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Tree>
    <p:extLst>
      <p:ext uri="{BB962C8B-B14F-4D97-AF65-F5344CB8AC3E}">
        <p14:creationId xmlns:p14="http://schemas.microsoft.com/office/powerpoint/2010/main" val="13475522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extLst/>
          </p:nvPr>
        </p:nvGraphicFramePr>
        <p:xfrm>
          <a:off x="2747554" y="1089764"/>
          <a:ext cx="6923316" cy="4974735"/>
        </p:xfrm>
        <a:graphic>
          <a:graphicData uri="http://schemas.openxmlformats.org/drawingml/2006/table">
            <a:tbl>
              <a:tblPr/>
              <a:tblGrid>
                <a:gridCol w="2781579">
                  <a:extLst>
                    <a:ext uri="{9D8B030D-6E8A-4147-A177-3AD203B41FA5}">
                      <a16:colId xmlns:a16="http://schemas.microsoft.com/office/drawing/2014/main" val="4067881822"/>
                    </a:ext>
                  </a:extLst>
                </a:gridCol>
                <a:gridCol w="796488">
                  <a:extLst>
                    <a:ext uri="{9D8B030D-6E8A-4147-A177-3AD203B41FA5}">
                      <a16:colId xmlns:a16="http://schemas.microsoft.com/office/drawing/2014/main" val="3883231429"/>
                    </a:ext>
                  </a:extLst>
                </a:gridCol>
                <a:gridCol w="61269">
                  <a:extLst>
                    <a:ext uri="{9D8B030D-6E8A-4147-A177-3AD203B41FA5}">
                      <a16:colId xmlns:a16="http://schemas.microsoft.com/office/drawing/2014/main" val="3271558958"/>
                    </a:ext>
                  </a:extLst>
                </a:gridCol>
                <a:gridCol w="796488">
                  <a:extLst>
                    <a:ext uri="{9D8B030D-6E8A-4147-A177-3AD203B41FA5}">
                      <a16:colId xmlns:a16="http://schemas.microsoft.com/office/drawing/2014/main" val="1129116968"/>
                    </a:ext>
                  </a:extLst>
                </a:gridCol>
                <a:gridCol w="49015">
                  <a:extLst>
                    <a:ext uri="{9D8B030D-6E8A-4147-A177-3AD203B41FA5}">
                      <a16:colId xmlns:a16="http://schemas.microsoft.com/office/drawing/2014/main" val="1403642108"/>
                    </a:ext>
                  </a:extLst>
                </a:gridCol>
                <a:gridCol w="710712">
                  <a:extLst>
                    <a:ext uri="{9D8B030D-6E8A-4147-A177-3AD203B41FA5}">
                      <a16:colId xmlns:a16="http://schemas.microsoft.com/office/drawing/2014/main" val="2438661306"/>
                    </a:ext>
                  </a:extLst>
                </a:gridCol>
                <a:gridCol w="98029">
                  <a:extLst>
                    <a:ext uri="{9D8B030D-6E8A-4147-A177-3AD203B41FA5}">
                      <a16:colId xmlns:a16="http://schemas.microsoft.com/office/drawing/2014/main" val="615751214"/>
                    </a:ext>
                  </a:extLst>
                </a:gridCol>
                <a:gridCol w="784233">
                  <a:extLst>
                    <a:ext uri="{9D8B030D-6E8A-4147-A177-3AD203B41FA5}">
                      <a16:colId xmlns:a16="http://schemas.microsoft.com/office/drawing/2014/main" val="3594760308"/>
                    </a:ext>
                  </a:extLst>
                </a:gridCol>
                <a:gridCol w="73522">
                  <a:extLst>
                    <a:ext uri="{9D8B030D-6E8A-4147-A177-3AD203B41FA5}">
                      <a16:colId xmlns:a16="http://schemas.microsoft.com/office/drawing/2014/main" val="2663666025"/>
                    </a:ext>
                  </a:extLst>
                </a:gridCol>
                <a:gridCol w="771981">
                  <a:extLst>
                    <a:ext uri="{9D8B030D-6E8A-4147-A177-3AD203B41FA5}">
                      <a16:colId xmlns:a16="http://schemas.microsoft.com/office/drawing/2014/main" val="1922557106"/>
                    </a:ext>
                  </a:extLst>
                </a:gridCol>
              </a:tblGrid>
              <a:tr h="458071">
                <a:tc>
                  <a:txBody>
                    <a:bodyPr/>
                    <a:lstStyle/>
                    <a:p>
                      <a:pPr algn="ctr" fontAlgn="ctr"/>
                      <a:r>
                        <a:rPr lang="es-CO" sz="1200" b="1" i="0" u="none" strike="noStrike" dirty="0">
                          <a:solidFill>
                            <a:srgbClr val="000000"/>
                          </a:solidFill>
                          <a:effectLst/>
                          <a:latin typeface="Arial Narrow" panose="020B0606020202030204" pitchFamily="34" charset="0"/>
                        </a:rPr>
                        <a:t>PASIVO</a:t>
                      </a: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Mayo 2017</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dirty="0">
                          <a:effectLst/>
                          <a:latin typeface="Arial Narrow" panose="020B0606020202030204" pitchFamily="34" charset="0"/>
                        </a:rPr>
                        <a:t> </a:t>
                      </a:r>
                    </a:p>
                  </a:txBody>
                  <a:tcPr marL="5225" marR="5225" marT="5225" marB="0" anchor="ctr">
                    <a:lnL>
                      <a:noFill/>
                    </a:lnL>
                    <a:lnR>
                      <a:noFill/>
                    </a:lnR>
                    <a:lnT>
                      <a:noFill/>
                    </a:lnT>
                    <a:lnB>
                      <a:noFill/>
                    </a:lnB>
                    <a:solidFill>
                      <a:srgbClr val="FFFFFF"/>
                    </a:solidFill>
                  </a:tcPr>
                </a:tc>
                <a:tc>
                  <a:txBody>
                    <a:bodyPr/>
                    <a:lstStyle/>
                    <a:p>
                      <a:pPr algn="ctr" fontAlgn="ctr"/>
                      <a:r>
                        <a:rPr lang="es-CO" sz="1000" b="0" i="0" u="none" strike="noStrike" dirty="0">
                          <a:effectLst/>
                          <a:latin typeface="Arial Narrow" panose="020B0606020202030204" pitchFamily="34" charset="0"/>
                        </a:rPr>
                        <a:t>Al 31 Mayo 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Al 31 Diciembre_2016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Mayo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Mayo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729958"/>
                  </a:ext>
                </a:extLst>
              </a:tr>
              <a:tr h="261986">
                <a:tc>
                  <a:txBody>
                    <a:bodyPr/>
                    <a:lstStyle/>
                    <a:p>
                      <a:pPr algn="l" fontAlgn="ctr"/>
                      <a:r>
                        <a:rPr lang="es-CO" sz="1200" b="1" i="0" u="none" strike="noStrike" dirty="0">
                          <a:solidFill>
                            <a:srgbClr val="000000"/>
                          </a:solidFill>
                          <a:effectLst/>
                          <a:latin typeface="Arial Narrow" panose="020B0606020202030204" pitchFamily="34" charset="0"/>
                        </a:rPr>
                        <a:t>PASIVO CORRIENTE</a:t>
                      </a: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01293142"/>
                  </a:ext>
                </a:extLst>
              </a:tr>
              <a:tr h="261986">
                <a:tc>
                  <a:txBody>
                    <a:bodyPr/>
                    <a:lstStyle/>
                    <a:p>
                      <a:pPr algn="l" fontAlgn="ctr"/>
                      <a:r>
                        <a:rPr lang="es-CO" sz="1200" b="0" i="0" u="none" strike="noStrike" dirty="0">
                          <a:solidFill>
                            <a:srgbClr val="000000"/>
                          </a:solidFill>
                          <a:effectLst/>
                          <a:latin typeface="Arial Narrow" panose="020B0606020202030204" pitchFamily="34" charset="0"/>
                        </a:rPr>
                        <a:t>Cuentas por Pagar</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1,907</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1,491</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1,131</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28</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69</a:t>
                      </a:r>
                    </a:p>
                  </a:txBody>
                  <a:tcPr marL="5225" marR="5225" marT="5225" marB="0" anchor="ctr">
                    <a:lnL>
                      <a:noFill/>
                    </a:lnL>
                    <a:lnR>
                      <a:noFill/>
                    </a:lnR>
                    <a:lnT>
                      <a:noFill/>
                    </a:lnT>
                    <a:lnB>
                      <a:noFill/>
                    </a:lnB>
                  </a:tcPr>
                </a:tc>
                <a:extLst>
                  <a:ext uri="{0D108BD9-81ED-4DB2-BD59-A6C34878D82A}">
                    <a16:rowId xmlns:a16="http://schemas.microsoft.com/office/drawing/2014/main" val="1332491267"/>
                  </a:ext>
                </a:extLst>
              </a:tr>
              <a:tr h="261986">
                <a:tc>
                  <a:txBody>
                    <a:bodyPr/>
                    <a:lstStyle/>
                    <a:p>
                      <a:pPr algn="l" fontAlgn="ctr"/>
                      <a:r>
                        <a:rPr lang="es-CO" sz="1200" b="0" i="0" u="none" strike="noStrike" dirty="0">
                          <a:solidFill>
                            <a:srgbClr val="000000"/>
                          </a:solidFill>
                          <a:effectLst/>
                          <a:latin typeface="Arial Narrow" panose="020B0606020202030204" pitchFamily="34" charset="0"/>
                        </a:rPr>
                        <a:t>Beneficios a los empleados Corto Plazo</a:t>
                      </a: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887</a:t>
                      </a:r>
                    </a:p>
                  </a:txBody>
                  <a:tcPr marL="5225" marR="5225" marT="5225"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429</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466</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107</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90</a:t>
                      </a:r>
                    </a:p>
                  </a:txBody>
                  <a:tcPr marL="5225" marR="5225" marT="5225" marB="0" anchor="ctr">
                    <a:lnL>
                      <a:noFill/>
                    </a:lnL>
                    <a:lnR>
                      <a:noFill/>
                    </a:lnR>
                    <a:lnT>
                      <a:noFill/>
                    </a:lnT>
                    <a:lnB>
                      <a:noFill/>
                    </a:lnB>
                  </a:tcPr>
                </a:tc>
                <a:extLst>
                  <a:ext uri="{0D108BD9-81ED-4DB2-BD59-A6C34878D82A}">
                    <a16:rowId xmlns:a16="http://schemas.microsoft.com/office/drawing/2014/main" val="2923490587"/>
                  </a:ext>
                </a:extLst>
              </a:tr>
              <a:tr h="261986">
                <a:tc>
                  <a:txBody>
                    <a:bodyPr/>
                    <a:lstStyle/>
                    <a:p>
                      <a:pPr algn="l" fontAlgn="ctr"/>
                      <a:r>
                        <a:rPr lang="es-CO" sz="1200" b="0" i="0" u="none" strike="noStrike">
                          <a:solidFill>
                            <a:srgbClr val="000000"/>
                          </a:solidFill>
                          <a:effectLst/>
                          <a:latin typeface="Arial Narrow" panose="020B0606020202030204" pitchFamily="34" charset="0"/>
                        </a:rPr>
                        <a:t>Provisiones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167</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1,614</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188</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-11</a:t>
                      </a:r>
                    </a:p>
                  </a:txBody>
                  <a:tcPr marL="5225" marR="5225" marT="5225" marB="0" anchor="ctr">
                    <a:lnL>
                      <a:noFill/>
                    </a:lnL>
                    <a:lnR>
                      <a:noFill/>
                    </a:lnR>
                    <a:lnT>
                      <a:noFill/>
                    </a:lnT>
                    <a:lnB>
                      <a:noFill/>
                    </a:lnB>
                  </a:tcPr>
                </a:tc>
                <a:extLst>
                  <a:ext uri="{0D108BD9-81ED-4DB2-BD59-A6C34878D82A}">
                    <a16:rowId xmlns:a16="http://schemas.microsoft.com/office/drawing/2014/main" val="703310465"/>
                  </a:ext>
                </a:extLst>
              </a:tr>
              <a:tr h="261986">
                <a:tc>
                  <a:txBody>
                    <a:bodyPr/>
                    <a:lstStyle/>
                    <a:p>
                      <a:pPr algn="l" fontAlgn="ctr"/>
                      <a:r>
                        <a:rPr lang="es-CO" sz="1200" b="0" i="0" u="none" strike="noStrike" dirty="0">
                          <a:solidFill>
                            <a:srgbClr val="000000"/>
                          </a:solidFill>
                          <a:effectLst/>
                          <a:latin typeface="Arial Narrow" panose="020B0606020202030204" pitchFamily="34" charset="0"/>
                        </a:rPr>
                        <a:t>Otros pasivos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609</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506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20</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144</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698994"/>
                  </a:ext>
                </a:extLst>
              </a:tr>
              <a:tr h="261986">
                <a:tc>
                  <a:txBody>
                    <a:bodyPr/>
                    <a:lstStyle/>
                    <a:p>
                      <a:pPr algn="l" fontAlgn="ctr"/>
                      <a:r>
                        <a:rPr lang="es-CO" sz="1200" b="1" i="0" u="none" strike="noStrike">
                          <a:solidFill>
                            <a:srgbClr val="000000"/>
                          </a:solidFill>
                          <a:effectLst/>
                          <a:latin typeface="Arial Narrow" panose="020B0606020202030204" pitchFamily="34" charset="0"/>
                        </a:rPr>
                        <a:t>TOTAL PASIVO CORRIENTE</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3,570</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4,040</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2,035</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-12</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75</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045538"/>
                  </a:ext>
                </a:extLst>
              </a:tr>
              <a:tr h="193330">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323384"/>
                  </a:ext>
                </a:extLst>
              </a:tr>
              <a:tr h="261986">
                <a:tc>
                  <a:txBody>
                    <a:bodyPr/>
                    <a:lstStyle/>
                    <a:p>
                      <a:pPr algn="l" fontAlgn="ctr"/>
                      <a:r>
                        <a:rPr lang="es-CO" sz="1200" b="1" i="0" u="none" strike="noStrike">
                          <a:solidFill>
                            <a:srgbClr val="000000"/>
                          </a:solidFill>
                          <a:effectLst/>
                          <a:latin typeface="Arial Narrow" panose="020B0606020202030204" pitchFamily="34" charset="0"/>
                        </a:rPr>
                        <a:t>TOTAL PASIVO</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3,570</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4,040</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2,035</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-12</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75</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964418791"/>
                  </a:ext>
                </a:extLst>
              </a:tr>
              <a:tr h="195860">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9883851"/>
                  </a:ext>
                </a:extLst>
              </a:tr>
              <a:tr h="261986">
                <a:tc>
                  <a:txBody>
                    <a:bodyPr/>
                    <a:lstStyle/>
                    <a:p>
                      <a:pPr algn="ctr" fontAlgn="ctr"/>
                      <a:r>
                        <a:rPr lang="es-CO" sz="1200" b="1" i="0" u="none" strike="noStrike">
                          <a:solidFill>
                            <a:srgbClr val="000000"/>
                          </a:solidFill>
                          <a:effectLst/>
                          <a:latin typeface="Arial Narrow" panose="020B0606020202030204" pitchFamily="34" charset="0"/>
                        </a:rPr>
                        <a:t>PATRIMONIO</a:t>
                      </a: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 </a:t>
                      </a:r>
                    </a:p>
                  </a:txBody>
                  <a:tcPr marL="5225" marR="5225" marT="5225" marB="0" anchor="ctr">
                    <a:lnL>
                      <a:noFill/>
                    </a:lnL>
                    <a:lnR>
                      <a:noFill/>
                    </a:lnR>
                    <a:lnT>
                      <a:noFill/>
                    </a:lnT>
                    <a:lnB>
                      <a:noFill/>
                    </a:lnB>
                  </a:tcPr>
                </a:tc>
                <a:extLst>
                  <a:ext uri="{0D108BD9-81ED-4DB2-BD59-A6C34878D82A}">
                    <a16:rowId xmlns:a16="http://schemas.microsoft.com/office/drawing/2014/main" val="2932603357"/>
                  </a:ext>
                </a:extLst>
              </a:tr>
              <a:tr h="261986">
                <a:tc>
                  <a:txBody>
                    <a:bodyPr/>
                    <a:lstStyle/>
                    <a:p>
                      <a:pPr algn="l" fontAlgn="ctr"/>
                      <a:r>
                        <a:rPr lang="es-CO" sz="1200" b="0" i="0" u="none" strike="noStrike">
                          <a:solidFill>
                            <a:srgbClr val="000000"/>
                          </a:solidFill>
                          <a:effectLst/>
                          <a:latin typeface="Arial Narrow" panose="020B0606020202030204" pitchFamily="34" charset="0"/>
                        </a:rPr>
                        <a:t>Capital Suscrito y Pagado</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5225" marR="5225" marT="5225" marB="0" anchor="ctr">
                    <a:lnL>
                      <a:noFill/>
                    </a:lnL>
                    <a:lnR>
                      <a:noFill/>
                    </a:lnR>
                    <a:lnT>
                      <a:noFill/>
                    </a:lnT>
                    <a:lnB>
                      <a:noFill/>
                    </a:lnB>
                  </a:tcPr>
                </a:tc>
                <a:extLst>
                  <a:ext uri="{0D108BD9-81ED-4DB2-BD59-A6C34878D82A}">
                    <a16:rowId xmlns:a16="http://schemas.microsoft.com/office/drawing/2014/main" val="669202533"/>
                  </a:ext>
                </a:extLst>
              </a:tr>
              <a:tr h="261986">
                <a:tc>
                  <a:txBody>
                    <a:bodyPr/>
                    <a:lstStyle/>
                    <a:p>
                      <a:pPr algn="l" fontAlgn="ctr"/>
                      <a:r>
                        <a:rPr lang="es-CO" sz="1200" b="0" i="0" u="none" strike="noStrike">
                          <a:solidFill>
                            <a:srgbClr val="000000"/>
                          </a:solidFill>
                          <a:effectLst/>
                          <a:latin typeface="Arial Narrow" panose="020B0606020202030204" pitchFamily="34" charset="0"/>
                        </a:rPr>
                        <a:t>Reservas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499</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437</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437</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extLst>
                  <a:ext uri="{0D108BD9-81ED-4DB2-BD59-A6C34878D82A}">
                    <a16:rowId xmlns:a16="http://schemas.microsoft.com/office/drawing/2014/main" val="224656644"/>
                  </a:ext>
                </a:extLst>
              </a:tr>
              <a:tr h="261986">
                <a:tc>
                  <a:txBody>
                    <a:bodyPr/>
                    <a:lstStyle/>
                    <a:p>
                      <a:pPr algn="l" fontAlgn="ctr"/>
                      <a:r>
                        <a:rPr lang="es-CO" sz="1200" b="0" i="0" u="none" strike="noStrike">
                          <a:solidFill>
                            <a:srgbClr val="000000"/>
                          </a:solidFill>
                          <a:effectLst/>
                          <a:latin typeface="Arial Narrow" panose="020B0606020202030204" pitchFamily="34" charset="0"/>
                        </a:rPr>
                        <a:t>Resultados de ejercicios Anteriores</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14</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5225" marR="5225" marT="5225" marB="0" anchor="ctr">
                    <a:lnL>
                      <a:noFill/>
                    </a:lnL>
                    <a:lnR>
                      <a:noFill/>
                    </a:lnR>
                    <a:lnT>
                      <a:noFill/>
                    </a:lnT>
                    <a:lnB>
                      <a:noFill/>
                    </a:lnB>
                  </a:tcPr>
                </a:tc>
                <a:extLst>
                  <a:ext uri="{0D108BD9-81ED-4DB2-BD59-A6C34878D82A}">
                    <a16:rowId xmlns:a16="http://schemas.microsoft.com/office/drawing/2014/main" val="1028614705"/>
                  </a:ext>
                </a:extLst>
              </a:tr>
              <a:tr h="261986">
                <a:tc>
                  <a:txBody>
                    <a:bodyPr/>
                    <a:lstStyle/>
                    <a:p>
                      <a:pPr algn="l" fontAlgn="ctr"/>
                      <a:r>
                        <a:rPr lang="es-CO" sz="1200" b="0" i="0" u="none" strike="noStrike">
                          <a:solidFill>
                            <a:srgbClr val="000000"/>
                          </a:solidFill>
                          <a:effectLst/>
                          <a:latin typeface="Arial Narrow" panose="020B0606020202030204" pitchFamily="34" charset="0"/>
                        </a:rPr>
                        <a:t>Resultado del ejercicio</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270</a:t>
                      </a:r>
                    </a:p>
                  </a:txBody>
                  <a:tcPr marL="5225" marR="5225" marT="5225"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598</a:t>
                      </a:r>
                    </a:p>
                  </a:txBody>
                  <a:tcPr marL="5225" marR="5225" marT="5225"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55</a:t>
                      </a:r>
                    </a:p>
                  </a:txBody>
                  <a:tcPr marL="5225" marR="5225" marT="5225"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-55</a:t>
                      </a:r>
                    </a:p>
                  </a:txBody>
                  <a:tcPr marL="5225" marR="5225" marT="5225" marB="0" anchor="ctr">
                    <a:lnL>
                      <a:noFill/>
                    </a:lnL>
                    <a:lnR>
                      <a:noFill/>
                    </a:lnR>
                    <a:lnT>
                      <a:noFill/>
                    </a:lnT>
                    <a:lnB>
                      <a:noFill/>
                    </a:lnB>
                  </a:tcPr>
                </a:tc>
                <a:extLst>
                  <a:ext uri="{0D108BD9-81ED-4DB2-BD59-A6C34878D82A}">
                    <a16:rowId xmlns:a16="http://schemas.microsoft.com/office/drawing/2014/main" val="1454749719"/>
                  </a:ext>
                </a:extLst>
              </a:tr>
              <a:tr h="261986">
                <a:tc>
                  <a:txBody>
                    <a:bodyPr/>
                    <a:lstStyle/>
                    <a:p>
                      <a:pPr algn="l" fontAlgn="ctr"/>
                      <a:r>
                        <a:rPr lang="es-CO" sz="1200" b="0" i="0" u="none" strike="noStrike">
                          <a:solidFill>
                            <a:srgbClr val="000000"/>
                          </a:solidFill>
                          <a:effectLst/>
                          <a:latin typeface="Arial Narrow" panose="020B0606020202030204" pitchFamily="34" charset="0"/>
                        </a:rPr>
                        <a:t>Impactos por Transición</a:t>
                      </a: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( 126)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( 126)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( 126)</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0 </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0 </a:t>
                      </a:r>
                    </a:p>
                  </a:txBody>
                  <a:tcPr marL="5225" marR="5225" marT="52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805271"/>
                  </a:ext>
                </a:extLst>
              </a:tr>
              <a:tr h="261986">
                <a:tc>
                  <a:txBody>
                    <a:bodyPr/>
                    <a:lstStyle/>
                    <a:p>
                      <a:pPr algn="l" fontAlgn="ctr"/>
                      <a:r>
                        <a:rPr lang="es-CO" sz="1200" b="1" i="0" u="none" strike="noStrike">
                          <a:solidFill>
                            <a:srgbClr val="000000"/>
                          </a:solidFill>
                          <a:effectLst/>
                          <a:latin typeface="Arial Narrow" panose="020B0606020202030204" pitchFamily="34" charset="0"/>
                        </a:rPr>
                        <a:t>TOTAL PATRIMONIO</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18,073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17,929</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18,353</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759638"/>
                  </a:ext>
                </a:extLst>
              </a:tr>
              <a:tr h="193330">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 </a:t>
                      </a:r>
                    </a:p>
                  </a:txBody>
                  <a:tcPr marL="5225" marR="5225" marT="52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421473"/>
                  </a:ext>
                </a:extLst>
              </a:tr>
              <a:tr h="261986">
                <a:tc>
                  <a:txBody>
                    <a:bodyPr/>
                    <a:lstStyle/>
                    <a:p>
                      <a:pPr algn="l" fontAlgn="ctr"/>
                      <a:r>
                        <a:rPr lang="es-CO" sz="1200" b="1" i="0" u="none" strike="noStrike">
                          <a:solidFill>
                            <a:srgbClr val="000000"/>
                          </a:solidFill>
                          <a:effectLst/>
                          <a:latin typeface="Arial Narrow" panose="020B0606020202030204" pitchFamily="34" charset="0"/>
                        </a:rPr>
                        <a:t>TOTAL PASIVO Y PATRIMONIO</a:t>
                      </a: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21,643</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21,969</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dirty="0">
                        <a:solidFill>
                          <a:srgbClr val="000000"/>
                        </a:solidFill>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6</a:t>
                      </a:r>
                    </a:p>
                  </a:txBody>
                  <a:tcPr marL="5225" marR="5225" marT="52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722216119"/>
                  </a:ext>
                </a:extLst>
              </a:tr>
            </a:tbl>
          </a:graphicData>
        </a:graphic>
      </p:graphicFrame>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5305" y="464833"/>
            <a:ext cx="1012626" cy="818808"/>
          </a:xfrm>
          <a:prstGeom prst="rect">
            <a:avLst/>
          </a:prstGeom>
        </p:spPr>
      </p:pic>
      <p:sp>
        <p:nvSpPr>
          <p:cNvPr id="2" name="Marcador de número de diapositiva 1"/>
          <p:cNvSpPr>
            <a:spLocks noGrp="1"/>
          </p:cNvSpPr>
          <p:nvPr>
            <p:ph type="sldNum" sz="quarter" idx="12"/>
          </p:nvPr>
        </p:nvSpPr>
        <p:spPr>
          <a:xfrm>
            <a:off x="8181120" y="5675859"/>
            <a:ext cx="1851661" cy="328613"/>
          </a:xfrm>
        </p:spPr>
        <p:txBody>
          <a:bodyPr/>
          <a:lstStyle/>
          <a:p>
            <a:fld id="{015B2B85-C11A-46BE-910A-7C2CECB29AE5}" type="slidenum">
              <a:rPr lang="es-ES" smtClean="0"/>
              <a:t>107</a:t>
            </a:fld>
            <a:endParaRPr lang="es-ES" dirty="0"/>
          </a:p>
        </p:txBody>
      </p:sp>
      <p:sp>
        <p:nvSpPr>
          <p:cNvPr id="9" name="Título 1"/>
          <p:cNvSpPr txBox="1">
            <a:spLocks/>
          </p:cNvSpPr>
          <p:nvPr/>
        </p:nvSpPr>
        <p:spPr>
          <a:xfrm>
            <a:off x="3991521" y="464833"/>
            <a:ext cx="5144997" cy="624932"/>
          </a:xfrm>
          <a:prstGeom prst="rect">
            <a:avLst/>
          </a:prstGeom>
        </p:spPr>
        <p:txBody>
          <a:bodyPr vert="horz" lIns="47026" tIns="23514" rIns="47026" bIns="2351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263" dirty="0"/>
              <a:t> </a:t>
            </a:r>
            <a:r>
              <a:rPr lang="es-CO" sz="1029" dirty="0">
                <a:solidFill>
                  <a:srgbClr val="0070C0"/>
                </a:solidFill>
                <a:latin typeface="Lato Regular"/>
                <a:ea typeface="+mn-ea"/>
                <a:cs typeface="Lato Regular"/>
              </a:rPr>
              <a:t>ESTADO DE SITUACION FINANCIERA INDIVIDUAL</a:t>
            </a:r>
          </a:p>
          <a:p>
            <a:pPr algn="ctr"/>
            <a:r>
              <a:rPr lang="es-CO" sz="721" dirty="0">
                <a:solidFill>
                  <a:srgbClr val="0070C0"/>
                </a:solidFill>
                <a:latin typeface="Lato Regular"/>
                <a:ea typeface="+mn-ea"/>
                <a:cs typeface="Lato Regular"/>
              </a:rPr>
              <a:t>PERIODOS TERMINADOS EL 31 DE MAYO DE 2017 Y  31 DE MAYO 2016</a:t>
            </a:r>
          </a:p>
          <a:p>
            <a:pPr algn="ctr"/>
            <a:r>
              <a:rPr lang="es-CO" sz="721" dirty="0">
                <a:solidFill>
                  <a:srgbClr val="0070C0"/>
                </a:solidFill>
                <a:latin typeface="Lato Regular"/>
                <a:ea typeface="+mn-ea"/>
                <a:cs typeface="Lato Regular"/>
              </a:rPr>
              <a:t>(cifra en millones de pesos colombianos)</a:t>
            </a:r>
          </a:p>
          <a:p>
            <a:endParaRPr lang="es-CO" sz="721" b="1" dirty="0">
              <a:solidFill>
                <a:srgbClr val="0070C0"/>
              </a:solidFill>
              <a:latin typeface="Lato Regular"/>
              <a:ea typeface="+mn-ea"/>
              <a:cs typeface="Lato Regular"/>
            </a:endParaRPr>
          </a:p>
        </p:txBody>
      </p:sp>
      <p:sp>
        <p:nvSpPr>
          <p:cNvPr id="14" name="Botón de acción: ir hacia delante o siguiente 13">
            <a:hlinkClick r:id="rId3" action="ppaction://hlinksldjump" highlightClick="1"/>
          </p:cNvPr>
          <p:cNvSpPr/>
          <p:nvPr/>
        </p:nvSpPr>
        <p:spPr>
          <a:xfrm>
            <a:off x="3855824" y="1849917"/>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5" name="Botón de acción: ir hacia delante o siguiente 14">
            <a:hlinkClick r:id="" action="ppaction://noaction" highlightClick="1"/>
          </p:cNvPr>
          <p:cNvSpPr/>
          <p:nvPr/>
        </p:nvSpPr>
        <p:spPr>
          <a:xfrm>
            <a:off x="5061926" y="2126166"/>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6" name="Botón de acción: ir hacia delante o siguiente 15">
            <a:hlinkClick r:id="" action="ppaction://noaction" highlightClick="1"/>
          </p:cNvPr>
          <p:cNvSpPr/>
          <p:nvPr/>
        </p:nvSpPr>
        <p:spPr>
          <a:xfrm>
            <a:off x="3433423" y="2425335"/>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7" name="Botón de acción: ir hacia delante o siguiente 16">
            <a:hlinkClick r:id="" action="ppaction://noaction" highlightClick="1"/>
          </p:cNvPr>
          <p:cNvSpPr/>
          <p:nvPr/>
        </p:nvSpPr>
        <p:spPr>
          <a:xfrm>
            <a:off x="3584428" y="2678110"/>
            <a:ext cx="271396" cy="1109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dirty="0"/>
          </a:p>
        </p:txBody>
      </p:sp>
      <p:sp>
        <p:nvSpPr>
          <p:cNvPr id="11" name="Rectángulo 10"/>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Tree>
    <p:extLst>
      <p:ext uri="{BB962C8B-B14F-4D97-AF65-F5344CB8AC3E}">
        <p14:creationId xmlns:p14="http://schemas.microsoft.com/office/powerpoint/2010/main" val="41361178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a 10"/>
          <p:cNvGraphicFramePr>
            <a:graphicFrameLocks noGrp="1"/>
          </p:cNvGraphicFramePr>
          <p:nvPr>
            <p:extLst/>
          </p:nvPr>
        </p:nvGraphicFramePr>
        <p:xfrm>
          <a:off x="2495007" y="1061996"/>
          <a:ext cx="6966857" cy="4975262"/>
        </p:xfrm>
        <a:graphic>
          <a:graphicData uri="http://schemas.openxmlformats.org/drawingml/2006/table">
            <a:tbl>
              <a:tblPr/>
              <a:tblGrid>
                <a:gridCol w="2963176">
                  <a:extLst>
                    <a:ext uri="{9D8B030D-6E8A-4147-A177-3AD203B41FA5}">
                      <a16:colId xmlns:a16="http://schemas.microsoft.com/office/drawing/2014/main" val="3388553969"/>
                    </a:ext>
                  </a:extLst>
                </a:gridCol>
                <a:gridCol w="848238">
                  <a:extLst>
                    <a:ext uri="{9D8B030D-6E8A-4147-A177-3AD203B41FA5}">
                      <a16:colId xmlns:a16="http://schemas.microsoft.com/office/drawing/2014/main" val="3816926286"/>
                    </a:ext>
                  </a:extLst>
                </a:gridCol>
                <a:gridCol w="56549">
                  <a:extLst>
                    <a:ext uri="{9D8B030D-6E8A-4147-A177-3AD203B41FA5}">
                      <a16:colId xmlns:a16="http://schemas.microsoft.com/office/drawing/2014/main" val="1330241040"/>
                    </a:ext>
                  </a:extLst>
                </a:gridCol>
                <a:gridCol w="814308">
                  <a:extLst>
                    <a:ext uri="{9D8B030D-6E8A-4147-A177-3AD203B41FA5}">
                      <a16:colId xmlns:a16="http://schemas.microsoft.com/office/drawing/2014/main" val="3655430965"/>
                    </a:ext>
                  </a:extLst>
                </a:gridCol>
                <a:gridCol w="147028">
                  <a:extLst>
                    <a:ext uri="{9D8B030D-6E8A-4147-A177-3AD203B41FA5}">
                      <a16:colId xmlns:a16="http://schemas.microsoft.com/office/drawing/2014/main" val="368627210"/>
                    </a:ext>
                  </a:extLst>
                </a:gridCol>
                <a:gridCol w="588111">
                  <a:extLst>
                    <a:ext uri="{9D8B030D-6E8A-4147-A177-3AD203B41FA5}">
                      <a16:colId xmlns:a16="http://schemas.microsoft.com/office/drawing/2014/main" val="258645847"/>
                    </a:ext>
                  </a:extLst>
                </a:gridCol>
                <a:gridCol w="101789">
                  <a:extLst>
                    <a:ext uri="{9D8B030D-6E8A-4147-A177-3AD203B41FA5}">
                      <a16:colId xmlns:a16="http://schemas.microsoft.com/office/drawing/2014/main" val="1146469073"/>
                    </a:ext>
                  </a:extLst>
                </a:gridCol>
                <a:gridCol w="655970">
                  <a:extLst>
                    <a:ext uri="{9D8B030D-6E8A-4147-A177-3AD203B41FA5}">
                      <a16:colId xmlns:a16="http://schemas.microsoft.com/office/drawing/2014/main" val="2877956716"/>
                    </a:ext>
                  </a:extLst>
                </a:gridCol>
                <a:gridCol w="101789">
                  <a:extLst>
                    <a:ext uri="{9D8B030D-6E8A-4147-A177-3AD203B41FA5}">
                      <a16:colId xmlns:a16="http://schemas.microsoft.com/office/drawing/2014/main" val="2904751075"/>
                    </a:ext>
                  </a:extLst>
                </a:gridCol>
                <a:gridCol w="689899">
                  <a:extLst>
                    <a:ext uri="{9D8B030D-6E8A-4147-A177-3AD203B41FA5}">
                      <a16:colId xmlns:a16="http://schemas.microsoft.com/office/drawing/2014/main" val="1739713849"/>
                    </a:ext>
                  </a:extLst>
                </a:gridCol>
              </a:tblGrid>
              <a:tr h="458071">
                <a:tc>
                  <a:txBody>
                    <a:bodyPr/>
                    <a:lstStyle/>
                    <a:p>
                      <a:pPr algn="l" fontAlgn="b"/>
                      <a:endParaRPr lang="es-CO" sz="1000" b="0" i="0" u="none" strike="noStrike" dirty="0">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ctr" fontAlgn="ctr"/>
                      <a:r>
                        <a:rPr lang="es-CO" sz="1000" b="0" i="0" u="none" strike="noStrike">
                          <a:effectLst/>
                          <a:latin typeface="Arial Narrow" panose="020B0606020202030204" pitchFamily="34" charset="0"/>
                        </a:rPr>
                        <a:t>may-17</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may-16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1"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Diciembre 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000" b="1" i="0" u="none" strike="noStrike" dirty="0">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Mayo</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dirty="0">
                        <a:effectLst/>
                        <a:latin typeface="Arial Narrow" panose="020B0606020202030204" pitchFamily="34" charset="0"/>
                      </a:endParaRPr>
                    </a:p>
                  </a:txBody>
                  <a:tcPr marL="5225" marR="5225" marT="5225" marB="0" anchor="ctr">
                    <a:lnL>
                      <a:noFill/>
                    </a:lnL>
                    <a:lnR>
                      <a:noFill/>
                    </a:lnR>
                    <a:lnT>
                      <a:noFill/>
                    </a:lnT>
                    <a:lnB>
                      <a:noFill/>
                    </a:lnB>
                  </a:tcPr>
                </a:tc>
                <a:tc>
                  <a:txBody>
                    <a:bodyPr/>
                    <a:lstStyle/>
                    <a:p>
                      <a:pPr algn="ctr" fontAlgn="ctr"/>
                      <a:r>
                        <a:rPr lang="es-CO" sz="1000" b="0" i="0" u="none" strike="noStrike" dirty="0">
                          <a:effectLst/>
                          <a:latin typeface="Arial Narrow" panose="020B0606020202030204" pitchFamily="34" charset="0"/>
                        </a:rPr>
                        <a:t>Variación % Mayo -Dic</a:t>
                      </a:r>
                      <a:br>
                        <a:rPr lang="es-CO" sz="1000" b="0" i="0" u="none" strike="noStrike" dirty="0">
                          <a:effectLst/>
                          <a:latin typeface="Arial Narrow" panose="020B0606020202030204" pitchFamily="34" charset="0"/>
                        </a:rPr>
                      </a:br>
                      <a:r>
                        <a:rPr lang="es-CO" sz="1000" b="0" i="0" u="none" strike="noStrike" dirty="0">
                          <a:effectLst/>
                          <a:latin typeface="Arial Narrow" panose="020B0606020202030204" pitchFamily="34" charset="0"/>
                        </a:rPr>
                        <a:t>2017-2016</a:t>
                      </a:r>
                    </a:p>
                  </a:txBody>
                  <a:tcPr marL="5225" marR="5225" marT="52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540653"/>
                  </a:ext>
                </a:extLst>
              </a:tr>
              <a:tr h="270894">
                <a:tc>
                  <a:txBody>
                    <a:bodyPr/>
                    <a:lstStyle/>
                    <a:p>
                      <a:pPr algn="l" fontAlgn="b"/>
                      <a:r>
                        <a:rPr lang="es-CO" sz="1200" b="0" i="0" u="none" strike="noStrike" dirty="0">
                          <a:solidFill>
                            <a:srgbClr val="000000"/>
                          </a:solidFill>
                          <a:effectLst/>
                          <a:latin typeface="Arial Narrow" panose="020B0606020202030204" pitchFamily="34" charset="0"/>
                        </a:rPr>
                        <a:t>INGRESOS POR PRESTACION DE SERVICIOS</a:t>
                      </a: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11,619</a:t>
                      </a:r>
                    </a:p>
                  </a:txBody>
                  <a:tcPr marL="5225" marR="5225" marT="52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11,940</a:t>
                      </a:r>
                    </a:p>
                  </a:txBody>
                  <a:tcPr marL="5225" marR="5225" marT="52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29,891</a:t>
                      </a:r>
                    </a:p>
                  </a:txBody>
                  <a:tcPr marL="5225" marR="5225" marT="52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a:t>
                      </a:r>
                    </a:p>
                  </a:txBody>
                  <a:tcPr marL="5225" marR="5225" marT="52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-61</a:t>
                      </a:r>
                    </a:p>
                  </a:txBody>
                  <a:tcPr marL="5225" marR="5225" marT="52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45834010"/>
                  </a:ext>
                </a:extLst>
              </a:tr>
              <a:tr h="270894">
                <a:tc>
                  <a:txBody>
                    <a:bodyPr/>
                    <a:lstStyle/>
                    <a:p>
                      <a:pPr algn="l" fontAlgn="b"/>
                      <a:r>
                        <a:rPr lang="es-CO" sz="1200" b="0" i="0" u="none" strike="noStrike" dirty="0">
                          <a:solidFill>
                            <a:srgbClr val="000000"/>
                          </a:solidFill>
                          <a:effectLst/>
                          <a:latin typeface="Arial Narrow" panose="020B0606020202030204" pitchFamily="34" charset="0"/>
                        </a:rPr>
                        <a:t>FINANCIEROS</a:t>
                      </a: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253</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186</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534</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36</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a:t>
                      </a:r>
                    </a:p>
                  </a:txBody>
                  <a:tcPr marL="5225" marR="5225" marT="5225" marB="0" anchor="b">
                    <a:lnL>
                      <a:noFill/>
                    </a:lnL>
                    <a:lnR>
                      <a:noFill/>
                    </a:lnR>
                    <a:lnT>
                      <a:noFill/>
                    </a:lnT>
                    <a:lnB>
                      <a:noFill/>
                    </a:lnB>
                  </a:tcPr>
                </a:tc>
                <a:extLst>
                  <a:ext uri="{0D108BD9-81ED-4DB2-BD59-A6C34878D82A}">
                    <a16:rowId xmlns:a16="http://schemas.microsoft.com/office/drawing/2014/main" val="2182589409"/>
                  </a:ext>
                </a:extLst>
              </a:tr>
              <a:tr h="270894">
                <a:tc>
                  <a:txBody>
                    <a:bodyPr/>
                    <a:lstStyle/>
                    <a:p>
                      <a:pPr algn="l" fontAlgn="b"/>
                      <a:r>
                        <a:rPr lang="es-CO" sz="1200" b="0" i="0" u="none" strike="noStrike" dirty="0">
                          <a:solidFill>
                            <a:srgbClr val="000000"/>
                          </a:solidFill>
                          <a:effectLst/>
                          <a:latin typeface="Arial Narrow" panose="020B0606020202030204" pitchFamily="34" charset="0"/>
                        </a:rPr>
                        <a:t>INGRESOS DIVERSOS</a:t>
                      </a: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31</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136</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23,471</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Arial Narrow" panose="020B0606020202030204" pitchFamily="34" charset="0"/>
                        </a:rPr>
                        <a:t>-77</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552278"/>
                  </a:ext>
                </a:extLst>
              </a:tr>
              <a:tr h="270894">
                <a:tc>
                  <a:txBody>
                    <a:bodyPr/>
                    <a:lstStyle/>
                    <a:p>
                      <a:pPr algn="l" fontAlgn="b"/>
                      <a:r>
                        <a:rPr lang="es-CO" sz="1200" b="1" i="0" u="none" strike="noStrike" dirty="0">
                          <a:solidFill>
                            <a:srgbClr val="000000"/>
                          </a:solidFill>
                          <a:effectLst/>
                          <a:latin typeface="Arial Narrow" panose="020B0606020202030204" pitchFamily="34" charset="0"/>
                        </a:rPr>
                        <a:t>TOTAL INGRESOS OPERACIONALES</a:t>
                      </a:r>
                    </a:p>
                  </a:txBody>
                  <a:tcPr marL="5225" marR="5225" marT="5225"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11,903</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12,126</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30,560</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-61</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172548532"/>
                  </a:ext>
                </a:extLst>
              </a:tr>
              <a:tr h="202159">
                <a:tc>
                  <a:txBody>
                    <a:bodyPr/>
                    <a:lstStyle/>
                    <a:p>
                      <a:pPr algn="l" fontAlgn="b"/>
                      <a:r>
                        <a:rPr lang="es-CO" sz="1200" b="0" i="0" u="none" strike="noStrike" dirty="0">
                          <a:solidFill>
                            <a:srgbClr val="000000"/>
                          </a:solidFill>
                          <a:effectLst/>
                          <a:latin typeface="Arial Narrow" panose="020B0606020202030204" pitchFamily="34" charset="0"/>
                        </a:rPr>
                        <a:t>GASTOS DE ADMINISTRACIÓN DE OPERACIÓN</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23825226"/>
                  </a:ext>
                </a:extLst>
              </a:tr>
              <a:tr h="270894">
                <a:tc>
                  <a:txBody>
                    <a:bodyPr/>
                    <a:lstStyle/>
                    <a:p>
                      <a:pPr algn="l" fontAlgn="b"/>
                      <a:r>
                        <a:rPr lang="es-CO" sz="1200" b="0" i="0" u="none" strike="noStrike" dirty="0">
                          <a:solidFill>
                            <a:srgbClr val="000000"/>
                          </a:solidFill>
                          <a:effectLst/>
                          <a:latin typeface="Arial Narrow" panose="020B0606020202030204" pitchFamily="34" charset="0"/>
                        </a:rPr>
                        <a:t>GASTOS DE PERSONAL</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4,578</a:t>
                      </a:r>
                    </a:p>
                  </a:txBody>
                  <a:tcPr marL="5225" marR="5225" marT="5225"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2,049</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5,109</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123</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a:t>
                      </a:r>
                    </a:p>
                  </a:txBody>
                  <a:tcPr marL="5225" marR="5225" marT="5225" marB="0" anchor="b">
                    <a:lnL>
                      <a:noFill/>
                    </a:lnL>
                    <a:lnR>
                      <a:noFill/>
                    </a:lnR>
                    <a:lnT>
                      <a:noFill/>
                    </a:lnT>
                    <a:lnB>
                      <a:noFill/>
                    </a:lnB>
                  </a:tcPr>
                </a:tc>
                <a:extLst>
                  <a:ext uri="{0D108BD9-81ED-4DB2-BD59-A6C34878D82A}">
                    <a16:rowId xmlns:a16="http://schemas.microsoft.com/office/drawing/2014/main" val="48270389"/>
                  </a:ext>
                </a:extLst>
              </a:tr>
              <a:tr h="270894">
                <a:tc>
                  <a:txBody>
                    <a:bodyPr/>
                    <a:lstStyle/>
                    <a:p>
                      <a:pPr algn="l" fontAlgn="b"/>
                      <a:r>
                        <a:rPr lang="es-CO" sz="1200" b="0" i="0" u="none" strike="noStrike" dirty="0">
                          <a:solidFill>
                            <a:srgbClr val="000000"/>
                          </a:solidFill>
                          <a:effectLst/>
                          <a:latin typeface="Arial Narrow" panose="020B0606020202030204" pitchFamily="34" charset="0"/>
                        </a:rPr>
                        <a:t>GASTOS GENERALES</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2,710</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2,492</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6,914</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-61</a:t>
                      </a:r>
                    </a:p>
                  </a:txBody>
                  <a:tcPr marL="5225" marR="5225" marT="5225" marB="0" anchor="b">
                    <a:lnL>
                      <a:noFill/>
                    </a:lnL>
                    <a:lnR>
                      <a:noFill/>
                    </a:lnR>
                    <a:lnT>
                      <a:noFill/>
                    </a:lnT>
                    <a:lnB>
                      <a:noFill/>
                    </a:lnB>
                  </a:tcPr>
                </a:tc>
                <a:extLst>
                  <a:ext uri="{0D108BD9-81ED-4DB2-BD59-A6C34878D82A}">
                    <a16:rowId xmlns:a16="http://schemas.microsoft.com/office/drawing/2014/main" val="1677537752"/>
                  </a:ext>
                </a:extLst>
              </a:tr>
              <a:tr h="270894">
                <a:tc>
                  <a:txBody>
                    <a:bodyPr/>
                    <a:lstStyle/>
                    <a:p>
                      <a:pPr algn="l" fontAlgn="b"/>
                      <a:r>
                        <a:rPr lang="es-CO" sz="1200" b="0" i="0" u="none" strike="noStrike" dirty="0">
                          <a:solidFill>
                            <a:srgbClr val="000000"/>
                          </a:solidFill>
                          <a:effectLst/>
                          <a:latin typeface="Arial Narrow" panose="020B0606020202030204" pitchFamily="34" charset="0"/>
                        </a:rPr>
                        <a:t>IMPUESTOS, CONTRIBUCIONES Y TASAS</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134</a:t>
                      </a:r>
                    </a:p>
                  </a:txBody>
                  <a:tcPr marL="5225" marR="5225" marT="5225"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229</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377</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-42</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-65</a:t>
                      </a:r>
                    </a:p>
                  </a:txBody>
                  <a:tcPr marL="5225" marR="5225" marT="5225" marB="0" anchor="b">
                    <a:lnL>
                      <a:noFill/>
                    </a:lnL>
                    <a:lnR>
                      <a:noFill/>
                    </a:lnR>
                    <a:lnT>
                      <a:noFill/>
                    </a:lnT>
                    <a:lnB>
                      <a:noFill/>
                    </a:lnB>
                  </a:tcPr>
                </a:tc>
                <a:extLst>
                  <a:ext uri="{0D108BD9-81ED-4DB2-BD59-A6C34878D82A}">
                    <a16:rowId xmlns:a16="http://schemas.microsoft.com/office/drawing/2014/main" val="553676076"/>
                  </a:ext>
                </a:extLst>
              </a:tr>
              <a:tr h="270894">
                <a:tc>
                  <a:txBody>
                    <a:bodyPr/>
                    <a:lstStyle/>
                    <a:p>
                      <a:pPr algn="l" fontAlgn="b"/>
                      <a:r>
                        <a:rPr lang="es-CO" sz="1200" b="0" i="0" u="none" strike="noStrike" dirty="0">
                          <a:solidFill>
                            <a:srgbClr val="000000"/>
                          </a:solidFill>
                          <a:effectLst/>
                          <a:latin typeface="Arial Narrow" panose="020B0606020202030204" pitchFamily="34" charset="0"/>
                        </a:rPr>
                        <a:t>GASTOS DE VENTA GENERALES</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3,146</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5,856</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14,056</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-46</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-78</a:t>
                      </a:r>
                    </a:p>
                  </a:txBody>
                  <a:tcPr marL="5225" marR="5225" marT="5225" marB="0" anchor="b">
                    <a:lnL>
                      <a:noFill/>
                    </a:lnL>
                    <a:lnR>
                      <a:noFill/>
                    </a:lnR>
                    <a:lnT>
                      <a:noFill/>
                    </a:lnT>
                    <a:lnB>
                      <a:noFill/>
                    </a:lnB>
                  </a:tcPr>
                </a:tc>
                <a:extLst>
                  <a:ext uri="{0D108BD9-81ED-4DB2-BD59-A6C34878D82A}">
                    <a16:rowId xmlns:a16="http://schemas.microsoft.com/office/drawing/2014/main" val="244446922"/>
                  </a:ext>
                </a:extLst>
              </a:tr>
              <a:tr h="270894">
                <a:tc>
                  <a:txBody>
                    <a:bodyPr/>
                    <a:lstStyle/>
                    <a:p>
                      <a:pPr algn="l" fontAlgn="b"/>
                      <a:r>
                        <a:rPr lang="es-CO" sz="1200" b="0" i="0" u="none" strike="noStrike" dirty="0">
                          <a:solidFill>
                            <a:srgbClr val="000000"/>
                          </a:solidFill>
                          <a:effectLst/>
                          <a:latin typeface="Arial Narrow" panose="020B0606020202030204" pitchFamily="34" charset="0"/>
                        </a:rPr>
                        <a:t>DETERIORO, DEPRECIACION, AMORT.</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52</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50</a:t>
                      </a:r>
                    </a:p>
                  </a:txBody>
                  <a:tcPr marL="5225" marR="5225" marT="5225"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103</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-49</a:t>
                      </a:r>
                    </a:p>
                  </a:txBody>
                  <a:tcPr marL="5225" marR="5225" marT="5225" marB="0" anchor="b">
                    <a:lnL>
                      <a:noFill/>
                    </a:lnL>
                    <a:lnR>
                      <a:noFill/>
                    </a:lnR>
                    <a:lnT>
                      <a:noFill/>
                    </a:lnT>
                    <a:lnB>
                      <a:noFill/>
                    </a:lnB>
                  </a:tcPr>
                </a:tc>
                <a:extLst>
                  <a:ext uri="{0D108BD9-81ED-4DB2-BD59-A6C34878D82A}">
                    <a16:rowId xmlns:a16="http://schemas.microsoft.com/office/drawing/2014/main" val="957031974"/>
                  </a:ext>
                </a:extLst>
              </a:tr>
              <a:tr h="270894">
                <a:tc>
                  <a:txBody>
                    <a:bodyPr/>
                    <a:lstStyle/>
                    <a:p>
                      <a:pPr algn="l" fontAlgn="b"/>
                      <a:r>
                        <a:rPr lang="es-CO" sz="1200" b="0" i="0" u="none" strike="noStrike" dirty="0">
                          <a:solidFill>
                            <a:srgbClr val="000000"/>
                          </a:solidFill>
                          <a:effectLst/>
                          <a:latin typeface="Arial Narrow" panose="020B0606020202030204" pitchFamily="34" charset="0"/>
                        </a:rPr>
                        <a:t>OTROS GASTOS OPERACIONALES</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934</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1,212</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3,211</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-23</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Arial Narrow" panose="020B0606020202030204" pitchFamily="34" charset="0"/>
                        </a:rPr>
                        <a:t>-71</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848377"/>
                  </a:ext>
                </a:extLst>
              </a:tr>
              <a:tr h="270894">
                <a:tc>
                  <a:txBody>
                    <a:bodyPr/>
                    <a:lstStyle/>
                    <a:p>
                      <a:pPr algn="l" fontAlgn="b"/>
                      <a:r>
                        <a:rPr lang="es-CO" sz="1200" b="1" i="0" u="none" strike="noStrike" dirty="0">
                          <a:solidFill>
                            <a:srgbClr val="000000"/>
                          </a:solidFill>
                          <a:effectLst/>
                          <a:latin typeface="Arial Narrow" panose="020B0606020202030204" pitchFamily="34" charset="0"/>
                        </a:rPr>
                        <a:t>TOTAL GASTOS DE ADMINISTRACION</a:t>
                      </a: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11,554</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11,888</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29,771</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-61</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22841763"/>
                  </a:ext>
                </a:extLst>
              </a:tr>
              <a:tr h="193330">
                <a:tc>
                  <a:txBody>
                    <a:bodyPr/>
                    <a:lstStyle/>
                    <a:p>
                      <a:pPr algn="l" fontAlgn="b"/>
                      <a:endParaRPr lang="es-CO" sz="1200" b="1" i="0" u="none" strike="noStrike" dirty="0">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58909594"/>
                  </a:ext>
                </a:extLst>
              </a:tr>
              <a:tr h="381435">
                <a:tc>
                  <a:txBody>
                    <a:bodyPr/>
                    <a:lstStyle/>
                    <a:p>
                      <a:pPr algn="l" fontAlgn="b"/>
                      <a:r>
                        <a:rPr lang="es-CO" sz="1200" b="1" i="0" u="none" strike="noStrike" dirty="0">
                          <a:solidFill>
                            <a:srgbClr val="000000"/>
                          </a:solidFill>
                          <a:effectLst/>
                          <a:latin typeface="Arial Narrow" panose="020B0606020202030204" pitchFamily="34" charset="0"/>
                        </a:rPr>
                        <a:t>RESULTADO DEL PERIODO ANTES DE IMPUESTOS</a:t>
                      </a: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349</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238</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789</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47</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-56</a:t>
                      </a:r>
                    </a:p>
                  </a:txBody>
                  <a:tcPr marL="5225" marR="5225" marT="5225" marB="0" anchor="b">
                    <a:lnL>
                      <a:noFill/>
                    </a:lnL>
                    <a:lnR>
                      <a:noFill/>
                    </a:lnR>
                    <a:lnT>
                      <a:noFill/>
                    </a:lnT>
                    <a:lnB>
                      <a:noFill/>
                    </a:lnB>
                  </a:tcPr>
                </a:tc>
                <a:extLst>
                  <a:ext uri="{0D108BD9-81ED-4DB2-BD59-A6C34878D82A}">
                    <a16:rowId xmlns:a16="http://schemas.microsoft.com/office/drawing/2014/main" val="143943226"/>
                  </a:ext>
                </a:extLst>
              </a:tr>
              <a:tr h="250679">
                <a:tc>
                  <a:txBody>
                    <a:bodyPr/>
                    <a:lstStyle/>
                    <a:p>
                      <a:pPr algn="l" fontAlgn="b"/>
                      <a:r>
                        <a:rPr lang="es-CO" sz="1200" b="0" i="0" u="none" strike="noStrike" dirty="0">
                          <a:solidFill>
                            <a:srgbClr val="000000"/>
                          </a:solidFill>
                          <a:effectLst/>
                          <a:latin typeface="Arial Narrow" panose="020B0606020202030204" pitchFamily="34" charset="0"/>
                        </a:rPr>
                        <a:t>IMPUESTO SOBRE LA RENTA Y COMPLEM.</a:t>
                      </a:r>
                    </a:p>
                  </a:txBody>
                  <a:tcPr marL="78377"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79</a:t>
                      </a:r>
                    </a:p>
                  </a:txBody>
                  <a:tcPr marL="5225" marR="5225" marT="5225"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47</a:t>
                      </a:r>
                    </a:p>
                  </a:txBody>
                  <a:tcPr marL="5225" marR="5225" marT="5225"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140</a:t>
                      </a:r>
                    </a:p>
                  </a:txBody>
                  <a:tcPr marL="5225" marR="5225" marT="5225"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70</a:t>
                      </a:r>
                    </a:p>
                  </a:txBody>
                  <a:tcPr marL="5225" marR="5225" marT="5225"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-43</a:t>
                      </a:r>
                    </a:p>
                  </a:txBody>
                  <a:tcPr marL="5225" marR="5225" marT="5225" marB="0" anchor="b">
                    <a:lnL>
                      <a:noFill/>
                    </a:lnL>
                    <a:lnR>
                      <a:noFill/>
                    </a:lnR>
                    <a:lnT>
                      <a:noFill/>
                    </a:lnT>
                    <a:lnB>
                      <a:noFill/>
                    </a:lnB>
                  </a:tcPr>
                </a:tc>
                <a:extLst>
                  <a:ext uri="{0D108BD9-81ED-4DB2-BD59-A6C34878D82A}">
                    <a16:rowId xmlns:a16="http://schemas.microsoft.com/office/drawing/2014/main" val="1386527652"/>
                  </a:ext>
                </a:extLst>
              </a:tr>
              <a:tr h="234506">
                <a:tc>
                  <a:txBody>
                    <a:bodyPr/>
                    <a:lstStyle/>
                    <a:p>
                      <a:pPr algn="l" fontAlgn="b"/>
                      <a:r>
                        <a:rPr lang="es-CO" sz="1200" b="0" i="0" u="none" strike="noStrike">
                          <a:solidFill>
                            <a:srgbClr val="000000"/>
                          </a:solidFill>
                          <a:effectLst/>
                          <a:latin typeface="Arial Narrow" panose="020B0606020202030204" pitchFamily="34" charset="0"/>
                        </a:rPr>
                        <a:t>IMPUESTO SOBRE LA RENTA  EQUIDAD CREE</a:t>
                      </a:r>
                    </a:p>
                  </a:txBody>
                  <a:tcPr marL="78377"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17</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50</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5225" marR="5225" marT="5225"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5225" marR="5225" marT="52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5710776"/>
                  </a:ext>
                </a:extLst>
              </a:tr>
              <a:tr h="270894">
                <a:tc>
                  <a:txBody>
                    <a:bodyPr/>
                    <a:lstStyle/>
                    <a:p>
                      <a:pPr algn="l" fontAlgn="b"/>
                      <a:r>
                        <a:rPr lang="es-CO" sz="1200" b="1" i="0" u="none" strike="noStrike">
                          <a:solidFill>
                            <a:srgbClr val="000000"/>
                          </a:solidFill>
                          <a:effectLst/>
                          <a:latin typeface="Arial Narrow" panose="020B0606020202030204" pitchFamily="34" charset="0"/>
                        </a:rPr>
                        <a:t>RESULTADO DEL PERIODO</a:t>
                      </a: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270</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174</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598</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5225" marR="5225" marT="5225"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55</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-55</a:t>
                      </a:r>
                    </a:p>
                  </a:txBody>
                  <a:tcPr marL="5225" marR="5225" marT="52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21907965"/>
                  </a:ext>
                </a:extLst>
              </a:tr>
            </a:tbl>
          </a:graphicData>
        </a:graphic>
      </p:graphicFrame>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4787" y="458494"/>
            <a:ext cx="1012626" cy="818808"/>
          </a:xfrm>
          <a:prstGeom prst="rect">
            <a:avLst/>
          </a:prstGeom>
        </p:spPr>
      </p:pic>
      <p:sp>
        <p:nvSpPr>
          <p:cNvPr id="2" name="Marcador de número de diapositiva 1"/>
          <p:cNvSpPr>
            <a:spLocks noGrp="1"/>
          </p:cNvSpPr>
          <p:nvPr>
            <p:ph type="sldNum" sz="quarter" idx="12"/>
          </p:nvPr>
        </p:nvSpPr>
        <p:spPr>
          <a:xfrm>
            <a:off x="8148981" y="5661203"/>
            <a:ext cx="1851661" cy="328613"/>
          </a:xfrm>
        </p:spPr>
        <p:txBody>
          <a:bodyPr/>
          <a:lstStyle/>
          <a:p>
            <a:fld id="{015B2B85-C11A-46BE-910A-7C2CECB29AE5}" type="slidenum">
              <a:rPr lang="es-ES" smtClean="0"/>
              <a:t>108</a:t>
            </a:fld>
            <a:endParaRPr lang="es-ES" dirty="0"/>
          </a:p>
        </p:txBody>
      </p:sp>
      <p:sp>
        <p:nvSpPr>
          <p:cNvPr id="9" name="Título 1"/>
          <p:cNvSpPr txBox="1">
            <a:spLocks/>
          </p:cNvSpPr>
          <p:nvPr/>
        </p:nvSpPr>
        <p:spPr>
          <a:xfrm>
            <a:off x="4058879" y="576963"/>
            <a:ext cx="4483918" cy="448141"/>
          </a:xfrm>
          <a:prstGeom prst="rect">
            <a:avLst/>
          </a:prstGeom>
        </p:spPr>
        <p:txBody>
          <a:bodyPr vert="horz" lIns="47026" tIns="23514" rIns="47026" bIns="2351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2263" dirty="0"/>
              <a:t> </a:t>
            </a:r>
            <a:r>
              <a:rPr lang="es-CO" sz="1029" dirty="0">
                <a:solidFill>
                  <a:srgbClr val="0070C0"/>
                </a:solidFill>
                <a:latin typeface="Lato Regular"/>
                <a:ea typeface="+mn-ea"/>
                <a:cs typeface="Lato Regular"/>
              </a:rPr>
              <a:t>ESTADO DE RESULTADO INTEGRAL INDIVIDUAL</a:t>
            </a:r>
          </a:p>
          <a:p>
            <a:pPr algn="ctr"/>
            <a:r>
              <a:rPr lang="es-CO" sz="721" dirty="0">
                <a:solidFill>
                  <a:srgbClr val="0070C0"/>
                </a:solidFill>
                <a:latin typeface="Lato Regular"/>
                <a:ea typeface="+mn-ea"/>
                <a:cs typeface="Lato Regular"/>
              </a:rPr>
              <a:t>PERIODOS TERMINADOS EL 31 DE MAYO DE 2017 Y  31 DE MAYO 2016</a:t>
            </a:r>
          </a:p>
          <a:p>
            <a:pPr algn="ctr"/>
            <a:r>
              <a:rPr lang="es-CO" sz="686" dirty="0">
                <a:solidFill>
                  <a:srgbClr val="0070C0"/>
                </a:solidFill>
                <a:latin typeface="Lato Regular"/>
                <a:ea typeface="+mn-ea"/>
                <a:cs typeface="Lato Regular"/>
              </a:rPr>
              <a:t>(cifras expresadas en millones de pesos colombianos</a:t>
            </a:r>
            <a:r>
              <a:rPr lang="es-CO" sz="721" dirty="0">
                <a:solidFill>
                  <a:srgbClr val="0070C0"/>
                </a:solidFill>
                <a:latin typeface="Lato Regular"/>
                <a:ea typeface="+mn-ea"/>
                <a:cs typeface="Lato Regular"/>
              </a:rPr>
              <a:t>)</a:t>
            </a:r>
          </a:p>
          <a:p>
            <a:endParaRPr lang="es-CO" sz="721" b="1" dirty="0">
              <a:solidFill>
                <a:srgbClr val="0070C0"/>
              </a:solidFill>
              <a:latin typeface="Lato Regular"/>
              <a:ea typeface="+mn-ea"/>
              <a:cs typeface="Lato Regular"/>
            </a:endParaRPr>
          </a:p>
        </p:txBody>
      </p:sp>
      <p:sp>
        <p:nvSpPr>
          <p:cNvPr id="10" name="Botón de acción: ir hacia delante o siguiente 9">
            <a:hlinkClick r:id="" action="ppaction://noaction" highlightClick="1"/>
          </p:cNvPr>
          <p:cNvSpPr/>
          <p:nvPr/>
        </p:nvSpPr>
        <p:spPr>
          <a:xfrm>
            <a:off x="4058879" y="2913634"/>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2" name="Botón de acción: ir hacia delante o siguiente 11">
            <a:hlinkClick r:id="" action="ppaction://noaction" highlightClick="1"/>
          </p:cNvPr>
          <p:cNvSpPr/>
          <p:nvPr/>
        </p:nvSpPr>
        <p:spPr>
          <a:xfrm>
            <a:off x="4801999" y="4277853"/>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3" name="Botón de acción: ir hacia delante o siguiente 12">
            <a:hlinkClick r:id="" action="ppaction://noaction" highlightClick="1"/>
          </p:cNvPr>
          <p:cNvSpPr/>
          <p:nvPr/>
        </p:nvSpPr>
        <p:spPr>
          <a:xfrm>
            <a:off x="4053030" y="3208354"/>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4" name="Botón de acción: ir hacia delante o siguiente 13">
            <a:hlinkClick r:id="" action="ppaction://noaction" highlightClick="1"/>
          </p:cNvPr>
          <p:cNvSpPr/>
          <p:nvPr/>
        </p:nvSpPr>
        <p:spPr>
          <a:xfrm>
            <a:off x="4643814" y="3743669"/>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6" name="Botón de acción: ir hacia delante o siguiente 15">
            <a:hlinkClick r:id="" action="ppaction://noaction" highlightClick="1"/>
          </p:cNvPr>
          <p:cNvSpPr/>
          <p:nvPr/>
        </p:nvSpPr>
        <p:spPr>
          <a:xfrm>
            <a:off x="4969672" y="3986281"/>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5" name="Botón de acción: ir hacia delante o siguiente 13">
            <a:hlinkClick r:id="" action="ppaction://noaction" highlightClick="1"/>
          </p:cNvPr>
          <p:cNvSpPr/>
          <p:nvPr/>
        </p:nvSpPr>
        <p:spPr>
          <a:xfrm>
            <a:off x="5105369" y="3452097"/>
            <a:ext cx="271396" cy="8838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34"/>
          </a:p>
        </p:txBody>
      </p:sp>
      <p:sp>
        <p:nvSpPr>
          <p:cNvPr id="17" name="Rectángulo 16"/>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8" name="Rectángulo 17"/>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p:nvSpPr>
        <p:spPr>
          <a:xfrm>
            <a:off x="5895541" y="6515237"/>
            <a:ext cx="5607625" cy="338554"/>
          </a:xfrm>
          <a:prstGeom prst="rect">
            <a:avLst/>
          </a:prstGeom>
        </p:spPr>
        <p:txBody>
          <a:bodyPr wrap="none">
            <a:spAutoFit/>
          </a:bodyPr>
          <a:lstStyle/>
          <a:p>
            <a:pPr algn="ctr" defTabSz="914400">
              <a:defRPr/>
            </a:pPr>
            <a:r>
              <a:rPr lang="es-CO" sz="1600" kern="0" dirty="0">
                <a:solidFill>
                  <a:schemeClr val="bg1"/>
                </a:solidFill>
              </a:rPr>
              <a:t>Vicepresidencia Administrativa y Financiera - Gerencia Financiera</a:t>
            </a:r>
          </a:p>
        </p:txBody>
      </p:sp>
    </p:spTree>
    <p:extLst>
      <p:ext uri="{BB962C8B-B14F-4D97-AF65-F5344CB8AC3E}">
        <p14:creationId xmlns:p14="http://schemas.microsoft.com/office/powerpoint/2010/main" val="992838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342901"/>
            <a:ext cx="2000250" cy="1091745"/>
          </a:xfrm>
          <a:prstGeom prst="rect">
            <a:avLst/>
          </a:prstGeom>
        </p:spPr>
      </p:pic>
      <p:sp>
        <p:nvSpPr>
          <p:cNvPr id="6" name="CuadroTexto 5"/>
          <p:cNvSpPr txBox="1"/>
          <p:nvPr/>
        </p:nvSpPr>
        <p:spPr>
          <a:xfrm>
            <a:off x="3179677" y="2296342"/>
            <a:ext cx="6016199" cy="424732"/>
          </a:xfrm>
          <a:prstGeom prst="rect">
            <a:avLst/>
          </a:prstGeom>
          <a:noFill/>
        </p:spPr>
        <p:txBody>
          <a:bodyPr wrap="square" rtlCol="0">
            <a:spAutoFit/>
          </a:bodyPr>
          <a:lstStyle/>
          <a:p>
            <a:pPr algn="ctr">
              <a:spcBef>
                <a:spcPct val="20000"/>
              </a:spcBef>
            </a:pPr>
            <a:r>
              <a:rPr lang="es-ES" sz="216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3. GERENCIA DE SOCIEDADES EN LIQUIDACIÓN</a:t>
            </a:r>
          </a:p>
        </p:txBody>
      </p:sp>
      <p:sp>
        <p:nvSpPr>
          <p:cNvPr id="7" name="Rectángulo 6"/>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Sociedades en Liquidación</a:t>
            </a:r>
          </a:p>
        </p:txBody>
      </p:sp>
      <p:sp>
        <p:nvSpPr>
          <p:cNvPr id="10" name="Rectángulo 9"/>
          <p:cNvSpPr/>
          <p:nvPr/>
        </p:nvSpPr>
        <p:spPr>
          <a:xfrm>
            <a:off x="0" y="6515237"/>
            <a:ext cx="12192000" cy="3427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p:nvSpPr>
        <p:spPr>
          <a:xfrm>
            <a:off x="6989596" y="6515237"/>
            <a:ext cx="3419527" cy="338554"/>
          </a:xfrm>
          <a:prstGeom prst="rect">
            <a:avLst/>
          </a:prstGeom>
        </p:spPr>
        <p:txBody>
          <a:bodyPr wrap="none">
            <a:spAutoFit/>
          </a:bodyPr>
          <a:lstStyle/>
          <a:p>
            <a:pPr algn="ctr" defTabSz="914400">
              <a:defRPr/>
            </a:pPr>
            <a:r>
              <a:rPr lang="es-CO" sz="1600" kern="0" dirty="0">
                <a:solidFill>
                  <a:schemeClr val="bg1"/>
                </a:solidFill>
              </a:rPr>
              <a:t>Gerencia de Sociedades en Liquidación</a:t>
            </a:r>
          </a:p>
        </p:txBody>
      </p:sp>
      <p:sp>
        <p:nvSpPr>
          <p:cNvPr id="12" name="CuadroTexto 11"/>
          <p:cNvSpPr txBox="1"/>
          <p:nvPr/>
        </p:nvSpPr>
        <p:spPr>
          <a:xfrm>
            <a:off x="0" y="2132959"/>
            <a:ext cx="12192000" cy="1077218"/>
          </a:xfrm>
          <a:prstGeom prst="rect">
            <a:avLst/>
          </a:prstGeom>
          <a:solidFill>
            <a:srgbClr val="000A8B"/>
          </a:solidFill>
        </p:spPr>
        <p:txBody>
          <a:bodyPr wrap="square" rtlCol="0">
            <a:spAutoFit/>
          </a:bodyPr>
          <a:lstStyle/>
          <a:p>
            <a:pPr algn="ctr"/>
            <a:r>
              <a:rPr lang="es-CO" sz="3200" b="1" dirty="0">
                <a:solidFill>
                  <a:schemeClr val="bg1"/>
                </a:solidFill>
              </a:rPr>
              <a:t>PROPUESTA FIJACION HONORARIOS LIQUIDADOR- ACTIVOS DE IMPOSIBLE REALIZACIÓN</a:t>
            </a:r>
          </a:p>
        </p:txBody>
      </p:sp>
    </p:spTree>
    <p:extLst>
      <p:ext uri="{BB962C8B-B14F-4D97-AF65-F5344CB8AC3E}">
        <p14:creationId xmlns:p14="http://schemas.microsoft.com/office/powerpoint/2010/main" val="14357717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5743672" y="801998"/>
            <a:ext cx="184731" cy="553998"/>
          </a:xfrm>
          <a:prstGeom prst="rect">
            <a:avLst/>
          </a:prstGeom>
          <a:noFill/>
        </p:spPr>
        <p:txBody>
          <a:bodyPr wrap="none" lIns="91440" tIns="45720" rIns="91440" bIns="45720">
            <a:spAutoFit/>
          </a:bodyPr>
          <a:lstStyle/>
          <a:p>
            <a:pPr algn="ctr"/>
            <a:endParaRPr lang="es-CO" sz="3000" b="1" dirty="0">
              <a:ln w="9525">
                <a:solidFill>
                  <a:schemeClr val="bg1"/>
                </a:solidFill>
                <a:prstDash val="solid"/>
              </a:ln>
              <a:solidFill>
                <a:srgbClr val="002060"/>
              </a:solidFill>
            </a:endParaRPr>
          </a:p>
        </p:txBody>
      </p:sp>
      <p:sp>
        <p:nvSpPr>
          <p:cNvPr id="9" name="Rectángulo 8"/>
          <p:cNvSpPr/>
          <p:nvPr/>
        </p:nvSpPr>
        <p:spPr>
          <a:xfrm>
            <a:off x="0" y="6453336"/>
            <a:ext cx="12192000" cy="404664"/>
          </a:xfrm>
          <a:prstGeom prst="rect">
            <a:avLst/>
          </a:prstGeom>
          <a:solidFill>
            <a:srgbClr val="002060"/>
          </a:solidFill>
          <a:ln w="28575">
            <a:solidFill>
              <a:srgbClr val="002060"/>
            </a:solid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r"/>
            <a:r>
              <a:rPr lang="es-CO" sz="2000" dirty="0">
                <a:ln w="0"/>
                <a:solidFill>
                  <a:schemeClr val="bg1"/>
                </a:solidFill>
                <a:effectLst>
                  <a:outerShdw blurRad="38100" dist="19050" dir="2700000" algn="tl" rotWithShape="0">
                    <a:schemeClr val="dk1">
                      <a:alpha val="40000"/>
                    </a:schemeClr>
                  </a:outerShdw>
                </a:effectLst>
              </a:rPr>
              <a:t>Gerencia de Sociedades en Liquidación</a:t>
            </a:r>
          </a:p>
        </p:txBody>
      </p:sp>
      <p:sp>
        <p:nvSpPr>
          <p:cNvPr id="6" name="Rectángulo 5"/>
          <p:cNvSpPr/>
          <p:nvPr/>
        </p:nvSpPr>
        <p:spPr>
          <a:xfrm>
            <a:off x="3638803" y="643051"/>
            <a:ext cx="5190845" cy="461665"/>
          </a:xfrm>
          <a:prstGeom prst="rect">
            <a:avLst/>
          </a:prstGeom>
          <a:noFill/>
        </p:spPr>
        <p:txBody>
          <a:bodyPr wrap="none" lIns="91440" tIns="45720" rIns="91440" bIns="45720">
            <a:spAutoFit/>
          </a:bodyPr>
          <a:lstStyle/>
          <a:p>
            <a:pPr algn="ctr"/>
            <a:r>
              <a:rPr lang="es-CO" sz="240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FIJACION HONORARIOS LIQUIDADORES</a:t>
            </a:r>
          </a:p>
        </p:txBody>
      </p:sp>
      <p:sp>
        <p:nvSpPr>
          <p:cNvPr id="13" name="CuadroTexto 12"/>
          <p:cNvSpPr txBox="1"/>
          <p:nvPr/>
        </p:nvSpPr>
        <p:spPr>
          <a:xfrm>
            <a:off x="2087969" y="1098024"/>
            <a:ext cx="8016062" cy="4801314"/>
          </a:xfrm>
          <a:prstGeom prst="rect">
            <a:avLst/>
          </a:prstGeom>
          <a:noFill/>
        </p:spPr>
        <p:txBody>
          <a:bodyPr wrap="square" rtlCol="0">
            <a:spAutoFit/>
          </a:bodyPr>
          <a:lstStyle/>
          <a:p>
            <a:pPr algn="just"/>
            <a:endPar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algn="ctr"/>
            <a:r>
              <a:rPr lang="es-CO"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HONORARIOS LIQUIDADORES SOCIEDADES CON EXTINCION DE DOMINIO:</a:t>
            </a:r>
          </a:p>
          <a:p>
            <a:pPr algn="just"/>
            <a:endPar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algn="just"/>
            <a:endPar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algn="just"/>
            <a:r>
              <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Los honorarios de los liquidadores se fijan con base en el valor de los activos y de acuerdo a la aplicación de la matriz contemplada en la metodología de administración.</a:t>
            </a:r>
          </a:p>
          <a:p>
            <a:pPr algn="just"/>
            <a:endPar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algn="just"/>
            <a:r>
              <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Dichos honorarios corresponden a un UNICO valor que se paga en tres momentos del proceso liquidatorio así:</a:t>
            </a:r>
          </a:p>
          <a:p>
            <a:pPr algn="just"/>
            <a:endPar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marL="342900" indent="-342900" algn="just">
              <a:buFont typeface="+mj-lt"/>
              <a:buAutoNum type="arabicPeriod"/>
            </a:pPr>
            <a:r>
              <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Aprobación del inventario de bienes: El 10% del valor total de los honorarios una vez presentado y aprobado el inventario de bienes.</a:t>
            </a:r>
          </a:p>
          <a:p>
            <a:pPr marL="342900" indent="-342900" algn="just">
              <a:buFont typeface="+mj-lt"/>
              <a:buAutoNum type="arabicPeriod"/>
            </a:pPr>
            <a:r>
              <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Venta de los activos de la sociedad: El 30% del valor total de los honorarios fijados una vez se realicen los activos de la sociedad.</a:t>
            </a:r>
          </a:p>
          <a:p>
            <a:pPr marL="342900" indent="-342900" algn="just">
              <a:buFont typeface="+mj-lt"/>
              <a:buAutoNum type="arabicPeriod" startAt="3"/>
            </a:pPr>
            <a:r>
              <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Rendición final de cuentas: El 60%  del valor total de los honorarios fijados con la rendición final de cuentas. </a:t>
            </a:r>
          </a:p>
          <a:p>
            <a:pPr marL="342900" indent="-342900" algn="just">
              <a:buFont typeface="+mj-lt"/>
              <a:buAutoNum type="arabicPeriod" startAt="3"/>
            </a:pPr>
            <a:endParaRPr lang="es-CO"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p:txBody>
      </p:sp>
      <p:sp>
        <p:nvSpPr>
          <p:cNvPr id="7" name="Rectángulo 6"/>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FIJACIÓN HONORARIOS LIQUIDADORES</a:t>
            </a:r>
            <a:endParaRPr lang="es-ES" sz="2800" b="1" dirty="0"/>
          </a:p>
        </p:txBody>
      </p:sp>
      <p:pic>
        <p:nvPicPr>
          <p:cNvPr id="10" name="Imagen 9"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39562837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5743672" y="801998"/>
            <a:ext cx="184731" cy="553998"/>
          </a:xfrm>
          <a:prstGeom prst="rect">
            <a:avLst/>
          </a:prstGeom>
          <a:noFill/>
        </p:spPr>
        <p:txBody>
          <a:bodyPr wrap="none" lIns="91440" tIns="45720" rIns="91440" bIns="45720">
            <a:spAutoFit/>
          </a:bodyPr>
          <a:lstStyle/>
          <a:p>
            <a:pPr algn="ctr"/>
            <a:endParaRPr lang="es-CO" sz="3000" b="1" dirty="0">
              <a:ln w="9525">
                <a:solidFill>
                  <a:schemeClr val="bg1"/>
                </a:solidFill>
                <a:prstDash val="solid"/>
              </a:ln>
              <a:solidFill>
                <a:srgbClr val="002060"/>
              </a:solidFill>
            </a:endParaRPr>
          </a:p>
        </p:txBody>
      </p:sp>
      <p:sp>
        <p:nvSpPr>
          <p:cNvPr id="2" name="Marcador de contenido 1"/>
          <p:cNvSpPr>
            <a:spLocks noGrp="1"/>
          </p:cNvSpPr>
          <p:nvPr>
            <p:ph idx="1"/>
          </p:nvPr>
        </p:nvSpPr>
        <p:spPr>
          <a:xfrm>
            <a:off x="2207568" y="1556792"/>
            <a:ext cx="7776864" cy="2700986"/>
          </a:xfrm>
        </p:spPr>
        <p:txBody>
          <a:bodyPr>
            <a:noAutofit/>
          </a:bodyPr>
          <a:lstStyle/>
          <a:p>
            <a:pPr marL="0" indent="0" algn="just">
              <a:buNone/>
            </a:pPr>
            <a:r>
              <a:rPr lang="es-ES_tradnl"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Con el fin de fijar y pagar los honorarios de los liquidadores de las sociedades cuyos activos sean de difícil o imposible enajenación, </a:t>
            </a:r>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condición que se determinará de acuerdo a los estudios jurídicos, técnicos y demás que sean necesarios, se solicita la modificación en cuanto a que la venta de activos sea equiparada a la </a:t>
            </a:r>
            <a:r>
              <a:rPr lang="es-CO" sz="180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REALIZACIÓN</a:t>
            </a:r>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 teniendo en cuenta que el requisito que existe actualmente es la venta de activos para el pago de los honorarios.</a:t>
            </a:r>
          </a:p>
          <a:p>
            <a:pPr marL="0" indent="0" algn="just">
              <a:buNone/>
            </a:pPr>
            <a:endPar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marL="0" indent="0" algn="just">
              <a:buNone/>
            </a:pPr>
            <a:endPar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lvl="0" algn="just"/>
            <a:endParaRPr lang="es-CO" sz="1800" b="1" dirty="0">
              <a:ln w="9525">
                <a:solidFill>
                  <a:schemeClr val="bg1"/>
                </a:solidFill>
                <a:prstDash val="solid"/>
              </a:ln>
              <a:solidFill>
                <a:srgbClr val="002060"/>
              </a:solidFill>
            </a:endParaRPr>
          </a:p>
          <a:p>
            <a:pPr lvl="0" algn="just"/>
            <a:endParaRPr lang="es-CO" sz="1800" b="1" dirty="0">
              <a:ln w="9525">
                <a:solidFill>
                  <a:schemeClr val="bg1"/>
                </a:solidFill>
                <a:prstDash val="solid"/>
              </a:ln>
              <a:solidFill>
                <a:srgbClr val="002060"/>
              </a:solidFill>
            </a:endParaRPr>
          </a:p>
        </p:txBody>
      </p:sp>
      <p:sp>
        <p:nvSpPr>
          <p:cNvPr id="9" name="Rectángulo 8"/>
          <p:cNvSpPr/>
          <p:nvPr/>
        </p:nvSpPr>
        <p:spPr>
          <a:xfrm>
            <a:off x="0" y="6453336"/>
            <a:ext cx="12192000" cy="404664"/>
          </a:xfrm>
          <a:prstGeom prst="rect">
            <a:avLst/>
          </a:prstGeom>
          <a:solidFill>
            <a:srgbClr val="002060"/>
          </a:solidFill>
          <a:ln w="28575">
            <a:solidFill>
              <a:srgbClr val="002060"/>
            </a:solid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r"/>
            <a:r>
              <a:rPr lang="es-CO" sz="2000" dirty="0">
                <a:ln w="0"/>
                <a:solidFill>
                  <a:schemeClr val="bg1"/>
                </a:solidFill>
                <a:effectLst>
                  <a:outerShdw blurRad="38100" dist="19050" dir="2700000" algn="tl" rotWithShape="0">
                    <a:schemeClr val="dk1">
                      <a:alpha val="40000"/>
                    </a:schemeClr>
                  </a:outerShdw>
                </a:effectLst>
              </a:rPr>
              <a:t>Gerencia de Sociedades en Liquidación</a:t>
            </a:r>
          </a:p>
        </p:txBody>
      </p:sp>
      <p:sp>
        <p:nvSpPr>
          <p:cNvPr id="10" name="Rectángulo 9"/>
          <p:cNvSpPr/>
          <p:nvPr/>
        </p:nvSpPr>
        <p:spPr>
          <a:xfrm>
            <a:off x="2207568" y="918243"/>
            <a:ext cx="1738746" cy="461665"/>
          </a:xfrm>
          <a:prstGeom prst="rect">
            <a:avLst/>
          </a:prstGeom>
          <a:noFill/>
        </p:spPr>
        <p:txBody>
          <a:bodyPr wrap="none" lIns="91440" tIns="45720" rIns="91440" bIns="45720">
            <a:spAutoFit/>
          </a:bodyPr>
          <a:lstStyle/>
          <a:p>
            <a:pPr algn="just">
              <a:spcBef>
                <a:spcPct val="20000"/>
              </a:spcBef>
            </a:pPr>
            <a:r>
              <a:rPr lang="es-CO" sz="240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PROPUESTA</a:t>
            </a:r>
          </a:p>
        </p:txBody>
      </p:sp>
      <p:sp>
        <p:nvSpPr>
          <p:cNvPr id="6" name="Rectángulo 5"/>
          <p:cNvSpPr/>
          <p:nvPr/>
        </p:nvSpPr>
        <p:spPr>
          <a:xfrm>
            <a:off x="0" y="14068"/>
            <a:ext cx="12192000" cy="134192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 PROPUESTA FIJACIÓN HONORARIOS LIQUIDADORES</a:t>
            </a:r>
            <a:endParaRPr lang="es-ES" sz="2800" b="1" dirty="0"/>
          </a:p>
        </p:txBody>
      </p:sp>
      <p:pic>
        <p:nvPicPr>
          <p:cNvPr id="7" name="Imagen 6"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27863156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5743672" y="801998"/>
            <a:ext cx="184731" cy="553998"/>
          </a:xfrm>
          <a:prstGeom prst="rect">
            <a:avLst/>
          </a:prstGeom>
          <a:noFill/>
        </p:spPr>
        <p:txBody>
          <a:bodyPr wrap="none" lIns="91440" tIns="45720" rIns="91440" bIns="45720">
            <a:spAutoFit/>
          </a:bodyPr>
          <a:lstStyle/>
          <a:p>
            <a:pPr algn="ctr"/>
            <a:endParaRPr lang="es-CO" sz="3000" b="1" dirty="0">
              <a:ln w="9525">
                <a:solidFill>
                  <a:schemeClr val="bg1"/>
                </a:solidFill>
                <a:prstDash val="solid"/>
              </a:ln>
              <a:solidFill>
                <a:srgbClr val="002060"/>
              </a:solidFill>
            </a:endParaRPr>
          </a:p>
        </p:txBody>
      </p:sp>
      <p:sp>
        <p:nvSpPr>
          <p:cNvPr id="2" name="Marcador de contenido 1"/>
          <p:cNvSpPr>
            <a:spLocks noGrp="1"/>
          </p:cNvSpPr>
          <p:nvPr>
            <p:ph idx="1"/>
          </p:nvPr>
        </p:nvSpPr>
        <p:spPr>
          <a:xfrm>
            <a:off x="2207568" y="1367087"/>
            <a:ext cx="7776864" cy="2700986"/>
          </a:xfrm>
        </p:spPr>
        <p:txBody>
          <a:bodyPr>
            <a:noAutofit/>
          </a:bodyPr>
          <a:lstStyle/>
          <a:p>
            <a:pPr marL="0" indent="0" algn="just">
              <a:buNone/>
            </a:pPr>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Con base en lo anterior, se solicita autorización para modificar la resolución 1361 de 2016 en lo atinente a la fijación y pago de honorarios para liquidador, quedando de la siguiente manera:</a:t>
            </a:r>
          </a:p>
          <a:p>
            <a:pPr marL="0" indent="0" algn="just">
              <a:buNone/>
            </a:pPr>
            <a:endPar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algn="just">
              <a:buFont typeface="+mj-lt"/>
              <a:buAutoNum type="arabicPeriod"/>
            </a:pPr>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Aprobación del inventario de bienes: El 10% del valor total de los honorarios una vez presentado y aprobado el inventario de bienes.</a:t>
            </a:r>
          </a:p>
          <a:p>
            <a:pPr algn="just">
              <a:buFont typeface="+mj-lt"/>
              <a:buAutoNum type="arabicPeriod"/>
            </a:pPr>
            <a:r>
              <a:rPr lang="es-CO" sz="180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REALIZACION</a:t>
            </a:r>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 de los activos de la sociedad: El 30% del valor total de los honorarios fijados una vez se realicen los activos de la sociedad.</a:t>
            </a:r>
          </a:p>
          <a:p>
            <a:pPr algn="just">
              <a:buFont typeface="+mj-lt"/>
              <a:buAutoNum type="arabicPeriod" startAt="3"/>
            </a:pPr>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Rendición final de cuentas: El 60%  del valor total de los honorarios fijados con la rendición final de cuentas. </a:t>
            </a:r>
          </a:p>
          <a:p>
            <a:pPr marL="0" indent="0" algn="just">
              <a:buNone/>
            </a:pPr>
            <a:endPar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endParaRPr>
          </a:p>
          <a:p>
            <a:pPr marL="0" indent="0" algn="just">
              <a:buNone/>
            </a:pPr>
            <a:r>
              <a:rPr lang="es-ES" sz="180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Parágrafo: </a:t>
            </a:r>
          </a:p>
          <a:p>
            <a:pPr lvl="0" algn="just"/>
            <a:r>
              <a:rPr lang="es-CO" sz="1800"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Para la fijación de honorarios de sociedades con activos de difícil o imposible enajenación se tomará como referencia, en lo atinente a la determinación del tamaño de la sociedad, el valor de lo percibido por beneficios, réditos, frutos y en general la productividad del inmueble. </a:t>
            </a:r>
          </a:p>
          <a:p>
            <a:pPr lvl="0" algn="just"/>
            <a:endParaRPr lang="es-CO" sz="1800" b="1" dirty="0">
              <a:ln w="9525">
                <a:solidFill>
                  <a:schemeClr val="bg1"/>
                </a:solidFill>
                <a:prstDash val="solid"/>
              </a:ln>
              <a:solidFill>
                <a:srgbClr val="002060"/>
              </a:solidFill>
            </a:endParaRPr>
          </a:p>
        </p:txBody>
      </p:sp>
      <p:sp>
        <p:nvSpPr>
          <p:cNvPr id="9" name="Rectángulo 8"/>
          <p:cNvSpPr/>
          <p:nvPr/>
        </p:nvSpPr>
        <p:spPr>
          <a:xfrm>
            <a:off x="0" y="6453336"/>
            <a:ext cx="12192000" cy="404664"/>
          </a:xfrm>
          <a:prstGeom prst="rect">
            <a:avLst/>
          </a:prstGeom>
          <a:solidFill>
            <a:srgbClr val="002060"/>
          </a:solidFill>
          <a:ln w="28575">
            <a:solidFill>
              <a:srgbClr val="002060"/>
            </a:solid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r"/>
            <a:r>
              <a:rPr lang="es-CO" sz="2000" dirty="0">
                <a:ln w="0"/>
                <a:solidFill>
                  <a:schemeClr val="bg1"/>
                </a:solidFill>
                <a:effectLst>
                  <a:outerShdw blurRad="38100" dist="19050" dir="2700000" algn="tl" rotWithShape="0">
                    <a:schemeClr val="dk1">
                      <a:alpha val="40000"/>
                    </a:schemeClr>
                  </a:outerShdw>
                </a:effectLst>
              </a:rPr>
              <a:t>Gerencia de Sociedades en Liquidación</a:t>
            </a:r>
          </a:p>
        </p:txBody>
      </p:sp>
      <p:sp>
        <p:nvSpPr>
          <p:cNvPr id="10" name="Rectángulo 9"/>
          <p:cNvSpPr/>
          <p:nvPr/>
        </p:nvSpPr>
        <p:spPr>
          <a:xfrm>
            <a:off x="2207568" y="739969"/>
            <a:ext cx="1738746" cy="461665"/>
          </a:xfrm>
          <a:prstGeom prst="rect">
            <a:avLst/>
          </a:prstGeom>
          <a:noFill/>
        </p:spPr>
        <p:txBody>
          <a:bodyPr wrap="none" lIns="91440" tIns="45720" rIns="91440" bIns="45720">
            <a:spAutoFit/>
          </a:bodyPr>
          <a:lstStyle/>
          <a:p>
            <a:pPr algn="just">
              <a:spcBef>
                <a:spcPct val="20000"/>
              </a:spcBef>
            </a:pPr>
            <a:r>
              <a:rPr lang="es-CO" sz="2400" b="1" dirty="0">
                <a:solidFill>
                  <a:srgbClr val="002060"/>
                </a:solidFill>
                <a:latin typeface="Arial Narrow" panose="020B0606020202030204" pitchFamily="34" charset="0"/>
                <a:ea typeface="Times New Roman" panose="02020603050405020304" pitchFamily="18" charset="0"/>
                <a:cs typeface="Arial" panose="020B0604020202020204" pitchFamily="34" charset="0"/>
              </a:rPr>
              <a:t>PROPUESTA</a:t>
            </a:r>
          </a:p>
        </p:txBody>
      </p:sp>
      <p:sp>
        <p:nvSpPr>
          <p:cNvPr id="6" name="Rectángulo 5"/>
          <p:cNvSpPr/>
          <p:nvPr/>
        </p:nvSpPr>
        <p:spPr>
          <a:xfrm>
            <a:off x="0" y="14068"/>
            <a:ext cx="12192000" cy="134192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 PROPUESTA FIJACIÓN HONORARIOS LIQUIDADORES</a:t>
            </a:r>
            <a:endParaRPr lang="es-ES" sz="2800" b="1" dirty="0"/>
          </a:p>
        </p:txBody>
      </p:sp>
      <p:pic>
        <p:nvPicPr>
          <p:cNvPr id="7" name="Imagen 6"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141351"/>
            <a:ext cx="2222501" cy="1067549"/>
          </a:xfrm>
          <a:prstGeom prst="rect">
            <a:avLst/>
          </a:prstGeom>
        </p:spPr>
      </p:pic>
    </p:spTree>
    <p:extLst>
      <p:ext uri="{BB962C8B-B14F-4D97-AF65-F5344CB8AC3E}">
        <p14:creationId xmlns:p14="http://schemas.microsoft.com/office/powerpoint/2010/main" val="21668082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352150" y="4052361"/>
            <a:ext cx="7118252" cy="424206"/>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marL="457200" indent="-457200">
              <a:buAutoNum type="arabicPeriod"/>
            </a:pPr>
            <a:r>
              <a:rPr lang="es-CO" sz="2400" dirty="0"/>
              <a:t>Informe Sociedades Activas.</a:t>
            </a:r>
          </a:p>
          <a:p>
            <a:pPr marL="457200" indent="-457200">
              <a:buAutoNum type="arabicPeriod"/>
            </a:pPr>
            <a:r>
              <a:rPr lang="es-CO" sz="2400" dirty="0"/>
              <a:t>Informe Sociedades en Liquidación.</a:t>
            </a:r>
          </a:p>
          <a:p>
            <a:pPr marL="457200" indent="-457200">
              <a:buAutoNum type="arabicPeriod"/>
            </a:pPr>
            <a:r>
              <a:rPr lang="es-CO" sz="2400" dirty="0"/>
              <a:t>Avance Implementación Modificación Ley de Extinción de Dominio.</a:t>
            </a:r>
          </a:p>
          <a:p>
            <a:pPr marL="457200" indent="-457200">
              <a:buAutoNum type="arabicPeriod"/>
            </a:pPr>
            <a:r>
              <a:rPr lang="es-CO" sz="2400" dirty="0"/>
              <a:t>Comité Financiero.</a:t>
            </a:r>
          </a:p>
          <a:p>
            <a:pPr marL="457200" indent="-457200">
              <a:buAutoNum type="arabicPeriod"/>
            </a:pPr>
            <a:r>
              <a:rPr lang="es-CO" sz="2400" dirty="0">
                <a:solidFill>
                  <a:schemeClr val="bg1"/>
                </a:solidFill>
              </a:rPr>
              <a:t>Relación FGN y SAE.</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113</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6619471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9"/>
          <p:cNvSpPr/>
          <p:nvPr/>
        </p:nvSpPr>
        <p:spPr>
          <a:xfrm>
            <a:off x="0" y="-719"/>
            <a:ext cx="12192000" cy="89612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b="1" dirty="0"/>
          </a:p>
        </p:txBody>
      </p:sp>
      <p:pic>
        <p:nvPicPr>
          <p:cNvPr id="46"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78" y="90025"/>
            <a:ext cx="1666876" cy="800662"/>
          </a:xfrm>
          <a:prstGeom prst="rect">
            <a:avLst/>
          </a:prstGeom>
        </p:spPr>
      </p:pic>
      <p:sp>
        <p:nvSpPr>
          <p:cNvPr id="8" name="Rectángulo 7"/>
          <p:cNvSpPr/>
          <p:nvPr/>
        </p:nvSpPr>
        <p:spPr>
          <a:xfrm>
            <a:off x="0" y="6596829"/>
            <a:ext cx="12192000" cy="26505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62"/>
          </a:p>
        </p:txBody>
      </p:sp>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dirty="0">
                <a:solidFill>
                  <a:schemeClr val="bg1"/>
                </a:solidFill>
                <a:cs typeface="Lato Regular"/>
              </a:rPr>
              <a:t>Vicepresidencia Jurídica</a:t>
            </a:r>
          </a:p>
        </p:txBody>
      </p:sp>
      <p:sp>
        <p:nvSpPr>
          <p:cNvPr id="2" name="CuadroTexto 1"/>
          <p:cNvSpPr txBox="1"/>
          <p:nvPr/>
        </p:nvSpPr>
        <p:spPr>
          <a:xfrm>
            <a:off x="1431227" y="884342"/>
            <a:ext cx="9329546" cy="954107"/>
          </a:xfrm>
          <a:prstGeom prst="rect">
            <a:avLst/>
          </a:prstGeom>
          <a:noFill/>
        </p:spPr>
        <p:txBody>
          <a:bodyPr wrap="square" rtlCol="0">
            <a:spAutoFit/>
          </a:bodyPr>
          <a:lstStyle/>
          <a:p>
            <a:pPr algn="ctr"/>
            <a:r>
              <a:rPr lang="es-CO" sz="2800" b="1" dirty="0"/>
              <a:t>RELACION FISCALIA GENERAL DE LA NACION Y SOCIEDAD DE ACTIVOS ESPECIALES </a:t>
            </a:r>
          </a:p>
        </p:txBody>
      </p:sp>
      <p:sp>
        <p:nvSpPr>
          <p:cNvPr id="4" name="CuadroTexto 3"/>
          <p:cNvSpPr txBox="1"/>
          <p:nvPr/>
        </p:nvSpPr>
        <p:spPr>
          <a:xfrm>
            <a:off x="121539" y="1889684"/>
            <a:ext cx="11948922" cy="4801314"/>
          </a:xfrm>
          <a:prstGeom prst="rect">
            <a:avLst/>
          </a:prstGeom>
          <a:noFill/>
        </p:spPr>
        <p:txBody>
          <a:bodyPr wrap="square" rtlCol="0">
            <a:spAutoFit/>
          </a:bodyPr>
          <a:lstStyle/>
          <a:p>
            <a:pPr marL="342900" indent="-342900">
              <a:buFont typeface="+mj-lt"/>
              <a:buAutoNum type="arabicPeriod"/>
            </a:pPr>
            <a:r>
              <a:rPr lang="es-CO" b="1" dirty="0"/>
              <a:t>Presentación Consejo Nacional de Estupefacientes 01 de junio de 2017:</a:t>
            </a:r>
          </a:p>
          <a:p>
            <a:endParaRPr lang="es-CO" b="1" dirty="0"/>
          </a:p>
          <a:p>
            <a:pPr marL="285750" indent="-285750">
              <a:buFont typeface="Wingdings" panose="05000000000000000000" pitchFamily="2" charset="2"/>
              <a:buChar char="ü"/>
            </a:pPr>
            <a:r>
              <a:rPr lang="es-CO" dirty="0"/>
              <a:t>Presentación (preliminar) de SAE para modificación presupuestal del FRISCO para la implementación de las modificaciones de la Ley 1708 de 2014.</a:t>
            </a:r>
          </a:p>
          <a:p>
            <a:endParaRPr lang="es-CO" dirty="0"/>
          </a:p>
          <a:p>
            <a:pPr marL="285750" indent="-285750">
              <a:buFont typeface="Wingdings" panose="05000000000000000000" pitchFamily="2" charset="2"/>
              <a:buChar char="ü"/>
            </a:pPr>
            <a:r>
              <a:rPr lang="es-CO" dirty="0"/>
              <a:t>Objeciones por parte del Fiscal General de la Nación relacionadas con:</a:t>
            </a:r>
          </a:p>
          <a:p>
            <a:pPr marL="742950" lvl="1" indent="-285750">
              <a:buFont typeface="Arial" panose="020B0604020202020204" pitchFamily="34" charset="0"/>
              <a:buChar char="•"/>
            </a:pPr>
            <a:r>
              <a:rPr lang="es-CO" dirty="0"/>
              <a:t>Investigación penal a la SAE (denuncia). </a:t>
            </a:r>
          </a:p>
          <a:p>
            <a:pPr marL="742950" lvl="1" indent="-285750">
              <a:buFont typeface="Arial" panose="020B0604020202020204" pitchFamily="34" charset="0"/>
              <a:buChar char="•"/>
            </a:pPr>
            <a:r>
              <a:rPr lang="es-CO" dirty="0"/>
              <a:t>Inconsistencias entre el cruce de información con Notariado y Registro. </a:t>
            </a:r>
          </a:p>
          <a:p>
            <a:pPr marL="742950" lvl="1" indent="-285750">
              <a:buFont typeface="Arial" panose="020B0604020202020204" pitchFamily="34" charset="0"/>
              <a:buChar char="•"/>
            </a:pPr>
            <a:r>
              <a:rPr lang="es-CO" dirty="0"/>
              <a:t>Bienes sin depositario provisional. </a:t>
            </a:r>
          </a:p>
          <a:p>
            <a:pPr marL="742950" lvl="1" indent="-285750">
              <a:buFont typeface="Arial" panose="020B0604020202020204" pitchFamily="34" charset="0"/>
              <a:buChar char="•"/>
            </a:pPr>
            <a:r>
              <a:rPr lang="es-CO" dirty="0"/>
              <a:t>Registro oportuno de depositarios provisionales.</a:t>
            </a:r>
          </a:p>
          <a:p>
            <a:pPr marL="742950" lvl="1" indent="-285750">
              <a:buFont typeface="Arial" panose="020B0604020202020204" pitchFamily="34" charset="0"/>
              <a:buChar char="•"/>
            </a:pPr>
            <a:r>
              <a:rPr lang="es-CO" dirty="0"/>
              <a:t>Gestión de los activos. </a:t>
            </a:r>
          </a:p>
          <a:p>
            <a:endParaRPr lang="es-CO" dirty="0"/>
          </a:p>
          <a:p>
            <a:r>
              <a:rPr lang="es-CO" b="1" dirty="0"/>
              <a:t>2. Comisión Intersectorial de Extinción de Dominio:</a:t>
            </a:r>
          </a:p>
          <a:p>
            <a:endParaRPr lang="es-CO" b="1" dirty="0"/>
          </a:p>
          <a:p>
            <a:pPr marL="285750" indent="-285750">
              <a:buFont typeface="Wingdings" panose="05000000000000000000" pitchFamily="2" charset="2"/>
              <a:buChar char="ü"/>
            </a:pPr>
            <a:r>
              <a:rPr lang="es-CO" dirty="0"/>
              <a:t>Primera sesión 01 de marzo de 2017.</a:t>
            </a:r>
          </a:p>
          <a:p>
            <a:pPr marL="285750" indent="-285750">
              <a:buFont typeface="Wingdings" panose="05000000000000000000" pitchFamily="2" charset="2"/>
              <a:buChar char="ü"/>
            </a:pPr>
            <a:r>
              <a:rPr lang="es-CO" dirty="0"/>
              <a:t>Continuación 08 de junio de 2017 – sin presencia de la Fiscalía General de la Nación. </a:t>
            </a:r>
          </a:p>
          <a:p>
            <a:r>
              <a:rPr lang="es-CO" b="1" dirty="0"/>
              <a:t> </a:t>
            </a:r>
          </a:p>
        </p:txBody>
      </p:sp>
    </p:spTree>
    <p:extLst>
      <p:ext uri="{BB962C8B-B14F-4D97-AF65-F5344CB8AC3E}">
        <p14:creationId xmlns:p14="http://schemas.microsoft.com/office/powerpoint/2010/main" val="18264209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p:nvSpPr>
        <p:spPr>
          <a:xfrm>
            <a:off x="7349488" y="6516052"/>
            <a:ext cx="3139001" cy="369332"/>
          </a:xfrm>
          <a:prstGeom prst="rect">
            <a:avLst/>
          </a:prstGeom>
        </p:spPr>
        <p:txBody>
          <a:bodyPr wrap="none">
            <a:spAutoFit/>
          </a:bodyPr>
          <a:lstStyle/>
          <a:p>
            <a:pPr algn="ctr" defTabSz="914400">
              <a:defRPr/>
            </a:pPr>
            <a:r>
              <a:rPr lang="es-ES" kern="0" dirty="0">
                <a:solidFill>
                  <a:schemeClr val="bg1"/>
                </a:solidFill>
              </a:rPr>
              <a:t>Gerencia de Sociedades Activas</a:t>
            </a:r>
          </a:p>
        </p:txBody>
      </p:sp>
      <p:sp>
        <p:nvSpPr>
          <p:cNvPr id="7" name="Rectángulo 1"/>
          <p:cNvSpPr/>
          <p:nvPr/>
        </p:nvSpPr>
        <p:spPr>
          <a:xfrm>
            <a:off x="0" y="6542166"/>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2085"/>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CuadroTexto 9"/>
          <p:cNvSpPr txBox="1"/>
          <p:nvPr/>
        </p:nvSpPr>
        <p:spPr>
          <a:xfrm>
            <a:off x="0" y="2607187"/>
            <a:ext cx="12192000" cy="646331"/>
          </a:xfrm>
          <a:prstGeom prst="rect">
            <a:avLst/>
          </a:prstGeom>
          <a:solidFill>
            <a:srgbClr val="000A8B"/>
          </a:solidFill>
        </p:spPr>
        <p:txBody>
          <a:bodyPr wrap="square" rtlCol="0">
            <a:spAutoFit/>
          </a:bodyPr>
          <a:lstStyle/>
          <a:p>
            <a:pPr algn="ctr"/>
            <a:r>
              <a:rPr lang="es-ES" sz="3600" b="1" dirty="0">
                <a:solidFill>
                  <a:schemeClr val="bg1"/>
                </a:solidFill>
              </a:rPr>
              <a:t>Caso CEMEX</a:t>
            </a:r>
          </a:p>
        </p:txBody>
      </p:sp>
    </p:spTree>
    <p:extLst>
      <p:ext uri="{BB962C8B-B14F-4D97-AF65-F5344CB8AC3E}">
        <p14:creationId xmlns:p14="http://schemas.microsoft.com/office/powerpoint/2010/main" val="2848822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3856" y="1117397"/>
            <a:ext cx="7164288" cy="5373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513001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8" name="Rectángulo 17"/>
          <p:cNvSpPr/>
          <p:nvPr/>
        </p:nvSpPr>
        <p:spPr>
          <a:xfrm>
            <a:off x="2063552" y="1484785"/>
            <a:ext cx="7704856" cy="4499437"/>
          </a:xfrm>
          <a:prstGeom prst="rect">
            <a:avLst/>
          </a:prstGeom>
        </p:spPr>
        <p:txBody>
          <a:bodyPr wrap="square">
            <a:spAutoFit/>
          </a:bodyPr>
          <a:lstStyle/>
          <a:p>
            <a:pPr marL="685800" algn="just">
              <a:lnSpc>
                <a:spcPct val="105000"/>
              </a:lnSpc>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685800" algn="just">
              <a:lnSpc>
                <a:spcPct val="105000"/>
              </a:lnSpc>
            </a:pPr>
            <a:r>
              <a:rPr lang="es-CO"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742950" indent="-400050" algn="just">
              <a:lnSpc>
                <a:spcPct val="105000"/>
              </a:lnSpc>
              <a:spcAft>
                <a:spcPts val="800"/>
              </a:spcAft>
              <a:buFont typeface="+mj-lt"/>
              <a:buAutoNum type="romanUcPeriod"/>
            </a:pPr>
            <a:r>
              <a:rPr lang="es-CO" sz="1500" b="1" dirty="0">
                <a:latin typeface="Arial Narrow" panose="020B0606020202030204" pitchFamily="34" charset="0"/>
                <a:ea typeface="Calibri" panose="020F0502020204030204" pitchFamily="34" charset="0"/>
                <a:cs typeface="Times New Roman" panose="02020603050405020304" pitchFamily="18" charset="0"/>
              </a:rPr>
              <a:t>FINCA MONTERREY</a:t>
            </a:r>
            <a:r>
              <a:rPr lang="es-CO" sz="1400" dirty="0">
                <a:latin typeface="Arial Narrow" panose="020B0606020202030204" pitchFamily="34" charset="0"/>
                <a:ea typeface="Calibri" panose="020F0502020204030204" pitchFamily="34" charset="0"/>
                <a:cs typeface="Times New Roman" panose="02020603050405020304" pitchFamily="18" charset="0"/>
              </a:rPr>
              <a:t> (Maceo – Antioquia). Entregada a CEMEX en arrendamiento:</a:t>
            </a:r>
          </a:p>
          <a:p>
            <a:pPr marL="342900" indent="-342900" algn="just">
              <a:lnSpc>
                <a:spcPct val="105000"/>
              </a:lnSpc>
              <a:spcAft>
                <a:spcPts val="800"/>
              </a:spcAft>
              <a:buFont typeface="+mj-lt"/>
              <a:buAutoNum type="romanUcPeriod"/>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UcPeriod"/>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UcPeriod"/>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5000"/>
              </a:lnSpc>
              <a:spcAft>
                <a:spcPts val="800"/>
              </a:spcAft>
              <a:buFont typeface="+mj-lt"/>
              <a:buAutoNum type="romanUcPeriod"/>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685800" indent="-325438" algn="just">
              <a:lnSpc>
                <a:spcPct val="105000"/>
              </a:lnSpc>
              <a:buFont typeface="+mj-lt"/>
              <a:buAutoNum type="romanUcPeriod"/>
            </a:pPr>
            <a:r>
              <a:rPr lang="es-CO" sz="1500" b="1" dirty="0">
                <a:latin typeface="Arial Narrow" panose="020B0606020202030204" pitchFamily="34" charset="0"/>
                <a:ea typeface="Calibri" panose="020F0502020204030204" pitchFamily="34" charset="0"/>
                <a:cs typeface="Times New Roman" panose="02020603050405020304" pitchFamily="18" charset="0"/>
              </a:rPr>
              <a:t>TÍTULO MINERO</a:t>
            </a:r>
            <a:r>
              <a:rPr lang="es-CO" sz="1400" dirty="0">
                <a:latin typeface="Arial Narrow" panose="020B0606020202030204" pitchFamily="34" charset="0"/>
                <a:ea typeface="Calibri" panose="020F0502020204030204" pitchFamily="34" charset="0"/>
                <a:cs typeface="Times New Roman" panose="02020603050405020304" pitchFamily="18" charset="0"/>
              </a:rPr>
              <a:t>: la concesión del título minero se encuentra actualmente a favor de la sociedad </a:t>
            </a:r>
            <a:r>
              <a:rPr lang="es-MX" sz="1400" dirty="0">
                <a:latin typeface="Arial Narrow" panose="020B0606020202030204" pitchFamily="34" charset="0"/>
                <a:ea typeface="Calibri" panose="020F0502020204030204" pitchFamily="34" charset="0"/>
                <a:cs typeface="Times New Roman" panose="02020603050405020304" pitchFamily="18" charset="0"/>
              </a:rPr>
              <a:t>C.I. CALIZAS Y MINERALES S.A. Ha sido explotado por CEMEX para fines de autoconsumo en virtud del Contrato de Mandato suscrito con el anterior depositario. La licencia ambiental se encuentra en cabeza de CEMEX. </a:t>
            </a:r>
          </a:p>
          <a:p>
            <a:pPr marL="360362" algn="just">
              <a:lnSpc>
                <a:spcPct val="105000"/>
              </a:lnSpc>
            </a:pPr>
            <a:r>
              <a:rPr lang="es-MX" sz="1400"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760412" indent="-400050" algn="just">
              <a:lnSpc>
                <a:spcPct val="105000"/>
              </a:lnSpc>
              <a:buFont typeface="+mj-lt"/>
              <a:buAutoNum type="romanUcPeriod" startAt="3"/>
            </a:pPr>
            <a:r>
              <a:rPr lang="es-CO" sz="1500" b="1" dirty="0">
                <a:latin typeface="Arial Narrow" panose="020B0606020202030204" pitchFamily="34" charset="0"/>
                <a:ea typeface="Calibri" panose="020F0502020204030204" pitchFamily="34" charset="0"/>
                <a:cs typeface="Times New Roman" panose="02020603050405020304" pitchFamily="18" charset="0"/>
              </a:rPr>
              <a:t>ZONA FRANCA</a:t>
            </a:r>
            <a:r>
              <a:rPr lang="es-CO" sz="1400" dirty="0">
                <a:latin typeface="Arial Narrow" panose="020B0606020202030204" pitchFamily="34" charset="0"/>
                <a:ea typeface="Calibri" panose="020F0502020204030204" pitchFamily="34" charset="0"/>
                <a:cs typeface="Times New Roman" panose="02020603050405020304" pitchFamily="18" charset="0"/>
              </a:rPr>
              <a:t>.</a:t>
            </a:r>
          </a:p>
          <a:p>
            <a:pPr marL="360362" algn="just">
              <a:lnSpc>
                <a:spcPct val="105000"/>
              </a:lnSpc>
            </a:pPr>
            <a:r>
              <a:rPr lang="es-CO" sz="1400" dirty="0">
                <a:latin typeface="Arial Narrow" panose="020B0606020202030204" pitchFamily="34" charset="0"/>
                <a:ea typeface="Calibri" panose="020F0502020204030204" pitchFamily="34" charset="0"/>
                <a:cs typeface="Times New Roman" panose="02020603050405020304" pitchFamily="18" charset="0"/>
              </a:rPr>
              <a:t>         CEMEX ejerció la representación legal y todas las actuaciones correspondientes a la Zona Franca hasta     	abril de 2017, cuando se designó un depositario de SAE, considerando que el único accionista es CI      	CALIZAS Y MINERALES. </a:t>
            </a:r>
          </a:p>
          <a:p>
            <a:pPr marL="360362" algn="just">
              <a:lnSpc>
                <a:spcPct val="105000"/>
              </a:lnSpc>
            </a:pPr>
            <a:r>
              <a:rPr lang="es-CO" sz="1400" dirty="0">
                <a:latin typeface="Arial Narrow" panose="020B0606020202030204" pitchFamily="34" charset="0"/>
                <a:ea typeface="Calibri" panose="020F0502020204030204" pitchFamily="34" charset="0"/>
                <a:cs typeface="Times New Roman" panose="02020603050405020304" pitchFamily="18" charset="0"/>
              </a:rPr>
              <a:t>                La medida cautelar no ha sido materializada por parte de la FGN</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0" name="Tabla 19"/>
          <p:cNvGraphicFramePr>
            <a:graphicFrameLocks noGrp="1"/>
          </p:cNvGraphicFramePr>
          <p:nvPr>
            <p:extLst/>
          </p:nvPr>
        </p:nvGraphicFramePr>
        <p:xfrm>
          <a:off x="2855641" y="2414279"/>
          <a:ext cx="6308869" cy="888968"/>
        </p:xfrm>
        <a:graphic>
          <a:graphicData uri="http://schemas.openxmlformats.org/drawingml/2006/table">
            <a:tbl>
              <a:tblPr firstRow="1" firstCol="1" bandRow="1"/>
              <a:tblGrid>
                <a:gridCol w="425254">
                  <a:extLst>
                    <a:ext uri="{9D8B030D-6E8A-4147-A177-3AD203B41FA5}">
                      <a16:colId xmlns:a16="http://schemas.microsoft.com/office/drawing/2014/main" val="3758742881"/>
                    </a:ext>
                  </a:extLst>
                </a:gridCol>
                <a:gridCol w="697218">
                  <a:extLst>
                    <a:ext uri="{9D8B030D-6E8A-4147-A177-3AD203B41FA5}">
                      <a16:colId xmlns:a16="http://schemas.microsoft.com/office/drawing/2014/main" val="3704452731"/>
                    </a:ext>
                  </a:extLst>
                </a:gridCol>
                <a:gridCol w="2162062">
                  <a:extLst>
                    <a:ext uri="{9D8B030D-6E8A-4147-A177-3AD203B41FA5}">
                      <a16:colId xmlns:a16="http://schemas.microsoft.com/office/drawing/2014/main" val="2145482992"/>
                    </a:ext>
                  </a:extLst>
                </a:gridCol>
                <a:gridCol w="1080120">
                  <a:extLst>
                    <a:ext uri="{9D8B030D-6E8A-4147-A177-3AD203B41FA5}">
                      <a16:colId xmlns:a16="http://schemas.microsoft.com/office/drawing/2014/main" val="2969291003"/>
                    </a:ext>
                  </a:extLst>
                </a:gridCol>
                <a:gridCol w="1944215">
                  <a:extLst>
                    <a:ext uri="{9D8B030D-6E8A-4147-A177-3AD203B41FA5}">
                      <a16:colId xmlns:a16="http://schemas.microsoft.com/office/drawing/2014/main" val="4097629256"/>
                    </a:ext>
                  </a:extLst>
                </a:gridCol>
              </a:tblGrid>
              <a:tr h="420854">
                <a:tc>
                  <a:txBody>
                    <a:bodyPr/>
                    <a:lstStyle/>
                    <a:p>
                      <a:pP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N°</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FMI</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DESCRIPCIÓN DEL PREDIO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s-CO" sz="1100" b="1"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EXTENSIÓN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s-CO" sz="1100" b="1"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 </a:t>
                      </a:r>
                      <a:r>
                        <a:rPr lang="es-CO" sz="11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OBSERVACIONES</a:t>
                      </a:r>
                      <a:endParaRPr lang="es-CO"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100341"/>
                  </a:ext>
                </a:extLst>
              </a:tr>
              <a:tr h="257336">
                <a:tc>
                  <a:txBody>
                    <a:bodyPr/>
                    <a:lstStyle/>
                    <a:p>
                      <a:pPr algn="ct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1</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019-14161</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LT</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1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VDA</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LA SUSANA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22 Ha + 1.726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M2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Sobre éste predio funciona ZOMAM </a:t>
                      </a:r>
                      <a:endParaRPr lang="es-CO"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923230"/>
                  </a:ext>
                </a:extLst>
              </a:tr>
              <a:tr h="210778">
                <a:tc>
                  <a:txBody>
                    <a:bodyPr/>
                    <a:lstStyle/>
                    <a:p>
                      <a:pPr algn="ctr">
                        <a:spcAft>
                          <a:spcPts val="0"/>
                        </a:spcAft>
                      </a:pPr>
                      <a:r>
                        <a:rPr lang="es-CO" sz="1100">
                          <a:effectLst/>
                          <a:latin typeface="Arial Narrow" panose="020B0606020202030204" pitchFamily="34" charset="0"/>
                          <a:ea typeface="Calibri" panose="020F0502020204030204" pitchFamily="34" charset="0"/>
                          <a:cs typeface="Times New Roman" panose="02020603050405020304" pitchFamily="18" charset="0"/>
                        </a:rPr>
                        <a:t>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a:effectLst/>
                          <a:latin typeface="Arial Narrow" panose="020B0606020202030204" pitchFamily="34" charset="0"/>
                          <a:ea typeface="Calibri" panose="020F0502020204030204" pitchFamily="34" charset="0"/>
                          <a:cs typeface="Times New Roman" panose="02020603050405020304" pitchFamily="18" charset="0"/>
                        </a:rPr>
                        <a:t>019-14162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LT</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2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VDA</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LA SUSANA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394 Ha + 8.274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M2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Reserva ambiental</a:t>
                      </a:r>
                      <a:endParaRPr lang="es-CO"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7857400"/>
                  </a:ext>
                </a:extLst>
              </a:tr>
            </a:tbl>
          </a:graphicData>
        </a:graphic>
      </p:graphicFrame>
      <p:sp>
        <p:nvSpPr>
          <p:cNvPr id="4" name="Rectángulo 3"/>
          <p:cNvSpPr/>
          <p:nvPr/>
        </p:nvSpPr>
        <p:spPr>
          <a:xfrm>
            <a:off x="6132802" y="591862"/>
            <a:ext cx="3635607" cy="383182"/>
          </a:xfrm>
          <a:prstGeom prst="rect">
            <a:avLst/>
          </a:prstGeom>
        </p:spPr>
        <p:txBody>
          <a:bodyPr wrap="square">
            <a:spAutoFit/>
          </a:bodyPr>
          <a:lstStyle/>
          <a:p>
            <a:pPr algn="just">
              <a:lnSpc>
                <a:spcPct val="105000"/>
              </a:lnSpc>
            </a:pPr>
            <a:r>
              <a:rPr lang="es-CO" b="1" dirty="0">
                <a:latin typeface="Arial Narrow" panose="020B0606020202030204" pitchFamily="34" charset="0"/>
                <a:ea typeface="Calibri" panose="020F0502020204030204" pitchFamily="34" charset="0"/>
                <a:cs typeface="Times New Roman" panose="02020603050405020304" pitchFamily="18" charset="0"/>
              </a:rPr>
              <a:t> ESTADO DE LOS ACTIVOS</a:t>
            </a:r>
            <a:endParaRPr lang="es-CO"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10" name="Rectángulo 9"/>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ESTADO DE LOS ACTIVOS</a:t>
            </a:r>
            <a:endParaRPr lang="es-ES" sz="2800" b="1" dirty="0"/>
          </a:p>
        </p:txBody>
      </p:sp>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00530"/>
            <a:ext cx="2222501" cy="1067549"/>
          </a:xfrm>
          <a:prstGeom prst="rect">
            <a:avLst/>
          </a:prstGeom>
        </p:spPr>
      </p:pic>
    </p:spTree>
    <p:extLst>
      <p:ext uri="{BB962C8B-B14F-4D97-AF65-F5344CB8AC3E}">
        <p14:creationId xmlns:p14="http://schemas.microsoft.com/office/powerpoint/2010/main" val="37843773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4739759"/>
          </a:xfrm>
          <a:prstGeom prst="rect">
            <a:avLst/>
          </a:prstGeom>
        </p:spPr>
        <p:txBody>
          <a:bodyPr wrap="square">
            <a:spAutoFit/>
          </a:bodyPr>
          <a:lstStyle/>
          <a:p>
            <a:pPr lvl="0" algn="just"/>
            <a:r>
              <a:rPr lang="es-CO" b="1" dirty="0">
                <a:latin typeface="Arial Narrow" panose="020B0606020202030204" pitchFamily="34" charset="0"/>
              </a:rPr>
              <a:t>MESAS DE TRABAJO CEMEX  </a:t>
            </a:r>
          </a:p>
          <a:p>
            <a:pPr lvl="0" algn="just"/>
            <a:endParaRPr lang="es-CO" dirty="0">
              <a:latin typeface="Arial Narrow" panose="020B0606020202030204" pitchFamily="34" charset="0"/>
            </a:endParaRPr>
          </a:p>
          <a:p>
            <a:pPr algn="just"/>
            <a:r>
              <a:rPr lang="es-ES" sz="1400" dirty="0">
                <a:latin typeface="Arial Narrow" panose="020B0606020202030204" pitchFamily="34" charset="0"/>
              </a:rPr>
              <a:t>Las mesas de trabajo corresponden a los siguientes cuatro temas: </a:t>
            </a:r>
            <a:r>
              <a:rPr lang="es-ES" sz="1400" b="1" dirty="0">
                <a:latin typeface="Arial Narrow" panose="020B0606020202030204" pitchFamily="34" charset="0"/>
              </a:rPr>
              <a:t>i) Contratos, ii) Concesión Minero Ambiental, iii) Zona Franca y iv) Penal.  </a:t>
            </a: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Para el desarrollo de la agenda de trabajo se definió la siguiente hoja de ruta: </a:t>
            </a:r>
          </a:p>
          <a:p>
            <a:pPr algn="just"/>
            <a:r>
              <a:rPr lang="es-ES" sz="1400" dirty="0">
                <a:latin typeface="Arial Narrow" panose="020B0606020202030204" pitchFamily="34" charset="0"/>
              </a:rPr>
              <a:t> </a:t>
            </a:r>
          </a:p>
          <a:p>
            <a:pPr lvl="0" algn="just"/>
            <a:r>
              <a:rPr lang="es-CO" sz="1400" dirty="0">
                <a:latin typeface="Arial Narrow" panose="020B0606020202030204" pitchFamily="34" charset="0"/>
              </a:rPr>
              <a:t>¿Cuál es la realidad económica del Proyecto?</a:t>
            </a:r>
            <a:endParaRPr lang="es-ES" sz="1400" dirty="0">
              <a:latin typeface="Arial Narrow" panose="020B0606020202030204" pitchFamily="34" charset="0"/>
            </a:endParaRPr>
          </a:p>
          <a:p>
            <a:pPr lvl="0" algn="just"/>
            <a:r>
              <a:rPr lang="es-CO" sz="1400" dirty="0">
                <a:latin typeface="Arial Narrow" panose="020B0606020202030204" pitchFamily="34" charset="0"/>
              </a:rPr>
              <a:t>¿Cuál es el modelo de negocio que debe aplicarse a esa realidad económica?</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las contraprestaciones adecuadas para ese modelo de negocio?</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los instrumentos jurídicos que deben cobijar el modelo y las contraprestaciones?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los efectos en el tiempo de estos instrumentos jurídicos?  </a:t>
            </a:r>
            <a:endParaRPr lang="es-ES" sz="1400" dirty="0">
              <a:latin typeface="Arial Narrow" panose="020B0606020202030204" pitchFamily="34" charset="0"/>
            </a:endParaRPr>
          </a:p>
          <a:p>
            <a:pPr lvl="0" algn="just"/>
            <a:r>
              <a:rPr lang="es-CO" sz="1400" dirty="0">
                <a:latin typeface="Arial Narrow" panose="020B0606020202030204" pitchFamily="34" charset="0"/>
              </a:rPr>
              <a:t>¿Como deben implementarse a la luz de los procesos penales y de extinción de domino existentes?</a:t>
            </a:r>
            <a:endParaRPr lang="es-ES" sz="1400" dirty="0">
              <a:latin typeface="Arial Narrow" panose="020B0606020202030204" pitchFamily="34" charset="0"/>
            </a:endParaRP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SAE ha sido enfática en los aspectos que NO pueden ser objeto de negociación ni discusión en dichas mesas de trabajo: la buena o mala fe de CEMEX, las responsabilidades penales que han sido puestas en conocimiento de las autoridades, o la convalidación de los contratos suscritos por el señor YESID RAMIREZ.    </a:t>
            </a: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Se generó el compromiso para CEMEX de entrega de la totalidad de la información de C.I. CALIZAS Y MINERALES y de ZOMAM al nuevo depositario designado por SAE.  </a:t>
            </a: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sp>
        <p:nvSpPr>
          <p:cNvPr id="6" name="Rectángulo 5"/>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MESAS DE TRABAJO CEMEX</a:t>
            </a:r>
            <a:endParaRPr lang="es-ES" sz="2800" b="1" dirty="0"/>
          </a:p>
        </p:txBody>
      </p:sp>
      <p:pic>
        <p:nvPicPr>
          <p:cNvPr id="7" name="Imagen 6"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00530"/>
            <a:ext cx="2222501" cy="1067549"/>
          </a:xfrm>
          <a:prstGeom prst="rect">
            <a:avLst/>
          </a:prstGeom>
        </p:spPr>
      </p:pic>
      <p:sp>
        <p:nvSpPr>
          <p:cNvPr id="8"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Tree>
    <p:extLst>
      <p:ext uri="{BB962C8B-B14F-4D97-AF65-F5344CB8AC3E}">
        <p14:creationId xmlns:p14="http://schemas.microsoft.com/office/powerpoint/2010/main" val="39514253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4524315"/>
          </a:xfrm>
          <a:prstGeom prst="rect">
            <a:avLst/>
          </a:prstGeom>
        </p:spPr>
        <p:txBody>
          <a:bodyPr wrap="square">
            <a:spAutoFit/>
          </a:bodyPr>
          <a:lstStyle/>
          <a:p>
            <a:pPr lvl="0" algn="just"/>
            <a:r>
              <a:rPr lang="es-CO" b="1" dirty="0">
                <a:latin typeface="Arial Narrow" panose="020B0606020202030204" pitchFamily="34" charset="0"/>
              </a:rPr>
              <a:t>4.  PROYECTO MACEO   </a:t>
            </a:r>
          </a:p>
          <a:p>
            <a:pPr lvl="0" algn="just"/>
            <a:endParaRPr lang="es-CO"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pic>
        <p:nvPicPr>
          <p:cNvPr id="13" name="Imagen 12"/>
          <p:cNvPicPr>
            <a:picLocks noChangeAspect="1"/>
          </p:cNvPicPr>
          <p:nvPr/>
        </p:nvPicPr>
        <p:blipFill>
          <a:blip r:embed="rId3"/>
          <a:stretch>
            <a:fillRect/>
          </a:stretch>
        </p:blipFill>
        <p:spPr>
          <a:xfrm>
            <a:off x="2044857" y="1700809"/>
            <a:ext cx="8102286" cy="2664296"/>
          </a:xfrm>
          <a:prstGeom prst="rect">
            <a:avLst/>
          </a:prstGeom>
        </p:spPr>
      </p:pic>
      <p:sp>
        <p:nvSpPr>
          <p:cNvPr id="7" name="Rectángulo 6"/>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PROYECTO MACEO</a:t>
            </a:r>
            <a:endParaRPr lang="es-ES" sz="2800" b="1" dirty="0"/>
          </a:p>
        </p:txBody>
      </p:sp>
      <p:pic>
        <p:nvPicPr>
          <p:cNvPr id="8" name="Imagen 7"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00530"/>
            <a:ext cx="2222501" cy="1067549"/>
          </a:xfrm>
          <a:prstGeom prst="rect">
            <a:avLst/>
          </a:prstGeom>
        </p:spPr>
      </p:pic>
      <p:sp>
        <p:nvSpPr>
          <p:cNvPr id="9"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Tree>
    <p:extLst>
      <p:ext uri="{BB962C8B-B14F-4D97-AF65-F5344CB8AC3E}">
        <p14:creationId xmlns:p14="http://schemas.microsoft.com/office/powerpoint/2010/main" val="33624719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2" y="1"/>
            <a:ext cx="1835695" cy="100193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1169551"/>
          </a:xfrm>
          <a:prstGeom prst="rect">
            <a:avLst/>
          </a:prstGeom>
        </p:spPr>
        <p:txBody>
          <a:bodyPr wrap="square">
            <a:spAutoFit/>
          </a:bodyPr>
          <a:lstStyle/>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graphicFrame>
        <p:nvGraphicFramePr>
          <p:cNvPr id="9" name="Tabla 8"/>
          <p:cNvGraphicFramePr>
            <a:graphicFrameLocks noGrp="1"/>
          </p:cNvGraphicFramePr>
          <p:nvPr>
            <p:extLst/>
          </p:nvPr>
        </p:nvGraphicFramePr>
        <p:xfrm>
          <a:off x="2961064" y="2551366"/>
          <a:ext cx="6269868" cy="3652459"/>
        </p:xfrm>
        <a:graphic>
          <a:graphicData uri="http://schemas.openxmlformats.org/drawingml/2006/table">
            <a:tbl>
              <a:tblPr/>
              <a:tblGrid>
                <a:gridCol w="484840">
                  <a:extLst>
                    <a:ext uri="{9D8B030D-6E8A-4147-A177-3AD203B41FA5}">
                      <a16:colId xmlns:a16="http://schemas.microsoft.com/office/drawing/2014/main" val="1361168397"/>
                    </a:ext>
                  </a:extLst>
                </a:gridCol>
                <a:gridCol w="987368">
                  <a:extLst>
                    <a:ext uri="{9D8B030D-6E8A-4147-A177-3AD203B41FA5}">
                      <a16:colId xmlns:a16="http://schemas.microsoft.com/office/drawing/2014/main" val="639166630"/>
                    </a:ext>
                  </a:extLst>
                </a:gridCol>
                <a:gridCol w="619585">
                  <a:extLst>
                    <a:ext uri="{9D8B030D-6E8A-4147-A177-3AD203B41FA5}">
                      <a16:colId xmlns:a16="http://schemas.microsoft.com/office/drawing/2014/main" val="872094074"/>
                    </a:ext>
                  </a:extLst>
                </a:gridCol>
                <a:gridCol w="170796">
                  <a:extLst>
                    <a:ext uri="{9D8B030D-6E8A-4147-A177-3AD203B41FA5}">
                      <a16:colId xmlns:a16="http://schemas.microsoft.com/office/drawing/2014/main" val="2512199095"/>
                    </a:ext>
                  </a:extLst>
                </a:gridCol>
                <a:gridCol w="611560">
                  <a:extLst>
                    <a:ext uri="{9D8B030D-6E8A-4147-A177-3AD203B41FA5}">
                      <a16:colId xmlns:a16="http://schemas.microsoft.com/office/drawing/2014/main" val="3008626248"/>
                    </a:ext>
                  </a:extLst>
                </a:gridCol>
                <a:gridCol w="418726">
                  <a:extLst>
                    <a:ext uri="{9D8B030D-6E8A-4147-A177-3AD203B41FA5}">
                      <a16:colId xmlns:a16="http://schemas.microsoft.com/office/drawing/2014/main" val="570133479"/>
                    </a:ext>
                  </a:extLst>
                </a:gridCol>
                <a:gridCol w="418726">
                  <a:extLst>
                    <a:ext uri="{9D8B030D-6E8A-4147-A177-3AD203B41FA5}">
                      <a16:colId xmlns:a16="http://schemas.microsoft.com/office/drawing/2014/main" val="3239845031"/>
                    </a:ext>
                  </a:extLst>
                </a:gridCol>
                <a:gridCol w="418726">
                  <a:extLst>
                    <a:ext uri="{9D8B030D-6E8A-4147-A177-3AD203B41FA5}">
                      <a16:colId xmlns:a16="http://schemas.microsoft.com/office/drawing/2014/main" val="1355317303"/>
                    </a:ext>
                  </a:extLst>
                </a:gridCol>
                <a:gridCol w="677674">
                  <a:extLst>
                    <a:ext uri="{9D8B030D-6E8A-4147-A177-3AD203B41FA5}">
                      <a16:colId xmlns:a16="http://schemas.microsoft.com/office/drawing/2014/main" val="1005478078"/>
                    </a:ext>
                  </a:extLst>
                </a:gridCol>
                <a:gridCol w="756644">
                  <a:extLst>
                    <a:ext uri="{9D8B030D-6E8A-4147-A177-3AD203B41FA5}">
                      <a16:colId xmlns:a16="http://schemas.microsoft.com/office/drawing/2014/main" val="1894730396"/>
                    </a:ext>
                  </a:extLst>
                </a:gridCol>
                <a:gridCol w="705223">
                  <a:extLst>
                    <a:ext uri="{9D8B030D-6E8A-4147-A177-3AD203B41FA5}">
                      <a16:colId xmlns:a16="http://schemas.microsoft.com/office/drawing/2014/main" val="4003644376"/>
                    </a:ext>
                  </a:extLst>
                </a:gridCol>
              </a:tblGrid>
              <a:tr h="104500">
                <a:tc gridSpan="2">
                  <a:txBody>
                    <a:bodyPr/>
                    <a:lstStyle/>
                    <a:p>
                      <a:pPr algn="ctr" fontAlgn="b"/>
                      <a:r>
                        <a:rPr lang="es-CO" sz="700" b="1" i="0" u="none" strike="noStrike" dirty="0">
                          <a:solidFill>
                            <a:srgbClr val="000000"/>
                          </a:solidFill>
                          <a:effectLst/>
                          <a:latin typeface="Calibri" panose="020F0502020204030204" pitchFamily="34" charset="0"/>
                        </a:rPr>
                        <a:t>Estudios y </a:t>
                      </a:r>
                      <a:r>
                        <a:rPr lang="es-CO" sz="700" b="1" i="0" u="none" strike="noStrike" dirty="0" err="1">
                          <a:solidFill>
                            <a:srgbClr val="000000"/>
                          </a:solidFill>
                          <a:effectLst/>
                          <a:latin typeface="Calibri" panose="020F0502020204030204" pitchFamily="34" charset="0"/>
                        </a:rPr>
                        <a:t>Consultorias</a:t>
                      </a:r>
                      <a:r>
                        <a:rPr lang="es-CO" sz="700" b="1" i="0" u="none" strike="noStrike" dirty="0">
                          <a:solidFill>
                            <a:srgbClr val="000000"/>
                          </a:solidFill>
                          <a:effectLst/>
                          <a:latin typeface="Calibri" panose="020F0502020204030204" pitchFamily="34" charset="0"/>
                        </a:rPr>
                        <a:t> SAS</a:t>
                      </a:r>
                    </a:p>
                  </a:txBody>
                  <a:tcPr marL="6484" marR="6484" marT="6484" marB="0" anchor="b">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hMerge="1">
                  <a:txBody>
                    <a:bodyPr/>
                    <a:lstStyle/>
                    <a:p>
                      <a:endParaRPr lang="es-CO"/>
                    </a:p>
                  </a:txBody>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029514598"/>
                  </a:ext>
                </a:extLst>
              </a:tr>
              <a:tr h="150859">
                <a:tc gridSpan="2">
                  <a:txBody>
                    <a:bodyPr/>
                    <a:lstStyle/>
                    <a:p>
                      <a:pPr algn="ctr" fontAlgn="b"/>
                      <a:r>
                        <a:rPr lang="es-CO" sz="700" b="1" i="0" u="none" strike="noStrike" dirty="0">
                          <a:solidFill>
                            <a:srgbClr val="000000"/>
                          </a:solidFill>
                          <a:effectLst/>
                          <a:latin typeface="Calibri" panose="020F0502020204030204" pitchFamily="34" charset="0"/>
                        </a:rPr>
                        <a:t>Valoración CI Calizas y Minerales</a:t>
                      </a:r>
                    </a:p>
                  </a:txBody>
                  <a:tcPr marL="6484" marR="6484" marT="6484" marB="0" anchor="b">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2">
                        <a:lumMod val="60000"/>
                        <a:lumOff val="40000"/>
                      </a:schemeClr>
                    </a:solidFill>
                  </a:tcPr>
                </a:tc>
                <a:tc hMerge="1">
                  <a:txBody>
                    <a:bodyPr/>
                    <a:lstStyle/>
                    <a:p>
                      <a:endParaRPr lang="es-CO"/>
                    </a:p>
                  </a:txBody>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w="6350" cap="flat" cmpd="sng" algn="ctr">
                      <a:noFill/>
                      <a:prstDash val="solid"/>
                      <a:round/>
                      <a:headEnd type="none" w="med" len="med"/>
                      <a:tailEnd type="none" w="med" len="med"/>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718213640"/>
                  </a:ext>
                </a:extLst>
              </a:tr>
              <a:tr h="104500">
                <a:tc gridSpan="2">
                  <a:txBody>
                    <a:bodyPr/>
                    <a:lstStyle/>
                    <a:p>
                      <a:pPr algn="ctr" fontAlgn="ctr"/>
                      <a:r>
                        <a:rPr lang="es-CO" sz="700" b="1" i="0" u="none" strike="noStrike" dirty="0">
                          <a:solidFill>
                            <a:srgbClr val="000000"/>
                          </a:solidFill>
                          <a:effectLst/>
                          <a:latin typeface="Calibri" panose="020F0502020204030204" pitchFamily="34" charset="0"/>
                        </a:rPr>
                        <a:t>Concesión Minera L1477005</a:t>
                      </a:r>
                    </a:p>
                  </a:txBody>
                  <a:tcPr marL="6484" marR="6484" marT="6484"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hMerge="1">
                  <a:txBody>
                    <a:bodyPr/>
                    <a:lstStyle/>
                    <a:p>
                      <a:endParaRPr lang="es-CO"/>
                    </a:p>
                  </a:txBody>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4">
                  <a:txBody>
                    <a:bodyPr/>
                    <a:lstStyle/>
                    <a:p>
                      <a:pPr algn="ctr" fontAlgn="b"/>
                      <a:r>
                        <a:rPr lang="es-CO" sz="700" b="1" i="0" u="none" strike="noStrike" dirty="0">
                          <a:solidFill>
                            <a:srgbClr val="000000"/>
                          </a:solidFill>
                          <a:effectLst/>
                          <a:latin typeface="Calibri" panose="020F0502020204030204" pitchFamily="34" charset="0"/>
                        </a:rPr>
                        <a:t>$/Ton</a:t>
                      </a:r>
                    </a:p>
                  </a:txBody>
                  <a:tcPr marL="6484" marR="6484" marT="6484" marB="0" anchor="b">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gridSpan="3">
                  <a:txBody>
                    <a:bodyPr/>
                    <a:lstStyle/>
                    <a:p>
                      <a:pPr algn="ctr" fontAlgn="b"/>
                      <a:r>
                        <a:rPr lang="es-CO" sz="700" b="1" i="0" u="none" strike="noStrike" dirty="0">
                          <a:solidFill>
                            <a:srgbClr val="000000"/>
                          </a:solidFill>
                          <a:effectLst/>
                          <a:latin typeface="Calibri" panose="020F0502020204030204" pitchFamily="34" charset="0"/>
                        </a:rPr>
                        <a:t>Pesos Colombianos</a:t>
                      </a:r>
                    </a:p>
                  </a:txBody>
                  <a:tcPr marL="6484" marR="6484" marT="6484" marB="0" anchor="b">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689154935"/>
                  </a:ext>
                </a:extLst>
              </a:tr>
              <a:tr h="203013">
                <a:tc>
                  <a:txBody>
                    <a:bodyPr/>
                    <a:lstStyle/>
                    <a:p>
                      <a:pPr algn="l" fontAlgn="b"/>
                      <a:r>
                        <a:rPr lang="es-CO" sz="700" b="1" i="0" u="none" strike="noStrike" dirty="0">
                          <a:solidFill>
                            <a:srgbClr val="000000"/>
                          </a:solidFill>
                          <a:effectLst/>
                          <a:latin typeface="Calibri" panose="020F0502020204030204" pitchFamily="34" charset="0"/>
                        </a:rPr>
                        <a:t> </a:t>
                      </a:r>
                    </a:p>
                  </a:txBody>
                  <a:tcPr marL="6484" marR="6484" marT="6484"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700" b="1" i="0" u="none" strike="noStrike" dirty="0">
                          <a:solidFill>
                            <a:srgbClr val="000000"/>
                          </a:solidFill>
                          <a:effectLst/>
                          <a:latin typeface="Calibri" panose="020F0502020204030204" pitchFamily="34" charset="0"/>
                        </a:rPr>
                        <a:t>Año</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700" b="1" i="0" u="none" strike="noStrike" dirty="0" err="1">
                          <a:solidFill>
                            <a:srgbClr val="000000"/>
                          </a:solidFill>
                          <a:effectLst/>
                          <a:latin typeface="Calibri" panose="020F0502020204030204" pitchFamily="34" charset="0"/>
                        </a:rPr>
                        <a:t>Tons</a:t>
                      </a:r>
                      <a:endParaRPr lang="es-CO" sz="700" b="1" i="0" u="none" strike="noStrike" dirty="0">
                        <a:solidFill>
                          <a:srgbClr val="000000"/>
                        </a:solidFill>
                        <a:effectLst/>
                        <a:latin typeface="Calibri" panose="020F0502020204030204" pitchFamily="34" charset="0"/>
                      </a:endParaRP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700" b="1" i="0" u="none" strike="noStrike" dirty="0">
                          <a:solidFill>
                            <a:srgbClr val="000000"/>
                          </a:solidFill>
                          <a:effectLst/>
                          <a:latin typeface="Calibri" panose="020F0502020204030204" pitchFamily="34" charset="0"/>
                        </a:rPr>
                        <a:t> </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700" b="1" i="0" u="none" strike="noStrike" dirty="0">
                          <a:solidFill>
                            <a:srgbClr val="000000"/>
                          </a:solidFill>
                          <a:effectLst/>
                          <a:latin typeface="Calibri" panose="020F0502020204030204" pitchFamily="34" charset="0"/>
                        </a:rPr>
                        <a:t>Precio </a:t>
                      </a:r>
                      <a:r>
                        <a:rPr lang="es-CO" sz="700" b="1" i="0" u="none" strike="noStrike" dirty="0" err="1">
                          <a:solidFill>
                            <a:srgbClr val="000000"/>
                          </a:solidFill>
                          <a:effectLst/>
                          <a:latin typeface="Calibri" panose="020F0502020204030204" pitchFamily="34" charset="0"/>
                        </a:rPr>
                        <a:t>Ref</a:t>
                      </a:r>
                      <a:r>
                        <a:rPr lang="es-CO" sz="700" b="1" i="0" u="none" strike="noStrike" dirty="0">
                          <a:solidFill>
                            <a:srgbClr val="000000"/>
                          </a:solidFill>
                          <a:effectLst/>
                          <a:latin typeface="Calibri" panose="020F0502020204030204" pitchFamily="34" charset="0"/>
                        </a:rPr>
                        <a:t> UPME</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700" b="1" i="0" u="none" strike="noStrike" dirty="0">
                          <a:solidFill>
                            <a:srgbClr val="000000"/>
                          </a:solidFill>
                          <a:effectLst/>
                          <a:latin typeface="Calibri" panose="020F0502020204030204" pitchFamily="34" charset="0"/>
                        </a:rPr>
                        <a:t>40%</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700" b="1" i="0" u="none" strike="noStrike" dirty="0">
                          <a:solidFill>
                            <a:srgbClr val="000000"/>
                          </a:solidFill>
                          <a:effectLst/>
                          <a:latin typeface="Calibri" panose="020F0502020204030204" pitchFamily="34" charset="0"/>
                        </a:rPr>
                        <a:t>45%</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700" b="1" i="0" u="none" strike="noStrike" dirty="0">
                          <a:solidFill>
                            <a:srgbClr val="000000"/>
                          </a:solidFill>
                          <a:effectLst/>
                          <a:latin typeface="Calibri" panose="020F0502020204030204" pitchFamily="34" charset="0"/>
                        </a:rPr>
                        <a:t>50%</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700" b="1" i="0" u="none" strike="noStrike" dirty="0">
                          <a:solidFill>
                            <a:srgbClr val="000000"/>
                          </a:solidFill>
                          <a:effectLst/>
                          <a:latin typeface="Calibri" panose="020F0502020204030204" pitchFamily="34" charset="0"/>
                        </a:rPr>
                        <a:t>40%</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700" b="1" i="0" u="none" strike="noStrike" dirty="0">
                          <a:solidFill>
                            <a:srgbClr val="000000"/>
                          </a:solidFill>
                          <a:effectLst/>
                          <a:latin typeface="Calibri" panose="020F0502020204030204" pitchFamily="34" charset="0"/>
                        </a:rPr>
                        <a:t>45%</a:t>
                      </a:r>
                    </a:p>
                  </a:txBody>
                  <a:tcPr marL="6484" marR="6484" marT="6484"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700" b="1" i="0" u="none" strike="noStrike" dirty="0">
                          <a:solidFill>
                            <a:srgbClr val="000000"/>
                          </a:solidFill>
                          <a:effectLst/>
                          <a:latin typeface="Calibri" panose="020F0502020204030204" pitchFamily="34" charset="0"/>
                        </a:rPr>
                        <a:t>50%</a:t>
                      </a:r>
                    </a:p>
                  </a:txBody>
                  <a:tcPr marL="6484" marR="6484" marT="6484"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660819527"/>
                  </a:ext>
                </a:extLst>
              </a:tr>
              <a:tr h="104500">
                <a:tc gridSpan="2">
                  <a:txBody>
                    <a:bodyPr/>
                    <a:lstStyle/>
                    <a:p>
                      <a:pPr algn="l" fontAlgn="b"/>
                      <a:r>
                        <a:rPr lang="es-CO" sz="700" b="1" i="0" u="sng" strike="noStrike" dirty="0">
                          <a:solidFill>
                            <a:srgbClr val="000000"/>
                          </a:solidFill>
                          <a:effectLst/>
                          <a:latin typeface="Calibri" panose="020F0502020204030204" pitchFamily="34" charset="0"/>
                        </a:rPr>
                        <a:t>Escenario </a:t>
                      </a:r>
                      <a:r>
                        <a:rPr lang="es-CO" sz="700" b="1" i="0" u="sng" strike="noStrike" dirty="0" err="1">
                          <a:solidFill>
                            <a:srgbClr val="000000"/>
                          </a:solidFill>
                          <a:effectLst/>
                          <a:latin typeface="Calibri" panose="020F0502020204030204" pitchFamily="34" charset="0"/>
                        </a:rPr>
                        <a:t>Tons</a:t>
                      </a:r>
                      <a:r>
                        <a:rPr lang="es-CO" sz="700" b="1" i="0" u="sng" strike="noStrike" dirty="0">
                          <a:solidFill>
                            <a:srgbClr val="000000"/>
                          </a:solidFill>
                          <a:effectLst/>
                          <a:latin typeface="Calibri" panose="020F0502020204030204" pitchFamily="34" charset="0"/>
                        </a:rPr>
                        <a:t> PTO </a:t>
                      </a:r>
                    </a:p>
                  </a:txBody>
                  <a:tcPr marL="6484" marR="6484" marT="6484"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hMerge="1">
                  <a:txBody>
                    <a:bodyPr/>
                    <a:lstStyle/>
                    <a:p>
                      <a:endParaRPr lang="es-CO"/>
                    </a:p>
                  </a:txBody>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extLst>
                  <a:ext uri="{0D108BD9-81ED-4DB2-BD59-A6C34878D82A}">
                    <a16:rowId xmlns:a16="http://schemas.microsoft.com/office/drawing/2014/main" val="4253560747"/>
                  </a:ext>
                </a:extLst>
              </a:tr>
              <a:tr h="104500">
                <a:tc>
                  <a:txBody>
                    <a:bodyPr/>
                    <a:lstStyle/>
                    <a:p>
                      <a:pPr algn="r" fontAlgn="b"/>
                      <a:r>
                        <a:rPr lang="es-CO" sz="700" b="0" i="0" u="none" strike="noStrike">
                          <a:solidFill>
                            <a:srgbClr val="000000"/>
                          </a:solidFill>
                          <a:effectLst/>
                          <a:latin typeface="Calibri" panose="020F0502020204030204" pitchFamily="34" charset="0"/>
                        </a:rPr>
                        <a:t>2017</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1</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165134879"/>
                  </a:ext>
                </a:extLst>
              </a:tr>
              <a:tr h="104500">
                <a:tc>
                  <a:txBody>
                    <a:bodyPr/>
                    <a:lstStyle/>
                    <a:p>
                      <a:pPr algn="r" fontAlgn="b"/>
                      <a:r>
                        <a:rPr lang="es-CO" sz="700" b="0" i="0" u="none" strike="noStrike">
                          <a:solidFill>
                            <a:srgbClr val="000000"/>
                          </a:solidFill>
                          <a:effectLst/>
                          <a:latin typeface="Calibri" panose="020F0502020204030204" pitchFamily="34" charset="0"/>
                        </a:rPr>
                        <a:t>2018</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2</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66963111"/>
                  </a:ext>
                </a:extLst>
              </a:tr>
              <a:tr h="104500">
                <a:tc>
                  <a:txBody>
                    <a:bodyPr/>
                    <a:lstStyle/>
                    <a:p>
                      <a:pPr algn="r" fontAlgn="b"/>
                      <a:r>
                        <a:rPr lang="es-CO" sz="700" b="0" i="0" u="none" strike="noStrike">
                          <a:solidFill>
                            <a:srgbClr val="000000"/>
                          </a:solidFill>
                          <a:effectLst/>
                          <a:latin typeface="Calibri" panose="020F0502020204030204" pitchFamily="34" charset="0"/>
                        </a:rPr>
                        <a:t>2019</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3</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2614055050"/>
                  </a:ext>
                </a:extLst>
              </a:tr>
              <a:tr h="104500">
                <a:tc>
                  <a:txBody>
                    <a:bodyPr/>
                    <a:lstStyle/>
                    <a:p>
                      <a:pPr algn="r" fontAlgn="b"/>
                      <a:r>
                        <a:rPr lang="es-CO" sz="700" b="0" i="0" u="none" strike="noStrike">
                          <a:solidFill>
                            <a:srgbClr val="000000"/>
                          </a:solidFill>
                          <a:effectLst/>
                          <a:latin typeface="Calibri" panose="020F0502020204030204" pitchFamily="34" charset="0"/>
                        </a:rPr>
                        <a:t>2020</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4</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542518567"/>
                  </a:ext>
                </a:extLst>
              </a:tr>
              <a:tr h="104500">
                <a:tc>
                  <a:txBody>
                    <a:bodyPr/>
                    <a:lstStyle/>
                    <a:p>
                      <a:pPr algn="r" fontAlgn="b"/>
                      <a:r>
                        <a:rPr lang="es-CO" sz="700" b="0" i="0" u="none" strike="noStrike">
                          <a:solidFill>
                            <a:srgbClr val="000000"/>
                          </a:solidFill>
                          <a:effectLst/>
                          <a:latin typeface="Calibri" panose="020F0502020204030204" pitchFamily="34" charset="0"/>
                        </a:rPr>
                        <a:t>2021</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5</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923719478"/>
                  </a:ext>
                </a:extLst>
              </a:tr>
              <a:tr h="104500">
                <a:tc>
                  <a:txBody>
                    <a:bodyPr/>
                    <a:lstStyle/>
                    <a:p>
                      <a:pPr algn="r" fontAlgn="b"/>
                      <a:r>
                        <a:rPr lang="es-CO" sz="700" b="0" i="0" u="none" strike="noStrike">
                          <a:solidFill>
                            <a:srgbClr val="000000"/>
                          </a:solidFill>
                          <a:effectLst/>
                          <a:latin typeface="Calibri" panose="020F0502020204030204" pitchFamily="34" charset="0"/>
                        </a:rPr>
                        <a:t>2022</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6</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693105313"/>
                  </a:ext>
                </a:extLst>
              </a:tr>
              <a:tr h="104500">
                <a:tc>
                  <a:txBody>
                    <a:bodyPr/>
                    <a:lstStyle/>
                    <a:p>
                      <a:pPr algn="r" fontAlgn="b"/>
                      <a:r>
                        <a:rPr lang="es-CO" sz="700" b="0" i="0" u="none" strike="noStrike">
                          <a:solidFill>
                            <a:srgbClr val="000000"/>
                          </a:solidFill>
                          <a:effectLst/>
                          <a:latin typeface="Calibri" panose="020F0502020204030204" pitchFamily="34" charset="0"/>
                        </a:rPr>
                        <a:t>2023</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7</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812029234"/>
                  </a:ext>
                </a:extLst>
              </a:tr>
              <a:tr h="104500">
                <a:tc>
                  <a:txBody>
                    <a:bodyPr/>
                    <a:lstStyle/>
                    <a:p>
                      <a:pPr algn="r" fontAlgn="b"/>
                      <a:r>
                        <a:rPr lang="es-CO" sz="700" b="0" i="0" u="none" strike="noStrike">
                          <a:solidFill>
                            <a:srgbClr val="000000"/>
                          </a:solidFill>
                          <a:effectLst/>
                          <a:latin typeface="Calibri" panose="020F0502020204030204" pitchFamily="34" charset="0"/>
                        </a:rPr>
                        <a:t>2024</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8</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758854835"/>
                  </a:ext>
                </a:extLst>
              </a:tr>
              <a:tr h="104500">
                <a:tc>
                  <a:txBody>
                    <a:bodyPr/>
                    <a:lstStyle/>
                    <a:p>
                      <a:pPr algn="r" fontAlgn="b"/>
                      <a:r>
                        <a:rPr lang="es-CO" sz="700" b="0" i="0" u="none" strike="noStrike">
                          <a:solidFill>
                            <a:srgbClr val="000000"/>
                          </a:solidFill>
                          <a:effectLst/>
                          <a:latin typeface="Calibri" panose="020F0502020204030204" pitchFamily="34" charset="0"/>
                        </a:rPr>
                        <a:t>2025</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9</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4076156671"/>
                  </a:ext>
                </a:extLst>
              </a:tr>
              <a:tr h="104500">
                <a:tc>
                  <a:txBody>
                    <a:bodyPr/>
                    <a:lstStyle/>
                    <a:p>
                      <a:pPr algn="r" fontAlgn="b"/>
                      <a:r>
                        <a:rPr lang="es-CO" sz="700" b="0" i="0" u="none" strike="noStrike">
                          <a:solidFill>
                            <a:srgbClr val="000000"/>
                          </a:solidFill>
                          <a:effectLst/>
                          <a:latin typeface="Calibri" panose="020F0502020204030204" pitchFamily="34" charset="0"/>
                        </a:rPr>
                        <a:t>2026</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10</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424112227"/>
                  </a:ext>
                </a:extLst>
              </a:tr>
              <a:tr h="104500">
                <a:tc>
                  <a:txBody>
                    <a:bodyPr/>
                    <a:lstStyle/>
                    <a:p>
                      <a:pPr algn="r" fontAlgn="b"/>
                      <a:r>
                        <a:rPr lang="es-CO" sz="700" b="0" i="0" u="none" strike="noStrike">
                          <a:solidFill>
                            <a:srgbClr val="000000"/>
                          </a:solidFill>
                          <a:effectLst/>
                          <a:latin typeface="Calibri" panose="020F0502020204030204" pitchFamily="34" charset="0"/>
                        </a:rPr>
                        <a:t>2027</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Año 11</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848929683"/>
                  </a:ext>
                </a:extLst>
              </a:tr>
              <a:tr h="104500">
                <a:tc>
                  <a:txBody>
                    <a:bodyPr/>
                    <a:lstStyle/>
                    <a:p>
                      <a:pPr algn="r" fontAlgn="b"/>
                      <a:r>
                        <a:rPr lang="es-CO" sz="700" b="0" i="0" u="none" strike="noStrike">
                          <a:solidFill>
                            <a:srgbClr val="000000"/>
                          </a:solidFill>
                          <a:effectLst/>
                          <a:latin typeface="Calibri" panose="020F0502020204030204" pitchFamily="34" charset="0"/>
                        </a:rPr>
                        <a:t>2028</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12</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992,000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4,808,840,741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5,409,945,833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6,011,050,926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537246445"/>
                  </a:ext>
                </a:extLst>
              </a:tr>
              <a:tr h="104500">
                <a:tc gridSpan="2">
                  <a:txBody>
                    <a:bodyPr/>
                    <a:lstStyle/>
                    <a:p>
                      <a:pPr algn="l" fontAlgn="b"/>
                      <a:r>
                        <a:rPr lang="es-CO" sz="700" b="1" i="0" u="sng" strike="noStrike">
                          <a:solidFill>
                            <a:srgbClr val="000000"/>
                          </a:solidFill>
                          <a:effectLst/>
                          <a:latin typeface="Calibri" panose="020F0502020204030204" pitchFamily="34" charset="0"/>
                        </a:rPr>
                        <a:t>Escenario Tons Licencia Ambiental</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hMerge="1">
                  <a:txBody>
                    <a:bodyPr/>
                    <a:lstStyle/>
                    <a:p>
                      <a:endParaRPr lang="es-CO"/>
                    </a:p>
                  </a:txBody>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018215778"/>
                  </a:ext>
                </a:extLst>
              </a:tr>
              <a:tr h="104500">
                <a:tc>
                  <a:txBody>
                    <a:bodyPr/>
                    <a:lstStyle/>
                    <a:p>
                      <a:pPr algn="r" fontAlgn="b"/>
                      <a:r>
                        <a:rPr lang="es-CO" sz="700" b="0" i="0" u="none" strike="noStrike">
                          <a:solidFill>
                            <a:srgbClr val="000000"/>
                          </a:solidFill>
                          <a:effectLst/>
                          <a:latin typeface="Calibri" panose="020F0502020204030204" pitchFamily="34" charset="0"/>
                        </a:rPr>
                        <a:t>2017</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1</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2512760746"/>
                  </a:ext>
                </a:extLst>
              </a:tr>
              <a:tr h="104500">
                <a:tc>
                  <a:txBody>
                    <a:bodyPr/>
                    <a:lstStyle/>
                    <a:p>
                      <a:pPr algn="r" fontAlgn="b"/>
                      <a:r>
                        <a:rPr lang="es-CO" sz="700" b="0" i="0" u="none" strike="noStrike">
                          <a:solidFill>
                            <a:srgbClr val="000000"/>
                          </a:solidFill>
                          <a:effectLst/>
                          <a:latin typeface="Calibri" panose="020F0502020204030204" pitchFamily="34" charset="0"/>
                        </a:rPr>
                        <a:t>2018</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2</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918084745"/>
                  </a:ext>
                </a:extLst>
              </a:tr>
              <a:tr h="104500">
                <a:tc>
                  <a:txBody>
                    <a:bodyPr/>
                    <a:lstStyle/>
                    <a:p>
                      <a:pPr algn="r" fontAlgn="b"/>
                      <a:r>
                        <a:rPr lang="es-CO" sz="700" b="0" i="0" u="none" strike="noStrike">
                          <a:solidFill>
                            <a:srgbClr val="000000"/>
                          </a:solidFill>
                          <a:effectLst/>
                          <a:latin typeface="Calibri" panose="020F0502020204030204" pitchFamily="34" charset="0"/>
                        </a:rPr>
                        <a:t>2019</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3</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751917292"/>
                  </a:ext>
                </a:extLst>
              </a:tr>
              <a:tr h="104500">
                <a:tc>
                  <a:txBody>
                    <a:bodyPr/>
                    <a:lstStyle/>
                    <a:p>
                      <a:pPr algn="r" fontAlgn="b"/>
                      <a:r>
                        <a:rPr lang="es-CO" sz="700" b="0" i="0" u="none" strike="noStrike">
                          <a:solidFill>
                            <a:srgbClr val="000000"/>
                          </a:solidFill>
                          <a:effectLst/>
                          <a:latin typeface="Calibri" panose="020F0502020204030204" pitchFamily="34" charset="0"/>
                        </a:rPr>
                        <a:t>2020</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4</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193894126"/>
                  </a:ext>
                </a:extLst>
              </a:tr>
              <a:tr h="104500">
                <a:tc>
                  <a:txBody>
                    <a:bodyPr/>
                    <a:lstStyle/>
                    <a:p>
                      <a:pPr algn="r" fontAlgn="b"/>
                      <a:r>
                        <a:rPr lang="es-CO" sz="700" b="0" i="0" u="none" strike="noStrike">
                          <a:solidFill>
                            <a:srgbClr val="000000"/>
                          </a:solidFill>
                          <a:effectLst/>
                          <a:latin typeface="Calibri" panose="020F0502020204030204" pitchFamily="34" charset="0"/>
                        </a:rPr>
                        <a:t>2021</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5</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157519455"/>
                  </a:ext>
                </a:extLst>
              </a:tr>
              <a:tr h="104500">
                <a:tc>
                  <a:txBody>
                    <a:bodyPr/>
                    <a:lstStyle/>
                    <a:p>
                      <a:pPr algn="r" fontAlgn="b"/>
                      <a:r>
                        <a:rPr lang="es-CO" sz="700" b="0" i="0" u="none" strike="noStrike">
                          <a:solidFill>
                            <a:srgbClr val="000000"/>
                          </a:solidFill>
                          <a:effectLst/>
                          <a:latin typeface="Calibri" panose="020F0502020204030204" pitchFamily="34" charset="0"/>
                        </a:rPr>
                        <a:t>2022</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6</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2184418083"/>
                  </a:ext>
                </a:extLst>
              </a:tr>
              <a:tr h="104500">
                <a:tc>
                  <a:txBody>
                    <a:bodyPr/>
                    <a:lstStyle/>
                    <a:p>
                      <a:pPr algn="r" fontAlgn="b"/>
                      <a:r>
                        <a:rPr lang="es-CO" sz="700" b="0" i="0" u="none" strike="noStrike">
                          <a:solidFill>
                            <a:srgbClr val="000000"/>
                          </a:solidFill>
                          <a:effectLst/>
                          <a:latin typeface="Calibri" panose="020F0502020204030204" pitchFamily="34" charset="0"/>
                        </a:rPr>
                        <a:t>2023</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7</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2952007104"/>
                  </a:ext>
                </a:extLst>
              </a:tr>
              <a:tr h="104500">
                <a:tc>
                  <a:txBody>
                    <a:bodyPr/>
                    <a:lstStyle/>
                    <a:p>
                      <a:pPr algn="r" fontAlgn="b"/>
                      <a:r>
                        <a:rPr lang="es-CO" sz="700" b="0" i="0" u="none" strike="noStrike">
                          <a:solidFill>
                            <a:srgbClr val="000000"/>
                          </a:solidFill>
                          <a:effectLst/>
                          <a:latin typeface="Calibri" panose="020F0502020204030204" pitchFamily="34" charset="0"/>
                        </a:rPr>
                        <a:t>2024</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8</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2314595913"/>
                  </a:ext>
                </a:extLst>
              </a:tr>
              <a:tr h="104500">
                <a:tc>
                  <a:txBody>
                    <a:bodyPr/>
                    <a:lstStyle/>
                    <a:p>
                      <a:pPr algn="r" fontAlgn="b"/>
                      <a:r>
                        <a:rPr lang="es-CO" sz="700" b="0" i="0" u="none" strike="noStrike">
                          <a:solidFill>
                            <a:srgbClr val="000000"/>
                          </a:solidFill>
                          <a:effectLst/>
                          <a:latin typeface="Calibri" panose="020F0502020204030204" pitchFamily="34" charset="0"/>
                        </a:rPr>
                        <a:t>2025</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9</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161969997"/>
                  </a:ext>
                </a:extLst>
              </a:tr>
              <a:tr h="104500">
                <a:tc>
                  <a:txBody>
                    <a:bodyPr/>
                    <a:lstStyle/>
                    <a:p>
                      <a:pPr algn="r" fontAlgn="b"/>
                      <a:r>
                        <a:rPr lang="es-CO" sz="700" b="0" i="0" u="none" strike="noStrike">
                          <a:solidFill>
                            <a:srgbClr val="000000"/>
                          </a:solidFill>
                          <a:effectLst/>
                          <a:latin typeface="Calibri" panose="020F0502020204030204" pitchFamily="34" charset="0"/>
                        </a:rPr>
                        <a:t>2026</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10</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1049667208"/>
                  </a:ext>
                </a:extLst>
              </a:tr>
              <a:tr h="104500">
                <a:tc>
                  <a:txBody>
                    <a:bodyPr/>
                    <a:lstStyle/>
                    <a:p>
                      <a:pPr algn="r" fontAlgn="b"/>
                      <a:r>
                        <a:rPr lang="es-CO" sz="700" b="0" i="0" u="none" strike="noStrike">
                          <a:solidFill>
                            <a:srgbClr val="000000"/>
                          </a:solidFill>
                          <a:effectLst/>
                          <a:latin typeface="Calibri" panose="020F0502020204030204" pitchFamily="34" charset="0"/>
                        </a:rPr>
                        <a:t>2027</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11</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451559160"/>
                  </a:ext>
                </a:extLst>
              </a:tr>
              <a:tr h="104500">
                <a:tc>
                  <a:txBody>
                    <a:bodyPr/>
                    <a:lstStyle/>
                    <a:p>
                      <a:pPr algn="r" fontAlgn="b"/>
                      <a:r>
                        <a:rPr lang="es-CO" sz="700" b="0" i="0" u="none" strike="noStrike">
                          <a:solidFill>
                            <a:srgbClr val="000000"/>
                          </a:solidFill>
                          <a:effectLst/>
                          <a:latin typeface="Calibri" panose="020F0502020204030204" pitchFamily="34" charset="0"/>
                        </a:rPr>
                        <a:t>2028</a:t>
                      </a:r>
                    </a:p>
                  </a:txBody>
                  <a:tcPr marL="6484" marR="6484" marT="6484" marB="0" anchor="b">
                    <a:lnL w="12700" cap="flat" cmpd="sng" algn="ctr">
                      <a:solidFill>
                        <a:schemeClr val="tx1"/>
                      </a:solidFill>
                      <a:prstDash val="solid"/>
                      <a:round/>
                      <a:headEnd type="none" w="med" len="med"/>
                      <a:tailEnd type="none" w="med" len="med"/>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Año 12</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240,000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12,119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4,848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5,454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6,060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a:solidFill>
                            <a:srgbClr val="000000"/>
                          </a:solidFill>
                          <a:effectLst/>
                          <a:latin typeface="Calibri" panose="020F0502020204030204" pitchFamily="34" charset="0"/>
                        </a:rPr>
                        <a:t>     1,163,429,211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1,308,857,863 </a:t>
                      </a:r>
                    </a:p>
                  </a:txBody>
                  <a:tcPr marL="6484" marR="6484" marT="6484" marB="0" anchor="b">
                    <a:lnL>
                      <a:noFill/>
                    </a:lnL>
                    <a:lnR>
                      <a:noFill/>
                    </a:lnR>
                    <a:lnT>
                      <a:noFill/>
                    </a:lnT>
                    <a:lnB>
                      <a:noFill/>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1,454,286,514 </a:t>
                      </a:r>
                    </a:p>
                  </a:txBody>
                  <a:tcPr marL="6484" marR="6484" marT="6484" marB="0" anchor="b">
                    <a:lnL>
                      <a:noFill/>
                    </a:lnL>
                    <a:lnR w="12700" cap="flat" cmpd="sng" algn="ctr">
                      <a:solidFill>
                        <a:schemeClr val="tx1"/>
                      </a:solidFill>
                      <a:prstDash val="solid"/>
                      <a:round/>
                      <a:headEnd type="none" w="med" len="med"/>
                      <a:tailEnd type="none" w="med" len="med"/>
                    </a:lnR>
                    <a:lnT>
                      <a:noFill/>
                    </a:lnT>
                    <a:lnB>
                      <a:noFill/>
                    </a:lnB>
                    <a:solidFill>
                      <a:schemeClr val="accent1">
                        <a:lumMod val="20000"/>
                        <a:lumOff val="80000"/>
                      </a:schemeClr>
                    </a:solidFill>
                  </a:tcPr>
                </a:tc>
                <a:extLst>
                  <a:ext uri="{0D108BD9-81ED-4DB2-BD59-A6C34878D82A}">
                    <a16:rowId xmlns:a16="http://schemas.microsoft.com/office/drawing/2014/main" val="3981311161"/>
                  </a:ext>
                </a:extLst>
              </a:tr>
              <a:tr h="104500">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s-CO" sz="700" b="0" i="0" u="none" strike="noStrike" dirty="0">
                          <a:solidFill>
                            <a:srgbClr val="000000"/>
                          </a:solidFill>
                          <a:effectLst/>
                          <a:latin typeface="Calibri" panose="020F0502020204030204" pitchFamily="34" charset="0"/>
                        </a:rPr>
                        <a:t> </a:t>
                      </a:r>
                    </a:p>
                  </a:txBody>
                  <a:tcPr marL="6484" marR="6484" marT="6484"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11662099"/>
                  </a:ext>
                </a:extLst>
              </a:tr>
            </a:tbl>
          </a:graphicData>
        </a:graphic>
      </p:graphicFrame>
      <p:pic>
        <p:nvPicPr>
          <p:cNvPr id="8" name="Imagen 7"/>
          <p:cNvPicPr>
            <a:picLocks noChangeAspect="1"/>
          </p:cNvPicPr>
          <p:nvPr/>
        </p:nvPicPr>
        <p:blipFill>
          <a:blip r:embed="rId3"/>
          <a:stretch>
            <a:fillRect/>
          </a:stretch>
        </p:blipFill>
        <p:spPr>
          <a:xfrm>
            <a:off x="2026567" y="1124744"/>
            <a:ext cx="8138865" cy="4541914"/>
          </a:xfrm>
          <a:prstGeom prst="rect">
            <a:avLst/>
          </a:prstGeom>
        </p:spPr>
      </p:pic>
      <p:sp>
        <p:nvSpPr>
          <p:cNvPr id="10" name="Rectángulo 1"/>
          <p:cNvSpPr/>
          <p:nvPr/>
        </p:nvSpPr>
        <p:spPr>
          <a:xfrm>
            <a:off x="0" y="653415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6937375" y="651406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3" name="Rectángulo 12"/>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DIAGNÓSTICO ECONÓMICO</a:t>
            </a:r>
            <a:endParaRPr lang="es-ES" sz="2800" b="1" dirty="0"/>
          </a:p>
        </p:txBody>
      </p:sp>
      <p:pic>
        <p:nvPicPr>
          <p:cNvPr id="14" name="Imagen 13"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00530"/>
            <a:ext cx="2222501" cy="1067549"/>
          </a:xfrm>
          <a:prstGeom prst="rect">
            <a:avLst/>
          </a:prstGeom>
        </p:spPr>
      </p:pic>
    </p:spTree>
    <p:extLst>
      <p:ext uri="{BB962C8B-B14F-4D97-AF65-F5344CB8AC3E}">
        <p14:creationId xmlns:p14="http://schemas.microsoft.com/office/powerpoint/2010/main" val="13954437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1904331" y="1253280"/>
            <a:ext cx="8383339" cy="1384995"/>
          </a:xfrm>
          <a:prstGeom prst="rect">
            <a:avLst/>
          </a:prstGeom>
        </p:spPr>
        <p:txBody>
          <a:bodyPr wrap="square">
            <a:spAutoFit/>
          </a:bodyPr>
          <a:lstStyle/>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sp>
        <p:nvSpPr>
          <p:cNvPr id="8" name="Título 1"/>
          <p:cNvSpPr txBox="1">
            <a:spLocks/>
          </p:cNvSpPr>
          <p:nvPr/>
        </p:nvSpPr>
        <p:spPr>
          <a:xfrm>
            <a:off x="1996085" y="452921"/>
            <a:ext cx="8229600" cy="1143000"/>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s-CO" sz="1800" b="1" dirty="0">
              <a:latin typeface="Arial Narrow" panose="020B0606020202030204" pitchFamily="34" charset="0"/>
            </a:endParaRPr>
          </a:p>
          <a:p>
            <a:pPr algn="l"/>
            <a:endParaRPr lang="es-CO" sz="1800" b="1" dirty="0">
              <a:latin typeface="Arial Narrow" panose="020B0606020202030204" pitchFamily="34" charset="0"/>
            </a:endParaRPr>
          </a:p>
          <a:p>
            <a:pPr algn="l"/>
            <a:endParaRPr lang="es-CO" sz="1800" b="1" dirty="0">
              <a:latin typeface="Arial Narrow" panose="020B0606020202030204" pitchFamily="34" charset="0"/>
            </a:endParaRPr>
          </a:p>
          <a:p>
            <a:pPr algn="l"/>
            <a:r>
              <a:rPr lang="es-CO" sz="1800" b="1" dirty="0">
                <a:latin typeface="Arial Narrow" panose="020B0606020202030204" pitchFamily="34" charset="0"/>
              </a:rPr>
              <a:t>5.2. Remuneración correspondiente a la Explotación del Negocio Cementero</a:t>
            </a:r>
          </a:p>
        </p:txBody>
      </p:sp>
      <p:pic>
        <p:nvPicPr>
          <p:cNvPr id="6" name="Imagen 5"/>
          <p:cNvPicPr>
            <a:picLocks noChangeAspect="1"/>
          </p:cNvPicPr>
          <p:nvPr/>
        </p:nvPicPr>
        <p:blipFill>
          <a:blip r:embed="rId3"/>
          <a:stretch>
            <a:fillRect/>
          </a:stretch>
        </p:blipFill>
        <p:spPr>
          <a:xfrm>
            <a:off x="1904331" y="1417638"/>
            <a:ext cx="8199831" cy="4645062"/>
          </a:xfrm>
          <a:prstGeom prst="rect">
            <a:avLst/>
          </a:prstGeom>
        </p:spPr>
      </p:pic>
      <p:graphicFrame>
        <p:nvGraphicFramePr>
          <p:cNvPr id="10" name="Tabla 9"/>
          <p:cNvGraphicFramePr>
            <a:graphicFrameLocks noGrp="1"/>
          </p:cNvGraphicFramePr>
          <p:nvPr>
            <p:extLst/>
          </p:nvPr>
        </p:nvGraphicFramePr>
        <p:xfrm>
          <a:off x="2423591" y="2628474"/>
          <a:ext cx="7344816" cy="3711640"/>
        </p:xfrm>
        <a:graphic>
          <a:graphicData uri="http://schemas.openxmlformats.org/drawingml/2006/table">
            <a:tbl>
              <a:tblPr/>
              <a:tblGrid>
                <a:gridCol w="1428889">
                  <a:extLst>
                    <a:ext uri="{9D8B030D-6E8A-4147-A177-3AD203B41FA5}">
                      <a16:colId xmlns:a16="http://schemas.microsoft.com/office/drawing/2014/main" val="3008465794"/>
                    </a:ext>
                  </a:extLst>
                </a:gridCol>
                <a:gridCol w="2154457">
                  <a:extLst>
                    <a:ext uri="{9D8B030D-6E8A-4147-A177-3AD203B41FA5}">
                      <a16:colId xmlns:a16="http://schemas.microsoft.com/office/drawing/2014/main" val="1553918603"/>
                    </a:ext>
                  </a:extLst>
                </a:gridCol>
                <a:gridCol w="2013181">
                  <a:extLst>
                    <a:ext uri="{9D8B030D-6E8A-4147-A177-3AD203B41FA5}">
                      <a16:colId xmlns:a16="http://schemas.microsoft.com/office/drawing/2014/main" val="3403810186"/>
                    </a:ext>
                  </a:extLst>
                </a:gridCol>
                <a:gridCol w="1748289">
                  <a:extLst>
                    <a:ext uri="{9D8B030D-6E8A-4147-A177-3AD203B41FA5}">
                      <a16:colId xmlns:a16="http://schemas.microsoft.com/office/drawing/2014/main" val="3819783934"/>
                    </a:ext>
                  </a:extLst>
                </a:gridCol>
              </a:tblGrid>
              <a:tr h="106733">
                <a:tc gridSpan="4">
                  <a:txBody>
                    <a:bodyPr/>
                    <a:lstStyle/>
                    <a:p>
                      <a:pPr algn="ctr" fontAlgn="b"/>
                      <a:r>
                        <a:rPr lang="es-CO" sz="800" b="1" i="0" u="none" strike="noStrike" dirty="0">
                          <a:solidFill>
                            <a:srgbClr val="000000"/>
                          </a:solidFill>
                          <a:effectLst/>
                          <a:latin typeface="Calibri" panose="020F0502020204030204" pitchFamily="34" charset="0"/>
                        </a:rPr>
                        <a:t>Estudios y </a:t>
                      </a:r>
                      <a:r>
                        <a:rPr lang="es-CO" sz="800" b="1" i="0" u="none" strike="noStrike" dirty="0" err="1">
                          <a:solidFill>
                            <a:srgbClr val="000000"/>
                          </a:solidFill>
                          <a:effectLst/>
                          <a:latin typeface="Calibri" panose="020F0502020204030204" pitchFamily="34" charset="0"/>
                        </a:rPr>
                        <a:t>Consultorias</a:t>
                      </a:r>
                      <a:r>
                        <a:rPr lang="es-CO" sz="800" b="1" i="0" u="none" strike="noStrike" dirty="0">
                          <a:solidFill>
                            <a:srgbClr val="000000"/>
                          </a:solidFill>
                          <a:effectLst/>
                          <a:latin typeface="Calibri" panose="020F0502020204030204" pitchFamily="34" charset="0"/>
                        </a:rPr>
                        <a:t> </a:t>
                      </a:r>
                      <a:r>
                        <a:rPr lang="es-CO" sz="800" b="1" i="0" u="none" strike="noStrike" dirty="0" err="1">
                          <a:solidFill>
                            <a:srgbClr val="000000"/>
                          </a:solidFill>
                          <a:effectLst/>
                          <a:latin typeface="Calibri" panose="020F0502020204030204" pitchFamily="34" charset="0"/>
                        </a:rPr>
                        <a:t>Valoracion</a:t>
                      </a:r>
                      <a:r>
                        <a:rPr lang="es-CO" sz="800" b="1" i="0" u="none" strike="noStrike" dirty="0">
                          <a:solidFill>
                            <a:srgbClr val="000000"/>
                          </a:solidFill>
                          <a:effectLst/>
                          <a:latin typeface="Calibri" panose="020F0502020204030204" pitchFamily="34" charset="0"/>
                        </a:rPr>
                        <a:t> CI Calizas y Proyecciones </a:t>
                      </a:r>
                      <a:r>
                        <a:rPr lang="es-CO" sz="800" b="1" i="0" u="none" strike="noStrike" dirty="0" err="1">
                          <a:solidFill>
                            <a:srgbClr val="000000"/>
                          </a:solidFill>
                          <a:effectLst/>
                          <a:latin typeface="Calibri" panose="020F0502020204030204" pitchFamily="34" charset="0"/>
                        </a:rPr>
                        <a:t>Zomam</a:t>
                      </a:r>
                      <a:endParaRPr lang="es-CO" sz="800" b="1" i="0" u="none" strike="noStrike" dirty="0">
                        <a:solidFill>
                          <a:srgbClr val="000000"/>
                        </a:solidFill>
                        <a:effectLst/>
                        <a:latin typeface="Calibri" panose="020F0502020204030204" pitchFamily="34" charset="0"/>
                      </a:endParaRPr>
                    </a:p>
                  </a:txBody>
                  <a:tcPr marL="7940" marR="7940" marT="79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76538462"/>
                  </a:ext>
                </a:extLst>
              </a:tr>
              <a:tr h="82283">
                <a:tc gridSpan="4">
                  <a:txBody>
                    <a:bodyPr/>
                    <a:lstStyle/>
                    <a:p>
                      <a:pPr algn="ctr" fontAlgn="b"/>
                      <a:r>
                        <a:rPr lang="es-CO" sz="800" b="0" i="0" u="none" strike="noStrike" dirty="0">
                          <a:solidFill>
                            <a:srgbClr val="000000"/>
                          </a:solidFill>
                          <a:effectLst/>
                          <a:latin typeface="Calibri" panose="020F0502020204030204" pitchFamily="34" charset="0"/>
                        </a:rPr>
                        <a:t>Ventas Estimadas </a:t>
                      </a:r>
                      <a:r>
                        <a:rPr lang="es-CO" sz="800" b="0" i="0" u="none" strike="noStrike" dirty="0" err="1">
                          <a:solidFill>
                            <a:srgbClr val="000000"/>
                          </a:solidFill>
                          <a:effectLst/>
                          <a:latin typeface="Calibri" panose="020F0502020204030204" pitchFamily="34" charset="0"/>
                        </a:rPr>
                        <a:t>Produccion</a:t>
                      </a:r>
                      <a:r>
                        <a:rPr lang="es-CO" sz="800" b="0" i="0" u="none" strike="noStrike" dirty="0">
                          <a:solidFill>
                            <a:srgbClr val="000000"/>
                          </a:solidFill>
                          <a:effectLst/>
                          <a:latin typeface="Calibri" panose="020F0502020204030204" pitchFamily="34" charset="0"/>
                        </a:rPr>
                        <a:t> Cemento </a:t>
                      </a:r>
                      <a:r>
                        <a:rPr lang="es-CO" sz="800" b="0" i="0" u="none" strike="noStrike" dirty="0" err="1">
                          <a:solidFill>
                            <a:srgbClr val="000000"/>
                          </a:solidFill>
                          <a:effectLst/>
                          <a:latin typeface="Calibri" panose="020F0502020204030204" pitchFamily="34" charset="0"/>
                        </a:rPr>
                        <a:t>Zomam</a:t>
                      </a:r>
                      <a:endParaRPr lang="es-CO" sz="800" b="0" i="0" u="none" strike="noStrike" dirty="0">
                        <a:solidFill>
                          <a:srgbClr val="000000"/>
                        </a:solidFill>
                        <a:effectLst/>
                        <a:latin typeface="Calibri" panose="020F0502020204030204" pitchFamily="34" charset="0"/>
                      </a:endParaRPr>
                    </a:p>
                  </a:txBody>
                  <a:tcPr marL="7940" marR="7940" marT="79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69301267"/>
                  </a:ext>
                </a:extLst>
              </a:tr>
              <a:tr h="82283">
                <a:tc>
                  <a:txBody>
                    <a:bodyPr/>
                    <a:lstStyle/>
                    <a:p>
                      <a:pPr algn="ctr" fontAlgn="b"/>
                      <a:r>
                        <a:rPr lang="es-CO" sz="800" b="1" i="0" u="none" strike="noStrike" dirty="0">
                          <a:solidFill>
                            <a:srgbClr val="000000"/>
                          </a:solidFill>
                          <a:effectLst/>
                          <a:latin typeface="Calibri" panose="020F0502020204030204" pitchFamily="34" charset="0"/>
                        </a:rPr>
                        <a:t>Año</a:t>
                      </a:r>
                    </a:p>
                  </a:txBody>
                  <a:tcPr marL="7940" marR="7940" marT="7940"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a:solidFill>
                            <a:srgbClr val="000000"/>
                          </a:solidFill>
                          <a:effectLst/>
                          <a:latin typeface="Calibri" panose="020F0502020204030204" pitchFamily="34" charset="0"/>
                        </a:rPr>
                        <a:t>Volumen TM</a:t>
                      </a:r>
                    </a:p>
                  </a:txBody>
                  <a:tcPr marL="7940" marR="7940" marT="7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Precio $/TM</a:t>
                      </a:r>
                    </a:p>
                  </a:txBody>
                  <a:tcPr marL="7940" marR="7940" marT="7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Venta </a:t>
                      </a:r>
                      <a:r>
                        <a:rPr lang="es-CO" sz="800" b="1" i="0" u="none" strike="noStrike" dirty="0" err="1">
                          <a:solidFill>
                            <a:srgbClr val="000000"/>
                          </a:solidFill>
                          <a:effectLst/>
                          <a:latin typeface="Calibri" panose="020F0502020204030204" pitchFamily="34" charset="0"/>
                        </a:rPr>
                        <a:t>MMCop</a:t>
                      </a:r>
                      <a:endParaRPr lang="es-CO" sz="800" b="1" i="0" u="none" strike="noStrike" dirty="0">
                        <a:solidFill>
                          <a:srgbClr val="000000"/>
                        </a:solidFill>
                        <a:effectLst/>
                        <a:latin typeface="Calibri" panose="020F0502020204030204" pitchFamily="34" charset="0"/>
                      </a:endParaRPr>
                    </a:p>
                  </a:txBody>
                  <a:tcPr marL="7940" marR="7940" marT="794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3521659147"/>
                  </a:ext>
                </a:extLst>
              </a:tr>
              <a:tr h="91940">
                <a:tc>
                  <a:txBody>
                    <a:bodyPr/>
                    <a:lstStyle/>
                    <a:p>
                      <a:pPr algn="ctr" fontAlgn="ctr"/>
                      <a:r>
                        <a:rPr lang="es-CO" sz="900" b="0" i="0" u="none" strike="noStrike" dirty="0">
                          <a:solidFill>
                            <a:srgbClr val="000000"/>
                          </a:solidFill>
                          <a:effectLst/>
                          <a:latin typeface="Calibri" panose="020F0502020204030204" pitchFamily="34" charset="0"/>
                        </a:rPr>
                        <a:t>2010</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356838521"/>
                  </a:ext>
                </a:extLst>
              </a:tr>
              <a:tr h="91940">
                <a:tc>
                  <a:txBody>
                    <a:bodyPr/>
                    <a:lstStyle/>
                    <a:p>
                      <a:pPr algn="ctr" fontAlgn="ctr"/>
                      <a:r>
                        <a:rPr lang="es-CO" sz="900" b="0" i="0" u="none" strike="noStrike" dirty="0">
                          <a:solidFill>
                            <a:srgbClr val="000000"/>
                          </a:solidFill>
                          <a:effectLst/>
                          <a:latin typeface="Calibri" panose="020F0502020204030204" pitchFamily="34" charset="0"/>
                        </a:rPr>
                        <a:t>2011</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00401330"/>
                  </a:ext>
                </a:extLst>
              </a:tr>
              <a:tr h="91940">
                <a:tc>
                  <a:txBody>
                    <a:bodyPr/>
                    <a:lstStyle/>
                    <a:p>
                      <a:pPr algn="ctr" fontAlgn="ctr"/>
                      <a:r>
                        <a:rPr lang="es-CO" sz="900" b="0" i="0" u="none" strike="noStrike" dirty="0">
                          <a:solidFill>
                            <a:srgbClr val="000000"/>
                          </a:solidFill>
                          <a:effectLst/>
                          <a:latin typeface="Calibri" panose="020F0502020204030204" pitchFamily="34" charset="0"/>
                        </a:rPr>
                        <a:t>2012</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902506923"/>
                  </a:ext>
                </a:extLst>
              </a:tr>
              <a:tr h="91940">
                <a:tc>
                  <a:txBody>
                    <a:bodyPr/>
                    <a:lstStyle/>
                    <a:p>
                      <a:pPr algn="ctr" fontAlgn="ctr"/>
                      <a:r>
                        <a:rPr lang="es-CO" sz="900" b="0" i="0" u="none" strike="noStrike" dirty="0">
                          <a:solidFill>
                            <a:srgbClr val="000000"/>
                          </a:solidFill>
                          <a:effectLst/>
                          <a:latin typeface="Calibri" panose="020F0502020204030204" pitchFamily="34" charset="0"/>
                        </a:rPr>
                        <a:t>2013</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764609039"/>
                  </a:ext>
                </a:extLst>
              </a:tr>
              <a:tr h="91940">
                <a:tc>
                  <a:txBody>
                    <a:bodyPr/>
                    <a:lstStyle/>
                    <a:p>
                      <a:pPr algn="ctr" fontAlgn="ctr"/>
                      <a:r>
                        <a:rPr lang="es-CO" sz="900" b="0" i="0" u="none" strike="noStrike" dirty="0">
                          <a:solidFill>
                            <a:srgbClr val="000000"/>
                          </a:solidFill>
                          <a:effectLst/>
                          <a:latin typeface="Calibri" panose="020F0502020204030204" pitchFamily="34" charset="0"/>
                        </a:rPr>
                        <a:t>2014</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41920287"/>
                  </a:ext>
                </a:extLst>
              </a:tr>
              <a:tr h="91940">
                <a:tc>
                  <a:txBody>
                    <a:bodyPr/>
                    <a:lstStyle/>
                    <a:p>
                      <a:pPr algn="ctr" fontAlgn="ctr"/>
                      <a:r>
                        <a:rPr lang="es-CO" sz="900" b="0" i="0" u="none" strike="noStrike" dirty="0">
                          <a:solidFill>
                            <a:srgbClr val="000000"/>
                          </a:solidFill>
                          <a:effectLst/>
                          <a:latin typeface="Calibri" panose="020F0502020204030204" pitchFamily="34" charset="0"/>
                        </a:rPr>
                        <a:t>2015</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250.000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96.525</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140170455"/>
                  </a:ext>
                </a:extLst>
              </a:tr>
              <a:tr h="91940">
                <a:tc>
                  <a:txBody>
                    <a:bodyPr/>
                    <a:lstStyle/>
                    <a:p>
                      <a:pPr algn="ctr" fontAlgn="ctr"/>
                      <a:r>
                        <a:rPr lang="es-CO" sz="900" b="0" i="0" u="none" strike="noStrike" dirty="0">
                          <a:solidFill>
                            <a:srgbClr val="000000"/>
                          </a:solidFill>
                          <a:effectLst/>
                          <a:latin typeface="Calibri" panose="020F0502020204030204" pitchFamily="34" charset="0"/>
                        </a:rPr>
                        <a:t>2016</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283811639"/>
                  </a:ext>
                </a:extLst>
              </a:tr>
              <a:tr h="91940">
                <a:tc>
                  <a:txBody>
                    <a:bodyPr/>
                    <a:lstStyle/>
                    <a:p>
                      <a:pPr algn="ctr" fontAlgn="ctr"/>
                      <a:r>
                        <a:rPr lang="es-CO" sz="900" b="0" i="0" u="none" strike="noStrike" dirty="0">
                          <a:solidFill>
                            <a:srgbClr val="000000"/>
                          </a:solidFill>
                          <a:effectLst/>
                          <a:latin typeface="Calibri" panose="020F0502020204030204" pitchFamily="34" charset="0"/>
                        </a:rPr>
                        <a:t>2017</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295407842"/>
                  </a:ext>
                </a:extLst>
              </a:tr>
              <a:tr h="91940">
                <a:tc>
                  <a:txBody>
                    <a:bodyPr/>
                    <a:lstStyle/>
                    <a:p>
                      <a:pPr algn="ctr" fontAlgn="ctr"/>
                      <a:r>
                        <a:rPr lang="es-CO" sz="900" b="0" i="0" u="none" strike="noStrike" dirty="0">
                          <a:solidFill>
                            <a:srgbClr val="000000"/>
                          </a:solidFill>
                          <a:effectLst/>
                          <a:latin typeface="Calibri" panose="020F0502020204030204" pitchFamily="34" charset="0"/>
                        </a:rPr>
                        <a:t>2018</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75097058"/>
                  </a:ext>
                </a:extLst>
              </a:tr>
              <a:tr h="91940">
                <a:tc>
                  <a:txBody>
                    <a:bodyPr/>
                    <a:lstStyle/>
                    <a:p>
                      <a:pPr algn="ctr" fontAlgn="ctr"/>
                      <a:r>
                        <a:rPr lang="es-CO" sz="900" b="0" i="0" u="none" strike="noStrike" dirty="0">
                          <a:solidFill>
                            <a:srgbClr val="000000"/>
                          </a:solidFill>
                          <a:effectLst/>
                          <a:latin typeface="Calibri" panose="020F0502020204030204" pitchFamily="34" charset="0"/>
                        </a:rPr>
                        <a:t>2019</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065490349"/>
                  </a:ext>
                </a:extLst>
              </a:tr>
              <a:tr h="91940">
                <a:tc>
                  <a:txBody>
                    <a:bodyPr/>
                    <a:lstStyle/>
                    <a:p>
                      <a:pPr algn="ctr" fontAlgn="ctr"/>
                      <a:r>
                        <a:rPr lang="es-CO" sz="900" b="0" i="0" u="none" strike="noStrike" dirty="0">
                          <a:solidFill>
                            <a:srgbClr val="000000"/>
                          </a:solidFill>
                          <a:effectLst/>
                          <a:latin typeface="Calibri" panose="020F0502020204030204" pitchFamily="34" charset="0"/>
                        </a:rPr>
                        <a:t>2020</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29156563"/>
                  </a:ext>
                </a:extLst>
              </a:tr>
              <a:tr h="91940">
                <a:tc>
                  <a:txBody>
                    <a:bodyPr/>
                    <a:lstStyle/>
                    <a:p>
                      <a:pPr algn="ctr" fontAlgn="ctr"/>
                      <a:r>
                        <a:rPr lang="es-CO" sz="900" b="0" i="0" u="none" strike="noStrike" dirty="0">
                          <a:solidFill>
                            <a:srgbClr val="000000"/>
                          </a:solidFill>
                          <a:effectLst/>
                          <a:latin typeface="Calibri" panose="020F0502020204030204" pitchFamily="34" charset="0"/>
                        </a:rPr>
                        <a:t>2021</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02225770"/>
                  </a:ext>
                </a:extLst>
              </a:tr>
              <a:tr h="91940">
                <a:tc>
                  <a:txBody>
                    <a:bodyPr/>
                    <a:lstStyle/>
                    <a:p>
                      <a:pPr algn="ctr" fontAlgn="ctr"/>
                      <a:r>
                        <a:rPr lang="es-CO" sz="900" b="0" i="0" u="none" strike="noStrike">
                          <a:solidFill>
                            <a:srgbClr val="000000"/>
                          </a:solidFill>
                          <a:effectLst/>
                          <a:latin typeface="Calibri" panose="020F0502020204030204" pitchFamily="34" charset="0"/>
                        </a:rPr>
                        <a:t>2022</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812775180"/>
                  </a:ext>
                </a:extLst>
              </a:tr>
              <a:tr h="91940">
                <a:tc>
                  <a:txBody>
                    <a:bodyPr/>
                    <a:lstStyle/>
                    <a:p>
                      <a:pPr algn="ctr" fontAlgn="ctr"/>
                      <a:r>
                        <a:rPr lang="es-CO" sz="900" b="0" i="0" u="none" strike="noStrike">
                          <a:solidFill>
                            <a:srgbClr val="000000"/>
                          </a:solidFill>
                          <a:effectLst/>
                          <a:latin typeface="Calibri" panose="020F0502020204030204" pitchFamily="34" charset="0"/>
                        </a:rPr>
                        <a:t>2023</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386.100</a:t>
                      </a:r>
                      <a:endPar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032293822"/>
                  </a:ext>
                </a:extLst>
              </a:tr>
              <a:tr h="91940">
                <a:tc>
                  <a:txBody>
                    <a:bodyPr/>
                    <a:lstStyle/>
                    <a:p>
                      <a:pPr algn="ctr" fontAlgn="ctr"/>
                      <a:r>
                        <a:rPr lang="es-CO" sz="900" b="0" i="0" u="none" strike="noStrike">
                          <a:solidFill>
                            <a:srgbClr val="000000"/>
                          </a:solidFill>
                          <a:effectLst/>
                          <a:latin typeface="Calibri" panose="020F0502020204030204" pitchFamily="34" charset="0"/>
                        </a:rPr>
                        <a:t>2024</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876820350"/>
                  </a:ext>
                </a:extLst>
              </a:tr>
              <a:tr h="91940">
                <a:tc>
                  <a:txBody>
                    <a:bodyPr/>
                    <a:lstStyle/>
                    <a:p>
                      <a:pPr algn="ctr" fontAlgn="ctr"/>
                      <a:r>
                        <a:rPr lang="es-CO" sz="900" b="0" i="0" u="none" strike="noStrike">
                          <a:solidFill>
                            <a:srgbClr val="000000"/>
                          </a:solidFill>
                          <a:effectLst/>
                          <a:latin typeface="Calibri" panose="020F0502020204030204" pitchFamily="34" charset="0"/>
                        </a:rPr>
                        <a:t>2025</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95054810"/>
                  </a:ext>
                </a:extLst>
              </a:tr>
              <a:tr h="91940">
                <a:tc>
                  <a:txBody>
                    <a:bodyPr/>
                    <a:lstStyle/>
                    <a:p>
                      <a:pPr algn="ctr" fontAlgn="ctr"/>
                      <a:r>
                        <a:rPr lang="es-CO" sz="900" b="0" i="0" u="none" strike="noStrike">
                          <a:solidFill>
                            <a:srgbClr val="000000"/>
                          </a:solidFill>
                          <a:effectLst/>
                          <a:latin typeface="Calibri" panose="020F0502020204030204" pitchFamily="34" charset="0"/>
                        </a:rPr>
                        <a:t>2026</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979934195"/>
                  </a:ext>
                </a:extLst>
              </a:tr>
              <a:tr h="91940">
                <a:tc>
                  <a:txBody>
                    <a:bodyPr/>
                    <a:lstStyle/>
                    <a:p>
                      <a:pPr algn="ctr" fontAlgn="ctr"/>
                      <a:r>
                        <a:rPr lang="es-CO" sz="900" b="0" i="0" u="none" strike="noStrike">
                          <a:solidFill>
                            <a:srgbClr val="000000"/>
                          </a:solidFill>
                          <a:effectLst/>
                          <a:latin typeface="Calibri" panose="020F0502020204030204" pitchFamily="34" charset="0"/>
                        </a:rPr>
                        <a:t>2027</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237496218"/>
                  </a:ext>
                </a:extLst>
              </a:tr>
              <a:tr h="91940">
                <a:tc>
                  <a:txBody>
                    <a:bodyPr/>
                    <a:lstStyle/>
                    <a:p>
                      <a:pPr algn="ctr" fontAlgn="ctr"/>
                      <a:r>
                        <a:rPr lang="es-CO" sz="900" b="0" i="0" u="none" strike="noStrike">
                          <a:solidFill>
                            <a:srgbClr val="000000"/>
                          </a:solidFill>
                          <a:effectLst/>
                          <a:latin typeface="Calibri" panose="020F0502020204030204" pitchFamily="34" charset="0"/>
                        </a:rPr>
                        <a:t>2028</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323997345"/>
                  </a:ext>
                </a:extLst>
              </a:tr>
              <a:tr h="91940">
                <a:tc>
                  <a:txBody>
                    <a:bodyPr/>
                    <a:lstStyle/>
                    <a:p>
                      <a:pPr algn="ctr" fontAlgn="ctr"/>
                      <a:r>
                        <a:rPr lang="es-CO" sz="900" b="0" i="0" u="none" strike="noStrike">
                          <a:solidFill>
                            <a:srgbClr val="000000"/>
                          </a:solidFill>
                          <a:effectLst/>
                          <a:latin typeface="Calibri" panose="020F0502020204030204" pitchFamily="34" charset="0"/>
                        </a:rPr>
                        <a:t>2029</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638683976"/>
                  </a:ext>
                </a:extLst>
              </a:tr>
              <a:tr h="91940">
                <a:tc>
                  <a:txBody>
                    <a:bodyPr/>
                    <a:lstStyle/>
                    <a:p>
                      <a:pPr algn="ctr" fontAlgn="ctr"/>
                      <a:r>
                        <a:rPr lang="es-CO" sz="900" b="0" i="0" u="none" strike="noStrike">
                          <a:solidFill>
                            <a:srgbClr val="000000"/>
                          </a:solidFill>
                          <a:effectLst/>
                          <a:latin typeface="Calibri" panose="020F0502020204030204" pitchFamily="34" charset="0"/>
                        </a:rPr>
                        <a:t>2030</a:t>
                      </a:r>
                    </a:p>
                  </a:txBody>
                  <a:tcPr marL="7940" marR="7940" marT="7940" marB="0"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386.100</a:t>
                      </a:r>
                    </a:p>
                  </a:txBody>
                  <a:tcPr marL="7940" marR="7940" marT="794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ctr"/>
                      <a:r>
                        <a:rPr lang="es-CO" sz="900" b="0" i="0" u="none" strike="noStrike" dirty="0">
                          <a:solidFill>
                            <a:srgbClr val="000000"/>
                          </a:solidFill>
                          <a:effectLst/>
                          <a:latin typeface="Calibri" panose="020F0502020204030204" pitchFamily="34" charset="0"/>
                        </a:rPr>
                        <a:t> </a:t>
                      </a:r>
                    </a:p>
                  </a:txBody>
                  <a:tcPr marL="7940" marR="7940" marT="7940"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376390627"/>
                  </a:ext>
                </a:extLst>
              </a:tr>
              <a:tr h="91940">
                <a:tc>
                  <a:txBody>
                    <a:bodyPr/>
                    <a:lstStyle/>
                    <a:p>
                      <a:pPr algn="l" fontAlgn="b"/>
                      <a:r>
                        <a:rPr lang="es-CO" sz="900" b="0" i="0" u="none" strike="noStrike">
                          <a:solidFill>
                            <a:srgbClr val="000000"/>
                          </a:solidFill>
                          <a:effectLst/>
                          <a:latin typeface="Calibri" panose="020F0502020204030204" pitchFamily="34" charset="0"/>
                        </a:rPr>
                        <a:t>Total</a:t>
                      </a:r>
                    </a:p>
                  </a:txBody>
                  <a:tcPr marL="7940" marR="7940" marT="7940" marB="0" anchor="b">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fontAlgn="b"/>
                      <a:r>
                        <a:rPr lang="es-CO" sz="900" b="0" i="0" u="none" strike="noStrike" dirty="0">
                          <a:solidFill>
                            <a:srgbClr val="000000"/>
                          </a:solidFill>
                          <a:effectLst/>
                          <a:latin typeface="Calibri" panose="020F0502020204030204" pitchFamily="34" charset="0"/>
                        </a:rPr>
                        <a:t> </a:t>
                      </a:r>
                    </a:p>
                  </a:txBody>
                  <a:tcPr marL="7940" marR="7940" marT="794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fontAlgn="b"/>
                      <a:r>
                        <a:rPr lang="es-CO" sz="900" b="0" i="0" u="none" strike="noStrike" dirty="0">
                          <a:solidFill>
                            <a:srgbClr val="000000"/>
                          </a:solidFill>
                          <a:effectLst/>
                          <a:latin typeface="Calibri" panose="020F0502020204030204" pitchFamily="34" charset="0"/>
                        </a:rPr>
                        <a:t> </a:t>
                      </a:r>
                    </a:p>
                  </a:txBody>
                  <a:tcPr marL="7940" marR="7940" marT="794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fontAlgn="b"/>
                      <a:r>
                        <a:rPr lang="es-CO" sz="900" b="0" i="0" u="none" strike="noStrike" dirty="0">
                          <a:solidFill>
                            <a:srgbClr val="000000"/>
                          </a:solidFill>
                          <a:effectLst/>
                          <a:latin typeface="Calibri" panose="020F0502020204030204" pitchFamily="34" charset="0"/>
                        </a:rPr>
                        <a:t>4.343.625</a:t>
                      </a:r>
                    </a:p>
                  </a:txBody>
                  <a:tcPr marL="7940" marR="7940" marT="7940" marB="0" anchor="b">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75727961"/>
                  </a:ext>
                </a:extLst>
              </a:tr>
              <a:tr h="82283">
                <a:tc gridSpan="4">
                  <a:txBody>
                    <a:bodyPr/>
                    <a:lstStyle/>
                    <a:p>
                      <a:pPr marL="0" algn="ctr" defTabSz="914400" rtl="0" eaLnBrk="1" fontAlgn="ctr" latinLnBrk="0" hangingPunct="1"/>
                      <a:r>
                        <a:rPr lang="es-CO" sz="800" b="0" i="0" u="none" strike="noStrike" kern="1200" dirty="0">
                          <a:solidFill>
                            <a:srgbClr val="000000"/>
                          </a:solidFill>
                          <a:effectLst/>
                          <a:latin typeface="Calibri" panose="020F0502020204030204" pitchFamily="34" charset="0"/>
                          <a:ea typeface="+mn-ea"/>
                          <a:cs typeface="+mn-cs"/>
                        </a:rPr>
                        <a:t>Fuente: Plan Maestro </a:t>
                      </a:r>
                      <a:r>
                        <a:rPr lang="es-CO" sz="800" b="0" i="0" u="none" strike="noStrike" kern="1200" dirty="0" err="1">
                          <a:solidFill>
                            <a:srgbClr val="000000"/>
                          </a:solidFill>
                          <a:effectLst/>
                          <a:latin typeface="Calibri" panose="020F0502020204030204" pitchFamily="34" charset="0"/>
                          <a:ea typeface="+mn-ea"/>
                          <a:cs typeface="+mn-cs"/>
                        </a:rPr>
                        <a:t>Zomam</a:t>
                      </a:r>
                      <a:r>
                        <a:rPr lang="es-CO" sz="800" b="0" i="0" u="none" strike="noStrike" kern="1200" dirty="0">
                          <a:solidFill>
                            <a:srgbClr val="000000"/>
                          </a:solidFill>
                          <a:effectLst/>
                          <a:latin typeface="Calibri" panose="020F0502020204030204" pitchFamily="34" charset="0"/>
                          <a:ea typeface="+mn-ea"/>
                          <a:cs typeface="+mn-cs"/>
                        </a:rPr>
                        <a:t> (Estimados Cemex Colombia S.A.)</a:t>
                      </a:r>
                    </a:p>
                  </a:txBody>
                  <a:tcPr marL="7940" marR="7940" marT="79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550707163"/>
                  </a:ext>
                </a:extLst>
              </a:tr>
            </a:tbl>
          </a:graphicData>
        </a:graphic>
      </p:graphicFrame>
      <p:sp>
        <p:nvSpPr>
          <p:cNvPr id="9"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5" name="Rectángulo 14"/>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DIAGNÓSTICO ECONÓMICO</a:t>
            </a:r>
            <a:endParaRPr lang="es-ES" sz="2800" b="1" dirty="0"/>
          </a:p>
        </p:txBody>
      </p:sp>
      <p:pic>
        <p:nvPicPr>
          <p:cNvPr id="16" name="Imagen 15"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00530"/>
            <a:ext cx="2222501" cy="1067549"/>
          </a:xfrm>
          <a:prstGeom prst="rect">
            <a:avLst/>
          </a:prstGeom>
        </p:spPr>
      </p:pic>
    </p:spTree>
    <p:extLst>
      <p:ext uri="{BB962C8B-B14F-4D97-AF65-F5344CB8AC3E}">
        <p14:creationId xmlns:p14="http://schemas.microsoft.com/office/powerpoint/2010/main" val="32395547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5" name="Imagen 4"/>
          <p:cNvPicPr>
            <a:picLocks noChangeAspect="1"/>
          </p:cNvPicPr>
          <p:nvPr/>
        </p:nvPicPr>
        <p:blipFill>
          <a:blip r:embed="rId2"/>
          <a:stretch>
            <a:fillRect/>
          </a:stretch>
        </p:blipFill>
        <p:spPr>
          <a:xfrm>
            <a:off x="1919536" y="985229"/>
            <a:ext cx="8285182" cy="5742930"/>
          </a:xfrm>
          <a:prstGeom prst="rect">
            <a:avLst/>
          </a:prstGeom>
        </p:spPr>
      </p:pic>
      <p:graphicFrame>
        <p:nvGraphicFramePr>
          <p:cNvPr id="8" name="Tabla 7"/>
          <p:cNvGraphicFramePr>
            <a:graphicFrameLocks noGrp="1"/>
          </p:cNvGraphicFramePr>
          <p:nvPr>
            <p:extLst/>
          </p:nvPr>
        </p:nvGraphicFramePr>
        <p:xfrm>
          <a:off x="3229020" y="2681796"/>
          <a:ext cx="5733961" cy="3704564"/>
        </p:xfrm>
        <a:graphic>
          <a:graphicData uri="http://schemas.openxmlformats.org/drawingml/2006/table">
            <a:tbl>
              <a:tblPr/>
              <a:tblGrid>
                <a:gridCol w="1094319">
                  <a:extLst>
                    <a:ext uri="{9D8B030D-6E8A-4147-A177-3AD203B41FA5}">
                      <a16:colId xmlns:a16="http://schemas.microsoft.com/office/drawing/2014/main" val="2974989197"/>
                    </a:ext>
                  </a:extLst>
                </a:gridCol>
                <a:gridCol w="583039">
                  <a:extLst>
                    <a:ext uri="{9D8B030D-6E8A-4147-A177-3AD203B41FA5}">
                      <a16:colId xmlns:a16="http://schemas.microsoft.com/office/drawing/2014/main" val="3336574062"/>
                    </a:ext>
                  </a:extLst>
                </a:gridCol>
                <a:gridCol w="612190">
                  <a:extLst>
                    <a:ext uri="{9D8B030D-6E8A-4147-A177-3AD203B41FA5}">
                      <a16:colId xmlns:a16="http://schemas.microsoft.com/office/drawing/2014/main" val="2211531257"/>
                    </a:ext>
                  </a:extLst>
                </a:gridCol>
                <a:gridCol w="47092">
                  <a:extLst>
                    <a:ext uri="{9D8B030D-6E8A-4147-A177-3AD203B41FA5}">
                      <a16:colId xmlns:a16="http://schemas.microsoft.com/office/drawing/2014/main" val="2563705085"/>
                    </a:ext>
                  </a:extLst>
                </a:gridCol>
                <a:gridCol w="854376">
                  <a:extLst>
                    <a:ext uri="{9D8B030D-6E8A-4147-A177-3AD203B41FA5}">
                      <a16:colId xmlns:a16="http://schemas.microsoft.com/office/drawing/2014/main" val="2009867673"/>
                    </a:ext>
                  </a:extLst>
                </a:gridCol>
                <a:gridCol w="558372">
                  <a:extLst>
                    <a:ext uri="{9D8B030D-6E8A-4147-A177-3AD203B41FA5}">
                      <a16:colId xmlns:a16="http://schemas.microsoft.com/office/drawing/2014/main" val="198353237"/>
                    </a:ext>
                  </a:extLst>
                </a:gridCol>
                <a:gridCol w="477643">
                  <a:extLst>
                    <a:ext uri="{9D8B030D-6E8A-4147-A177-3AD203B41FA5}">
                      <a16:colId xmlns:a16="http://schemas.microsoft.com/office/drawing/2014/main" val="3658412182"/>
                    </a:ext>
                  </a:extLst>
                </a:gridCol>
                <a:gridCol w="502310">
                  <a:extLst>
                    <a:ext uri="{9D8B030D-6E8A-4147-A177-3AD203B41FA5}">
                      <a16:colId xmlns:a16="http://schemas.microsoft.com/office/drawing/2014/main" val="3240453962"/>
                    </a:ext>
                  </a:extLst>
                </a:gridCol>
                <a:gridCol w="502310">
                  <a:extLst>
                    <a:ext uri="{9D8B030D-6E8A-4147-A177-3AD203B41FA5}">
                      <a16:colId xmlns:a16="http://schemas.microsoft.com/office/drawing/2014/main" val="2998217887"/>
                    </a:ext>
                  </a:extLst>
                </a:gridCol>
                <a:gridCol w="502310">
                  <a:extLst>
                    <a:ext uri="{9D8B030D-6E8A-4147-A177-3AD203B41FA5}">
                      <a16:colId xmlns:a16="http://schemas.microsoft.com/office/drawing/2014/main" val="4117775627"/>
                    </a:ext>
                  </a:extLst>
                </a:gridCol>
              </a:tblGrid>
              <a:tr h="170429">
                <a:tc gridSpan="2">
                  <a:txBody>
                    <a:bodyPr/>
                    <a:lstStyle/>
                    <a:p>
                      <a:pPr algn="ctr" fontAlgn="b"/>
                      <a:r>
                        <a:rPr lang="es-CO" sz="800" b="1" i="0" u="none" strike="noStrike" dirty="0">
                          <a:solidFill>
                            <a:srgbClr val="000000"/>
                          </a:solidFill>
                          <a:effectLst/>
                          <a:latin typeface="Calibri" panose="020F0502020204030204" pitchFamily="34" charset="0"/>
                        </a:rPr>
                        <a:t>Estudios y </a:t>
                      </a:r>
                      <a:r>
                        <a:rPr lang="es-CO" sz="800" b="1" i="0" u="none" strike="noStrike" dirty="0" err="1">
                          <a:solidFill>
                            <a:srgbClr val="000000"/>
                          </a:solidFill>
                          <a:effectLst/>
                          <a:latin typeface="Calibri" panose="020F0502020204030204" pitchFamily="34" charset="0"/>
                        </a:rPr>
                        <a:t>Consultorias</a:t>
                      </a:r>
                      <a:r>
                        <a:rPr lang="es-CO" sz="800" b="1" i="0" u="none" strike="noStrike" dirty="0">
                          <a:solidFill>
                            <a:srgbClr val="000000"/>
                          </a:solidFill>
                          <a:effectLst/>
                          <a:latin typeface="Calibri" panose="020F0502020204030204" pitchFamily="34" charset="0"/>
                        </a:rPr>
                        <a:t> SAS</a:t>
                      </a:r>
                    </a:p>
                  </a:txBody>
                  <a:tcPr marL="8741" marR="8741" marT="8741"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chemeClr val="tx2">
                        <a:lumMod val="60000"/>
                        <a:lumOff val="40000"/>
                      </a:schemeClr>
                    </a:solidFill>
                  </a:tcPr>
                </a:tc>
                <a:extLst>
                  <a:ext uri="{0D108BD9-81ED-4DB2-BD59-A6C34878D82A}">
                    <a16:rowId xmlns:a16="http://schemas.microsoft.com/office/drawing/2014/main" val="2029274429"/>
                  </a:ext>
                </a:extLst>
              </a:tr>
              <a:tr h="333655">
                <a:tc gridSpan="2">
                  <a:txBody>
                    <a:bodyPr/>
                    <a:lstStyle/>
                    <a:p>
                      <a:pPr algn="ctr" fontAlgn="b"/>
                      <a:r>
                        <a:rPr lang="es-CO" sz="800" b="1" i="0" u="none" strike="noStrike" dirty="0">
                          <a:solidFill>
                            <a:srgbClr val="000000"/>
                          </a:solidFill>
                          <a:effectLst/>
                          <a:latin typeface="Calibri" panose="020F0502020204030204" pitchFamily="34" charset="0"/>
                        </a:rPr>
                        <a:t>Valoración CI Calizas y Minerales</a:t>
                      </a:r>
                    </a:p>
                  </a:txBody>
                  <a:tcPr marL="8741" marR="8741" marT="8741"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tx2">
                        <a:lumMod val="60000"/>
                        <a:lumOff val="40000"/>
                      </a:schemeClr>
                    </a:solidFill>
                  </a:tcPr>
                </a:tc>
                <a:tc hMerge="1">
                  <a:txBody>
                    <a:bodyPr/>
                    <a:lstStyle/>
                    <a:p>
                      <a:endParaRPr lang="es-CO"/>
                    </a:p>
                  </a:txBody>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3110163025"/>
                  </a:ext>
                </a:extLst>
              </a:tr>
              <a:tr h="170429">
                <a:tc gridSpan="2">
                  <a:txBody>
                    <a:bodyPr/>
                    <a:lstStyle/>
                    <a:p>
                      <a:pPr algn="ctr" fontAlgn="ctr"/>
                      <a:r>
                        <a:rPr lang="es-CO" sz="800" b="1" i="0" u="none" strike="noStrike" dirty="0">
                          <a:solidFill>
                            <a:srgbClr val="000000"/>
                          </a:solidFill>
                          <a:effectLst/>
                          <a:latin typeface="Calibri" panose="020F0502020204030204" pitchFamily="34" charset="0"/>
                        </a:rPr>
                        <a:t>Proyecciones </a:t>
                      </a:r>
                      <a:r>
                        <a:rPr lang="es-CO" sz="800" b="1" i="0" u="none" strike="noStrike" dirty="0" err="1">
                          <a:solidFill>
                            <a:srgbClr val="000000"/>
                          </a:solidFill>
                          <a:effectLst/>
                          <a:latin typeface="Calibri" panose="020F0502020204030204" pitchFamily="34" charset="0"/>
                        </a:rPr>
                        <a:t>Zomam</a:t>
                      </a:r>
                      <a:endParaRPr lang="es-CO" sz="800" b="1" i="0" u="none" strike="noStrike" dirty="0">
                        <a:solidFill>
                          <a:srgbClr val="000000"/>
                        </a:solidFill>
                        <a:effectLst/>
                        <a:latin typeface="Calibri" panose="020F0502020204030204" pitchFamily="34" charset="0"/>
                      </a:endParaRPr>
                    </a:p>
                  </a:txBody>
                  <a:tcPr marL="8741" marR="8741" marT="874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gridSpan="8">
                  <a:txBody>
                    <a:bodyPr/>
                    <a:lstStyle/>
                    <a:p>
                      <a:pPr algn="ctr" fontAlgn="b"/>
                      <a:r>
                        <a:rPr lang="es-CO" sz="800" b="1" i="0" u="none" strike="noStrike">
                          <a:solidFill>
                            <a:srgbClr val="000000"/>
                          </a:solidFill>
                          <a:effectLst/>
                          <a:latin typeface="Calibri" panose="020F0502020204030204" pitchFamily="34" charset="0"/>
                        </a:rPr>
                        <a:t>Millones de Pesos</a:t>
                      </a:r>
                    </a:p>
                  </a:txBody>
                  <a:tcPr marL="8741" marR="8741" marT="8741"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67224713"/>
                  </a:ext>
                </a:extLst>
              </a:tr>
              <a:tr h="283432">
                <a:tc>
                  <a:txBody>
                    <a:bodyPr/>
                    <a:lstStyle/>
                    <a:p>
                      <a:pPr algn="ctr" fontAlgn="ctr"/>
                      <a:r>
                        <a:rPr lang="es-CO" sz="800" b="1" i="0" u="none" strike="noStrike" dirty="0">
                          <a:solidFill>
                            <a:srgbClr val="000000"/>
                          </a:solidFill>
                          <a:effectLst/>
                          <a:latin typeface="Calibri" panose="020F0502020204030204" pitchFamily="34" charset="0"/>
                        </a:rPr>
                        <a:t> </a:t>
                      </a:r>
                    </a:p>
                  </a:txBody>
                  <a:tcPr marL="8741" marR="8741" marT="8741" marB="0" anchor="ctr">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ctr"/>
                      <a:r>
                        <a:rPr lang="es-CO" sz="800" b="1" i="0" u="none" strike="noStrike" dirty="0">
                          <a:solidFill>
                            <a:srgbClr val="000000"/>
                          </a:solidFill>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800" b="1"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800" b="1"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800" b="1"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800" b="1"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800" b="1"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gridSpan="3">
                  <a:txBody>
                    <a:bodyPr/>
                    <a:lstStyle/>
                    <a:p>
                      <a:pPr algn="ctr" fontAlgn="b"/>
                      <a:r>
                        <a:rPr lang="es-CO" sz="800" b="1" i="0" u="none" strike="noStrike">
                          <a:solidFill>
                            <a:srgbClr val="000000"/>
                          </a:solidFill>
                          <a:effectLst/>
                          <a:latin typeface="Calibri" panose="020F0502020204030204" pitchFamily="34" charset="0"/>
                        </a:rPr>
                        <a:t>Remuneración SAE sobre Ingreso</a:t>
                      </a:r>
                    </a:p>
                  </a:txBody>
                  <a:tcPr marL="8741" marR="8741" marT="874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688530444"/>
                  </a:ext>
                </a:extLst>
              </a:tr>
              <a:tr h="283432">
                <a:tc>
                  <a:txBody>
                    <a:bodyPr/>
                    <a:lstStyle/>
                    <a:p>
                      <a:pPr algn="l" fontAlgn="b"/>
                      <a:r>
                        <a:rPr lang="es-CO" sz="800" b="1" i="0" u="none" strike="noStrike">
                          <a:solidFill>
                            <a:srgbClr val="000000"/>
                          </a:solidFill>
                          <a:effectLst/>
                          <a:latin typeface="Calibri" panose="020F0502020204030204" pitchFamily="34" charset="0"/>
                        </a:rPr>
                        <a:t> </a:t>
                      </a:r>
                    </a:p>
                  </a:txBody>
                  <a:tcPr marL="8741" marR="8741" marT="8741"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Año</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Ingreso Proyectado</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800" b="1" i="0" u="none" strike="noStrike" dirty="0">
                          <a:solidFill>
                            <a:srgbClr val="000000"/>
                          </a:solidFill>
                          <a:effectLst/>
                          <a:latin typeface="Calibri" panose="020F0502020204030204" pitchFamily="34" charset="0"/>
                        </a:rPr>
                        <a:t>3.3%</a:t>
                      </a:r>
                    </a:p>
                  </a:txBody>
                  <a:tcPr marL="8741" marR="8741" marT="8741" marB="0" anchor="b">
                    <a:lnL>
                      <a:noFill/>
                    </a:lnL>
                    <a:lnR>
                      <a:noFill/>
                    </a:lnR>
                    <a:lnT>
                      <a:noFill/>
                    </a:lnT>
                    <a:lnB>
                      <a:noFill/>
                    </a:lnB>
                    <a:solidFill>
                      <a:schemeClr val="tx2">
                        <a:lumMod val="60000"/>
                        <a:lumOff val="40000"/>
                      </a:schemeClr>
                    </a:solidFill>
                  </a:tcPr>
                </a:tc>
                <a:tc>
                  <a:txBody>
                    <a:bodyPr/>
                    <a:lstStyle/>
                    <a:p>
                      <a:pPr algn="r" fontAlgn="b"/>
                      <a:r>
                        <a:rPr lang="es-CO" sz="800" b="1" i="0" u="none" strike="noStrike" dirty="0">
                          <a:solidFill>
                            <a:srgbClr val="000000"/>
                          </a:solidFill>
                          <a:effectLst/>
                          <a:latin typeface="Calibri" panose="020F0502020204030204" pitchFamily="34" charset="0"/>
                        </a:rPr>
                        <a:t>4.0%</a:t>
                      </a:r>
                    </a:p>
                  </a:txBody>
                  <a:tcPr marL="8741" marR="8741" marT="8741" marB="0" anchor="b">
                    <a:lnL>
                      <a:noFill/>
                    </a:lnL>
                    <a:lnR>
                      <a:noFill/>
                    </a:lnR>
                    <a:lnT>
                      <a:noFill/>
                    </a:lnT>
                    <a:lnB>
                      <a:noFill/>
                    </a:lnB>
                    <a:solidFill>
                      <a:schemeClr val="tx2">
                        <a:lumMod val="60000"/>
                        <a:lumOff val="40000"/>
                      </a:schemeClr>
                    </a:solidFill>
                  </a:tcPr>
                </a:tc>
                <a:tc>
                  <a:txBody>
                    <a:bodyPr/>
                    <a:lstStyle/>
                    <a:p>
                      <a:pPr algn="r" fontAlgn="b"/>
                      <a:r>
                        <a:rPr lang="es-CO" sz="800" b="1" i="0" u="none" strike="noStrike" dirty="0">
                          <a:solidFill>
                            <a:srgbClr val="000000"/>
                          </a:solidFill>
                          <a:effectLst/>
                          <a:latin typeface="Calibri" panose="020F0502020204030204" pitchFamily="34" charset="0"/>
                        </a:rPr>
                        <a:t>5.0%</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60000"/>
                        <a:lumOff val="40000"/>
                      </a:schemeClr>
                    </a:solidFill>
                  </a:tcPr>
                </a:tc>
                <a:extLst>
                  <a:ext uri="{0D108BD9-81ED-4DB2-BD59-A6C34878D82A}">
                    <a16:rowId xmlns:a16="http://schemas.microsoft.com/office/drawing/2014/main" val="1322862135"/>
                  </a:ext>
                </a:extLst>
              </a:tr>
              <a:tr h="145317">
                <a:tc>
                  <a:txBody>
                    <a:bodyPr/>
                    <a:lstStyle/>
                    <a:p>
                      <a:pPr algn="ctr" fontAlgn="b"/>
                      <a:r>
                        <a:rPr lang="es-CO" sz="800" b="0" i="0" u="none" strike="noStrike" dirty="0">
                          <a:solidFill>
                            <a:srgbClr val="000000"/>
                          </a:solidFill>
                          <a:effectLst/>
                          <a:latin typeface="Calibri" panose="020F0502020204030204" pitchFamily="34" charset="0"/>
                        </a:rPr>
                        <a:t>2017</a:t>
                      </a:r>
                    </a:p>
                  </a:txBody>
                  <a:tcPr marL="8741" marR="8741" marT="874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1</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945136321"/>
                  </a:ext>
                </a:extLst>
              </a:tr>
              <a:tr h="145317">
                <a:tc>
                  <a:txBody>
                    <a:bodyPr/>
                    <a:lstStyle/>
                    <a:p>
                      <a:pPr algn="ctr" fontAlgn="b"/>
                      <a:r>
                        <a:rPr lang="es-CO" sz="800" b="0" i="0" u="none" strike="noStrike" dirty="0">
                          <a:solidFill>
                            <a:srgbClr val="000000"/>
                          </a:solidFill>
                          <a:effectLst/>
                          <a:latin typeface="Calibri" panose="020F0502020204030204" pitchFamily="34" charset="0"/>
                        </a:rPr>
                        <a:t>2018</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2</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1306609535"/>
                  </a:ext>
                </a:extLst>
              </a:tr>
              <a:tr h="145317">
                <a:tc>
                  <a:txBody>
                    <a:bodyPr/>
                    <a:lstStyle/>
                    <a:p>
                      <a:pPr algn="ctr" fontAlgn="b"/>
                      <a:r>
                        <a:rPr lang="es-CO" sz="800" b="0" i="0" u="none" strike="noStrike" dirty="0">
                          <a:solidFill>
                            <a:srgbClr val="000000"/>
                          </a:solidFill>
                          <a:effectLst/>
                          <a:latin typeface="Calibri" panose="020F0502020204030204" pitchFamily="34" charset="0"/>
                        </a:rPr>
                        <a:t>2019</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3</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721203359"/>
                  </a:ext>
                </a:extLst>
              </a:tr>
              <a:tr h="145317">
                <a:tc>
                  <a:txBody>
                    <a:bodyPr/>
                    <a:lstStyle/>
                    <a:p>
                      <a:pPr algn="ctr" fontAlgn="b"/>
                      <a:r>
                        <a:rPr lang="es-CO" sz="800" b="0" i="0" u="none" strike="noStrike" dirty="0">
                          <a:solidFill>
                            <a:srgbClr val="000000"/>
                          </a:solidFill>
                          <a:effectLst/>
                          <a:latin typeface="Calibri" panose="020F0502020204030204" pitchFamily="34" charset="0"/>
                        </a:rPr>
                        <a:t>2020</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4</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1871184090"/>
                  </a:ext>
                </a:extLst>
              </a:tr>
              <a:tr h="145317">
                <a:tc>
                  <a:txBody>
                    <a:bodyPr/>
                    <a:lstStyle/>
                    <a:p>
                      <a:pPr algn="ctr" fontAlgn="b"/>
                      <a:r>
                        <a:rPr lang="es-CO" sz="800" b="0" i="0" u="none" strike="noStrike" dirty="0">
                          <a:solidFill>
                            <a:srgbClr val="000000"/>
                          </a:solidFill>
                          <a:effectLst/>
                          <a:latin typeface="Calibri" panose="020F0502020204030204" pitchFamily="34" charset="0"/>
                        </a:rPr>
                        <a:t>2021</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5</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1021992970"/>
                  </a:ext>
                </a:extLst>
              </a:tr>
              <a:tr h="145317">
                <a:tc>
                  <a:txBody>
                    <a:bodyPr/>
                    <a:lstStyle/>
                    <a:p>
                      <a:pPr algn="ctr" fontAlgn="b"/>
                      <a:r>
                        <a:rPr lang="es-CO" sz="800" b="0" i="0" u="none" strike="noStrike" dirty="0">
                          <a:solidFill>
                            <a:srgbClr val="000000"/>
                          </a:solidFill>
                          <a:effectLst/>
                          <a:latin typeface="Calibri" panose="020F0502020204030204" pitchFamily="34" charset="0"/>
                        </a:rPr>
                        <a:t>2022</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6</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28286192"/>
                  </a:ext>
                </a:extLst>
              </a:tr>
              <a:tr h="145317">
                <a:tc>
                  <a:txBody>
                    <a:bodyPr/>
                    <a:lstStyle/>
                    <a:p>
                      <a:pPr algn="ctr" fontAlgn="b"/>
                      <a:r>
                        <a:rPr lang="es-CO" sz="800" b="0" i="0" u="none" strike="noStrike" dirty="0">
                          <a:solidFill>
                            <a:srgbClr val="000000"/>
                          </a:solidFill>
                          <a:effectLst/>
                          <a:latin typeface="Calibri" panose="020F0502020204030204" pitchFamily="34" charset="0"/>
                        </a:rPr>
                        <a:t>2023</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7</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1197253376"/>
                  </a:ext>
                </a:extLst>
              </a:tr>
              <a:tr h="145317">
                <a:tc>
                  <a:txBody>
                    <a:bodyPr/>
                    <a:lstStyle/>
                    <a:p>
                      <a:pPr algn="ctr" fontAlgn="b"/>
                      <a:r>
                        <a:rPr lang="es-CO" sz="800" b="0" i="0" u="none" strike="noStrike" dirty="0">
                          <a:solidFill>
                            <a:srgbClr val="000000"/>
                          </a:solidFill>
                          <a:effectLst/>
                          <a:latin typeface="Calibri" panose="020F0502020204030204" pitchFamily="34" charset="0"/>
                        </a:rPr>
                        <a:t>2024</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8</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1684179044"/>
                  </a:ext>
                </a:extLst>
              </a:tr>
              <a:tr h="145317">
                <a:tc>
                  <a:txBody>
                    <a:bodyPr/>
                    <a:lstStyle/>
                    <a:p>
                      <a:pPr algn="ctr" fontAlgn="b"/>
                      <a:r>
                        <a:rPr lang="es-CO" sz="800" b="0" i="0" u="none" strike="noStrike" dirty="0">
                          <a:solidFill>
                            <a:srgbClr val="000000"/>
                          </a:solidFill>
                          <a:effectLst/>
                          <a:latin typeface="Calibri" panose="020F0502020204030204" pitchFamily="34" charset="0"/>
                        </a:rPr>
                        <a:t>2025</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9</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2515080065"/>
                  </a:ext>
                </a:extLst>
              </a:tr>
              <a:tr h="145317">
                <a:tc>
                  <a:txBody>
                    <a:bodyPr/>
                    <a:lstStyle/>
                    <a:p>
                      <a:pPr algn="ctr" fontAlgn="b"/>
                      <a:r>
                        <a:rPr lang="es-CO" sz="800" b="0" i="0" u="none" strike="noStrike" dirty="0">
                          <a:solidFill>
                            <a:srgbClr val="000000"/>
                          </a:solidFill>
                          <a:effectLst/>
                          <a:latin typeface="Calibri" panose="020F0502020204030204" pitchFamily="34" charset="0"/>
                        </a:rPr>
                        <a:t>2026</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10</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3806390704"/>
                  </a:ext>
                </a:extLst>
              </a:tr>
              <a:tr h="145317">
                <a:tc>
                  <a:txBody>
                    <a:bodyPr/>
                    <a:lstStyle/>
                    <a:p>
                      <a:pPr algn="ctr" fontAlgn="b"/>
                      <a:r>
                        <a:rPr lang="es-CO" sz="800" b="0" i="0" u="none" strike="noStrike" dirty="0">
                          <a:solidFill>
                            <a:srgbClr val="000000"/>
                          </a:solidFill>
                          <a:effectLst/>
                          <a:latin typeface="Calibri" panose="020F0502020204030204" pitchFamily="34" charset="0"/>
                        </a:rPr>
                        <a:t>2027</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11</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614146417"/>
                  </a:ext>
                </a:extLst>
              </a:tr>
              <a:tr h="145317">
                <a:tc>
                  <a:txBody>
                    <a:bodyPr/>
                    <a:lstStyle/>
                    <a:p>
                      <a:pPr algn="ctr" fontAlgn="b"/>
                      <a:r>
                        <a:rPr lang="es-CO" sz="800" b="0" i="0" u="none" strike="noStrike" dirty="0">
                          <a:solidFill>
                            <a:srgbClr val="000000"/>
                          </a:solidFill>
                          <a:effectLst/>
                          <a:latin typeface="Calibri" panose="020F0502020204030204" pitchFamily="34" charset="0"/>
                        </a:rPr>
                        <a:t>2028</a:t>
                      </a:r>
                    </a:p>
                  </a:txBody>
                  <a:tcPr marL="8741" marR="8741" marT="8741" marB="0" anchor="b">
                    <a:lnL w="12700" cap="flat" cmpd="sng" algn="ctr">
                      <a:solidFill>
                        <a:schemeClr val="tx1"/>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Año 12</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96,525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3,155 </a:t>
                      </a:r>
                    </a:p>
                  </a:txBody>
                  <a:tcPr marL="8741" marR="8741" marT="8741"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3,861 </a:t>
                      </a:r>
                    </a:p>
                  </a:txBody>
                  <a:tcPr marL="8741" marR="8741" marT="8741" marB="0" anchor="b">
                    <a:lnL>
                      <a:noFill/>
                    </a:lnL>
                    <a:lnR>
                      <a:noFill/>
                    </a:lnR>
                    <a:lnT>
                      <a:noFill/>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4,826 </a:t>
                      </a:r>
                    </a:p>
                  </a:txBody>
                  <a:tcPr marL="8741" marR="8741" marT="8741" marB="0" anchor="b">
                    <a:lnL>
                      <a:noFill/>
                    </a:lnL>
                    <a:lnR w="12700" cap="flat" cmpd="sng" algn="ctr">
                      <a:solidFill>
                        <a:schemeClr val="tx1"/>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3429412354"/>
                  </a:ext>
                </a:extLst>
              </a:tr>
              <a:tr h="145317">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60029"/>
                  </a:ext>
                </a:extLst>
              </a:tr>
              <a:tr h="145317">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800" b="1" i="0" u="none" strike="noStrike" dirty="0">
                          <a:solidFill>
                            <a:srgbClr val="000000"/>
                          </a:solidFill>
                          <a:effectLst/>
                          <a:latin typeface="Calibri" panose="020F0502020204030204" pitchFamily="34" charset="0"/>
                        </a:rPr>
                        <a:t>Total</a:t>
                      </a:r>
                    </a:p>
                  </a:txBody>
                  <a:tcPr marL="8741" marR="8741" marT="874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1,158,300 </a:t>
                      </a:r>
                    </a:p>
                  </a:txBody>
                  <a:tcPr marL="8741" marR="8741" marT="874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a:t>
                      </a:r>
                    </a:p>
                  </a:txBody>
                  <a:tcPr marL="8741" marR="8741" marT="874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37,864 </a:t>
                      </a:r>
                    </a:p>
                  </a:txBody>
                  <a:tcPr marL="8741" marR="8741" marT="874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46,332 </a:t>
                      </a:r>
                    </a:p>
                  </a:txBody>
                  <a:tcPr marL="8741" marR="8741" marT="874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800" b="1" i="0" u="none" strike="noStrike" dirty="0">
                          <a:solidFill>
                            <a:srgbClr val="000000"/>
                          </a:solidFill>
                          <a:effectLst/>
                          <a:latin typeface="Calibri" panose="020F0502020204030204" pitchFamily="34" charset="0"/>
                        </a:rPr>
                        <a:t>     57,915 </a:t>
                      </a:r>
                    </a:p>
                  </a:txBody>
                  <a:tcPr marL="8741" marR="8741" marT="874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432949491"/>
                  </a:ext>
                </a:extLst>
              </a:tr>
              <a:tr h="145317">
                <a:tc gridSpan="3">
                  <a:txBody>
                    <a:bodyPr/>
                    <a:lstStyle/>
                    <a:p>
                      <a:pPr algn="l" fontAlgn="b"/>
                      <a:r>
                        <a:rPr lang="es-CO" sz="800" b="0" i="0" u="none" strike="noStrike" dirty="0">
                          <a:solidFill>
                            <a:srgbClr val="000000"/>
                          </a:solidFill>
                          <a:effectLst/>
                          <a:latin typeface="Calibri" panose="020F0502020204030204" pitchFamily="34" charset="0"/>
                        </a:rPr>
                        <a:t>Fuente </a:t>
                      </a:r>
                      <a:r>
                        <a:rPr lang="es-CO" sz="800" b="0" i="0" u="none" strike="noStrike" dirty="0" err="1">
                          <a:solidFill>
                            <a:srgbClr val="000000"/>
                          </a:solidFill>
                          <a:effectLst/>
                          <a:latin typeface="Calibri" panose="020F0502020204030204" pitchFamily="34" charset="0"/>
                        </a:rPr>
                        <a:t>Ebitda</a:t>
                      </a:r>
                      <a:r>
                        <a:rPr lang="es-CO" sz="800" b="0" i="0" u="none" strike="noStrike" dirty="0">
                          <a:solidFill>
                            <a:srgbClr val="000000"/>
                          </a:solidFill>
                          <a:effectLst/>
                          <a:latin typeface="Calibri" panose="020F0502020204030204" pitchFamily="34" charset="0"/>
                        </a:rPr>
                        <a:t> Proyectado: Plan Maestro </a:t>
                      </a:r>
                      <a:r>
                        <a:rPr lang="es-CO" sz="800" b="0" i="0" u="none" strike="noStrike" dirty="0" err="1">
                          <a:solidFill>
                            <a:srgbClr val="000000"/>
                          </a:solidFill>
                          <a:effectLst/>
                          <a:latin typeface="Calibri" panose="020F0502020204030204" pitchFamily="34" charset="0"/>
                        </a:rPr>
                        <a:t>Zomam</a:t>
                      </a:r>
                      <a:endParaRPr lang="es-CO" sz="800" b="0" i="0" u="none" strike="noStrike" dirty="0">
                        <a:solidFill>
                          <a:srgbClr val="000000"/>
                        </a:solidFill>
                        <a:effectLst/>
                        <a:latin typeface="Calibri" panose="020F0502020204030204" pitchFamily="34" charset="0"/>
                      </a:endParaRPr>
                    </a:p>
                  </a:txBody>
                  <a:tcPr marL="8741" marR="8741" marT="874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hMerge="1">
                  <a:txBody>
                    <a:bodyPr/>
                    <a:lstStyle/>
                    <a:p>
                      <a:endParaRPr lang="es-CO"/>
                    </a:p>
                  </a:txBody>
                  <a:tcPr/>
                </a:tc>
                <a:tc hMerge="1">
                  <a:txBody>
                    <a:bodyPr/>
                    <a:lstStyle/>
                    <a:p>
                      <a:endParaRPr lang="es-CO"/>
                    </a:p>
                  </a:txBody>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extLst>
                  <a:ext uri="{0D108BD9-81ED-4DB2-BD59-A6C34878D82A}">
                    <a16:rowId xmlns:a16="http://schemas.microsoft.com/office/drawing/2014/main" val="3048361522"/>
                  </a:ext>
                </a:extLst>
              </a:tr>
              <a:tr h="283432">
                <a:tc gridSpan="7">
                  <a:txBody>
                    <a:bodyPr/>
                    <a:lstStyle/>
                    <a:p>
                      <a:pPr algn="l" fontAlgn="b"/>
                      <a:r>
                        <a:rPr lang="es-CO" sz="800" b="0" i="0" u="none" strike="noStrike" dirty="0">
                          <a:solidFill>
                            <a:srgbClr val="000000"/>
                          </a:solidFill>
                          <a:effectLst/>
                          <a:latin typeface="Calibri" panose="020F0502020204030204" pitchFamily="34" charset="0"/>
                        </a:rPr>
                        <a:t>(*) Se utilizan las cifras del plan maestro asumiendo modificando año de inicio, 2015 por 2017</a:t>
                      </a:r>
                    </a:p>
                  </a:txBody>
                  <a:tcPr marL="8741" marR="8741" marT="8741"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l" fontAlgn="b"/>
                      <a:r>
                        <a:rPr lang="es-CO" sz="800" b="0" i="0" u="none" strike="noStrike">
                          <a:solidFill>
                            <a:srgbClr val="000000"/>
                          </a:solidFill>
                          <a:effectLst/>
                          <a:latin typeface="Calibri" panose="020F0502020204030204" pitchFamily="34" charset="0"/>
                        </a:rPr>
                        <a:t> </a:t>
                      </a:r>
                    </a:p>
                  </a:txBody>
                  <a:tcPr marL="8741" marR="8741" marT="8741" marB="0" anchor="b">
                    <a:lnL>
                      <a:noFill/>
                    </a:lnL>
                    <a:lnR>
                      <a:noFill/>
                    </a:lnR>
                    <a:lnT>
                      <a:noFill/>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a:noFill/>
                    </a:lnR>
                    <a:lnT>
                      <a:noFill/>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b"/>
                      <a:r>
                        <a:rPr lang="es-CO" sz="800" b="0" i="0" u="none" strike="noStrike" dirty="0">
                          <a:solidFill>
                            <a:srgbClr val="000000"/>
                          </a:solidFill>
                          <a:effectLst/>
                          <a:latin typeface="Calibri" panose="020F0502020204030204" pitchFamily="34" charset="0"/>
                        </a:rPr>
                        <a:t> </a:t>
                      </a:r>
                    </a:p>
                  </a:txBody>
                  <a:tcPr marL="8741" marR="8741" marT="8741"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58885017"/>
                  </a:ext>
                </a:extLst>
              </a:tr>
            </a:tbl>
          </a:graphicData>
        </a:graphic>
      </p:graphicFrame>
      <p:sp>
        <p:nvSpPr>
          <p:cNvPr id="7"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Rectángulo 9"/>
          <p:cNvSpPr/>
          <p:nvPr/>
        </p:nvSpPr>
        <p:spPr>
          <a:xfrm>
            <a:off x="0" y="14067"/>
            <a:ext cx="12192000" cy="108526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DIAGNÓSTICO ECONÓMICO</a:t>
            </a:r>
            <a:endParaRPr lang="es-ES" sz="2800" b="1" dirty="0"/>
          </a:p>
        </p:txBody>
      </p:sp>
      <p:pic>
        <p:nvPicPr>
          <p:cNvPr id="12" name="Imagen 11"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00530"/>
            <a:ext cx="2222501" cy="884699"/>
          </a:xfrm>
          <a:prstGeom prst="rect">
            <a:avLst/>
          </a:prstGeom>
        </p:spPr>
      </p:pic>
    </p:spTree>
    <p:extLst>
      <p:ext uri="{BB962C8B-B14F-4D97-AF65-F5344CB8AC3E}">
        <p14:creationId xmlns:p14="http://schemas.microsoft.com/office/powerpoint/2010/main" val="19369084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5" name="Imagen 4"/>
          <p:cNvPicPr>
            <a:picLocks noChangeAspect="1"/>
          </p:cNvPicPr>
          <p:nvPr/>
        </p:nvPicPr>
        <p:blipFill>
          <a:blip r:embed="rId3"/>
          <a:stretch>
            <a:fillRect/>
          </a:stretch>
        </p:blipFill>
        <p:spPr>
          <a:xfrm>
            <a:off x="1953409" y="980728"/>
            <a:ext cx="8285182" cy="5319737"/>
          </a:xfrm>
          <a:prstGeom prst="rect">
            <a:avLst/>
          </a:prstGeom>
        </p:spPr>
      </p:pic>
      <p:graphicFrame>
        <p:nvGraphicFramePr>
          <p:cNvPr id="8" name="Tabla 7"/>
          <p:cNvGraphicFramePr>
            <a:graphicFrameLocks noGrp="1"/>
          </p:cNvGraphicFramePr>
          <p:nvPr>
            <p:extLst>
              <p:ext uri="{D42A27DB-BD31-4B8C-83A1-F6EECF244321}">
                <p14:modId xmlns:p14="http://schemas.microsoft.com/office/powerpoint/2010/main" val="3566581471"/>
              </p:ext>
            </p:extLst>
          </p:nvPr>
        </p:nvGraphicFramePr>
        <p:xfrm>
          <a:off x="2454569" y="2060848"/>
          <a:ext cx="7282862" cy="4373181"/>
        </p:xfrm>
        <a:graphic>
          <a:graphicData uri="http://schemas.openxmlformats.org/drawingml/2006/table">
            <a:tbl>
              <a:tblPr/>
              <a:tblGrid>
                <a:gridCol w="1389924">
                  <a:extLst>
                    <a:ext uri="{9D8B030D-6E8A-4147-A177-3AD203B41FA5}">
                      <a16:colId xmlns:a16="http://schemas.microsoft.com/office/drawing/2014/main" val="523265029"/>
                    </a:ext>
                  </a:extLst>
                </a:gridCol>
                <a:gridCol w="740533">
                  <a:extLst>
                    <a:ext uri="{9D8B030D-6E8A-4147-A177-3AD203B41FA5}">
                      <a16:colId xmlns:a16="http://schemas.microsoft.com/office/drawing/2014/main" val="883838896"/>
                    </a:ext>
                  </a:extLst>
                </a:gridCol>
                <a:gridCol w="777561">
                  <a:extLst>
                    <a:ext uri="{9D8B030D-6E8A-4147-A177-3AD203B41FA5}">
                      <a16:colId xmlns:a16="http://schemas.microsoft.com/office/drawing/2014/main" val="1921246939"/>
                    </a:ext>
                  </a:extLst>
                </a:gridCol>
                <a:gridCol w="59813">
                  <a:extLst>
                    <a:ext uri="{9D8B030D-6E8A-4147-A177-3AD203B41FA5}">
                      <a16:colId xmlns:a16="http://schemas.microsoft.com/office/drawing/2014/main" val="1835037009"/>
                    </a:ext>
                  </a:extLst>
                </a:gridCol>
                <a:gridCol w="1085166">
                  <a:extLst>
                    <a:ext uri="{9D8B030D-6E8A-4147-A177-3AD203B41FA5}">
                      <a16:colId xmlns:a16="http://schemas.microsoft.com/office/drawing/2014/main" val="1963016311"/>
                    </a:ext>
                  </a:extLst>
                </a:gridCol>
                <a:gridCol w="709203">
                  <a:extLst>
                    <a:ext uri="{9D8B030D-6E8A-4147-A177-3AD203B41FA5}">
                      <a16:colId xmlns:a16="http://schemas.microsoft.com/office/drawing/2014/main" val="1585980890"/>
                    </a:ext>
                  </a:extLst>
                </a:gridCol>
                <a:gridCol w="606668">
                  <a:extLst>
                    <a:ext uri="{9D8B030D-6E8A-4147-A177-3AD203B41FA5}">
                      <a16:colId xmlns:a16="http://schemas.microsoft.com/office/drawing/2014/main" val="3621784088"/>
                    </a:ext>
                  </a:extLst>
                </a:gridCol>
                <a:gridCol w="637998">
                  <a:extLst>
                    <a:ext uri="{9D8B030D-6E8A-4147-A177-3AD203B41FA5}">
                      <a16:colId xmlns:a16="http://schemas.microsoft.com/office/drawing/2014/main" val="3567507175"/>
                    </a:ext>
                  </a:extLst>
                </a:gridCol>
                <a:gridCol w="637998">
                  <a:extLst>
                    <a:ext uri="{9D8B030D-6E8A-4147-A177-3AD203B41FA5}">
                      <a16:colId xmlns:a16="http://schemas.microsoft.com/office/drawing/2014/main" val="1789823181"/>
                    </a:ext>
                  </a:extLst>
                </a:gridCol>
                <a:gridCol w="637998">
                  <a:extLst>
                    <a:ext uri="{9D8B030D-6E8A-4147-A177-3AD203B41FA5}">
                      <a16:colId xmlns:a16="http://schemas.microsoft.com/office/drawing/2014/main" val="2599753514"/>
                    </a:ext>
                  </a:extLst>
                </a:gridCol>
              </a:tblGrid>
              <a:tr h="169884">
                <a:tc gridSpan="2">
                  <a:txBody>
                    <a:bodyPr/>
                    <a:lstStyle/>
                    <a:p>
                      <a:pPr algn="ctr" fontAlgn="b"/>
                      <a:r>
                        <a:rPr lang="es-CO" sz="1300" b="1" i="0" u="none" strike="noStrike" dirty="0">
                          <a:solidFill>
                            <a:srgbClr val="000000"/>
                          </a:solidFill>
                          <a:effectLst/>
                          <a:latin typeface="Calibri" panose="020F0502020204030204" pitchFamily="34" charset="0"/>
                        </a:rPr>
                        <a:t>Estudios y Consultorías SAS</a:t>
                      </a:r>
                    </a:p>
                  </a:txBody>
                  <a:tcPr marL="8827" marR="8827" marT="8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1446832571"/>
                  </a:ext>
                </a:extLst>
              </a:tr>
              <a:tr h="332522">
                <a:tc gridSpan="2">
                  <a:txBody>
                    <a:bodyPr/>
                    <a:lstStyle/>
                    <a:p>
                      <a:pPr algn="ctr" fontAlgn="b"/>
                      <a:r>
                        <a:rPr lang="es-CO" sz="1300" b="1" i="0" u="none" strike="noStrike" dirty="0">
                          <a:solidFill>
                            <a:srgbClr val="000000"/>
                          </a:solidFill>
                          <a:effectLst/>
                          <a:latin typeface="Calibri" panose="020F0502020204030204" pitchFamily="34" charset="0"/>
                        </a:rPr>
                        <a:t>Valoración CI Calizas y Minerales</a:t>
                      </a:r>
                    </a:p>
                  </a:txBody>
                  <a:tcPr marL="8827" marR="8827" marT="8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tx2">
                        <a:lumMod val="60000"/>
                        <a:lumOff val="40000"/>
                      </a:schemeClr>
                    </a:solidFill>
                  </a:tcPr>
                </a:tc>
                <a:tc hMerge="1">
                  <a:txBody>
                    <a:bodyPr/>
                    <a:lstStyle/>
                    <a:p>
                      <a:endParaRPr lang="es-CO"/>
                    </a:p>
                  </a:txBody>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1771231971"/>
                  </a:ext>
                </a:extLst>
              </a:tr>
              <a:tr h="169884">
                <a:tc gridSpan="2">
                  <a:txBody>
                    <a:bodyPr/>
                    <a:lstStyle/>
                    <a:p>
                      <a:pPr algn="ctr" fontAlgn="ctr"/>
                      <a:r>
                        <a:rPr lang="es-CO" sz="1300" b="1" i="0" u="none" strike="noStrike" dirty="0">
                          <a:solidFill>
                            <a:srgbClr val="000000"/>
                          </a:solidFill>
                          <a:effectLst/>
                          <a:latin typeface="Calibri" panose="020F0502020204030204" pitchFamily="34" charset="0"/>
                        </a:rPr>
                        <a:t>Proyecciones </a:t>
                      </a:r>
                      <a:r>
                        <a:rPr lang="es-CO" sz="1300" b="1" i="0" u="none" strike="noStrike" dirty="0" err="1">
                          <a:solidFill>
                            <a:srgbClr val="000000"/>
                          </a:solidFill>
                          <a:effectLst/>
                          <a:latin typeface="Calibri" panose="020F0502020204030204" pitchFamily="34" charset="0"/>
                        </a:rPr>
                        <a:t>Zomam</a:t>
                      </a:r>
                      <a:endParaRPr lang="es-CO" sz="1300" b="1" i="0" u="none" strike="noStrike" dirty="0">
                        <a:solidFill>
                          <a:srgbClr val="000000"/>
                        </a:solidFill>
                        <a:effectLst/>
                        <a:latin typeface="Calibri" panose="020F0502020204030204" pitchFamily="34" charset="0"/>
                      </a:endParaRPr>
                    </a:p>
                  </a:txBody>
                  <a:tcPr marL="8827" marR="8827" marT="8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gridSpan="8">
                  <a:txBody>
                    <a:bodyPr/>
                    <a:lstStyle/>
                    <a:p>
                      <a:pPr algn="ctr" fontAlgn="b"/>
                      <a:r>
                        <a:rPr lang="es-CO" sz="1100" b="1" i="0" u="none" strike="noStrike">
                          <a:solidFill>
                            <a:srgbClr val="000000"/>
                          </a:solidFill>
                          <a:effectLst/>
                          <a:latin typeface="Calibri" panose="020F0502020204030204" pitchFamily="34" charset="0"/>
                        </a:rPr>
                        <a:t>Millones de Pesos</a:t>
                      </a:r>
                    </a:p>
                  </a:txBody>
                  <a:tcPr marL="8827" marR="8827" marT="88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436103186"/>
                  </a:ext>
                </a:extLst>
              </a:tr>
              <a:tr h="325692">
                <a:tc>
                  <a:txBody>
                    <a:bodyPr/>
                    <a:lstStyle/>
                    <a:p>
                      <a:pPr algn="ctr" fontAlgn="ctr"/>
                      <a:r>
                        <a:rPr lang="es-CO" sz="1300" b="1" i="0" u="none" strike="noStrike" dirty="0">
                          <a:solidFill>
                            <a:srgbClr val="000000"/>
                          </a:solidFill>
                          <a:effectLst/>
                          <a:latin typeface="Calibri" panose="020F0502020204030204" pitchFamily="34" charset="0"/>
                        </a:rPr>
                        <a:t> </a:t>
                      </a:r>
                    </a:p>
                  </a:txBody>
                  <a:tcPr marL="8827" marR="8827" marT="8827" marB="0" anchor="ctr">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ctr"/>
                      <a:r>
                        <a:rPr lang="es-CO" sz="1300" b="1" i="0" u="none" strike="noStrike" dirty="0">
                          <a:solidFill>
                            <a:srgbClr val="000000"/>
                          </a:solidFill>
                          <a:effectLst/>
                          <a:latin typeface="Calibri" panose="020F0502020204030204" pitchFamily="34" charset="0"/>
                        </a:rPr>
                        <a:t> </a:t>
                      </a:r>
                    </a:p>
                  </a:txBody>
                  <a:tcPr marL="8827" marR="8827" marT="8827" marB="0" anchor="ctr">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Remuneración SAE sobre EBITDA</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gridSpan="3">
                  <a:txBody>
                    <a:bodyPr/>
                    <a:lstStyle/>
                    <a:p>
                      <a:pPr algn="ctr" fontAlgn="b"/>
                      <a:r>
                        <a:rPr lang="es-CO" sz="1100" b="1" i="0" u="none" strike="noStrike">
                          <a:solidFill>
                            <a:srgbClr val="000000"/>
                          </a:solidFill>
                          <a:effectLst/>
                          <a:latin typeface="Calibri" panose="020F0502020204030204" pitchFamily="34" charset="0"/>
                        </a:rPr>
                        <a:t>Remuneración SAE sobre Ingreso</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062598365"/>
                  </a:ext>
                </a:extLst>
              </a:tr>
              <a:tr h="282480">
                <a:tc>
                  <a:txBody>
                    <a:bodyPr/>
                    <a:lstStyle/>
                    <a:p>
                      <a:pPr algn="l" fontAlgn="b"/>
                      <a:r>
                        <a:rPr lang="es-CO" sz="1100" b="1"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1100" b="1" i="0" u="none" strike="noStrike" dirty="0">
                          <a:solidFill>
                            <a:srgbClr val="000000"/>
                          </a:solidFill>
                          <a:effectLst/>
                          <a:latin typeface="Calibri" panose="020F0502020204030204" pitchFamily="34" charset="0"/>
                        </a:rPr>
                        <a:t>Año</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1100" b="1" i="0" u="none" strike="noStrike" dirty="0" err="1">
                          <a:solidFill>
                            <a:srgbClr val="000000"/>
                          </a:solidFill>
                          <a:effectLst/>
                          <a:latin typeface="Calibri" panose="020F0502020204030204" pitchFamily="34" charset="0"/>
                        </a:rPr>
                        <a:t>Ebitda</a:t>
                      </a:r>
                      <a:r>
                        <a:rPr lang="es-CO" sz="1100" b="1" i="0" u="none" strike="noStrike" dirty="0">
                          <a:solidFill>
                            <a:srgbClr val="000000"/>
                          </a:solidFill>
                          <a:effectLst/>
                          <a:latin typeface="Calibri" panose="020F0502020204030204" pitchFamily="34" charset="0"/>
                        </a:rPr>
                        <a:t> Proyectado</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1100" b="1" i="0" u="none" strike="noStrike" dirty="0">
                          <a:solidFill>
                            <a:srgbClr val="000000"/>
                          </a:solidFill>
                          <a:effectLst/>
                          <a:latin typeface="Calibri" panose="020F0502020204030204" pitchFamily="34" charset="0"/>
                        </a:rPr>
                        <a:t>6%</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1100" b="1" i="0" u="none" strike="noStrike" dirty="0">
                          <a:solidFill>
                            <a:srgbClr val="000000"/>
                          </a:solidFill>
                          <a:effectLst/>
                          <a:latin typeface="Calibri" panose="020F0502020204030204" pitchFamily="34" charset="0"/>
                        </a:rPr>
                        <a:t>Ingreso Proyectado</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s-CO" sz="1100" b="1" i="0" u="none" strike="noStrike" dirty="0">
                          <a:solidFill>
                            <a:srgbClr val="000000"/>
                          </a:solidFill>
                          <a:effectLst/>
                          <a:latin typeface="Calibri" panose="020F0502020204030204" pitchFamily="34" charset="0"/>
                        </a:rPr>
                        <a:t>% sobre Ingreso</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3.3%</a:t>
                      </a:r>
                    </a:p>
                  </a:txBody>
                  <a:tcPr marL="8827" marR="8827" marT="8827" marB="0" anchor="b">
                    <a:lnL>
                      <a:noFill/>
                    </a:lnL>
                    <a:lnR>
                      <a:noFill/>
                    </a:lnR>
                    <a:lnT>
                      <a:noFill/>
                    </a:lnT>
                    <a:lnB>
                      <a:noFill/>
                    </a:lnB>
                    <a:solidFill>
                      <a:schemeClr val="tx2">
                        <a:lumMod val="60000"/>
                        <a:lumOff val="40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4.0%</a:t>
                      </a:r>
                    </a:p>
                  </a:txBody>
                  <a:tcPr marL="8827" marR="8827" marT="8827" marB="0" anchor="b">
                    <a:lnL>
                      <a:noFill/>
                    </a:lnL>
                    <a:lnR>
                      <a:noFill/>
                    </a:lnR>
                    <a:lnT>
                      <a:noFill/>
                    </a:lnT>
                    <a:lnB>
                      <a:noFill/>
                    </a:lnB>
                    <a:solidFill>
                      <a:schemeClr val="tx2">
                        <a:lumMod val="60000"/>
                        <a:lumOff val="40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5.0%</a:t>
                      </a:r>
                    </a:p>
                  </a:txBody>
                  <a:tcPr marL="8827" marR="8827" marT="8827"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818470492"/>
                  </a:ext>
                </a:extLst>
              </a:tr>
              <a:tr h="144863">
                <a:tc>
                  <a:txBody>
                    <a:bodyPr/>
                    <a:lstStyle/>
                    <a:p>
                      <a:pPr algn="ctr" fontAlgn="b"/>
                      <a:r>
                        <a:rPr lang="es-CO" sz="1100" b="0" i="0" u="none" strike="noStrike" dirty="0">
                          <a:solidFill>
                            <a:srgbClr val="000000"/>
                          </a:solidFill>
                          <a:effectLst/>
                          <a:latin typeface="Calibri" panose="020F0502020204030204" pitchFamily="34" charset="0"/>
                        </a:rPr>
                        <a:t>2017</a:t>
                      </a:r>
                    </a:p>
                  </a:txBody>
                  <a:tcPr marL="8827" marR="8827" marT="882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1</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44,399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2,664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96,525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2.8%</a:t>
                      </a:r>
                    </a:p>
                  </a:txBody>
                  <a:tcPr marL="8827" marR="8827" marT="88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3,155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4,826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853354907"/>
                  </a:ext>
                </a:extLst>
              </a:tr>
              <a:tr h="144863">
                <a:tc>
                  <a:txBody>
                    <a:bodyPr/>
                    <a:lstStyle/>
                    <a:p>
                      <a:pPr algn="ctr" fontAlgn="b"/>
                      <a:r>
                        <a:rPr lang="es-CO" sz="1100" b="0" i="0" u="none" strike="noStrike" dirty="0">
                          <a:solidFill>
                            <a:srgbClr val="000000"/>
                          </a:solidFill>
                          <a:effectLst/>
                          <a:latin typeface="Calibri" panose="020F0502020204030204" pitchFamily="34" charset="0"/>
                        </a:rPr>
                        <a:t>2018</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2</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177,594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10,656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2.8%</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235745040"/>
                  </a:ext>
                </a:extLst>
              </a:tr>
              <a:tr h="144863">
                <a:tc>
                  <a:txBody>
                    <a:bodyPr/>
                    <a:lstStyle/>
                    <a:p>
                      <a:pPr algn="ctr" fontAlgn="b"/>
                      <a:r>
                        <a:rPr lang="es-CO" sz="1100" b="0" i="0" u="none" strike="noStrike">
                          <a:solidFill>
                            <a:srgbClr val="000000"/>
                          </a:solidFill>
                          <a:effectLst/>
                          <a:latin typeface="Calibri" panose="020F0502020204030204" pitchFamily="34" charset="0"/>
                        </a:rPr>
                        <a:t>2019</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Año 3</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328911545"/>
                  </a:ext>
                </a:extLst>
              </a:tr>
              <a:tr h="144863">
                <a:tc>
                  <a:txBody>
                    <a:bodyPr/>
                    <a:lstStyle/>
                    <a:p>
                      <a:pPr algn="ctr" fontAlgn="b"/>
                      <a:r>
                        <a:rPr lang="es-CO" sz="1100" b="0" i="0" u="none" strike="noStrike">
                          <a:solidFill>
                            <a:srgbClr val="000000"/>
                          </a:solidFill>
                          <a:effectLst/>
                          <a:latin typeface="Calibri" panose="020F0502020204030204" pitchFamily="34" charset="0"/>
                        </a:rPr>
                        <a:t>2020</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4</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553826323"/>
                  </a:ext>
                </a:extLst>
              </a:tr>
              <a:tr h="144863">
                <a:tc>
                  <a:txBody>
                    <a:bodyPr/>
                    <a:lstStyle/>
                    <a:p>
                      <a:pPr algn="ctr" fontAlgn="b"/>
                      <a:r>
                        <a:rPr lang="es-CO" sz="1100" b="0" i="0" u="none" strike="noStrike">
                          <a:solidFill>
                            <a:srgbClr val="000000"/>
                          </a:solidFill>
                          <a:effectLst/>
                          <a:latin typeface="Calibri" panose="020F0502020204030204" pitchFamily="34" charset="0"/>
                        </a:rPr>
                        <a:t>2021</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5</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210007177"/>
                  </a:ext>
                </a:extLst>
              </a:tr>
              <a:tr h="144863">
                <a:tc>
                  <a:txBody>
                    <a:bodyPr/>
                    <a:lstStyle/>
                    <a:p>
                      <a:pPr algn="ctr" fontAlgn="b"/>
                      <a:r>
                        <a:rPr lang="es-CO" sz="1100" b="0" i="0" u="none" strike="noStrike">
                          <a:solidFill>
                            <a:srgbClr val="000000"/>
                          </a:solidFill>
                          <a:effectLst/>
                          <a:latin typeface="Calibri" panose="020F0502020204030204" pitchFamily="34" charset="0"/>
                        </a:rPr>
                        <a:t>2022</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6</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512938284"/>
                  </a:ext>
                </a:extLst>
              </a:tr>
              <a:tr h="144863">
                <a:tc>
                  <a:txBody>
                    <a:bodyPr/>
                    <a:lstStyle/>
                    <a:p>
                      <a:pPr algn="ctr" fontAlgn="b"/>
                      <a:r>
                        <a:rPr lang="es-CO" sz="1100" b="0" i="0" u="none" strike="noStrike">
                          <a:solidFill>
                            <a:srgbClr val="000000"/>
                          </a:solidFill>
                          <a:effectLst/>
                          <a:latin typeface="Calibri" panose="020F0502020204030204" pitchFamily="34" charset="0"/>
                        </a:rPr>
                        <a:t>2023</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7</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670918358"/>
                  </a:ext>
                </a:extLst>
              </a:tr>
              <a:tr h="144863">
                <a:tc>
                  <a:txBody>
                    <a:bodyPr/>
                    <a:lstStyle/>
                    <a:p>
                      <a:pPr algn="ctr" fontAlgn="b"/>
                      <a:r>
                        <a:rPr lang="es-CO" sz="1100" b="0" i="0" u="none" strike="noStrike">
                          <a:solidFill>
                            <a:srgbClr val="000000"/>
                          </a:solidFill>
                          <a:effectLst/>
                          <a:latin typeface="Calibri" panose="020F0502020204030204" pitchFamily="34" charset="0"/>
                        </a:rPr>
                        <a:t>2024</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8</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581622896"/>
                  </a:ext>
                </a:extLst>
              </a:tr>
              <a:tr h="144863">
                <a:tc>
                  <a:txBody>
                    <a:bodyPr/>
                    <a:lstStyle/>
                    <a:p>
                      <a:pPr algn="ctr" fontAlgn="b"/>
                      <a:r>
                        <a:rPr lang="es-CO" sz="1100" b="0" i="0" u="none" strike="noStrike">
                          <a:solidFill>
                            <a:srgbClr val="000000"/>
                          </a:solidFill>
                          <a:effectLst/>
                          <a:latin typeface="Calibri" panose="020F0502020204030204" pitchFamily="34" charset="0"/>
                        </a:rPr>
                        <a:t>2025</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9</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4052465768"/>
                  </a:ext>
                </a:extLst>
              </a:tr>
              <a:tr h="144863">
                <a:tc>
                  <a:txBody>
                    <a:bodyPr/>
                    <a:lstStyle/>
                    <a:p>
                      <a:pPr algn="ctr" fontAlgn="b"/>
                      <a:r>
                        <a:rPr lang="es-CO" sz="1100" b="0" i="0" u="none" strike="noStrike">
                          <a:solidFill>
                            <a:srgbClr val="000000"/>
                          </a:solidFill>
                          <a:effectLst/>
                          <a:latin typeface="Calibri" panose="020F0502020204030204" pitchFamily="34" charset="0"/>
                        </a:rPr>
                        <a:t>2026</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Año 10</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46377119"/>
                  </a:ext>
                </a:extLst>
              </a:tr>
              <a:tr h="144863">
                <a:tc>
                  <a:txBody>
                    <a:bodyPr/>
                    <a:lstStyle/>
                    <a:p>
                      <a:pPr algn="ctr" fontAlgn="b"/>
                      <a:r>
                        <a:rPr lang="es-CO" sz="1100" b="0" i="0" u="none" strike="noStrike">
                          <a:solidFill>
                            <a:srgbClr val="000000"/>
                          </a:solidFill>
                          <a:effectLst/>
                          <a:latin typeface="Calibri" panose="020F0502020204030204" pitchFamily="34" charset="0"/>
                        </a:rPr>
                        <a:t>2027</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11</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4015580491"/>
                  </a:ext>
                </a:extLst>
              </a:tr>
              <a:tr h="144863">
                <a:tc>
                  <a:txBody>
                    <a:bodyPr/>
                    <a:lstStyle/>
                    <a:p>
                      <a:pPr algn="ctr" fontAlgn="b"/>
                      <a:r>
                        <a:rPr lang="es-CO" sz="1100" b="0" i="0" u="none" strike="noStrike">
                          <a:solidFill>
                            <a:srgbClr val="000000"/>
                          </a:solidFill>
                          <a:effectLst/>
                          <a:latin typeface="Calibri" panose="020F0502020204030204" pitchFamily="34" charset="0"/>
                        </a:rPr>
                        <a:t>2028</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Año 12</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214,452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12,867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386,100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12,621 </a:t>
                      </a:r>
                    </a:p>
                  </a:txBody>
                  <a:tcPr marL="8827" marR="8827" marT="8827" marB="0" anchor="b">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15,444 </a:t>
                      </a:r>
                    </a:p>
                  </a:txBody>
                  <a:tcPr marL="8827" marR="8827" marT="8827" marB="0" anchor="b">
                    <a:lnL>
                      <a:noFill/>
                    </a:lnL>
                    <a:lnR>
                      <a:noFill/>
                    </a:lnR>
                    <a:lnT>
                      <a:noFill/>
                    </a:lnT>
                    <a:lnB>
                      <a:noFill/>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19,305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953690504"/>
                  </a:ext>
                </a:extLst>
              </a:tr>
              <a:tr h="144863">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a:t>
                      </a:r>
                    </a:p>
                  </a:txBody>
                  <a:tcPr marL="8827" marR="8827" marT="8827"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618913139"/>
                  </a:ext>
                </a:extLst>
              </a:tr>
              <a:tr h="144863">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Total</a:t>
                      </a:r>
                    </a:p>
                  </a:txBody>
                  <a:tcPr marL="8827" marR="8827" marT="88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    2,366,513 </a:t>
                      </a:r>
                    </a:p>
                  </a:txBody>
                  <a:tcPr marL="8827" marR="8827" marT="88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                141,991 </a:t>
                      </a:r>
                    </a:p>
                  </a:txBody>
                  <a:tcPr marL="8827" marR="8827" marT="88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  4,343,625 </a:t>
                      </a:r>
                    </a:p>
                  </a:txBody>
                  <a:tcPr marL="8827" marR="8827" marT="88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3.3%</a:t>
                      </a:r>
                    </a:p>
                  </a:txBody>
                  <a:tcPr marL="8827" marR="8827" marT="88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   141,991 </a:t>
                      </a:r>
                    </a:p>
                  </a:txBody>
                  <a:tcPr marL="8827" marR="8827" marT="882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a:solidFill>
                            <a:srgbClr val="000000"/>
                          </a:solidFill>
                          <a:effectLst/>
                          <a:latin typeface="Calibri" panose="020F0502020204030204" pitchFamily="34" charset="0"/>
                        </a:rPr>
                        <a:t>   173,745 </a:t>
                      </a:r>
                    </a:p>
                  </a:txBody>
                  <a:tcPr marL="8827" marR="8827" marT="88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s-CO" sz="1100" b="1" i="0" u="none" strike="noStrike" dirty="0">
                          <a:solidFill>
                            <a:srgbClr val="000000"/>
                          </a:solidFill>
                          <a:effectLst/>
                          <a:latin typeface="Calibri" panose="020F0502020204030204" pitchFamily="34" charset="0"/>
                        </a:rPr>
                        <a:t>   217,181 </a:t>
                      </a:r>
                    </a:p>
                  </a:txBody>
                  <a:tcPr marL="8827" marR="8827" marT="88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87331684"/>
                  </a:ext>
                </a:extLst>
              </a:tr>
              <a:tr h="144863">
                <a:tc gridSpan="3">
                  <a:txBody>
                    <a:bodyPr/>
                    <a:lstStyle/>
                    <a:p>
                      <a:pPr algn="l" fontAlgn="b"/>
                      <a:r>
                        <a:rPr lang="es-CO" sz="1100" b="0" i="0" u="none" strike="noStrike" dirty="0">
                          <a:solidFill>
                            <a:srgbClr val="000000"/>
                          </a:solidFill>
                          <a:effectLst/>
                          <a:latin typeface="Calibri" panose="020F0502020204030204" pitchFamily="34" charset="0"/>
                        </a:rPr>
                        <a:t>Fuente </a:t>
                      </a:r>
                      <a:r>
                        <a:rPr lang="es-CO" sz="1100" b="0" i="0" u="none" strike="noStrike" dirty="0" err="1">
                          <a:solidFill>
                            <a:srgbClr val="000000"/>
                          </a:solidFill>
                          <a:effectLst/>
                          <a:latin typeface="Calibri" panose="020F0502020204030204" pitchFamily="34" charset="0"/>
                        </a:rPr>
                        <a:t>Ebitda</a:t>
                      </a:r>
                      <a:r>
                        <a:rPr lang="es-CO" sz="1100" b="0" i="0" u="none" strike="noStrike" dirty="0">
                          <a:solidFill>
                            <a:srgbClr val="000000"/>
                          </a:solidFill>
                          <a:effectLst/>
                          <a:latin typeface="Calibri" panose="020F0502020204030204" pitchFamily="34" charset="0"/>
                        </a:rPr>
                        <a:t> Proyectado: Plan Maestro </a:t>
                      </a:r>
                      <a:r>
                        <a:rPr lang="es-CO" sz="1100" b="0" i="0" u="none" strike="noStrike" dirty="0" err="1">
                          <a:solidFill>
                            <a:srgbClr val="000000"/>
                          </a:solidFill>
                          <a:effectLst/>
                          <a:latin typeface="Calibri" panose="020F0502020204030204" pitchFamily="34" charset="0"/>
                        </a:rPr>
                        <a:t>Zomam</a:t>
                      </a:r>
                      <a:endParaRPr lang="es-CO" sz="1100" b="0" i="0" u="none" strike="noStrike" dirty="0">
                        <a:solidFill>
                          <a:srgbClr val="000000"/>
                        </a:solidFill>
                        <a:effectLst/>
                        <a:latin typeface="Calibri" panose="020F0502020204030204" pitchFamily="34" charset="0"/>
                      </a:endParaRP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hMerge="1">
                  <a:txBody>
                    <a:bodyPr/>
                    <a:lstStyle/>
                    <a:p>
                      <a:endParaRPr lang="es-CO"/>
                    </a:p>
                  </a:txBody>
                  <a:tcPr/>
                </a:tc>
                <a:tc hMerge="1">
                  <a:txBody>
                    <a:bodyPr/>
                    <a:lstStyle/>
                    <a:p>
                      <a:endParaRPr lang="es-CO"/>
                    </a:p>
                  </a:txBody>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8827" marR="8827" marT="8827" marB="0" anchor="b">
                    <a:lnL>
                      <a:noFill/>
                    </a:lnL>
                    <a:lnR>
                      <a:noFill/>
                    </a:lnR>
                    <a:lnT w="6350" cap="flat" cmpd="sng" algn="ctr">
                      <a:solidFill>
                        <a:srgbClr val="000000"/>
                      </a:solidFill>
                      <a:prstDash val="solid"/>
                      <a:round/>
                      <a:headEnd type="none" w="med" len="med"/>
                      <a:tailEnd type="none" w="med" len="med"/>
                    </a:lnT>
                    <a:lnB>
                      <a:noFill/>
                    </a:lnB>
                    <a:solidFill>
                      <a:schemeClr val="tx2">
                        <a:lumMod val="20000"/>
                        <a:lumOff val="80000"/>
                      </a:schemeClr>
                    </a:solidFill>
                  </a:tcPr>
                </a:tc>
                <a:extLst>
                  <a:ext uri="{0D108BD9-81ED-4DB2-BD59-A6C34878D82A}">
                    <a16:rowId xmlns:a16="http://schemas.microsoft.com/office/drawing/2014/main" val="523212514"/>
                  </a:ext>
                </a:extLst>
              </a:tr>
              <a:tr h="219001">
                <a:tc gridSpan="7">
                  <a:txBody>
                    <a:bodyPr/>
                    <a:lstStyle/>
                    <a:p>
                      <a:pPr algn="l" fontAlgn="b"/>
                      <a:r>
                        <a:rPr lang="es-CO" sz="1100" b="0" i="0" u="none" strike="noStrike" dirty="0">
                          <a:solidFill>
                            <a:srgbClr val="000000"/>
                          </a:solidFill>
                          <a:effectLst/>
                          <a:latin typeface="Calibri" panose="020F0502020204030204" pitchFamily="34" charset="0"/>
                        </a:rPr>
                        <a:t>(*) Se utilizan las cifras del plan maestro asumiendo modificando año de inicio, 2015 por 2017</a:t>
                      </a:r>
                    </a:p>
                  </a:txBody>
                  <a:tcPr marL="8827" marR="8827" marT="8827" marB="0" anchor="b">
                    <a:lnL>
                      <a:noFill/>
                    </a:lnL>
                    <a:lnR>
                      <a:noFill/>
                    </a:lnR>
                    <a:lnT>
                      <a:noFill/>
                    </a:lnT>
                    <a:lnB>
                      <a:noFill/>
                    </a:lnB>
                    <a:solidFill>
                      <a:schemeClr val="tx2">
                        <a:lumMod val="20000"/>
                        <a:lumOff val="8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8827" marR="8827" marT="8827"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411888094"/>
                  </a:ext>
                </a:extLst>
              </a:tr>
            </a:tbl>
          </a:graphicData>
        </a:graphic>
      </p:graphicFrame>
      <p:sp>
        <p:nvSpPr>
          <p:cNvPr id="7"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0" name="Rectángulo 9"/>
          <p:cNvSpPr/>
          <p:nvPr/>
        </p:nvSpPr>
        <p:spPr>
          <a:xfrm>
            <a:off x="0" y="14068"/>
            <a:ext cx="12192000" cy="104417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DIAGNÓSTICO ECONÓMICO</a:t>
            </a:r>
            <a:endParaRPr lang="es-ES" sz="2800" b="1" dirty="0"/>
          </a:p>
        </p:txBody>
      </p:sp>
      <p:pic>
        <p:nvPicPr>
          <p:cNvPr id="12" name="Imagen 11"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0" y="100530"/>
            <a:ext cx="2222501" cy="932937"/>
          </a:xfrm>
          <a:prstGeom prst="rect">
            <a:avLst/>
          </a:prstGeom>
        </p:spPr>
      </p:pic>
    </p:spTree>
    <p:extLst>
      <p:ext uri="{BB962C8B-B14F-4D97-AF65-F5344CB8AC3E}">
        <p14:creationId xmlns:p14="http://schemas.microsoft.com/office/powerpoint/2010/main" val="253694444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5" name="Imagen 4"/>
          <p:cNvPicPr>
            <a:picLocks noChangeAspect="1"/>
          </p:cNvPicPr>
          <p:nvPr/>
        </p:nvPicPr>
        <p:blipFill>
          <a:blip r:embed="rId3"/>
          <a:stretch>
            <a:fillRect/>
          </a:stretch>
        </p:blipFill>
        <p:spPr>
          <a:xfrm>
            <a:off x="1956457" y="660060"/>
            <a:ext cx="8279086" cy="1146147"/>
          </a:xfrm>
          <a:prstGeom prst="rect">
            <a:avLst/>
          </a:prstGeom>
        </p:spPr>
      </p:pic>
      <p:pic>
        <p:nvPicPr>
          <p:cNvPr id="6" name="Imagen 5"/>
          <p:cNvPicPr>
            <a:picLocks noChangeAspect="1"/>
          </p:cNvPicPr>
          <p:nvPr/>
        </p:nvPicPr>
        <p:blipFill>
          <a:blip r:embed="rId4"/>
          <a:stretch>
            <a:fillRect/>
          </a:stretch>
        </p:blipFill>
        <p:spPr>
          <a:xfrm>
            <a:off x="1996085" y="1412776"/>
            <a:ext cx="8199831" cy="4652972"/>
          </a:xfrm>
          <a:prstGeom prst="rect">
            <a:avLst/>
          </a:prstGeom>
        </p:spPr>
      </p:pic>
      <p:graphicFrame>
        <p:nvGraphicFramePr>
          <p:cNvPr id="9" name="Tabla 8"/>
          <p:cNvGraphicFramePr>
            <a:graphicFrameLocks noGrp="1"/>
          </p:cNvGraphicFramePr>
          <p:nvPr>
            <p:extLst/>
          </p:nvPr>
        </p:nvGraphicFramePr>
        <p:xfrm>
          <a:off x="3389084" y="2425042"/>
          <a:ext cx="5413831" cy="3858000"/>
        </p:xfrm>
        <a:graphic>
          <a:graphicData uri="http://schemas.openxmlformats.org/drawingml/2006/table">
            <a:tbl>
              <a:tblPr/>
              <a:tblGrid>
                <a:gridCol w="2492320">
                  <a:extLst>
                    <a:ext uri="{9D8B030D-6E8A-4147-A177-3AD203B41FA5}">
                      <a16:colId xmlns:a16="http://schemas.microsoft.com/office/drawing/2014/main" val="993724516"/>
                    </a:ext>
                  </a:extLst>
                </a:gridCol>
                <a:gridCol w="773046">
                  <a:extLst>
                    <a:ext uri="{9D8B030D-6E8A-4147-A177-3AD203B41FA5}">
                      <a16:colId xmlns:a16="http://schemas.microsoft.com/office/drawing/2014/main" val="2881331679"/>
                    </a:ext>
                  </a:extLst>
                </a:gridCol>
                <a:gridCol w="642531">
                  <a:extLst>
                    <a:ext uri="{9D8B030D-6E8A-4147-A177-3AD203B41FA5}">
                      <a16:colId xmlns:a16="http://schemas.microsoft.com/office/drawing/2014/main" val="877994523"/>
                    </a:ext>
                  </a:extLst>
                </a:gridCol>
                <a:gridCol w="752967">
                  <a:extLst>
                    <a:ext uri="{9D8B030D-6E8A-4147-A177-3AD203B41FA5}">
                      <a16:colId xmlns:a16="http://schemas.microsoft.com/office/drawing/2014/main" val="4020272091"/>
                    </a:ext>
                  </a:extLst>
                </a:gridCol>
                <a:gridCol w="752967">
                  <a:extLst>
                    <a:ext uri="{9D8B030D-6E8A-4147-A177-3AD203B41FA5}">
                      <a16:colId xmlns:a16="http://schemas.microsoft.com/office/drawing/2014/main" val="2675378945"/>
                    </a:ext>
                  </a:extLst>
                </a:gridCol>
              </a:tblGrid>
              <a:tr h="157759">
                <a:tc gridSpan="2">
                  <a:txBody>
                    <a:bodyPr/>
                    <a:lstStyle/>
                    <a:p>
                      <a:pPr algn="ctr" fontAlgn="b"/>
                      <a:r>
                        <a:rPr lang="es-CO" sz="1100" b="1" i="0" u="none" strike="noStrike" dirty="0">
                          <a:solidFill>
                            <a:srgbClr val="000000"/>
                          </a:solidFill>
                          <a:effectLst/>
                          <a:latin typeface="Calibri" panose="020F0502020204030204" pitchFamily="34" charset="0"/>
                        </a:rPr>
                        <a:t>Estudios y </a:t>
                      </a:r>
                      <a:r>
                        <a:rPr lang="es-CO" sz="1100" b="1" i="0" u="none" strike="noStrike" dirty="0" err="1">
                          <a:solidFill>
                            <a:srgbClr val="000000"/>
                          </a:solidFill>
                          <a:effectLst/>
                          <a:latin typeface="Calibri" panose="020F0502020204030204" pitchFamily="34" charset="0"/>
                        </a:rPr>
                        <a:t>Consultorias</a:t>
                      </a:r>
                      <a:r>
                        <a:rPr lang="es-CO" sz="1100" b="1" i="0" u="none" strike="noStrike" dirty="0">
                          <a:solidFill>
                            <a:srgbClr val="000000"/>
                          </a:solidFill>
                          <a:effectLst/>
                          <a:latin typeface="Calibri" panose="020F0502020204030204" pitchFamily="34" charset="0"/>
                        </a:rPr>
                        <a:t> SAS</a:t>
                      </a:r>
                    </a:p>
                  </a:txBody>
                  <a:tcPr marL="7734" marR="7734" marT="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241506025"/>
                  </a:ext>
                </a:extLst>
              </a:tr>
              <a:tr h="157759">
                <a:tc gridSpan="2">
                  <a:txBody>
                    <a:bodyPr/>
                    <a:lstStyle/>
                    <a:p>
                      <a:pPr algn="ctr" fontAlgn="b"/>
                      <a:r>
                        <a:rPr lang="es-CO" sz="1100" b="1" i="0" u="none" strike="noStrike" dirty="0">
                          <a:solidFill>
                            <a:srgbClr val="000000"/>
                          </a:solidFill>
                          <a:effectLst/>
                          <a:latin typeface="Calibri" panose="020F0502020204030204" pitchFamily="34" charset="0"/>
                        </a:rPr>
                        <a:t>Valoración CI Calizas y Minerales</a:t>
                      </a:r>
                    </a:p>
                  </a:txBody>
                  <a:tcPr marL="7734" marR="7734" marT="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tx2">
                        <a:lumMod val="60000"/>
                        <a:lumOff val="40000"/>
                      </a:schemeClr>
                    </a:solidFill>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1879349949"/>
                  </a:ext>
                </a:extLst>
              </a:tr>
              <a:tr h="157759">
                <a:tc rowSpan="2" gridSpan="2">
                  <a:txBody>
                    <a:bodyPr/>
                    <a:lstStyle/>
                    <a:p>
                      <a:pPr algn="ctr" fontAlgn="ctr"/>
                      <a:r>
                        <a:rPr lang="es-CO" sz="1100" b="1" i="0" u="none" strike="noStrike" dirty="0" err="1">
                          <a:solidFill>
                            <a:srgbClr val="000000"/>
                          </a:solidFill>
                          <a:effectLst/>
                          <a:latin typeface="Calibri" panose="020F0502020204030204" pitchFamily="34" charset="0"/>
                        </a:rPr>
                        <a:t>Informacion</a:t>
                      </a:r>
                      <a:r>
                        <a:rPr lang="es-CO" sz="1100" b="1" i="0" u="none" strike="noStrike" dirty="0">
                          <a:solidFill>
                            <a:srgbClr val="000000"/>
                          </a:solidFill>
                          <a:effectLst/>
                          <a:latin typeface="Calibri" panose="020F0502020204030204" pitchFamily="34" charset="0"/>
                        </a:rPr>
                        <a:t> </a:t>
                      </a:r>
                      <a:r>
                        <a:rPr lang="es-CO" sz="1100" b="1" i="0" u="none" strike="noStrike" dirty="0" err="1">
                          <a:solidFill>
                            <a:srgbClr val="000000"/>
                          </a:solidFill>
                          <a:effectLst/>
                          <a:latin typeface="Calibri" panose="020F0502020204030204" pitchFamily="34" charset="0"/>
                        </a:rPr>
                        <a:t>Areas</a:t>
                      </a:r>
                      <a:r>
                        <a:rPr lang="es-CO" sz="1100" b="1" i="0" u="none" strike="noStrike" dirty="0">
                          <a:solidFill>
                            <a:srgbClr val="000000"/>
                          </a:solidFill>
                          <a:effectLst/>
                          <a:latin typeface="Calibri" panose="020F0502020204030204" pitchFamily="34" charset="0"/>
                        </a:rPr>
                        <a:t> Terreno La Hacienda Monterrey</a:t>
                      </a:r>
                    </a:p>
                  </a:txBody>
                  <a:tcPr marL="7734" marR="7734" marT="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rowSpan="2"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956481416"/>
                  </a:ext>
                </a:extLst>
              </a:tr>
              <a:tr h="157759">
                <a:tc gridSpan="2" vMerge="1">
                  <a:txBody>
                    <a:bodyPr/>
                    <a:lstStyle/>
                    <a:p>
                      <a:endParaRPr lang="es-CO"/>
                    </a:p>
                  </a:txBody>
                  <a:tcPr/>
                </a:tc>
                <a:tc hMerge="1" v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ctr" fontAlgn="b"/>
                      <a:r>
                        <a:rPr lang="es-CO" sz="1100" b="1"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3730953090"/>
                  </a:ext>
                </a:extLst>
              </a:tr>
              <a:tr h="281143">
                <a:tc rowSpan="2">
                  <a:txBody>
                    <a:bodyPr/>
                    <a:lstStyle/>
                    <a:p>
                      <a:pPr algn="ctr" fontAlgn="ctr"/>
                      <a:r>
                        <a:rPr lang="es-CO" sz="1000" b="0" i="0" u="none" strike="noStrike" dirty="0">
                          <a:solidFill>
                            <a:srgbClr val="000000"/>
                          </a:solidFill>
                          <a:effectLst/>
                          <a:latin typeface="Calibri" panose="020F0502020204030204" pitchFamily="34" charset="0"/>
                        </a:rPr>
                        <a:t>Concepto</a:t>
                      </a:r>
                    </a:p>
                  </a:txBody>
                  <a:tcPr marL="7734" marR="7734" marT="773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tx2">
                        <a:lumMod val="60000"/>
                        <a:lumOff val="40000"/>
                      </a:schemeClr>
                    </a:solidFill>
                  </a:tcPr>
                </a:tc>
                <a:tc>
                  <a:txBody>
                    <a:bodyPr/>
                    <a:lstStyle/>
                    <a:p>
                      <a:pPr algn="ctr" fontAlgn="b"/>
                      <a:r>
                        <a:rPr lang="es-CO" sz="1000" b="0" i="0" u="none" strike="noStrike">
                          <a:solidFill>
                            <a:srgbClr val="000000"/>
                          </a:solidFill>
                          <a:effectLst/>
                          <a:latin typeface="Calibri" panose="020F0502020204030204" pitchFamily="34" charset="0"/>
                        </a:rPr>
                        <a:t>Area declarada</a:t>
                      </a:r>
                    </a:p>
                  </a:txBody>
                  <a:tcPr marL="7734" marR="7734" marT="7734"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ctr"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3331087329"/>
                  </a:ext>
                </a:extLst>
              </a:tr>
              <a:tr h="144050">
                <a:tc vMerge="1">
                  <a:txBody>
                    <a:bodyPr/>
                    <a:lstStyle/>
                    <a:p>
                      <a:endParaRPr lang="es-CO"/>
                    </a:p>
                  </a:txBody>
                  <a:tcPr/>
                </a:tc>
                <a:tc>
                  <a:txBody>
                    <a:bodyPr/>
                    <a:lstStyle/>
                    <a:p>
                      <a:pPr algn="ctr" fontAlgn="b"/>
                      <a:r>
                        <a:rPr lang="es-CO" sz="1000" b="0" i="0" u="none" strike="noStrike">
                          <a:solidFill>
                            <a:srgbClr val="000000"/>
                          </a:solidFill>
                          <a:effectLst/>
                          <a:latin typeface="Calibri" panose="020F0502020204030204" pitchFamily="34" charset="0"/>
                        </a:rPr>
                        <a:t>M</a:t>
                      </a:r>
                      <a:r>
                        <a:rPr lang="es-CO" sz="1000" b="0" i="0" u="none" strike="noStrike" baseline="30000">
                          <a:solidFill>
                            <a:srgbClr val="000000"/>
                          </a:solidFill>
                          <a:effectLst/>
                          <a:latin typeface="Calibri" panose="020F0502020204030204" pitchFamily="34" charset="0"/>
                        </a:rPr>
                        <a:t>2</a:t>
                      </a:r>
                      <a:endParaRPr lang="es-CO" sz="1000" b="0" i="0" u="none" strike="noStrike">
                        <a:solidFill>
                          <a:srgbClr val="000000"/>
                        </a:solidFill>
                        <a:effectLst/>
                        <a:latin typeface="Calibri" panose="020F0502020204030204" pitchFamily="34" charset="0"/>
                      </a:endParaRPr>
                    </a:p>
                  </a:txBody>
                  <a:tcPr marL="7734" marR="7734" marT="7734" marB="0" anchor="b">
                    <a:lnL>
                      <a:noFill/>
                    </a:lnL>
                    <a:lnR>
                      <a:noFill/>
                    </a:lnR>
                    <a:lnT>
                      <a:noFill/>
                    </a:lnT>
                    <a:lnB w="6350" cap="flat" cmpd="sng" algn="ctr">
                      <a:solidFill>
                        <a:srgbClr val="000000"/>
                      </a:solidFill>
                      <a:prstDash val="dot"/>
                      <a:round/>
                      <a:headEnd type="none" w="med" len="med"/>
                      <a:tailEnd type="none" w="med" len="med"/>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ctr" fontAlgn="b"/>
                      <a:r>
                        <a:rPr lang="es-CO" sz="8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2282285594"/>
                  </a:ext>
                </a:extLst>
              </a:tr>
              <a:tr h="144050">
                <a:tc>
                  <a:txBody>
                    <a:bodyPr/>
                    <a:lstStyle/>
                    <a:p>
                      <a:pPr algn="l" fontAlgn="b"/>
                      <a:r>
                        <a:rPr lang="es-CO" sz="1000" b="0" i="0" u="none" strike="noStrike" dirty="0">
                          <a:solidFill>
                            <a:srgbClr val="000000"/>
                          </a:solidFill>
                          <a:effectLst/>
                          <a:latin typeface="Calibri" panose="020F0502020204030204" pitchFamily="34" charset="0"/>
                        </a:rPr>
                        <a:t>Zona Franca</a:t>
                      </a:r>
                    </a:p>
                  </a:txBody>
                  <a:tcPr marL="7734" marR="7734" marT="7734" marB="0" anchor="b">
                    <a:lnL>
                      <a:noFill/>
                    </a:lnL>
                    <a:lnR>
                      <a:noFill/>
                    </a:lnR>
                    <a:lnT w="6350" cap="flat" cmpd="sng" algn="ctr">
                      <a:solidFill>
                        <a:srgbClr val="000000"/>
                      </a:solidFill>
                      <a:prstDash val="dot"/>
                      <a:round/>
                      <a:headEnd type="none" w="med" len="med"/>
                      <a:tailEnd type="none" w="med" len="med"/>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22 </a:t>
                      </a:r>
                    </a:p>
                  </a:txBody>
                  <a:tcPr marL="7734" marR="7734" marT="7734" marB="0" anchor="b">
                    <a:lnL>
                      <a:noFill/>
                    </a:lnL>
                    <a:lnR>
                      <a:noFill/>
                    </a:lnR>
                    <a:lnT w="6350" cap="flat" cmpd="sng" algn="ctr">
                      <a:solidFill>
                        <a:srgbClr val="000000"/>
                      </a:solidFill>
                      <a:prstDash val="dot"/>
                      <a:round/>
                      <a:headEnd type="none" w="med" len="med"/>
                      <a:tailEnd type="none" w="med" len="med"/>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718070406"/>
                  </a:ext>
                </a:extLst>
              </a:tr>
              <a:tr h="144050">
                <a:tc>
                  <a:txBody>
                    <a:bodyPr/>
                    <a:lstStyle/>
                    <a:p>
                      <a:pPr algn="l" fontAlgn="b"/>
                      <a:r>
                        <a:rPr lang="es-CO" sz="1000" b="0" i="0" u="none" strike="noStrike" dirty="0" err="1">
                          <a:solidFill>
                            <a:srgbClr val="000000"/>
                          </a:solidFill>
                          <a:effectLst/>
                          <a:latin typeface="Calibri" panose="020F0502020204030204" pitchFamily="34" charset="0"/>
                        </a:rPr>
                        <a:t>Area</a:t>
                      </a:r>
                      <a:r>
                        <a:rPr lang="es-CO" sz="1000" b="0" i="0" u="none" strike="noStrike" dirty="0">
                          <a:solidFill>
                            <a:srgbClr val="000000"/>
                          </a:solidFill>
                          <a:effectLst/>
                          <a:latin typeface="Calibri" panose="020F0502020204030204" pitchFamily="34" charset="0"/>
                        </a:rPr>
                        <a:t> Titulo Minero</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30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924831902"/>
                  </a:ext>
                </a:extLst>
              </a:tr>
              <a:tr h="281143">
                <a:tc>
                  <a:txBody>
                    <a:bodyPr/>
                    <a:lstStyle/>
                    <a:p>
                      <a:pPr algn="l" fontAlgn="b"/>
                      <a:r>
                        <a:rPr lang="es-CO" sz="1000" b="0" i="0" u="none" strike="noStrike" dirty="0" err="1">
                          <a:solidFill>
                            <a:srgbClr val="000000"/>
                          </a:solidFill>
                          <a:effectLst/>
                          <a:latin typeface="Calibri" panose="020F0502020204030204" pitchFamily="34" charset="0"/>
                        </a:rPr>
                        <a:t>Area</a:t>
                      </a:r>
                      <a:r>
                        <a:rPr lang="es-CO" sz="1000" b="0" i="0" u="none" strike="noStrike" dirty="0">
                          <a:solidFill>
                            <a:srgbClr val="000000"/>
                          </a:solidFill>
                          <a:effectLst/>
                          <a:latin typeface="Calibri" panose="020F0502020204030204" pitchFamily="34" charset="0"/>
                        </a:rPr>
                        <a:t> con potencial expansión como Zona Franca</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4212441483"/>
                  </a:ext>
                </a:extLst>
              </a:tr>
              <a:tr h="144050">
                <a:tc>
                  <a:txBody>
                    <a:bodyPr/>
                    <a:lstStyle/>
                    <a:p>
                      <a:pPr algn="l" fontAlgn="b"/>
                      <a:r>
                        <a:rPr lang="es-CO" sz="1000" b="0" i="0" u="none" strike="noStrike" dirty="0">
                          <a:solidFill>
                            <a:srgbClr val="000000"/>
                          </a:solidFill>
                          <a:effectLst/>
                          <a:latin typeface="Calibri" panose="020F0502020204030204" pitchFamily="34" charset="0"/>
                        </a:rPr>
                        <a:t>Otras </a:t>
                      </a:r>
                      <a:r>
                        <a:rPr lang="es-CO" sz="1000" b="0" i="0" u="none" strike="noStrike" dirty="0" err="1">
                          <a:solidFill>
                            <a:srgbClr val="000000"/>
                          </a:solidFill>
                          <a:effectLst/>
                          <a:latin typeface="Calibri" panose="020F0502020204030204" pitchFamily="34" charset="0"/>
                        </a:rPr>
                        <a:t>areas</a:t>
                      </a:r>
                      <a:endParaRPr lang="es-CO" sz="1000" b="0" i="0" u="none" strike="noStrike" dirty="0">
                        <a:solidFill>
                          <a:srgbClr val="000000"/>
                        </a:solidFill>
                        <a:effectLst/>
                        <a:latin typeface="Calibri" panose="020F0502020204030204" pitchFamily="34" charset="0"/>
                      </a:endParaRP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367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200758922"/>
                  </a:ext>
                </a:extLst>
              </a:tr>
              <a:tr h="144050">
                <a:tc>
                  <a:txBody>
                    <a:bodyPr/>
                    <a:lstStyle/>
                    <a:p>
                      <a:pPr algn="ctr" fontAlgn="b"/>
                      <a:r>
                        <a:rPr lang="es-CO" sz="1000" b="1" i="0" u="none" strike="noStrike" dirty="0">
                          <a:solidFill>
                            <a:srgbClr val="000000"/>
                          </a:solidFill>
                          <a:effectLst/>
                          <a:latin typeface="Calibri" panose="020F0502020204030204" pitchFamily="34" charset="0"/>
                        </a:rPr>
                        <a:t>Total </a:t>
                      </a:r>
                      <a:r>
                        <a:rPr lang="es-CO" sz="1000" b="1" i="0" u="none" strike="noStrike" dirty="0" err="1">
                          <a:solidFill>
                            <a:srgbClr val="000000"/>
                          </a:solidFill>
                          <a:effectLst/>
                          <a:latin typeface="Calibri" panose="020F0502020204030204" pitchFamily="34" charset="0"/>
                        </a:rPr>
                        <a:t>Area</a:t>
                      </a:r>
                      <a:r>
                        <a:rPr lang="es-CO" sz="1000" b="1"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1000" b="1" i="0" u="none" strike="noStrike">
                          <a:solidFill>
                            <a:srgbClr val="000000"/>
                          </a:solidFill>
                          <a:effectLst/>
                          <a:latin typeface="Calibri" panose="020F0502020204030204" pitchFamily="34" charset="0"/>
                        </a:rPr>
                        <a:t>                 419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651676756"/>
                  </a:ext>
                </a:extLst>
              </a:tr>
              <a:tr h="144050">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rgbClr val="FFFFFF"/>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rgbClr val="FFFFFF"/>
                    </a:solidFill>
                  </a:tcPr>
                </a:tc>
                <a:extLst>
                  <a:ext uri="{0D108BD9-81ED-4DB2-BD59-A6C34878D82A}">
                    <a16:rowId xmlns:a16="http://schemas.microsoft.com/office/drawing/2014/main" val="457566216"/>
                  </a:ext>
                </a:extLst>
              </a:tr>
              <a:tr h="157759">
                <a:tc gridSpan="2">
                  <a:txBody>
                    <a:bodyPr/>
                    <a:lstStyle/>
                    <a:p>
                      <a:pPr algn="ctr" fontAlgn="b"/>
                      <a:r>
                        <a:rPr lang="es-CO" sz="1100" b="1" i="0" u="none" strike="noStrike" dirty="0">
                          <a:solidFill>
                            <a:srgbClr val="000000"/>
                          </a:solidFill>
                          <a:effectLst/>
                          <a:latin typeface="Calibri" panose="020F0502020204030204" pitchFamily="34" charset="0"/>
                        </a:rPr>
                        <a:t>Estudios y </a:t>
                      </a:r>
                      <a:r>
                        <a:rPr lang="es-CO" sz="1100" b="1" i="0" u="none" strike="noStrike" dirty="0" err="1">
                          <a:solidFill>
                            <a:srgbClr val="000000"/>
                          </a:solidFill>
                          <a:effectLst/>
                          <a:latin typeface="Calibri" panose="020F0502020204030204" pitchFamily="34" charset="0"/>
                        </a:rPr>
                        <a:t>Consultorias</a:t>
                      </a:r>
                      <a:r>
                        <a:rPr lang="es-CO" sz="1100" b="1" i="0" u="none" strike="noStrike" dirty="0">
                          <a:solidFill>
                            <a:srgbClr val="000000"/>
                          </a:solidFill>
                          <a:effectLst/>
                          <a:latin typeface="Calibri" panose="020F0502020204030204" pitchFamily="34" charset="0"/>
                        </a:rPr>
                        <a:t> SAS</a:t>
                      </a:r>
                    </a:p>
                  </a:txBody>
                  <a:tcPr marL="7734" marR="7734" marT="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2139102467"/>
                  </a:ext>
                </a:extLst>
              </a:tr>
              <a:tr h="157759">
                <a:tc gridSpan="2">
                  <a:txBody>
                    <a:bodyPr/>
                    <a:lstStyle/>
                    <a:p>
                      <a:pPr algn="ctr" fontAlgn="b"/>
                      <a:r>
                        <a:rPr lang="es-CO" sz="1100" b="1" i="0" u="none" strike="noStrike" dirty="0">
                          <a:solidFill>
                            <a:srgbClr val="000000"/>
                          </a:solidFill>
                          <a:effectLst/>
                          <a:latin typeface="Calibri" panose="020F0502020204030204" pitchFamily="34" charset="0"/>
                        </a:rPr>
                        <a:t>Valoración CI Calizas y Minerales</a:t>
                      </a:r>
                    </a:p>
                  </a:txBody>
                  <a:tcPr marL="7734" marR="7734" marT="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tx2">
                        <a:lumMod val="60000"/>
                        <a:lumOff val="40000"/>
                      </a:schemeClr>
                    </a:solidFill>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1808463112"/>
                  </a:ext>
                </a:extLst>
              </a:tr>
              <a:tr h="157759">
                <a:tc gridSpan="2">
                  <a:txBody>
                    <a:bodyPr/>
                    <a:lstStyle/>
                    <a:p>
                      <a:pPr algn="ctr" fontAlgn="ctr"/>
                      <a:r>
                        <a:rPr lang="es-CO" sz="1100" b="1" i="0" u="none" strike="noStrike" dirty="0">
                          <a:solidFill>
                            <a:srgbClr val="000000"/>
                          </a:solidFill>
                          <a:effectLst/>
                          <a:latin typeface="Calibri" panose="020F0502020204030204" pitchFamily="34" charset="0"/>
                        </a:rPr>
                        <a:t>Concesión Minera L1477005</a:t>
                      </a:r>
                    </a:p>
                  </a:txBody>
                  <a:tcPr marL="7734" marR="7734" marT="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extLst>
                  <a:ext uri="{0D108BD9-81ED-4DB2-BD59-A6C34878D82A}">
                    <a16:rowId xmlns:a16="http://schemas.microsoft.com/office/drawing/2014/main" val="3035205791"/>
                  </a:ext>
                </a:extLst>
              </a:tr>
              <a:tr h="157759">
                <a:tc>
                  <a:txBody>
                    <a:bodyPr/>
                    <a:lstStyle/>
                    <a:p>
                      <a:pPr algn="ctr" fontAlgn="ctr"/>
                      <a:r>
                        <a:rPr lang="es-CO" sz="1100" b="1" i="0" u="none" strike="noStrike" dirty="0">
                          <a:solidFill>
                            <a:srgbClr val="000000"/>
                          </a:solidFill>
                          <a:effectLst/>
                          <a:latin typeface="Calibri" panose="020F0502020204030204" pitchFamily="34" charset="0"/>
                        </a:rPr>
                        <a:t> </a:t>
                      </a:r>
                    </a:p>
                  </a:txBody>
                  <a:tcPr marL="7734" marR="7734" marT="773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ctr"/>
                      <a:r>
                        <a:rPr lang="es-CO" sz="1100" b="1" i="0" u="none" strike="noStrike" dirty="0">
                          <a:solidFill>
                            <a:srgbClr val="000000"/>
                          </a:solidFill>
                          <a:effectLst/>
                          <a:latin typeface="Calibri" panose="020F0502020204030204" pitchFamily="34" charset="0"/>
                        </a:rPr>
                        <a:t> </a:t>
                      </a:r>
                    </a:p>
                  </a:txBody>
                  <a:tcPr marL="7734" marR="7734" marT="773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2443722342"/>
                  </a:ext>
                </a:extLst>
              </a:tr>
              <a:tr h="157759">
                <a:tc gridSpan="2">
                  <a:txBody>
                    <a:bodyPr/>
                    <a:lstStyle/>
                    <a:p>
                      <a:pPr algn="l" fontAlgn="ctr"/>
                      <a:r>
                        <a:rPr lang="es-CO" sz="1100" b="0" i="0" u="none" strike="noStrike" dirty="0" err="1">
                          <a:solidFill>
                            <a:srgbClr val="000000"/>
                          </a:solidFill>
                          <a:effectLst/>
                          <a:latin typeface="Calibri" panose="020F0502020204030204" pitchFamily="34" charset="0"/>
                        </a:rPr>
                        <a:t>Area</a:t>
                      </a:r>
                      <a:r>
                        <a:rPr lang="es-CO" sz="1100" b="0" i="0" u="none" strike="noStrike" dirty="0">
                          <a:solidFill>
                            <a:srgbClr val="000000"/>
                          </a:solidFill>
                          <a:effectLst/>
                          <a:latin typeface="Calibri" panose="020F0502020204030204" pitchFamily="34" charset="0"/>
                        </a:rPr>
                        <a:t> Arrendamiento - Ha</a:t>
                      </a:r>
                    </a:p>
                  </a:txBody>
                  <a:tcPr marL="7734" marR="7734" marT="773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hMerge="1">
                  <a:txBody>
                    <a:bodyPr/>
                    <a:lstStyle/>
                    <a:p>
                      <a:endParaRPr lang="es-CO"/>
                    </a:p>
                  </a:txBody>
                  <a:tcPr/>
                </a:tc>
                <a:tc>
                  <a:txBody>
                    <a:bodyPr/>
                    <a:lstStyle/>
                    <a:p>
                      <a:pPr algn="l" fontAlgn="ctr"/>
                      <a:r>
                        <a:rPr lang="es-CO" sz="1000" b="0" i="0" u="none" strike="noStrike">
                          <a:solidFill>
                            <a:srgbClr val="000000"/>
                          </a:solidFill>
                          <a:effectLst/>
                          <a:latin typeface="Calibri" panose="020F0502020204030204" pitchFamily="34" charset="0"/>
                        </a:rPr>
                        <a:t>             419 </a:t>
                      </a:r>
                    </a:p>
                  </a:txBody>
                  <a:tcPr marL="7734" marR="7734" marT="7734" marB="0" anchor="ctr">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tx2">
                        <a:lumMod val="60000"/>
                        <a:lumOff val="40000"/>
                      </a:schemeClr>
                    </a:solidFill>
                  </a:tcPr>
                </a:tc>
                <a:extLst>
                  <a:ext uri="{0D108BD9-81ED-4DB2-BD59-A6C34878D82A}">
                    <a16:rowId xmlns:a16="http://schemas.microsoft.com/office/drawing/2014/main" val="1284804949"/>
                  </a:ext>
                </a:extLst>
              </a:tr>
              <a:tr h="308562">
                <a:tc>
                  <a:txBody>
                    <a:bodyPr/>
                    <a:lstStyle/>
                    <a:p>
                      <a:pPr algn="ctr" fontAlgn="ctr"/>
                      <a:r>
                        <a:rPr lang="es-CO" sz="1100" b="0" i="0" u="none" strike="noStrike" dirty="0">
                          <a:solidFill>
                            <a:srgbClr val="000000"/>
                          </a:solidFill>
                          <a:effectLst/>
                          <a:latin typeface="Calibri" panose="020F0502020204030204" pitchFamily="34" charset="0"/>
                        </a:rPr>
                        <a:t>Alternativas de Referencia $/M</a:t>
                      </a:r>
                      <a:r>
                        <a:rPr lang="es-CO" sz="1100" b="0" i="0" u="none" strike="noStrike" baseline="30000" dirty="0">
                          <a:solidFill>
                            <a:srgbClr val="000000"/>
                          </a:solidFill>
                          <a:effectLst/>
                          <a:latin typeface="Calibri" panose="020F0502020204030204" pitchFamily="34" charset="0"/>
                        </a:rPr>
                        <a:t>2</a:t>
                      </a:r>
                      <a:endParaRPr lang="es-CO" sz="1100" b="0" i="0" u="none" strike="noStrike" dirty="0">
                        <a:solidFill>
                          <a:srgbClr val="000000"/>
                        </a:solidFill>
                        <a:effectLst/>
                        <a:latin typeface="Calibri" panose="020F0502020204030204" pitchFamily="34" charset="0"/>
                      </a:endParaRPr>
                    </a:p>
                  </a:txBody>
                  <a:tcPr marL="7734" marR="7734" marT="7734" marB="0" anchor="ctr">
                    <a:lnL w="6350" cap="flat" cmpd="sng" algn="ctr">
                      <a:solidFill>
                        <a:srgbClr val="000000"/>
                      </a:solidFill>
                      <a:prstDash val="solid"/>
                      <a:round/>
                      <a:headEnd type="none" w="med" len="med"/>
                      <a:tailEnd type="none" w="med" len="med"/>
                    </a:lnL>
                    <a:lnR>
                      <a:noFill/>
                    </a:lnR>
                    <a:lnT>
                      <a:noFill/>
                    </a:lnT>
                    <a:lnB>
                      <a:noFill/>
                    </a:lnB>
                    <a:solidFill>
                      <a:schemeClr val="tx2">
                        <a:lumMod val="60000"/>
                        <a:lumOff val="40000"/>
                      </a:schemeClr>
                    </a:solidFill>
                  </a:tcPr>
                </a:tc>
                <a:tc>
                  <a:txBody>
                    <a:bodyPr/>
                    <a:lstStyle/>
                    <a:p>
                      <a:pPr algn="ctr" fontAlgn="ctr"/>
                      <a:r>
                        <a:rPr lang="es-CO" sz="1100" b="0" i="0" u="none" strike="noStrike">
                          <a:solidFill>
                            <a:srgbClr val="000000"/>
                          </a:solidFill>
                          <a:effectLst/>
                          <a:latin typeface="Calibri" panose="020F0502020204030204" pitchFamily="34" charset="0"/>
                        </a:rPr>
                        <a:t> </a:t>
                      </a:r>
                    </a:p>
                  </a:txBody>
                  <a:tcPr marL="7734" marR="7734" marT="7734" marB="0" anchor="ctr">
                    <a:lnL>
                      <a:noFill/>
                    </a:lnL>
                    <a:lnR>
                      <a:noFill/>
                    </a:lnR>
                    <a:lnT>
                      <a:noFill/>
                    </a:lnT>
                    <a:lnB>
                      <a:noFill/>
                    </a:lnB>
                    <a:solidFill>
                      <a:schemeClr val="tx2">
                        <a:lumMod val="60000"/>
                        <a:lumOff val="4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Valor $/Mes</a:t>
                      </a:r>
                    </a:p>
                  </a:txBody>
                  <a:tcPr marL="7734" marR="7734" marT="7734" marB="0" anchor="ctr">
                    <a:lnL>
                      <a:noFill/>
                    </a:lnL>
                    <a:lnR>
                      <a:noFill/>
                    </a:lnR>
                    <a:lnT>
                      <a:noFill/>
                    </a:lnT>
                    <a:lnB>
                      <a:noFill/>
                    </a:lnB>
                    <a:solidFill>
                      <a:schemeClr val="tx2">
                        <a:lumMod val="60000"/>
                        <a:lumOff val="40000"/>
                      </a:schemeClr>
                    </a:solidFill>
                  </a:tcPr>
                </a:tc>
                <a:tc>
                  <a:txBody>
                    <a:bodyPr/>
                    <a:lstStyle/>
                    <a:p>
                      <a:pPr algn="l" fontAlgn="b"/>
                      <a:r>
                        <a:rPr lang="es-CO" sz="1000" b="0" i="0" u="none" strike="noStrike" dirty="0">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60000"/>
                        <a:lumOff val="40000"/>
                      </a:schemeClr>
                    </a:solidFill>
                  </a:tcPr>
                </a:tc>
                <a:tc>
                  <a:txBody>
                    <a:bodyPr/>
                    <a:lstStyle/>
                    <a:p>
                      <a:pPr algn="ctr" fontAlgn="ctr"/>
                      <a:r>
                        <a:rPr lang="es-CO" sz="1100" b="0" i="0" u="none" strike="noStrike" dirty="0">
                          <a:solidFill>
                            <a:srgbClr val="000000"/>
                          </a:solidFill>
                          <a:effectLst/>
                          <a:latin typeface="Calibri" panose="020F0502020204030204" pitchFamily="34" charset="0"/>
                        </a:rPr>
                        <a:t>Valor $ Anual</a:t>
                      </a:r>
                    </a:p>
                  </a:txBody>
                  <a:tcPr marL="7734" marR="7734" marT="7734" marB="0" anchor="ctr">
                    <a:lnL>
                      <a:noFill/>
                    </a:lnL>
                    <a:lnR w="6350" cap="flat" cmpd="sng" algn="ctr">
                      <a:solidFill>
                        <a:srgbClr val="000000"/>
                      </a:solidFill>
                      <a:prstDash val="solid"/>
                      <a:round/>
                      <a:headEnd type="none" w="med" len="med"/>
                      <a:tailEnd type="none" w="med" len="med"/>
                    </a:lnR>
                    <a:lnT>
                      <a:noFill/>
                    </a:lnT>
                    <a:lnB>
                      <a:noFill/>
                    </a:lnB>
                    <a:solidFill>
                      <a:schemeClr val="tx2">
                        <a:lumMod val="60000"/>
                        <a:lumOff val="40000"/>
                      </a:schemeClr>
                    </a:solidFill>
                  </a:tcPr>
                </a:tc>
                <a:extLst>
                  <a:ext uri="{0D108BD9-81ED-4DB2-BD59-A6C34878D82A}">
                    <a16:rowId xmlns:a16="http://schemas.microsoft.com/office/drawing/2014/main" val="2326308971"/>
                  </a:ext>
                </a:extLst>
              </a:tr>
              <a:tr h="157759">
                <a:tc gridSpan="2">
                  <a:txBody>
                    <a:bodyPr/>
                    <a:lstStyle/>
                    <a:p>
                      <a:pPr algn="l" fontAlgn="ctr"/>
                      <a:r>
                        <a:rPr lang="es-CO" sz="1100" b="0" i="0" u="none" strike="noStrike">
                          <a:solidFill>
                            <a:srgbClr val="000000"/>
                          </a:solidFill>
                          <a:effectLst/>
                          <a:latin typeface="Calibri" panose="020F0502020204030204" pitchFamily="34" charset="0"/>
                        </a:rPr>
                        <a:t>Valor M</a:t>
                      </a:r>
                      <a:r>
                        <a:rPr lang="es-CO" sz="1100" b="0" i="0" u="none" strike="noStrike" baseline="30000">
                          <a:solidFill>
                            <a:srgbClr val="000000"/>
                          </a:solidFill>
                          <a:effectLst/>
                          <a:latin typeface="Calibri" panose="020F0502020204030204" pitchFamily="34" charset="0"/>
                        </a:rPr>
                        <a:t>2 </a:t>
                      </a:r>
                      <a:r>
                        <a:rPr lang="es-CO" sz="1100" b="0" i="0" u="none" strike="noStrike">
                          <a:solidFill>
                            <a:srgbClr val="000000"/>
                          </a:solidFill>
                          <a:effectLst/>
                          <a:latin typeface="Calibri" panose="020F0502020204030204" pitchFamily="34" charset="0"/>
                        </a:rPr>
                        <a:t>Limite inferior SAE $/M</a:t>
                      </a:r>
                      <a:r>
                        <a:rPr lang="es-CO" sz="1100" b="0" i="0" u="none" strike="noStrike" baseline="30000">
                          <a:solidFill>
                            <a:srgbClr val="000000"/>
                          </a:solidFill>
                          <a:effectLst/>
                          <a:latin typeface="Calibri" panose="020F0502020204030204" pitchFamily="34" charset="0"/>
                        </a:rPr>
                        <a:t>2</a:t>
                      </a:r>
                      <a:endParaRPr lang="es-CO" sz="1100" b="0" i="0" u="none" strike="noStrike">
                        <a:solidFill>
                          <a:srgbClr val="000000"/>
                        </a:solidFill>
                        <a:effectLst/>
                        <a:latin typeface="Calibri" panose="020F0502020204030204" pitchFamily="34" charset="0"/>
                      </a:endParaRPr>
                    </a:p>
                  </a:txBody>
                  <a:tcPr marL="7734" marR="7734" marT="7734" marB="0" anchor="ctr">
                    <a:lnL w="6350" cap="flat" cmpd="sng" algn="ctr">
                      <a:solidFill>
                        <a:srgbClr val="000000"/>
                      </a:solidFill>
                      <a:prstDash val="solid"/>
                      <a:round/>
                      <a:headEnd type="none" w="med" len="med"/>
                      <a:tailEnd type="none" w="med" len="med"/>
                    </a:lnL>
                    <a:lnR>
                      <a:noFill/>
                    </a:lnR>
                    <a:lnT>
                      <a:noFill/>
                    </a:lnT>
                    <a:lnB>
                      <a:noFill/>
                    </a:lnB>
                    <a:solidFill>
                      <a:schemeClr val="tx2">
                        <a:lumMod val="20000"/>
                        <a:lumOff val="80000"/>
                      </a:schemeClr>
                    </a:solidFill>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3,505,313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a:noFill/>
                    </a:lnB>
                    <a:solidFill>
                      <a:schemeClr val="tx2">
                        <a:lumMod val="20000"/>
                        <a:lumOff val="80000"/>
                      </a:schemeClr>
                    </a:solidFill>
                  </a:tcPr>
                </a:tc>
                <a:tc>
                  <a:txBody>
                    <a:bodyPr/>
                    <a:lstStyle/>
                    <a:p>
                      <a:pPr algn="l" fontAlgn="b"/>
                      <a:r>
                        <a:rPr lang="es-CO" sz="1000" b="1" i="0" u="none" strike="noStrike" dirty="0">
                          <a:solidFill>
                            <a:srgbClr val="000000"/>
                          </a:solidFill>
                          <a:effectLst/>
                          <a:latin typeface="Calibri" panose="020F0502020204030204" pitchFamily="34" charset="0"/>
                        </a:rPr>
                        <a:t>    42,063,756 </a:t>
                      </a:r>
                    </a:p>
                  </a:txBody>
                  <a:tcPr marL="7734" marR="7734" marT="7734" marB="0" anchor="b">
                    <a:lnL>
                      <a:noFill/>
                    </a:lnL>
                    <a:lnR w="6350" cap="flat" cmpd="sng" algn="ctr">
                      <a:solidFill>
                        <a:srgbClr val="000000"/>
                      </a:solidFill>
                      <a:prstDash val="solid"/>
                      <a:round/>
                      <a:headEnd type="none" w="med" len="med"/>
                      <a:tailEnd type="none" w="med" len="med"/>
                    </a:lnR>
                    <a:lnT>
                      <a:noFill/>
                    </a:lnT>
                    <a:lnB>
                      <a:noFill/>
                    </a:lnB>
                    <a:solidFill>
                      <a:schemeClr val="tx2">
                        <a:lumMod val="20000"/>
                        <a:lumOff val="80000"/>
                      </a:schemeClr>
                    </a:solidFill>
                  </a:tcPr>
                </a:tc>
                <a:extLst>
                  <a:ext uri="{0D108BD9-81ED-4DB2-BD59-A6C34878D82A}">
                    <a16:rowId xmlns:a16="http://schemas.microsoft.com/office/drawing/2014/main" val="80474600"/>
                  </a:ext>
                </a:extLst>
              </a:tr>
              <a:tr h="157759">
                <a:tc gridSpan="2">
                  <a:txBody>
                    <a:bodyPr/>
                    <a:lstStyle/>
                    <a:p>
                      <a:pPr algn="l" fontAlgn="ctr"/>
                      <a:r>
                        <a:rPr lang="es-CO" sz="1100" b="0" i="0" u="none" strike="noStrike">
                          <a:solidFill>
                            <a:srgbClr val="000000"/>
                          </a:solidFill>
                          <a:effectLst/>
                          <a:latin typeface="Calibri" panose="020F0502020204030204" pitchFamily="34" charset="0"/>
                        </a:rPr>
                        <a:t>Valor M</a:t>
                      </a:r>
                      <a:r>
                        <a:rPr lang="es-CO" sz="1100" b="0" i="0" u="none" strike="noStrike" baseline="30000">
                          <a:solidFill>
                            <a:srgbClr val="000000"/>
                          </a:solidFill>
                          <a:effectLst/>
                          <a:latin typeface="Calibri" panose="020F0502020204030204" pitchFamily="34" charset="0"/>
                        </a:rPr>
                        <a:t>2 </a:t>
                      </a:r>
                      <a:r>
                        <a:rPr lang="es-CO" sz="1100" b="0" i="0" u="none" strike="noStrike">
                          <a:solidFill>
                            <a:srgbClr val="000000"/>
                          </a:solidFill>
                          <a:effectLst/>
                          <a:latin typeface="Calibri" panose="020F0502020204030204" pitchFamily="34" charset="0"/>
                        </a:rPr>
                        <a:t>Limite superior SAE $/M</a:t>
                      </a:r>
                      <a:r>
                        <a:rPr lang="es-CO" sz="1100" b="0" i="0" u="none" strike="noStrike" baseline="30000">
                          <a:solidFill>
                            <a:srgbClr val="000000"/>
                          </a:solidFill>
                          <a:effectLst/>
                          <a:latin typeface="Calibri" panose="020F0502020204030204" pitchFamily="34" charset="0"/>
                        </a:rPr>
                        <a:t>2</a:t>
                      </a:r>
                      <a:endParaRPr lang="es-CO" sz="1100" b="0" i="0" u="none" strike="noStrike">
                        <a:solidFill>
                          <a:srgbClr val="000000"/>
                        </a:solidFill>
                        <a:effectLst/>
                        <a:latin typeface="Calibri" panose="020F0502020204030204" pitchFamily="34" charset="0"/>
                      </a:endParaRPr>
                    </a:p>
                  </a:txBody>
                  <a:tcPr marL="7734" marR="7734" marT="7734"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s-CO"/>
                    </a:p>
                  </a:txBody>
                  <a:tcPr/>
                </a:tc>
                <a:tc>
                  <a:txBody>
                    <a:bodyPr/>
                    <a:lstStyle/>
                    <a:p>
                      <a:pPr algn="l" fontAlgn="b"/>
                      <a:r>
                        <a:rPr lang="es-CO" sz="1000" b="0" i="0" u="none" strike="noStrike">
                          <a:solidFill>
                            <a:srgbClr val="000000"/>
                          </a:solidFill>
                          <a:effectLst/>
                          <a:latin typeface="Calibri" panose="020F0502020204030204" pitchFamily="34" charset="0"/>
                        </a:rPr>
                        <a:t>   4,138,520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1000" b="0" i="0" u="none" strike="noStrike">
                          <a:solidFill>
                            <a:srgbClr val="000000"/>
                          </a:solidFill>
                          <a:effectLst/>
                          <a:latin typeface="Calibri" panose="020F0502020204030204" pitchFamily="34" charset="0"/>
                        </a:rPr>
                        <a:t> </a:t>
                      </a:r>
                    </a:p>
                  </a:txBody>
                  <a:tcPr marL="7734" marR="7734" marT="7734" marB="0" anchor="b">
                    <a:lnL>
                      <a:noFill/>
                    </a:lnL>
                    <a:lnR>
                      <a:noFill/>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r>
                        <a:rPr lang="es-CO" sz="1000" b="1" i="0" u="none" strike="noStrike" dirty="0">
                          <a:solidFill>
                            <a:srgbClr val="000000"/>
                          </a:solidFill>
                          <a:effectLst/>
                          <a:latin typeface="Calibri" panose="020F0502020204030204" pitchFamily="34" charset="0"/>
                        </a:rPr>
                        <a:t>    49,662,240 </a:t>
                      </a:r>
                    </a:p>
                  </a:txBody>
                  <a:tcPr marL="7734" marR="7734" marT="773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226882748"/>
                  </a:ext>
                </a:extLst>
              </a:tr>
            </a:tbl>
          </a:graphicData>
        </a:graphic>
      </p:graphicFrame>
      <p:sp>
        <p:nvSpPr>
          <p:cNvPr id="8" name="Rectángulo 1"/>
          <p:cNvSpPr/>
          <p:nvPr/>
        </p:nvSpPr>
        <p:spPr>
          <a:xfrm>
            <a:off x="0" y="6538143"/>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7"/>
          <p:cNvSpPr txBox="1"/>
          <p:nvPr/>
        </p:nvSpPr>
        <p:spPr>
          <a:xfrm>
            <a:off x="6937375" y="6518062"/>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12" name="Rectángulo 11"/>
          <p:cNvSpPr/>
          <p:nvPr/>
        </p:nvSpPr>
        <p:spPr>
          <a:xfrm>
            <a:off x="0" y="14068"/>
            <a:ext cx="12192000" cy="105444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DIAGNÓSTICO ECONÓMICO</a:t>
            </a:r>
            <a:endParaRPr lang="es-ES" sz="2800" b="1" dirty="0"/>
          </a:p>
        </p:txBody>
      </p:sp>
      <p:pic>
        <p:nvPicPr>
          <p:cNvPr id="13" name="Imagen 12" descr="Fondos oscuros-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000" y="100531"/>
            <a:ext cx="2222501" cy="942116"/>
          </a:xfrm>
          <a:prstGeom prst="rect">
            <a:avLst/>
          </a:prstGeom>
        </p:spPr>
      </p:pic>
    </p:spTree>
    <p:extLst>
      <p:ext uri="{BB962C8B-B14F-4D97-AF65-F5344CB8AC3E}">
        <p14:creationId xmlns:p14="http://schemas.microsoft.com/office/powerpoint/2010/main" val="10258794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3"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6937375"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graphicFrame>
        <p:nvGraphicFramePr>
          <p:cNvPr id="8" name="Tabla 7"/>
          <p:cNvGraphicFramePr>
            <a:graphicFrameLocks noGrp="1"/>
          </p:cNvGraphicFramePr>
          <p:nvPr>
            <p:extLst/>
          </p:nvPr>
        </p:nvGraphicFramePr>
        <p:xfrm>
          <a:off x="2135560" y="1628801"/>
          <a:ext cx="7776865" cy="2376262"/>
        </p:xfrm>
        <a:graphic>
          <a:graphicData uri="http://schemas.openxmlformats.org/drawingml/2006/table">
            <a:tbl>
              <a:tblPr firstRow="1" firstCol="1" bandRow="1">
                <a:tableStyleId>{5C22544A-7EE6-4342-B048-85BDC9FD1C3A}</a:tableStyleId>
              </a:tblPr>
              <a:tblGrid>
                <a:gridCol w="1602452">
                  <a:extLst>
                    <a:ext uri="{9D8B030D-6E8A-4147-A177-3AD203B41FA5}">
                      <a16:colId xmlns:a16="http://schemas.microsoft.com/office/drawing/2014/main" val="20000"/>
                    </a:ext>
                  </a:extLst>
                </a:gridCol>
                <a:gridCol w="1342642">
                  <a:extLst>
                    <a:ext uri="{9D8B030D-6E8A-4147-A177-3AD203B41FA5}">
                      <a16:colId xmlns:a16="http://schemas.microsoft.com/office/drawing/2014/main" val="20001"/>
                    </a:ext>
                  </a:extLst>
                </a:gridCol>
                <a:gridCol w="1991296">
                  <a:extLst>
                    <a:ext uri="{9D8B030D-6E8A-4147-A177-3AD203B41FA5}">
                      <a16:colId xmlns:a16="http://schemas.microsoft.com/office/drawing/2014/main" val="20002"/>
                    </a:ext>
                  </a:extLst>
                </a:gridCol>
                <a:gridCol w="1362696">
                  <a:extLst>
                    <a:ext uri="{9D8B030D-6E8A-4147-A177-3AD203B41FA5}">
                      <a16:colId xmlns:a16="http://schemas.microsoft.com/office/drawing/2014/main" val="20003"/>
                    </a:ext>
                  </a:extLst>
                </a:gridCol>
                <a:gridCol w="1477779">
                  <a:extLst>
                    <a:ext uri="{9D8B030D-6E8A-4147-A177-3AD203B41FA5}">
                      <a16:colId xmlns:a16="http://schemas.microsoft.com/office/drawing/2014/main" val="20004"/>
                    </a:ext>
                  </a:extLst>
                </a:gridCol>
              </a:tblGrid>
              <a:tr h="335034">
                <a:tc>
                  <a:txBody>
                    <a:bodyPr/>
                    <a:lstStyle/>
                    <a:p>
                      <a:pPr>
                        <a:lnSpc>
                          <a:spcPct val="107000"/>
                        </a:lnSpc>
                        <a:spcAft>
                          <a:spcPts val="0"/>
                        </a:spcAft>
                      </a:pPr>
                      <a:r>
                        <a:rPr lang="es-CO" sz="1100">
                          <a:effectLst/>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nSpc>
                          <a:spcPct val="107000"/>
                        </a:lnSpc>
                        <a:spcAft>
                          <a:spcPts val="0"/>
                        </a:spcAft>
                      </a:pPr>
                      <a:r>
                        <a:rPr lang="es-CO" sz="1100">
                          <a:effectLst/>
                        </a:rPr>
                        <a:t>240 mil (Tons Licencia Ambiental)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ES"/>
                    </a:p>
                  </a:txBody>
                  <a:tcPr/>
                </a:tc>
                <a:tc gridSpan="2">
                  <a:txBody>
                    <a:bodyPr/>
                    <a:lstStyle/>
                    <a:p>
                      <a:pPr>
                        <a:lnSpc>
                          <a:spcPct val="107000"/>
                        </a:lnSpc>
                        <a:spcAft>
                          <a:spcPts val="0"/>
                        </a:spcAft>
                      </a:pPr>
                      <a:r>
                        <a:rPr lang="es-CO" sz="1100">
                          <a:effectLst/>
                        </a:rPr>
                        <a:t>992 mil (Tons PTO)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ES"/>
                    </a:p>
                  </a:txBody>
                  <a:tcPr/>
                </a:tc>
                <a:extLst>
                  <a:ext uri="{0D108BD9-81ED-4DB2-BD59-A6C34878D82A}">
                    <a16:rowId xmlns:a16="http://schemas.microsoft.com/office/drawing/2014/main" val="10000"/>
                  </a:ext>
                </a:extLst>
              </a:tr>
              <a:tr h="685580">
                <a:tc>
                  <a:txBody>
                    <a:bodyPr/>
                    <a:lstStyle/>
                    <a:p>
                      <a:pPr>
                        <a:lnSpc>
                          <a:spcPct val="107000"/>
                        </a:lnSpc>
                        <a:spcAft>
                          <a:spcPts val="0"/>
                        </a:spcAft>
                      </a:pPr>
                      <a:r>
                        <a:rPr lang="es-CO" sz="1100">
                          <a:effectLst/>
                        </a:rPr>
                        <a:t>Explotación Minera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1,100 (40%)</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1,450 (50%)</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 4,800 (40%)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6,000 (50%)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685580">
                <a:tc>
                  <a:txBody>
                    <a:bodyPr/>
                    <a:lstStyle/>
                    <a:p>
                      <a:pPr>
                        <a:lnSpc>
                          <a:spcPct val="107000"/>
                        </a:lnSpc>
                        <a:spcAft>
                          <a:spcPts val="0"/>
                        </a:spcAft>
                      </a:pPr>
                      <a:r>
                        <a:rPr lang="es-CO" sz="1100">
                          <a:effectLst/>
                        </a:rPr>
                        <a:t>Negocio Cementero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3,100 (3.3%)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4,800 (5%)</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12,000 (3.3%)</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19,000 (5%)</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35034">
                <a:tc>
                  <a:txBody>
                    <a:bodyPr/>
                    <a:lstStyle/>
                    <a:p>
                      <a:pPr>
                        <a:lnSpc>
                          <a:spcPct val="107000"/>
                        </a:lnSpc>
                        <a:spcAft>
                          <a:spcPts val="0"/>
                        </a:spcAft>
                      </a:pPr>
                      <a:r>
                        <a:rPr lang="es-CO" sz="1100">
                          <a:effectLst/>
                        </a:rPr>
                        <a:t>gArrendamiento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42,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49,</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42,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49,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35034">
                <a:tc>
                  <a:txBody>
                    <a:bodyPr/>
                    <a:lstStyle/>
                    <a:p>
                      <a:pPr>
                        <a:lnSpc>
                          <a:spcPct val="107000"/>
                        </a:lnSpc>
                        <a:spcAft>
                          <a:spcPts val="0"/>
                        </a:spcAft>
                      </a:pPr>
                      <a:r>
                        <a:rPr lang="es-CO" sz="1100">
                          <a:effectLst/>
                        </a:rPr>
                        <a:t>TOTAL (vlr anual)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4,242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6,299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a:effectLst/>
                        </a:rPr>
                        <a:t>16,842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CO" sz="1100" dirty="0">
                          <a:effectLst/>
                        </a:rPr>
                        <a:t>25,049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6" name="Rectángulo 1"/>
          <p:cNvSpPr/>
          <p:nvPr/>
        </p:nvSpPr>
        <p:spPr>
          <a:xfrm>
            <a:off x="0" y="6556462"/>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7"/>
          <p:cNvSpPr txBox="1"/>
          <p:nvPr/>
        </p:nvSpPr>
        <p:spPr>
          <a:xfrm>
            <a:off x="6937375" y="6536381"/>
            <a:ext cx="3365500"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de Sociedades Activas</a:t>
            </a:r>
          </a:p>
        </p:txBody>
      </p:sp>
      <p:sp>
        <p:nvSpPr>
          <p:cNvPr id="9" name="Rectángulo 8"/>
          <p:cNvSpPr/>
          <p:nvPr/>
        </p:nvSpPr>
        <p:spPr>
          <a:xfrm>
            <a:off x="0" y="14068"/>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DIAGNÓSTICO ECONÓMICO</a:t>
            </a:r>
            <a:endParaRPr lang="es-ES" sz="2800" b="1" dirty="0"/>
          </a:p>
        </p:txBody>
      </p:sp>
      <p:pic>
        <p:nvPicPr>
          <p:cNvPr id="10" name="Imagen 9"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00530"/>
            <a:ext cx="2222501" cy="1067549"/>
          </a:xfrm>
          <a:prstGeom prst="rect">
            <a:avLst/>
          </a:prstGeom>
        </p:spPr>
      </p:pic>
    </p:spTree>
    <p:extLst>
      <p:ext uri="{BB962C8B-B14F-4D97-AF65-F5344CB8AC3E}">
        <p14:creationId xmlns:p14="http://schemas.microsoft.com/office/powerpoint/2010/main" val="16091117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80230" y="4476567"/>
            <a:ext cx="7118252" cy="424206"/>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8402300"/>
          </a:xfrm>
          <a:prstGeom prst="rect">
            <a:avLst/>
          </a:prstGeom>
          <a:noFill/>
        </p:spPr>
        <p:txBody>
          <a:bodyPr wrap="square" rtlCol="0">
            <a:spAutoFit/>
          </a:bodyPr>
          <a:lstStyle/>
          <a:p>
            <a:pPr marL="457200" indent="-457200">
              <a:buAutoNum type="arabicPeriod"/>
            </a:pPr>
            <a:r>
              <a:rPr lang="es-CO" sz="2400" dirty="0"/>
              <a:t>Verificación del Quórum. Ley de Extinción de</a:t>
            </a:r>
          </a:p>
          <a:p>
            <a:pPr marL="457200" indent="-457200">
              <a:buAutoNum type="arabicPeriod"/>
            </a:pPr>
            <a:r>
              <a:rPr lang="es-CO" sz="2400" dirty="0"/>
              <a:t>Informe Sociedades Activas.</a:t>
            </a:r>
          </a:p>
          <a:p>
            <a:pPr marL="457200" indent="-457200">
              <a:buAutoNum type="arabicPeriod"/>
            </a:pPr>
            <a:r>
              <a:rPr lang="es-CO" sz="2400" dirty="0"/>
              <a:t>Informe Sociedades en Liquidación.</a:t>
            </a:r>
          </a:p>
          <a:p>
            <a:pPr marL="457200" indent="-457200">
              <a:buAutoNum type="arabicPeriod"/>
            </a:pPr>
            <a:r>
              <a:rPr lang="es-CO" sz="2400" dirty="0"/>
              <a:t>Avance Implementación Modificación Ley de Extinción de Dominio.</a:t>
            </a:r>
          </a:p>
          <a:p>
            <a:pPr marL="457200" indent="-457200">
              <a:buAutoNum type="arabicPeriod"/>
            </a:pPr>
            <a:r>
              <a:rPr lang="es-CO" sz="2400" dirty="0"/>
              <a:t>Comité Financiero.</a:t>
            </a:r>
          </a:p>
          <a:p>
            <a:pPr marL="457200" indent="-457200">
              <a:buAutoNum type="arabicPeriod"/>
            </a:pPr>
            <a:r>
              <a:rPr lang="es-CO" sz="2400" dirty="0"/>
              <a:t>Relación FGN y SAE.</a:t>
            </a:r>
          </a:p>
          <a:p>
            <a:pPr marL="457200" indent="-457200">
              <a:buAutoNum type="arabicPeriod"/>
            </a:pPr>
            <a:r>
              <a:rPr lang="es-CO" sz="2400" dirty="0">
                <a:solidFill>
                  <a:schemeClr val="bg1"/>
                </a:solidFill>
              </a:rPr>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126</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8225262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14247</TotalTime>
  <Words>9927</Words>
  <Application>Microsoft Office PowerPoint</Application>
  <PresentationFormat>Panorámica</PresentationFormat>
  <Paragraphs>2879</Paragraphs>
  <Slides>127</Slides>
  <Notes>67</Notes>
  <HiddenSlides>0</HiddenSlides>
  <MMClips>0</MMClips>
  <ScaleCrop>false</ScaleCrop>
  <HeadingPairs>
    <vt:vector size="6" baseType="variant">
      <vt:variant>
        <vt:lpstr>Fuentes usadas</vt:lpstr>
      </vt:variant>
      <vt:variant>
        <vt:i4>11</vt:i4>
      </vt:variant>
      <vt:variant>
        <vt:lpstr>Tema</vt:lpstr>
      </vt:variant>
      <vt:variant>
        <vt:i4>3</vt:i4>
      </vt:variant>
      <vt:variant>
        <vt:lpstr>Títulos de diapositiva</vt:lpstr>
      </vt:variant>
      <vt:variant>
        <vt:i4>127</vt:i4>
      </vt:variant>
    </vt:vector>
  </HeadingPairs>
  <TitlesOfParts>
    <vt:vector size="141" baseType="lpstr">
      <vt:lpstr>Arial</vt:lpstr>
      <vt:lpstr>Arial Black</vt:lpstr>
      <vt:lpstr>Arial Narrow</vt:lpstr>
      <vt:lpstr>Calibri</vt:lpstr>
      <vt:lpstr>Calibri Light</vt:lpstr>
      <vt:lpstr>Lato</vt:lpstr>
      <vt:lpstr>Lato Bold</vt:lpstr>
      <vt:lpstr>Lato Regular</vt:lpstr>
      <vt:lpstr>Lucida Bright</vt:lpstr>
      <vt:lpstr>Times New Roman</vt:lpstr>
      <vt:lpstr>Wingdings</vt:lpstr>
      <vt:lpstr>Tema de Office</vt:lpstr>
      <vt:lpstr>1_Tema1</vt:lpstr>
      <vt:lpstr>Tema1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 DE VALORACIÓN Y VENTA DE SOCIEDADES EXTINTAS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597</cp:revision>
  <cp:lastPrinted>2017-05-30T21:05:11Z</cp:lastPrinted>
  <dcterms:created xsi:type="dcterms:W3CDTF">2015-02-19T23:51:59Z</dcterms:created>
  <dcterms:modified xsi:type="dcterms:W3CDTF">2018-01-17T21:36:45Z</dcterms:modified>
</cp:coreProperties>
</file>