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tags/tag5.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7.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 id="2147483685" r:id="rId3"/>
  </p:sldMasterIdLst>
  <p:notesMasterIdLst>
    <p:notesMasterId r:id="rId83"/>
  </p:notesMasterIdLst>
  <p:handoutMasterIdLst>
    <p:handoutMasterId r:id="rId84"/>
  </p:handoutMasterIdLst>
  <p:sldIdLst>
    <p:sldId id="439" r:id="rId4"/>
    <p:sldId id="465" r:id="rId5"/>
    <p:sldId id="770" r:id="rId6"/>
    <p:sldId id="768" r:id="rId7"/>
    <p:sldId id="771" r:id="rId8"/>
    <p:sldId id="698" r:id="rId9"/>
    <p:sldId id="700" r:id="rId10"/>
    <p:sldId id="701" r:id="rId11"/>
    <p:sldId id="702" r:id="rId12"/>
    <p:sldId id="703" r:id="rId13"/>
    <p:sldId id="704" r:id="rId14"/>
    <p:sldId id="705" r:id="rId15"/>
    <p:sldId id="706" r:id="rId16"/>
    <p:sldId id="707" r:id="rId17"/>
    <p:sldId id="708" r:id="rId18"/>
    <p:sldId id="709" r:id="rId19"/>
    <p:sldId id="710" r:id="rId20"/>
    <p:sldId id="711" r:id="rId21"/>
    <p:sldId id="712" r:id="rId22"/>
    <p:sldId id="713" r:id="rId23"/>
    <p:sldId id="714" r:id="rId24"/>
    <p:sldId id="715" r:id="rId25"/>
    <p:sldId id="716" r:id="rId26"/>
    <p:sldId id="717" r:id="rId27"/>
    <p:sldId id="718" r:id="rId28"/>
    <p:sldId id="719" r:id="rId29"/>
    <p:sldId id="720" r:id="rId30"/>
    <p:sldId id="721" r:id="rId31"/>
    <p:sldId id="722" r:id="rId32"/>
    <p:sldId id="723" r:id="rId33"/>
    <p:sldId id="724" r:id="rId34"/>
    <p:sldId id="725" r:id="rId35"/>
    <p:sldId id="726" r:id="rId36"/>
    <p:sldId id="727" r:id="rId37"/>
    <p:sldId id="728" r:id="rId38"/>
    <p:sldId id="729" r:id="rId39"/>
    <p:sldId id="730" r:id="rId40"/>
    <p:sldId id="731" r:id="rId41"/>
    <p:sldId id="732" r:id="rId42"/>
    <p:sldId id="733" r:id="rId43"/>
    <p:sldId id="734" r:id="rId44"/>
    <p:sldId id="735" r:id="rId45"/>
    <p:sldId id="736" r:id="rId46"/>
    <p:sldId id="737" r:id="rId47"/>
    <p:sldId id="738" r:id="rId48"/>
    <p:sldId id="739" r:id="rId49"/>
    <p:sldId id="740" r:id="rId50"/>
    <p:sldId id="741" r:id="rId51"/>
    <p:sldId id="742" r:id="rId52"/>
    <p:sldId id="743" r:id="rId53"/>
    <p:sldId id="744" r:id="rId54"/>
    <p:sldId id="745" r:id="rId55"/>
    <p:sldId id="746" r:id="rId56"/>
    <p:sldId id="747" r:id="rId57"/>
    <p:sldId id="748" r:id="rId58"/>
    <p:sldId id="749" r:id="rId59"/>
    <p:sldId id="750" r:id="rId60"/>
    <p:sldId id="751" r:id="rId61"/>
    <p:sldId id="752" r:id="rId62"/>
    <p:sldId id="753" r:id="rId63"/>
    <p:sldId id="754" r:id="rId64"/>
    <p:sldId id="772" r:id="rId65"/>
    <p:sldId id="773" r:id="rId66"/>
    <p:sldId id="774" r:id="rId67"/>
    <p:sldId id="775" r:id="rId68"/>
    <p:sldId id="776" r:id="rId69"/>
    <p:sldId id="777" r:id="rId70"/>
    <p:sldId id="787" r:id="rId71"/>
    <p:sldId id="778" r:id="rId72"/>
    <p:sldId id="780" r:id="rId73"/>
    <p:sldId id="781" r:id="rId74"/>
    <p:sldId id="782" r:id="rId75"/>
    <p:sldId id="783" r:id="rId76"/>
    <p:sldId id="784" r:id="rId77"/>
    <p:sldId id="785" r:id="rId78"/>
    <p:sldId id="786" r:id="rId79"/>
    <p:sldId id="788" r:id="rId80"/>
    <p:sldId id="789" r:id="rId81"/>
    <p:sldId id="475" r:id="rId82"/>
  </p:sldIdLst>
  <p:sldSz cx="12192000" cy="6858000"/>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sus Alberto Mateus Bravo" initials="JAMB" lastIdx="2" clrIdx="0">
    <p:extLst>
      <p:ext uri="{19B8F6BF-5375-455C-9EA6-DF929625EA0E}">
        <p15:presenceInfo xmlns:p15="http://schemas.microsoft.com/office/powerpoint/2012/main" userId="Jesus Alberto Mateus Bravo" providerId="None"/>
      </p:ext>
    </p:extLst>
  </p:cmAuthor>
  <p:cmAuthor id="2" name="Camilo Esteban Caro Camargo" initials="CECC" lastIdx="1" clrIdx="1">
    <p:extLst>
      <p:ext uri="{19B8F6BF-5375-455C-9EA6-DF929625EA0E}">
        <p15:presenceInfo xmlns:p15="http://schemas.microsoft.com/office/powerpoint/2012/main" userId="S-1-5-21-2627206374-3471323397-1792707208-19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FF9933"/>
    <a:srgbClr val="00FFCC"/>
    <a:srgbClr val="00FF99"/>
    <a:srgbClr val="66FFCC"/>
    <a:srgbClr val="FFFF99"/>
    <a:srgbClr val="F3F7FB"/>
    <a:srgbClr val="D1FDE2"/>
    <a:srgbClr val="FFCC66"/>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778" autoAdjust="0"/>
    <p:restoredTop sz="92155" autoAdjust="0"/>
  </p:normalViewPr>
  <p:slideViewPr>
    <p:cSldViewPr snapToGrid="0" snapToObjects="1">
      <p:cViewPr varScale="1">
        <p:scale>
          <a:sx n="102" d="100"/>
          <a:sy n="102" d="100"/>
        </p:scale>
        <p:origin x="1344" y="9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handoutMaster" Target="handoutMasters/handoutMaster1.xml"/><Relationship Id="rId89" Type="http://schemas.openxmlformats.org/officeDocument/2006/relationships/tableStyles" Target="tableStyles.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microsoft.com/office/2015/10/relationships/revisionInfo" Target="revisionInfo.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commentAuthors" Target="commentAuthor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notesMaster" Target="notesMasters/notesMaster1.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viewProps" Target="viewProp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1" i="0" u="none" strike="noStrike" kern="1200" spc="0" baseline="0">
                <a:solidFill>
                  <a:schemeClr val="tx1">
                    <a:lumMod val="65000"/>
                    <a:lumOff val="35000"/>
                  </a:schemeClr>
                </a:solidFill>
                <a:latin typeface="+mn-lt"/>
                <a:ea typeface="+mn-ea"/>
                <a:cs typeface="+mn-cs"/>
              </a:defRPr>
            </a:pPr>
            <a:r>
              <a:rPr lang="es-CO" sz="2800" b="1" dirty="0"/>
              <a:t>FURAG SAE Vs SECTOR 2016</a:t>
            </a:r>
          </a:p>
        </c:rich>
      </c:tx>
      <c:overlay val="0"/>
      <c:spPr>
        <a:noFill/>
        <a:ln>
          <a:noFill/>
        </a:ln>
        <a:effectLst/>
      </c:spPr>
      <c:txPr>
        <a:bodyPr rot="0" spcFirstLastPara="1" vertOverflow="ellipsis" vert="horz" wrap="square" anchor="ctr" anchorCtr="1"/>
        <a:lstStyle/>
        <a:p>
          <a:pPr>
            <a:defRPr sz="2800" b="1"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manualLayout>
          <c:layoutTarget val="inner"/>
          <c:xMode val="edge"/>
          <c:yMode val="edge"/>
          <c:x val="0.31720688626218707"/>
          <c:y val="0.19840461572259416"/>
          <c:w val="0.3903349958285377"/>
          <c:h val="0.74112063084625435"/>
        </c:manualLayout>
      </c:layout>
      <c:radarChart>
        <c:radarStyle val="marker"/>
        <c:varyColors val="0"/>
        <c:ser>
          <c:idx val="0"/>
          <c:order val="0"/>
          <c:tx>
            <c:strRef>
              <c:f>Hoja1!$B$186</c:f>
              <c:strCache>
                <c:ptCount val="1"/>
                <c:pt idx="0">
                  <c:v>SAE</c:v>
                </c:pt>
              </c:strCache>
            </c:strRef>
          </c:tx>
          <c:spPr>
            <a:ln w="28575" cap="rnd">
              <a:solidFill>
                <a:schemeClr val="accent1"/>
              </a:solidFill>
              <a:round/>
            </a:ln>
            <a:effectLst/>
          </c:spPr>
          <c:marker>
            <c:symbol val="none"/>
          </c:marker>
          <c:dLbls>
            <c:dLbl>
              <c:idx val="0"/>
              <c:layout>
                <c:manualLayout>
                  <c:x val="4.6403712296983757E-3"/>
                  <c:y val="4.4052863436123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DB3-4AAB-9DE4-8E521534DD3F}"/>
                </c:ext>
              </c:extLst>
            </c:dLbl>
            <c:dLbl>
              <c:idx val="2"/>
              <c:layout>
                <c:manualLayout>
                  <c:x val="-6.0324825986078884E-2"/>
                  <c:y val="3.52422907488986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DB3-4AAB-9DE4-8E521534DD3F}"/>
                </c:ext>
              </c:extLst>
            </c:dLbl>
            <c:dLbl>
              <c:idx val="3"/>
              <c:layout>
                <c:manualLayout>
                  <c:x val="6.8143100511073255E-3"/>
                  <c:y val="-3.74331550802139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DB3-4AAB-9DE4-8E521534DD3F}"/>
                </c:ext>
              </c:extLst>
            </c:dLbl>
            <c:dLbl>
              <c:idx val="4"/>
              <c:layout>
                <c:manualLayout>
                  <c:x val="-3.7122969837587005E-2"/>
                  <c:y val="-3.52422907488986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DB3-4AAB-9DE4-8E521534DD3F}"/>
                </c:ext>
              </c:extLst>
            </c:dLbl>
            <c:dLbl>
              <c:idx val="5"/>
              <c:layout>
                <c:manualLayout>
                  <c:x val="-8.3285049619756E-17"/>
                  <c:y val="-8.91265597147950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DB3-4AAB-9DE4-8E521534DD3F}"/>
                </c:ext>
              </c:extLst>
            </c:dLbl>
            <c:dLbl>
              <c:idx val="6"/>
              <c:layout>
                <c:manualLayout>
                  <c:x val="3.248259860788863E-2"/>
                  <c:y val="-3.52422907488986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DB3-4AAB-9DE4-8E521534DD3F}"/>
                </c:ext>
              </c:extLst>
            </c:dLbl>
            <c:dLbl>
              <c:idx val="7"/>
              <c:layout>
                <c:manualLayout>
                  <c:x val="2.95286768881317E-2"/>
                  <c:y val="6.77361853832442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DB3-4AAB-9DE4-8E521534DD3F}"/>
                </c:ext>
              </c:extLst>
            </c:dLbl>
            <c:dLbl>
              <c:idx val="8"/>
              <c:layout>
                <c:manualLayout>
                  <c:x val="3.7122969837587005E-2"/>
                  <c:y val="-1.46842878120411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DB3-4AAB-9DE4-8E521534DD3F}"/>
                </c:ext>
              </c:extLst>
            </c:dLbl>
            <c:dLbl>
              <c:idx val="9"/>
              <c:layout>
                <c:manualLayout>
                  <c:x val="2.3201856148491878E-2"/>
                  <c:y val="3.52422907488986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DB3-4AAB-9DE4-8E521534DD3F}"/>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50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Hoja1!$A$187:$A$196</c:f>
              <c:strCache>
                <c:ptCount val="10"/>
                <c:pt idx="0">
                  <c:v>Participacion Ciudadana</c:v>
                </c:pt>
                <c:pt idx="1">
                  <c:v>GEL</c:v>
                </c:pt>
                <c:pt idx="2">
                  <c:v>Plan Anual Adquisiciones</c:v>
                </c:pt>
                <c:pt idx="3">
                  <c:v>Racionalización Trámites</c:v>
                </c:pt>
                <c:pt idx="4">
                  <c:v>Gestión de Calidad</c:v>
                </c:pt>
                <c:pt idx="5">
                  <c:v>Gestión Documental</c:v>
                </c:pt>
                <c:pt idx="6">
                  <c:v>Servicio al Ciudadano</c:v>
                </c:pt>
                <c:pt idx="7">
                  <c:v>Plan Anticorrupción</c:v>
                </c:pt>
                <c:pt idx="8">
                  <c:v>Rendición de Cuentas</c:v>
                </c:pt>
                <c:pt idx="9">
                  <c:v>Transparencia</c:v>
                </c:pt>
              </c:strCache>
            </c:strRef>
          </c:cat>
          <c:val>
            <c:numRef>
              <c:f>Hoja1!$B$187:$B$196</c:f>
              <c:numCache>
                <c:formatCode>General</c:formatCode>
                <c:ptCount val="10"/>
                <c:pt idx="0">
                  <c:v>73.5</c:v>
                </c:pt>
                <c:pt idx="1">
                  <c:v>66.8</c:v>
                </c:pt>
                <c:pt idx="2">
                  <c:v>90</c:v>
                </c:pt>
                <c:pt idx="3">
                  <c:v>89.1</c:v>
                </c:pt>
                <c:pt idx="4">
                  <c:v>93.8</c:v>
                </c:pt>
                <c:pt idx="5">
                  <c:v>56.3</c:v>
                </c:pt>
                <c:pt idx="6">
                  <c:v>93.8</c:v>
                </c:pt>
                <c:pt idx="7">
                  <c:v>90</c:v>
                </c:pt>
                <c:pt idx="8">
                  <c:v>94.1</c:v>
                </c:pt>
                <c:pt idx="9">
                  <c:v>82.5</c:v>
                </c:pt>
              </c:numCache>
            </c:numRef>
          </c:val>
          <c:extLst>
            <c:ext xmlns:c16="http://schemas.microsoft.com/office/drawing/2014/chart" uri="{C3380CC4-5D6E-409C-BE32-E72D297353CC}">
              <c16:uniqueId val="{00000009-EDB3-4AAB-9DE4-8E521534DD3F}"/>
            </c:ext>
          </c:extLst>
        </c:ser>
        <c:ser>
          <c:idx val="1"/>
          <c:order val="1"/>
          <c:tx>
            <c:strRef>
              <c:f>Hoja1!$C$186</c:f>
              <c:strCache>
                <c:ptCount val="1"/>
                <c:pt idx="0">
                  <c:v>SECTOR</c:v>
                </c:pt>
              </c:strCache>
            </c:strRef>
          </c:tx>
          <c:spPr>
            <a:ln w="28575" cap="rnd">
              <a:solidFill>
                <a:schemeClr val="accent2"/>
              </a:solidFill>
              <a:round/>
            </a:ln>
            <a:effectLst>
              <a:outerShdw blurRad="50800" dist="50800" dir="5400000" algn="ctr" rotWithShape="0">
                <a:schemeClr val="accent2">
                  <a:lumMod val="75000"/>
                </a:schemeClr>
              </a:outerShdw>
            </a:effectLst>
          </c:spPr>
          <c:marker>
            <c:symbol val="none"/>
          </c:marker>
          <c:dLbls>
            <c:dLbl>
              <c:idx val="0"/>
              <c:layout>
                <c:manualLayout>
                  <c:x val="-6.8143100511073255E-3"/>
                  <c:y val="0.1033868092691622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EDB3-4AAB-9DE4-8E521534DD3F}"/>
                </c:ext>
              </c:extLst>
            </c:dLbl>
            <c:dLbl>
              <c:idx val="1"/>
              <c:layout>
                <c:manualLayout>
                  <c:x val="-2.0442930153321975E-2"/>
                  <c:y val="8.55614973262032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EDB3-4AAB-9DE4-8E521534DD3F}"/>
                </c:ext>
              </c:extLst>
            </c:dLbl>
            <c:dLbl>
              <c:idx val="2"/>
              <c:layout>
                <c:manualLayout>
                  <c:x val="-4.176334106728549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EDB3-4AAB-9DE4-8E521534DD3F}"/>
                </c:ext>
              </c:extLst>
            </c:dLbl>
            <c:dLbl>
              <c:idx val="3"/>
              <c:layout>
                <c:manualLayout>
                  <c:x val="-5.3746770025839795E-2"/>
                  <c:y val="-1.34680134680135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EDB3-4AAB-9DE4-8E521534DD3F}"/>
                </c:ext>
              </c:extLst>
            </c:dLbl>
            <c:dLbl>
              <c:idx val="4"/>
              <c:layout>
                <c:manualLayout>
                  <c:x val="-2.9528676888131742E-2"/>
                  <c:y val="-9.62566844919787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EDB3-4AAB-9DE4-8E521534DD3F}"/>
                </c:ext>
              </c:extLst>
            </c:dLbl>
            <c:dLbl>
              <c:idx val="5"/>
              <c:layout>
                <c:manualLayout>
                  <c:x val="2.2714366837023586E-3"/>
                  <c:y val="-2.85204991087344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EDB3-4AAB-9DE4-8E521534DD3F}"/>
                </c:ext>
              </c:extLst>
            </c:dLbl>
            <c:dLbl>
              <c:idx val="6"/>
              <c:layout>
                <c:manualLayout>
                  <c:x val="4.5428733674048836E-2"/>
                  <c:y val="-7.84313725490196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EDB3-4AAB-9DE4-8E521534DD3F}"/>
                </c:ext>
              </c:extLst>
            </c:dLbl>
            <c:dLbl>
              <c:idx val="7"/>
              <c:layout>
                <c:manualLayout>
                  <c:x val="6.0324825986078884E-2"/>
                  <c:y val="-2.64317180616741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EDB3-4AAB-9DE4-8E521534DD3F}"/>
                </c:ext>
              </c:extLst>
            </c:dLbl>
            <c:dLbl>
              <c:idx val="8"/>
              <c:layout>
                <c:manualLayout>
                  <c:x val="5.4514480408858645E-2"/>
                  <c:y val="2.49554367201426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EDB3-4AAB-9DE4-8E521534DD3F}"/>
                </c:ext>
              </c:extLst>
            </c:dLbl>
            <c:dLbl>
              <c:idx val="9"/>
              <c:layout>
                <c:manualLayout>
                  <c:x val="3.6342986939238986E-2"/>
                  <c:y val="8.55614973262031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EDB3-4AAB-9DE4-8E521534DD3F}"/>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2">
                        <a:lumMod val="7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Hoja1!$A$187:$A$196</c:f>
              <c:strCache>
                <c:ptCount val="10"/>
                <c:pt idx="0">
                  <c:v>Participacion Ciudadana</c:v>
                </c:pt>
                <c:pt idx="1">
                  <c:v>GEL</c:v>
                </c:pt>
                <c:pt idx="2">
                  <c:v>Plan Anual Adquisiciones</c:v>
                </c:pt>
                <c:pt idx="3">
                  <c:v>Racionalización Trámites</c:v>
                </c:pt>
                <c:pt idx="4">
                  <c:v>Gestión de Calidad</c:v>
                </c:pt>
                <c:pt idx="5">
                  <c:v>Gestión Documental</c:v>
                </c:pt>
                <c:pt idx="6">
                  <c:v>Servicio al Ciudadano</c:v>
                </c:pt>
                <c:pt idx="7">
                  <c:v>Plan Anticorrupción</c:v>
                </c:pt>
                <c:pt idx="8">
                  <c:v>Rendición de Cuentas</c:v>
                </c:pt>
                <c:pt idx="9">
                  <c:v>Transparencia</c:v>
                </c:pt>
              </c:strCache>
            </c:strRef>
          </c:cat>
          <c:val>
            <c:numRef>
              <c:f>Hoja1!$C$187:$C$196</c:f>
              <c:numCache>
                <c:formatCode>General</c:formatCode>
                <c:ptCount val="10"/>
                <c:pt idx="0">
                  <c:v>65</c:v>
                </c:pt>
                <c:pt idx="1">
                  <c:v>56</c:v>
                </c:pt>
                <c:pt idx="2">
                  <c:v>93</c:v>
                </c:pt>
                <c:pt idx="3">
                  <c:v>79</c:v>
                </c:pt>
                <c:pt idx="4">
                  <c:v>85</c:v>
                </c:pt>
                <c:pt idx="5">
                  <c:v>68</c:v>
                </c:pt>
                <c:pt idx="6">
                  <c:v>73</c:v>
                </c:pt>
                <c:pt idx="7">
                  <c:v>87</c:v>
                </c:pt>
                <c:pt idx="8">
                  <c:v>77</c:v>
                </c:pt>
                <c:pt idx="9">
                  <c:v>78</c:v>
                </c:pt>
              </c:numCache>
            </c:numRef>
          </c:val>
          <c:extLst>
            <c:ext xmlns:c16="http://schemas.microsoft.com/office/drawing/2014/chart" uri="{C3380CC4-5D6E-409C-BE32-E72D297353CC}">
              <c16:uniqueId val="{00000014-EDB3-4AAB-9DE4-8E521534DD3F}"/>
            </c:ext>
          </c:extLst>
        </c:ser>
        <c:dLbls>
          <c:showLegendKey val="0"/>
          <c:showVal val="0"/>
          <c:showCatName val="0"/>
          <c:showSerName val="0"/>
          <c:showPercent val="0"/>
          <c:showBubbleSize val="0"/>
        </c:dLbls>
        <c:axId val="1006768623"/>
        <c:axId val="1006770703"/>
      </c:radarChart>
      <c:catAx>
        <c:axId val="10067686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s-CO"/>
          </a:p>
        </c:txPr>
        <c:crossAx val="1006770703"/>
        <c:crosses val="autoZero"/>
        <c:auto val="1"/>
        <c:lblAlgn val="ctr"/>
        <c:lblOffset val="100"/>
        <c:noMultiLvlLbl val="0"/>
      </c:catAx>
      <c:valAx>
        <c:axId val="1006770703"/>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006768623"/>
        <c:crosses val="autoZero"/>
        <c:crossBetween val="between"/>
      </c:valAx>
      <c:spPr>
        <a:noFill/>
        <a:ln>
          <a:noFill/>
        </a:ln>
        <a:effectLst/>
      </c:spPr>
    </c:plotArea>
    <c:legend>
      <c:legendPos val="t"/>
      <c:layout>
        <c:manualLayout>
          <c:xMode val="edge"/>
          <c:yMode val="edge"/>
          <c:x val="0.802397245717686"/>
          <c:y val="3.3687865981832578E-2"/>
          <c:w val="0.13843491002162697"/>
          <c:h val="0.19660408891369793"/>
        </c:manualLayout>
      </c:layout>
      <c:overlay val="0"/>
      <c:spPr>
        <a:noFill/>
        <a:ln>
          <a:noFill/>
        </a:ln>
        <a:effectLst/>
      </c:spPr>
      <c:txPr>
        <a:bodyPr rot="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37189690511300921"/>
          <c:w val="0.94775898380939849"/>
          <c:h val="0.51341884384593273"/>
        </c:manualLayout>
      </c:layout>
      <c:barChart>
        <c:barDir val="col"/>
        <c:grouping val="clustered"/>
        <c:varyColors val="0"/>
        <c:ser>
          <c:idx val="0"/>
          <c:order val="0"/>
          <c:tx>
            <c:strRef>
              <c:f>Hoja2!$C$39</c:f>
              <c:strCache>
                <c:ptCount val="1"/>
                <c:pt idx="0">
                  <c:v>RECAUDO CISA 2016</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200" b="0" i="0" u="none" strike="noStrike" kern="1200" baseline="0">
                    <a:solidFill>
                      <a:schemeClr val="accent1">
                        <a:lumMod val="7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Hoja2!$B$40:$B$45</c:f>
              <c:strCache>
                <c:ptCount val="6"/>
                <c:pt idx="0">
                  <c:v>Enero </c:v>
                </c:pt>
                <c:pt idx="1">
                  <c:v>Febrero</c:v>
                </c:pt>
                <c:pt idx="2">
                  <c:v>Marzo</c:v>
                </c:pt>
                <c:pt idx="3">
                  <c:v>Abril</c:v>
                </c:pt>
                <c:pt idx="4">
                  <c:v>Mayo</c:v>
                </c:pt>
                <c:pt idx="5">
                  <c:v>Junio</c:v>
                </c:pt>
              </c:strCache>
            </c:strRef>
          </c:cat>
          <c:val>
            <c:numRef>
              <c:f>Hoja2!$C$40:$C$45</c:f>
              <c:numCache>
                <c:formatCode>"$"#,##0</c:formatCode>
                <c:ptCount val="6"/>
                <c:pt idx="0">
                  <c:v>263.7</c:v>
                </c:pt>
                <c:pt idx="1">
                  <c:v>258</c:v>
                </c:pt>
                <c:pt idx="2">
                  <c:v>232.275216</c:v>
                </c:pt>
                <c:pt idx="3">
                  <c:v>218.17408399999999</c:v>
                </c:pt>
                <c:pt idx="4">
                  <c:v>287.61380600000001</c:v>
                </c:pt>
                <c:pt idx="5">
                  <c:v>276.281814</c:v>
                </c:pt>
              </c:numCache>
            </c:numRef>
          </c:val>
          <c:extLst>
            <c:ext xmlns:c16="http://schemas.microsoft.com/office/drawing/2014/chart" uri="{C3380CC4-5D6E-409C-BE32-E72D297353CC}">
              <c16:uniqueId val="{00000000-AC6D-4286-B358-299AD84717F5}"/>
            </c:ext>
          </c:extLst>
        </c:ser>
        <c:ser>
          <c:idx val="1"/>
          <c:order val="1"/>
          <c:tx>
            <c:strRef>
              <c:f>Hoja2!$D$39</c:f>
              <c:strCache>
                <c:ptCount val="1"/>
                <c:pt idx="0">
                  <c:v>RECAUDO CISA  2017</c:v>
                </c:pt>
              </c:strCache>
            </c:strRef>
          </c:tx>
          <c:spPr>
            <a:gradFill rotWithShape="1">
              <a:gsLst>
                <a:gs pos="0">
                  <a:schemeClr val="accent6">
                    <a:tint val="100000"/>
                    <a:shade val="100000"/>
                    <a:satMod val="130000"/>
                  </a:schemeClr>
                </a:gs>
                <a:gs pos="100000">
                  <a:schemeClr val="accent6">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200" b="0" i="0" u="none" strike="noStrike" kern="1200" baseline="0">
                    <a:solidFill>
                      <a:schemeClr val="accent6">
                        <a:lumMod val="7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Hoja2!$B$40:$B$45</c:f>
              <c:strCache>
                <c:ptCount val="6"/>
                <c:pt idx="0">
                  <c:v>Enero </c:v>
                </c:pt>
                <c:pt idx="1">
                  <c:v>Febrero</c:v>
                </c:pt>
                <c:pt idx="2">
                  <c:v>Marzo</c:v>
                </c:pt>
                <c:pt idx="3">
                  <c:v>Abril</c:v>
                </c:pt>
                <c:pt idx="4">
                  <c:v>Mayo</c:v>
                </c:pt>
                <c:pt idx="5">
                  <c:v>Junio</c:v>
                </c:pt>
              </c:strCache>
            </c:strRef>
          </c:cat>
          <c:val>
            <c:numRef>
              <c:f>Hoja2!$D$40:$D$45</c:f>
              <c:numCache>
                <c:formatCode>"$"#,##0</c:formatCode>
                <c:ptCount val="6"/>
                <c:pt idx="0">
                  <c:v>426.06371899999999</c:v>
                </c:pt>
                <c:pt idx="1">
                  <c:v>804.30720099999996</c:v>
                </c:pt>
                <c:pt idx="2">
                  <c:v>585.171516</c:v>
                </c:pt>
                <c:pt idx="3">
                  <c:v>662.88533399999994</c:v>
                </c:pt>
                <c:pt idx="4">
                  <c:v>207.55355900000001</c:v>
                </c:pt>
                <c:pt idx="5">
                  <c:v>327.44615599999997</c:v>
                </c:pt>
              </c:numCache>
            </c:numRef>
          </c:val>
          <c:extLst>
            <c:ext xmlns:c16="http://schemas.microsoft.com/office/drawing/2014/chart" uri="{C3380CC4-5D6E-409C-BE32-E72D297353CC}">
              <c16:uniqueId val="{00000001-AC6D-4286-B358-299AD84717F5}"/>
            </c:ext>
          </c:extLst>
        </c:ser>
        <c:dLbls>
          <c:dLblPos val="outEnd"/>
          <c:showLegendKey val="0"/>
          <c:showVal val="1"/>
          <c:showCatName val="0"/>
          <c:showSerName val="0"/>
          <c:showPercent val="0"/>
          <c:showBubbleSize val="0"/>
        </c:dLbls>
        <c:gapWidth val="444"/>
        <c:overlap val="-90"/>
        <c:axId val="1029794880"/>
        <c:axId val="1029794336"/>
      </c:barChart>
      <c:catAx>
        <c:axId val="10297948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es-CO"/>
          </a:p>
        </c:txPr>
        <c:crossAx val="1029794336"/>
        <c:crosses val="autoZero"/>
        <c:auto val="1"/>
        <c:lblAlgn val="ctr"/>
        <c:lblOffset val="100"/>
        <c:noMultiLvlLbl val="0"/>
      </c:catAx>
      <c:valAx>
        <c:axId val="1029794336"/>
        <c:scaling>
          <c:orientation val="minMax"/>
        </c:scaling>
        <c:delete val="1"/>
        <c:axPos val="l"/>
        <c:numFmt formatCode="&quot;$&quot;#,##0" sourceLinked="1"/>
        <c:majorTickMark val="none"/>
        <c:minorTickMark val="none"/>
        <c:tickLblPos val="nextTo"/>
        <c:crossAx val="102979488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chemeClr val="accent1">
                  <a:lumMod val="7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8673812809296037E-2"/>
          <c:y val="5.0371203680667484E-2"/>
          <c:w val="0.95132618719070394"/>
          <c:h val="0.8433992810294908"/>
        </c:manualLayout>
      </c:layout>
      <c:barChart>
        <c:barDir val="col"/>
        <c:grouping val="clustered"/>
        <c:varyColors val="0"/>
        <c:ser>
          <c:idx val="0"/>
          <c:order val="0"/>
          <c:tx>
            <c:strRef>
              <c:f>Hoja2!$B$57</c:f>
              <c:strCache>
                <c:ptCount val="1"/>
                <c:pt idx="0">
                  <c:v>TOTAL RECAUDO </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dPt>
            <c:idx val="1"/>
            <c:invertIfNegative val="0"/>
            <c:bubble3D val="0"/>
            <c:spPr>
              <a:gradFill rotWithShape="1">
                <a:gsLst>
                  <a:gs pos="0">
                    <a:schemeClr val="accent6">
                      <a:tint val="100000"/>
                      <a:shade val="100000"/>
                      <a:satMod val="130000"/>
                    </a:schemeClr>
                  </a:gs>
                  <a:gs pos="100000">
                    <a:schemeClr val="accent6">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1-C158-4637-A4DE-D500E3CEAC45}"/>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1"/>
                </a:solidFill>
              </a:ln>
              <a:effectLst/>
            </c:spPr>
            <c:trendlineType val="linear"/>
            <c:dispRSqr val="0"/>
            <c:dispEq val="0"/>
          </c:trendline>
          <c:cat>
            <c:strRef>
              <c:f>Hoja2!$C$56:$D$56</c:f>
              <c:strCache>
                <c:ptCount val="2"/>
                <c:pt idx="0">
                  <c:v>RECAUDO PRIMER SEMESTRE 2016</c:v>
                </c:pt>
                <c:pt idx="1">
                  <c:v>RECAUDO PRIMER SEMESTRE 2017</c:v>
                </c:pt>
              </c:strCache>
            </c:strRef>
          </c:cat>
          <c:val>
            <c:numRef>
              <c:f>Hoja2!$C$57:$D$57</c:f>
              <c:numCache>
                <c:formatCode>"$"#,##0</c:formatCode>
                <c:ptCount val="2"/>
                <c:pt idx="0">
                  <c:v>1536</c:v>
                </c:pt>
                <c:pt idx="1">
                  <c:v>3013</c:v>
                </c:pt>
              </c:numCache>
            </c:numRef>
          </c:val>
          <c:extLst>
            <c:ext xmlns:c16="http://schemas.microsoft.com/office/drawing/2014/chart" uri="{C3380CC4-5D6E-409C-BE32-E72D297353CC}">
              <c16:uniqueId val="{00000001-474C-416A-AAC3-81C80E37C7CC}"/>
            </c:ext>
          </c:extLst>
        </c:ser>
        <c:dLbls>
          <c:dLblPos val="outEnd"/>
          <c:showLegendKey val="0"/>
          <c:showVal val="1"/>
          <c:showCatName val="0"/>
          <c:showSerName val="0"/>
          <c:showPercent val="0"/>
          <c:showBubbleSize val="0"/>
        </c:dLbls>
        <c:gapWidth val="100"/>
        <c:overlap val="-24"/>
        <c:axId val="1029787808"/>
        <c:axId val="1029788352"/>
      </c:barChart>
      <c:catAx>
        <c:axId val="102978780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029788352"/>
        <c:crosses val="autoZero"/>
        <c:auto val="1"/>
        <c:lblAlgn val="ctr"/>
        <c:lblOffset val="100"/>
        <c:noMultiLvlLbl val="0"/>
      </c:catAx>
      <c:valAx>
        <c:axId val="1029788352"/>
        <c:scaling>
          <c:orientation val="minMax"/>
        </c:scaling>
        <c:delete val="1"/>
        <c:axPos val="l"/>
        <c:numFmt formatCode="&quot;$&quot;#,##0" sourceLinked="1"/>
        <c:majorTickMark val="none"/>
        <c:minorTickMark val="none"/>
        <c:tickLblPos val="nextTo"/>
        <c:crossAx val="10297878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Hoja2!$C$2</c:f>
              <c:strCache>
                <c:ptCount val="1"/>
                <c:pt idx="0">
                  <c:v>RECAUDO SAE 2016</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00" b="0" i="0" u="none" strike="noStrike" kern="1200" baseline="0">
                    <a:solidFill>
                      <a:schemeClr val="accent1">
                        <a:lumMod val="7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Hoja2!$B$3:$B$8</c:f>
              <c:strCache>
                <c:ptCount val="6"/>
                <c:pt idx="0">
                  <c:v>Enero </c:v>
                </c:pt>
                <c:pt idx="1">
                  <c:v>Febrero</c:v>
                </c:pt>
                <c:pt idx="2">
                  <c:v>Marzo</c:v>
                </c:pt>
                <c:pt idx="3">
                  <c:v>Abril</c:v>
                </c:pt>
                <c:pt idx="4">
                  <c:v>Mayo</c:v>
                </c:pt>
                <c:pt idx="5">
                  <c:v>Junio</c:v>
                </c:pt>
              </c:strCache>
            </c:strRef>
          </c:cat>
          <c:val>
            <c:numRef>
              <c:f>Hoja2!$C$3:$C$8</c:f>
              <c:numCache>
                <c:formatCode>"$"#,##0</c:formatCode>
                <c:ptCount val="6"/>
                <c:pt idx="0">
                  <c:v>1045.3</c:v>
                </c:pt>
                <c:pt idx="1">
                  <c:v>1577</c:v>
                </c:pt>
                <c:pt idx="2">
                  <c:v>1420.0249719999999</c:v>
                </c:pt>
                <c:pt idx="3">
                  <c:v>1498.037133</c:v>
                </c:pt>
                <c:pt idx="4">
                  <c:v>1255.9498209999999</c:v>
                </c:pt>
                <c:pt idx="5">
                  <c:v>1274.0771460000001</c:v>
                </c:pt>
              </c:numCache>
            </c:numRef>
          </c:val>
          <c:extLst>
            <c:ext xmlns:c16="http://schemas.microsoft.com/office/drawing/2014/chart" uri="{C3380CC4-5D6E-409C-BE32-E72D297353CC}">
              <c16:uniqueId val="{00000000-698A-4A38-AF92-FCCB95DA0431}"/>
            </c:ext>
          </c:extLst>
        </c:ser>
        <c:ser>
          <c:idx val="1"/>
          <c:order val="1"/>
          <c:tx>
            <c:strRef>
              <c:f>Hoja2!$D$2</c:f>
              <c:strCache>
                <c:ptCount val="1"/>
                <c:pt idx="0">
                  <c:v>RECAUDO SAE 2017</c:v>
                </c:pt>
              </c:strCache>
            </c:strRef>
          </c:tx>
          <c:spPr>
            <a:gradFill rotWithShape="1">
              <a:gsLst>
                <a:gs pos="0">
                  <a:schemeClr val="accent6">
                    <a:tint val="100000"/>
                    <a:shade val="100000"/>
                    <a:satMod val="130000"/>
                  </a:schemeClr>
                </a:gs>
                <a:gs pos="100000">
                  <a:schemeClr val="accent6">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00" b="0" i="0" u="none" strike="noStrike" kern="1200" baseline="0">
                    <a:solidFill>
                      <a:schemeClr val="accent6">
                        <a:lumMod val="7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Hoja2!$B$3:$B$8</c:f>
              <c:strCache>
                <c:ptCount val="6"/>
                <c:pt idx="0">
                  <c:v>Enero </c:v>
                </c:pt>
                <c:pt idx="1">
                  <c:v>Febrero</c:v>
                </c:pt>
                <c:pt idx="2">
                  <c:v>Marzo</c:v>
                </c:pt>
                <c:pt idx="3">
                  <c:v>Abril</c:v>
                </c:pt>
                <c:pt idx="4">
                  <c:v>Mayo</c:v>
                </c:pt>
                <c:pt idx="5">
                  <c:v>Junio</c:v>
                </c:pt>
              </c:strCache>
            </c:strRef>
          </c:cat>
          <c:val>
            <c:numRef>
              <c:f>Hoja2!$D$3:$D$8</c:f>
              <c:numCache>
                <c:formatCode>"$"#,##0</c:formatCode>
                <c:ptCount val="6"/>
                <c:pt idx="0">
                  <c:v>2854.7</c:v>
                </c:pt>
                <c:pt idx="1">
                  <c:v>1656.4</c:v>
                </c:pt>
                <c:pt idx="2">
                  <c:v>2036.9</c:v>
                </c:pt>
                <c:pt idx="3">
                  <c:v>1614.6</c:v>
                </c:pt>
                <c:pt idx="4">
                  <c:v>3087.5</c:v>
                </c:pt>
                <c:pt idx="5">
                  <c:v>2287.1</c:v>
                </c:pt>
              </c:numCache>
            </c:numRef>
          </c:val>
          <c:extLst>
            <c:ext xmlns:c16="http://schemas.microsoft.com/office/drawing/2014/chart" uri="{C3380CC4-5D6E-409C-BE32-E72D297353CC}">
              <c16:uniqueId val="{00000001-698A-4A38-AF92-FCCB95DA0431}"/>
            </c:ext>
          </c:extLst>
        </c:ser>
        <c:dLbls>
          <c:dLblPos val="outEnd"/>
          <c:showLegendKey val="0"/>
          <c:showVal val="1"/>
          <c:showCatName val="0"/>
          <c:showSerName val="0"/>
          <c:showPercent val="0"/>
          <c:showBubbleSize val="0"/>
        </c:dLbls>
        <c:gapWidth val="444"/>
        <c:overlap val="-90"/>
        <c:axId val="1109763616"/>
        <c:axId val="1109759808"/>
      </c:barChart>
      <c:catAx>
        <c:axId val="11097636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es-CO"/>
          </a:p>
        </c:txPr>
        <c:crossAx val="1109759808"/>
        <c:crosses val="autoZero"/>
        <c:auto val="1"/>
        <c:lblAlgn val="ctr"/>
        <c:lblOffset val="100"/>
        <c:noMultiLvlLbl val="0"/>
      </c:catAx>
      <c:valAx>
        <c:axId val="1109759808"/>
        <c:scaling>
          <c:orientation val="minMax"/>
        </c:scaling>
        <c:delete val="1"/>
        <c:axPos val="l"/>
        <c:numFmt formatCode="&quot;$&quot;#,##0" sourceLinked="1"/>
        <c:majorTickMark val="none"/>
        <c:minorTickMark val="none"/>
        <c:tickLblPos val="nextTo"/>
        <c:crossAx val="110976361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Hoja2!$B$21</c:f>
              <c:strCache>
                <c:ptCount val="1"/>
                <c:pt idx="0">
                  <c:v>TOTAL RECAUDO </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dPt>
            <c:idx val="1"/>
            <c:invertIfNegative val="0"/>
            <c:bubble3D val="0"/>
            <c:spPr>
              <a:gradFill rotWithShape="1">
                <a:gsLst>
                  <a:gs pos="0">
                    <a:schemeClr val="accent6">
                      <a:tint val="100000"/>
                      <a:shade val="100000"/>
                      <a:satMod val="130000"/>
                    </a:schemeClr>
                  </a:gs>
                  <a:gs pos="100000">
                    <a:schemeClr val="accent6">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1-CA18-4FD2-BD2E-48753BFE63D4}"/>
              </c:ext>
            </c:extLst>
          </c:dPt>
          <c:dLbls>
            <c:dLbl>
              <c:idx val="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6="http://schemas.microsoft.com/office/drawing/2014/chart" uri="{C3380CC4-5D6E-409C-BE32-E72D297353CC}">
                  <c16:uniqueId val="{00000002-CA18-4FD2-BD2E-48753BFE63D4}"/>
                </c:ext>
              </c:extLst>
            </c:dLbl>
            <c:dLbl>
              <c:idx val="1"/>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6">
                          <a:lumMod val="7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6="http://schemas.microsoft.com/office/drawing/2014/chart" uri="{C3380CC4-5D6E-409C-BE32-E72D297353CC}">
                  <c16:uniqueId val="{00000001-CA18-4FD2-BD2E-48753BFE63D4}"/>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1"/>
                </a:solidFill>
              </a:ln>
              <a:effectLst/>
            </c:spPr>
            <c:trendlineType val="linear"/>
            <c:dispRSqr val="0"/>
            <c:dispEq val="0"/>
          </c:trendline>
          <c:cat>
            <c:strRef>
              <c:f>Hoja2!$C$20:$D$20</c:f>
              <c:strCache>
                <c:ptCount val="2"/>
                <c:pt idx="0">
                  <c:v>RECAUDO PRIMER SEMESTRE 2016</c:v>
                </c:pt>
                <c:pt idx="1">
                  <c:v>RECAUDO PRIMER SEMESTRE 2017</c:v>
                </c:pt>
              </c:strCache>
            </c:strRef>
          </c:cat>
          <c:val>
            <c:numRef>
              <c:f>Hoja2!$C$21:$D$21</c:f>
              <c:numCache>
                <c:formatCode>"$"#,##0</c:formatCode>
                <c:ptCount val="2"/>
                <c:pt idx="0">
                  <c:v>8070</c:v>
                </c:pt>
                <c:pt idx="1">
                  <c:v>13537</c:v>
                </c:pt>
              </c:numCache>
            </c:numRef>
          </c:val>
          <c:extLst>
            <c:ext xmlns:c16="http://schemas.microsoft.com/office/drawing/2014/chart" uri="{C3380CC4-5D6E-409C-BE32-E72D297353CC}">
              <c16:uniqueId val="{00000001-1034-4516-96BB-D825D5ED7D5D}"/>
            </c:ext>
          </c:extLst>
        </c:ser>
        <c:dLbls>
          <c:dLblPos val="outEnd"/>
          <c:showLegendKey val="0"/>
          <c:showVal val="1"/>
          <c:showCatName val="0"/>
          <c:showSerName val="0"/>
          <c:showPercent val="0"/>
          <c:showBubbleSize val="0"/>
        </c:dLbls>
        <c:gapWidth val="100"/>
        <c:overlap val="-24"/>
        <c:axId val="1109761984"/>
        <c:axId val="1109762528"/>
      </c:barChart>
      <c:catAx>
        <c:axId val="110976198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109762528"/>
        <c:crosses val="autoZero"/>
        <c:auto val="1"/>
        <c:lblAlgn val="ctr"/>
        <c:lblOffset val="100"/>
        <c:noMultiLvlLbl val="0"/>
      </c:catAx>
      <c:valAx>
        <c:axId val="1109762528"/>
        <c:scaling>
          <c:orientation val="minMax"/>
        </c:scaling>
        <c:delete val="1"/>
        <c:axPos val="l"/>
        <c:numFmt formatCode="&quot;$&quot;#,##0" sourceLinked="1"/>
        <c:majorTickMark val="none"/>
        <c:minorTickMark val="none"/>
        <c:tickLblPos val="nextTo"/>
        <c:crossAx val="11097619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49459209257187E-3"/>
          <c:y val="0.12480497578786545"/>
          <c:w val="0.89081641457302152"/>
          <c:h val="0.77097592278729887"/>
        </c:manualLayout>
      </c:layout>
      <c:barChart>
        <c:barDir val="col"/>
        <c:grouping val="clustered"/>
        <c:varyColors val="0"/>
        <c:ser>
          <c:idx val="0"/>
          <c:order val="0"/>
          <c:tx>
            <c:strRef>
              <c:f>Hoja1!$A$14</c:f>
              <c:strCache>
                <c:ptCount val="1"/>
                <c:pt idx="0">
                  <c:v>2016</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2"/>
              <c:spPr/>
              <c:txPr>
                <a:bodyPr rot="0" vert="horz"/>
                <a:lstStyle/>
                <a:p>
                  <a:pPr algn="ctr">
                    <a:defRPr lang="es-CO" sz="1200" b="1" i="0" u="none" strike="noStrike" kern="1200" baseline="0">
                      <a:solidFill>
                        <a:schemeClr val="accent1">
                          <a:lumMod val="75000"/>
                        </a:schemeClr>
                      </a:solidFill>
                      <a:latin typeface="+mn-lt"/>
                      <a:ea typeface="+mn-ea"/>
                      <a:cs typeface="+mn-cs"/>
                    </a:defRPr>
                  </a:pPr>
                  <a:endParaRPr lang="es-CO"/>
                </a:p>
              </c:txPr>
              <c:showLegendKey val="0"/>
              <c:showVal val="1"/>
              <c:showCatName val="0"/>
              <c:showSerName val="0"/>
              <c:showPercent val="0"/>
              <c:showBubbleSize val="0"/>
              <c:extLst>
                <c:ext xmlns:c16="http://schemas.microsoft.com/office/drawing/2014/chart" uri="{C3380CC4-5D6E-409C-BE32-E72D297353CC}">
                  <c16:uniqueId val="{00000000-9E5C-4FEE-95F1-1B5E6CBDFFC0}"/>
                </c:ext>
              </c:extLst>
            </c:dLbl>
            <c:spPr>
              <a:noFill/>
              <a:ln>
                <a:noFill/>
              </a:ln>
              <a:effectLst/>
            </c:spPr>
            <c:txPr>
              <a:bodyPr rot="0" vert="horz"/>
              <a:lstStyle/>
              <a:p>
                <a:pPr>
                  <a:defRPr sz="1200" b="1">
                    <a:solidFill>
                      <a:schemeClr val="accent1">
                        <a:lumMod val="75000"/>
                      </a:schemeClr>
                    </a:solidFill>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Hoja1!$B$13:$G$13</c:f>
              <c:strCache>
                <c:ptCount val="6"/>
                <c:pt idx="0">
                  <c:v>ene</c:v>
                </c:pt>
                <c:pt idx="1">
                  <c:v>feb</c:v>
                </c:pt>
                <c:pt idx="2">
                  <c:v>mar</c:v>
                </c:pt>
                <c:pt idx="3">
                  <c:v>abr</c:v>
                </c:pt>
                <c:pt idx="4">
                  <c:v>may</c:v>
                </c:pt>
                <c:pt idx="5">
                  <c:v>jun</c:v>
                </c:pt>
              </c:strCache>
            </c:strRef>
          </c:cat>
          <c:val>
            <c:numRef>
              <c:f>Hoja1!$B$14:$G$14</c:f>
              <c:numCache>
                <c:formatCode>"$"\ #,##0</c:formatCode>
                <c:ptCount val="6"/>
                <c:pt idx="0">
                  <c:v>1309</c:v>
                </c:pt>
                <c:pt idx="1">
                  <c:v>1835</c:v>
                </c:pt>
                <c:pt idx="2">
                  <c:v>1652</c:v>
                </c:pt>
                <c:pt idx="3">
                  <c:v>1716</c:v>
                </c:pt>
                <c:pt idx="4">
                  <c:v>1544</c:v>
                </c:pt>
                <c:pt idx="5">
                  <c:v>1550</c:v>
                </c:pt>
              </c:numCache>
            </c:numRef>
          </c:val>
          <c:extLst>
            <c:ext xmlns:c16="http://schemas.microsoft.com/office/drawing/2014/chart" uri="{C3380CC4-5D6E-409C-BE32-E72D297353CC}">
              <c16:uniqueId val="{00000001-9E5C-4FEE-95F1-1B5E6CBDFFC0}"/>
            </c:ext>
          </c:extLst>
        </c:ser>
        <c:ser>
          <c:idx val="1"/>
          <c:order val="1"/>
          <c:tx>
            <c:strRef>
              <c:f>Hoja1!$A$15</c:f>
              <c:strCache>
                <c:ptCount val="1"/>
                <c:pt idx="0">
                  <c:v>2017</c:v>
                </c:pt>
              </c:strCache>
            </c:strRef>
          </c:tx>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vert="horz"/>
              <a:lstStyle/>
              <a:p>
                <a:pPr>
                  <a:defRPr sz="1400" b="1">
                    <a:solidFill>
                      <a:schemeClr val="accent6">
                        <a:lumMod val="75000"/>
                      </a:schemeClr>
                    </a:solidFill>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Hoja1!$B$13:$G$13</c:f>
              <c:strCache>
                <c:ptCount val="6"/>
                <c:pt idx="0">
                  <c:v>ene</c:v>
                </c:pt>
                <c:pt idx="1">
                  <c:v>feb</c:v>
                </c:pt>
                <c:pt idx="2">
                  <c:v>mar</c:v>
                </c:pt>
                <c:pt idx="3">
                  <c:v>abr</c:v>
                </c:pt>
                <c:pt idx="4">
                  <c:v>may</c:v>
                </c:pt>
                <c:pt idx="5">
                  <c:v>jun</c:v>
                </c:pt>
              </c:strCache>
            </c:strRef>
          </c:cat>
          <c:val>
            <c:numRef>
              <c:f>Hoja1!$B$15:$G$15</c:f>
              <c:numCache>
                <c:formatCode>"$"\ #,##0</c:formatCode>
                <c:ptCount val="6"/>
                <c:pt idx="0">
                  <c:v>3281</c:v>
                </c:pt>
                <c:pt idx="1">
                  <c:v>2470</c:v>
                </c:pt>
                <c:pt idx="2">
                  <c:v>2622</c:v>
                </c:pt>
                <c:pt idx="3">
                  <c:v>2278</c:v>
                </c:pt>
                <c:pt idx="4">
                  <c:v>3296</c:v>
                </c:pt>
                <c:pt idx="5">
                  <c:v>2614</c:v>
                </c:pt>
              </c:numCache>
            </c:numRef>
          </c:val>
          <c:extLst>
            <c:ext xmlns:c16="http://schemas.microsoft.com/office/drawing/2014/chart" uri="{C3380CC4-5D6E-409C-BE32-E72D297353CC}">
              <c16:uniqueId val="{00000002-9E5C-4FEE-95F1-1B5E6CBDFFC0}"/>
            </c:ext>
          </c:extLst>
        </c:ser>
        <c:dLbls>
          <c:showLegendKey val="0"/>
          <c:showVal val="0"/>
          <c:showCatName val="0"/>
          <c:showSerName val="0"/>
          <c:showPercent val="0"/>
          <c:showBubbleSize val="0"/>
        </c:dLbls>
        <c:gapWidth val="300"/>
        <c:overlap val="-79"/>
        <c:axId val="966531248"/>
        <c:axId val="966527984"/>
      </c:barChart>
      <c:catAx>
        <c:axId val="966531248"/>
        <c:scaling>
          <c:orientation val="minMax"/>
        </c:scaling>
        <c:delete val="0"/>
        <c:axPos val="b"/>
        <c:majorGridlines/>
        <c:numFmt formatCode="General" sourceLinked="1"/>
        <c:majorTickMark val="none"/>
        <c:minorTickMark val="none"/>
        <c:tickLblPos val="nextTo"/>
        <c:crossAx val="966527984"/>
        <c:crosses val="autoZero"/>
        <c:auto val="1"/>
        <c:lblAlgn val="ctr"/>
        <c:lblOffset val="100"/>
        <c:noMultiLvlLbl val="0"/>
      </c:catAx>
      <c:valAx>
        <c:axId val="966527984"/>
        <c:scaling>
          <c:orientation val="minMax"/>
        </c:scaling>
        <c:delete val="1"/>
        <c:axPos val="l"/>
        <c:numFmt formatCode="&quot;$&quot;\ #,##0" sourceLinked="1"/>
        <c:majorTickMark val="out"/>
        <c:minorTickMark val="none"/>
        <c:tickLblPos val="nextTo"/>
        <c:crossAx val="966531248"/>
        <c:crosses val="autoZero"/>
        <c:crossBetween val="between"/>
      </c:valAx>
    </c:plotArea>
    <c:legend>
      <c:legendPos val="r"/>
      <c:overlay val="0"/>
      <c:txPr>
        <a:bodyPr/>
        <a:lstStyle/>
        <a:p>
          <a:pPr>
            <a:defRPr sz="1100"/>
          </a:pPr>
          <a:endParaRPr lang="es-CO"/>
        </a:p>
      </c:txPr>
    </c:legend>
    <c:plotVisOnly val="1"/>
    <c:dispBlanksAs val="gap"/>
    <c:showDLblsOverMax val="0"/>
  </c:chart>
  <c:spPr>
    <a:ln>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748222501045588E-2"/>
          <c:y val="0.12896517972904536"/>
          <c:w val="0.7469435580276429"/>
          <c:h val="0.77097592278729887"/>
        </c:manualLayout>
      </c:layout>
      <c:barChart>
        <c:barDir val="col"/>
        <c:grouping val="clustered"/>
        <c:varyColors val="0"/>
        <c:ser>
          <c:idx val="0"/>
          <c:order val="0"/>
          <c:tx>
            <c:strRef>
              <c:f>Hoja1!$A$14</c:f>
              <c:strCache>
                <c:ptCount val="1"/>
                <c:pt idx="0">
                  <c:v>2016</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spPr/>
              <c:txPr>
                <a:bodyPr rot="0" vert="horz" anchor="ctr" anchorCtr="0"/>
                <a:lstStyle/>
                <a:p>
                  <a:pPr algn="ctr">
                    <a:defRPr lang="es-CO" sz="1200" b="1" i="0" u="none" strike="noStrike" kern="1200" baseline="0">
                      <a:solidFill>
                        <a:schemeClr val="accent1">
                          <a:lumMod val="75000"/>
                        </a:schemeClr>
                      </a:solidFill>
                      <a:latin typeface="+mn-lt"/>
                      <a:ea typeface="+mn-ea"/>
                      <a:cs typeface="+mn-cs"/>
                    </a:defRPr>
                  </a:pPr>
                  <a:endParaRPr lang="es-CO"/>
                </a:p>
              </c:txPr>
              <c:showLegendKey val="0"/>
              <c:showVal val="1"/>
              <c:showCatName val="0"/>
              <c:showSerName val="0"/>
              <c:showPercent val="0"/>
              <c:showBubbleSize val="0"/>
              <c:extLst>
                <c:ext xmlns:c16="http://schemas.microsoft.com/office/drawing/2014/chart" uri="{C3380CC4-5D6E-409C-BE32-E72D297353CC}">
                  <c16:uniqueId val="{00000000-3F39-45EC-BB08-6639BE8EB1CE}"/>
                </c:ext>
              </c:extLst>
            </c:dLbl>
            <c:spPr>
              <a:noFill/>
              <a:ln>
                <a:noFill/>
              </a:ln>
              <a:effectLst/>
            </c:spPr>
            <c:txPr>
              <a:bodyPr rot="-5400000" vert="horz"/>
              <a:lstStyle/>
              <a:p>
                <a:pPr algn="ctr">
                  <a:defRPr lang="es-CO" sz="1200" b="1" i="0" u="none" strike="noStrike" kern="1200" baseline="0">
                    <a:solidFill>
                      <a:schemeClr val="accent1">
                        <a:lumMod val="7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Hoja1!$H$13</c:f>
              <c:strCache>
                <c:ptCount val="1"/>
                <c:pt idx="0">
                  <c:v>total</c:v>
                </c:pt>
              </c:strCache>
            </c:strRef>
          </c:cat>
          <c:val>
            <c:numRef>
              <c:f>Hoja1!$H$14</c:f>
              <c:numCache>
                <c:formatCode>"$"\ #,##0</c:formatCode>
                <c:ptCount val="1"/>
                <c:pt idx="0">
                  <c:v>9606</c:v>
                </c:pt>
              </c:numCache>
            </c:numRef>
          </c:val>
          <c:extLst>
            <c:ext xmlns:c16="http://schemas.microsoft.com/office/drawing/2014/chart" uri="{C3380CC4-5D6E-409C-BE32-E72D297353CC}">
              <c16:uniqueId val="{00000001-3F39-45EC-BB08-6639BE8EB1CE}"/>
            </c:ext>
          </c:extLst>
        </c:ser>
        <c:ser>
          <c:idx val="1"/>
          <c:order val="1"/>
          <c:tx>
            <c:strRef>
              <c:f>Hoja1!$A$15</c:f>
              <c:strCache>
                <c:ptCount val="1"/>
                <c:pt idx="0">
                  <c:v>2017</c:v>
                </c:pt>
              </c:strCache>
            </c:strRef>
          </c:tx>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spPr/>
              <c:txPr>
                <a:bodyPr rot="0" vert="horz" anchor="ctr" anchorCtr="0"/>
                <a:lstStyle/>
                <a:p>
                  <a:pPr>
                    <a:defRPr sz="1200" b="1">
                      <a:solidFill>
                        <a:schemeClr val="accent6">
                          <a:lumMod val="75000"/>
                        </a:schemeClr>
                      </a:solidFill>
                    </a:defRPr>
                  </a:pPr>
                  <a:endParaRPr lang="es-CO"/>
                </a:p>
              </c:txPr>
              <c:showLegendKey val="0"/>
              <c:showVal val="1"/>
              <c:showCatName val="0"/>
              <c:showSerName val="0"/>
              <c:showPercent val="0"/>
              <c:showBubbleSize val="0"/>
              <c:extLst>
                <c:ext xmlns:c16="http://schemas.microsoft.com/office/drawing/2014/chart" uri="{C3380CC4-5D6E-409C-BE32-E72D297353CC}">
                  <c16:uniqueId val="{00000002-3F39-45EC-BB08-6639BE8EB1CE}"/>
                </c:ext>
              </c:extLst>
            </c:dLbl>
            <c:spPr>
              <a:noFill/>
              <a:ln>
                <a:noFill/>
              </a:ln>
              <a:effectLst/>
            </c:spPr>
            <c:txPr>
              <a:bodyPr rot="0" vert="horz" anchor="ctr" anchorCtr="0"/>
              <a:lstStyle/>
              <a:p>
                <a:pPr>
                  <a:defRPr sz="1200" b="1">
                    <a:solidFill>
                      <a:sysClr val="windowText" lastClr="000000"/>
                    </a:solidFill>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Hoja1!$H$13</c:f>
              <c:strCache>
                <c:ptCount val="1"/>
                <c:pt idx="0">
                  <c:v>total</c:v>
                </c:pt>
              </c:strCache>
            </c:strRef>
          </c:cat>
          <c:val>
            <c:numRef>
              <c:f>Hoja1!$H$15</c:f>
              <c:numCache>
                <c:formatCode>"$"\ #,##0</c:formatCode>
                <c:ptCount val="1"/>
                <c:pt idx="0">
                  <c:v>16561</c:v>
                </c:pt>
              </c:numCache>
            </c:numRef>
          </c:val>
          <c:extLst>
            <c:ext xmlns:c16="http://schemas.microsoft.com/office/drawing/2014/chart" uri="{C3380CC4-5D6E-409C-BE32-E72D297353CC}">
              <c16:uniqueId val="{00000003-3F39-45EC-BB08-6639BE8EB1CE}"/>
            </c:ext>
          </c:extLst>
        </c:ser>
        <c:dLbls>
          <c:showLegendKey val="0"/>
          <c:showVal val="0"/>
          <c:showCatName val="0"/>
          <c:showSerName val="0"/>
          <c:showPercent val="0"/>
          <c:showBubbleSize val="0"/>
        </c:dLbls>
        <c:gapWidth val="87"/>
        <c:overlap val="-19"/>
        <c:axId val="1118824160"/>
        <c:axId val="1118824704"/>
      </c:barChart>
      <c:catAx>
        <c:axId val="1118824160"/>
        <c:scaling>
          <c:orientation val="minMax"/>
        </c:scaling>
        <c:delete val="1"/>
        <c:axPos val="b"/>
        <c:numFmt formatCode="General" sourceLinked="1"/>
        <c:majorTickMark val="none"/>
        <c:minorTickMark val="none"/>
        <c:tickLblPos val="nextTo"/>
        <c:crossAx val="1118824704"/>
        <c:crosses val="autoZero"/>
        <c:auto val="1"/>
        <c:lblAlgn val="ctr"/>
        <c:lblOffset val="100"/>
        <c:noMultiLvlLbl val="0"/>
      </c:catAx>
      <c:valAx>
        <c:axId val="1118824704"/>
        <c:scaling>
          <c:orientation val="minMax"/>
        </c:scaling>
        <c:delete val="1"/>
        <c:axPos val="l"/>
        <c:numFmt formatCode="&quot;$&quot;\ #,##0" sourceLinked="1"/>
        <c:majorTickMark val="out"/>
        <c:minorTickMark val="none"/>
        <c:tickLblPos val="nextTo"/>
        <c:crossAx val="1118824160"/>
        <c:crosses val="autoZero"/>
        <c:crossBetween val="between"/>
      </c:valAx>
    </c:plotArea>
    <c:legend>
      <c:legendPos val="r"/>
      <c:layout>
        <c:manualLayout>
          <c:xMode val="edge"/>
          <c:yMode val="edge"/>
          <c:x val="0.67695726273991064"/>
          <c:y val="0.44141282990348879"/>
          <c:w val="0.16601790981061362"/>
          <c:h val="0.27526089488797356"/>
        </c:manualLayout>
      </c:layout>
      <c:overlay val="0"/>
      <c:txPr>
        <a:bodyPr/>
        <a:lstStyle/>
        <a:p>
          <a:pPr>
            <a:defRPr sz="1400"/>
          </a:pPr>
          <a:endParaRPr lang="es-CO"/>
        </a:p>
      </c:txPr>
    </c:legend>
    <c:plotVisOnly val="1"/>
    <c:dispBlanksAs val="gap"/>
    <c:showDLblsOverMax val="0"/>
  </c:chart>
  <c:spPr>
    <a:ln>
      <a:noFill/>
    </a:ln>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FCF4FC-9817-474D-A07F-4436DF8519B8}" type="doc">
      <dgm:prSet loTypeId="urn:microsoft.com/office/officeart/2005/8/layout/chevron2" loCatId="list" qsTypeId="urn:microsoft.com/office/officeart/2005/8/quickstyle/simple5" qsCatId="simple" csTypeId="urn:microsoft.com/office/officeart/2005/8/colors/accent0_3" csCatId="mainScheme" phldr="1"/>
      <dgm:spPr/>
      <dgm:t>
        <a:bodyPr/>
        <a:lstStyle/>
        <a:p>
          <a:endParaRPr lang="es-ES"/>
        </a:p>
      </dgm:t>
    </dgm:pt>
    <dgm:pt modelId="{4E7BBF8F-F06A-41EF-8C9D-842E047C75BE}">
      <dgm:prSet phldrT="[Texto]"/>
      <dgm:spPr/>
      <dgm:t>
        <a:bodyPr/>
        <a:lstStyle/>
        <a:p>
          <a:r>
            <a:rPr lang="es-ES" dirty="0"/>
            <a:t>DESTINACIONES</a:t>
          </a:r>
        </a:p>
        <a:p>
          <a:endParaRPr lang="es-ES" dirty="0"/>
        </a:p>
      </dgm:t>
    </dgm:pt>
    <dgm:pt modelId="{135FFE91-E8E7-4878-B802-9A679C9D1671}" type="parTrans" cxnId="{085A0AD0-3084-4013-9BED-383C47233E36}">
      <dgm:prSet/>
      <dgm:spPr/>
      <dgm:t>
        <a:bodyPr/>
        <a:lstStyle/>
        <a:p>
          <a:endParaRPr lang="es-ES"/>
        </a:p>
      </dgm:t>
    </dgm:pt>
    <dgm:pt modelId="{08016FCC-4F54-474C-B408-1B8FEB9B4E84}" type="sibTrans" cxnId="{085A0AD0-3084-4013-9BED-383C47233E36}">
      <dgm:prSet/>
      <dgm:spPr/>
      <dgm:t>
        <a:bodyPr/>
        <a:lstStyle/>
        <a:p>
          <a:endParaRPr lang="es-ES"/>
        </a:p>
      </dgm:t>
    </dgm:pt>
    <dgm:pt modelId="{57778C84-F853-4651-A96A-30A395C461B7}">
      <dgm:prSet phldrT="[Texto]"/>
      <dgm:spPr/>
      <dgm:t>
        <a:bodyPr/>
        <a:lstStyle/>
        <a:p>
          <a:r>
            <a:rPr lang="es-ES" dirty="0"/>
            <a:t>Se ajusta el porcentaje de distribución al Gobierno Nacional reduciéndolo del 50% al 40%.</a:t>
          </a:r>
        </a:p>
      </dgm:t>
    </dgm:pt>
    <dgm:pt modelId="{1571A96E-58A0-4F95-87D9-995022257A5D}" type="parTrans" cxnId="{55987E3F-F6C1-4F8B-B4D6-685563AF85C5}">
      <dgm:prSet/>
      <dgm:spPr/>
      <dgm:t>
        <a:bodyPr/>
        <a:lstStyle/>
        <a:p>
          <a:endParaRPr lang="es-ES"/>
        </a:p>
      </dgm:t>
    </dgm:pt>
    <dgm:pt modelId="{08E4DF0F-EF55-42AA-8009-9D7089CAB3DC}" type="sibTrans" cxnId="{55987E3F-F6C1-4F8B-B4D6-685563AF85C5}">
      <dgm:prSet/>
      <dgm:spPr/>
      <dgm:t>
        <a:bodyPr/>
        <a:lstStyle/>
        <a:p>
          <a:endParaRPr lang="es-ES"/>
        </a:p>
      </dgm:t>
    </dgm:pt>
    <dgm:pt modelId="{E0DF2C9D-7047-4D5D-AB50-02F0DC5D5219}">
      <dgm:prSet phldrT="[Texto]"/>
      <dgm:spPr/>
      <dgm:t>
        <a:bodyPr/>
        <a:lstStyle/>
        <a:p>
          <a:r>
            <a:rPr lang="es-ES" dirty="0"/>
            <a:t>ENAJENACIÓN TEMPRANA</a:t>
          </a:r>
        </a:p>
      </dgm:t>
    </dgm:pt>
    <dgm:pt modelId="{6F76EF9E-BD9B-412A-B621-2D4C4DDB7492}" type="parTrans" cxnId="{F16BA3F5-E960-4444-B5CB-AA525D45117A}">
      <dgm:prSet/>
      <dgm:spPr/>
      <dgm:t>
        <a:bodyPr/>
        <a:lstStyle/>
        <a:p>
          <a:endParaRPr lang="es-ES"/>
        </a:p>
      </dgm:t>
    </dgm:pt>
    <dgm:pt modelId="{830EB78A-3D50-44DF-8946-3DBF29D23F5D}" type="sibTrans" cxnId="{F16BA3F5-E960-4444-B5CB-AA525D45117A}">
      <dgm:prSet/>
      <dgm:spPr/>
      <dgm:t>
        <a:bodyPr/>
        <a:lstStyle/>
        <a:p>
          <a:endParaRPr lang="es-ES"/>
        </a:p>
      </dgm:t>
    </dgm:pt>
    <dgm:pt modelId="{D5A23F4E-C09D-42EC-B003-A06F71D937B4}">
      <dgm:prSet phldrT="[Texto]"/>
      <dgm:spPr/>
      <dgm:t>
        <a:bodyPr/>
        <a:lstStyle/>
        <a:p>
          <a:r>
            <a:rPr lang="es-ES" dirty="0"/>
            <a:t>Se incluye como instancia de aprobación para la enajenación temprana el Comité </a:t>
          </a:r>
          <a:r>
            <a:rPr lang="es-CO" dirty="0"/>
            <a:t>conformado por un representante de la Presidencia de la República, un representante del Ministerio de Hacienda y Crédito Público y un representante del Ministerio de Justicia y del Derecho y la Sociedad de Activos Especiales SAS en su calidad de Secretaría Técnica. </a:t>
          </a:r>
          <a:endParaRPr lang="es-ES" dirty="0"/>
        </a:p>
      </dgm:t>
    </dgm:pt>
    <dgm:pt modelId="{D1EC0E5D-C068-4BCB-ADDE-919B1A35F993}" type="parTrans" cxnId="{FFC30761-321C-405C-9CC8-7839D321F654}">
      <dgm:prSet/>
      <dgm:spPr/>
      <dgm:t>
        <a:bodyPr/>
        <a:lstStyle/>
        <a:p>
          <a:endParaRPr lang="es-ES"/>
        </a:p>
      </dgm:t>
    </dgm:pt>
    <dgm:pt modelId="{8CC71C4C-8CB6-4659-9F0B-02022EBE9EF0}" type="sibTrans" cxnId="{FFC30761-321C-405C-9CC8-7839D321F654}">
      <dgm:prSet/>
      <dgm:spPr/>
      <dgm:t>
        <a:bodyPr/>
        <a:lstStyle/>
        <a:p>
          <a:endParaRPr lang="es-ES"/>
        </a:p>
      </dgm:t>
    </dgm:pt>
    <dgm:pt modelId="{97D52EA2-EAE7-4DC8-9F15-B17A68A58073}">
      <dgm:prSet phldrT="[Texto]"/>
      <dgm:spPr/>
      <dgm:t>
        <a:bodyPr/>
        <a:lstStyle/>
        <a:p>
          <a:r>
            <a:rPr lang="es-ES" dirty="0"/>
            <a:t>ENAJENACIÓN TEMPRANA</a:t>
          </a:r>
        </a:p>
      </dgm:t>
    </dgm:pt>
    <dgm:pt modelId="{853484EA-CAAF-48FA-81A5-C87FDDCA9163}" type="parTrans" cxnId="{BE6C4F4B-7923-46DE-A6CC-3D35EB522332}">
      <dgm:prSet/>
      <dgm:spPr/>
      <dgm:t>
        <a:bodyPr/>
        <a:lstStyle/>
        <a:p>
          <a:endParaRPr lang="es-ES"/>
        </a:p>
      </dgm:t>
    </dgm:pt>
    <dgm:pt modelId="{C075EBB7-2F2A-4A65-A2FA-A7E31E0BFBF1}" type="sibTrans" cxnId="{BE6C4F4B-7923-46DE-A6CC-3D35EB522332}">
      <dgm:prSet/>
      <dgm:spPr/>
      <dgm:t>
        <a:bodyPr/>
        <a:lstStyle/>
        <a:p>
          <a:endParaRPr lang="es-ES"/>
        </a:p>
      </dgm:t>
    </dgm:pt>
    <dgm:pt modelId="{994996AC-4475-42FD-9B78-E01DAB75B8E6}">
      <dgm:prSet phldrT="[Texto]"/>
      <dgm:spPr/>
      <dgm:t>
        <a:bodyPr/>
        <a:lstStyle/>
        <a:p>
          <a:r>
            <a:rPr lang="es-ES" dirty="0"/>
            <a:t>Se incluyen las causales para la enajenación temprana</a:t>
          </a:r>
        </a:p>
      </dgm:t>
    </dgm:pt>
    <dgm:pt modelId="{D185E3DE-EBC6-4DA3-AC29-E17610930ECA}" type="parTrans" cxnId="{A89B7285-F536-4087-8E12-B12DE8C60CD5}">
      <dgm:prSet/>
      <dgm:spPr/>
      <dgm:t>
        <a:bodyPr/>
        <a:lstStyle/>
        <a:p>
          <a:endParaRPr lang="es-ES"/>
        </a:p>
      </dgm:t>
    </dgm:pt>
    <dgm:pt modelId="{E5D86EB4-7B21-450F-888D-F5A22DB3A062}" type="sibTrans" cxnId="{A89B7285-F536-4087-8E12-B12DE8C60CD5}">
      <dgm:prSet/>
      <dgm:spPr/>
      <dgm:t>
        <a:bodyPr/>
        <a:lstStyle/>
        <a:p>
          <a:endParaRPr lang="es-ES"/>
        </a:p>
      </dgm:t>
    </dgm:pt>
    <dgm:pt modelId="{1F1C89C6-9A54-4337-AE5A-B72C7FC303DD}">
      <dgm:prSet phldrT="[Texto]"/>
      <dgm:spPr/>
      <dgm:t>
        <a:bodyPr/>
        <a:lstStyle/>
        <a:p>
          <a:r>
            <a:rPr lang="es-ES" dirty="0"/>
            <a:t>Se incluye la constitución de la reserva técnica del 30%</a:t>
          </a:r>
        </a:p>
      </dgm:t>
    </dgm:pt>
    <dgm:pt modelId="{8C7E1AF0-D4B7-416F-BE1F-9AF4924026AE}" type="parTrans" cxnId="{7A51E336-D661-455E-8574-963F1DC3FFF7}">
      <dgm:prSet/>
      <dgm:spPr/>
      <dgm:t>
        <a:bodyPr/>
        <a:lstStyle/>
        <a:p>
          <a:endParaRPr lang="es-ES"/>
        </a:p>
      </dgm:t>
    </dgm:pt>
    <dgm:pt modelId="{8A3B0C0B-C79F-450F-B195-A2FF8C956107}" type="sibTrans" cxnId="{7A51E336-D661-455E-8574-963F1DC3FFF7}">
      <dgm:prSet/>
      <dgm:spPr/>
      <dgm:t>
        <a:bodyPr/>
        <a:lstStyle/>
        <a:p>
          <a:endParaRPr lang="es-ES"/>
        </a:p>
      </dgm:t>
    </dgm:pt>
    <dgm:pt modelId="{7C62B60A-276E-4B78-9924-CF4A0A5B61ED}" type="pres">
      <dgm:prSet presAssocID="{ACFCF4FC-9817-474D-A07F-4436DF8519B8}" presName="linearFlow" presStyleCnt="0">
        <dgm:presLayoutVars>
          <dgm:dir/>
          <dgm:animLvl val="lvl"/>
          <dgm:resizeHandles val="exact"/>
        </dgm:presLayoutVars>
      </dgm:prSet>
      <dgm:spPr/>
    </dgm:pt>
    <dgm:pt modelId="{763C1678-B975-42E3-8BFB-2C438BAFFBF0}" type="pres">
      <dgm:prSet presAssocID="{4E7BBF8F-F06A-41EF-8C9D-842E047C75BE}" presName="composite" presStyleCnt="0"/>
      <dgm:spPr/>
    </dgm:pt>
    <dgm:pt modelId="{EC9879B6-C397-4642-B396-0CB88F9C0366}" type="pres">
      <dgm:prSet presAssocID="{4E7BBF8F-F06A-41EF-8C9D-842E047C75BE}" presName="parentText" presStyleLbl="alignNode1" presStyleIdx="0" presStyleCnt="3">
        <dgm:presLayoutVars>
          <dgm:chMax val="1"/>
          <dgm:bulletEnabled val="1"/>
        </dgm:presLayoutVars>
      </dgm:prSet>
      <dgm:spPr/>
    </dgm:pt>
    <dgm:pt modelId="{5BD8B44B-C9E4-41A7-B019-BFA8C472E00F}" type="pres">
      <dgm:prSet presAssocID="{4E7BBF8F-F06A-41EF-8C9D-842E047C75BE}" presName="descendantText" presStyleLbl="alignAcc1" presStyleIdx="0" presStyleCnt="3">
        <dgm:presLayoutVars>
          <dgm:bulletEnabled val="1"/>
        </dgm:presLayoutVars>
      </dgm:prSet>
      <dgm:spPr/>
    </dgm:pt>
    <dgm:pt modelId="{C096A12C-2AAB-435B-904E-EBDCE1EEE8F5}" type="pres">
      <dgm:prSet presAssocID="{08016FCC-4F54-474C-B408-1B8FEB9B4E84}" presName="sp" presStyleCnt="0"/>
      <dgm:spPr/>
    </dgm:pt>
    <dgm:pt modelId="{F2838A49-A1E3-4EB3-B831-0F078E34D8E2}" type="pres">
      <dgm:prSet presAssocID="{E0DF2C9D-7047-4D5D-AB50-02F0DC5D5219}" presName="composite" presStyleCnt="0"/>
      <dgm:spPr/>
    </dgm:pt>
    <dgm:pt modelId="{EB783EB2-6CA6-45FA-8DA2-6C81DE780567}" type="pres">
      <dgm:prSet presAssocID="{E0DF2C9D-7047-4D5D-AB50-02F0DC5D5219}" presName="parentText" presStyleLbl="alignNode1" presStyleIdx="1" presStyleCnt="3">
        <dgm:presLayoutVars>
          <dgm:chMax val="1"/>
          <dgm:bulletEnabled val="1"/>
        </dgm:presLayoutVars>
      </dgm:prSet>
      <dgm:spPr/>
    </dgm:pt>
    <dgm:pt modelId="{7933102F-6CCB-4C9D-A281-046528AE054F}" type="pres">
      <dgm:prSet presAssocID="{E0DF2C9D-7047-4D5D-AB50-02F0DC5D5219}" presName="descendantText" presStyleLbl="alignAcc1" presStyleIdx="1" presStyleCnt="3">
        <dgm:presLayoutVars>
          <dgm:bulletEnabled val="1"/>
        </dgm:presLayoutVars>
      </dgm:prSet>
      <dgm:spPr/>
    </dgm:pt>
    <dgm:pt modelId="{C31335D9-591C-4CA9-AE6E-0AD00DA15178}" type="pres">
      <dgm:prSet presAssocID="{830EB78A-3D50-44DF-8946-3DBF29D23F5D}" presName="sp" presStyleCnt="0"/>
      <dgm:spPr/>
    </dgm:pt>
    <dgm:pt modelId="{7DFE4E96-DE90-4DAC-9E93-8DD1490B0A1B}" type="pres">
      <dgm:prSet presAssocID="{97D52EA2-EAE7-4DC8-9F15-B17A68A58073}" presName="composite" presStyleCnt="0"/>
      <dgm:spPr/>
    </dgm:pt>
    <dgm:pt modelId="{AEFB7B93-4C77-41E2-8725-41BD822313AA}" type="pres">
      <dgm:prSet presAssocID="{97D52EA2-EAE7-4DC8-9F15-B17A68A58073}" presName="parentText" presStyleLbl="alignNode1" presStyleIdx="2" presStyleCnt="3">
        <dgm:presLayoutVars>
          <dgm:chMax val="1"/>
          <dgm:bulletEnabled val="1"/>
        </dgm:presLayoutVars>
      </dgm:prSet>
      <dgm:spPr/>
    </dgm:pt>
    <dgm:pt modelId="{83D5F30D-30C5-465A-8DCF-1BA98F91E747}" type="pres">
      <dgm:prSet presAssocID="{97D52EA2-EAE7-4DC8-9F15-B17A68A58073}" presName="descendantText" presStyleLbl="alignAcc1" presStyleIdx="2" presStyleCnt="3">
        <dgm:presLayoutVars>
          <dgm:bulletEnabled val="1"/>
        </dgm:presLayoutVars>
      </dgm:prSet>
      <dgm:spPr/>
    </dgm:pt>
  </dgm:ptLst>
  <dgm:cxnLst>
    <dgm:cxn modelId="{444DC913-4051-4C0A-9666-CFB771D91FB2}" type="presOf" srcId="{1F1C89C6-9A54-4337-AE5A-B72C7FC303DD}" destId="{83D5F30D-30C5-465A-8DCF-1BA98F91E747}" srcOrd="0" destOrd="1" presId="urn:microsoft.com/office/officeart/2005/8/layout/chevron2"/>
    <dgm:cxn modelId="{3A251231-87AC-4309-9E83-3C043F3C0862}" type="presOf" srcId="{57778C84-F853-4651-A96A-30A395C461B7}" destId="{5BD8B44B-C9E4-41A7-B019-BFA8C472E00F}" srcOrd="0" destOrd="0" presId="urn:microsoft.com/office/officeart/2005/8/layout/chevron2"/>
    <dgm:cxn modelId="{7A51E336-D661-455E-8574-963F1DC3FFF7}" srcId="{97D52EA2-EAE7-4DC8-9F15-B17A68A58073}" destId="{1F1C89C6-9A54-4337-AE5A-B72C7FC303DD}" srcOrd="1" destOrd="0" parTransId="{8C7E1AF0-D4B7-416F-BE1F-9AF4924026AE}" sibTransId="{8A3B0C0B-C79F-450F-B195-A2FF8C956107}"/>
    <dgm:cxn modelId="{DB7D343D-9432-4C2C-8E29-04AED8CF63FE}" type="presOf" srcId="{D5A23F4E-C09D-42EC-B003-A06F71D937B4}" destId="{7933102F-6CCB-4C9D-A281-046528AE054F}" srcOrd="0" destOrd="0" presId="urn:microsoft.com/office/officeart/2005/8/layout/chevron2"/>
    <dgm:cxn modelId="{55987E3F-F6C1-4F8B-B4D6-685563AF85C5}" srcId="{4E7BBF8F-F06A-41EF-8C9D-842E047C75BE}" destId="{57778C84-F853-4651-A96A-30A395C461B7}" srcOrd="0" destOrd="0" parTransId="{1571A96E-58A0-4F95-87D9-995022257A5D}" sibTransId="{08E4DF0F-EF55-42AA-8009-9D7089CAB3DC}"/>
    <dgm:cxn modelId="{FFC30761-321C-405C-9CC8-7839D321F654}" srcId="{E0DF2C9D-7047-4D5D-AB50-02F0DC5D5219}" destId="{D5A23F4E-C09D-42EC-B003-A06F71D937B4}" srcOrd="0" destOrd="0" parTransId="{D1EC0E5D-C068-4BCB-ADDE-919B1A35F993}" sibTransId="{8CC71C4C-8CB6-4659-9F0B-02022EBE9EF0}"/>
    <dgm:cxn modelId="{BAFA5D46-D724-40D8-9853-C32AB5C0574A}" type="presOf" srcId="{ACFCF4FC-9817-474D-A07F-4436DF8519B8}" destId="{7C62B60A-276E-4B78-9924-CF4A0A5B61ED}" srcOrd="0" destOrd="0" presId="urn:microsoft.com/office/officeart/2005/8/layout/chevron2"/>
    <dgm:cxn modelId="{BFF74866-8073-497A-98CD-4B00C4A0F52F}" type="presOf" srcId="{97D52EA2-EAE7-4DC8-9F15-B17A68A58073}" destId="{AEFB7B93-4C77-41E2-8725-41BD822313AA}" srcOrd="0" destOrd="0" presId="urn:microsoft.com/office/officeart/2005/8/layout/chevron2"/>
    <dgm:cxn modelId="{BE6C4F4B-7923-46DE-A6CC-3D35EB522332}" srcId="{ACFCF4FC-9817-474D-A07F-4436DF8519B8}" destId="{97D52EA2-EAE7-4DC8-9F15-B17A68A58073}" srcOrd="2" destOrd="0" parTransId="{853484EA-CAAF-48FA-81A5-C87FDDCA9163}" sibTransId="{C075EBB7-2F2A-4A65-A2FA-A7E31E0BFBF1}"/>
    <dgm:cxn modelId="{A89B7285-F536-4087-8E12-B12DE8C60CD5}" srcId="{97D52EA2-EAE7-4DC8-9F15-B17A68A58073}" destId="{994996AC-4475-42FD-9B78-E01DAB75B8E6}" srcOrd="0" destOrd="0" parTransId="{D185E3DE-EBC6-4DA3-AC29-E17610930ECA}" sibTransId="{E5D86EB4-7B21-450F-888D-F5A22DB3A062}"/>
    <dgm:cxn modelId="{C43D47B9-D621-4AEB-A467-C522B5322548}" type="presOf" srcId="{4E7BBF8F-F06A-41EF-8C9D-842E047C75BE}" destId="{EC9879B6-C397-4642-B396-0CB88F9C0366}" srcOrd="0" destOrd="0" presId="urn:microsoft.com/office/officeart/2005/8/layout/chevron2"/>
    <dgm:cxn modelId="{9807C3C6-2A0F-43AF-82A1-F53CBE3C2FA2}" type="presOf" srcId="{E0DF2C9D-7047-4D5D-AB50-02F0DC5D5219}" destId="{EB783EB2-6CA6-45FA-8DA2-6C81DE780567}" srcOrd="0" destOrd="0" presId="urn:microsoft.com/office/officeart/2005/8/layout/chevron2"/>
    <dgm:cxn modelId="{085A0AD0-3084-4013-9BED-383C47233E36}" srcId="{ACFCF4FC-9817-474D-A07F-4436DF8519B8}" destId="{4E7BBF8F-F06A-41EF-8C9D-842E047C75BE}" srcOrd="0" destOrd="0" parTransId="{135FFE91-E8E7-4878-B802-9A679C9D1671}" sibTransId="{08016FCC-4F54-474C-B408-1B8FEB9B4E84}"/>
    <dgm:cxn modelId="{69B4BCDF-0ECA-494C-8E60-7CC41025BE96}" type="presOf" srcId="{994996AC-4475-42FD-9B78-E01DAB75B8E6}" destId="{83D5F30D-30C5-465A-8DCF-1BA98F91E747}" srcOrd="0" destOrd="0" presId="urn:microsoft.com/office/officeart/2005/8/layout/chevron2"/>
    <dgm:cxn modelId="{F16BA3F5-E960-4444-B5CB-AA525D45117A}" srcId="{ACFCF4FC-9817-474D-A07F-4436DF8519B8}" destId="{E0DF2C9D-7047-4D5D-AB50-02F0DC5D5219}" srcOrd="1" destOrd="0" parTransId="{6F76EF9E-BD9B-412A-B621-2D4C4DDB7492}" sibTransId="{830EB78A-3D50-44DF-8946-3DBF29D23F5D}"/>
    <dgm:cxn modelId="{C28972D9-4904-47E1-A376-8F3787BAC019}" type="presParOf" srcId="{7C62B60A-276E-4B78-9924-CF4A0A5B61ED}" destId="{763C1678-B975-42E3-8BFB-2C438BAFFBF0}" srcOrd="0" destOrd="0" presId="urn:microsoft.com/office/officeart/2005/8/layout/chevron2"/>
    <dgm:cxn modelId="{7F956971-D13A-4AE9-9BDB-7F451E8F739E}" type="presParOf" srcId="{763C1678-B975-42E3-8BFB-2C438BAFFBF0}" destId="{EC9879B6-C397-4642-B396-0CB88F9C0366}" srcOrd="0" destOrd="0" presId="urn:microsoft.com/office/officeart/2005/8/layout/chevron2"/>
    <dgm:cxn modelId="{DE373A00-8FCC-4C52-A748-D240C94F1276}" type="presParOf" srcId="{763C1678-B975-42E3-8BFB-2C438BAFFBF0}" destId="{5BD8B44B-C9E4-41A7-B019-BFA8C472E00F}" srcOrd="1" destOrd="0" presId="urn:microsoft.com/office/officeart/2005/8/layout/chevron2"/>
    <dgm:cxn modelId="{A1FBBC3A-BD6D-40D3-AEEC-4AD531F61F04}" type="presParOf" srcId="{7C62B60A-276E-4B78-9924-CF4A0A5B61ED}" destId="{C096A12C-2AAB-435B-904E-EBDCE1EEE8F5}" srcOrd="1" destOrd="0" presId="urn:microsoft.com/office/officeart/2005/8/layout/chevron2"/>
    <dgm:cxn modelId="{C13F81DA-892F-47F6-B774-4E52848A9312}" type="presParOf" srcId="{7C62B60A-276E-4B78-9924-CF4A0A5B61ED}" destId="{F2838A49-A1E3-4EB3-B831-0F078E34D8E2}" srcOrd="2" destOrd="0" presId="urn:microsoft.com/office/officeart/2005/8/layout/chevron2"/>
    <dgm:cxn modelId="{396962C5-27DC-4C02-8B41-FA01FBB280D0}" type="presParOf" srcId="{F2838A49-A1E3-4EB3-B831-0F078E34D8E2}" destId="{EB783EB2-6CA6-45FA-8DA2-6C81DE780567}" srcOrd="0" destOrd="0" presId="urn:microsoft.com/office/officeart/2005/8/layout/chevron2"/>
    <dgm:cxn modelId="{60BF0642-9479-4FD7-AC82-EA21F34AFC2D}" type="presParOf" srcId="{F2838A49-A1E3-4EB3-B831-0F078E34D8E2}" destId="{7933102F-6CCB-4C9D-A281-046528AE054F}" srcOrd="1" destOrd="0" presId="urn:microsoft.com/office/officeart/2005/8/layout/chevron2"/>
    <dgm:cxn modelId="{A09F68B6-4646-46DB-BA75-C53C2A286812}" type="presParOf" srcId="{7C62B60A-276E-4B78-9924-CF4A0A5B61ED}" destId="{C31335D9-591C-4CA9-AE6E-0AD00DA15178}" srcOrd="3" destOrd="0" presId="urn:microsoft.com/office/officeart/2005/8/layout/chevron2"/>
    <dgm:cxn modelId="{96B04DF3-26A9-4DF8-95A0-35B48A3E536D}" type="presParOf" srcId="{7C62B60A-276E-4B78-9924-CF4A0A5B61ED}" destId="{7DFE4E96-DE90-4DAC-9E93-8DD1490B0A1B}" srcOrd="4" destOrd="0" presId="urn:microsoft.com/office/officeart/2005/8/layout/chevron2"/>
    <dgm:cxn modelId="{247FA04F-C98B-4361-B8E6-6A720EB415F7}" type="presParOf" srcId="{7DFE4E96-DE90-4DAC-9E93-8DD1490B0A1B}" destId="{AEFB7B93-4C77-41E2-8725-41BD822313AA}" srcOrd="0" destOrd="0" presId="urn:microsoft.com/office/officeart/2005/8/layout/chevron2"/>
    <dgm:cxn modelId="{F7BD0A17-FB53-4923-8BAE-F61A755F66E6}" type="presParOf" srcId="{7DFE4E96-DE90-4DAC-9E93-8DD1490B0A1B}" destId="{83D5F30D-30C5-465A-8DCF-1BA98F91E747}"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FCF4FC-9817-474D-A07F-4436DF8519B8}" type="doc">
      <dgm:prSet loTypeId="urn:microsoft.com/office/officeart/2005/8/layout/chevron2" loCatId="list" qsTypeId="urn:microsoft.com/office/officeart/2005/8/quickstyle/3d2" qsCatId="3D" csTypeId="urn:microsoft.com/office/officeart/2005/8/colors/accent0_3" csCatId="mainScheme" phldr="1"/>
      <dgm:spPr/>
      <dgm:t>
        <a:bodyPr/>
        <a:lstStyle/>
        <a:p>
          <a:endParaRPr lang="es-ES"/>
        </a:p>
      </dgm:t>
    </dgm:pt>
    <dgm:pt modelId="{4E7BBF8F-F06A-41EF-8C9D-842E047C75BE}">
      <dgm:prSet phldrT="[Texto]" custT="1"/>
      <dgm:spPr/>
      <dgm:t>
        <a:bodyPr/>
        <a:lstStyle/>
        <a:p>
          <a:endParaRPr lang="es-ES" sz="1000" dirty="0"/>
        </a:p>
        <a:p>
          <a:r>
            <a:rPr lang="es-ES" sz="2000" dirty="0"/>
            <a:t>AVALÚOS</a:t>
          </a:r>
        </a:p>
        <a:p>
          <a:endParaRPr lang="es-ES" sz="1000" dirty="0"/>
        </a:p>
      </dgm:t>
    </dgm:pt>
    <dgm:pt modelId="{135FFE91-E8E7-4878-B802-9A679C9D1671}" type="parTrans" cxnId="{085A0AD0-3084-4013-9BED-383C47233E36}">
      <dgm:prSet/>
      <dgm:spPr/>
      <dgm:t>
        <a:bodyPr/>
        <a:lstStyle/>
        <a:p>
          <a:endParaRPr lang="es-ES"/>
        </a:p>
      </dgm:t>
    </dgm:pt>
    <dgm:pt modelId="{08016FCC-4F54-474C-B408-1B8FEB9B4E84}" type="sibTrans" cxnId="{085A0AD0-3084-4013-9BED-383C47233E36}">
      <dgm:prSet/>
      <dgm:spPr/>
      <dgm:t>
        <a:bodyPr/>
        <a:lstStyle/>
        <a:p>
          <a:endParaRPr lang="es-ES"/>
        </a:p>
      </dgm:t>
    </dgm:pt>
    <dgm:pt modelId="{57778C84-F853-4651-A96A-30A395C461B7}">
      <dgm:prSet phldrT="[Texto]"/>
      <dgm:spPr/>
      <dgm:t>
        <a:bodyPr/>
        <a:lstStyle/>
        <a:p>
          <a:r>
            <a:rPr lang="es-CO" dirty="0"/>
            <a:t>Los bienes objeto de enajenación deberán contar con el avalúo comercial, el cual tendrá una </a:t>
          </a:r>
          <a:r>
            <a:rPr lang="es-CO" b="1" dirty="0"/>
            <a:t>vigencia de 3 años </a:t>
          </a:r>
          <a:r>
            <a:rPr lang="es-CO" b="0" dirty="0"/>
            <a:t>y</a:t>
          </a:r>
          <a:r>
            <a:rPr lang="es-CO" b="1" dirty="0"/>
            <a:t> </a:t>
          </a:r>
          <a:r>
            <a:rPr lang="es-CO" dirty="0"/>
            <a:t>se actualizará anualmente con el reajuste anual adoptado por el Gobierno nacional. En el evento en que existan circunstancias ajenas al Administrador del FRISCO que impidan el acceso al inmueble, podrá efectuarse el avalúo teniendo en cuenta los </a:t>
          </a:r>
          <a:r>
            <a:rPr lang="es-CO" b="1" dirty="0"/>
            <a:t>precios de referencia del mercado</a:t>
          </a:r>
          <a:endParaRPr lang="es-ES" dirty="0"/>
        </a:p>
      </dgm:t>
    </dgm:pt>
    <dgm:pt modelId="{1571A96E-58A0-4F95-87D9-995022257A5D}" type="parTrans" cxnId="{55987E3F-F6C1-4F8B-B4D6-685563AF85C5}">
      <dgm:prSet/>
      <dgm:spPr/>
      <dgm:t>
        <a:bodyPr/>
        <a:lstStyle/>
        <a:p>
          <a:endParaRPr lang="es-ES"/>
        </a:p>
      </dgm:t>
    </dgm:pt>
    <dgm:pt modelId="{08E4DF0F-EF55-42AA-8009-9D7089CAB3DC}" type="sibTrans" cxnId="{55987E3F-F6C1-4F8B-B4D6-685563AF85C5}">
      <dgm:prSet/>
      <dgm:spPr/>
      <dgm:t>
        <a:bodyPr/>
        <a:lstStyle/>
        <a:p>
          <a:endParaRPr lang="es-ES"/>
        </a:p>
      </dgm:t>
    </dgm:pt>
    <dgm:pt modelId="{97D52EA2-EAE7-4DC8-9F15-B17A68A58073}">
      <dgm:prSet phldrT="[Texto]" custT="1"/>
      <dgm:spPr/>
      <dgm:t>
        <a:bodyPr/>
        <a:lstStyle/>
        <a:p>
          <a:r>
            <a:rPr lang="es-ES" sz="2000" dirty="0"/>
            <a:t>ESTIMADOS  DE RENTA</a:t>
          </a:r>
        </a:p>
      </dgm:t>
    </dgm:pt>
    <dgm:pt modelId="{853484EA-CAAF-48FA-81A5-C87FDDCA9163}" type="parTrans" cxnId="{BE6C4F4B-7923-46DE-A6CC-3D35EB522332}">
      <dgm:prSet/>
      <dgm:spPr/>
      <dgm:t>
        <a:bodyPr/>
        <a:lstStyle/>
        <a:p>
          <a:endParaRPr lang="es-ES"/>
        </a:p>
      </dgm:t>
    </dgm:pt>
    <dgm:pt modelId="{C075EBB7-2F2A-4A65-A2FA-A7E31E0BFBF1}" type="sibTrans" cxnId="{BE6C4F4B-7923-46DE-A6CC-3D35EB522332}">
      <dgm:prSet/>
      <dgm:spPr/>
      <dgm:t>
        <a:bodyPr/>
        <a:lstStyle/>
        <a:p>
          <a:endParaRPr lang="es-ES"/>
        </a:p>
      </dgm:t>
    </dgm:pt>
    <dgm:pt modelId="{994996AC-4475-42FD-9B78-E01DAB75B8E6}">
      <dgm:prSet phldrT="[Texto]"/>
      <dgm:spPr/>
      <dgm:t>
        <a:bodyPr/>
        <a:lstStyle/>
        <a:p>
          <a:r>
            <a:rPr lang="es-CO" dirty="0"/>
            <a:t>Los estimados de renta serán elaborados por las gerencias regionales o por los depositarios en un periodo máximo de diez (10) días para inmuebles urbanos a partir de la solicitud y serán aprobados por las gerencias regionales si el monto es inferior a un valor de $2.000.000 y por la Gerencia Técnica cuando sea superado dicho valor.  Para inmuebles rurales y demás tipologías de activos se elaborarán y/o aprobarán en un máximo de quince (15) días por parte de las Gerencias Regionales.</a:t>
          </a:r>
          <a:endParaRPr lang="es-ES" dirty="0"/>
        </a:p>
      </dgm:t>
    </dgm:pt>
    <dgm:pt modelId="{D185E3DE-EBC6-4DA3-AC29-E17610930ECA}" type="parTrans" cxnId="{A89B7285-F536-4087-8E12-B12DE8C60CD5}">
      <dgm:prSet/>
      <dgm:spPr/>
      <dgm:t>
        <a:bodyPr/>
        <a:lstStyle/>
        <a:p>
          <a:endParaRPr lang="es-ES"/>
        </a:p>
      </dgm:t>
    </dgm:pt>
    <dgm:pt modelId="{E5D86EB4-7B21-450F-888D-F5A22DB3A062}" type="sibTrans" cxnId="{A89B7285-F536-4087-8E12-B12DE8C60CD5}">
      <dgm:prSet/>
      <dgm:spPr/>
      <dgm:t>
        <a:bodyPr/>
        <a:lstStyle/>
        <a:p>
          <a:endParaRPr lang="es-ES"/>
        </a:p>
      </dgm:t>
    </dgm:pt>
    <dgm:pt modelId="{7C62B60A-276E-4B78-9924-CF4A0A5B61ED}" type="pres">
      <dgm:prSet presAssocID="{ACFCF4FC-9817-474D-A07F-4436DF8519B8}" presName="linearFlow" presStyleCnt="0">
        <dgm:presLayoutVars>
          <dgm:dir/>
          <dgm:animLvl val="lvl"/>
          <dgm:resizeHandles val="exact"/>
        </dgm:presLayoutVars>
      </dgm:prSet>
      <dgm:spPr/>
    </dgm:pt>
    <dgm:pt modelId="{763C1678-B975-42E3-8BFB-2C438BAFFBF0}" type="pres">
      <dgm:prSet presAssocID="{4E7BBF8F-F06A-41EF-8C9D-842E047C75BE}" presName="composite" presStyleCnt="0"/>
      <dgm:spPr/>
    </dgm:pt>
    <dgm:pt modelId="{EC9879B6-C397-4642-B396-0CB88F9C0366}" type="pres">
      <dgm:prSet presAssocID="{4E7BBF8F-F06A-41EF-8C9D-842E047C75BE}" presName="parentText" presStyleLbl="alignNode1" presStyleIdx="0" presStyleCnt="2">
        <dgm:presLayoutVars>
          <dgm:chMax val="1"/>
          <dgm:bulletEnabled val="1"/>
        </dgm:presLayoutVars>
      </dgm:prSet>
      <dgm:spPr/>
    </dgm:pt>
    <dgm:pt modelId="{5BD8B44B-C9E4-41A7-B019-BFA8C472E00F}" type="pres">
      <dgm:prSet presAssocID="{4E7BBF8F-F06A-41EF-8C9D-842E047C75BE}" presName="descendantText" presStyleLbl="alignAcc1" presStyleIdx="0" presStyleCnt="2">
        <dgm:presLayoutVars>
          <dgm:bulletEnabled val="1"/>
        </dgm:presLayoutVars>
      </dgm:prSet>
      <dgm:spPr/>
    </dgm:pt>
    <dgm:pt modelId="{C096A12C-2AAB-435B-904E-EBDCE1EEE8F5}" type="pres">
      <dgm:prSet presAssocID="{08016FCC-4F54-474C-B408-1B8FEB9B4E84}" presName="sp" presStyleCnt="0"/>
      <dgm:spPr/>
    </dgm:pt>
    <dgm:pt modelId="{7DFE4E96-DE90-4DAC-9E93-8DD1490B0A1B}" type="pres">
      <dgm:prSet presAssocID="{97D52EA2-EAE7-4DC8-9F15-B17A68A58073}" presName="composite" presStyleCnt="0"/>
      <dgm:spPr/>
    </dgm:pt>
    <dgm:pt modelId="{AEFB7B93-4C77-41E2-8725-41BD822313AA}" type="pres">
      <dgm:prSet presAssocID="{97D52EA2-EAE7-4DC8-9F15-B17A68A58073}" presName="parentText" presStyleLbl="alignNode1" presStyleIdx="1" presStyleCnt="2" custLinFactNeighborY="0">
        <dgm:presLayoutVars>
          <dgm:chMax val="1"/>
          <dgm:bulletEnabled val="1"/>
        </dgm:presLayoutVars>
      </dgm:prSet>
      <dgm:spPr/>
    </dgm:pt>
    <dgm:pt modelId="{83D5F30D-30C5-465A-8DCF-1BA98F91E747}" type="pres">
      <dgm:prSet presAssocID="{97D52EA2-EAE7-4DC8-9F15-B17A68A58073}" presName="descendantText" presStyleLbl="alignAcc1" presStyleIdx="1" presStyleCnt="2">
        <dgm:presLayoutVars>
          <dgm:bulletEnabled val="1"/>
        </dgm:presLayoutVars>
      </dgm:prSet>
      <dgm:spPr/>
    </dgm:pt>
  </dgm:ptLst>
  <dgm:cxnLst>
    <dgm:cxn modelId="{3A251231-87AC-4309-9E83-3C043F3C0862}" type="presOf" srcId="{57778C84-F853-4651-A96A-30A395C461B7}" destId="{5BD8B44B-C9E4-41A7-B019-BFA8C472E00F}" srcOrd="0" destOrd="0" presId="urn:microsoft.com/office/officeart/2005/8/layout/chevron2"/>
    <dgm:cxn modelId="{55987E3F-F6C1-4F8B-B4D6-685563AF85C5}" srcId="{4E7BBF8F-F06A-41EF-8C9D-842E047C75BE}" destId="{57778C84-F853-4651-A96A-30A395C461B7}" srcOrd="0" destOrd="0" parTransId="{1571A96E-58A0-4F95-87D9-995022257A5D}" sibTransId="{08E4DF0F-EF55-42AA-8009-9D7089CAB3DC}"/>
    <dgm:cxn modelId="{BAFA5D46-D724-40D8-9853-C32AB5C0574A}" type="presOf" srcId="{ACFCF4FC-9817-474D-A07F-4436DF8519B8}" destId="{7C62B60A-276E-4B78-9924-CF4A0A5B61ED}" srcOrd="0" destOrd="0" presId="urn:microsoft.com/office/officeart/2005/8/layout/chevron2"/>
    <dgm:cxn modelId="{BFF74866-8073-497A-98CD-4B00C4A0F52F}" type="presOf" srcId="{97D52EA2-EAE7-4DC8-9F15-B17A68A58073}" destId="{AEFB7B93-4C77-41E2-8725-41BD822313AA}" srcOrd="0" destOrd="0" presId="urn:microsoft.com/office/officeart/2005/8/layout/chevron2"/>
    <dgm:cxn modelId="{BE6C4F4B-7923-46DE-A6CC-3D35EB522332}" srcId="{ACFCF4FC-9817-474D-A07F-4436DF8519B8}" destId="{97D52EA2-EAE7-4DC8-9F15-B17A68A58073}" srcOrd="1" destOrd="0" parTransId="{853484EA-CAAF-48FA-81A5-C87FDDCA9163}" sibTransId="{C075EBB7-2F2A-4A65-A2FA-A7E31E0BFBF1}"/>
    <dgm:cxn modelId="{A89B7285-F536-4087-8E12-B12DE8C60CD5}" srcId="{97D52EA2-EAE7-4DC8-9F15-B17A68A58073}" destId="{994996AC-4475-42FD-9B78-E01DAB75B8E6}" srcOrd="0" destOrd="0" parTransId="{D185E3DE-EBC6-4DA3-AC29-E17610930ECA}" sibTransId="{E5D86EB4-7B21-450F-888D-F5A22DB3A062}"/>
    <dgm:cxn modelId="{C43D47B9-D621-4AEB-A467-C522B5322548}" type="presOf" srcId="{4E7BBF8F-F06A-41EF-8C9D-842E047C75BE}" destId="{EC9879B6-C397-4642-B396-0CB88F9C0366}" srcOrd="0" destOrd="0" presId="urn:microsoft.com/office/officeart/2005/8/layout/chevron2"/>
    <dgm:cxn modelId="{085A0AD0-3084-4013-9BED-383C47233E36}" srcId="{ACFCF4FC-9817-474D-A07F-4436DF8519B8}" destId="{4E7BBF8F-F06A-41EF-8C9D-842E047C75BE}" srcOrd="0" destOrd="0" parTransId="{135FFE91-E8E7-4878-B802-9A679C9D1671}" sibTransId="{08016FCC-4F54-474C-B408-1B8FEB9B4E84}"/>
    <dgm:cxn modelId="{69B4BCDF-0ECA-494C-8E60-7CC41025BE96}" type="presOf" srcId="{994996AC-4475-42FD-9B78-E01DAB75B8E6}" destId="{83D5F30D-30C5-465A-8DCF-1BA98F91E747}" srcOrd="0" destOrd="0" presId="urn:microsoft.com/office/officeart/2005/8/layout/chevron2"/>
    <dgm:cxn modelId="{C28972D9-4904-47E1-A376-8F3787BAC019}" type="presParOf" srcId="{7C62B60A-276E-4B78-9924-CF4A0A5B61ED}" destId="{763C1678-B975-42E3-8BFB-2C438BAFFBF0}" srcOrd="0" destOrd="0" presId="urn:microsoft.com/office/officeart/2005/8/layout/chevron2"/>
    <dgm:cxn modelId="{7F956971-D13A-4AE9-9BDB-7F451E8F739E}" type="presParOf" srcId="{763C1678-B975-42E3-8BFB-2C438BAFFBF0}" destId="{EC9879B6-C397-4642-B396-0CB88F9C0366}" srcOrd="0" destOrd="0" presId="urn:microsoft.com/office/officeart/2005/8/layout/chevron2"/>
    <dgm:cxn modelId="{DE373A00-8FCC-4C52-A748-D240C94F1276}" type="presParOf" srcId="{763C1678-B975-42E3-8BFB-2C438BAFFBF0}" destId="{5BD8B44B-C9E4-41A7-B019-BFA8C472E00F}" srcOrd="1" destOrd="0" presId="urn:microsoft.com/office/officeart/2005/8/layout/chevron2"/>
    <dgm:cxn modelId="{A1FBBC3A-BD6D-40D3-AEEC-4AD531F61F04}" type="presParOf" srcId="{7C62B60A-276E-4B78-9924-CF4A0A5B61ED}" destId="{C096A12C-2AAB-435B-904E-EBDCE1EEE8F5}" srcOrd="1" destOrd="0" presId="urn:microsoft.com/office/officeart/2005/8/layout/chevron2"/>
    <dgm:cxn modelId="{96B04DF3-26A9-4DF8-95A0-35B48A3E536D}" type="presParOf" srcId="{7C62B60A-276E-4B78-9924-CF4A0A5B61ED}" destId="{7DFE4E96-DE90-4DAC-9E93-8DD1490B0A1B}" srcOrd="2" destOrd="0" presId="urn:microsoft.com/office/officeart/2005/8/layout/chevron2"/>
    <dgm:cxn modelId="{247FA04F-C98B-4361-B8E6-6A720EB415F7}" type="presParOf" srcId="{7DFE4E96-DE90-4DAC-9E93-8DD1490B0A1B}" destId="{AEFB7B93-4C77-41E2-8725-41BD822313AA}" srcOrd="0" destOrd="0" presId="urn:microsoft.com/office/officeart/2005/8/layout/chevron2"/>
    <dgm:cxn modelId="{F7BD0A17-FB53-4923-8BAE-F61A755F66E6}" type="presParOf" srcId="{7DFE4E96-DE90-4DAC-9E93-8DD1490B0A1B}" destId="{83D5F30D-30C5-465A-8DCF-1BA98F91E747}"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CFCF4FC-9817-474D-A07F-4436DF8519B8}" type="doc">
      <dgm:prSet loTypeId="urn:microsoft.com/office/officeart/2005/8/layout/chevron2" loCatId="list" qsTypeId="urn:microsoft.com/office/officeart/2005/8/quickstyle/simple5" qsCatId="simple" csTypeId="urn:microsoft.com/office/officeart/2005/8/colors/accent0_3" csCatId="mainScheme" phldr="1"/>
      <dgm:spPr/>
      <dgm:t>
        <a:bodyPr/>
        <a:lstStyle/>
        <a:p>
          <a:endParaRPr lang="es-ES"/>
        </a:p>
      </dgm:t>
    </dgm:pt>
    <dgm:pt modelId="{4E7BBF8F-F06A-41EF-8C9D-842E047C75BE}">
      <dgm:prSet phldrT="[Texto]"/>
      <dgm:spPr/>
      <dgm:t>
        <a:bodyPr/>
        <a:lstStyle/>
        <a:p>
          <a:r>
            <a:rPr lang="es-ES" dirty="0"/>
            <a:t>OBLIGACIONES</a:t>
          </a:r>
        </a:p>
        <a:p>
          <a:r>
            <a:rPr lang="es-ES" dirty="0"/>
            <a:t>DEPOSITARIOS</a:t>
          </a:r>
        </a:p>
      </dgm:t>
    </dgm:pt>
    <dgm:pt modelId="{135FFE91-E8E7-4878-B802-9A679C9D1671}" type="parTrans" cxnId="{085A0AD0-3084-4013-9BED-383C47233E36}">
      <dgm:prSet/>
      <dgm:spPr/>
      <dgm:t>
        <a:bodyPr/>
        <a:lstStyle/>
        <a:p>
          <a:endParaRPr lang="es-ES"/>
        </a:p>
      </dgm:t>
    </dgm:pt>
    <dgm:pt modelId="{08016FCC-4F54-474C-B408-1B8FEB9B4E84}" type="sibTrans" cxnId="{085A0AD0-3084-4013-9BED-383C47233E36}">
      <dgm:prSet/>
      <dgm:spPr/>
      <dgm:t>
        <a:bodyPr/>
        <a:lstStyle/>
        <a:p>
          <a:endParaRPr lang="es-ES"/>
        </a:p>
      </dgm:t>
    </dgm:pt>
    <dgm:pt modelId="{57778C84-F853-4651-A96A-30A395C461B7}">
      <dgm:prSet phldrT="[Texto]"/>
      <dgm:spPr/>
      <dgm:t>
        <a:bodyPr/>
        <a:lstStyle/>
        <a:p>
          <a:r>
            <a:rPr lang="es-ES" dirty="0"/>
            <a:t>Se incluye dentro de las obligaciones especiales del depositario:</a:t>
          </a:r>
        </a:p>
      </dgm:t>
    </dgm:pt>
    <dgm:pt modelId="{1571A96E-58A0-4F95-87D9-995022257A5D}" type="parTrans" cxnId="{55987E3F-F6C1-4F8B-B4D6-685563AF85C5}">
      <dgm:prSet/>
      <dgm:spPr/>
      <dgm:t>
        <a:bodyPr/>
        <a:lstStyle/>
        <a:p>
          <a:endParaRPr lang="es-ES"/>
        </a:p>
      </dgm:t>
    </dgm:pt>
    <dgm:pt modelId="{08E4DF0F-EF55-42AA-8009-9D7089CAB3DC}" type="sibTrans" cxnId="{55987E3F-F6C1-4F8B-B4D6-685563AF85C5}">
      <dgm:prSet/>
      <dgm:spPr/>
      <dgm:t>
        <a:bodyPr/>
        <a:lstStyle/>
        <a:p>
          <a:endParaRPr lang="es-ES"/>
        </a:p>
      </dgm:t>
    </dgm:pt>
    <dgm:pt modelId="{E0DF2C9D-7047-4D5D-AB50-02F0DC5D5219}">
      <dgm:prSet phldrT="[Texto]"/>
      <dgm:spPr/>
      <dgm:t>
        <a:bodyPr/>
        <a:lstStyle/>
        <a:p>
          <a:r>
            <a:rPr lang="es-ES" dirty="0"/>
            <a:t>DESTRUCCIÓN O CHATARRIZACIÓN</a:t>
          </a:r>
        </a:p>
      </dgm:t>
    </dgm:pt>
    <dgm:pt modelId="{6F76EF9E-BD9B-412A-B621-2D4C4DDB7492}" type="parTrans" cxnId="{F16BA3F5-E960-4444-B5CB-AA525D45117A}">
      <dgm:prSet/>
      <dgm:spPr/>
      <dgm:t>
        <a:bodyPr/>
        <a:lstStyle/>
        <a:p>
          <a:endParaRPr lang="es-ES"/>
        </a:p>
      </dgm:t>
    </dgm:pt>
    <dgm:pt modelId="{830EB78A-3D50-44DF-8946-3DBF29D23F5D}" type="sibTrans" cxnId="{F16BA3F5-E960-4444-B5CB-AA525D45117A}">
      <dgm:prSet/>
      <dgm:spPr/>
      <dgm:t>
        <a:bodyPr/>
        <a:lstStyle/>
        <a:p>
          <a:endParaRPr lang="es-ES"/>
        </a:p>
      </dgm:t>
    </dgm:pt>
    <dgm:pt modelId="{D5A23F4E-C09D-42EC-B003-A06F71D937B4}">
      <dgm:prSet phldrT="[Texto]"/>
      <dgm:spPr/>
      <dgm:t>
        <a:bodyPr/>
        <a:lstStyle/>
        <a:p>
          <a:r>
            <a:rPr lang="es-CO" dirty="0"/>
            <a:t>Se incluye el Comité con la competencia para destruir o </a:t>
          </a:r>
          <a:r>
            <a:rPr lang="es-CO" dirty="0" err="1"/>
            <a:t>chatarrizar</a:t>
          </a:r>
          <a:r>
            <a:rPr lang="es-CO" dirty="0"/>
            <a:t> los bienes afectados con medidas cautelares dentro del proceso de extinción de dominio el cual está  conformado por un representante de la Presidencia de la República, un representante del Ministerio de Hacienda y Crédito Público y un representante del Ministerio de Justicia y del Derecho y la Sociedad de Activos Especiales SAS en su calidad de Secretaría Técnica.</a:t>
          </a:r>
          <a:endParaRPr lang="es-ES" dirty="0"/>
        </a:p>
      </dgm:t>
    </dgm:pt>
    <dgm:pt modelId="{D1EC0E5D-C068-4BCB-ADDE-919B1A35F993}" type="parTrans" cxnId="{FFC30761-321C-405C-9CC8-7839D321F654}">
      <dgm:prSet/>
      <dgm:spPr/>
      <dgm:t>
        <a:bodyPr/>
        <a:lstStyle/>
        <a:p>
          <a:endParaRPr lang="es-ES"/>
        </a:p>
      </dgm:t>
    </dgm:pt>
    <dgm:pt modelId="{8CC71C4C-8CB6-4659-9F0B-02022EBE9EF0}" type="sibTrans" cxnId="{FFC30761-321C-405C-9CC8-7839D321F654}">
      <dgm:prSet/>
      <dgm:spPr/>
      <dgm:t>
        <a:bodyPr/>
        <a:lstStyle/>
        <a:p>
          <a:endParaRPr lang="es-ES"/>
        </a:p>
      </dgm:t>
    </dgm:pt>
    <dgm:pt modelId="{85B9BA5B-4260-47E0-AC4F-0AB291556BAD}">
      <dgm:prSet phldrT="[Texto]"/>
      <dgm:spPr/>
      <dgm:t>
        <a:bodyPr/>
        <a:lstStyle/>
        <a:p>
          <a:r>
            <a:rPr lang="es-ES" dirty="0"/>
            <a:t>1. Controlar y gestionar las zonas comunes en los inmueble que no tienen régimen de propiedad horizontal.</a:t>
          </a:r>
        </a:p>
      </dgm:t>
    </dgm:pt>
    <dgm:pt modelId="{5A1B05A4-2F47-4D0C-8D00-E446F9AE6DAE}" type="parTrans" cxnId="{614EB07D-1DEF-4A8C-AE8E-8246C1B8C243}">
      <dgm:prSet/>
      <dgm:spPr/>
      <dgm:t>
        <a:bodyPr/>
        <a:lstStyle/>
        <a:p>
          <a:endParaRPr lang="es-ES"/>
        </a:p>
      </dgm:t>
    </dgm:pt>
    <dgm:pt modelId="{88EB8A37-4651-4DF6-9A07-ADD2739672B2}" type="sibTrans" cxnId="{614EB07D-1DEF-4A8C-AE8E-8246C1B8C243}">
      <dgm:prSet/>
      <dgm:spPr/>
      <dgm:t>
        <a:bodyPr/>
        <a:lstStyle/>
        <a:p>
          <a:endParaRPr lang="es-ES"/>
        </a:p>
      </dgm:t>
    </dgm:pt>
    <dgm:pt modelId="{878778CB-DAE8-42B3-ACEB-87928ACC32BB}">
      <dgm:prSet phldrT="[Texto]"/>
      <dgm:spPr/>
      <dgm:t>
        <a:bodyPr/>
        <a:lstStyle/>
        <a:p>
          <a:r>
            <a:rPr lang="es-ES" dirty="0"/>
            <a:t>2. Efectuar </a:t>
          </a:r>
          <a:r>
            <a:rPr lang="es-CO" dirty="0"/>
            <a:t>un estudio que permita establecer la situación legal de la copropiedad, con base en el cual se efectúen recomendaciones sobre la necesidad de realizar los trámites pertinentes para constituir la Propiedad Horizontal </a:t>
          </a:r>
          <a:endParaRPr lang="es-ES" dirty="0"/>
        </a:p>
      </dgm:t>
    </dgm:pt>
    <dgm:pt modelId="{F75C91FC-6862-480D-A2B2-D24924143727}" type="parTrans" cxnId="{6ACB94DD-5116-415C-A65E-CC55B79E2007}">
      <dgm:prSet/>
      <dgm:spPr/>
      <dgm:t>
        <a:bodyPr/>
        <a:lstStyle/>
        <a:p>
          <a:endParaRPr lang="es-ES"/>
        </a:p>
      </dgm:t>
    </dgm:pt>
    <dgm:pt modelId="{F87C0C49-F960-4085-B6E5-76B644E4E74D}" type="sibTrans" cxnId="{6ACB94DD-5116-415C-A65E-CC55B79E2007}">
      <dgm:prSet/>
      <dgm:spPr/>
      <dgm:t>
        <a:bodyPr/>
        <a:lstStyle/>
        <a:p>
          <a:endParaRPr lang="es-ES"/>
        </a:p>
      </dgm:t>
    </dgm:pt>
    <dgm:pt modelId="{59C85DF5-253B-4B40-A027-3DB941914E08}">
      <dgm:prSet phldrT="[Texto]"/>
      <dgm:spPr/>
      <dgm:t>
        <a:bodyPr/>
        <a:lstStyle/>
        <a:p>
          <a:r>
            <a:rPr lang="es-CO" dirty="0"/>
            <a:t>Se ajustan las causales de destrucción o chatarrización</a:t>
          </a:r>
          <a:endParaRPr lang="es-ES" dirty="0"/>
        </a:p>
      </dgm:t>
    </dgm:pt>
    <dgm:pt modelId="{E9BC0566-F5BF-4E66-966D-9FF65E90C78B}" type="parTrans" cxnId="{52A327D4-ED15-4157-A16A-426AE67B4A2E}">
      <dgm:prSet/>
      <dgm:spPr/>
      <dgm:t>
        <a:bodyPr/>
        <a:lstStyle/>
        <a:p>
          <a:endParaRPr lang="es-ES"/>
        </a:p>
      </dgm:t>
    </dgm:pt>
    <dgm:pt modelId="{C2980AEE-92D5-4E40-9FDD-AD36E13E482D}" type="sibTrans" cxnId="{52A327D4-ED15-4157-A16A-426AE67B4A2E}">
      <dgm:prSet/>
      <dgm:spPr/>
      <dgm:t>
        <a:bodyPr/>
        <a:lstStyle/>
        <a:p>
          <a:endParaRPr lang="es-ES"/>
        </a:p>
      </dgm:t>
    </dgm:pt>
    <dgm:pt modelId="{C9B61D2E-EA8B-49A4-A7D2-906EED1215D6}">
      <dgm:prSet phldrT="[Texto]"/>
      <dgm:spPr/>
      <dgm:t>
        <a:bodyPr/>
        <a:lstStyle/>
        <a:p>
          <a:r>
            <a:rPr lang="es-ES" dirty="0"/>
            <a:t>DESALOJOS</a:t>
          </a:r>
        </a:p>
      </dgm:t>
    </dgm:pt>
    <dgm:pt modelId="{A12663C2-D985-4DFD-B5E1-122BA2CC316B}" type="parTrans" cxnId="{EBF9D2D2-5570-4D67-8405-B856B0080AF8}">
      <dgm:prSet/>
      <dgm:spPr/>
      <dgm:t>
        <a:bodyPr/>
        <a:lstStyle/>
        <a:p>
          <a:endParaRPr lang="es-ES"/>
        </a:p>
      </dgm:t>
    </dgm:pt>
    <dgm:pt modelId="{527D55BC-AB5F-44F9-AD79-04F9731DCFE0}" type="sibTrans" cxnId="{EBF9D2D2-5570-4D67-8405-B856B0080AF8}">
      <dgm:prSet/>
      <dgm:spPr/>
      <dgm:t>
        <a:bodyPr/>
        <a:lstStyle/>
        <a:p>
          <a:endParaRPr lang="es-ES"/>
        </a:p>
      </dgm:t>
    </dgm:pt>
    <dgm:pt modelId="{244A5CF4-C476-4FF8-8AEF-DE020B92FF93}">
      <dgm:prSet/>
      <dgm:spPr/>
      <dgm:t>
        <a:bodyPr/>
        <a:lstStyle/>
        <a:p>
          <a:r>
            <a:rPr lang="es-ES" dirty="0"/>
            <a:t>Se incluye los pertinente a la capacidad que tiene la SAE para ejercer </a:t>
          </a:r>
          <a:r>
            <a:rPr lang="es-CO" dirty="0"/>
            <a:t>directamente la Función de Policía Administrativa objeto de delegación por parte del Ministerio de Justicia y del Derecho, y en consecuencia por conducto de sus funcionarios puede ejecutar los actos que se expidan tendientes a la entrega real y material de los bienes que ingresan al FRISCO</a:t>
          </a:r>
          <a:r>
            <a:rPr lang="es-ES" dirty="0"/>
            <a:t> </a:t>
          </a:r>
        </a:p>
      </dgm:t>
    </dgm:pt>
    <dgm:pt modelId="{593B48EE-A913-44F5-9BF7-F4EBE2EBDD15}" type="parTrans" cxnId="{D0554492-B295-415A-A13D-4F4057BD050B}">
      <dgm:prSet/>
      <dgm:spPr/>
      <dgm:t>
        <a:bodyPr/>
        <a:lstStyle/>
        <a:p>
          <a:endParaRPr lang="es-ES"/>
        </a:p>
      </dgm:t>
    </dgm:pt>
    <dgm:pt modelId="{CB85FC22-994A-41E5-81DF-158AAE2A4D85}" type="sibTrans" cxnId="{D0554492-B295-415A-A13D-4F4057BD050B}">
      <dgm:prSet/>
      <dgm:spPr/>
      <dgm:t>
        <a:bodyPr/>
        <a:lstStyle/>
        <a:p>
          <a:endParaRPr lang="es-ES"/>
        </a:p>
      </dgm:t>
    </dgm:pt>
    <dgm:pt modelId="{7C62B60A-276E-4B78-9924-CF4A0A5B61ED}" type="pres">
      <dgm:prSet presAssocID="{ACFCF4FC-9817-474D-A07F-4436DF8519B8}" presName="linearFlow" presStyleCnt="0">
        <dgm:presLayoutVars>
          <dgm:dir/>
          <dgm:animLvl val="lvl"/>
          <dgm:resizeHandles val="exact"/>
        </dgm:presLayoutVars>
      </dgm:prSet>
      <dgm:spPr/>
    </dgm:pt>
    <dgm:pt modelId="{763C1678-B975-42E3-8BFB-2C438BAFFBF0}" type="pres">
      <dgm:prSet presAssocID="{4E7BBF8F-F06A-41EF-8C9D-842E047C75BE}" presName="composite" presStyleCnt="0"/>
      <dgm:spPr/>
    </dgm:pt>
    <dgm:pt modelId="{EC9879B6-C397-4642-B396-0CB88F9C0366}" type="pres">
      <dgm:prSet presAssocID="{4E7BBF8F-F06A-41EF-8C9D-842E047C75BE}" presName="parentText" presStyleLbl="alignNode1" presStyleIdx="0" presStyleCnt="3">
        <dgm:presLayoutVars>
          <dgm:chMax val="1"/>
          <dgm:bulletEnabled val="1"/>
        </dgm:presLayoutVars>
      </dgm:prSet>
      <dgm:spPr/>
    </dgm:pt>
    <dgm:pt modelId="{5BD8B44B-C9E4-41A7-B019-BFA8C472E00F}" type="pres">
      <dgm:prSet presAssocID="{4E7BBF8F-F06A-41EF-8C9D-842E047C75BE}" presName="descendantText" presStyleLbl="alignAcc1" presStyleIdx="0" presStyleCnt="3">
        <dgm:presLayoutVars>
          <dgm:bulletEnabled val="1"/>
        </dgm:presLayoutVars>
      </dgm:prSet>
      <dgm:spPr/>
    </dgm:pt>
    <dgm:pt modelId="{C096A12C-2AAB-435B-904E-EBDCE1EEE8F5}" type="pres">
      <dgm:prSet presAssocID="{08016FCC-4F54-474C-B408-1B8FEB9B4E84}" presName="sp" presStyleCnt="0"/>
      <dgm:spPr/>
    </dgm:pt>
    <dgm:pt modelId="{F2838A49-A1E3-4EB3-B831-0F078E34D8E2}" type="pres">
      <dgm:prSet presAssocID="{E0DF2C9D-7047-4D5D-AB50-02F0DC5D5219}" presName="composite" presStyleCnt="0"/>
      <dgm:spPr/>
    </dgm:pt>
    <dgm:pt modelId="{EB783EB2-6CA6-45FA-8DA2-6C81DE780567}" type="pres">
      <dgm:prSet presAssocID="{E0DF2C9D-7047-4D5D-AB50-02F0DC5D5219}" presName="parentText" presStyleLbl="alignNode1" presStyleIdx="1" presStyleCnt="3">
        <dgm:presLayoutVars>
          <dgm:chMax val="1"/>
          <dgm:bulletEnabled val="1"/>
        </dgm:presLayoutVars>
      </dgm:prSet>
      <dgm:spPr/>
    </dgm:pt>
    <dgm:pt modelId="{7933102F-6CCB-4C9D-A281-046528AE054F}" type="pres">
      <dgm:prSet presAssocID="{E0DF2C9D-7047-4D5D-AB50-02F0DC5D5219}" presName="descendantText" presStyleLbl="alignAcc1" presStyleIdx="1" presStyleCnt="3">
        <dgm:presLayoutVars>
          <dgm:bulletEnabled val="1"/>
        </dgm:presLayoutVars>
      </dgm:prSet>
      <dgm:spPr/>
    </dgm:pt>
    <dgm:pt modelId="{33816641-CBB1-4E83-A6E3-B17F16839678}" type="pres">
      <dgm:prSet presAssocID="{830EB78A-3D50-44DF-8946-3DBF29D23F5D}" presName="sp" presStyleCnt="0"/>
      <dgm:spPr/>
    </dgm:pt>
    <dgm:pt modelId="{45D44BF5-F4CF-4946-97EE-76D8021BD88D}" type="pres">
      <dgm:prSet presAssocID="{C9B61D2E-EA8B-49A4-A7D2-906EED1215D6}" presName="composite" presStyleCnt="0"/>
      <dgm:spPr/>
    </dgm:pt>
    <dgm:pt modelId="{DC17E9E3-470F-4E1A-8D45-38A404937B86}" type="pres">
      <dgm:prSet presAssocID="{C9B61D2E-EA8B-49A4-A7D2-906EED1215D6}" presName="parentText" presStyleLbl="alignNode1" presStyleIdx="2" presStyleCnt="3">
        <dgm:presLayoutVars>
          <dgm:chMax val="1"/>
          <dgm:bulletEnabled val="1"/>
        </dgm:presLayoutVars>
      </dgm:prSet>
      <dgm:spPr/>
    </dgm:pt>
    <dgm:pt modelId="{918C61F8-F40B-44F7-B8B8-CD5FDFC1A053}" type="pres">
      <dgm:prSet presAssocID="{C9B61D2E-EA8B-49A4-A7D2-906EED1215D6}" presName="descendantText" presStyleLbl="alignAcc1" presStyleIdx="2" presStyleCnt="3">
        <dgm:presLayoutVars>
          <dgm:bulletEnabled val="1"/>
        </dgm:presLayoutVars>
      </dgm:prSet>
      <dgm:spPr/>
    </dgm:pt>
  </dgm:ptLst>
  <dgm:cxnLst>
    <dgm:cxn modelId="{3A251231-87AC-4309-9E83-3C043F3C0862}" type="presOf" srcId="{57778C84-F853-4651-A96A-30A395C461B7}" destId="{5BD8B44B-C9E4-41A7-B019-BFA8C472E00F}" srcOrd="0" destOrd="0" presId="urn:microsoft.com/office/officeart/2005/8/layout/chevron2"/>
    <dgm:cxn modelId="{DB7D343D-9432-4C2C-8E29-04AED8CF63FE}" type="presOf" srcId="{D5A23F4E-C09D-42EC-B003-A06F71D937B4}" destId="{7933102F-6CCB-4C9D-A281-046528AE054F}" srcOrd="0" destOrd="0" presId="urn:microsoft.com/office/officeart/2005/8/layout/chevron2"/>
    <dgm:cxn modelId="{F74FFA3D-29A3-4B8E-8C3C-F180143BE8E2}" type="presOf" srcId="{59C85DF5-253B-4B40-A027-3DB941914E08}" destId="{7933102F-6CCB-4C9D-A281-046528AE054F}" srcOrd="0" destOrd="1" presId="urn:microsoft.com/office/officeart/2005/8/layout/chevron2"/>
    <dgm:cxn modelId="{55987E3F-F6C1-4F8B-B4D6-685563AF85C5}" srcId="{4E7BBF8F-F06A-41EF-8C9D-842E047C75BE}" destId="{57778C84-F853-4651-A96A-30A395C461B7}" srcOrd="0" destOrd="0" parTransId="{1571A96E-58A0-4F95-87D9-995022257A5D}" sibTransId="{08E4DF0F-EF55-42AA-8009-9D7089CAB3DC}"/>
    <dgm:cxn modelId="{FFC30761-321C-405C-9CC8-7839D321F654}" srcId="{E0DF2C9D-7047-4D5D-AB50-02F0DC5D5219}" destId="{D5A23F4E-C09D-42EC-B003-A06F71D937B4}" srcOrd="0" destOrd="0" parTransId="{D1EC0E5D-C068-4BCB-ADDE-919B1A35F993}" sibTransId="{8CC71C4C-8CB6-4659-9F0B-02022EBE9EF0}"/>
    <dgm:cxn modelId="{BAFA5D46-D724-40D8-9853-C32AB5C0574A}" type="presOf" srcId="{ACFCF4FC-9817-474D-A07F-4436DF8519B8}" destId="{7C62B60A-276E-4B78-9924-CF4A0A5B61ED}" srcOrd="0" destOrd="0" presId="urn:microsoft.com/office/officeart/2005/8/layout/chevron2"/>
    <dgm:cxn modelId="{614EB07D-1DEF-4A8C-AE8E-8246C1B8C243}" srcId="{4E7BBF8F-F06A-41EF-8C9D-842E047C75BE}" destId="{85B9BA5B-4260-47E0-AC4F-0AB291556BAD}" srcOrd="1" destOrd="0" parTransId="{5A1B05A4-2F47-4D0C-8D00-E446F9AE6DAE}" sibTransId="{88EB8A37-4651-4DF6-9A07-ADD2739672B2}"/>
    <dgm:cxn modelId="{D0554492-B295-415A-A13D-4F4057BD050B}" srcId="{C9B61D2E-EA8B-49A4-A7D2-906EED1215D6}" destId="{244A5CF4-C476-4FF8-8AEF-DE020B92FF93}" srcOrd="0" destOrd="0" parTransId="{593B48EE-A913-44F5-9BF7-F4EBE2EBDD15}" sibTransId="{CB85FC22-994A-41E5-81DF-158AAE2A4D85}"/>
    <dgm:cxn modelId="{C685BEA7-667E-4E7B-8BAC-F394F8B5E6DE}" type="presOf" srcId="{878778CB-DAE8-42B3-ACEB-87928ACC32BB}" destId="{5BD8B44B-C9E4-41A7-B019-BFA8C472E00F}" srcOrd="0" destOrd="2" presId="urn:microsoft.com/office/officeart/2005/8/layout/chevron2"/>
    <dgm:cxn modelId="{C43D47B9-D621-4AEB-A467-C522B5322548}" type="presOf" srcId="{4E7BBF8F-F06A-41EF-8C9D-842E047C75BE}" destId="{EC9879B6-C397-4642-B396-0CB88F9C0366}" srcOrd="0" destOrd="0" presId="urn:microsoft.com/office/officeart/2005/8/layout/chevron2"/>
    <dgm:cxn modelId="{9807C3C6-2A0F-43AF-82A1-F53CBE3C2FA2}" type="presOf" srcId="{E0DF2C9D-7047-4D5D-AB50-02F0DC5D5219}" destId="{EB783EB2-6CA6-45FA-8DA2-6C81DE780567}" srcOrd="0" destOrd="0" presId="urn:microsoft.com/office/officeart/2005/8/layout/chevron2"/>
    <dgm:cxn modelId="{085A0AD0-3084-4013-9BED-383C47233E36}" srcId="{ACFCF4FC-9817-474D-A07F-4436DF8519B8}" destId="{4E7BBF8F-F06A-41EF-8C9D-842E047C75BE}" srcOrd="0" destOrd="0" parTransId="{135FFE91-E8E7-4878-B802-9A679C9D1671}" sibTransId="{08016FCC-4F54-474C-B408-1B8FEB9B4E84}"/>
    <dgm:cxn modelId="{5D5A1DD0-E118-4E59-BB30-5419FEADC832}" type="presOf" srcId="{85B9BA5B-4260-47E0-AC4F-0AB291556BAD}" destId="{5BD8B44B-C9E4-41A7-B019-BFA8C472E00F}" srcOrd="0" destOrd="1" presId="urn:microsoft.com/office/officeart/2005/8/layout/chevron2"/>
    <dgm:cxn modelId="{EBF9D2D2-5570-4D67-8405-B856B0080AF8}" srcId="{ACFCF4FC-9817-474D-A07F-4436DF8519B8}" destId="{C9B61D2E-EA8B-49A4-A7D2-906EED1215D6}" srcOrd="2" destOrd="0" parTransId="{A12663C2-D985-4DFD-B5E1-122BA2CC316B}" sibTransId="{527D55BC-AB5F-44F9-AD79-04F9731DCFE0}"/>
    <dgm:cxn modelId="{52A327D4-ED15-4157-A16A-426AE67B4A2E}" srcId="{E0DF2C9D-7047-4D5D-AB50-02F0DC5D5219}" destId="{59C85DF5-253B-4B40-A027-3DB941914E08}" srcOrd="1" destOrd="0" parTransId="{E9BC0566-F5BF-4E66-966D-9FF65E90C78B}" sibTransId="{C2980AEE-92D5-4E40-9FDD-AD36E13E482D}"/>
    <dgm:cxn modelId="{6ACB94DD-5116-415C-A65E-CC55B79E2007}" srcId="{4E7BBF8F-F06A-41EF-8C9D-842E047C75BE}" destId="{878778CB-DAE8-42B3-ACEB-87928ACC32BB}" srcOrd="2" destOrd="0" parTransId="{F75C91FC-6862-480D-A2B2-D24924143727}" sibTransId="{F87C0C49-F960-4085-B6E5-76B644E4E74D}"/>
    <dgm:cxn modelId="{F16BA3F5-E960-4444-B5CB-AA525D45117A}" srcId="{ACFCF4FC-9817-474D-A07F-4436DF8519B8}" destId="{E0DF2C9D-7047-4D5D-AB50-02F0DC5D5219}" srcOrd="1" destOrd="0" parTransId="{6F76EF9E-BD9B-412A-B621-2D4C4DDB7492}" sibTransId="{830EB78A-3D50-44DF-8946-3DBF29D23F5D}"/>
    <dgm:cxn modelId="{A8E27CF9-0B26-4FC2-90CC-1C3E21E0189B}" type="presOf" srcId="{C9B61D2E-EA8B-49A4-A7D2-906EED1215D6}" destId="{DC17E9E3-470F-4E1A-8D45-38A404937B86}" srcOrd="0" destOrd="0" presId="urn:microsoft.com/office/officeart/2005/8/layout/chevron2"/>
    <dgm:cxn modelId="{E738BFFE-3779-46F2-B9C2-E7CA831A6C82}" type="presOf" srcId="{244A5CF4-C476-4FF8-8AEF-DE020B92FF93}" destId="{918C61F8-F40B-44F7-B8B8-CD5FDFC1A053}" srcOrd="0" destOrd="0" presId="urn:microsoft.com/office/officeart/2005/8/layout/chevron2"/>
    <dgm:cxn modelId="{C28972D9-4904-47E1-A376-8F3787BAC019}" type="presParOf" srcId="{7C62B60A-276E-4B78-9924-CF4A0A5B61ED}" destId="{763C1678-B975-42E3-8BFB-2C438BAFFBF0}" srcOrd="0" destOrd="0" presId="urn:microsoft.com/office/officeart/2005/8/layout/chevron2"/>
    <dgm:cxn modelId="{7F956971-D13A-4AE9-9BDB-7F451E8F739E}" type="presParOf" srcId="{763C1678-B975-42E3-8BFB-2C438BAFFBF0}" destId="{EC9879B6-C397-4642-B396-0CB88F9C0366}" srcOrd="0" destOrd="0" presId="urn:microsoft.com/office/officeart/2005/8/layout/chevron2"/>
    <dgm:cxn modelId="{DE373A00-8FCC-4C52-A748-D240C94F1276}" type="presParOf" srcId="{763C1678-B975-42E3-8BFB-2C438BAFFBF0}" destId="{5BD8B44B-C9E4-41A7-B019-BFA8C472E00F}" srcOrd="1" destOrd="0" presId="urn:microsoft.com/office/officeart/2005/8/layout/chevron2"/>
    <dgm:cxn modelId="{A1FBBC3A-BD6D-40D3-AEEC-4AD531F61F04}" type="presParOf" srcId="{7C62B60A-276E-4B78-9924-CF4A0A5B61ED}" destId="{C096A12C-2AAB-435B-904E-EBDCE1EEE8F5}" srcOrd="1" destOrd="0" presId="urn:microsoft.com/office/officeart/2005/8/layout/chevron2"/>
    <dgm:cxn modelId="{C13F81DA-892F-47F6-B774-4E52848A9312}" type="presParOf" srcId="{7C62B60A-276E-4B78-9924-CF4A0A5B61ED}" destId="{F2838A49-A1E3-4EB3-B831-0F078E34D8E2}" srcOrd="2" destOrd="0" presId="urn:microsoft.com/office/officeart/2005/8/layout/chevron2"/>
    <dgm:cxn modelId="{396962C5-27DC-4C02-8B41-FA01FBB280D0}" type="presParOf" srcId="{F2838A49-A1E3-4EB3-B831-0F078E34D8E2}" destId="{EB783EB2-6CA6-45FA-8DA2-6C81DE780567}" srcOrd="0" destOrd="0" presId="urn:microsoft.com/office/officeart/2005/8/layout/chevron2"/>
    <dgm:cxn modelId="{60BF0642-9479-4FD7-AC82-EA21F34AFC2D}" type="presParOf" srcId="{F2838A49-A1E3-4EB3-B831-0F078E34D8E2}" destId="{7933102F-6CCB-4C9D-A281-046528AE054F}" srcOrd="1" destOrd="0" presId="urn:microsoft.com/office/officeart/2005/8/layout/chevron2"/>
    <dgm:cxn modelId="{DFAC406D-CB61-4ACC-8E59-F84F08853F92}" type="presParOf" srcId="{7C62B60A-276E-4B78-9924-CF4A0A5B61ED}" destId="{33816641-CBB1-4E83-A6E3-B17F16839678}" srcOrd="3" destOrd="0" presId="urn:microsoft.com/office/officeart/2005/8/layout/chevron2"/>
    <dgm:cxn modelId="{54E2CEF6-D364-4AC5-9806-E1D2A6ABDFF4}" type="presParOf" srcId="{7C62B60A-276E-4B78-9924-CF4A0A5B61ED}" destId="{45D44BF5-F4CF-4946-97EE-76D8021BD88D}" srcOrd="4" destOrd="0" presId="urn:microsoft.com/office/officeart/2005/8/layout/chevron2"/>
    <dgm:cxn modelId="{992C7C35-674E-47BA-B8D0-22A94CDC5DC0}" type="presParOf" srcId="{45D44BF5-F4CF-4946-97EE-76D8021BD88D}" destId="{DC17E9E3-470F-4E1A-8D45-38A404937B86}" srcOrd="0" destOrd="0" presId="urn:microsoft.com/office/officeart/2005/8/layout/chevron2"/>
    <dgm:cxn modelId="{5AD561AC-4F73-4E0B-A782-2EA9C15FE38B}" type="presParOf" srcId="{45D44BF5-F4CF-4946-97EE-76D8021BD88D}" destId="{918C61F8-F40B-44F7-B8B8-CD5FDFC1A053}"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F5270F8-8720-4868-A909-1382A45D9859}" type="doc">
      <dgm:prSet loTypeId="urn:microsoft.com/office/officeart/2008/layout/VerticalCurvedList" loCatId="list" qsTypeId="urn:microsoft.com/office/officeart/2005/8/quickstyle/simple1" qsCatId="simple" csTypeId="urn:microsoft.com/office/officeart/2005/8/colors/colorful4" csCatId="colorful" phldr="1"/>
      <dgm:spPr/>
      <dgm:t>
        <a:bodyPr/>
        <a:lstStyle/>
        <a:p>
          <a:endParaRPr lang="es-ES"/>
        </a:p>
      </dgm:t>
    </dgm:pt>
    <dgm:pt modelId="{EFEBBA2F-7999-40B8-A7FC-C37084A233A1}">
      <dgm:prSet phldrT="[Texto]"/>
      <dgm:spPr/>
      <dgm:t>
        <a:bodyPr/>
        <a:lstStyle/>
        <a:p>
          <a:r>
            <a:rPr lang="es-CO"/>
            <a:t>Seguridad</a:t>
          </a:r>
          <a:endParaRPr lang="es-ES"/>
        </a:p>
      </dgm:t>
    </dgm:pt>
    <dgm:pt modelId="{89508E68-EAEE-45D5-9A28-E8EC7BBD9DDC}" type="parTrans" cxnId="{BFC03DE2-2E6E-4B35-A796-5E414CE50EEE}">
      <dgm:prSet/>
      <dgm:spPr/>
      <dgm:t>
        <a:bodyPr/>
        <a:lstStyle/>
        <a:p>
          <a:endParaRPr lang="es-ES"/>
        </a:p>
      </dgm:t>
    </dgm:pt>
    <dgm:pt modelId="{2701BE3A-FE46-4C0B-9AC8-31F69E437F21}" type="sibTrans" cxnId="{BFC03DE2-2E6E-4B35-A796-5E414CE50EEE}">
      <dgm:prSet/>
      <dgm:spPr/>
      <dgm:t>
        <a:bodyPr/>
        <a:lstStyle/>
        <a:p>
          <a:endParaRPr lang="es-ES"/>
        </a:p>
      </dgm:t>
    </dgm:pt>
    <dgm:pt modelId="{14A09D84-04CE-465F-BFDC-22C241336983}">
      <dgm:prSet/>
      <dgm:spPr/>
      <dgm:t>
        <a:bodyPr/>
        <a:lstStyle/>
        <a:p>
          <a:r>
            <a:rPr lang="es-CO" dirty="0"/>
            <a:t>Proveedores</a:t>
          </a:r>
        </a:p>
      </dgm:t>
    </dgm:pt>
    <dgm:pt modelId="{B67AD1A5-DF3D-4F79-9420-274EE7DA0AF8}" type="parTrans" cxnId="{3032FB2E-7C76-4A47-89BE-E89987FA1305}">
      <dgm:prSet/>
      <dgm:spPr/>
      <dgm:t>
        <a:bodyPr/>
        <a:lstStyle/>
        <a:p>
          <a:endParaRPr lang="es-ES"/>
        </a:p>
      </dgm:t>
    </dgm:pt>
    <dgm:pt modelId="{34A5AA9B-D31E-415F-92BC-8452F86725BA}" type="sibTrans" cxnId="{3032FB2E-7C76-4A47-89BE-E89987FA1305}">
      <dgm:prSet/>
      <dgm:spPr/>
      <dgm:t>
        <a:bodyPr/>
        <a:lstStyle/>
        <a:p>
          <a:endParaRPr lang="es-ES"/>
        </a:p>
      </dgm:t>
    </dgm:pt>
    <dgm:pt modelId="{B1ABB7D4-D799-4419-A36D-80D2B63DAEBE}">
      <dgm:prSet/>
      <dgm:spPr/>
      <dgm:t>
        <a:bodyPr/>
        <a:lstStyle/>
        <a:p>
          <a:r>
            <a:rPr lang="es-CO" dirty="0"/>
            <a:t>Infraestructura</a:t>
          </a:r>
        </a:p>
      </dgm:t>
    </dgm:pt>
    <dgm:pt modelId="{A2D0E533-FB29-4309-A076-4742167FB764}" type="parTrans" cxnId="{966008EA-0ACE-481D-B76A-205B74F94D12}">
      <dgm:prSet/>
      <dgm:spPr/>
      <dgm:t>
        <a:bodyPr/>
        <a:lstStyle/>
        <a:p>
          <a:endParaRPr lang="es-ES"/>
        </a:p>
      </dgm:t>
    </dgm:pt>
    <dgm:pt modelId="{A4CFF842-B175-4564-8F15-F4745B3280B1}" type="sibTrans" cxnId="{966008EA-0ACE-481D-B76A-205B74F94D12}">
      <dgm:prSet/>
      <dgm:spPr/>
      <dgm:t>
        <a:bodyPr/>
        <a:lstStyle/>
        <a:p>
          <a:endParaRPr lang="es-ES"/>
        </a:p>
      </dgm:t>
    </dgm:pt>
    <dgm:pt modelId="{4D7685F7-B4FD-412F-936C-00871CB44543}">
      <dgm:prSet/>
      <dgm:spPr/>
      <dgm:t>
        <a:bodyPr/>
        <a:lstStyle/>
        <a:p>
          <a:r>
            <a:rPr lang="es-CO" dirty="0"/>
            <a:t>Aplicaciones</a:t>
          </a:r>
        </a:p>
      </dgm:t>
    </dgm:pt>
    <dgm:pt modelId="{25023F85-4B30-4A64-B29F-6B1563714E3E}" type="parTrans" cxnId="{5CAAAEE4-1F4B-4C94-B385-95DE559D801F}">
      <dgm:prSet/>
      <dgm:spPr/>
      <dgm:t>
        <a:bodyPr/>
        <a:lstStyle/>
        <a:p>
          <a:endParaRPr lang="es-ES"/>
        </a:p>
      </dgm:t>
    </dgm:pt>
    <dgm:pt modelId="{335AD177-1E50-4798-BDAE-735468130114}" type="sibTrans" cxnId="{5CAAAEE4-1F4B-4C94-B385-95DE559D801F}">
      <dgm:prSet/>
      <dgm:spPr/>
      <dgm:t>
        <a:bodyPr/>
        <a:lstStyle/>
        <a:p>
          <a:endParaRPr lang="es-ES"/>
        </a:p>
      </dgm:t>
    </dgm:pt>
    <dgm:pt modelId="{23F2C90F-445F-417B-BC11-10713FA01FD4}" type="pres">
      <dgm:prSet presAssocID="{CF5270F8-8720-4868-A909-1382A45D9859}" presName="Name0" presStyleCnt="0">
        <dgm:presLayoutVars>
          <dgm:chMax val="7"/>
          <dgm:chPref val="7"/>
          <dgm:dir/>
        </dgm:presLayoutVars>
      </dgm:prSet>
      <dgm:spPr/>
    </dgm:pt>
    <dgm:pt modelId="{48BD5C72-C502-42D8-A249-1E3DC7E921A7}" type="pres">
      <dgm:prSet presAssocID="{CF5270F8-8720-4868-A909-1382A45D9859}" presName="Name1" presStyleCnt="0"/>
      <dgm:spPr/>
    </dgm:pt>
    <dgm:pt modelId="{5A7B30D7-9331-41E4-818B-EC4F0C3207D0}" type="pres">
      <dgm:prSet presAssocID="{CF5270F8-8720-4868-A909-1382A45D9859}" presName="cycle" presStyleCnt="0"/>
      <dgm:spPr/>
    </dgm:pt>
    <dgm:pt modelId="{D1F1FC12-3630-4441-A89B-DEC5BBD395BF}" type="pres">
      <dgm:prSet presAssocID="{CF5270F8-8720-4868-A909-1382A45D9859}" presName="srcNode" presStyleLbl="node1" presStyleIdx="0" presStyleCnt="4"/>
      <dgm:spPr/>
    </dgm:pt>
    <dgm:pt modelId="{69B27D5C-5528-42B2-9681-1B1761257DBD}" type="pres">
      <dgm:prSet presAssocID="{CF5270F8-8720-4868-A909-1382A45D9859}" presName="conn" presStyleLbl="parChTrans1D2" presStyleIdx="0" presStyleCnt="1"/>
      <dgm:spPr/>
    </dgm:pt>
    <dgm:pt modelId="{444C9F30-B960-47FC-988C-F51B7AA6F875}" type="pres">
      <dgm:prSet presAssocID="{CF5270F8-8720-4868-A909-1382A45D9859}" presName="extraNode" presStyleLbl="node1" presStyleIdx="0" presStyleCnt="4"/>
      <dgm:spPr/>
    </dgm:pt>
    <dgm:pt modelId="{3B2457EB-EE5E-4011-83E2-4482B6CD2AEA}" type="pres">
      <dgm:prSet presAssocID="{CF5270F8-8720-4868-A909-1382A45D9859}" presName="dstNode" presStyleLbl="node1" presStyleIdx="0" presStyleCnt="4"/>
      <dgm:spPr/>
    </dgm:pt>
    <dgm:pt modelId="{BB50AABA-B614-4BC5-9A13-798F15013D4A}" type="pres">
      <dgm:prSet presAssocID="{EFEBBA2F-7999-40B8-A7FC-C37084A233A1}" presName="text_1" presStyleLbl="node1" presStyleIdx="0" presStyleCnt="4">
        <dgm:presLayoutVars>
          <dgm:bulletEnabled val="1"/>
        </dgm:presLayoutVars>
      </dgm:prSet>
      <dgm:spPr/>
    </dgm:pt>
    <dgm:pt modelId="{EEE1FEF9-4240-406E-ABC6-61E782F0FD64}" type="pres">
      <dgm:prSet presAssocID="{EFEBBA2F-7999-40B8-A7FC-C37084A233A1}" presName="accent_1" presStyleCnt="0"/>
      <dgm:spPr/>
    </dgm:pt>
    <dgm:pt modelId="{3E603FDD-D30D-4EE5-BD6A-DF42D27D23FD}" type="pres">
      <dgm:prSet presAssocID="{EFEBBA2F-7999-40B8-A7FC-C37084A233A1}" presName="accentRepeatNode" presStyleLbl="solidFgAcc1" presStyleIdx="0" presStyleCnt="4"/>
      <dgm:spPr/>
    </dgm:pt>
    <dgm:pt modelId="{4F075ECE-661C-404E-A611-25CC04FE4C59}" type="pres">
      <dgm:prSet presAssocID="{14A09D84-04CE-465F-BFDC-22C241336983}" presName="text_2" presStyleLbl="node1" presStyleIdx="1" presStyleCnt="4">
        <dgm:presLayoutVars>
          <dgm:bulletEnabled val="1"/>
        </dgm:presLayoutVars>
      </dgm:prSet>
      <dgm:spPr/>
    </dgm:pt>
    <dgm:pt modelId="{CCED5FE3-131A-47D6-ACF0-47B190F79106}" type="pres">
      <dgm:prSet presAssocID="{14A09D84-04CE-465F-BFDC-22C241336983}" presName="accent_2" presStyleCnt="0"/>
      <dgm:spPr/>
    </dgm:pt>
    <dgm:pt modelId="{5EA66EA1-FC56-4905-A45E-7B7229CBB383}" type="pres">
      <dgm:prSet presAssocID="{14A09D84-04CE-465F-BFDC-22C241336983}" presName="accentRepeatNode" presStyleLbl="solidFgAcc1" presStyleIdx="1" presStyleCnt="4"/>
      <dgm:spPr/>
    </dgm:pt>
    <dgm:pt modelId="{EA9B0244-9AF6-4AFA-8794-496F0924AA10}" type="pres">
      <dgm:prSet presAssocID="{4D7685F7-B4FD-412F-936C-00871CB44543}" presName="text_3" presStyleLbl="node1" presStyleIdx="2" presStyleCnt="4">
        <dgm:presLayoutVars>
          <dgm:bulletEnabled val="1"/>
        </dgm:presLayoutVars>
      </dgm:prSet>
      <dgm:spPr/>
    </dgm:pt>
    <dgm:pt modelId="{8E9B2A9F-98D3-4AE2-8908-4B7E9C979689}" type="pres">
      <dgm:prSet presAssocID="{4D7685F7-B4FD-412F-936C-00871CB44543}" presName="accent_3" presStyleCnt="0"/>
      <dgm:spPr/>
    </dgm:pt>
    <dgm:pt modelId="{0BF31347-CF17-47C7-B9D0-6A78C92C3B88}" type="pres">
      <dgm:prSet presAssocID="{4D7685F7-B4FD-412F-936C-00871CB44543}" presName="accentRepeatNode" presStyleLbl="solidFgAcc1" presStyleIdx="2" presStyleCnt="4"/>
      <dgm:spPr/>
    </dgm:pt>
    <dgm:pt modelId="{04273F62-2EEE-4966-A7D3-AC82A24635C3}" type="pres">
      <dgm:prSet presAssocID="{B1ABB7D4-D799-4419-A36D-80D2B63DAEBE}" presName="text_4" presStyleLbl="node1" presStyleIdx="3" presStyleCnt="4">
        <dgm:presLayoutVars>
          <dgm:bulletEnabled val="1"/>
        </dgm:presLayoutVars>
      </dgm:prSet>
      <dgm:spPr/>
    </dgm:pt>
    <dgm:pt modelId="{3371CB0C-ABFB-4720-9120-0173DAEF5439}" type="pres">
      <dgm:prSet presAssocID="{B1ABB7D4-D799-4419-A36D-80D2B63DAEBE}" presName="accent_4" presStyleCnt="0"/>
      <dgm:spPr/>
    </dgm:pt>
    <dgm:pt modelId="{F22BCF76-61BF-4094-A1DE-9D66DF760010}" type="pres">
      <dgm:prSet presAssocID="{B1ABB7D4-D799-4419-A36D-80D2B63DAEBE}" presName="accentRepeatNode" presStyleLbl="solidFgAcc1" presStyleIdx="3" presStyleCnt="4"/>
      <dgm:spPr/>
    </dgm:pt>
  </dgm:ptLst>
  <dgm:cxnLst>
    <dgm:cxn modelId="{55C9CC01-E5EC-41D8-94F9-02AC79C454D3}" type="presOf" srcId="{14A09D84-04CE-465F-BFDC-22C241336983}" destId="{4F075ECE-661C-404E-A611-25CC04FE4C59}" srcOrd="0" destOrd="0" presId="urn:microsoft.com/office/officeart/2008/layout/VerticalCurvedList"/>
    <dgm:cxn modelId="{C530B62C-08CA-40AE-A19F-26DF847937DD}" type="presOf" srcId="{CF5270F8-8720-4868-A909-1382A45D9859}" destId="{23F2C90F-445F-417B-BC11-10713FA01FD4}" srcOrd="0" destOrd="0" presId="urn:microsoft.com/office/officeart/2008/layout/VerticalCurvedList"/>
    <dgm:cxn modelId="{3032FB2E-7C76-4A47-89BE-E89987FA1305}" srcId="{CF5270F8-8720-4868-A909-1382A45D9859}" destId="{14A09D84-04CE-465F-BFDC-22C241336983}" srcOrd="1" destOrd="0" parTransId="{B67AD1A5-DF3D-4F79-9420-274EE7DA0AF8}" sibTransId="{34A5AA9B-D31E-415F-92BC-8452F86725BA}"/>
    <dgm:cxn modelId="{BD39A841-75B9-491D-8E49-1B0E405E90EF}" type="presOf" srcId="{2701BE3A-FE46-4C0B-9AC8-31F69E437F21}" destId="{69B27D5C-5528-42B2-9681-1B1761257DBD}" srcOrd="0" destOrd="0" presId="urn:microsoft.com/office/officeart/2008/layout/VerticalCurvedList"/>
    <dgm:cxn modelId="{2705FF56-2813-4D7F-98EB-159AC81FD267}" type="presOf" srcId="{B1ABB7D4-D799-4419-A36D-80D2B63DAEBE}" destId="{04273F62-2EEE-4966-A7D3-AC82A24635C3}" srcOrd="0" destOrd="0" presId="urn:microsoft.com/office/officeart/2008/layout/VerticalCurvedList"/>
    <dgm:cxn modelId="{AC1DB698-A059-4258-84D9-2B581E6764B1}" type="presOf" srcId="{EFEBBA2F-7999-40B8-A7FC-C37084A233A1}" destId="{BB50AABA-B614-4BC5-9A13-798F15013D4A}" srcOrd="0" destOrd="0" presId="urn:microsoft.com/office/officeart/2008/layout/VerticalCurvedList"/>
    <dgm:cxn modelId="{074F51AC-84BC-4FF0-8734-D2172D9AFEAF}" type="presOf" srcId="{4D7685F7-B4FD-412F-936C-00871CB44543}" destId="{EA9B0244-9AF6-4AFA-8794-496F0924AA10}" srcOrd="0" destOrd="0" presId="urn:microsoft.com/office/officeart/2008/layout/VerticalCurvedList"/>
    <dgm:cxn modelId="{BFC03DE2-2E6E-4B35-A796-5E414CE50EEE}" srcId="{CF5270F8-8720-4868-A909-1382A45D9859}" destId="{EFEBBA2F-7999-40B8-A7FC-C37084A233A1}" srcOrd="0" destOrd="0" parTransId="{89508E68-EAEE-45D5-9A28-E8EC7BBD9DDC}" sibTransId="{2701BE3A-FE46-4C0B-9AC8-31F69E437F21}"/>
    <dgm:cxn modelId="{5CAAAEE4-1F4B-4C94-B385-95DE559D801F}" srcId="{CF5270F8-8720-4868-A909-1382A45D9859}" destId="{4D7685F7-B4FD-412F-936C-00871CB44543}" srcOrd="2" destOrd="0" parTransId="{25023F85-4B30-4A64-B29F-6B1563714E3E}" sibTransId="{335AD177-1E50-4798-BDAE-735468130114}"/>
    <dgm:cxn modelId="{966008EA-0ACE-481D-B76A-205B74F94D12}" srcId="{CF5270F8-8720-4868-A909-1382A45D9859}" destId="{B1ABB7D4-D799-4419-A36D-80D2B63DAEBE}" srcOrd="3" destOrd="0" parTransId="{A2D0E533-FB29-4309-A076-4742167FB764}" sibTransId="{A4CFF842-B175-4564-8F15-F4745B3280B1}"/>
    <dgm:cxn modelId="{ABB880EB-44F8-4A1D-B005-7716C80A206D}" type="presParOf" srcId="{23F2C90F-445F-417B-BC11-10713FA01FD4}" destId="{48BD5C72-C502-42D8-A249-1E3DC7E921A7}" srcOrd="0" destOrd="0" presId="urn:microsoft.com/office/officeart/2008/layout/VerticalCurvedList"/>
    <dgm:cxn modelId="{3BF2C216-34EF-441D-85C2-7FFF8AEB33D6}" type="presParOf" srcId="{48BD5C72-C502-42D8-A249-1E3DC7E921A7}" destId="{5A7B30D7-9331-41E4-818B-EC4F0C3207D0}" srcOrd="0" destOrd="0" presId="urn:microsoft.com/office/officeart/2008/layout/VerticalCurvedList"/>
    <dgm:cxn modelId="{D1D3BAFB-61D0-4BFF-8470-F16AC0B8F889}" type="presParOf" srcId="{5A7B30D7-9331-41E4-818B-EC4F0C3207D0}" destId="{D1F1FC12-3630-4441-A89B-DEC5BBD395BF}" srcOrd="0" destOrd="0" presId="urn:microsoft.com/office/officeart/2008/layout/VerticalCurvedList"/>
    <dgm:cxn modelId="{6FC53CF2-4E99-4895-91E6-D43CA5EDEEBC}" type="presParOf" srcId="{5A7B30D7-9331-41E4-818B-EC4F0C3207D0}" destId="{69B27D5C-5528-42B2-9681-1B1761257DBD}" srcOrd="1" destOrd="0" presId="urn:microsoft.com/office/officeart/2008/layout/VerticalCurvedList"/>
    <dgm:cxn modelId="{775916C3-7765-4C83-8CA3-28ABD1AF6033}" type="presParOf" srcId="{5A7B30D7-9331-41E4-818B-EC4F0C3207D0}" destId="{444C9F30-B960-47FC-988C-F51B7AA6F875}" srcOrd="2" destOrd="0" presId="urn:microsoft.com/office/officeart/2008/layout/VerticalCurvedList"/>
    <dgm:cxn modelId="{9BD9F8D1-2A7C-426E-9AED-962817794699}" type="presParOf" srcId="{5A7B30D7-9331-41E4-818B-EC4F0C3207D0}" destId="{3B2457EB-EE5E-4011-83E2-4482B6CD2AEA}" srcOrd="3" destOrd="0" presId="urn:microsoft.com/office/officeart/2008/layout/VerticalCurvedList"/>
    <dgm:cxn modelId="{EE1B2A54-6E60-4835-B14E-9E5354E926F5}" type="presParOf" srcId="{48BD5C72-C502-42D8-A249-1E3DC7E921A7}" destId="{BB50AABA-B614-4BC5-9A13-798F15013D4A}" srcOrd="1" destOrd="0" presId="urn:microsoft.com/office/officeart/2008/layout/VerticalCurvedList"/>
    <dgm:cxn modelId="{DF215CF6-DDBC-4AE1-A2CB-EB55CACD68CC}" type="presParOf" srcId="{48BD5C72-C502-42D8-A249-1E3DC7E921A7}" destId="{EEE1FEF9-4240-406E-ABC6-61E782F0FD64}" srcOrd="2" destOrd="0" presId="urn:microsoft.com/office/officeart/2008/layout/VerticalCurvedList"/>
    <dgm:cxn modelId="{2A030691-F1F4-440A-A754-99017D7A3E32}" type="presParOf" srcId="{EEE1FEF9-4240-406E-ABC6-61E782F0FD64}" destId="{3E603FDD-D30D-4EE5-BD6A-DF42D27D23FD}" srcOrd="0" destOrd="0" presId="urn:microsoft.com/office/officeart/2008/layout/VerticalCurvedList"/>
    <dgm:cxn modelId="{FFF8A748-0FB4-4281-BC11-11A59518BB53}" type="presParOf" srcId="{48BD5C72-C502-42D8-A249-1E3DC7E921A7}" destId="{4F075ECE-661C-404E-A611-25CC04FE4C59}" srcOrd="3" destOrd="0" presId="urn:microsoft.com/office/officeart/2008/layout/VerticalCurvedList"/>
    <dgm:cxn modelId="{2E7BECDA-3621-421A-84E1-6AEA4583B4F1}" type="presParOf" srcId="{48BD5C72-C502-42D8-A249-1E3DC7E921A7}" destId="{CCED5FE3-131A-47D6-ACF0-47B190F79106}" srcOrd="4" destOrd="0" presId="urn:microsoft.com/office/officeart/2008/layout/VerticalCurvedList"/>
    <dgm:cxn modelId="{4202AB69-2AA9-4C31-8D62-256F74B19971}" type="presParOf" srcId="{CCED5FE3-131A-47D6-ACF0-47B190F79106}" destId="{5EA66EA1-FC56-4905-A45E-7B7229CBB383}" srcOrd="0" destOrd="0" presId="urn:microsoft.com/office/officeart/2008/layout/VerticalCurvedList"/>
    <dgm:cxn modelId="{365B4369-E125-4715-B75E-A7FD7085D622}" type="presParOf" srcId="{48BD5C72-C502-42D8-A249-1E3DC7E921A7}" destId="{EA9B0244-9AF6-4AFA-8794-496F0924AA10}" srcOrd="5" destOrd="0" presId="urn:microsoft.com/office/officeart/2008/layout/VerticalCurvedList"/>
    <dgm:cxn modelId="{A5A1E766-B780-4847-8592-936766A97529}" type="presParOf" srcId="{48BD5C72-C502-42D8-A249-1E3DC7E921A7}" destId="{8E9B2A9F-98D3-4AE2-8908-4B7E9C979689}" srcOrd="6" destOrd="0" presId="urn:microsoft.com/office/officeart/2008/layout/VerticalCurvedList"/>
    <dgm:cxn modelId="{B1F1EFBB-A3E0-492B-BC95-7912DB877D66}" type="presParOf" srcId="{8E9B2A9F-98D3-4AE2-8908-4B7E9C979689}" destId="{0BF31347-CF17-47C7-B9D0-6A78C92C3B88}" srcOrd="0" destOrd="0" presId="urn:microsoft.com/office/officeart/2008/layout/VerticalCurvedList"/>
    <dgm:cxn modelId="{C68ED6F1-4FC1-4BB4-B5AB-410F604BC812}" type="presParOf" srcId="{48BD5C72-C502-42D8-A249-1E3DC7E921A7}" destId="{04273F62-2EEE-4966-A7D3-AC82A24635C3}" srcOrd="7" destOrd="0" presId="urn:microsoft.com/office/officeart/2008/layout/VerticalCurvedList"/>
    <dgm:cxn modelId="{62E249C3-EE79-4AD2-A39C-BA85A342508D}" type="presParOf" srcId="{48BD5C72-C502-42D8-A249-1E3DC7E921A7}" destId="{3371CB0C-ABFB-4720-9120-0173DAEF5439}" srcOrd="8" destOrd="0" presId="urn:microsoft.com/office/officeart/2008/layout/VerticalCurvedList"/>
    <dgm:cxn modelId="{CE4AE957-F637-4733-976C-17CE4E8E374A}" type="presParOf" srcId="{3371CB0C-ABFB-4720-9120-0173DAEF5439}" destId="{F22BCF76-61BF-4094-A1DE-9D66DF760010}"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CA71A3A-336E-4CB4-B267-95B6C81EDCCD}" type="doc">
      <dgm:prSet loTypeId="urn:microsoft.com/office/officeart/2005/8/layout/vList6" loCatId="list" qsTypeId="urn:microsoft.com/office/officeart/2005/8/quickstyle/simple1" qsCatId="simple" csTypeId="urn:microsoft.com/office/officeart/2005/8/colors/colorful4" csCatId="colorful" phldr="1"/>
      <dgm:spPr/>
      <dgm:t>
        <a:bodyPr/>
        <a:lstStyle/>
        <a:p>
          <a:endParaRPr lang="es-CO"/>
        </a:p>
      </dgm:t>
    </dgm:pt>
    <dgm:pt modelId="{5137EA2F-99DF-4967-80CC-BEF9BC8E9137}">
      <dgm:prSet phldrT="[Texto]"/>
      <dgm:spPr/>
      <dgm:t>
        <a:bodyPr/>
        <a:lstStyle/>
        <a:p>
          <a:r>
            <a:rPr lang="es-CO" dirty="0"/>
            <a:t>Control</a:t>
          </a:r>
        </a:p>
      </dgm:t>
    </dgm:pt>
    <dgm:pt modelId="{CD28ECC0-D31E-4243-BE5B-7FDDED432BE0}" type="parTrans" cxnId="{9BC07720-0F41-425A-A8F0-4B3441D0497B}">
      <dgm:prSet/>
      <dgm:spPr/>
      <dgm:t>
        <a:bodyPr/>
        <a:lstStyle/>
        <a:p>
          <a:endParaRPr lang="es-CO"/>
        </a:p>
      </dgm:t>
    </dgm:pt>
    <dgm:pt modelId="{5063D4B6-2BEA-4984-9639-3A76D07ABC95}" type="sibTrans" cxnId="{9BC07720-0F41-425A-A8F0-4B3441D0497B}">
      <dgm:prSet/>
      <dgm:spPr/>
      <dgm:t>
        <a:bodyPr/>
        <a:lstStyle/>
        <a:p>
          <a:endParaRPr lang="es-CO"/>
        </a:p>
      </dgm:t>
    </dgm:pt>
    <dgm:pt modelId="{46D1CC1E-2C90-4202-914D-441CA7CA8E6C}">
      <dgm:prSet phldrT="[Texto]"/>
      <dgm:spPr/>
      <dgm:t>
        <a:bodyPr/>
        <a:lstStyle/>
        <a:p>
          <a:r>
            <a:rPr lang="es-CO" dirty="0"/>
            <a:t>Monitoreo</a:t>
          </a:r>
        </a:p>
      </dgm:t>
    </dgm:pt>
    <dgm:pt modelId="{43619257-D2CE-45FF-9878-4F15AF4AC238}" type="parTrans" cxnId="{95F047B6-183B-429B-ABB1-1A317CAB6597}">
      <dgm:prSet/>
      <dgm:spPr/>
      <dgm:t>
        <a:bodyPr/>
        <a:lstStyle/>
        <a:p>
          <a:endParaRPr lang="es-MX"/>
        </a:p>
      </dgm:t>
    </dgm:pt>
    <dgm:pt modelId="{10BEA896-5B62-4825-8F2E-043730DCF653}" type="sibTrans" cxnId="{95F047B6-183B-429B-ABB1-1A317CAB6597}">
      <dgm:prSet/>
      <dgm:spPr/>
      <dgm:t>
        <a:bodyPr/>
        <a:lstStyle/>
        <a:p>
          <a:endParaRPr lang="es-MX"/>
        </a:p>
      </dgm:t>
    </dgm:pt>
    <dgm:pt modelId="{E1193E5A-D83E-457F-BE73-52AA891DBC1B}">
      <dgm:prSet phldrT="[Texto]"/>
      <dgm:spPr/>
      <dgm:t>
        <a:bodyPr/>
        <a:lstStyle/>
        <a:p>
          <a:r>
            <a:rPr lang="es-CO" dirty="0"/>
            <a:t>Llamadas</a:t>
          </a:r>
        </a:p>
      </dgm:t>
    </dgm:pt>
    <dgm:pt modelId="{185CD24D-0903-47A6-B4D1-3D1908A29E4C}" type="parTrans" cxnId="{E5315B51-82FE-47F6-A750-0431EBBB5E50}">
      <dgm:prSet/>
      <dgm:spPr/>
      <dgm:t>
        <a:bodyPr/>
        <a:lstStyle/>
        <a:p>
          <a:endParaRPr lang="es-MX"/>
        </a:p>
      </dgm:t>
    </dgm:pt>
    <dgm:pt modelId="{F1F6E667-949A-41A1-947D-61ED6B3A85BE}" type="sibTrans" cxnId="{E5315B51-82FE-47F6-A750-0431EBBB5E50}">
      <dgm:prSet/>
      <dgm:spPr/>
      <dgm:t>
        <a:bodyPr/>
        <a:lstStyle/>
        <a:p>
          <a:endParaRPr lang="es-MX"/>
        </a:p>
      </dgm:t>
    </dgm:pt>
    <dgm:pt modelId="{7D54325D-1CBA-4D6D-AF09-097B162EC788}">
      <dgm:prSet phldrT="[Texto]" custT="1"/>
      <dgm:spPr/>
      <dgm:t>
        <a:bodyPr/>
        <a:lstStyle/>
        <a:p>
          <a:r>
            <a:rPr lang="es-CO" sz="1800" dirty="0"/>
            <a:t>Control y registro de las aplicaciones que pueden ser ejecutadas en cada computador</a:t>
          </a:r>
        </a:p>
      </dgm:t>
    </dgm:pt>
    <dgm:pt modelId="{388EBA3E-17B0-4E42-BA13-DB89C656D98F}" type="parTrans" cxnId="{381D62F5-8642-4F6E-A723-D202ADDE41AD}">
      <dgm:prSet/>
      <dgm:spPr/>
      <dgm:t>
        <a:bodyPr/>
        <a:lstStyle/>
        <a:p>
          <a:endParaRPr lang="es-MX"/>
        </a:p>
      </dgm:t>
    </dgm:pt>
    <dgm:pt modelId="{B0F59BBA-F2DA-4E8D-9253-4848F0870A06}" type="sibTrans" cxnId="{381D62F5-8642-4F6E-A723-D202ADDE41AD}">
      <dgm:prSet/>
      <dgm:spPr/>
      <dgm:t>
        <a:bodyPr/>
        <a:lstStyle/>
        <a:p>
          <a:endParaRPr lang="es-MX"/>
        </a:p>
      </dgm:t>
    </dgm:pt>
    <dgm:pt modelId="{F90BB4E2-3069-47EC-AD1B-200052DCFFFA}">
      <dgm:prSet phldrT="[Texto]" custT="1"/>
      <dgm:spPr/>
      <dgm:t>
        <a:bodyPr/>
        <a:lstStyle/>
        <a:p>
          <a:r>
            <a:rPr lang="es-CO" sz="2000" dirty="0"/>
            <a:t>Grabación de todas las actividades en los computadores que sea requerido</a:t>
          </a:r>
        </a:p>
      </dgm:t>
    </dgm:pt>
    <dgm:pt modelId="{D8EFBBC7-27AD-408D-8FC9-819F135685B7}" type="parTrans" cxnId="{A8DDCBBC-71F2-4888-A8D6-F4BDE48CC067}">
      <dgm:prSet/>
      <dgm:spPr/>
      <dgm:t>
        <a:bodyPr/>
        <a:lstStyle/>
        <a:p>
          <a:endParaRPr lang="es-MX"/>
        </a:p>
      </dgm:t>
    </dgm:pt>
    <dgm:pt modelId="{C31CE9C6-D513-45A8-872D-37B63D2FF99E}" type="sibTrans" cxnId="{A8DDCBBC-71F2-4888-A8D6-F4BDE48CC067}">
      <dgm:prSet/>
      <dgm:spPr/>
      <dgm:t>
        <a:bodyPr/>
        <a:lstStyle/>
        <a:p>
          <a:endParaRPr lang="es-MX"/>
        </a:p>
      </dgm:t>
    </dgm:pt>
    <dgm:pt modelId="{2EE4DFB6-D28D-427A-B4EC-5CA6593C756D}">
      <dgm:prSet phldrT="[Texto]" custT="1"/>
      <dgm:spPr/>
      <dgm:t>
        <a:bodyPr/>
        <a:lstStyle/>
        <a:p>
          <a:r>
            <a:rPr lang="es-CO" sz="2000" dirty="0"/>
            <a:t>Grabación de todas las llamadas telefónicas</a:t>
          </a:r>
        </a:p>
      </dgm:t>
    </dgm:pt>
    <dgm:pt modelId="{57F7DDCC-17BB-4CD8-8C19-69429AE95418}" type="parTrans" cxnId="{28855C53-96EC-4C6B-BCC9-F52884BD72B1}">
      <dgm:prSet/>
      <dgm:spPr/>
      <dgm:t>
        <a:bodyPr/>
        <a:lstStyle/>
        <a:p>
          <a:endParaRPr lang="es-MX"/>
        </a:p>
      </dgm:t>
    </dgm:pt>
    <dgm:pt modelId="{49CEBDEE-F798-40C8-AE12-9B34B776931C}" type="sibTrans" cxnId="{28855C53-96EC-4C6B-BCC9-F52884BD72B1}">
      <dgm:prSet/>
      <dgm:spPr/>
      <dgm:t>
        <a:bodyPr/>
        <a:lstStyle/>
        <a:p>
          <a:endParaRPr lang="es-MX"/>
        </a:p>
      </dgm:t>
    </dgm:pt>
    <dgm:pt modelId="{DFAC6869-6C82-441D-9E52-D893CA6E2E87}">
      <dgm:prSet phldrT="[Texto]" custT="1"/>
      <dgm:spPr/>
      <dgm:t>
        <a:bodyPr/>
        <a:lstStyle/>
        <a:p>
          <a:r>
            <a:rPr lang="es-CO" sz="2000" dirty="0"/>
            <a:t>Depuración Directorio Activo</a:t>
          </a:r>
        </a:p>
      </dgm:t>
    </dgm:pt>
    <dgm:pt modelId="{B5755695-7F4B-44F5-A64C-B57EAE49ACEF}" type="parTrans" cxnId="{AFA7E2F7-E787-4C06-A027-1B7FED8F2086}">
      <dgm:prSet/>
      <dgm:spPr/>
      <dgm:t>
        <a:bodyPr/>
        <a:lstStyle/>
        <a:p>
          <a:endParaRPr lang="es-ES"/>
        </a:p>
      </dgm:t>
    </dgm:pt>
    <dgm:pt modelId="{01B821A1-0B88-4793-80C9-C8AFA5568268}" type="sibTrans" cxnId="{AFA7E2F7-E787-4C06-A027-1B7FED8F2086}">
      <dgm:prSet/>
      <dgm:spPr/>
      <dgm:t>
        <a:bodyPr/>
        <a:lstStyle/>
        <a:p>
          <a:endParaRPr lang="es-ES"/>
        </a:p>
      </dgm:t>
    </dgm:pt>
    <dgm:pt modelId="{4439D979-EB4B-4FF6-A0A6-BFE5A2B763DA}">
      <dgm:prSet phldrT="[Texto]" custT="1"/>
      <dgm:spPr/>
      <dgm:t>
        <a:bodyPr/>
        <a:lstStyle/>
        <a:p>
          <a:endParaRPr lang="es-CO" sz="2000" dirty="0"/>
        </a:p>
      </dgm:t>
    </dgm:pt>
    <dgm:pt modelId="{8F82C18F-AF58-45DA-AA10-7DE7A83899B2}" type="parTrans" cxnId="{8481E37A-8F4B-4C76-B85A-DA3B42445542}">
      <dgm:prSet/>
      <dgm:spPr/>
      <dgm:t>
        <a:bodyPr/>
        <a:lstStyle/>
        <a:p>
          <a:endParaRPr lang="es-ES"/>
        </a:p>
      </dgm:t>
    </dgm:pt>
    <dgm:pt modelId="{7243AB16-2430-4196-9C2E-FCB7858417C7}" type="sibTrans" cxnId="{8481E37A-8F4B-4C76-B85A-DA3B42445542}">
      <dgm:prSet/>
      <dgm:spPr/>
      <dgm:t>
        <a:bodyPr/>
        <a:lstStyle/>
        <a:p>
          <a:endParaRPr lang="es-ES"/>
        </a:p>
      </dgm:t>
    </dgm:pt>
    <dgm:pt modelId="{EEA15CD0-0919-43BB-B53E-A5896C9E72C2}">
      <dgm:prSet phldrT="[Texto]" custT="1"/>
      <dgm:spPr/>
      <dgm:t>
        <a:bodyPr/>
        <a:lstStyle/>
        <a:p>
          <a:r>
            <a:rPr lang="es-CO" sz="1800" dirty="0"/>
            <a:t>Atención auditoría Derechos de Autor por parte de Control Interno</a:t>
          </a:r>
        </a:p>
      </dgm:t>
    </dgm:pt>
    <dgm:pt modelId="{202D381C-18C1-42F6-AA54-CFBAD6C83CD8}" type="parTrans" cxnId="{EF5CDF90-262C-4C82-94AF-47F2936765F0}">
      <dgm:prSet/>
      <dgm:spPr/>
      <dgm:t>
        <a:bodyPr/>
        <a:lstStyle/>
        <a:p>
          <a:endParaRPr lang="es-ES"/>
        </a:p>
      </dgm:t>
    </dgm:pt>
    <dgm:pt modelId="{7B94C734-3AC0-4150-8922-2140E8FECF65}" type="sibTrans" cxnId="{EF5CDF90-262C-4C82-94AF-47F2936765F0}">
      <dgm:prSet/>
      <dgm:spPr/>
      <dgm:t>
        <a:bodyPr/>
        <a:lstStyle/>
        <a:p>
          <a:endParaRPr lang="es-ES"/>
        </a:p>
      </dgm:t>
    </dgm:pt>
    <dgm:pt modelId="{F881C7DD-D394-4775-8F79-7B1103D6C5BA}" type="pres">
      <dgm:prSet presAssocID="{0CA71A3A-336E-4CB4-B267-95B6C81EDCCD}" presName="Name0" presStyleCnt="0">
        <dgm:presLayoutVars>
          <dgm:dir/>
          <dgm:animLvl val="lvl"/>
          <dgm:resizeHandles/>
        </dgm:presLayoutVars>
      </dgm:prSet>
      <dgm:spPr/>
    </dgm:pt>
    <dgm:pt modelId="{7ADEBA14-C8F8-42A2-9D34-BB5079D321D4}" type="pres">
      <dgm:prSet presAssocID="{5137EA2F-99DF-4967-80CC-BEF9BC8E9137}" presName="linNode" presStyleCnt="0"/>
      <dgm:spPr/>
    </dgm:pt>
    <dgm:pt modelId="{6B0C6E43-3E91-4324-A5EE-C8A7BC7377A9}" type="pres">
      <dgm:prSet presAssocID="{5137EA2F-99DF-4967-80CC-BEF9BC8E9137}" presName="parentShp" presStyleLbl="node1" presStyleIdx="0" presStyleCnt="3">
        <dgm:presLayoutVars>
          <dgm:bulletEnabled val="1"/>
        </dgm:presLayoutVars>
      </dgm:prSet>
      <dgm:spPr/>
    </dgm:pt>
    <dgm:pt modelId="{70F52E4B-B2EE-495E-9A39-4D1039E42D66}" type="pres">
      <dgm:prSet presAssocID="{5137EA2F-99DF-4967-80CC-BEF9BC8E9137}" presName="childShp" presStyleLbl="bgAccFollowNode1" presStyleIdx="0" presStyleCnt="3">
        <dgm:presLayoutVars>
          <dgm:bulletEnabled val="1"/>
        </dgm:presLayoutVars>
      </dgm:prSet>
      <dgm:spPr/>
    </dgm:pt>
    <dgm:pt modelId="{A3F6357B-EF80-4894-92AA-842493E974BC}" type="pres">
      <dgm:prSet presAssocID="{5063D4B6-2BEA-4984-9639-3A76D07ABC95}" presName="spacing" presStyleCnt="0"/>
      <dgm:spPr/>
    </dgm:pt>
    <dgm:pt modelId="{D13C3742-308D-4849-B396-3FCD62FEEF8E}" type="pres">
      <dgm:prSet presAssocID="{46D1CC1E-2C90-4202-914D-441CA7CA8E6C}" presName="linNode" presStyleCnt="0"/>
      <dgm:spPr/>
    </dgm:pt>
    <dgm:pt modelId="{7875F873-3220-4A23-BEED-5D6C001B9E3F}" type="pres">
      <dgm:prSet presAssocID="{46D1CC1E-2C90-4202-914D-441CA7CA8E6C}" presName="parentShp" presStyleLbl="node1" presStyleIdx="1" presStyleCnt="3">
        <dgm:presLayoutVars>
          <dgm:bulletEnabled val="1"/>
        </dgm:presLayoutVars>
      </dgm:prSet>
      <dgm:spPr/>
    </dgm:pt>
    <dgm:pt modelId="{CC6242F9-2FFD-4105-92AC-6FA66C1C150F}" type="pres">
      <dgm:prSet presAssocID="{46D1CC1E-2C90-4202-914D-441CA7CA8E6C}" presName="childShp" presStyleLbl="bgAccFollowNode1" presStyleIdx="1" presStyleCnt="3">
        <dgm:presLayoutVars>
          <dgm:bulletEnabled val="1"/>
        </dgm:presLayoutVars>
      </dgm:prSet>
      <dgm:spPr/>
    </dgm:pt>
    <dgm:pt modelId="{62E78159-7282-47A7-8F34-3E5FEBD12BA7}" type="pres">
      <dgm:prSet presAssocID="{10BEA896-5B62-4825-8F2E-043730DCF653}" presName="spacing" presStyleCnt="0"/>
      <dgm:spPr/>
    </dgm:pt>
    <dgm:pt modelId="{5753B0E2-C77F-4842-ADA2-B71ECBBC8CE0}" type="pres">
      <dgm:prSet presAssocID="{E1193E5A-D83E-457F-BE73-52AA891DBC1B}" presName="linNode" presStyleCnt="0"/>
      <dgm:spPr/>
    </dgm:pt>
    <dgm:pt modelId="{C55FA819-1EF0-4F0F-B8D3-1A4215836C01}" type="pres">
      <dgm:prSet presAssocID="{E1193E5A-D83E-457F-BE73-52AA891DBC1B}" presName="parentShp" presStyleLbl="node1" presStyleIdx="2" presStyleCnt="3">
        <dgm:presLayoutVars>
          <dgm:bulletEnabled val="1"/>
        </dgm:presLayoutVars>
      </dgm:prSet>
      <dgm:spPr/>
    </dgm:pt>
    <dgm:pt modelId="{CCD82FC2-60FF-424D-B2C2-FAD7A70C1F4D}" type="pres">
      <dgm:prSet presAssocID="{E1193E5A-D83E-457F-BE73-52AA891DBC1B}" presName="childShp" presStyleLbl="bgAccFollowNode1" presStyleIdx="2" presStyleCnt="3">
        <dgm:presLayoutVars>
          <dgm:bulletEnabled val="1"/>
        </dgm:presLayoutVars>
      </dgm:prSet>
      <dgm:spPr/>
    </dgm:pt>
  </dgm:ptLst>
  <dgm:cxnLst>
    <dgm:cxn modelId="{9BC07720-0F41-425A-A8F0-4B3441D0497B}" srcId="{0CA71A3A-336E-4CB4-B267-95B6C81EDCCD}" destId="{5137EA2F-99DF-4967-80CC-BEF9BC8E9137}" srcOrd="0" destOrd="0" parTransId="{CD28ECC0-D31E-4243-BE5B-7FDDED432BE0}" sibTransId="{5063D4B6-2BEA-4984-9639-3A76D07ABC95}"/>
    <dgm:cxn modelId="{C0EA2428-A384-4B72-BE26-83E35E546710}" type="presOf" srcId="{E1193E5A-D83E-457F-BE73-52AA891DBC1B}" destId="{C55FA819-1EF0-4F0F-B8D3-1A4215836C01}" srcOrd="0" destOrd="0" presId="urn:microsoft.com/office/officeart/2005/8/layout/vList6"/>
    <dgm:cxn modelId="{1D9E112D-1FF4-48A5-9FD7-1551F32C0728}" type="presOf" srcId="{DFAC6869-6C82-441D-9E52-D893CA6E2E87}" destId="{CC6242F9-2FFD-4105-92AC-6FA66C1C150F}" srcOrd="0" destOrd="1" presId="urn:microsoft.com/office/officeart/2005/8/layout/vList6"/>
    <dgm:cxn modelId="{047DD966-3C6C-48A5-93A4-1FA916A7B425}" type="presOf" srcId="{EEA15CD0-0919-43BB-B53E-A5896C9E72C2}" destId="{70F52E4B-B2EE-495E-9A39-4D1039E42D66}" srcOrd="0" destOrd="1" presId="urn:microsoft.com/office/officeart/2005/8/layout/vList6"/>
    <dgm:cxn modelId="{E5315B51-82FE-47F6-A750-0431EBBB5E50}" srcId="{0CA71A3A-336E-4CB4-B267-95B6C81EDCCD}" destId="{E1193E5A-D83E-457F-BE73-52AA891DBC1B}" srcOrd="2" destOrd="0" parTransId="{185CD24D-0903-47A6-B4D1-3D1908A29E4C}" sibTransId="{F1F6E667-949A-41A1-947D-61ED6B3A85BE}"/>
    <dgm:cxn modelId="{28855C53-96EC-4C6B-BCC9-F52884BD72B1}" srcId="{E1193E5A-D83E-457F-BE73-52AA891DBC1B}" destId="{2EE4DFB6-D28D-427A-B4EC-5CA6593C756D}" srcOrd="0" destOrd="0" parTransId="{57F7DDCC-17BB-4CD8-8C19-69429AE95418}" sibTransId="{49CEBDEE-F798-40C8-AE12-9B34B776931C}"/>
    <dgm:cxn modelId="{CB121A56-1134-402A-BB1E-1412479BEE10}" type="presOf" srcId="{4439D979-EB4B-4FF6-A0A6-BFE5A2B763DA}" destId="{70F52E4B-B2EE-495E-9A39-4D1039E42D66}" srcOrd="0" destOrd="2" presId="urn:microsoft.com/office/officeart/2005/8/layout/vList6"/>
    <dgm:cxn modelId="{CC19B279-C53A-41FE-B771-B9D8BCC25CEB}" type="presOf" srcId="{0CA71A3A-336E-4CB4-B267-95B6C81EDCCD}" destId="{F881C7DD-D394-4775-8F79-7B1103D6C5BA}" srcOrd="0" destOrd="0" presId="urn:microsoft.com/office/officeart/2005/8/layout/vList6"/>
    <dgm:cxn modelId="{8481E37A-8F4B-4C76-B85A-DA3B42445542}" srcId="{5137EA2F-99DF-4967-80CC-BEF9BC8E9137}" destId="{4439D979-EB4B-4FF6-A0A6-BFE5A2B763DA}" srcOrd="2" destOrd="0" parTransId="{8F82C18F-AF58-45DA-AA10-7DE7A83899B2}" sibTransId="{7243AB16-2430-4196-9C2E-FCB7858417C7}"/>
    <dgm:cxn modelId="{A56A6490-048E-418E-BC7D-8B376EC3BAB7}" type="presOf" srcId="{7D54325D-1CBA-4D6D-AF09-097B162EC788}" destId="{70F52E4B-B2EE-495E-9A39-4D1039E42D66}" srcOrd="0" destOrd="0" presId="urn:microsoft.com/office/officeart/2005/8/layout/vList6"/>
    <dgm:cxn modelId="{EF5CDF90-262C-4C82-94AF-47F2936765F0}" srcId="{5137EA2F-99DF-4967-80CC-BEF9BC8E9137}" destId="{EEA15CD0-0919-43BB-B53E-A5896C9E72C2}" srcOrd="1" destOrd="0" parTransId="{202D381C-18C1-42F6-AA54-CFBAD6C83CD8}" sibTransId="{7B94C734-3AC0-4150-8922-2140E8FECF65}"/>
    <dgm:cxn modelId="{B5D603A5-5E2A-4311-A929-FBEAD69AC938}" type="presOf" srcId="{2EE4DFB6-D28D-427A-B4EC-5CA6593C756D}" destId="{CCD82FC2-60FF-424D-B2C2-FAD7A70C1F4D}" srcOrd="0" destOrd="0" presId="urn:microsoft.com/office/officeart/2005/8/layout/vList6"/>
    <dgm:cxn modelId="{95F047B6-183B-429B-ABB1-1A317CAB6597}" srcId="{0CA71A3A-336E-4CB4-B267-95B6C81EDCCD}" destId="{46D1CC1E-2C90-4202-914D-441CA7CA8E6C}" srcOrd="1" destOrd="0" parTransId="{43619257-D2CE-45FF-9878-4F15AF4AC238}" sibTransId="{10BEA896-5B62-4825-8F2E-043730DCF653}"/>
    <dgm:cxn modelId="{A8DDCBBC-71F2-4888-A8D6-F4BDE48CC067}" srcId="{46D1CC1E-2C90-4202-914D-441CA7CA8E6C}" destId="{F90BB4E2-3069-47EC-AD1B-200052DCFFFA}" srcOrd="0" destOrd="0" parTransId="{D8EFBBC7-27AD-408D-8FC9-819F135685B7}" sibTransId="{C31CE9C6-D513-45A8-872D-37B63D2FF99E}"/>
    <dgm:cxn modelId="{AD7295E3-360E-4216-97F6-F43CE62F5293}" type="presOf" srcId="{5137EA2F-99DF-4967-80CC-BEF9BC8E9137}" destId="{6B0C6E43-3E91-4324-A5EE-C8A7BC7377A9}" srcOrd="0" destOrd="0" presId="urn:microsoft.com/office/officeart/2005/8/layout/vList6"/>
    <dgm:cxn modelId="{E92B36EE-24C1-4A38-9103-161E296BC375}" type="presOf" srcId="{46D1CC1E-2C90-4202-914D-441CA7CA8E6C}" destId="{7875F873-3220-4A23-BEED-5D6C001B9E3F}" srcOrd="0" destOrd="0" presId="urn:microsoft.com/office/officeart/2005/8/layout/vList6"/>
    <dgm:cxn modelId="{381D62F5-8642-4F6E-A723-D202ADDE41AD}" srcId="{5137EA2F-99DF-4967-80CC-BEF9BC8E9137}" destId="{7D54325D-1CBA-4D6D-AF09-097B162EC788}" srcOrd="0" destOrd="0" parTransId="{388EBA3E-17B0-4E42-BA13-DB89C656D98F}" sibTransId="{B0F59BBA-F2DA-4E8D-9253-4848F0870A06}"/>
    <dgm:cxn modelId="{E9BE53F5-C31E-48DC-A0DB-4B334C8C84B1}" type="presOf" srcId="{F90BB4E2-3069-47EC-AD1B-200052DCFFFA}" destId="{CC6242F9-2FFD-4105-92AC-6FA66C1C150F}" srcOrd="0" destOrd="0" presId="urn:microsoft.com/office/officeart/2005/8/layout/vList6"/>
    <dgm:cxn modelId="{AFA7E2F7-E787-4C06-A027-1B7FED8F2086}" srcId="{46D1CC1E-2C90-4202-914D-441CA7CA8E6C}" destId="{DFAC6869-6C82-441D-9E52-D893CA6E2E87}" srcOrd="1" destOrd="0" parTransId="{B5755695-7F4B-44F5-A64C-B57EAE49ACEF}" sibTransId="{01B821A1-0B88-4793-80C9-C8AFA5568268}"/>
    <dgm:cxn modelId="{17474D3B-9F13-41E0-B705-82067371E479}" type="presParOf" srcId="{F881C7DD-D394-4775-8F79-7B1103D6C5BA}" destId="{7ADEBA14-C8F8-42A2-9D34-BB5079D321D4}" srcOrd="0" destOrd="0" presId="urn:microsoft.com/office/officeart/2005/8/layout/vList6"/>
    <dgm:cxn modelId="{52F521A4-AAEA-4A3F-8FCA-9D7A3802525B}" type="presParOf" srcId="{7ADEBA14-C8F8-42A2-9D34-BB5079D321D4}" destId="{6B0C6E43-3E91-4324-A5EE-C8A7BC7377A9}" srcOrd="0" destOrd="0" presId="urn:microsoft.com/office/officeart/2005/8/layout/vList6"/>
    <dgm:cxn modelId="{5608F503-7D3C-4E30-9A6F-7AE88F509DD8}" type="presParOf" srcId="{7ADEBA14-C8F8-42A2-9D34-BB5079D321D4}" destId="{70F52E4B-B2EE-495E-9A39-4D1039E42D66}" srcOrd="1" destOrd="0" presId="urn:microsoft.com/office/officeart/2005/8/layout/vList6"/>
    <dgm:cxn modelId="{0D8B8156-C6B3-4684-9275-BD08BC506348}" type="presParOf" srcId="{F881C7DD-D394-4775-8F79-7B1103D6C5BA}" destId="{A3F6357B-EF80-4894-92AA-842493E974BC}" srcOrd="1" destOrd="0" presId="urn:microsoft.com/office/officeart/2005/8/layout/vList6"/>
    <dgm:cxn modelId="{6943E3D4-27DE-43D7-B8B6-0C9BC0379934}" type="presParOf" srcId="{F881C7DD-D394-4775-8F79-7B1103D6C5BA}" destId="{D13C3742-308D-4849-B396-3FCD62FEEF8E}" srcOrd="2" destOrd="0" presId="urn:microsoft.com/office/officeart/2005/8/layout/vList6"/>
    <dgm:cxn modelId="{10BADBAB-7BCC-49C0-9D34-F9C2279CFA58}" type="presParOf" srcId="{D13C3742-308D-4849-B396-3FCD62FEEF8E}" destId="{7875F873-3220-4A23-BEED-5D6C001B9E3F}" srcOrd="0" destOrd="0" presId="urn:microsoft.com/office/officeart/2005/8/layout/vList6"/>
    <dgm:cxn modelId="{EF7FA081-E4BE-47BF-BA89-C348F86FD2F0}" type="presParOf" srcId="{D13C3742-308D-4849-B396-3FCD62FEEF8E}" destId="{CC6242F9-2FFD-4105-92AC-6FA66C1C150F}" srcOrd="1" destOrd="0" presId="urn:microsoft.com/office/officeart/2005/8/layout/vList6"/>
    <dgm:cxn modelId="{8ED26DD9-FB08-4393-B748-5A6417B1B472}" type="presParOf" srcId="{F881C7DD-D394-4775-8F79-7B1103D6C5BA}" destId="{62E78159-7282-47A7-8F34-3E5FEBD12BA7}" srcOrd="3" destOrd="0" presId="urn:microsoft.com/office/officeart/2005/8/layout/vList6"/>
    <dgm:cxn modelId="{A044165F-69AD-4F19-9BEA-B283DFBCFC2E}" type="presParOf" srcId="{F881C7DD-D394-4775-8F79-7B1103D6C5BA}" destId="{5753B0E2-C77F-4842-ADA2-B71ECBBC8CE0}" srcOrd="4" destOrd="0" presId="urn:microsoft.com/office/officeart/2005/8/layout/vList6"/>
    <dgm:cxn modelId="{830045DE-3032-4F0A-9A95-CA3FBEB232D3}" type="presParOf" srcId="{5753B0E2-C77F-4842-ADA2-B71ECBBC8CE0}" destId="{C55FA819-1EF0-4F0F-B8D3-1A4215836C01}" srcOrd="0" destOrd="0" presId="urn:microsoft.com/office/officeart/2005/8/layout/vList6"/>
    <dgm:cxn modelId="{0D0D1880-9EC4-4257-AE62-4E41EC606699}" type="presParOf" srcId="{5753B0E2-C77F-4842-ADA2-B71ECBBC8CE0}" destId="{CCD82FC2-60FF-424D-B2C2-FAD7A70C1F4D}"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CA71A3A-336E-4CB4-B267-95B6C81EDCCD}" type="doc">
      <dgm:prSet loTypeId="urn:microsoft.com/office/officeart/2005/8/layout/vList6" loCatId="list" qsTypeId="urn:microsoft.com/office/officeart/2005/8/quickstyle/simple1" qsCatId="simple" csTypeId="urn:microsoft.com/office/officeart/2005/8/colors/colorful4" csCatId="colorful" phldr="1"/>
      <dgm:spPr/>
      <dgm:t>
        <a:bodyPr/>
        <a:lstStyle/>
        <a:p>
          <a:endParaRPr lang="es-CO"/>
        </a:p>
      </dgm:t>
    </dgm:pt>
    <dgm:pt modelId="{5137EA2F-99DF-4967-80CC-BEF9BC8E9137}">
      <dgm:prSet phldrT="[Texto]"/>
      <dgm:spPr/>
      <dgm:t>
        <a:bodyPr/>
        <a:lstStyle/>
        <a:p>
          <a:r>
            <a:rPr lang="es-CO" dirty="0"/>
            <a:t>Control</a:t>
          </a:r>
        </a:p>
      </dgm:t>
    </dgm:pt>
    <dgm:pt modelId="{CD28ECC0-D31E-4243-BE5B-7FDDED432BE0}" type="parTrans" cxnId="{9BC07720-0F41-425A-A8F0-4B3441D0497B}">
      <dgm:prSet/>
      <dgm:spPr/>
      <dgm:t>
        <a:bodyPr/>
        <a:lstStyle/>
        <a:p>
          <a:endParaRPr lang="es-CO"/>
        </a:p>
      </dgm:t>
    </dgm:pt>
    <dgm:pt modelId="{5063D4B6-2BEA-4984-9639-3A76D07ABC95}" type="sibTrans" cxnId="{9BC07720-0F41-425A-A8F0-4B3441D0497B}">
      <dgm:prSet/>
      <dgm:spPr/>
      <dgm:t>
        <a:bodyPr/>
        <a:lstStyle/>
        <a:p>
          <a:endParaRPr lang="es-CO"/>
        </a:p>
      </dgm:t>
    </dgm:pt>
    <dgm:pt modelId="{46D1CC1E-2C90-4202-914D-441CA7CA8E6C}">
      <dgm:prSet phldrT="[Texto]"/>
      <dgm:spPr/>
      <dgm:t>
        <a:bodyPr/>
        <a:lstStyle/>
        <a:p>
          <a:r>
            <a:rPr lang="es-CO" dirty="0" err="1"/>
            <a:t>MinTIC</a:t>
          </a:r>
          <a:endParaRPr lang="es-CO" dirty="0"/>
        </a:p>
      </dgm:t>
    </dgm:pt>
    <dgm:pt modelId="{43619257-D2CE-45FF-9878-4F15AF4AC238}" type="parTrans" cxnId="{95F047B6-183B-429B-ABB1-1A317CAB6597}">
      <dgm:prSet/>
      <dgm:spPr/>
      <dgm:t>
        <a:bodyPr/>
        <a:lstStyle/>
        <a:p>
          <a:endParaRPr lang="es-MX"/>
        </a:p>
      </dgm:t>
    </dgm:pt>
    <dgm:pt modelId="{10BEA896-5B62-4825-8F2E-043730DCF653}" type="sibTrans" cxnId="{95F047B6-183B-429B-ABB1-1A317CAB6597}">
      <dgm:prSet/>
      <dgm:spPr/>
      <dgm:t>
        <a:bodyPr/>
        <a:lstStyle/>
        <a:p>
          <a:endParaRPr lang="es-MX"/>
        </a:p>
      </dgm:t>
    </dgm:pt>
    <dgm:pt modelId="{7D54325D-1CBA-4D6D-AF09-097B162EC788}">
      <dgm:prSet phldrT="[Texto]" custT="1"/>
      <dgm:spPr/>
      <dgm:t>
        <a:bodyPr/>
        <a:lstStyle/>
        <a:p>
          <a:r>
            <a:rPr lang="es-CO" sz="1800" dirty="0"/>
            <a:t>Atención auditoría Gestión de Incidentes por parte de Revisoría Fiscal</a:t>
          </a:r>
        </a:p>
      </dgm:t>
    </dgm:pt>
    <dgm:pt modelId="{388EBA3E-17B0-4E42-BA13-DB89C656D98F}" type="parTrans" cxnId="{381D62F5-8642-4F6E-A723-D202ADDE41AD}">
      <dgm:prSet/>
      <dgm:spPr/>
      <dgm:t>
        <a:bodyPr/>
        <a:lstStyle/>
        <a:p>
          <a:endParaRPr lang="es-MX"/>
        </a:p>
      </dgm:t>
    </dgm:pt>
    <dgm:pt modelId="{B0F59BBA-F2DA-4E8D-9253-4848F0870A06}" type="sibTrans" cxnId="{381D62F5-8642-4F6E-A723-D202ADDE41AD}">
      <dgm:prSet/>
      <dgm:spPr/>
      <dgm:t>
        <a:bodyPr/>
        <a:lstStyle/>
        <a:p>
          <a:endParaRPr lang="es-MX"/>
        </a:p>
      </dgm:t>
    </dgm:pt>
    <dgm:pt modelId="{F90BB4E2-3069-47EC-AD1B-200052DCFFFA}">
      <dgm:prSet phldrT="[Texto]" custT="1"/>
      <dgm:spPr/>
      <dgm:t>
        <a:bodyPr/>
        <a:lstStyle/>
        <a:p>
          <a:r>
            <a:rPr lang="es-CO" sz="1800" dirty="0"/>
            <a:t>Participación mesa sectorial Modelo de Seguridad y Privacidad MSPI</a:t>
          </a:r>
        </a:p>
      </dgm:t>
    </dgm:pt>
    <dgm:pt modelId="{D8EFBBC7-27AD-408D-8FC9-819F135685B7}" type="parTrans" cxnId="{A8DDCBBC-71F2-4888-A8D6-F4BDE48CC067}">
      <dgm:prSet/>
      <dgm:spPr/>
      <dgm:t>
        <a:bodyPr/>
        <a:lstStyle/>
        <a:p>
          <a:endParaRPr lang="es-MX"/>
        </a:p>
      </dgm:t>
    </dgm:pt>
    <dgm:pt modelId="{C31CE9C6-D513-45A8-872D-37B63D2FF99E}" type="sibTrans" cxnId="{A8DDCBBC-71F2-4888-A8D6-F4BDE48CC067}">
      <dgm:prSet/>
      <dgm:spPr/>
      <dgm:t>
        <a:bodyPr/>
        <a:lstStyle/>
        <a:p>
          <a:endParaRPr lang="es-MX"/>
        </a:p>
      </dgm:t>
    </dgm:pt>
    <dgm:pt modelId="{4439D979-EB4B-4FF6-A0A6-BFE5A2B763DA}">
      <dgm:prSet phldrT="[Texto]" custT="1"/>
      <dgm:spPr/>
      <dgm:t>
        <a:bodyPr/>
        <a:lstStyle/>
        <a:p>
          <a:endParaRPr lang="es-CO" sz="2000" dirty="0"/>
        </a:p>
      </dgm:t>
    </dgm:pt>
    <dgm:pt modelId="{8F82C18F-AF58-45DA-AA10-7DE7A83899B2}" type="parTrans" cxnId="{8481E37A-8F4B-4C76-B85A-DA3B42445542}">
      <dgm:prSet/>
      <dgm:spPr/>
      <dgm:t>
        <a:bodyPr/>
        <a:lstStyle/>
        <a:p>
          <a:endParaRPr lang="es-ES"/>
        </a:p>
      </dgm:t>
    </dgm:pt>
    <dgm:pt modelId="{7243AB16-2430-4196-9C2E-FCB7858417C7}" type="sibTrans" cxnId="{8481E37A-8F4B-4C76-B85A-DA3B42445542}">
      <dgm:prSet/>
      <dgm:spPr/>
      <dgm:t>
        <a:bodyPr/>
        <a:lstStyle/>
        <a:p>
          <a:endParaRPr lang="es-ES"/>
        </a:p>
      </dgm:t>
    </dgm:pt>
    <dgm:pt modelId="{A6ADEFE3-51C0-48C3-885F-8CE1B301BAF0}">
      <dgm:prSet phldrT="[Texto]" custT="1"/>
      <dgm:spPr/>
      <dgm:t>
        <a:bodyPr/>
        <a:lstStyle/>
        <a:p>
          <a:r>
            <a:rPr lang="es-CO" sz="1800" dirty="0"/>
            <a:t>Elaboración de procedimiento: Control de Software y Datos Abiertos</a:t>
          </a:r>
        </a:p>
      </dgm:t>
    </dgm:pt>
    <dgm:pt modelId="{6D241CBE-EEB0-40DC-9F30-1FDF0B5DB6DE}" type="parTrans" cxnId="{1E37C767-8EFC-4F8F-9317-C720BDE3C6F5}">
      <dgm:prSet/>
      <dgm:spPr/>
      <dgm:t>
        <a:bodyPr/>
        <a:lstStyle/>
        <a:p>
          <a:endParaRPr lang="es-ES"/>
        </a:p>
      </dgm:t>
    </dgm:pt>
    <dgm:pt modelId="{9DE6EAE4-90BA-4CCA-8B43-CBBB6D43AC9C}" type="sibTrans" cxnId="{1E37C767-8EFC-4F8F-9317-C720BDE3C6F5}">
      <dgm:prSet/>
      <dgm:spPr/>
      <dgm:t>
        <a:bodyPr/>
        <a:lstStyle/>
        <a:p>
          <a:endParaRPr lang="es-ES"/>
        </a:p>
      </dgm:t>
    </dgm:pt>
    <dgm:pt modelId="{B859AE8E-388D-4021-9199-52C41B72B41F}">
      <dgm:prSet phldrT="[Texto]" custT="1"/>
      <dgm:spPr/>
      <dgm:t>
        <a:bodyPr/>
        <a:lstStyle/>
        <a:p>
          <a:r>
            <a:rPr lang="es-CO" sz="1800" dirty="0"/>
            <a:t>Instrumento de evaluación seguridad</a:t>
          </a:r>
        </a:p>
      </dgm:t>
    </dgm:pt>
    <dgm:pt modelId="{E63D9D87-B56F-408A-B339-D06B190A21EC}" type="parTrans" cxnId="{ECE73958-C816-4AB0-89B7-C39E8BBBD84F}">
      <dgm:prSet/>
      <dgm:spPr/>
      <dgm:t>
        <a:bodyPr/>
        <a:lstStyle/>
        <a:p>
          <a:endParaRPr lang="es-ES"/>
        </a:p>
      </dgm:t>
    </dgm:pt>
    <dgm:pt modelId="{AF849D64-F272-4565-BE36-766632658D31}" type="sibTrans" cxnId="{ECE73958-C816-4AB0-89B7-C39E8BBBD84F}">
      <dgm:prSet/>
      <dgm:spPr/>
      <dgm:t>
        <a:bodyPr/>
        <a:lstStyle/>
        <a:p>
          <a:endParaRPr lang="es-ES"/>
        </a:p>
      </dgm:t>
    </dgm:pt>
    <dgm:pt modelId="{13FAE282-5ABC-4D33-83BD-9339AE9A3FC3}">
      <dgm:prSet phldrT="[Texto]" custT="1"/>
      <dgm:spPr/>
      <dgm:t>
        <a:bodyPr/>
        <a:lstStyle/>
        <a:p>
          <a:r>
            <a:rPr lang="es-CO" sz="1800" dirty="0"/>
            <a:t>Evaluación GEL – Temas OGI</a:t>
          </a:r>
        </a:p>
      </dgm:t>
    </dgm:pt>
    <dgm:pt modelId="{437BB4C0-59A1-47A6-891E-EE78F36229C6}" type="parTrans" cxnId="{C7C35A08-1279-484C-8669-256B4FC14B71}">
      <dgm:prSet/>
      <dgm:spPr/>
      <dgm:t>
        <a:bodyPr/>
        <a:lstStyle/>
        <a:p>
          <a:endParaRPr lang="es-ES"/>
        </a:p>
      </dgm:t>
    </dgm:pt>
    <dgm:pt modelId="{57525DA6-769F-44FF-A808-2A19004DEB41}" type="sibTrans" cxnId="{C7C35A08-1279-484C-8669-256B4FC14B71}">
      <dgm:prSet/>
      <dgm:spPr/>
      <dgm:t>
        <a:bodyPr/>
        <a:lstStyle/>
        <a:p>
          <a:endParaRPr lang="es-ES"/>
        </a:p>
      </dgm:t>
    </dgm:pt>
    <dgm:pt modelId="{F881C7DD-D394-4775-8F79-7B1103D6C5BA}" type="pres">
      <dgm:prSet presAssocID="{0CA71A3A-336E-4CB4-B267-95B6C81EDCCD}" presName="Name0" presStyleCnt="0">
        <dgm:presLayoutVars>
          <dgm:dir/>
          <dgm:animLvl val="lvl"/>
          <dgm:resizeHandles/>
        </dgm:presLayoutVars>
      </dgm:prSet>
      <dgm:spPr/>
    </dgm:pt>
    <dgm:pt modelId="{7ADEBA14-C8F8-42A2-9D34-BB5079D321D4}" type="pres">
      <dgm:prSet presAssocID="{5137EA2F-99DF-4967-80CC-BEF9BC8E9137}" presName="linNode" presStyleCnt="0"/>
      <dgm:spPr/>
    </dgm:pt>
    <dgm:pt modelId="{6B0C6E43-3E91-4324-A5EE-C8A7BC7377A9}" type="pres">
      <dgm:prSet presAssocID="{5137EA2F-99DF-4967-80CC-BEF9BC8E9137}" presName="parentShp" presStyleLbl="node1" presStyleIdx="0" presStyleCnt="2">
        <dgm:presLayoutVars>
          <dgm:bulletEnabled val="1"/>
        </dgm:presLayoutVars>
      </dgm:prSet>
      <dgm:spPr/>
    </dgm:pt>
    <dgm:pt modelId="{70F52E4B-B2EE-495E-9A39-4D1039E42D66}" type="pres">
      <dgm:prSet presAssocID="{5137EA2F-99DF-4967-80CC-BEF9BC8E9137}" presName="childShp" presStyleLbl="bgAccFollowNode1" presStyleIdx="0" presStyleCnt="2">
        <dgm:presLayoutVars>
          <dgm:bulletEnabled val="1"/>
        </dgm:presLayoutVars>
      </dgm:prSet>
      <dgm:spPr/>
    </dgm:pt>
    <dgm:pt modelId="{A3F6357B-EF80-4894-92AA-842493E974BC}" type="pres">
      <dgm:prSet presAssocID="{5063D4B6-2BEA-4984-9639-3A76D07ABC95}" presName="spacing" presStyleCnt="0"/>
      <dgm:spPr/>
    </dgm:pt>
    <dgm:pt modelId="{D13C3742-308D-4849-B396-3FCD62FEEF8E}" type="pres">
      <dgm:prSet presAssocID="{46D1CC1E-2C90-4202-914D-441CA7CA8E6C}" presName="linNode" presStyleCnt="0"/>
      <dgm:spPr/>
    </dgm:pt>
    <dgm:pt modelId="{7875F873-3220-4A23-BEED-5D6C001B9E3F}" type="pres">
      <dgm:prSet presAssocID="{46D1CC1E-2C90-4202-914D-441CA7CA8E6C}" presName="parentShp" presStyleLbl="node1" presStyleIdx="1" presStyleCnt="2">
        <dgm:presLayoutVars>
          <dgm:bulletEnabled val="1"/>
        </dgm:presLayoutVars>
      </dgm:prSet>
      <dgm:spPr/>
    </dgm:pt>
    <dgm:pt modelId="{CC6242F9-2FFD-4105-92AC-6FA66C1C150F}" type="pres">
      <dgm:prSet presAssocID="{46D1CC1E-2C90-4202-914D-441CA7CA8E6C}" presName="childShp" presStyleLbl="bgAccFollowNode1" presStyleIdx="1" presStyleCnt="2">
        <dgm:presLayoutVars>
          <dgm:bulletEnabled val="1"/>
        </dgm:presLayoutVars>
      </dgm:prSet>
      <dgm:spPr/>
    </dgm:pt>
  </dgm:ptLst>
  <dgm:cxnLst>
    <dgm:cxn modelId="{C7C35A08-1279-484C-8669-256B4FC14B71}" srcId="{46D1CC1E-2C90-4202-914D-441CA7CA8E6C}" destId="{13FAE282-5ABC-4D33-83BD-9339AE9A3FC3}" srcOrd="2" destOrd="0" parTransId="{437BB4C0-59A1-47A6-891E-EE78F36229C6}" sibTransId="{57525DA6-769F-44FF-A808-2A19004DEB41}"/>
    <dgm:cxn modelId="{9BC07720-0F41-425A-A8F0-4B3441D0497B}" srcId="{0CA71A3A-336E-4CB4-B267-95B6C81EDCCD}" destId="{5137EA2F-99DF-4967-80CC-BEF9BC8E9137}" srcOrd="0" destOrd="0" parTransId="{CD28ECC0-D31E-4243-BE5B-7FDDED432BE0}" sibTransId="{5063D4B6-2BEA-4984-9639-3A76D07ABC95}"/>
    <dgm:cxn modelId="{03F0B92C-5BF1-43FA-9BDB-8C44F4E68109}" type="presOf" srcId="{B859AE8E-388D-4021-9199-52C41B72B41F}" destId="{CC6242F9-2FFD-4105-92AC-6FA66C1C150F}" srcOrd="0" destOrd="1" presId="urn:microsoft.com/office/officeart/2005/8/layout/vList6"/>
    <dgm:cxn modelId="{B0A5EE42-229D-4313-A506-F8BC03A4C8FB}" type="presOf" srcId="{A6ADEFE3-51C0-48C3-885F-8CE1B301BAF0}" destId="{70F52E4B-B2EE-495E-9A39-4D1039E42D66}" srcOrd="0" destOrd="1" presId="urn:microsoft.com/office/officeart/2005/8/layout/vList6"/>
    <dgm:cxn modelId="{1E37C767-8EFC-4F8F-9317-C720BDE3C6F5}" srcId="{5137EA2F-99DF-4967-80CC-BEF9BC8E9137}" destId="{A6ADEFE3-51C0-48C3-885F-8CE1B301BAF0}" srcOrd="1" destOrd="0" parTransId="{6D241CBE-EEB0-40DC-9F30-1FDF0B5DB6DE}" sibTransId="{9DE6EAE4-90BA-4CCA-8B43-CBBB6D43AC9C}"/>
    <dgm:cxn modelId="{19A01450-832C-45D5-8EA0-F22FA8434B67}" type="presOf" srcId="{13FAE282-5ABC-4D33-83BD-9339AE9A3FC3}" destId="{CC6242F9-2FFD-4105-92AC-6FA66C1C150F}" srcOrd="0" destOrd="2" presId="urn:microsoft.com/office/officeart/2005/8/layout/vList6"/>
    <dgm:cxn modelId="{CB121A56-1134-402A-BB1E-1412479BEE10}" type="presOf" srcId="{4439D979-EB4B-4FF6-A0A6-BFE5A2B763DA}" destId="{70F52E4B-B2EE-495E-9A39-4D1039E42D66}" srcOrd="0" destOrd="2" presId="urn:microsoft.com/office/officeart/2005/8/layout/vList6"/>
    <dgm:cxn modelId="{ECE73958-C816-4AB0-89B7-C39E8BBBD84F}" srcId="{46D1CC1E-2C90-4202-914D-441CA7CA8E6C}" destId="{B859AE8E-388D-4021-9199-52C41B72B41F}" srcOrd="1" destOrd="0" parTransId="{E63D9D87-B56F-408A-B339-D06B190A21EC}" sibTransId="{AF849D64-F272-4565-BE36-766632658D31}"/>
    <dgm:cxn modelId="{CC19B279-C53A-41FE-B771-B9D8BCC25CEB}" type="presOf" srcId="{0CA71A3A-336E-4CB4-B267-95B6C81EDCCD}" destId="{F881C7DD-D394-4775-8F79-7B1103D6C5BA}" srcOrd="0" destOrd="0" presId="urn:microsoft.com/office/officeart/2005/8/layout/vList6"/>
    <dgm:cxn modelId="{8481E37A-8F4B-4C76-B85A-DA3B42445542}" srcId="{5137EA2F-99DF-4967-80CC-BEF9BC8E9137}" destId="{4439D979-EB4B-4FF6-A0A6-BFE5A2B763DA}" srcOrd="2" destOrd="0" parTransId="{8F82C18F-AF58-45DA-AA10-7DE7A83899B2}" sibTransId="{7243AB16-2430-4196-9C2E-FCB7858417C7}"/>
    <dgm:cxn modelId="{A56A6490-048E-418E-BC7D-8B376EC3BAB7}" type="presOf" srcId="{7D54325D-1CBA-4D6D-AF09-097B162EC788}" destId="{70F52E4B-B2EE-495E-9A39-4D1039E42D66}" srcOrd="0" destOrd="0" presId="urn:microsoft.com/office/officeart/2005/8/layout/vList6"/>
    <dgm:cxn modelId="{95F047B6-183B-429B-ABB1-1A317CAB6597}" srcId="{0CA71A3A-336E-4CB4-B267-95B6C81EDCCD}" destId="{46D1CC1E-2C90-4202-914D-441CA7CA8E6C}" srcOrd="1" destOrd="0" parTransId="{43619257-D2CE-45FF-9878-4F15AF4AC238}" sibTransId="{10BEA896-5B62-4825-8F2E-043730DCF653}"/>
    <dgm:cxn modelId="{A8DDCBBC-71F2-4888-A8D6-F4BDE48CC067}" srcId="{46D1CC1E-2C90-4202-914D-441CA7CA8E6C}" destId="{F90BB4E2-3069-47EC-AD1B-200052DCFFFA}" srcOrd="0" destOrd="0" parTransId="{D8EFBBC7-27AD-408D-8FC9-819F135685B7}" sibTransId="{C31CE9C6-D513-45A8-872D-37B63D2FF99E}"/>
    <dgm:cxn modelId="{AD7295E3-360E-4216-97F6-F43CE62F5293}" type="presOf" srcId="{5137EA2F-99DF-4967-80CC-BEF9BC8E9137}" destId="{6B0C6E43-3E91-4324-A5EE-C8A7BC7377A9}" srcOrd="0" destOrd="0" presId="urn:microsoft.com/office/officeart/2005/8/layout/vList6"/>
    <dgm:cxn modelId="{E92B36EE-24C1-4A38-9103-161E296BC375}" type="presOf" srcId="{46D1CC1E-2C90-4202-914D-441CA7CA8E6C}" destId="{7875F873-3220-4A23-BEED-5D6C001B9E3F}" srcOrd="0" destOrd="0" presId="urn:microsoft.com/office/officeart/2005/8/layout/vList6"/>
    <dgm:cxn modelId="{381D62F5-8642-4F6E-A723-D202ADDE41AD}" srcId="{5137EA2F-99DF-4967-80CC-BEF9BC8E9137}" destId="{7D54325D-1CBA-4D6D-AF09-097B162EC788}" srcOrd="0" destOrd="0" parTransId="{388EBA3E-17B0-4E42-BA13-DB89C656D98F}" sibTransId="{B0F59BBA-F2DA-4E8D-9253-4848F0870A06}"/>
    <dgm:cxn modelId="{E9BE53F5-C31E-48DC-A0DB-4B334C8C84B1}" type="presOf" srcId="{F90BB4E2-3069-47EC-AD1B-200052DCFFFA}" destId="{CC6242F9-2FFD-4105-92AC-6FA66C1C150F}" srcOrd="0" destOrd="0" presId="urn:microsoft.com/office/officeart/2005/8/layout/vList6"/>
    <dgm:cxn modelId="{17474D3B-9F13-41E0-B705-82067371E479}" type="presParOf" srcId="{F881C7DD-D394-4775-8F79-7B1103D6C5BA}" destId="{7ADEBA14-C8F8-42A2-9D34-BB5079D321D4}" srcOrd="0" destOrd="0" presId="urn:microsoft.com/office/officeart/2005/8/layout/vList6"/>
    <dgm:cxn modelId="{52F521A4-AAEA-4A3F-8FCA-9D7A3802525B}" type="presParOf" srcId="{7ADEBA14-C8F8-42A2-9D34-BB5079D321D4}" destId="{6B0C6E43-3E91-4324-A5EE-C8A7BC7377A9}" srcOrd="0" destOrd="0" presId="urn:microsoft.com/office/officeart/2005/8/layout/vList6"/>
    <dgm:cxn modelId="{5608F503-7D3C-4E30-9A6F-7AE88F509DD8}" type="presParOf" srcId="{7ADEBA14-C8F8-42A2-9D34-BB5079D321D4}" destId="{70F52E4B-B2EE-495E-9A39-4D1039E42D66}" srcOrd="1" destOrd="0" presId="urn:microsoft.com/office/officeart/2005/8/layout/vList6"/>
    <dgm:cxn modelId="{0D8B8156-C6B3-4684-9275-BD08BC506348}" type="presParOf" srcId="{F881C7DD-D394-4775-8F79-7B1103D6C5BA}" destId="{A3F6357B-EF80-4894-92AA-842493E974BC}" srcOrd="1" destOrd="0" presId="urn:microsoft.com/office/officeart/2005/8/layout/vList6"/>
    <dgm:cxn modelId="{6943E3D4-27DE-43D7-B8B6-0C9BC0379934}" type="presParOf" srcId="{F881C7DD-D394-4775-8F79-7B1103D6C5BA}" destId="{D13C3742-308D-4849-B396-3FCD62FEEF8E}" srcOrd="2" destOrd="0" presId="urn:microsoft.com/office/officeart/2005/8/layout/vList6"/>
    <dgm:cxn modelId="{10BADBAB-7BCC-49C0-9D34-F9C2279CFA58}" type="presParOf" srcId="{D13C3742-308D-4849-B396-3FCD62FEEF8E}" destId="{7875F873-3220-4A23-BEED-5D6C001B9E3F}" srcOrd="0" destOrd="0" presId="urn:microsoft.com/office/officeart/2005/8/layout/vList6"/>
    <dgm:cxn modelId="{EF7FA081-E4BE-47BF-BA89-C348F86FD2F0}" type="presParOf" srcId="{D13C3742-308D-4849-B396-3FCD62FEEF8E}" destId="{CC6242F9-2FFD-4105-92AC-6FA66C1C150F}"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CA71A3A-336E-4CB4-B267-95B6C81EDCCD}" type="doc">
      <dgm:prSet loTypeId="urn:microsoft.com/office/officeart/2005/8/layout/vList6" loCatId="list" qsTypeId="urn:microsoft.com/office/officeart/2005/8/quickstyle/simple1" qsCatId="simple" csTypeId="urn:microsoft.com/office/officeart/2005/8/colors/colorful4" csCatId="colorful" phldr="1"/>
      <dgm:spPr/>
      <dgm:t>
        <a:bodyPr/>
        <a:lstStyle/>
        <a:p>
          <a:endParaRPr lang="es-CO"/>
        </a:p>
      </dgm:t>
    </dgm:pt>
    <dgm:pt modelId="{46D1CC1E-2C90-4202-914D-441CA7CA8E6C}">
      <dgm:prSet phldrT="[Texto]"/>
      <dgm:spPr/>
      <dgm:t>
        <a:bodyPr/>
        <a:lstStyle/>
        <a:p>
          <a:r>
            <a:rPr lang="es-CO" dirty="0"/>
            <a:t>Datos personales</a:t>
          </a:r>
        </a:p>
      </dgm:t>
    </dgm:pt>
    <dgm:pt modelId="{43619257-D2CE-45FF-9878-4F15AF4AC238}" type="parTrans" cxnId="{95F047B6-183B-429B-ABB1-1A317CAB6597}">
      <dgm:prSet/>
      <dgm:spPr/>
      <dgm:t>
        <a:bodyPr/>
        <a:lstStyle/>
        <a:p>
          <a:endParaRPr lang="es-MX"/>
        </a:p>
      </dgm:t>
    </dgm:pt>
    <dgm:pt modelId="{10BEA896-5B62-4825-8F2E-043730DCF653}" type="sibTrans" cxnId="{95F047B6-183B-429B-ABB1-1A317CAB6597}">
      <dgm:prSet/>
      <dgm:spPr/>
      <dgm:t>
        <a:bodyPr/>
        <a:lstStyle/>
        <a:p>
          <a:endParaRPr lang="es-MX"/>
        </a:p>
      </dgm:t>
    </dgm:pt>
    <dgm:pt modelId="{F90BB4E2-3069-47EC-AD1B-200052DCFFFA}">
      <dgm:prSet phldrT="[Texto]" custT="1"/>
      <dgm:spPr/>
      <dgm:t>
        <a:bodyPr/>
        <a:lstStyle/>
        <a:p>
          <a:r>
            <a:rPr lang="es-CO" sz="2000" dirty="0"/>
            <a:t>Definición de la política</a:t>
          </a:r>
        </a:p>
      </dgm:t>
    </dgm:pt>
    <dgm:pt modelId="{D8EFBBC7-27AD-408D-8FC9-819F135685B7}" type="parTrans" cxnId="{A8DDCBBC-71F2-4888-A8D6-F4BDE48CC067}">
      <dgm:prSet/>
      <dgm:spPr/>
      <dgm:t>
        <a:bodyPr/>
        <a:lstStyle/>
        <a:p>
          <a:endParaRPr lang="es-MX"/>
        </a:p>
      </dgm:t>
    </dgm:pt>
    <dgm:pt modelId="{C31CE9C6-D513-45A8-872D-37B63D2FF99E}" type="sibTrans" cxnId="{A8DDCBBC-71F2-4888-A8D6-F4BDE48CC067}">
      <dgm:prSet/>
      <dgm:spPr/>
      <dgm:t>
        <a:bodyPr/>
        <a:lstStyle/>
        <a:p>
          <a:endParaRPr lang="es-MX"/>
        </a:p>
      </dgm:t>
    </dgm:pt>
    <dgm:pt modelId="{25C28DF5-31C3-44E1-887C-7DE784EA5A95}">
      <dgm:prSet phldrT="[Texto]" custT="1"/>
      <dgm:spPr/>
      <dgm:t>
        <a:bodyPr/>
        <a:lstStyle/>
        <a:p>
          <a:r>
            <a:rPr lang="es-CO" sz="2000" dirty="0"/>
            <a:t>Registro de bases de datos a la SIC</a:t>
          </a:r>
        </a:p>
      </dgm:t>
    </dgm:pt>
    <dgm:pt modelId="{D3A5AF88-2955-462B-AFF1-86B24176B689}" type="parTrans" cxnId="{50E60060-31D8-49CD-AA3C-DC11B86B21A9}">
      <dgm:prSet/>
      <dgm:spPr/>
      <dgm:t>
        <a:bodyPr/>
        <a:lstStyle/>
        <a:p>
          <a:endParaRPr lang="es-ES"/>
        </a:p>
      </dgm:t>
    </dgm:pt>
    <dgm:pt modelId="{9AA8F499-F1F5-42DD-A207-6F7BF0A4422F}" type="sibTrans" cxnId="{50E60060-31D8-49CD-AA3C-DC11B86B21A9}">
      <dgm:prSet/>
      <dgm:spPr/>
      <dgm:t>
        <a:bodyPr/>
        <a:lstStyle/>
        <a:p>
          <a:endParaRPr lang="es-ES"/>
        </a:p>
      </dgm:t>
    </dgm:pt>
    <dgm:pt modelId="{825C997F-5452-459C-AE78-4F992409038A}">
      <dgm:prSet/>
      <dgm:spPr/>
      <dgm:t>
        <a:bodyPr/>
        <a:lstStyle/>
        <a:p>
          <a:endParaRPr lang="es-ES" dirty="0"/>
        </a:p>
      </dgm:t>
    </dgm:pt>
    <dgm:pt modelId="{CA621422-BA57-4EA8-BE8E-9F0BB4118893}" type="parTrans" cxnId="{660781F9-C825-4360-A35F-25B16F86B1DE}">
      <dgm:prSet/>
      <dgm:spPr/>
      <dgm:t>
        <a:bodyPr/>
        <a:lstStyle/>
        <a:p>
          <a:endParaRPr lang="es-ES"/>
        </a:p>
      </dgm:t>
    </dgm:pt>
    <dgm:pt modelId="{6FC5C6D2-7B12-450C-BAD9-8E1DF45A8125}" type="sibTrans" cxnId="{660781F9-C825-4360-A35F-25B16F86B1DE}">
      <dgm:prSet/>
      <dgm:spPr/>
      <dgm:t>
        <a:bodyPr/>
        <a:lstStyle/>
        <a:p>
          <a:endParaRPr lang="es-ES"/>
        </a:p>
      </dgm:t>
    </dgm:pt>
    <dgm:pt modelId="{5A2DB69F-5386-4EFA-86F7-7EDFF844B68A}">
      <dgm:prSet/>
      <dgm:spPr/>
      <dgm:t>
        <a:bodyPr/>
        <a:lstStyle/>
        <a:p>
          <a:endParaRPr lang="es-ES"/>
        </a:p>
      </dgm:t>
    </dgm:pt>
    <dgm:pt modelId="{D38FDDBD-792E-48DD-95B9-068DC93D2BEC}" type="parTrans" cxnId="{A3B9386E-4575-4C4F-8DC3-8ADFADF7CB76}">
      <dgm:prSet/>
      <dgm:spPr/>
      <dgm:t>
        <a:bodyPr/>
        <a:lstStyle/>
        <a:p>
          <a:endParaRPr lang="es-ES"/>
        </a:p>
      </dgm:t>
    </dgm:pt>
    <dgm:pt modelId="{19A40F33-4408-44C3-8D0B-01BD5F5CA2A9}" type="sibTrans" cxnId="{A3B9386E-4575-4C4F-8DC3-8ADFADF7CB76}">
      <dgm:prSet/>
      <dgm:spPr/>
      <dgm:t>
        <a:bodyPr/>
        <a:lstStyle/>
        <a:p>
          <a:endParaRPr lang="es-ES"/>
        </a:p>
      </dgm:t>
    </dgm:pt>
    <dgm:pt modelId="{FC6B55FE-1071-46B7-8F24-4473E46E2B4F}">
      <dgm:prSet phldrT="[Texto]" custT="1"/>
      <dgm:spPr/>
      <dgm:t>
        <a:bodyPr/>
        <a:lstStyle/>
        <a:p>
          <a:r>
            <a:rPr lang="es-CO" sz="2000" dirty="0"/>
            <a:t>Atención auditoría Revisoría Fiscal </a:t>
          </a:r>
        </a:p>
      </dgm:t>
    </dgm:pt>
    <dgm:pt modelId="{B05B826D-5AAB-4453-B13B-223BC78AB06B}" type="parTrans" cxnId="{D8988EA0-C8CF-4D8E-89F1-1896321DCDBC}">
      <dgm:prSet/>
      <dgm:spPr/>
      <dgm:t>
        <a:bodyPr/>
        <a:lstStyle/>
        <a:p>
          <a:endParaRPr lang="es-ES"/>
        </a:p>
      </dgm:t>
    </dgm:pt>
    <dgm:pt modelId="{B682EEF9-A30C-4BA7-9914-CAF8A8974BC1}" type="sibTrans" cxnId="{D8988EA0-C8CF-4D8E-89F1-1896321DCDBC}">
      <dgm:prSet/>
      <dgm:spPr/>
      <dgm:t>
        <a:bodyPr/>
        <a:lstStyle/>
        <a:p>
          <a:endParaRPr lang="es-ES"/>
        </a:p>
      </dgm:t>
    </dgm:pt>
    <dgm:pt modelId="{10D60102-8F65-4E7B-92AB-ACEBE97100AB}">
      <dgm:prSet phldrT="[Texto]" custT="1"/>
      <dgm:spPr/>
      <dgm:t>
        <a:bodyPr/>
        <a:lstStyle/>
        <a:p>
          <a:r>
            <a:rPr lang="es-CO" sz="2000" dirty="0"/>
            <a:t>Elaboración del manual tratamiento de datos personales y su resolución</a:t>
          </a:r>
        </a:p>
      </dgm:t>
    </dgm:pt>
    <dgm:pt modelId="{ADC4AAC0-6A18-4AFB-A4D7-1BD1E72959E6}" type="parTrans" cxnId="{89BC3F6C-6553-4992-8C58-4FE3752A0EA3}">
      <dgm:prSet/>
      <dgm:spPr/>
      <dgm:t>
        <a:bodyPr/>
        <a:lstStyle/>
        <a:p>
          <a:endParaRPr lang="es-ES"/>
        </a:p>
      </dgm:t>
    </dgm:pt>
    <dgm:pt modelId="{5511F6ED-1C3C-4DF3-A451-7269A45E69E4}" type="sibTrans" cxnId="{89BC3F6C-6553-4992-8C58-4FE3752A0EA3}">
      <dgm:prSet/>
      <dgm:spPr/>
      <dgm:t>
        <a:bodyPr/>
        <a:lstStyle/>
        <a:p>
          <a:endParaRPr lang="es-ES"/>
        </a:p>
      </dgm:t>
    </dgm:pt>
    <dgm:pt modelId="{F881C7DD-D394-4775-8F79-7B1103D6C5BA}" type="pres">
      <dgm:prSet presAssocID="{0CA71A3A-336E-4CB4-B267-95B6C81EDCCD}" presName="Name0" presStyleCnt="0">
        <dgm:presLayoutVars>
          <dgm:dir/>
          <dgm:animLvl val="lvl"/>
          <dgm:resizeHandles/>
        </dgm:presLayoutVars>
      </dgm:prSet>
      <dgm:spPr/>
    </dgm:pt>
    <dgm:pt modelId="{D13C3742-308D-4849-B396-3FCD62FEEF8E}" type="pres">
      <dgm:prSet presAssocID="{46D1CC1E-2C90-4202-914D-441CA7CA8E6C}" presName="linNode" presStyleCnt="0"/>
      <dgm:spPr/>
    </dgm:pt>
    <dgm:pt modelId="{7875F873-3220-4A23-BEED-5D6C001B9E3F}" type="pres">
      <dgm:prSet presAssocID="{46D1CC1E-2C90-4202-914D-441CA7CA8E6C}" presName="parentShp" presStyleLbl="node1" presStyleIdx="0" presStyleCnt="1" custLinFactNeighborY="-49">
        <dgm:presLayoutVars>
          <dgm:bulletEnabled val="1"/>
        </dgm:presLayoutVars>
      </dgm:prSet>
      <dgm:spPr/>
    </dgm:pt>
    <dgm:pt modelId="{CC6242F9-2FFD-4105-92AC-6FA66C1C150F}" type="pres">
      <dgm:prSet presAssocID="{46D1CC1E-2C90-4202-914D-441CA7CA8E6C}" presName="childShp" presStyleLbl="bgAccFollowNode1" presStyleIdx="0" presStyleCnt="1">
        <dgm:presLayoutVars>
          <dgm:bulletEnabled val="1"/>
        </dgm:presLayoutVars>
      </dgm:prSet>
      <dgm:spPr/>
    </dgm:pt>
  </dgm:ptLst>
  <dgm:cxnLst>
    <dgm:cxn modelId="{50E60060-31D8-49CD-AA3C-DC11B86B21A9}" srcId="{46D1CC1E-2C90-4202-914D-441CA7CA8E6C}" destId="{25C28DF5-31C3-44E1-887C-7DE784EA5A95}" srcOrd="1" destOrd="0" parTransId="{D3A5AF88-2955-462B-AFF1-86B24176B689}" sibTransId="{9AA8F499-F1F5-42DD-A207-6F7BF0A4422F}"/>
    <dgm:cxn modelId="{89BC3F6C-6553-4992-8C58-4FE3752A0EA3}" srcId="{46D1CC1E-2C90-4202-914D-441CA7CA8E6C}" destId="{10D60102-8F65-4E7B-92AB-ACEBE97100AB}" srcOrd="3" destOrd="0" parTransId="{ADC4AAC0-6A18-4AFB-A4D7-1BD1E72959E6}" sibTransId="{5511F6ED-1C3C-4DF3-A451-7269A45E69E4}"/>
    <dgm:cxn modelId="{A3B9386E-4575-4C4F-8DC3-8ADFADF7CB76}" srcId="{46D1CC1E-2C90-4202-914D-441CA7CA8E6C}" destId="{5A2DB69F-5386-4EFA-86F7-7EDFF844B68A}" srcOrd="5" destOrd="0" parTransId="{D38FDDBD-792E-48DD-95B9-068DC93D2BEC}" sibTransId="{19A40F33-4408-44C3-8D0B-01BD5F5CA2A9}"/>
    <dgm:cxn modelId="{084B7679-ED23-4911-8BA3-3C2335C9B4FE}" type="presOf" srcId="{5A2DB69F-5386-4EFA-86F7-7EDFF844B68A}" destId="{CC6242F9-2FFD-4105-92AC-6FA66C1C150F}" srcOrd="0" destOrd="5" presId="urn:microsoft.com/office/officeart/2005/8/layout/vList6"/>
    <dgm:cxn modelId="{CC19B279-C53A-41FE-B771-B9D8BCC25CEB}" type="presOf" srcId="{0CA71A3A-336E-4CB4-B267-95B6C81EDCCD}" destId="{F881C7DD-D394-4775-8F79-7B1103D6C5BA}" srcOrd="0" destOrd="0" presId="urn:microsoft.com/office/officeart/2005/8/layout/vList6"/>
    <dgm:cxn modelId="{08964897-E4B8-4D72-9FCF-29A138B4BF74}" type="presOf" srcId="{825C997F-5452-459C-AE78-4F992409038A}" destId="{CC6242F9-2FFD-4105-92AC-6FA66C1C150F}" srcOrd="0" destOrd="4" presId="urn:microsoft.com/office/officeart/2005/8/layout/vList6"/>
    <dgm:cxn modelId="{D8988EA0-C8CF-4D8E-89F1-1896321DCDBC}" srcId="{46D1CC1E-2C90-4202-914D-441CA7CA8E6C}" destId="{FC6B55FE-1071-46B7-8F24-4473E46E2B4F}" srcOrd="2" destOrd="0" parTransId="{B05B826D-5AAB-4453-B13B-223BC78AB06B}" sibTransId="{B682EEF9-A30C-4BA7-9914-CAF8A8974BC1}"/>
    <dgm:cxn modelId="{A33B45AB-3E66-4EC9-B000-3A1B17F190AB}" type="presOf" srcId="{FC6B55FE-1071-46B7-8F24-4473E46E2B4F}" destId="{CC6242F9-2FFD-4105-92AC-6FA66C1C150F}" srcOrd="0" destOrd="2" presId="urn:microsoft.com/office/officeart/2005/8/layout/vList6"/>
    <dgm:cxn modelId="{95F047B6-183B-429B-ABB1-1A317CAB6597}" srcId="{0CA71A3A-336E-4CB4-B267-95B6C81EDCCD}" destId="{46D1CC1E-2C90-4202-914D-441CA7CA8E6C}" srcOrd="0" destOrd="0" parTransId="{43619257-D2CE-45FF-9878-4F15AF4AC238}" sibTransId="{10BEA896-5B62-4825-8F2E-043730DCF653}"/>
    <dgm:cxn modelId="{A8DDCBBC-71F2-4888-A8D6-F4BDE48CC067}" srcId="{46D1CC1E-2C90-4202-914D-441CA7CA8E6C}" destId="{F90BB4E2-3069-47EC-AD1B-200052DCFFFA}" srcOrd="0" destOrd="0" parTransId="{D8EFBBC7-27AD-408D-8FC9-819F135685B7}" sibTransId="{C31CE9C6-D513-45A8-872D-37B63D2FF99E}"/>
    <dgm:cxn modelId="{5A3E64E3-443F-44F4-932E-1642CF7990BD}" type="presOf" srcId="{10D60102-8F65-4E7B-92AB-ACEBE97100AB}" destId="{CC6242F9-2FFD-4105-92AC-6FA66C1C150F}" srcOrd="0" destOrd="3" presId="urn:microsoft.com/office/officeart/2005/8/layout/vList6"/>
    <dgm:cxn modelId="{E92B36EE-24C1-4A38-9103-161E296BC375}" type="presOf" srcId="{46D1CC1E-2C90-4202-914D-441CA7CA8E6C}" destId="{7875F873-3220-4A23-BEED-5D6C001B9E3F}" srcOrd="0" destOrd="0" presId="urn:microsoft.com/office/officeart/2005/8/layout/vList6"/>
    <dgm:cxn modelId="{E9BE53F5-C31E-48DC-A0DB-4B334C8C84B1}" type="presOf" srcId="{F90BB4E2-3069-47EC-AD1B-200052DCFFFA}" destId="{CC6242F9-2FFD-4105-92AC-6FA66C1C150F}" srcOrd="0" destOrd="0" presId="urn:microsoft.com/office/officeart/2005/8/layout/vList6"/>
    <dgm:cxn modelId="{660781F9-C825-4360-A35F-25B16F86B1DE}" srcId="{46D1CC1E-2C90-4202-914D-441CA7CA8E6C}" destId="{825C997F-5452-459C-AE78-4F992409038A}" srcOrd="4" destOrd="0" parTransId="{CA621422-BA57-4EA8-BE8E-9F0BB4118893}" sibTransId="{6FC5C6D2-7B12-450C-BAD9-8E1DF45A8125}"/>
    <dgm:cxn modelId="{1BA4C2FC-58A0-4960-8B26-0B29B19B18F7}" type="presOf" srcId="{25C28DF5-31C3-44E1-887C-7DE784EA5A95}" destId="{CC6242F9-2FFD-4105-92AC-6FA66C1C150F}" srcOrd="0" destOrd="1" presId="urn:microsoft.com/office/officeart/2005/8/layout/vList6"/>
    <dgm:cxn modelId="{6943E3D4-27DE-43D7-B8B6-0C9BC0379934}" type="presParOf" srcId="{F881C7DD-D394-4775-8F79-7B1103D6C5BA}" destId="{D13C3742-308D-4849-B396-3FCD62FEEF8E}" srcOrd="0" destOrd="0" presId="urn:microsoft.com/office/officeart/2005/8/layout/vList6"/>
    <dgm:cxn modelId="{10BADBAB-7BCC-49C0-9D34-F9C2279CFA58}" type="presParOf" srcId="{D13C3742-308D-4849-B396-3FCD62FEEF8E}" destId="{7875F873-3220-4A23-BEED-5D6C001B9E3F}" srcOrd="0" destOrd="0" presId="urn:microsoft.com/office/officeart/2005/8/layout/vList6"/>
    <dgm:cxn modelId="{EF7FA081-E4BE-47BF-BA89-C348F86FD2F0}" type="presParOf" srcId="{D13C3742-308D-4849-B396-3FCD62FEEF8E}" destId="{CC6242F9-2FFD-4105-92AC-6FA66C1C150F}"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CA71A3A-336E-4CB4-B267-95B6C81EDCCD}" type="doc">
      <dgm:prSet loTypeId="urn:microsoft.com/office/officeart/2005/8/layout/vList6" loCatId="list" qsTypeId="urn:microsoft.com/office/officeart/2005/8/quickstyle/simple1" qsCatId="simple" csTypeId="urn:microsoft.com/office/officeart/2005/8/colors/colorful4" csCatId="colorful" phldr="1"/>
      <dgm:spPr/>
      <dgm:t>
        <a:bodyPr/>
        <a:lstStyle/>
        <a:p>
          <a:endParaRPr lang="es-CO"/>
        </a:p>
      </dgm:t>
    </dgm:pt>
    <dgm:pt modelId="{5137EA2F-99DF-4967-80CC-BEF9BC8E9137}">
      <dgm:prSet phldrT="[Texto]" custT="1"/>
      <dgm:spPr/>
      <dgm:t>
        <a:bodyPr/>
        <a:lstStyle/>
        <a:p>
          <a:r>
            <a:rPr lang="es-CO" sz="2000" dirty="0"/>
            <a:t>Contrato 001-2009</a:t>
          </a:r>
          <a:endParaRPr lang="es-CO" dirty="0"/>
        </a:p>
      </dgm:t>
    </dgm:pt>
    <dgm:pt modelId="{CD28ECC0-D31E-4243-BE5B-7FDDED432BE0}" type="parTrans" cxnId="{9BC07720-0F41-425A-A8F0-4B3441D0497B}">
      <dgm:prSet/>
      <dgm:spPr/>
      <dgm:t>
        <a:bodyPr/>
        <a:lstStyle/>
        <a:p>
          <a:endParaRPr lang="es-CO"/>
        </a:p>
      </dgm:t>
    </dgm:pt>
    <dgm:pt modelId="{5063D4B6-2BEA-4984-9639-3A76D07ABC95}" type="sibTrans" cxnId="{9BC07720-0F41-425A-A8F0-4B3441D0497B}">
      <dgm:prSet/>
      <dgm:spPr/>
      <dgm:t>
        <a:bodyPr/>
        <a:lstStyle/>
        <a:p>
          <a:endParaRPr lang="es-CO"/>
        </a:p>
      </dgm:t>
    </dgm:pt>
    <dgm:pt modelId="{9BC2B53D-B52F-4B18-A016-086D4CED6D83}">
      <dgm:prSet phldrT="[Texto]" custT="1"/>
      <dgm:spPr/>
      <dgm:t>
        <a:bodyPr/>
        <a:lstStyle/>
        <a:p>
          <a:r>
            <a:rPr lang="es-CO" sz="2000" dirty="0"/>
            <a:t>Contrato 012-2013 </a:t>
          </a:r>
        </a:p>
      </dgm:t>
    </dgm:pt>
    <dgm:pt modelId="{54052B19-2BA2-41E2-8D57-DA199DDFFD3B}" type="parTrans" cxnId="{67B5DB89-6152-48FC-8377-D6C7114520BE}">
      <dgm:prSet/>
      <dgm:spPr/>
      <dgm:t>
        <a:bodyPr/>
        <a:lstStyle/>
        <a:p>
          <a:endParaRPr lang="es-ES"/>
        </a:p>
      </dgm:t>
    </dgm:pt>
    <dgm:pt modelId="{1CB2B3C4-C65C-41C7-9DDE-1E31F56D20B8}" type="sibTrans" cxnId="{67B5DB89-6152-48FC-8377-D6C7114520BE}">
      <dgm:prSet/>
      <dgm:spPr/>
      <dgm:t>
        <a:bodyPr/>
        <a:lstStyle/>
        <a:p>
          <a:endParaRPr lang="es-ES"/>
        </a:p>
      </dgm:t>
    </dgm:pt>
    <dgm:pt modelId="{1D3080D4-502F-4818-9708-601417465A0E}">
      <dgm:prSet phldrT="[Texto]" custT="1"/>
      <dgm:spPr/>
      <dgm:t>
        <a:bodyPr/>
        <a:lstStyle/>
        <a:p>
          <a:r>
            <a:rPr lang="es-CO" sz="2000" kern="1200" dirty="0">
              <a:solidFill>
                <a:prstClr val="white"/>
              </a:solidFill>
              <a:latin typeface="Calibri" panose="020F0502020204030204" pitchFamily="34" charset="0"/>
              <a:ea typeface="+mn-ea"/>
              <a:cs typeface="Calibri" panose="020F0502020204030204" pitchFamily="34" charset="0"/>
            </a:rPr>
            <a:t>Contrato 002-2015</a:t>
          </a:r>
          <a:endParaRPr lang="es-CO" sz="2000" dirty="0"/>
        </a:p>
      </dgm:t>
    </dgm:pt>
    <dgm:pt modelId="{EB1C66C3-770C-4985-BA70-F1AA7B8F46B2}" type="parTrans" cxnId="{4AEBFC6A-9DAF-426B-AFAB-ED4BF88E709B}">
      <dgm:prSet/>
      <dgm:spPr/>
      <dgm:t>
        <a:bodyPr/>
        <a:lstStyle/>
        <a:p>
          <a:endParaRPr lang="es-ES"/>
        </a:p>
      </dgm:t>
    </dgm:pt>
    <dgm:pt modelId="{C714D497-3794-49F4-979A-4C80127C8963}" type="sibTrans" cxnId="{4AEBFC6A-9DAF-426B-AFAB-ED4BF88E709B}">
      <dgm:prSet/>
      <dgm:spPr/>
      <dgm:t>
        <a:bodyPr/>
        <a:lstStyle/>
        <a:p>
          <a:endParaRPr lang="es-ES"/>
        </a:p>
      </dgm:t>
    </dgm:pt>
    <dgm:pt modelId="{6F9422EE-9CEE-4DF9-939A-30B9F5EC56C6}">
      <dgm:prSet phldrT="[Texto]" custT="1"/>
      <dgm:spPr/>
      <dgm:t>
        <a:bodyPr/>
        <a:lstStyle/>
        <a:p>
          <a:r>
            <a:rPr lang="es-CO" sz="2000" dirty="0"/>
            <a:t>Pendiente definir costo fuentes de CONCISA </a:t>
          </a:r>
          <a:r>
            <a:rPr lang="es-CO" sz="2000" dirty="0" err="1"/>
            <a:t>Colgaap</a:t>
          </a:r>
          <a:endParaRPr lang="es-CO" sz="2000" dirty="0"/>
        </a:p>
      </dgm:t>
    </dgm:pt>
    <dgm:pt modelId="{B917DC90-E91C-45EE-AC03-B5061A6DD6F8}" type="parTrans" cxnId="{41AF44A9-D300-43C3-B67D-534DF4C0E858}">
      <dgm:prSet/>
      <dgm:spPr/>
      <dgm:t>
        <a:bodyPr/>
        <a:lstStyle/>
        <a:p>
          <a:endParaRPr lang="es-ES"/>
        </a:p>
      </dgm:t>
    </dgm:pt>
    <dgm:pt modelId="{D8E96698-5A68-4AE1-9E23-B21148145B95}" type="sibTrans" cxnId="{41AF44A9-D300-43C3-B67D-534DF4C0E858}">
      <dgm:prSet/>
      <dgm:spPr/>
      <dgm:t>
        <a:bodyPr/>
        <a:lstStyle/>
        <a:p>
          <a:endParaRPr lang="es-ES"/>
        </a:p>
      </dgm:t>
    </dgm:pt>
    <dgm:pt modelId="{3615F6B1-E450-4A92-9C86-86F8CB35EDE9}">
      <dgm:prSet phldrT="[Texto]" custT="1"/>
      <dgm:spPr/>
      <dgm:t>
        <a:bodyPr/>
        <a:lstStyle/>
        <a:p>
          <a:r>
            <a:rPr lang="es-CO" sz="2000" dirty="0"/>
            <a:t>En proceso de liquidación</a:t>
          </a:r>
        </a:p>
      </dgm:t>
    </dgm:pt>
    <dgm:pt modelId="{E068E416-A443-44A8-9F2F-FFD7C207DDB9}" type="parTrans" cxnId="{B751EE75-9026-4C91-9AF9-213D1C997A63}">
      <dgm:prSet/>
      <dgm:spPr/>
      <dgm:t>
        <a:bodyPr/>
        <a:lstStyle/>
        <a:p>
          <a:endParaRPr lang="es-ES"/>
        </a:p>
      </dgm:t>
    </dgm:pt>
    <dgm:pt modelId="{8C883022-CC6E-44B5-9345-F2597800CDAB}" type="sibTrans" cxnId="{B751EE75-9026-4C91-9AF9-213D1C997A63}">
      <dgm:prSet/>
      <dgm:spPr/>
      <dgm:t>
        <a:bodyPr/>
        <a:lstStyle/>
        <a:p>
          <a:endParaRPr lang="es-ES"/>
        </a:p>
      </dgm:t>
    </dgm:pt>
    <dgm:pt modelId="{F55ED767-8358-484B-9B5F-9695A6D2F4FC}">
      <dgm:prSet phldrT="[Texto]" custT="1"/>
      <dgm:spPr/>
      <dgm:t>
        <a:bodyPr/>
        <a:lstStyle/>
        <a:p>
          <a:r>
            <a:rPr lang="es-CO" sz="2000" dirty="0"/>
            <a:t>En proceso de liquidación</a:t>
          </a:r>
        </a:p>
      </dgm:t>
    </dgm:pt>
    <dgm:pt modelId="{B635F9D0-2F55-4BD7-8046-64892DE25FCF}" type="parTrans" cxnId="{20AF8902-E296-4661-91D4-0E4C1D9920F7}">
      <dgm:prSet/>
      <dgm:spPr/>
      <dgm:t>
        <a:bodyPr/>
        <a:lstStyle/>
        <a:p>
          <a:endParaRPr lang="es-ES"/>
        </a:p>
      </dgm:t>
    </dgm:pt>
    <dgm:pt modelId="{3EC93856-2C38-4E41-9EA4-060F11131B42}" type="sibTrans" cxnId="{20AF8902-E296-4661-91D4-0E4C1D9920F7}">
      <dgm:prSet/>
      <dgm:spPr/>
      <dgm:t>
        <a:bodyPr/>
        <a:lstStyle/>
        <a:p>
          <a:endParaRPr lang="es-ES"/>
        </a:p>
      </dgm:t>
    </dgm:pt>
    <dgm:pt modelId="{6DB3F062-5A1C-4738-9870-982726BFE343}">
      <dgm:prSet phldrT="[Texto]" custT="1"/>
      <dgm:spPr/>
      <dgm:t>
        <a:bodyPr/>
        <a:lstStyle/>
        <a:p>
          <a:r>
            <a:rPr lang="es-CO" sz="2000" dirty="0"/>
            <a:t>TEMIS + ZEUS + PAC + CONCISA + SIGEP hasta 22 de septiembre de 2017</a:t>
          </a:r>
        </a:p>
      </dgm:t>
    </dgm:pt>
    <dgm:pt modelId="{32B5E55C-B18C-4B4F-8A97-6FD5590C24D0}" type="parTrans" cxnId="{DC87C121-F505-428E-A618-53FB3A729AAE}">
      <dgm:prSet/>
      <dgm:spPr/>
      <dgm:t>
        <a:bodyPr/>
        <a:lstStyle/>
        <a:p>
          <a:endParaRPr lang="es-ES"/>
        </a:p>
      </dgm:t>
    </dgm:pt>
    <dgm:pt modelId="{BBDD8F18-D1F0-439D-82EF-D2913AE28B9B}" type="sibTrans" cxnId="{DC87C121-F505-428E-A618-53FB3A729AAE}">
      <dgm:prSet/>
      <dgm:spPr/>
      <dgm:t>
        <a:bodyPr/>
        <a:lstStyle/>
        <a:p>
          <a:endParaRPr lang="es-ES"/>
        </a:p>
      </dgm:t>
    </dgm:pt>
    <dgm:pt modelId="{DA6DCD21-DF27-4FCE-8C13-8895B8C81E87}" type="pres">
      <dgm:prSet presAssocID="{0CA71A3A-336E-4CB4-B267-95B6C81EDCCD}" presName="Name0" presStyleCnt="0">
        <dgm:presLayoutVars>
          <dgm:dir/>
          <dgm:animLvl val="lvl"/>
          <dgm:resizeHandles/>
        </dgm:presLayoutVars>
      </dgm:prSet>
      <dgm:spPr/>
    </dgm:pt>
    <dgm:pt modelId="{78B2963A-C17B-4C9D-8DCC-634E05500DBF}" type="pres">
      <dgm:prSet presAssocID="{5137EA2F-99DF-4967-80CC-BEF9BC8E9137}" presName="linNode" presStyleCnt="0"/>
      <dgm:spPr/>
    </dgm:pt>
    <dgm:pt modelId="{A77ECE1E-38C8-4002-B660-CCB096FC3254}" type="pres">
      <dgm:prSet presAssocID="{5137EA2F-99DF-4967-80CC-BEF9BC8E9137}" presName="parentShp" presStyleLbl="node1" presStyleIdx="0" presStyleCnt="3">
        <dgm:presLayoutVars>
          <dgm:bulletEnabled val="1"/>
        </dgm:presLayoutVars>
      </dgm:prSet>
      <dgm:spPr/>
    </dgm:pt>
    <dgm:pt modelId="{F36310DD-DA59-4FF1-A47A-F0D22A621FAC}" type="pres">
      <dgm:prSet presAssocID="{5137EA2F-99DF-4967-80CC-BEF9BC8E9137}" presName="childShp" presStyleLbl="bgAccFollowNode1" presStyleIdx="0" presStyleCnt="3">
        <dgm:presLayoutVars>
          <dgm:bulletEnabled val="1"/>
        </dgm:presLayoutVars>
      </dgm:prSet>
      <dgm:spPr/>
    </dgm:pt>
    <dgm:pt modelId="{7A06E287-DB47-4089-BB2C-1CD993CA35F7}" type="pres">
      <dgm:prSet presAssocID="{5063D4B6-2BEA-4984-9639-3A76D07ABC95}" presName="spacing" presStyleCnt="0"/>
      <dgm:spPr/>
    </dgm:pt>
    <dgm:pt modelId="{C6FA984E-FF6C-49A3-9FAC-795C5C055F80}" type="pres">
      <dgm:prSet presAssocID="{9BC2B53D-B52F-4B18-A016-086D4CED6D83}" presName="linNode" presStyleCnt="0"/>
      <dgm:spPr/>
    </dgm:pt>
    <dgm:pt modelId="{9178DF30-B9F2-42B1-89D8-14600A03D42E}" type="pres">
      <dgm:prSet presAssocID="{9BC2B53D-B52F-4B18-A016-086D4CED6D83}" presName="parentShp" presStyleLbl="node1" presStyleIdx="1" presStyleCnt="3">
        <dgm:presLayoutVars>
          <dgm:bulletEnabled val="1"/>
        </dgm:presLayoutVars>
      </dgm:prSet>
      <dgm:spPr/>
    </dgm:pt>
    <dgm:pt modelId="{0AEBC309-552B-4DA8-8702-A8BF79ADDEEF}" type="pres">
      <dgm:prSet presAssocID="{9BC2B53D-B52F-4B18-A016-086D4CED6D83}" presName="childShp" presStyleLbl="bgAccFollowNode1" presStyleIdx="1" presStyleCnt="3">
        <dgm:presLayoutVars>
          <dgm:bulletEnabled val="1"/>
        </dgm:presLayoutVars>
      </dgm:prSet>
      <dgm:spPr/>
    </dgm:pt>
    <dgm:pt modelId="{D3DBA8B7-C5F7-409A-9D8F-F183038D5146}" type="pres">
      <dgm:prSet presAssocID="{1CB2B3C4-C65C-41C7-9DDE-1E31F56D20B8}" presName="spacing" presStyleCnt="0"/>
      <dgm:spPr/>
    </dgm:pt>
    <dgm:pt modelId="{3BBD2626-74D7-4CA4-B538-AC6FCDEFC275}" type="pres">
      <dgm:prSet presAssocID="{1D3080D4-502F-4818-9708-601417465A0E}" presName="linNode" presStyleCnt="0"/>
      <dgm:spPr/>
    </dgm:pt>
    <dgm:pt modelId="{00EECD84-4488-41DB-8109-DBB18E6FFCAE}" type="pres">
      <dgm:prSet presAssocID="{1D3080D4-502F-4818-9708-601417465A0E}" presName="parentShp" presStyleLbl="node1" presStyleIdx="2" presStyleCnt="3">
        <dgm:presLayoutVars>
          <dgm:bulletEnabled val="1"/>
        </dgm:presLayoutVars>
      </dgm:prSet>
      <dgm:spPr/>
    </dgm:pt>
    <dgm:pt modelId="{CC04A80B-6426-4C56-ACCA-91F7208F134C}" type="pres">
      <dgm:prSet presAssocID="{1D3080D4-502F-4818-9708-601417465A0E}" presName="childShp" presStyleLbl="bgAccFollowNode1" presStyleIdx="2" presStyleCnt="3">
        <dgm:presLayoutVars>
          <dgm:bulletEnabled val="1"/>
        </dgm:presLayoutVars>
      </dgm:prSet>
      <dgm:spPr/>
    </dgm:pt>
  </dgm:ptLst>
  <dgm:cxnLst>
    <dgm:cxn modelId="{20AF8902-E296-4661-91D4-0E4C1D9920F7}" srcId="{9BC2B53D-B52F-4B18-A016-086D4CED6D83}" destId="{F55ED767-8358-484B-9B5F-9695A6D2F4FC}" srcOrd="0" destOrd="0" parTransId="{B635F9D0-2F55-4BD7-8046-64892DE25FCF}" sibTransId="{3EC93856-2C38-4E41-9EA4-060F11131B42}"/>
    <dgm:cxn modelId="{35BFF903-EF02-4AA0-AC73-7B2833394D90}" type="presOf" srcId="{6DB3F062-5A1C-4738-9870-982726BFE343}" destId="{CC04A80B-6426-4C56-ACCA-91F7208F134C}" srcOrd="0" destOrd="0" presId="urn:microsoft.com/office/officeart/2005/8/layout/vList6"/>
    <dgm:cxn modelId="{3D41CC18-0E2F-4CFE-9043-054342454075}" type="presOf" srcId="{9BC2B53D-B52F-4B18-A016-086D4CED6D83}" destId="{9178DF30-B9F2-42B1-89D8-14600A03D42E}" srcOrd="0" destOrd="0" presId="urn:microsoft.com/office/officeart/2005/8/layout/vList6"/>
    <dgm:cxn modelId="{9BC07720-0F41-425A-A8F0-4B3441D0497B}" srcId="{0CA71A3A-336E-4CB4-B267-95B6C81EDCCD}" destId="{5137EA2F-99DF-4967-80CC-BEF9BC8E9137}" srcOrd="0" destOrd="0" parTransId="{CD28ECC0-D31E-4243-BE5B-7FDDED432BE0}" sibTransId="{5063D4B6-2BEA-4984-9639-3A76D07ABC95}"/>
    <dgm:cxn modelId="{DC87C121-F505-428E-A618-53FB3A729AAE}" srcId="{1D3080D4-502F-4818-9708-601417465A0E}" destId="{6DB3F062-5A1C-4738-9870-982726BFE343}" srcOrd="0" destOrd="0" parTransId="{32B5E55C-B18C-4B4F-8A97-6FD5590C24D0}" sibTransId="{BBDD8F18-D1F0-439D-82EF-D2913AE28B9B}"/>
    <dgm:cxn modelId="{D4AE8C48-7A5D-4AA7-B965-A20B00FE34CD}" type="presOf" srcId="{F55ED767-8358-484B-9B5F-9695A6D2F4FC}" destId="{0AEBC309-552B-4DA8-8702-A8BF79ADDEEF}" srcOrd="0" destOrd="0" presId="urn:microsoft.com/office/officeart/2005/8/layout/vList6"/>
    <dgm:cxn modelId="{4AEBFC6A-9DAF-426B-AFAB-ED4BF88E709B}" srcId="{0CA71A3A-336E-4CB4-B267-95B6C81EDCCD}" destId="{1D3080D4-502F-4818-9708-601417465A0E}" srcOrd="2" destOrd="0" parTransId="{EB1C66C3-770C-4985-BA70-F1AA7B8F46B2}" sibTransId="{C714D497-3794-49F4-979A-4C80127C8963}"/>
    <dgm:cxn modelId="{B751EE75-9026-4C91-9AF9-213D1C997A63}" srcId="{5137EA2F-99DF-4967-80CC-BEF9BC8E9137}" destId="{3615F6B1-E450-4A92-9C86-86F8CB35EDE9}" srcOrd="0" destOrd="0" parTransId="{E068E416-A443-44A8-9F2F-FFD7C207DDB9}" sibTransId="{8C883022-CC6E-44B5-9345-F2597800CDAB}"/>
    <dgm:cxn modelId="{67B5DB89-6152-48FC-8377-D6C7114520BE}" srcId="{0CA71A3A-336E-4CB4-B267-95B6C81EDCCD}" destId="{9BC2B53D-B52F-4B18-A016-086D4CED6D83}" srcOrd="1" destOrd="0" parTransId="{54052B19-2BA2-41E2-8D57-DA199DDFFD3B}" sibTransId="{1CB2B3C4-C65C-41C7-9DDE-1E31F56D20B8}"/>
    <dgm:cxn modelId="{9D7A42A3-1E32-455B-8976-5445565E268C}" type="presOf" srcId="{0CA71A3A-336E-4CB4-B267-95B6C81EDCCD}" destId="{DA6DCD21-DF27-4FCE-8C13-8895B8C81E87}" srcOrd="0" destOrd="0" presId="urn:microsoft.com/office/officeart/2005/8/layout/vList6"/>
    <dgm:cxn modelId="{41AF44A9-D300-43C3-B67D-534DF4C0E858}" srcId="{9BC2B53D-B52F-4B18-A016-086D4CED6D83}" destId="{6F9422EE-9CEE-4DF9-939A-30B9F5EC56C6}" srcOrd="1" destOrd="0" parTransId="{B917DC90-E91C-45EE-AC03-B5061A6DD6F8}" sibTransId="{D8E96698-5A68-4AE1-9E23-B21148145B95}"/>
    <dgm:cxn modelId="{676C97BE-CD56-4A41-9194-B07F0C3C131D}" type="presOf" srcId="{6F9422EE-9CEE-4DF9-939A-30B9F5EC56C6}" destId="{0AEBC309-552B-4DA8-8702-A8BF79ADDEEF}" srcOrd="0" destOrd="1" presId="urn:microsoft.com/office/officeart/2005/8/layout/vList6"/>
    <dgm:cxn modelId="{15998CC3-C587-44D3-BBAB-387AA8E74FF1}" type="presOf" srcId="{1D3080D4-502F-4818-9708-601417465A0E}" destId="{00EECD84-4488-41DB-8109-DBB18E6FFCAE}" srcOrd="0" destOrd="0" presId="urn:microsoft.com/office/officeart/2005/8/layout/vList6"/>
    <dgm:cxn modelId="{FB55C3E3-BD8E-4E71-9546-A00AC2B28D83}" type="presOf" srcId="{5137EA2F-99DF-4967-80CC-BEF9BC8E9137}" destId="{A77ECE1E-38C8-4002-B660-CCB096FC3254}" srcOrd="0" destOrd="0" presId="urn:microsoft.com/office/officeart/2005/8/layout/vList6"/>
    <dgm:cxn modelId="{E714C8F0-72B2-41D6-8F5F-1169FCFFA0D0}" type="presOf" srcId="{3615F6B1-E450-4A92-9C86-86F8CB35EDE9}" destId="{F36310DD-DA59-4FF1-A47A-F0D22A621FAC}" srcOrd="0" destOrd="0" presId="urn:microsoft.com/office/officeart/2005/8/layout/vList6"/>
    <dgm:cxn modelId="{D71804BC-9B70-4BB4-A50F-2E3A7834C8C9}" type="presParOf" srcId="{DA6DCD21-DF27-4FCE-8C13-8895B8C81E87}" destId="{78B2963A-C17B-4C9D-8DCC-634E05500DBF}" srcOrd="0" destOrd="0" presId="urn:microsoft.com/office/officeart/2005/8/layout/vList6"/>
    <dgm:cxn modelId="{E014C027-08A6-4BFA-914F-E5AAAAFDF103}" type="presParOf" srcId="{78B2963A-C17B-4C9D-8DCC-634E05500DBF}" destId="{A77ECE1E-38C8-4002-B660-CCB096FC3254}" srcOrd="0" destOrd="0" presId="urn:microsoft.com/office/officeart/2005/8/layout/vList6"/>
    <dgm:cxn modelId="{E7AA37C0-7423-4D60-8467-6F13942EA070}" type="presParOf" srcId="{78B2963A-C17B-4C9D-8DCC-634E05500DBF}" destId="{F36310DD-DA59-4FF1-A47A-F0D22A621FAC}" srcOrd="1" destOrd="0" presId="urn:microsoft.com/office/officeart/2005/8/layout/vList6"/>
    <dgm:cxn modelId="{347CFA9B-B087-4590-87E2-734750F3D1E8}" type="presParOf" srcId="{DA6DCD21-DF27-4FCE-8C13-8895B8C81E87}" destId="{7A06E287-DB47-4089-BB2C-1CD993CA35F7}" srcOrd="1" destOrd="0" presId="urn:microsoft.com/office/officeart/2005/8/layout/vList6"/>
    <dgm:cxn modelId="{C3459657-F3C1-4BC1-A179-3B094FBB4CD1}" type="presParOf" srcId="{DA6DCD21-DF27-4FCE-8C13-8895B8C81E87}" destId="{C6FA984E-FF6C-49A3-9FAC-795C5C055F80}" srcOrd="2" destOrd="0" presId="urn:microsoft.com/office/officeart/2005/8/layout/vList6"/>
    <dgm:cxn modelId="{A371A45C-2A63-4C7E-9B8F-4763FC0B18E4}" type="presParOf" srcId="{C6FA984E-FF6C-49A3-9FAC-795C5C055F80}" destId="{9178DF30-B9F2-42B1-89D8-14600A03D42E}" srcOrd="0" destOrd="0" presId="urn:microsoft.com/office/officeart/2005/8/layout/vList6"/>
    <dgm:cxn modelId="{05BF1037-313C-47E6-911E-38406F9D9780}" type="presParOf" srcId="{C6FA984E-FF6C-49A3-9FAC-795C5C055F80}" destId="{0AEBC309-552B-4DA8-8702-A8BF79ADDEEF}" srcOrd="1" destOrd="0" presId="urn:microsoft.com/office/officeart/2005/8/layout/vList6"/>
    <dgm:cxn modelId="{736F0722-15F6-4BF4-A1CB-9E707D73E349}" type="presParOf" srcId="{DA6DCD21-DF27-4FCE-8C13-8895B8C81E87}" destId="{D3DBA8B7-C5F7-409A-9D8F-F183038D5146}" srcOrd="3" destOrd="0" presId="urn:microsoft.com/office/officeart/2005/8/layout/vList6"/>
    <dgm:cxn modelId="{3B1ACEAB-FEF7-4537-8699-6CD814F1B698}" type="presParOf" srcId="{DA6DCD21-DF27-4FCE-8C13-8895B8C81E87}" destId="{3BBD2626-74D7-4CA4-B538-AC6FCDEFC275}" srcOrd="4" destOrd="0" presId="urn:microsoft.com/office/officeart/2005/8/layout/vList6"/>
    <dgm:cxn modelId="{1B5D45F5-B01F-4274-BD94-9805E76EC76B}" type="presParOf" srcId="{3BBD2626-74D7-4CA4-B538-AC6FCDEFC275}" destId="{00EECD84-4488-41DB-8109-DBB18E6FFCAE}" srcOrd="0" destOrd="0" presId="urn:microsoft.com/office/officeart/2005/8/layout/vList6"/>
    <dgm:cxn modelId="{8328BD35-B3E7-404B-8FAC-0E64E18C485E}" type="presParOf" srcId="{3BBD2626-74D7-4CA4-B538-AC6FCDEFC275}" destId="{CC04A80B-6426-4C56-ACCA-91F7208F134C}"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CA71A3A-336E-4CB4-B267-95B6C81EDCCD}" type="doc">
      <dgm:prSet loTypeId="urn:microsoft.com/office/officeart/2005/8/layout/vList6" loCatId="list" qsTypeId="urn:microsoft.com/office/officeart/2005/8/quickstyle/simple1" qsCatId="simple" csTypeId="urn:microsoft.com/office/officeart/2005/8/colors/colorful4" csCatId="colorful" phldr="1"/>
      <dgm:spPr/>
      <dgm:t>
        <a:bodyPr/>
        <a:lstStyle/>
        <a:p>
          <a:endParaRPr lang="es-CO"/>
        </a:p>
      </dgm:t>
    </dgm:pt>
    <dgm:pt modelId="{5137EA2F-99DF-4967-80CC-BEF9BC8E9137}">
      <dgm:prSet phldrT="[Texto]"/>
      <dgm:spPr/>
      <dgm:t>
        <a:bodyPr/>
        <a:lstStyle/>
        <a:p>
          <a:r>
            <a:rPr lang="es-CO" dirty="0"/>
            <a:t>Mantenimiento</a:t>
          </a:r>
        </a:p>
      </dgm:t>
    </dgm:pt>
    <dgm:pt modelId="{CD28ECC0-D31E-4243-BE5B-7FDDED432BE0}" type="parTrans" cxnId="{9BC07720-0F41-425A-A8F0-4B3441D0497B}">
      <dgm:prSet/>
      <dgm:spPr/>
      <dgm:t>
        <a:bodyPr/>
        <a:lstStyle/>
        <a:p>
          <a:endParaRPr lang="es-CO"/>
        </a:p>
      </dgm:t>
    </dgm:pt>
    <dgm:pt modelId="{5063D4B6-2BEA-4984-9639-3A76D07ABC95}" type="sibTrans" cxnId="{9BC07720-0F41-425A-A8F0-4B3441D0497B}">
      <dgm:prSet/>
      <dgm:spPr/>
      <dgm:t>
        <a:bodyPr/>
        <a:lstStyle/>
        <a:p>
          <a:endParaRPr lang="es-CO"/>
        </a:p>
      </dgm:t>
    </dgm:pt>
    <dgm:pt modelId="{46D1CC1E-2C90-4202-914D-441CA7CA8E6C}">
      <dgm:prSet phldrT="[Texto]"/>
      <dgm:spPr/>
      <dgm:t>
        <a:bodyPr/>
        <a:lstStyle/>
        <a:p>
          <a:r>
            <a:rPr lang="es-CO" dirty="0"/>
            <a:t>Nuevos Desarrollos</a:t>
          </a:r>
        </a:p>
      </dgm:t>
    </dgm:pt>
    <dgm:pt modelId="{43619257-D2CE-45FF-9878-4F15AF4AC238}" type="parTrans" cxnId="{95F047B6-183B-429B-ABB1-1A317CAB6597}">
      <dgm:prSet/>
      <dgm:spPr/>
      <dgm:t>
        <a:bodyPr/>
        <a:lstStyle/>
        <a:p>
          <a:endParaRPr lang="es-MX"/>
        </a:p>
      </dgm:t>
    </dgm:pt>
    <dgm:pt modelId="{10BEA896-5B62-4825-8F2E-043730DCF653}" type="sibTrans" cxnId="{95F047B6-183B-429B-ABB1-1A317CAB6597}">
      <dgm:prSet/>
      <dgm:spPr/>
      <dgm:t>
        <a:bodyPr/>
        <a:lstStyle/>
        <a:p>
          <a:endParaRPr lang="es-MX"/>
        </a:p>
      </dgm:t>
    </dgm:pt>
    <dgm:pt modelId="{E1193E5A-D83E-457F-BE73-52AA891DBC1B}">
      <dgm:prSet phldrT="[Texto]"/>
      <dgm:spPr/>
      <dgm:t>
        <a:bodyPr/>
        <a:lstStyle/>
        <a:p>
          <a:r>
            <a:rPr lang="es-CO" dirty="0"/>
            <a:t>Otros ítems</a:t>
          </a:r>
        </a:p>
      </dgm:t>
    </dgm:pt>
    <dgm:pt modelId="{185CD24D-0903-47A6-B4D1-3D1908A29E4C}" type="parTrans" cxnId="{E5315B51-82FE-47F6-A750-0431EBBB5E50}">
      <dgm:prSet/>
      <dgm:spPr/>
      <dgm:t>
        <a:bodyPr/>
        <a:lstStyle/>
        <a:p>
          <a:endParaRPr lang="es-MX"/>
        </a:p>
      </dgm:t>
    </dgm:pt>
    <dgm:pt modelId="{F1F6E667-949A-41A1-947D-61ED6B3A85BE}" type="sibTrans" cxnId="{E5315B51-82FE-47F6-A750-0431EBBB5E50}">
      <dgm:prSet/>
      <dgm:spPr/>
      <dgm:t>
        <a:bodyPr/>
        <a:lstStyle/>
        <a:p>
          <a:endParaRPr lang="es-MX"/>
        </a:p>
      </dgm:t>
    </dgm:pt>
    <dgm:pt modelId="{7D54325D-1CBA-4D6D-AF09-097B162EC788}">
      <dgm:prSet phldrT="[Texto]" custT="1"/>
      <dgm:spPr/>
      <dgm:t>
        <a:bodyPr/>
        <a:lstStyle/>
        <a:p>
          <a:r>
            <a:rPr lang="es-CO" sz="1800" dirty="0"/>
            <a:t>Ajuste transmisión a CISA</a:t>
          </a:r>
        </a:p>
      </dgm:t>
    </dgm:pt>
    <dgm:pt modelId="{388EBA3E-17B0-4E42-BA13-DB89C656D98F}" type="parTrans" cxnId="{381D62F5-8642-4F6E-A723-D202ADDE41AD}">
      <dgm:prSet/>
      <dgm:spPr/>
      <dgm:t>
        <a:bodyPr/>
        <a:lstStyle/>
        <a:p>
          <a:endParaRPr lang="es-MX"/>
        </a:p>
      </dgm:t>
    </dgm:pt>
    <dgm:pt modelId="{B0F59BBA-F2DA-4E8D-9253-4848F0870A06}" type="sibTrans" cxnId="{381D62F5-8642-4F6E-A723-D202ADDE41AD}">
      <dgm:prSet/>
      <dgm:spPr/>
      <dgm:t>
        <a:bodyPr/>
        <a:lstStyle/>
        <a:p>
          <a:endParaRPr lang="es-MX"/>
        </a:p>
      </dgm:t>
    </dgm:pt>
    <dgm:pt modelId="{2EE4DFB6-D28D-427A-B4EC-5CA6593C756D}">
      <dgm:prSet phldrT="[Texto]" custT="1"/>
      <dgm:spPr/>
      <dgm:t>
        <a:bodyPr/>
        <a:lstStyle/>
        <a:p>
          <a:pPr marL="171450" lvl="1" indent="-171450" algn="l" defTabSz="800100">
            <a:lnSpc>
              <a:spcPct val="90000"/>
            </a:lnSpc>
            <a:spcBef>
              <a:spcPct val="0"/>
            </a:spcBef>
            <a:spcAft>
              <a:spcPct val="15000"/>
            </a:spcAft>
            <a:buFont typeface="Arial" panose="020B0604020202020204" pitchFamily="34" charset="0"/>
            <a:buChar char="•"/>
          </a:pPr>
          <a:r>
            <a:rPr lang="es-CO" sz="1800" kern="1200" dirty="0">
              <a:solidFill>
                <a:prstClr val="black">
                  <a:hueOff val="0"/>
                  <a:satOff val="0"/>
                  <a:lumOff val="0"/>
                  <a:alphaOff val="0"/>
                </a:prstClr>
              </a:solidFill>
              <a:latin typeface="Calibri" panose="020F0502020204030204"/>
              <a:ea typeface="+mn-ea"/>
              <a:cs typeface="+mn-cs"/>
            </a:rPr>
            <a:t>Implementación de Concisa NIIF – FRISCO</a:t>
          </a:r>
        </a:p>
      </dgm:t>
    </dgm:pt>
    <dgm:pt modelId="{57F7DDCC-17BB-4CD8-8C19-69429AE95418}" type="parTrans" cxnId="{28855C53-96EC-4C6B-BCC9-F52884BD72B1}">
      <dgm:prSet/>
      <dgm:spPr/>
      <dgm:t>
        <a:bodyPr/>
        <a:lstStyle/>
        <a:p>
          <a:endParaRPr lang="es-MX"/>
        </a:p>
      </dgm:t>
    </dgm:pt>
    <dgm:pt modelId="{49CEBDEE-F798-40C8-AE12-9B34B776931C}" type="sibTrans" cxnId="{28855C53-96EC-4C6B-BCC9-F52884BD72B1}">
      <dgm:prSet/>
      <dgm:spPr/>
      <dgm:t>
        <a:bodyPr/>
        <a:lstStyle/>
        <a:p>
          <a:endParaRPr lang="es-MX"/>
        </a:p>
      </dgm:t>
    </dgm:pt>
    <dgm:pt modelId="{22123AA9-C17C-4515-B202-051CE0A7E803}">
      <dgm:prSet phldrT="[Texto]" custT="1"/>
      <dgm:spPr/>
      <dgm:t>
        <a:bodyPr/>
        <a:lstStyle/>
        <a:p>
          <a:r>
            <a:rPr lang="es-CO" sz="1800" dirty="0"/>
            <a:t>Migración página web (Nueva Tecnología)</a:t>
          </a:r>
        </a:p>
      </dgm:t>
    </dgm:pt>
    <dgm:pt modelId="{EB0F5AE2-1EA4-4C25-AE53-940FC3600512}" type="parTrans" cxnId="{84E33539-2157-4BA7-AF41-688D1DAA1E9A}">
      <dgm:prSet/>
      <dgm:spPr/>
      <dgm:t>
        <a:bodyPr/>
        <a:lstStyle/>
        <a:p>
          <a:endParaRPr lang="es-ES"/>
        </a:p>
      </dgm:t>
    </dgm:pt>
    <dgm:pt modelId="{60AA0DBC-AF52-4F65-948A-73235DC0BC6B}" type="sibTrans" cxnId="{84E33539-2157-4BA7-AF41-688D1DAA1E9A}">
      <dgm:prSet/>
      <dgm:spPr/>
      <dgm:t>
        <a:bodyPr/>
        <a:lstStyle/>
        <a:p>
          <a:endParaRPr lang="es-ES"/>
        </a:p>
      </dgm:t>
    </dgm:pt>
    <dgm:pt modelId="{725130D2-A464-4E58-8158-1F8A5DAE18E3}">
      <dgm:prSet phldrT="[Texto]" custT="1"/>
      <dgm:spPr/>
      <dgm:t>
        <a:bodyPr/>
        <a:lstStyle/>
        <a:p>
          <a:r>
            <a:rPr lang="es-CO" sz="1800" dirty="0"/>
            <a:t>Nuevo módulo de junta directiva</a:t>
          </a:r>
        </a:p>
      </dgm:t>
    </dgm:pt>
    <dgm:pt modelId="{A524CDB7-DA39-4379-A79E-9CD614B644BB}" type="parTrans" cxnId="{32D83F3F-6AA5-45E0-83AE-1650BE730365}">
      <dgm:prSet/>
      <dgm:spPr/>
      <dgm:t>
        <a:bodyPr/>
        <a:lstStyle/>
        <a:p>
          <a:endParaRPr lang="es-ES"/>
        </a:p>
      </dgm:t>
    </dgm:pt>
    <dgm:pt modelId="{4862EF84-1259-48C2-B317-8E707EFF672F}" type="sibTrans" cxnId="{32D83F3F-6AA5-45E0-83AE-1650BE730365}">
      <dgm:prSet/>
      <dgm:spPr/>
      <dgm:t>
        <a:bodyPr/>
        <a:lstStyle/>
        <a:p>
          <a:endParaRPr lang="es-ES"/>
        </a:p>
      </dgm:t>
    </dgm:pt>
    <dgm:pt modelId="{ADE982F1-1726-44D9-8925-CA16847F0A39}">
      <dgm:prSet phldrT="[Texto]" custT="1"/>
      <dgm:spPr/>
      <dgm:t>
        <a:bodyPr/>
        <a:lstStyle/>
        <a:p>
          <a:r>
            <a:rPr lang="es-CO" sz="1800" dirty="0"/>
            <a:t>Avance del 50% módulo de convocatoria</a:t>
          </a:r>
        </a:p>
      </dgm:t>
    </dgm:pt>
    <dgm:pt modelId="{5F80D0B2-CBE6-48B5-AF89-A5E3AE2B5D88}" type="parTrans" cxnId="{46DB6D4F-38F5-4E05-8898-1E14353822A2}">
      <dgm:prSet/>
      <dgm:spPr/>
      <dgm:t>
        <a:bodyPr/>
        <a:lstStyle/>
        <a:p>
          <a:endParaRPr lang="es-ES"/>
        </a:p>
      </dgm:t>
    </dgm:pt>
    <dgm:pt modelId="{3E1DBD40-90C7-4C1D-B924-7CFFDB3C35D7}" type="sibTrans" cxnId="{46DB6D4F-38F5-4E05-8898-1E14353822A2}">
      <dgm:prSet/>
      <dgm:spPr/>
      <dgm:t>
        <a:bodyPr/>
        <a:lstStyle/>
        <a:p>
          <a:endParaRPr lang="es-ES"/>
        </a:p>
      </dgm:t>
    </dgm:pt>
    <dgm:pt modelId="{4E014866-08F5-4866-8DEC-C6E1C286E2AF}">
      <dgm:prSet phldrT="[Texto]" custT="1"/>
      <dgm:spPr/>
      <dgm:t>
        <a:bodyPr/>
        <a:lstStyle/>
        <a:p>
          <a:r>
            <a:rPr lang="es-CO" sz="1800" dirty="0"/>
            <a:t>Módulo de reparto notarial</a:t>
          </a:r>
        </a:p>
      </dgm:t>
    </dgm:pt>
    <dgm:pt modelId="{34A26A63-0C79-4BEE-991D-CF856F6A4CE9}" type="parTrans" cxnId="{6281BA56-A66B-48C2-8EDE-42236FB1EC28}">
      <dgm:prSet/>
      <dgm:spPr/>
      <dgm:t>
        <a:bodyPr/>
        <a:lstStyle/>
        <a:p>
          <a:endParaRPr lang="es-ES"/>
        </a:p>
      </dgm:t>
    </dgm:pt>
    <dgm:pt modelId="{96DBF33F-BF91-482D-8240-339A23D9F942}" type="sibTrans" cxnId="{6281BA56-A66B-48C2-8EDE-42236FB1EC28}">
      <dgm:prSet/>
      <dgm:spPr/>
      <dgm:t>
        <a:bodyPr/>
        <a:lstStyle/>
        <a:p>
          <a:endParaRPr lang="es-ES"/>
        </a:p>
      </dgm:t>
    </dgm:pt>
    <dgm:pt modelId="{B4EFE223-C32F-433C-842B-72B8DDDAD300}">
      <dgm:prSet phldrT="[Texto]" custT="1"/>
      <dgm:spPr/>
      <dgm:t>
        <a:bodyPr/>
        <a:lstStyle/>
        <a:p>
          <a:r>
            <a:rPr lang="es-CO" sz="1800" dirty="0"/>
            <a:t>Avance del 60% módulo de recepción</a:t>
          </a:r>
        </a:p>
      </dgm:t>
    </dgm:pt>
    <dgm:pt modelId="{9CA0F80B-ECDD-4D32-BA66-FD53DBDA8B67}" type="parTrans" cxnId="{C1140770-E9A7-48A1-9D3F-948AC28D2586}">
      <dgm:prSet/>
      <dgm:spPr/>
      <dgm:t>
        <a:bodyPr/>
        <a:lstStyle/>
        <a:p>
          <a:endParaRPr lang="es-ES"/>
        </a:p>
      </dgm:t>
    </dgm:pt>
    <dgm:pt modelId="{EFFEDE99-2027-4B1A-85D5-B310505C6347}" type="sibTrans" cxnId="{C1140770-E9A7-48A1-9D3F-948AC28D2586}">
      <dgm:prSet/>
      <dgm:spPr/>
      <dgm:t>
        <a:bodyPr/>
        <a:lstStyle/>
        <a:p>
          <a:endParaRPr lang="es-ES"/>
        </a:p>
      </dgm:t>
    </dgm:pt>
    <dgm:pt modelId="{50FBA0D7-13FB-40E3-9580-1503647DED82}">
      <dgm:prSet phldrT="[Texto]" custT="1"/>
      <dgm:spPr/>
      <dgm:t>
        <a:bodyPr/>
        <a:lstStyle/>
        <a:p>
          <a:pPr marL="171450" lvl="1" indent="-171450" algn="l" defTabSz="800100">
            <a:lnSpc>
              <a:spcPct val="90000"/>
            </a:lnSpc>
            <a:spcBef>
              <a:spcPct val="0"/>
            </a:spcBef>
            <a:spcAft>
              <a:spcPct val="15000"/>
            </a:spcAft>
            <a:buChar char="•"/>
          </a:pPr>
          <a:r>
            <a:rPr lang="es-CO" sz="1800" kern="1200" dirty="0">
              <a:solidFill>
                <a:prstClr val="black">
                  <a:hueOff val="0"/>
                  <a:satOff val="0"/>
                  <a:lumOff val="0"/>
                  <a:alphaOff val="0"/>
                </a:prstClr>
              </a:solidFill>
              <a:latin typeface="Calibri" panose="020F0502020204030204"/>
              <a:ea typeface="+mn-ea"/>
              <a:cs typeface="+mn-cs"/>
            </a:rPr>
            <a:t>Levantamiento de información módulos de cuarto de datos, pagos a depositarios, registro de bienes </a:t>
          </a:r>
        </a:p>
      </dgm:t>
    </dgm:pt>
    <dgm:pt modelId="{ACA08E0F-0D51-4C73-A023-0D43AEC0F673}" type="parTrans" cxnId="{081CF06F-BC05-4E99-961A-E6E9C2E6070F}">
      <dgm:prSet/>
      <dgm:spPr/>
      <dgm:t>
        <a:bodyPr/>
        <a:lstStyle/>
        <a:p>
          <a:endParaRPr lang="es-ES"/>
        </a:p>
      </dgm:t>
    </dgm:pt>
    <dgm:pt modelId="{B49F6F73-1027-4A8D-B509-CA3CCA10B56F}" type="sibTrans" cxnId="{081CF06F-BC05-4E99-961A-E6E9C2E6070F}">
      <dgm:prSet/>
      <dgm:spPr/>
      <dgm:t>
        <a:bodyPr/>
        <a:lstStyle/>
        <a:p>
          <a:endParaRPr lang="es-ES"/>
        </a:p>
      </dgm:t>
    </dgm:pt>
    <dgm:pt modelId="{12C54DD2-4572-4120-AA89-65C0671B6C19}">
      <dgm:prSet phldrT="[Texto]" custT="1"/>
      <dgm:spPr/>
      <dgm:t>
        <a:bodyPr/>
        <a:lstStyle/>
        <a:p>
          <a:r>
            <a:rPr lang="es-CO" sz="1800" dirty="0"/>
            <a:t>Módulo Visitas, Desalojos, Estimado de Renta, Legalizaciones.</a:t>
          </a:r>
        </a:p>
      </dgm:t>
    </dgm:pt>
    <dgm:pt modelId="{8A9ABD52-E806-4D12-95B2-776458C057EA}" type="parTrans" cxnId="{1577B0F7-29CA-4AC5-9A1F-2031ADF9AE63}">
      <dgm:prSet/>
      <dgm:spPr/>
      <dgm:t>
        <a:bodyPr/>
        <a:lstStyle/>
        <a:p>
          <a:endParaRPr lang="es-ES"/>
        </a:p>
      </dgm:t>
    </dgm:pt>
    <dgm:pt modelId="{69B891D8-C980-4573-ADAD-929635F8C472}" type="sibTrans" cxnId="{1577B0F7-29CA-4AC5-9A1F-2031ADF9AE63}">
      <dgm:prSet/>
      <dgm:spPr/>
      <dgm:t>
        <a:bodyPr/>
        <a:lstStyle/>
        <a:p>
          <a:endParaRPr lang="es-ES"/>
        </a:p>
      </dgm:t>
    </dgm:pt>
    <dgm:pt modelId="{F737142F-D757-43EC-A8EF-274A7BA2B3B7}">
      <dgm:prSet phldrT="[Texto]" custT="1"/>
      <dgm:spPr/>
      <dgm:t>
        <a:bodyPr/>
        <a:lstStyle/>
        <a:p>
          <a:pPr marL="171450" lvl="1" indent="-171450" algn="l" defTabSz="800100">
            <a:lnSpc>
              <a:spcPct val="90000"/>
            </a:lnSpc>
            <a:spcBef>
              <a:spcPct val="0"/>
            </a:spcBef>
            <a:spcAft>
              <a:spcPct val="15000"/>
            </a:spcAft>
            <a:buChar char="•"/>
          </a:pPr>
          <a:r>
            <a:rPr lang="es-CO" sz="1800" kern="1200" dirty="0">
              <a:solidFill>
                <a:prstClr val="black">
                  <a:hueOff val="0"/>
                  <a:satOff val="0"/>
                  <a:lumOff val="0"/>
                  <a:alphaOff val="0"/>
                </a:prstClr>
              </a:solidFill>
              <a:latin typeface="Calibri" panose="020F0502020204030204"/>
              <a:ea typeface="+mn-ea"/>
              <a:cs typeface="+mn-cs"/>
            </a:rPr>
            <a:t>Implementación Servidor de Reportes</a:t>
          </a:r>
        </a:p>
      </dgm:t>
    </dgm:pt>
    <dgm:pt modelId="{EC91A703-901E-47CA-A459-260DF4B8EE48}" type="parTrans" cxnId="{605A56F5-FC90-4B9F-A104-007C300E354F}">
      <dgm:prSet/>
      <dgm:spPr/>
      <dgm:t>
        <a:bodyPr/>
        <a:lstStyle/>
        <a:p>
          <a:endParaRPr lang="es-ES"/>
        </a:p>
      </dgm:t>
    </dgm:pt>
    <dgm:pt modelId="{F4DB09FB-7C9A-4F29-B057-B4557EAB40AF}" type="sibTrans" cxnId="{605A56F5-FC90-4B9F-A104-007C300E354F}">
      <dgm:prSet/>
      <dgm:spPr/>
      <dgm:t>
        <a:bodyPr/>
        <a:lstStyle/>
        <a:p>
          <a:endParaRPr lang="es-ES"/>
        </a:p>
      </dgm:t>
    </dgm:pt>
    <dgm:pt modelId="{F76FFF3E-BAA4-41D4-AFB7-E42D589AE51F}">
      <dgm:prSet phldrT="[Texto]" custT="1"/>
      <dgm:spPr/>
      <dgm:t>
        <a:bodyPr/>
        <a:lstStyle/>
        <a:p>
          <a:r>
            <a:rPr lang="es-CO" sz="1800" dirty="0"/>
            <a:t>Nuevo módulo de fechas de entrega</a:t>
          </a:r>
        </a:p>
      </dgm:t>
    </dgm:pt>
    <dgm:pt modelId="{DDDA542A-9133-45F1-A4F0-3B267A15C72F}" type="parTrans" cxnId="{847ADC7C-FFE9-496F-9A5B-65BB257EDFC8}">
      <dgm:prSet/>
      <dgm:spPr/>
      <dgm:t>
        <a:bodyPr/>
        <a:lstStyle/>
        <a:p>
          <a:endParaRPr lang="es-ES"/>
        </a:p>
      </dgm:t>
    </dgm:pt>
    <dgm:pt modelId="{E7148BC9-4004-4261-8DB5-42AB4E3D0F59}" type="sibTrans" cxnId="{847ADC7C-FFE9-496F-9A5B-65BB257EDFC8}">
      <dgm:prSet/>
      <dgm:spPr/>
      <dgm:t>
        <a:bodyPr/>
        <a:lstStyle/>
        <a:p>
          <a:endParaRPr lang="es-ES"/>
        </a:p>
      </dgm:t>
    </dgm:pt>
    <dgm:pt modelId="{F881C7DD-D394-4775-8F79-7B1103D6C5BA}" type="pres">
      <dgm:prSet presAssocID="{0CA71A3A-336E-4CB4-B267-95B6C81EDCCD}" presName="Name0" presStyleCnt="0">
        <dgm:presLayoutVars>
          <dgm:dir/>
          <dgm:animLvl val="lvl"/>
          <dgm:resizeHandles/>
        </dgm:presLayoutVars>
      </dgm:prSet>
      <dgm:spPr/>
    </dgm:pt>
    <dgm:pt modelId="{7ADEBA14-C8F8-42A2-9D34-BB5079D321D4}" type="pres">
      <dgm:prSet presAssocID="{5137EA2F-99DF-4967-80CC-BEF9BC8E9137}" presName="linNode" presStyleCnt="0"/>
      <dgm:spPr/>
    </dgm:pt>
    <dgm:pt modelId="{6B0C6E43-3E91-4324-A5EE-C8A7BC7377A9}" type="pres">
      <dgm:prSet presAssocID="{5137EA2F-99DF-4967-80CC-BEF9BC8E9137}" presName="parentShp" presStyleLbl="node1" presStyleIdx="0" presStyleCnt="3" custScaleY="224578">
        <dgm:presLayoutVars>
          <dgm:bulletEnabled val="1"/>
        </dgm:presLayoutVars>
      </dgm:prSet>
      <dgm:spPr/>
    </dgm:pt>
    <dgm:pt modelId="{70F52E4B-B2EE-495E-9A39-4D1039E42D66}" type="pres">
      <dgm:prSet presAssocID="{5137EA2F-99DF-4967-80CC-BEF9BC8E9137}" presName="childShp" presStyleLbl="bgAccFollowNode1" presStyleIdx="0" presStyleCnt="3" custScaleY="276783">
        <dgm:presLayoutVars>
          <dgm:bulletEnabled val="1"/>
        </dgm:presLayoutVars>
      </dgm:prSet>
      <dgm:spPr/>
    </dgm:pt>
    <dgm:pt modelId="{A3F6357B-EF80-4894-92AA-842493E974BC}" type="pres">
      <dgm:prSet presAssocID="{5063D4B6-2BEA-4984-9639-3A76D07ABC95}" presName="spacing" presStyleCnt="0"/>
      <dgm:spPr/>
    </dgm:pt>
    <dgm:pt modelId="{D13C3742-308D-4849-B396-3FCD62FEEF8E}" type="pres">
      <dgm:prSet presAssocID="{46D1CC1E-2C90-4202-914D-441CA7CA8E6C}" presName="linNode" presStyleCnt="0"/>
      <dgm:spPr/>
    </dgm:pt>
    <dgm:pt modelId="{7875F873-3220-4A23-BEED-5D6C001B9E3F}" type="pres">
      <dgm:prSet presAssocID="{46D1CC1E-2C90-4202-914D-441CA7CA8E6C}" presName="parentShp" presStyleLbl="node1" presStyleIdx="1" presStyleCnt="3" custScaleY="219032">
        <dgm:presLayoutVars>
          <dgm:bulletEnabled val="1"/>
        </dgm:presLayoutVars>
      </dgm:prSet>
      <dgm:spPr/>
    </dgm:pt>
    <dgm:pt modelId="{CC6242F9-2FFD-4105-92AC-6FA66C1C150F}" type="pres">
      <dgm:prSet presAssocID="{46D1CC1E-2C90-4202-914D-441CA7CA8E6C}" presName="childShp" presStyleLbl="bgAccFollowNode1" presStyleIdx="1" presStyleCnt="3" custScaleY="297463">
        <dgm:presLayoutVars>
          <dgm:bulletEnabled val="1"/>
        </dgm:presLayoutVars>
      </dgm:prSet>
      <dgm:spPr/>
    </dgm:pt>
    <dgm:pt modelId="{62E78159-7282-47A7-8F34-3E5FEBD12BA7}" type="pres">
      <dgm:prSet presAssocID="{10BEA896-5B62-4825-8F2E-043730DCF653}" presName="spacing" presStyleCnt="0"/>
      <dgm:spPr/>
    </dgm:pt>
    <dgm:pt modelId="{5753B0E2-C77F-4842-ADA2-B71ECBBC8CE0}" type="pres">
      <dgm:prSet presAssocID="{E1193E5A-D83E-457F-BE73-52AA891DBC1B}" presName="linNode" presStyleCnt="0"/>
      <dgm:spPr/>
    </dgm:pt>
    <dgm:pt modelId="{C55FA819-1EF0-4F0F-B8D3-1A4215836C01}" type="pres">
      <dgm:prSet presAssocID="{E1193E5A-D83E-457F-BE73-52AA891DBC1B}" presName="parentShp" presStyleLbl="node1" presStyleIdx="2" presStyleCnt="3" custScaleY="255680">
        <dgm:presLayoutVars>
          <dgm:bulletEnabled val="1"/>
        </dgm:presLayoutVars>
      </dgm:prSet>
      <dgm:spPr/>
    </dgm:pt>
    <dgm:pt modelId="{CCD82FC2-60FF-424D-B2C2-FAD7A70C1F4D}" type="pres">
      <dgm:prSet presAssocID="{E1193E5A-D83E-457F-BE73-52AA891DBC1B}" presName="childShp" presStyleLbl="bgAccFollowNode1" presStyleIdx="2" presStyleCnt="3" custScaleY="284438">
        <dgm:presLayoutVars>
          <dgm:bulletEnabled val="1"/>
        </dgm:presLayoutVars>
      </dgm:prSet>
      <dgm:spPr/>
    </dgm:pt>
  </dgm:ptLst>
  <dgm:cxnLst>
    <dgm:cxn modelId="{9BC07720-0F41-425A-A8F0-4B3441D0497B}" srcId="{0CA71A3A-336E-4CB4-B267-95B6C81EDCCD}" destId="{5137EA2F-99DF-4967-80CC-BEF9BC8E9137}" srcOrd="0" destOrd="0" parTransId="{CD28ECC0-D31E-4243-BE5B-7FDDED432BE0}" sibTransId="{5063D4B6-2BEA-4984-9639-3A76D07ABC95}"/>
    <dgm:cxn modelId="{E87C5D22-E568-4C45-86D4-2305A265356C}" type="presOf" srcId="{ADE982F1-1726-44D9-8925-CA16847F0A39}" destId="{CC6242F9-2FFD-4105-92AC-6FA66C1C150F}" srcOrd="0" destOrd="2" presId="urn:microsoft.com/office/officeart/2005/8/layout/vList6"/>
    <dgm:cxn modelId="{5DD08E27-5799-47D1-BEA3-F22E24B44576}" type="presOf" srcId="{B4EFE223-C32F-433C-842B-72B8DDDAD300}" destId="{CC6242F9-2FFD-4105-92AC-6FA66C1C150F}" srcOrd="0" destOrd="1" presId="urn:microsoft.com/office/officeart/2005/8/layout/vList6"/>
    <dgm:cxn modelId="{C0EA2428-A384-4B72-BE26-83E35E546710}" type="presOf" srcId="{E1193E5A-D83E-457F-BE73-52AA891DBC1B}" destId="{C55FA819-1EF0-4F0F-B8D3-1A4215836C01}" srcOrd="0" destOrd="0" presId="urn:microsoft.com/office/officeart/2005/8/layout/vList6"/>
    <dgm:cxn modelId="{84E33539-2157-4BA7-AF41-688D1DAA1E9A}" srcId="{5137EA2F-99DF-4967-80CC-BEF9BC8E9137}" destId="{22123AA9-C17C-4515-B202-051CE0A7E803}" srcOrd="1" destOrd="0" parTransId="{EB0F5AE2-1EA4-4C25-AE53-940FC3600512}" sibTransId="{60AA0DBC-AF52-4F65-948A-73235DC0BC6B}"/>
    <dgm:cxn modelId="{32D83F3F-6AA5-45E0-83AE-1650BE730365}" srcId="{5137EA2F-99DF-4967-80CC-BEF9BC8E9137}" destId="{725130D2-A464-4E58-8158-1F8A5DAE18E3}" srcOrd="2" destOrd="0" parTransId="{A524CDB7-DA39-4379-A79E-9CD614B644BB}" sibTransId="{4862EF84-1259-48C2-B317-8E707EFF672F}"/>
    <dgm:cxn modelId="{22BB0544-27B9-489F-9711-6E3FAC1B74AF}" type="presOf" srcId="{50FBA0D7-13FB-40E3-9580-1503647DED82}" destId="{CCD82FC2-60FF-424D-B2C2-FAD7A70C1F4D}" srcOrd="0" destOrd="1" presId="urn:microsoft.com/office/officeart/2005/8/layout/vList6"/>
    <dgm:cxn modelId="{46DB6D4F-38F5-4E05-8898-1E14353822A2}" srcId="{46D1CC1E-2C90-4202-914D-441CA7CA8E6C}" destId="{ADE982F1-1726-44D9-8925-CA16847F0A39}" srcOrd="2" destOrd="0" parTransId="{5F80D0B2-CBE6-48B5-AF89-A5E3AE2B5D88}" sibTransId="{3E1DBD40-90C7-4C1D-B924-7CFFDB3C35D7}"/>
    <dgm:cxn modelId="{081CF06F-BC05-4E99-961A-E6E9C2E6070F}" srcId="{E1193E5A-D83E-457F-BE73-52AA891DBC1B}" destId="{50FBA0D7-13FB-40E3-9580-1503647DED82}" srcOrd="1" destOrd="0" parTransId="{ACA08E0F-0D51-4C73-A023-0D43AEC0F673}" sibTransId="{B49F6F73-1027-4A8D-B509-CA3CCA10B56F}"/>
    <dgm:cxn modelId="{C1140770-E9A7-48A1-9D3F-948AC28D2586}" srcId="{46D1CC1E-2C90-4202-914D-441CA7CA8E6C}" destId="{B4EFE223-C32F-433C-842B-72B8DDDAD300}" srcOrd="1" destOrd="0" parTransId="{9CA0F80B-ECDD-4D32-BA66-FD53DBDA8B67}" sibTransId="{EFFEDE99-2027-4B1A-85D5-B310505C6347}"/>
    <dgm:cxn modelId="{E5315B51-82FE-47F6-A750-0431EBBB5E50}" srcId="{0CA71A3A-336E-4CB4-B267-95B6C81EDCCD}" destId="{E1193E5A-D83E-457F-BE73-52AA891DBC1B}" srcOrd="2" destOrd="0" parTransId="{185CD24D-0903-47A6-B4D1-3D1908A29E4C}" sibTransId="{F1F6E667-949A-41A1-947D-61ED6B3A85BE}"/>
    <dgm:cxn modelId="{28855C53-96EC-4C6B-BCC9-F52884BD72B1}" srcId="{E1193E5A-D83E-457F-BE73-52AA891DBC1B}" destId="{2EE4DFB6-D28D-427A-B4EC-5CA6593C756D}" srcOrd="0" destOrd="0" parTransId="{57F7DDCC-17BB-4CD8-8C19-69429AE95418}" sibTransId="{49CEBDEE-F798-40C8-AE12-9B34B776931C}"/>
    <dgm:cxn modelId="{FD0FD153-C50C-490B-BBF9-8CF90A75C196}" type="presOf" srcId="{4E014866-08F5-4866-8DEC-C6E1C286E2AF}" destId="{CC6242F9-2FFD-4105-92AC-6FA66C1C150F}" srcOrd="0" destOrd="3" presId="urn:microsoft.com/office/officeart/2005/8/layout/vList6"/>
    <dgm:cxn modelId="{01A91856-A8E8-435B-8FA3-075CC5B26182}" type="presOf" srcId="{F737142F-D757-43EC-A8EF-274A7BA2B3B7}" destId="{CCD82FC2-60FF-424D-B2C2-FAD7A70C1F4D}" srcOrd="0" destOrd="2" presId="urn:microsoft.com/office/officeart/2005/8/layout/vList6"/>
    <dgm:cxn modelId="{6281BA56-A66B-48C2-8EDE-42236FB1EC28}" srcId="{46D1CC1E-2C90-4202-914D-441CA7CA8E6C}" destId="{4E014866-08F5-4866-8DEC-C6E1C286E2AF}" srcOrd="3" destOrd="0" parTransId="{34A26A63-0C79-4BEE-991D-CF856F6A4CE9}" sibTransId="{96DBF33F-BF91-482D-8240-339A23D9F942}"/>
    <dgm:cxn modelId="{CC19B279-C53A-41FE-B771-B9D8BCC25CEB}" type="presOf" srcId="{0CA71A3A-336E-4CB4-B267-95B6C81EDCCD}" destId="{F881C7DD-D394-4775-8F79-7B1103D6C5BA}" srcOrd="0" destOrd="0" presId="urn:microsoft.com/office/officeart/2005/8/layout/vList6"/>
    <dgm:cxn modelId="{A2C90A7C-C3FC-4AE7-AFA3-C7609306A558}" type="presOf" srcId="{725130D2-A464-4E58-8158-1F8A5DAE18E3}" destId="{70F52E4B-B2EE-495E-9A39-4D1039E42D66}" srcOrd="0" destOrd="2" presId="urn:microsoft.com/office/officeart/2005/8/layout/vList6"/>
    <dgm:cxn modelId="{847ADC7C-FFE9-496F-9A5B-65BB257EDFC8}" srcId="{5137EA2F-99DF-4967-80CC-BEF9BC8E9137}" destId="{F76FFF3E-BAA4-41D4-AFB7-E42D589AE51F}" srcOrd="3" destOrd="0" parTransId="{DDDA542A-9133-45F1-A4F0-3B267A15C72F}" sibTransId="{E7148BC9-4004-4261-8DB5-42AB4E3D0F59}"/>
    <dgm:cxn modelId="{6D0B968E-6815-40BD-96EB-2A7442248214}" type="presOf" srcId="{F76FFF3E-BAA4-41D4-AFB7-E42D589AE51F}" destId="{70F52E4B-B2EE-495E-9A39-4D1039E42D66}" srcOrd="0" destOrd="3" presId="urn:microsoft.com/office/officeart/2005/8/layout/vList6"/>
    <dgm:cxn modelId="{A56A6490-048E-418E-BC7D-8B376EC3BAB7}" type="presOf" srcId="{7D54325D-1CBA-4D6D-AF09-097B162EC788}" destId="{70F52E4B-B2EE-495E-9A39-4D1039E42D66}" srcOrd="0" destOrd="0" presId="urn:microsoft.com/office/officeart/2005/8/layout/vList6"/>
    <dgm:cxn modelId="{11C8DDA3-4109-46C9-9B69-B6E84475D709}" type="presOf" srcId="{12C54DD2-4572-4120-AA89-65C0671B6C19}" destId="{CC6242F9-2FFD-4105-92AC-6FA66C1C150F}" srcOrd="0" destOrd="0" presId="urn:microsoft.com/office/officeart/2005/8/layout/vList6"/>
    <dgm:cxn modelId="{B5D603A5-5E2A-4311-A929-FBEAD69AC938}" type="presOf" srcId="{2EE4DFB6-D28D-427A-B4EC-5CA6593C756D}" destId="{CCD82FC2-60FF-424D-B2C2-FAD7A70C1F4D}" srcOrd="0" destOrd="0" presId="urn:microsoft.com/office/officeart/2005/8/layout/vList6"/>
    <dgm:cxn modelId="{192348A5-D97E-4737-9563-5CB1AEAE6A7B}" type="presOf" srcId="{22123AA9-C17C-4515-B202-051CE0A7E803}" destId="{70F52E4B-B2EE-495E-9A39-4D1039E42D66}" srcOrd="0" destOrd="1" presId="urn:microsoft.com/office/officeart/2005/8/layout/vList6"/>
    <dgm:cxn modelId="{95F047B6-183B-429B-ABB1-1A317CAB6597}" srcId="{0CA71A3A-336E-4CB4-B267-95B6C81EDCCD}" destId="{46D1CC1E-2C90-4202-914D-441CA7CA8E6C}" srcOrd="1" destOrd="0" parTransId="{43619257-D2CE-45FF-9878-4F15AF4AC238}" sibTransId="{10BEA896-5B62-4825-8F2E-043730DCF653}"/>
    <dgm:cxn modelId="{AD7295E3-360E-4216-97F6-F43CE62F5293}" type="presOf" srcId="{5137EA2F-99DF-4967-80CC-BEF9BC8E9137}" destId="{6B0C6E43-3E91-4324-A5EE-C8A7BC7377A9}" srcOrd="0" destOrd="0" presId="urn:microsoft.com/office/officeart/2005/8/layout/vList6"/>
    <dgm:cxn modelId="{E92B36EE-24C1-4A38-9103-161E296BC375}" type="presOf" srcId="{46D1CC1E-2C90-4202-914D-441CA7CA8E6C}" destId="{7875F873-3220-4A23-BEED-5D6C001B9E3F}" srcOrd="0" destOrd="0" presId="urn:microsoft.com/office/officeart/2005/8/layout/vList6"/>
    <dgm:cxn modelId="{381D62F5-8642-4F6E-A723-D202ADDE41AD}" srcId="{5137EA2F-99DF-4967-80CC-BEF9BC8E9137}" destId="{7D54325D-1CBA-4D6D-AF09-097B162EC788}" srcOrd="0" destOrd="0" parTransId="{388EBA3E-17B0-4E42-BA13-DB89C656D98F}" sibTransId="{B0F59BBA-F2DA-4E8D-9253-4848F0870A06}"/>
    <dgm:cxn modelId="{605A56F5-FC90-4B9F-A104-007C300E354F}" srcId="{E1193E5A-D83E-457F-BE73-52AA891DBC1B}" destId="{F737142F-D757-43EC-A8EF-274A7BA2B3B7}" srcOrd="2" destOrd="0" parTransId="{EC91A703-901E-47CA-A459-260DF4B8EE48}" sibTransId="{F4DB09FB-7C9A-4F29-B057-B4557EAB40AF}"/>
    <dgm:cxn modelId="{1577B0F7-29CA-4AC5-9A1F-2031ADF9AE63}" srcId="{46D1CC1E-2C90-4202-914D-441CA7CA8E6C}" destId="{12C54DD2-4572-4120-AA89-65C0671B6C19}" srcOrd="0" destOrd="0" parTransId="{8A9ABD52-E806-4D12-95B2-776458C057EA}" sibTransId="{69B891D8-C980-4573-ADAD-929635F8C472}"/>
    <dgm:cxn modelId="{17474D3B-9F13-41E0-B705-82067371E479}" type="presParOf" srcId="{F881C7DD-D394-4775-8F79-7B1103D6C5BA}" destId="{7ADEBA14-C8F8-42A2-9D34-BB5079D321D4}" srcOrd="0" destOrd="0" presId="urn:microsoft.com/office/officeart/2005/8/layout/vList6"/>
    <dgm:cxn modelId="{52F521A4-AAEA-4A3F-8FCA-9D7A3802525B}" type="presParOf" srcId="{7ADEBA14-C8F8-42A2-9D34-BB5079D321D4}" destId="{6B0C6E43-3E91-4324-A5EE-C8A7BC7377A9}" srcOrd="0" destOrd="0" presId="urn:microsoft.com/office/officeart/2005/8/layout/vList6"/>
    <dgm:cxn modelId="{5608F503-7D3C-4E30-9A6F-7AE88F509DD8}" type="presParOf" srcId="{7ADEBA14-C8F8-42A2-9D34-BB5079D321D4}" destId="{70F52E4B-B2EE-495E-9A39-4D1039E42D66}" srcOrd="1" destOrd="0" presId="urn:microsoft.com/office/officeart/2005/8/layout/vList6"/>
    <dgm:cxn modelId="{0D8B8156-C6B3-4684-9275-BD08BC506348}" type="presParOf" srcId="{F881C7DD-D394-4775-8F79-7B1103D6C5BA}" destId="{A3F6357B-EF80-4894-92AA-842493E974BC}" srcOrd="1" destOrd="0" presId="urn:microsoft.com/office/officeart/2005/8/layout/vList6"/>
    <dgm:cxn modelId="{6943E3D4-27DE-43D7-B8B6-0C9BC0379934}" type="presParOf" srcId="{F881C7DD-D394-4775-8F79-7B1103D6C5BA}" destId="{D13C3742-308D-4849-B396-3FCD62FEEF8E}" srcOrd="2" destOrd="0" presId="urn:microsoft.com/office/officeart/2005/8/layout/vList6"/>
    <dgm:cxn modelId="{10BADBAB-7BCC-49C0-9D34-F9C2279CFA58}" type="presParOf" srcId="{D13C3742-308D-4849-B396-3FCD62FEEF8E}" destId="{7875F873-3220-4A23-BEED-5D6C001B9E3F}" srcOrd="0" destOrd="0" presId="urn:microsoft.com/office/officeart/2005/8/layout/vList6"/>
    <dgm:cxn modelId="{EF7FA081-E4BE-47BF-BA89-C348F86FD2F0}" type="presParOf" srcId="{D13C3742-308D-4849-B396-3FCD62FEEF8E}" destId="{CC6242F9-2FFD-4105-92AC-6FA66C1C150F}" srcOrd="1" destOrd="0" presId="urn:microsoft.com/office/officeart/2005/8/layout/vList6"/>
    <dgm:cxn modelId="{8ED26DD9-FB08-4393-B748-5A6417B1B472}" type="presParOf" srcId="{F881C7DD-D394-4775-8F79-7B1103D6C5BA}" destId="{62E78159-7282-47A7-8F34-3E5FEBD12BA7}" srcOrd="3" destOrd="0" presId="urn:microsoft.com/office/officeart/2005/8/layout/vList6"/>
    <dgm:cxn modelId="{A044165F-69AD-4F19-9BEA-B283DFBCFC2E}" type="presParOf" srcId="{F881C7DD-D394-4775-8F79-7B1103D6C5BA}" destId="{5753B0E2-C77F-4842-ADA2-B71ECBBC8CE0}" srcOrd="4" destOrd="0" presId="urn:microsoft.com/office/officeart/2005/8/layout/vList6"/>
    <dgm:cxn modelId="{830045DE-3032-4F0A-9A95-CA3FBEB232D3}" type="presParOf" srcId="{5753B0E2-C77F-4842-ADA2-B71ECBBC8CE0}" destId="{C55FA819-1EF0-4F0F-B8D3-1A4215836C01}" srcOrd="0" destOrd="0" presId="urn:microsoft.com/office/officeart/2005/8/layout/vList6"/>
    <dgm:cxn modelId="{0D0D1880-9EC4-4257-AE62-4E41EC606699}" type="presParOf" srcId="{5753B0E2-C77F-4842-ADA2-B71ECBBC8CE0}" destId="{CCD82FC2-60FF-424D-B2C2-FAD7A70C1F4D}"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CA71A3A-336E-4CB4-B267-95B6C81EDCCD}" type="doc">
      <dgm:prSet loTypeId="urn:microsoft.com/office/officeart/2005/8/layout/vList6" loCatId="list" qsTypeId="urn:microsoft.com/office/officeart/2005/8/quickstyle/simple1" qsCatId="simple" csTypeId="urn:microsoft.com/office/officeart/2005/8/colors/colorful4" csCatId="colorful" phldr="1"/>
      <dgm:spPr/>
      <dgm:t>
        <a:bodyPr/>
        <a:lstStyle/>
        <a:p>
          <a:endParaRPr lang="es-CO"/>
        </a:p>
      </dgm:t>
    </dgm:pt>
    <dgm:pt modelId="{5137EA2F-99DF-4967-80CC-BEF9BC8E9137}">
      <dgm:prSet phldrT="[Texto]"/>
      <dgm:spPr/>
      <dgm:t>
        <a:bodyPr/>
        <a:lstStyle/>
        <a:p>
          <a:r>
            <a:rPr lang="es-CO" dirty="0"/>
            <a:t>Construcción</a:t>
          </a:r>
        </a:p>
      </dgm:t>
    </dgm:pt>
    <dgm:pt modelId="{CD28ECC0-D31E-4243-BE5B-7FDDED432BE0}" type="parTrans" cxnId="{9BC07720-0F41-425A-A8F0-4B3441D0497B}">
      <dgm:prSet/>
      <dgm:spPr/>
      <dgm:t>
        <a:bodyPr/>
        <a:lstStyle/>
        <a:p>
          <a:endParaRPr lang="es-CO"/>
        </a:p>
      </dgm:t>
    </dgm:pt>
    <dgm:pt modelId="{5063D4B6-2BEA-4984-9639-3A76D07ABC95}" type="sibTrans" cxnId="{9BC07720-0F41-425A-A8F0-4B3441D0497B}">
      <dgm:prSet/>
      <dgm:spPr/>
      <dgm:t>
        <a:bodyPr/>
        <a:lstStyle/>
        <a:p>
          <a:endParaRPr lang="es-CO"/>
        </a:p>
      </dgm:t>
    </dgm:pt>
    <dgm:pt modelId="{46D1CC1E-2C90-4202-914D-441CA7CA8E6C}">
      <dgm:prSet phldrT="[Texto]"/>
      <dgm:spPr/>
      <dgm:t>
        <a:bodyPr/>
        <a:lstStyle/>
        <a:p>
          <a:r>
            <a:rPr lang="es-CO" dirty="0"/>
            <a:t>Apoyo</a:t>
          </a:r>
        </a:p>
      </dgm:t>
    </dgm:pt>
    <dgm:pt modelId="{43619257-D2CE-45FF-9878-4F15AF4AC238}" type="parTrans" cxnId="{95F047B6-183B-429B-ABB1-1A317CAB6597}">
      <dgm:prSet/>
      <dgm:spPr/>
      <dgm:t>
        <a:bodyPr/>
        <a:lstStyle/>
        <a:p>
          <a:endParaRPr lang="es-MX"/>
        </a:p>
      </dgm:t>
    </dgm:pt>
    <dgm:pt modelId="{10BEA896-5B62-4825-8F2E-043730DCF653}" type="sibTrans" cxnId="{95F047B6-183B-429B-ABB1-1A317CAB6597}">
      <dgm:prSet/>
      <dgm:spPr/>
      <dgm:t>
        <a:bodyPr/>
        <a:lstStyle/>
        <a:p>
          <a:endParaRPr lang="es-MX"/>
        </a:p>
      </dgm:t>
    </dgm:pt>
    <dgm:pt modelId="{E1193E5A-D83E-457F-BE73-52AA891DBC1B}">
      <dgm:prSet phldrT="[Texto]"/>
      <dgm:spPr/>
      <dgm:t>
        <a:bodyPr/>
        <a:lstStyle/>
        <a:p>
          <a:r>
            <a:rPr lang="es-CO" dirty="0"/>
            <a:t>Proyecto</a:t>
          </a:r>
        </a:p>
      </dgm:t>
    </dgm:pt>
    <dgm:pt modelId="{185CD24D-0903-47A6-B4D1-3D1908A29E4C}" type="parTrans" cxnId="{E5315B51-82FE-47F6-A750-0431EBBB5E50}">
      <dgm:prSet/>
      <dgm:spPr/>
      <dgm:t>
        <a:bodyPr/>
        <a:lstStyle/>
        <a:p>
          <a:endParaRPr lang="es-MX"/>
        </a:p>
      </dgm:t>
    </dgm:pt>
    <dgm:pt modelId="{F1F6E667-949A-41A1-947D-61ED6B3A85BE}" type="sibTrans" cxnId="{E5315B51-82FE-47F6-A750-0431EBBB5E50}">
      <dgm:prSet/>
      <dgm:spPr/>
      <dgm:t>
        <a:bodyPr/>
        <a:lstStyle/>
        <a:p>
          <a:endParaRPr lang="es-MX"/>
        </a:p>
      </dgm:t>
    </dgm:pt>
    <dgm:pt modelId="{7D54325D-1CBA-4D6D-AF09-097B162EC788}">
      <dgm:prSet phldrT="[Texto]" custT="1"/>
      <dgm:spPr/>
      <dgm:t>
        <a:bodyPr/>
        <a:lstStyle/>
        <a:p>
          <a:r>
            <a:rPr lang="es-CO" sz="1600" dirty="0"/>
            <a:t>Se deben especificar 22 requerimientos del proceso de negocio que están en nivel 2 en un nivel 4 (más detallado) para ser desarrollados</a:t>
          </a:r>
        </a:p>
      </dgm:t>
    </dgm:pt>
    <dgm:pt modelId="{388EBA3E-17B0-4E42-BA13-DB89C656D98F}" type="parTrans" cxnId="{381D62F5-8642-4F6E-A723-D202ADDE41AD}">
      <dgm:prSet/>
      <dgm:spPr/>
      <dgm:t>
        <a:bodyPr/>
        <a:lstStyle/>
        <a:p>
          <a:endParaRPr lang="es-MX"/>
        </a:p>
      </dgm:t>
    </dgm:pt>
    <dgm:pt modelId="{B0F59BBA-F2DA-4E8D-9253-4848F0870A06}" type="sibTrans" cxnId="{381D62F5-8642-4F6E-A723-D202ADDE41AD}">
      <dgm:prSet/>
      <dgm:spPr/>
      <dgm:t>
        <a:bodyPr/>
        <a:lstStyle/>
        <a:p>
          <a:endParaRPr lang="es-MX"/>
        </a:p>
      </dgm:t>
    </dgm:pt>
    <dgm:pt modelId="{2EE4DFB6-D28D-427A-B4EC-5CA6593C756D}">
      <dgm:prSet phldrT="[Texto]" custT="1"/>
      <dgm:spPr/>
      <dgm:t>
        <a:bodyPr/>
        <a:lstStyle/>
        <a:p>
          <a:pPr marL="171450" lvl="1" indent="-171450" algn="l" defTabSz="800100">
            <a:lnSpc>
              <a:spcPct val="90000"/>
            </a:lnSpc>
            <a:spcBef>
              <a:spcPct val="0"/>
            </a:spcBef>
            <a:spcAft>
              <a:spcPct val="15000"/>
            </a:spcAft>
            <a:buFont typeface="Arial" panose="020B0604020202020204" pitchFamily="34" charset="0"/>
            <a:buChar char="•"/>
          </a:pPr>
          <a:r>
            <a:rPr lang="es-CO" sz="1800" kern="1200" dirty="0">
              <a:solidFill>
                <a:prstClr val="black">
                  <a:hueOff val="0"/>
                  <a:satOff val="0"/>
                  <a:lumOff val="0"/>
                  <a:alphaOff val="0"/>
                </a:prstClr>
              </a:solidFill>
              <a:latin typeface="Calibri" panose="020F0502020204030204"/>
              <a:ea typeface="+mn-ea"/>
              <a:cs typeface="+mn-cs"/>
            </a:rPr>
            <a:t>Con recursos propios se estima terminar a mitad de año de 2019</a:t>
          </a:r>
        </a:p>
      </dgm:t>
    </dgm:pt>
    <dgm:pt modelId="{57F7DDCC-17BB-4CD8-8C19-69429AE95418}" type="parTrans" cxnId="{28855C53-96EC-4C6B-BCC9-F52884BD72B1}">
      <dgm:prSet/>
      <dgm:spPr/>
      <dgm:t>
        <a:bodyPr/>
        <a:lstStyle/>
        <a:p>
          <a:endParaRPr lang="es-MX"/>
        </a:p>
      </dgm:t>
    </dgm:pt>
    <dgm:pt modelId="{49CEBDEE-F798-40C8-AE12-9B34B776931C}" type="sibTrans" cxnId="{28855C53-96EC-4C6B-BCC9-F52884BD72B1}">
      <dgm:prSet/>
      <dgm:spPr/>
      <dgm:t>
        <a:bodyPr/>
        <a:lstStyle/>
        <a:p>
          <a:endParaRPr lang="es-MX"/>
        </a:p>
      </dgm:t>
    </dgm:pt>
    <dgm:pt modelId="{12C54DD2-4572-4120-AA89-65C0671B6C19}">
      <dgm:prSet phldrT="[Texto]" custT="1"/>
      <dgm:spPr/>
      <dgm:t>
        <a:bodyPr/>
        <a:lstStyle/>
        <a:p>
          <a:r>
            <a:rPr lang="es-CO" sz="1600" dirty="0"/>
            <a:t>Se requiere el apoyo de Arquitectos, Documentadores, analistas, desarrolladores, gestores de pruebas un Project Manager y especialistas en Inteligencia de Negocios</a:t>
          </a:r>
        </a:p>
      </dgm:t>
    </dgm:pt>
    <dgm:pt modelId="{8A9ABD52-E806-4D12-95B2-776458C057EA}" type="parTrans" cxnId="{1577B0F7-29CA-4AC5-9A1F-2031ADF9AE63}">
      <dgm:prSet/>
      <dgm:spPr/>
      <dgm:t>
        <a:bodyPr/>
        <a:lstStyle/>
        <a:p>
          <a:endParaRPr lang="es-ES"/>
        </a:p>
      </dgm:t>
    </dgm:pt>
    <dgm:pt modelId="{69B891D8-C980-4573-ADAD-929635F8C472}" type="sibTrans" cxnId="{1577B0F7-29CA-4AC5-9A1F-2031ADF9AE63}">
      <dgm:prSet/>
      <dgm:spPr/>
      <dgm:t>
        <a:bodyPr/>
        <a:lstStyle/>
        <a:p>
          <a:endParaRPr lang="es-ES"/>
        </a:p>
      </dgm:t>
    </dgm:pt>
    <dgm:pt modelId="{358FB409-EE68-419B-9F2B-84C5352B46C7}">
      <dgm:prSet phldrT="[Texto]" custT="1"/>
      <dgm:spPr/>
      <dgm:t>
        <a:bodyPr/>
        <a:lstStyle/>
        <a:p>
          <a:pPr marL="171450" lvl="1" indent="-171450" algn="l" defTabSz="800100">
            <a:lnSpc>
              <a:spcPct val="90000"/>
            </a:lnSpc>
            <a:spcBef>
              <a:spcPct val="0"/>
            </a:spcBef>
            <a:spcAft>
              <a:spcPct val="15000"/>
            </a:spcAft>
            <a:buFont typeface="Arial" panose="020B0604020202020204" pitchFamily="34" charset="0"/>
            <a:buChar char="•"/>
          </a:pPr>
          <a:r>
            <a:rPr lang="es-CO" sz="1800" kern="1200" dirty="0">
              <a:solidFill>
                <a:prstClr val="black">
                  <a:hueOff val="0"/>
                  <a:satOff val="0"/>
                  <a:lumOff val="0"/>
                  <a:alphaOff val="0"/>
                </a:prstClr>
              </a:solidFill>
              <a:latin typeface="Calibri" panose="020F0502020204030204"/>
              <a:ea typeface="+mn-ea"/>
              <a:cs typeface="+mn-cs"/>
            </a:rPr>
            <a:t>Con recursos adicionales se puede terminar en 10 meses</a:t>
          </a:r>
        </a:p>
      </dgm:t>
    </dgm:pt>
    <dgm:pt modelId="{5053A7C3-256D-4E64-98E8-5B7190A32519}" type="parTrans" cxnId="{E5E2F73D-70B5-4E8B-A568-EA94F13E80E4}">
      <dgm:prSet/>
      <dgm:spPr/>
      <dgm:t>
        <a:bodyPr/>
        <a:lstStyle/>
        <a:p>
          <a:endParaRPr lang="es-ES"/>
        </a:p>
      </dgm:t>
    </dgm:pt>
    <dgm:pt modelId="{1D7B67B3-223C-4C09-9406-D2069CC9D65A}" type="sibTrans" cxnId="{E5E2F73D-70B5-4E8B-A568-EA94F13E80E4}">
      <dgm:prSet/>
      <dgm:spPr/>
      <dgm:t>
        <a:bodyPr/>
        <a:lstStyle/>
        <a:p>
          <a:endParaRPr lang="es-ES"/>
        </a:p>
      </dgm:t>
    </dgm:pt>
    <dgm:pt modelId="{E5DEB834-831A-49F6-BB9B-C888665F4849}">
      <dgm:prSet phldrT="[Texto]"/>
      <dgm:spPr/>
      <dgm:t>
        <a:bodyPr/>
        <a:lstStyle/>
        <a:p>
          <a:r>
            <a:rPr lang="es-CO" dirty="0"/>
            <a:t>Alcance</a:t>
          </a:r>
        </a:p>
      </dgm:t>
    </dgm:pt>
    <dgm:pt modelId="{01DC8770-561D-4046-BC45-0AE844DD6E33}" type="parTrans" cxnId="{E419CCE3-C82F-4509-8D42-7DD2B43C3382}">
      <dgm:prSet/>
      <dgm:spPr/>
      <dgm:t>
        <a:bodyPr/>
        <a:lstStyle/>
        <a:p>
          <a:endParaRPr lang="es-ES"/>
        </a:p>
      </dgm:t>
    </dgm:pt>
    <dgm:pt modelId="{B5A352B5-17A2-4F77-8DE8-136C15508E6B}" type="sibTrans" cxnId="{E419CCE3-C82F-4509-8D42-7DD2B43C3382}">
      <dgm:prSet/>
      <dgm:spPr/>
      <dgm:t>
        <a:bodyPr/>
        <a:lstStyle/>
        <a:p>
          <a:endParaRPr lang="es-ES"/>
        </a:p>
      </dgm:t>
    </dgm:pt>
    <dgm:pt modelId="{0336DCE6-8C2D-4C59-8DB9-BCA7AF3DF3E2}">
      <dgm:prSet phldrT="[Texto]" custT="1"/>
      <dgm:spPr/>
      <dgm:t>
        <a:bodyPr/>
        <a:lstStyle/>
        <a:p>
          <a:r>
            <a:rPr lang="es-CO" sz="1600" dirty="0"/>
            <a:t>Implementar en </a:t>
          </a:r>
          <a:r>
            <a:rPr lang="es-CO" sz="1600" dirty="0" err="1"/>
            <a:t>Matrix</a:t>
          </a:r>
          <a:r>
            <a:rPr lang="es-CO" sz="1600" dirty="0"/>
            <a:t> los procesos de negocio de la SAE</a:t>
          </a:r>
        </a:p>
      </dgm:t>
    </dgm:pt>
    <dgm:pt modelId="{7BF44227-64D8-4908-AF13-769556274129}" type="parTrans" cxnId="{8D310C00-1106-4EA7-98B4-695FFC398EEC}">
      <dgm:prSet/>
      <dgm:spPr/>
      <dgm:t>
        <a:bodyPr/>
        <a:lstStyle/>
        <a:p>
          <a:endParaRPr lang="es-ES"/>
        </a:p>
      </dgm:t>
    </dgm:pt>
    <dgm:pt modelId="{D84E640D-D891-4BBE-BD95-0A8D8E43A406}" type="sibTrans" cxnId="{8D310C00-1106-4EA7-98B4-695FFC398EEC}">
      <dgm:prSet/>
      <dgm:spPr/>
      <dgm:t>
        <a:bodyPr/>
        <a:lstStyle/>
        <a:p>
          <a:endParaRPr lang="es-ES"/>
        </a:p>
      </dgm:t>
    </dgm:pt>
    <dgm:pt modelId="{F881C7DD-D394-4775-8F79-7B1103D6C5BA}" type="pres">
      <dgm:prSet presAssocID="{0CA71A3A-336E-4CB4-B267-95B6C81EDCCD}" presName="Name0" presStyleCnt="0">
        <dgm:presLayoutVars>
          <dgm:dir/>
          <dgm:animLvl val="lvl"/>
          <dgm:resizeHandles/>
        </dgm:presLayoutVars>
      </dgm:prSet>
      <dgm:spPr/>
    </dgm:pt>
    <dgm:pt modelId="{7A52B0FB-2FFD-40DB-8380-DC88E9EA13C7}" type="pres">
      <dgm:prSet presAssocID="{E5DEB834-831A-49F6-BB9B-C888665F4849}" presName="linNode" presStyleCnt="0"/>
      <dgm:spPr/>
    </dgm:pt>
    <dgm:pt modelId="{9CC6491E-2F40-4B73-B0A9-8B9A9A9CB83F}" type="pres">
      <dgm:prSet presAssocID="{E5DEB834-831A-49F6-BB9B-C888665F4849}" presName="parentShp" presStyleLbl="node1" presStyleIdx="0" presStyleCnt="4">
        <dgm:presLayoutVars>
          <dgm:bulletEnabled val="1"/>
        </dgm:presLayoutVars>
      </dgm:prSet>
      <dgm:spPr/>
    </dgm:pt>
    <dgm:pt modelId="{4B5C7E9A-6706-48E1-879A-155AB3BD02D7}" type="pres">
      <dgm:prSet presAssocID="{E5DEB834-831A-49F6-BB9B-C888665F4849}" presName="childShp" presStyleLbl="bgAccFollowNode1" presStyleIdx="0" presStyleCnt="4">
        <dgm:presLayoutVars>
          <dgm:bulletEnabled val="1"/>
        </dgm:presLayoutVars>
      </dgm:prSet>
      <dgm:spPr/>
    </dgm:pt>
    <dgm:pt modelId="{D90C0838-585E-48E3-B5DF-264065E666B9}" type="pres">
      <dgm:prSet presAssocID="{B5A352B5-17A2-4F77-8DE8-136C15508E6B}" presName="spacing" presStyleCnt="0"/>
      <dgm:spPr/>
    </dgm:pt>
    <dgm:pt modelId="{7ADEBA14-C8F8-42A2-9D34-BB5079D321D4}" type="pres">
      <dgm:prSet presAssocID="{5137EA2F-99DF-4967-80CC-BEF9BC8E9137}" presName="linNode" presStyleCnt="0"/>
      <dgm:spPr/>
    </dgm:pt>
    <dgm:pt modelId="{6B0C6E43-3E91-4324-A5EE-C8A7BC7377A9}" type="pres">
      <dgm:prSet presAssocID="{5137EA2F-99DF-4967-80CC-BEF9BC8E9137}" presName="parentShp" presStyleLbl="node1" presStyleIdx="1" presStyleCnt="4" custScaleY="224578">
        <dgm:presLayoutVars>
          <dgm:bulletEnabled val="1"/>
        </dgm:presLayoutVars>
      </dgm:prSet>
      <dgm:spPr/>
    </dgm:pt>
    <dgm:pt modelId="{70F52E4B-B2EE-495E-9A39-4D1039E42D66}" type="pres">
      <dgm:prSet presAssocID="{5137EA2F-99DF-4967-80CC-BEF9BC8E9137}" presName="childShp" presStyleLbl="bgAccFollowNode1" presStyleIdx="1" presStyleCnt="4" custScaleY="210531">
        <dgm:presLayoutVars>
          <dgm:bulletEnabled val="1"/>
        </dgm:presLayoutVars>
      </dgm:prSet>
      <dgm:spPr/>
    </dgm:pt>
    <dgm:pt modelId="{A3F6357B-EF80-4894-92AA-842493E974BC}" type="pres">
      <dgm:prSet presAssocID="{5063D4B6-2BEA-4984-9639-3A76D07ABC95}" presName="spacing" presStyleCnt="0"/>
      <dgm:spPr/>
    </dgm:pt>
    <dgm:pt modelId="{D13C3742-308D-4849-B396-3FCD62FEEF8E}" type="pres">
      <dgm:prSet presAssocID="{46D1CC1E-2C90-4202-914D-441CA7CA8E6C}" presName="linNode" presStyleCnt="0"/>
      <dgm:spPr/>
    </dgm:pt>
    <dgm:pt modelId="{7875F873-3220-4A23-BEED-5D6C001B9E3F}" type="pres">
      <dgm:prSet presAssocID="{46D1CC1E-2C90-4202-914D-441CA7CA8E6C}" presName="parentShp" presStyleLbl="node1" presStyleIdx="2" presStyleCnt="4" custScaleY="219032">
        <dgm:presLayoutVars>
          <dgm:bulletEnabled val="1"/>
        </dgm:presLayoutVars>
      </dgm:prSet>
      <dgm:spPr/>
    </dgm:pt>
    <dgm:pt modelId="{CC6242F9-2FFD-4105-92AC-6FA66C1C150F}" type="pres">
      <dgm:prSet presAssocID="{46D1CC1E-2C90-4202-914D-441CA7CA8E6C}" presName="childShp" presStyleLbl="bgAccFollowNode1" presStyleIdx="2" presStyleCnt="4" custScaleY="297463">
        <dgm:presLayoutVars>
          <dgm:bulletEnabled val="1"/>
        </dgm:presLayoutVars>
      </dgm:prSet>
      <dgm:spPr/>
    </dgm:pt>
    <dgm:pt modelId="{62E78159-7282-47A7-8F34-3E5FEBD12BA7}" type="pres">
      <dgm:prSet presAssocID="{10BEA896-5B62-4825-8F2E-043730DCF653}" presName="spacing" presStyleCnt="0"/>
      <dgm:spPr/>
    </dgm:pt>
    <dgm:pt modelId="{5753B0E2-C77F-4842-ADA2-B71ECBBC8CE0}" type="pres">
      <dgm:prSet presAssocID="{E1193E5A-D83E-457F-BE73-52AA891DBC1B}" presName="linNode" presStyleCnt="0"/>
      <dgm:spPr/>
    </dgm:pt>
    <dgm:pt modelId="{C55FA819-1EF0-4F0F-B8D3-1A4215836C01}" type="pres">
      <dgm:prSet presAssocID="{E1193E5A-D83E-457F-BE73-52AA891DBC1B}" presName="parentShp" presStyleLbl="node1" presStyleIdx="3" presStyleCnt="4" custScaleY="255680">
        <dgm:presLayoutVars>
          <dgm:bulletEnabled val="1"/>
        </dgm:presLayoutVars>
      </dgm:prSet>
      <dgm:spPr/>
    </dgm:pt>
    <dgm:pt modelId="{CCD82FC2-60FF-424D-B2C2-FAD7A70C1F4D}" type="pres">
      <dgm:prSet presAssocID="{E1193E5A-D83E-457F-BE73-52AA891DBC1B}" presName="childShp" presStyleLbl="bgAccFollowNode1" presStyleIdx="3" presStyleCnt="4" custScaleY="284438">
        <dgm:presLayoutVars>
          <dgm:bulletEnabled val="1"/>
        </dgm:presLayoutVars>
      </dgm:prSet>
      <dgm:spPr/>
    </dgm:pt>
  </dgm:ptLst>
  <dgm:cxnLst>
    <dgm:cxn modelId="{8D310C00-1106-4EA7-98B4-695FFC398EEC}" srcId="{E5DEB834-831A-49F6-BB9B-C888665F4849}" destId="{0336DCE6-8C2D-4C59-8DB9-BCA7AF3DF3E2}" srcOrd="0" destOrd="0" parTransId="{7BF44227-64D8-4908-AF13-769556274129}" sibTransId="{D84E640D-D891-4BBE-BD95-0A8D8E43A406}"/>
    <dgm:cxn modelId="{9BC07720-0F41-425A-A8F0-4B3441D0497B}" srcId="{0CA71A3A-336E-4CB4-B267-95B6C81EDCCD}" destId="{5137EA2F-99DF-4967-80CC-BEF9BC8E9137}" srcOrd="1" destOrd="0" parTransId="{CD28ECC0-D31E-4243-BE5B-7FDDED432BE0}" sibTransId="{5063D4B6-2BEA-4984-9639-3A76D07ABC95}"/>
    <dgm:cxn modelId="{C0EA2428-A384-4B72-BE26-83E35E546710}" type="presOf" srcId="{E1193E5A-D83E-457F-BE73-52AA891DBC1B}" destId="{C55FA819-1EF0-4F0F-B8D3-1A4215836C01}" srcOrd="0" destOrd="0" presId="urn:microsoft.com/office/officeart/2005/8/layout/vList6"/>
    <dgm:cxn modelId="{E5E2F73D-70B5-4E8B-A568-EA94F13E80E4}" srcId="{E1193E5A-D83E-457F-BE73-52AA891DBC1B}" destId="{358FB409-EE68-419B-9F2B-84C5352B46C7}" srcOrd="1" destOrd="0" parTransId="{5053A7C3-256D-4E64-98E8-5B7190A32519}" sibTransId="{1D7B67B3-223C-4C09-9406-D2069CC9D65A}"/>
    <dgm:cxn modelId="{E5315B51-82FE-47F6-A750-0431EBBB5E50}" srcId="{0CA71A3A-336E-4CB4-B267-95B6C81EDCCD}" destId="{E1193E5A-D83E-457F-BE73-52AA891DBC1B}" srcOrd="3" destOrd="0" parTransId="{185CD24D-0903-47A6-B4D1-3D1908A29E4C}" sibTransId="{F1F6E667-949A-41A1-947D-61ED6B3A85BE}"/>
    <dgm:cxn modelId="{79E73052-B342-4F01-8EFF-3C106D866E80}" type="presOf" srcId="{358FB409-EE68-419B-9F2B-84C5352B46C7}" destId="{CCD82FC2-60FF-424D-B2C2-FAD7A70C1F4D}" srcOrd="0" destOrd="1" presId="urn:microsoft.com/office/officeart/2005/8/layout/vList6"/>
    <dgm:cxn modelId="{28855C53-96EC-4C6B-BCC9-F52884BD72B1}" srcId="{E1193E5A-D83E-457F-BE73-52AA891DBC1B}" destId="{2EE4DFB6-D28D-427A-B4EC-5CA6593C756D}" srcOrd="0" destOrd="0" parTransId="{57F7DDCC-17BB-4CD8-8C19-69429AE95418}" sibTransId="{49CEBDEE-F798-40C8-AE12-9B34B776931C}"/>
    <dgm:cxn modelId="{CC19B279-C53A-41FE-B771-B9D8BCC25CEB}" type="presOf" srcId="{0CA71A3A-336E-4CB4-B267-95B6C81EDCCD}" destId="{F881C7DD-D394-4775-8F79-7B1103D6C5BA}" srcOrd="0" destOrd="0" presId="urn:microsoft.com/office/officeart/2005/8/layout/vList6"/>
    <dgm:cxn modelId="{F5208C7F-B73D-4627-B406-7D6B0BB89CEC}" type="presOf" srcId="{0336DCE6-8C2D-4C59-8DB9-BCA7AF3DF3E2}" destId="{4B5C7E9A-6706-48E1-879A-155AB3BD02D7}" srcOrd="0" destOrd="0" presId="urn:microsoft.com/office/officeart/2005/8/layout/vList6"/>
    <dgm:cxn modelId="{A56A6490-048E-418E-BC7D-8B376EC3BAB7}" type="presOf" srcId="{7D54325D-1CBA-4D6D-AF09-097B162EC788}" destId="{70F52E4B-B2EE-495E-9A39-4D1039E42D66}" srcOrd="0" destOrd="0" presId="urn:microsoft.com/office/officeart/2005/8/layout/vList6"/>
    <dgm:cxn modelId="{11C8DDA3-4109-46C9-9B69-B6E84475D709}" type="presOf" srcId="{12C54DD2-4572-4120-AA89-65C0671B6C19}" destId="{CC6242F9-2FFD-4105-92AC-6FA66C1C150F}" srcOrd="0" destOrd="0" presId="urn:microsoft.com/office/officeart/2005/8/layout/vList6"/>
    <dgm:cxn modelId="{B5D603A5-5E2A-4311-A929-FBEAD69AC938}" type="presOf" srcId="{2EE4DFB6-D28D-427A-B4EC-5CA6593C756D}" destId="{CCD82FC2-60FF-424D-B2C2-FAD7A70C1F4D}" srcOrd="0" destOrd="0" presId="urn:microsoft.com/office/officeart/2005/8/layout/vList6"/>
    <dgm:cxn modelId="{7BAEDDB2-F380-45A7-9E95-03513307D018}" type="presOf" srcId="{E5DEB834-831A-49F6-BB9B-C888665F4849}" destId="{9CC6491E-2F40-4B73-B0A9-8B9A9A9CB83F}" srcOrd="0" destOrd="0" presId="urn:microsoft.com/office/officeart/2005/8/layout/vList6"/>
    <dgm:cxn modelId="{95F047B6-183B-429B-ABB1-1A317CAB6597}" srcId="{0CA71A3A-336E-4CB4-B267-95B6C81EDCCD}" destId="{46D1CC1E-2C90-4202-914D-441CA7CA8E6C}" srcOrd="2" destOrd="0" parTransId="{43619257-D2CE-45FF-9878-4F15AF4AC238}" sibTransId="{10BEA896-5B62-4825-8F2E-043730DCF653}"/>
    <dgm:cxn modelId="{AD7295E3-360E-4216-97F6-F43CE62F5293}" type="presOf" srcId="{5137EA2F-99DF-4967-80CC-BEF9BC8E9137}" destId="{6B0C6E43-3E91-4324-A5EE-C8A7BC7377A9}" srcOrd="0" destOrd="0" presId="urn:microsoft.com/office/officeart/2005/8/layout/vList6"/>
    <dgm:cxn modelId="{E419CCE3-C82F-4509-8D42-7DD2B43C3382}" srcId="{0CA71A3A-336E-4CB4-B267-95B6C81EDCCD}" destId="{E5DEB834-831A-49F6-BB9B-C888665F4849}" srcOrd="0" destOrd="0" parTransId="{01DC8770-561D-4046-BC45-0AE844DD6E33}" sibTransId="{B5A352B5-17A2-4F77-8DE8-136C15508E6B}"/>
    <dgm:cxn modelId="{E92B36EE-24C1-4A38-9103-161E296BC375}" type="presOf" srcId="{46D1CC1E-2C90-4202-914D-441CA7CA8E6C}" destId="{7875F873-3220-4A23-BEED-5D6C001B9E3F}" srcOrd="0" destOrd="0" presId="urn:microsoft.com/office/officeart/2005/8/layout/vList6"/>
    <dgm:cxn modelId="{381D62F5-8642-4F6E-A723-D202ADDE41AD}" srcId="{5137EA2F-99DF-4967-80CC-BEF9BC8E9137}" destId="{7D54325D-1CBA-4D6D-AF09-097B162EC788}" srcOrd="0" destOrd="0" parTransId="{388EBA3E-17B0-4E42-BA13-DB89C656D98F}" sibTransId="{B0F59BBA-F2DA-4E8D-9253-4848F0870A06}"/>
    <dgm:cxn modelId="{1577B0F7-29CA-4AC5-9A1F-2031ADF9AE63}" srcId="{46D1CC1E-2C90-4202-914D-441CA7CA8E6C}" destId="{12C54DD2-4572-4120-AA89-65C0671B6C19}" srcOrd="0" destOrd="0" parTransId="{8A9ABD52-E806-4D12-95B2-776458C057EA}" sibTransId="{69B891D8-C980-4573-ADAD-929635F8C472}"/>
    <dgm:cxn modelId="{FD3B2573-A77E-4113-AB4F-5C3C3D17816A}" type="presParOf" srcId="{F881C7DD-D394-4775-8F79-7B1103D6C5BA}" destId="{7A52B0FB-2FFD-40DB-8380-DC88E9EA13C7}" srcOrd="0" destOrd="0" presId="urn:microsoft.com/office/officeart/2005/8/layout/vList6"/>
    <dgm:cxn modelId="{4FAC4FDB-9190-48EA-9492-85F9647E0DFA}" type="presParOf" srcId="{7A52B0FB-2FFD-40DB-8380-DC88E9EA13C7}" destId="{9CC6491E-2F40-4B73-B0A9-8B9A9A9CB83F}" srcOrd="0" destOrd="0" presId="urn:microsoft.com/office/officeart/2005/8/layout/vList6"/>
    <dgm:cxn modelId="{FCA2F79C-D311-409C-8428-0EED12283289}" type="presParOf" srcId="{7A52B0FB-2FFD-40DB-8380-DC88E9EA13C7}" destId="{4B5C7E9A-6706-48E1-879A-155AB3BD02D7}" srcOrd="1" destOrd="0" presId="urn:microsoft.com/office/officeart/2005/8/layout/vList6"/>
    <dgm:cxn modelId="{BD466A93-6D83-4800-B256-2FB69CE1706F}" type="presParOf" srcId="{F881C7DD-D394-4775-8F79-7B1103D6C5BA}" destId="{D90C0838-585E-48E3-B5DF-264065E666B9}" srcOrd="1" destOrd="0" presId="urn:microsoft.com/office/officeart/2005/8/layout/vList6"/>
    <dgm:cxn modelId="{17474D3B-9F13-41E0-B705-82067371E479}" type="presParOf" srcId="{F881C7DD-D394-4775-8F79-7B1103D6C5BA}" destId="{7ADEBA14-C8F8-42A2-9D34-BB5079D321D4}" srcOrd="2" destOrd="0" presId="urn:microsoft.com/office/officeart/2005/8/layout/vList6"/>
    <dgm:cxn modelId="{52F521A4-AAEA-4A3F-8FCA-9D7A3802525B}" type="presParOf" srcId="{7ADEBA14-C8F8-42A2-9D34-BB5079D321D4}" destId="{6B0C6E43-3E91-4324-A5EE-C8A7BC7377A9}" srcOrd="0" destOrd="0" presId="urn:microsoft.com/office/officeart/2005/8/layout/vList6"/>
    <dgm:cxn modelId="{5608F503-7D3C-4E30-9A6F-7AE88F509DD8}" type="presParOf" srcId="{7ADEBA14-C8F8-42A2-9D34-BB5079D321D4}" destId="{70F52E4B-B2EE-495E-9A39-4D1039E42D66}" srcOrd="1" destOrd="0" presId="urn:microsoft.com/office/officeart/2005/8/layout/vList6"/>
    <dgm:cxn modelId="{0D8B8156-C6B3-4684-9275-BD08BC506348}" type="presParOf" srcId="{F881C7DD-D394-4775-8F79-7B1103D6C5BA}" destId="{A3F6357B-EF80-4894-92AA-842493E974BC}" srcOrd="3" destOrd="0" presId="urn:microsoft.com/office/officeart/2005/8/layout/vList6"/>
    <dgm:cxn modelId="{6943E3D4-27DE-43D7-B8B6-0C9BC0379934}" type="presParOf" srcId="{F881C7DD-D394-4775-8F79-7B1103D6C5BA}" destId="{D13C3742-308D-4849-B396-3FCD62FEEF8E}" srcOrd="4" destOrd="0" presId="urn:microsoft.com/office/officeart/2005/8/layout/vList6"/>
    <dgm:cxn modelId="{10BADBAB-7BCC-49C0-9D34-F9C2279CFA58}" type="presParOf" srcId="{D13C3742-308D-4849-B396-3FCD62FEEF8E}" destId="{7875F873-3220-4A23-BEED-5D6C001B9E3F}" srcOrd="0" destOrd="0" presId="urn:microsoft.com/office/officeart/2005/8/layout/vList6"/>
    <dgm:cxn modelId="{EF7FA081-E4BE-47BF-BA89-C348F86FD2F0}" type="presParOf" srcId="{D13C3742-308D-4849-B396-3FCD62FEEF8E}" destId="{CC6242F9-2FFD-4105-92AC-6FA66C1C150F}" srcOrd="1" destOrd="0" presId="urn:microsoft.com/office/officeart/2005/8/layout/vList6"/>
    <dgm:cxn modelId="{8ED26DD9-FB08-4393-B748-5A6417B1B472}" type="presParOf" srcId="{F881C7DD-D394-4775-8F79-7B1103D6C5BA}" destId="{62E78159-7282-47A7-8F34-3E5FEBD12BA7}" srcOrd="5" destOrd="0" presId="urn:microsoft.com/office/officeart/2005/8/layout/vList6"/>
    <dgm:cxn modelId="{A044165F-69AD-4F19-9BEA-B283DFBCFC2E}" type="presParOf" srcId="{F881C7DD-D394-4775-8F79-7B1103D6C5BA}" destId="{5753B0E2-C77F-4842-ADA2-B71ECBBC8CE0}" srcOrd="6" destOrd="0" presId="urn:microsoft.com/office/officeart/2005/8/layout/vList6"/>
    <dgm:cxn modelId="{830045DE-3032-4F0A-9A95-CA3FBEB232D3}" type="presParOf" srcId="{5753B0E2-C77F-4842-ADA2-B71ECBBC8CE0}" destId="{C55FA819-1EF0-4F0F-B8D3-1A4215836C01}" srcOrd="0" destOrd="0" presId="urn:microsoft.com/office/officeart/2005/8/layout/vList6"/>
    <dgm:cxn modelId="{0D0D1880-9EC4-4257-AE62-4E41EC606699}" type="presParOf" srcId="{5753B0E2-C77F-4842-ADA2-B71ECBBC8CE0}" destId="{CCD82FC2-60FF-424D-B2C2-FAD7A70C1F4D}"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CA71A3A-336E-4CB4-B267-95B6C81EDCCD}" type="doc">
      <dgm:prSet loTypeId="urn:microsoft.com/office/officeart/2005/8/layout/vList6" loCatId="list" qsTypeId="urn:microsoft.com/office/officeart/2005/8/quickstyle/simple1" qsCatId="simple" csTypeId="urn:microsoft.com/office/officeart/2005/8/colors/colorful4" csCatId="colorful" phldr="1"/>
      <dgm:spPr/>
      <dgm:t>
        <a:bodyPr/>
        <a:lstStyle/>
        <a:p>
          <a:endParaRPr lang="es-CO"/>
        </a:p>
      </dgm:t>
    </dgm:pt>
    <dgm:pt modelId="{5137EA2F-99DF-4967-80CC-BEF9BC8E9137}">
      <dgm:prSet phldrT="[Texto]"/>
      <dgm:spPr/>
      <dgm:t>
        <a:bodyPr/>
        <a:lstStyle/>
        <a:p>
          <a:r>
            <a:rPr lang="es-CO" dirty="0"/>
            <a:t>Estudio de mercado</a:t>
          </a:r>
        </a:p>
      </dgm:t>
    </dgm:pt>
    <dgm:pt modelId="{CD28ECC0-D31E-4243-BE5B-7FDDED432BE0}" type="parTrans" cxnId="{9BC07720-0F41-425A-A8F0-4B3441D0497B}">
      <dgm:prSet/>
      <dgm:spPr/>
      <dgm:t>
        <a:bodyPr/>
        <a:lstStyle/>
        <a:p>
          <a:endParaRPr lang="es-CO"/>
        </a:p>
      </dgm:t>
    </dgm:pt>
    <dgm:pt modelId="{5063D4B6-2BEA-4984-9639-3A76D07ABC95}" type="sibTrans" cxnId="{9BC07720-0F41-425A-A8F0-4B3441D0497B}">
      <dgm:prSet/>
      <dgm:spPr/>
      <dgm:t>
        <a:bodyPr/>
        <a:lstStyle/>
        <a:p>
          <a:endParaRPr lang="es-CO"/>
        </a:p>
      </dgm:t>
    </dgm:pt>
    <dgm:pt modelId="{46D1CC1E-2C90-4202-914D-441CA7CA8E6C}">
      <dgm:prSet phldrT="[Texto]"/>
      <dgm:spPr/>
      <dgm:t>
        <a:bodyPr/>
        <a:lstStyle/>
        <a:p>
          <a:r>
            <a:rPr lang="es-CO" dirty="0"/>
            <a:t>Presupuesto</a:t>
          </a:r>
        </a:p>
      </dgm:t>
    </dgm:pt>
    <dgm:pt modelId="{43619257-D2CE-45FF-9878-4F15AF4AC238}" type="parTrans" cxnId="{95F047B6-183B-429B-ABB1-1A317CAB6597}">
      <dgm:prSet/>
      <dgm:spPr/>
      <dgm:t>
        <a:bodyPr/>
        <a:lstStyle/>
        <a:p>
          <a:endParaRPr lang="es-MX"/>
        </a:p>
      </dgm:t>
    </dgm:pt>
    <dgm:pt modelId="{10BEA896-5B62-4825-8F2E-043730DCF653}" type="sibTrans" cxnId="{95F047B6-183B-429B-ABB1-1A317CAB6597}">
      <dgm:prSet/>
      <dgm:spPr/>
      <dgm:t>
        <a:bodyPr/>
        <a:lstStyle/>
        <a:p>
          <a:endParaRPr lang="es-MX"/>
        </a:p>
      </dgm:t>
    </dgm:pt>
    <dgm:pt modelId="{7D54325D-1CBA-4D6D-AF09-097B162EC788}">
      <dgm:prSet phldrT="[Texto]" custT="1"/>
      <dgm:spPr/>
      <dgm:t>
        <a:bodyPr/>
        <a:lstStyle/>
        <a:p>
          <a:r>
            <a:rPr lang="es-CO" sz="1800" dirty="0"/>
            <a:t>Se realizó análisis con 6 empresas</a:t>
          </a:r>
        </a:p>
      </dgm:t>
    </dgm:pt>
    <dgm:pt modelId="{388EBA3E-17B0-4E42-BA13-DB89C656D98F}" type="parTrans" cxnId="{381D62F5-8642-4F6E-A723-D202ADDE41AD}">
      <dgm:prSet/>
      <dgm:spPr/>
      <dgm:t>
        <a:bodyPr/>
        <a:lstStyle/>
        <a:p>
          <a:endParaRPr lang="es-MX"/>
        </a:p>
      </dgm:t>
    </dgm:pt>
    <dgm:pt modelId="{B0F59BBA-F2DA-4E8D-9253-4848F0870A06}" type="sibTrans" cxnId="{381D62F5-8642-4F6E-A723-D202ADDE41AD}">
      <dgm:prSet/>
      <dgm:spPr/>
      <dgm:t>
        <a:bodyPr/>
        <a:lstStyle/>
        <a:p>
          <a:endParaRPr lang="es-MX"/>
        </a:p>
      </dgm:t>
    </dgm:pt>
    <dgm:pt modelId="{12C54DD2-4572-4120-AA89-65C0671B6C19}">
      <dgm:prSet phldrT="[Texto]" custT="1"/>
      <dgm:spPr/>
      <dgm:t>
        <a:bodyPr/>
        <a:lstStyle/>
        <a:p>
          <a:r>
            <a:rPr lang="es-CO" sz="1800" dirty="0"/>
            <a:t>Se estimaron costos promedio mensuales para realizar los estimativos</a:t>
          </a:r>
        </a:p>
      </dgm:t>
    </dgm:pt>
    <dgm:pt modelId="{8A9ABD52-E806-4D12-95B2-776458C057EA}" type="parTrans" cxnId="{1577B0F7-29CA-4AC5-9A1F-2031ADF9AE63}">
      <dgm:prSet/>
      <dgm:spPr/>
      <dgm:t>
        <a:bodyPr/>
        <a:lstStyle/>
        <a:p>
          <a:endParaRPr lang="es-ES"/>
        </a:p>
      </dgm:t>
    </dgm:pt>
    <dgm:pt modelId="{69B891D8-C980-4573-ADAD-929635F8C472}" type="sibTrans" cxnId="{1577B0F7-29CA-4AC5-9A1F-2031ADF9AE63}">
      <dgm:prSet/>
      <dgm:spPr/>
      <dgm:t>
        <a:bodyPr/>
        <a:lstStyle/>
        <a:p>
          <a:endParaRPr lang="es-ES"/>
        </a:p>
      </dgm:t>
    </dgm:pt>
    <dgm:pt modelId="{E5DEB834-831A-49F6-BB9B-C888665F4849}">
      <dgm:prSet phldrT="[Texto]"/>
      <dgm:spPr/>
      <dgm:t>
        <a:bodyPr/>
        <a:lstStyle/>
        <a:p>
          <a:r>
            <a:rPr lang="es-CO" dirty="0"/>
            <a:t>Duración</a:t>
          </a:r>
        </a:p>
      </dgm:t>
    </dgm:pt>
    <dgm:pt modelId="{01DC8770-561D-4046-BC45-0AE844DD6E33}" type="parTrans" cxnId="{E419CCE3-C82F-4509-8D42-7DD2B43C3382}">
      <dgm:prSet/>
      <dgm:spPr/>
      <dgm:t>
        <a:bodyPr/>
        <a:lstStyle/>
        <a:p>
          <a:endParaRPr lang="es-ES"/>
        </a:p>
      </dgm:t>
    </dgm:pt>
    <dgm:pt modelId="{B5A352B5-17A2-4F77-8DE8-136C15508E6B}" type="sibTrans" cxnId="{E419CCE3-C82F-4509-8D42-7DD2B43C3382}">
      <dgm:prSet/>
      <dgm:spPr/>
      <dgm:t>
        <a:bodyPr/>
        <a:lstStyle/>
        <a:p>
          <a:endParaRPr lang="es-ES"/>
        </a:p>
      </dgm:t>
    </dgm:pt>
    <dgm:pt modelId="{0336DCE6-8C2D-4C59-8DB9-BCA7AF3DF3E2}">
      <dgm:prSet phldrT="[Texto]" custT="1"/>
      <dgm:spPr/>
      <dgm:t>
        <a:bodyPr/>
        <a:lstStyle/>
        <a:p>
          <a:r>
            <a:rPr lang="es-CO" sz="1800" dirty="0"/>
            <a:t>Análisis y desarrollo: 15.000 horas hombre</a:t>
          </a:r>
        </a:p>
      </dgm:t>
    </dgm:pt>
    <dgm:pt modelId="{7BF44227-64D8-4908-AF13-769556274129}" type="parTrans" cxnId="{8D310C00-1106-4EA7-98B4-695FFC398EEC}">
      <dgm:prSet/>
      <dgm:spPr/>
      <dgm:t>
        <a:bodyPr/>
        <a:lstStyle/>
        <a:p>
          <a:endParaRPr lang="es-ES"/>
        </a:p>
      </dgm:t>
    </dgm:pt>
    <dgm:pt modelId="{D84E640D-D891-4BBE-BD95-0A8D8E43A406}" type="sibTrans" cxnId="{8D310C00-1106-4EA7-98B4-695FFC398EEC}">
      <dgm:prSet/>
      <dgm:spPr/>
      <dgm:t>
        <a:bodyPr/>
        <a:lstStyle/>
        <a:p>
          <a:endParaRPr lang="es-ES"/>
        </a:p>
      </dgm:t>
    </dgm:pt>
    <dgm:pt modelId="{9B800BD6-5A88-4E5C-9A84-769CCA8B96A2}">
      <dgm:prSet phldrT="[Texto]" custT="1"/>
      <dgm:spPr/>
      <dgm:t>
        <a:bodyPr/>
        <a:lstStyle/>
        <a:p>
          <a:r>
            <a:rPr lang="es-CO" sz="1800" dirty="0"/>
            <a:t>Duración estimada: 26.000 horas hombre</a:t>
          </a:r>
        </a:p>
      </dgm:t>
    </dgm:pt>
    <dgm:pt modelId="{0C4BD12B-32B0-4C5E-B404-770F2D992B85}" type="parTrans" cxnId="{2160152F-9C20-4263-B220-EB57557854B6}">
      <dgm:prSet/>
      <dgm:spPr/>
      <dgm:t>
        <a:bodyPr/>
        <a:lstStyle/>
        <a:p>
          <a:endParaRPr lang="es-ES"/>
        </a:p>
      </dgm:t>
    </dgm:pt>
    <dgm:pt modelId="{DAFDC9E8-AB14-467B-B837-2B34A65EF04F}" type="sibTrans" cxnId="{2160152F-9C20-4263-B220-EB57557854B6}">
      <dgm:prSet/>
      <dgm:spPr/>
      <dgm:t>
        <a:bodyPr/>
        <a:lstStyle/>
        <a:p>
          <a:endParaRPr lang="es-ES"/>
        </a:p>
      </dgm:t>
    </dgm:pt>
    <dgm:pt modelId="{35881FA7-CF4C-4DF5-93C0-5B954458F50A}">
      <dgm:prSet phldrT="[Texto]" custT="1"/>
      <dgm:spPr/>
      <dgm:t>
        <a:bodyPr/>
        <a:lstStyle/>
        <a:p>
          <a:r>
            <a:rPr lang="es-CO" sz="1800" dirty="0"/>
            <a:t>Se tiene costos estimados por hora, semana y mes para cada perfil</a:t>
          </a:r>
        </a:p>
      </dgm:t>
    </dgm:pt>
    <dgm:pt modelId="{9983E86B-1B5D-4782-B30D-C8B2F0005E88}" type="parTrans" cxnId="{F966E79C-3393-4CD5-A0DB-7804C7AD1DB9}">
      <dgm:prSet/>
      <dgm:spPr/>
      <dgm:t>
        <a:bodyPr/>
        <a:lstStyle/>
        <a:p>
          <a:endParaRPr lang="es-ES"/>
        </a:p>
      </dgm:t>
    </dgm:pt>
    <dgm:pt modelId="{40B6B106-F4FE-4425-88C6-0F26D3810653}" type="sibTrans" cxnId="{F966E79C-3393-4CD5-A0DB-7804C7AD1DB9}">
      <dgm:prSet/>
      <dgm:spPr/>
      <dgm:t>
        <a:bodyPr/>
        <a:lstStyle/>
        <a:p>
          <a:endParaRPr lang="es-ES"/>
        </a:p>
      </dgm:t>
    </dgm:pt>
    <dgm:pt modelId="{FFC1BDF4-FE1E-475D-82AB-752EBA1DF7BC}">
      <dgm:prSet phldrT="[Texto]" custT="1"/>
      <dgm:spPr/>
      <dgm:t>
        <a:bodyPr/>
        <a:lstStyle/>
        <a:p>
          <a:r>
            <a:rPr lang="es-CO" sz="1800" dirty="0"/>
            <a:t>Valor aproximado recursos adicionales de $2.500’000.000</a:t>
          </a:r>
        </a:p>
      </dgm:t>
    </dgm:pt>
    <dgm:pt modelId="{E3FF1E38-CF87-441A-A649-8715AA40C686}" type="parTrans" cxnId="{9DFB68D3-F5A7-4174-BE58-4F0BF3BC4458}">
      <dgm:prSet/>
      <dgm:spPr/>
      <dgm:t>
        <a:bodyPr/>
        <a:lstStyle/>
        <a:p>
          <a:endParaRPr lang="es-ES"/>
        </a:p>
      </dgm:t>
    </dgm:pt>
    <dgm:pt modelId="{D4C4D5F3-3751-434D-9788-48C90A4BCCC9}" type="sibTrans" cxnId="{9DFB68D3-F5A7-4174-BE58-4F0BF3BC4458}">
      <dgm:prSet/>
      <dgm:spPr/>
      <dgm:t>
        <a:bodyPr/>
        <a:lstStyle/>
        <a:p>
          <a:endParaRPr lang="es-ES"/>
        </a:p>
      </dgm:t>
    </dgm:pt>
    <dgm:pt modelId="{F881C7DD-D394-4775-8F79-7B1103D6C5BA}" type="pres">
      <dgm:prSet presAssocID="{0CA71A3A-336E-4CB4-B267-95B6C81EDCCD}" presName="Name0" presStyleCnt="0">
        <dgm:presLayoutVars>
          <dgm:dir/>
          <dgm:animLvl val="lvl"/>
          <dgm:resizeHandles/>
        </dgm:presLayoutVars>
      </dgm:prSet>
      <dgm:spPr/>
    </dgm:pt>
    <dgm:pt modelId="{7A52B0FB-2FFD-40DB-8380-DC88E9EA13C7}" type="pres">
      <dgm:prSet presAssocID="{E5DEB834-831A-49F6-BB9B-C888665F4849}" presName="linNode" presStyleCnt="0"/>
      <dgm:spPr/>
    </dgm:pt>
    <dgm:pt modelId="{9CC6491E-2F40-4B73-B0A9-8B9A9A9CB83F}" type="pres">
      <dgm:prSet presAssocID="{E5DEB834-831A-49F6-BB9B-C888665F4849}" presName="parentShp" presStyleLbl="node1" presStyleIdx="0" presStyleCnt="3">
        <dgm:presLayoutVars>
          <dgm:bulletEnabled val="1"/>
        </dgm:presLayoutVars>
      </dgm:prSet>
      <dgm:spPr/>
    </dgm:pt>
    <dgm:pt modelId="{4B5C7E9A-6706-48E1-879A-155AB3BD02D7}" type="pres">
      <dgm:prSet presAssocID="{E5DEB834-831A-49F6-BB9B-C888665F4849}" presName="childShp" presStyleLbl="bgAccFollowNode1" presStyleIdx="0" presStyleCnt="3">
        <dgm:presLayoutVars>
          <dgm:bulletEnabled val="1"/>
        </dgm:presLayoutVars>
      </dgm:prSet>
      <dgm:spPr/>
    </dgm:pt>
    <dgm:pt modelId="{D90C0838-585E-48E3-B5DF-264065E666B9}" type="pres">
      <dgm:prSet presAssocID="{B5A352B5-17A2-4F77-8DE8-136C15508E6B}" presName="spacing" presStyleCnt="0"/>
      <dgm:spPr/>
    </dgm:pt>
    <dgm:pt modelId="{7ADEBA14-C8F8-42A2-9D34-BB5079D321D4}" type="pres">
      <dgm:prSet presAssocID="{5137EA2F-99DF-4967-80CC-BEF9BC8E9137}" presName="linNode" presStyleCnt="0"/>
      <dgm:spPr/>
    </dgm:pt>
    <dgm:pt modelId="{6B0C6E43-3E91-4324-A5EE-C8A7BC7377A9}" type="pres">
      <dgm:prSet presAssocID="{5137EA2F-99DF-4967-80CC-BEF9BC8E9137}" presName="parentShp" presStyleLbl="node1" presStyleIdx="1" presStyleCnt="3" custScaleY="224578">
        <dgm:presLayoutVars>
          <dgm:bulletEnabled val="1"/>
        </dgm:presLayoutVars>
      </dgm:prSet>
      <dgm:spPr/>
    </dgm:pt>
    <dgm:pt modelId="{70F52E4B-B2EE-495E-9A39-4D1039E42D66}" type="pres">
      <dgm:prSet presAssocID="{5137EA2F-99DF-4967-80CC-BEF9BC8E9137}" presName="childShp" presStyleLbl="bgAccFollowNode1" presStyleIdx="1" presStyleCnt="3" custScaleY="210531">
        <dgm:presLayoutVars>
          <dgm:bulletEnabled val="1"/>
        </dgm:presLayoutVars>
      </dgm:prSet>
      <dgm:spPr/>
    </dgm:pt>
    <dgm:pt modelId="{A3F6357B-EF80-4894-92AA-842493E974BC}" type="pres">
      <dgm:prSet presAssocID="{5063D4B6-2BEA-4984-9639-3A76D07ABC95}" presName="spacing" presStyleCnt="0"/>
      <dgm:spPr/>
    </dgm:pt>
    <dgm:pt modelId="{D13C3742-308D-4849-B396-3FCD62FEEF8E}" type="pres">
      <dgm:prSet presAssocID="{46D1CC1E-2C90-4202-914D-441CA7CA8E6C}" presName="linNode" presStyleCnt="0"/>
      <dgm:spPr/>
    </dgm:pt>
    <dgm:pt modelId="{7875F873-3220-4A23-BEED-5D6C001B9E3F}" type="pres">
      <dgm:prSet presAssocID="{46D1CC1E-2C90-4202-914D-441CA7CA8E6C}" presName="parentShp" presStyleLbl="node1" presStyleIdx="2" presStyleCnt="3" custScaleY="219032">
        <dgm:presLayoutVars>
          <dgm:bulletEnabled val="1"/>
        </dgm:presLayoutVars>
      </dgm:prSet>
      <dgm:spPr/>
    </dgm:pt>
    <dgm:pt modelId="{CC6242F9-2FFD-4105-92AC-6FA66C1C150F}" type="pres">
      <dgm:prSet presAssocID="{46D1CC1E-2C90-4202-914D-441CA7CA8E6C}" presName="childShp" presStyleLbl="bgAccFollowNode1" presStyleIdx="2" presStyleCnt="3" custScaleY="297463">
        <dgm:presLayoutVars>
          <dgm:bulletEnabled val="1"/>
        </dgm:presLayoutVars>
      </dgm:prSet>
      <dgm:spPr/>
    </dgm:pt>
  </dgm:ptLst>
  <dgm:cxnLst>
    <dgm:cxn modelId="{8D310C00-1106-4EA7-98B4-695FFC398EEC}" srcId="{E5DEB834-831A-49F6-BB9B-C888665F4849}" destId="{0336DCE6-8C2D-4C59-8DB9-BCA7AF3DF3E2}" srcOrd="1" destOrd="0" parTransId="{7BF44227-64D8-4908-AF13-769556274129}" sibTransId="{D84E640D-D891-4BBE-BD95-0A8D8E43A406}"/>
    <dgm:cxn modelId="{3FD55D0E-56E2-4421-A18B-4034B6522877}" type="presOf" srcId="{9B800BD6-5A88-4E5C-9A84-769CCA8B96A2}" destId="{4B5C7E9A-6706-48E1-879A-155AB3BD02D7}" srcOrd="0" destOrd="0" presId="urn:microsoft.com/office/officeart/2005/8/layout/vList6"/>
    <dgm:cxn modelId="{9BC07720-0F41-425A-A8F0-4B3441D0497B}" srcId="{0CA71A3A-336E-4CB4-B267-95B6C81EDCCD}" destId="{5137EA2F-99DF-4967-80CC-BEF9BC8E9137}" srcOrd="1" destOrd="0" parTransId="{CD28ECC0-D31E-4243-BE5B-7FDDED432BE0}" sibTransId="{5063D4B6-2BEA-4984-9639-3A76D07ABC95}"/>
    <dgm:cxn modelId="{2160152F-9C20-4263-B220-EB57557854B6}" srcId="{E5DEB834-831A-49F6-BB9B-C888665F4849}" destId="{9B800BD6-5A88-4E5C-9A84-769CCA8B96A2}" srcOrd="0" destOrd="0" parTransId="{0C4BD12B-32B0-4C5E-B404-770F2D992B85}" sibTransId="{DAFDC9E8-AB14-467B-B837-2B34A65EF04F}"/>
    <dgm:cxn modelId="{2AFC8D36-1980-4AAB-BDCA-F45011574406}" type="presOf" srcId="{FFC1BDF4-FE1E-475D-82AB-752EBA1DF7BC}" destId="{CC6242F9-2FFD-4105-92AC-6FA66C1C150F}" srcOrd="0" destOrd="1" presId="urn:microsoft.com/office/officeart/2005/8/layout/vList6"/>
    <dgm:cxn modelId="{CC19B279-C53A-41FE-B771-B9D8BCC25CEB}" type="presOf" srcId="{0CA71A3A-336E-4CB4-B267-95B6C81EDCCD}" destId="{F881C7DD-D394-4775-8F79-7B1103D6C5BA}" srcOrd="0" destOrd="0" presId="urn:microsoft.com/office/officeart/2005/8/layout/vList6"/>
    <dgm:cxn modelId="{F5208C7F-B73D-4627-B406-7D6B0BB89CEC}" type="presOf" srcId="{0336DCE6-8C2D-4C59-8DB9-BCA7AF3DF3E2}" destId="{4B5C7E9A-6706-48E1-879A-155AB3BD02D7}" srcOrd="0" destOrd="1" presId="urn:microsoft.com/office/officeart/2005/8/layout/vList6"/>
    <dgm:cxn modelId="{A56A6490-048E-418E-BC7D-8B376EC3BAB7}" type="presOf" srcId="{7D54325D-1CBA-4D6D-AF09-097B162EC788}" destId="{70F52E4B-B2EE-495E-9A39-4D1039E42D66}" srcOrd="0" destOrd="0" presId="urn:microsoft.com/office/officeart/2005/8/layout/vList6"/>
    <dgm:cxn modelId="{F966E79C-3393-4CD5-A0DB-7804C7AD1DB9}" srcId="{5137EA2F-99DF-4967-80CC-BEF9BC8E9137}" destId="{35881FA7-CF4C-4DF5-93C0-5B954458F50A}" srcOrd="1" destOrd="0" parTransId="{9983E86B-1B5D-4782-B30D-C8B2F0005E88}" sibTransId="{40B6B106-F4FE-4425-88C6-0F26D3810653}"/>
    <dgm:cxn modelId="{11C8DDA3-4109-46C9-9B69-B6E84475D709}" type="presOf" srcId="{12C54DD2-4572-4120-AA89-65C0671B6C19}" destId="{CC6242F9-2FFD-4105-92AC-6FA66C1C150F}" srcOrd="0" destOrd="0" presId="urn:microsoft.com/office/officeart/2005/8/layout/vList6"/>
    <dgm:cxn modelId="{4CB700AA-178B-4FBF-B38C-6B2C9985417C}" type="presOf" srcId="{35881FA7-CF4C-4DF5-93C0-5B954458F50A}" destId="{70F52E4B-B2EE-495E-9A39-4D1039E42D66}" srcOrd="0" destOrd="1" presId="urn:microsoft.com/office/officeart/2005/8/layout/vList6"/>
    <dgm:cxn modelId="{7BAEDDB2-F380-45A7-9E95-03513307D018}" type="presOf" srcId="{E5DEB834-831A-49F6-BB9B-C888665F4849}" destId="{9CC6491E-2F40-4B73-B0A9-8B9A9A9CB83F}" srcOrd="0" destOrd="0" presId="urn:microsoft.com/office/officeart/2005/8/layout/vList6"/>
    <dgm:cxn modelId="{95F047B6-183B-429B-ABB1-1A317CAB6597}" srcId="{0CA71A3A-336E-4CB4-B267-95B6C81EDCCD}" destId="{46D1CC1E-2C90-4202-914D-441CA7CA8E6C}" srcOrd="2" destOrd="0" parTransId="{43619257-D2CE-45FF-9878-4F15AF4AC238}" sibTransId="{10BEA896-5B62-4825-8F2E-043730DCF653}"/>
    <dgm:cxn modelId="{9DFB68D3-F5A7-4174-BE58-4F0BF3BC4458}" srcId="{46D1CC1E-2C90-4202-914D-441CA7CA8E6C}" destId="{FFC1BDF4-FE1E-475D-82AB-752EBA1DF7BC}" srcOrd="1" destOrd="0" parTransId="{E3FF1E38-CF87-441A-A649-8715AA40C686}" sibTransId="{D4C4D5F3-3751-434D-9788-48C90A4BCCC9}"/>
    <dgm:cxn modelId="{AD7295E3-360E-4216-97F6-F43CE62F5293}" type="presOf" srcId="{5137EA2F-99DF-4967-80CC-BEF9BC8E9137}" destId="{6B0C6E43-3E91-4324-A5EE-C8A7BC7377A9}" srcOrd="0" destOrd="0" presId="urn:microsoft.com/office/officeart/2005/8/layout/vList6"/>
    <dgm:cxn modelId="{E419CCE3-C82F-4509-8D42-7DD2B43C3382}" srcId="{0CA71A3A-336E-4CB4-B267-95B6C81EDCCD}" destId="{E5DEB834-831A-49F6-BB9B-C888665F4849}" srcOrd="0" destOrd="0" parTransId="{01DC8770-561D-4046-BC45-0AE844DD6E33}" sibTransId="{B5A352B5-17A2-4F77-8DE8-136C15508E6B}"/>
    <dgm:cxn modelId="{E92B36EE-24C1-4A38-9103-161E296BC375}" type="presOf" srcId="{46D1CC1E-2C90-4202-914D-441CA7CA8E6C}" destId="{7875F873-3220-4A23-BEED-5D6C001B9E3F}" srcOrd="0" destOrd="0" presId="urn:microsoft.com/office/officeart/2005/8/layout/vList6"/>
    <dgm:cxn modelId="{381D62F5-8642-4F6E-A723-D202ADDE41AD}" srcId="{5137EA2F-99DF-4967-80CC-BEF9BC8E9137}" destId="{7D54325D-1CBA-4D6D-AF09-097B162EC788}" srcOrd="0" destOrd="0" parTransId="{388EBA3E-17B0-4E42-BA13-DB89C656D98F}" sibTransId="{B0F59BBA-F2DA-4E8D-9253-4848F0870A06}"/>
    <dgm:cxn modelId="{1577B0F7-29CA-4AC5-9A1F-2031ADF9AE63}" srcId="{46D1CC1E-2C90-4202-914D-441CA7CA8E6C}" destId="{12C54DD2-4572-4120-AA89-65C0671B6C19}" srcOrd="0" destOrd="0" parTransId="{8A9ABD52-E806-4D12-95B2-776458C057EA}" sibTransId="{69B891D8-C980-4573-ADAD-929635F8C472}"/>
    <dgm:cxn modelId="{FD3B2573-A77E-4113-AB4F-5C3C3D17816A}" type="presParOf" srcId="{F881C7DD-D394-4775-8F79-7B1103D6C5BA}" destId="{7A52B0FB-2FFD-40DB-8380-DC88E9EA13C7}" srcOrd="0" destOrd="0" presId="urn:microsoft.com/office/officeart/2005/8/layout/vList6"/>
    <dgm:cxn modelId="{4FAC4FDB-9190-48EA-9492-85F9647E0DFA}" type="presParOf" srcId="{7A52B0FB-2FFD-40DB-8380-DC88E9EA13C7}" destId="{9CC6491E-2F40-4B73-B0A9-8B9A9A9CB83F}" srcOrd="0" destOrd="0" presId="urn:microsoft.com/office/officeart/2005/8/layout/vList6"/>
    <dgm:cxn modelId="{FCA2F79C-D311-409C-8428-0EED12283289}" type="presParOf" srcId="{7A52B0FB-2FFD-40DB-8380-DC88E9EA13C7}" destId="{4B5C7E9A-6706-48E1-879A-155AB3BD02D7}" srcOrd="1" destOrd="0" presId="urn:microsoft.com/office/officeart/2005/8/layout/vList6"/>
    <dgm:cxn modelId="{BD466A93-6D83-4800-B256-2FB69CE1706F}" type="presParOf" srcId="{F881C7DD-D394-4775-8F79-7B1103D6C5BA}" destId="{D90C0838-585E-48E3-B5DF-264065E666B9}" srcOrd="1" destOrd="0" presId="urn:microsoft.com/office/officeart/2005/8/layout/vList6"/>
    <dgm:cxn modelId="{17474D3B-9F13-41E0-B705-82067371E479}" type="presParOf" srcId="{F881C7DD-D394-4775-8F79-7B1103D6C5BA}" destId="{7ADEBA14-C8F8-42A2-9D34-BB5079D321D4}" srcOrd="2" destOrd="0" presId="urn:microsoft.com/office/officeart/2005/8/layout/vList6"/>
    <dgm:cxn modelId="{52F521A4-AAEA-4A3F-8FCA-9D7A3802525B}" type="presParOf" srcId="{7ADEBA14-C8F8-42A2-9D34-BB5079D321D4}" destId="{6B0C6E43-3E91-4324-A5EE-C8A7BC7377A9}" srcOrd="0" destOrd="0" presId="urn:microsoft.com/office/officeart/2005/8/layout/vList6"/>
    <dgm:cxn modelId="{5608F503-7D3C-4E30-9A6F-7AE88F509DD8}" type="presParOf" srcId="{7ADEBA14-C8F8-42A2-9D34-BB5079D321D4}" destId="{70F52E4B-B2EE-495E-9A39-4D1039E42D66}" srcOrd="1" destOrd="0" presId="urn:microsoft.com/office/officeart/2005/8/layout/vList6"/>
    <dgm:cxn modelId="{0D8B8156-C6B3-4684-9275-BD08BC506348}" type="presParOf" srcId="{F881C7DD-D394-4775-8F79-7B1103D6C5BA}" destId="{A3F6357B-EF80-4894-92AA-842493E974BC}" srcOrd="3" destOrd="0" presId="urn:microsoft.com/office/officeart/2005/8/layout/vList6"/>
    <dgm:cxn modelId="{6943E3D4-27DE-43D7-B8B6-0C9BC0379934}" type="presParOf" srcId="{F881C7DD-D394-4775-8F79-7B1103D6C5BA}" destId="{D13C3742-308D-4849-B396-3FCD62FEEF8E}" srcOrd="4" destOrd="0" presId="urn:microsoft.com/office/officeart/2005/8/layout/vList6"/>
    <dgm:cxn modelId="{10BADBAB-7BCC-49C0-9D34-F9C2279CFA58}" type="presParOf" srcId="{D13C3742-308D-4849-B396-3FCD62FEEF8E}" destId="{7875F873-3220-4A23-BEED-5D6C001B9E3F}" srcOrd="0" destOrd="0" presId="urn:microsoft.com/office/officeart/2005/8/layout/vList6"/>
    <dgm:cxn modelId="{EF7FA081-E4BE-47BF-BA89-C348F86FD2F0}" type="presParOf" srcId="{D13C3742-308D-4849-B396-3FCD62FEEF8E}" destId="{CC6242F9-2FFD-4105-92AC-6FA66C1C150F}"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CA71A3A-336E-4CB4-B267-95B6C81EDCCD}"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s-CO"/>
        </a:p>
      </dgm:t>
    </dgm:pt>
    <dgm:pt modelId="{5137EA2F-99DF-4967-80CC-BEF9BC8E9137}">
      <dgm:prSet phldrT="[Texto]" custT="1"/>
      <dgm:spPr/>
      <dgm:t>
        <a:bodyPr/>
        <a:lstStyle/>
        <a:p>
          <a:r>
            <a:rPr lang="es-CO" sz="2000" dirty="0"/>
            <a:t>Ampliación puestos de trabajo y red </a:t>
          </a:r>
          <a:r>
            <a:rPr lang="es-CO" sz="2000" dirty="0" err="1"/>
            <a:t>WiFi</a:t>
          </a:r>
          <a:r>
            <a:rPr lang="es-CO" sz="2000" dirty="0"/>
            <a:t> en la bodega</a:t>
          </a:r>
          <a:endParaRPr lang="es-CO" dirty="0"/>
        </a:p>
      </dgm:t>
    </dgm:pt>
    <dgm:pt modelId="{CD28ECC0-D31E-4243-BE5B-7FDDED432BE0}" type="parTrans" cxnId="{9BC07720-0F41-425A-A8F0-4B3441D0497B}">
      <dgm:prSet/>
      <dgm:spPr/>
      <dgm:t>
        <a:bodyPr/>
        <a:lstStyle/>
        <a:p>
          <a:endParaRPr lang="es-CO"/>
        </a:p>
      </dgm:t>
    </dgm:pt>
    <dgm:pt modelId="{5063D4B6-2BEA-4984-9639-3A76D07ABC95}" type="sibTrans" cxnId="{9BC07720-0F41-425A-A8F0-4B3441D0497B}">
      <dgm:prSet/>
      <dgm:spPr/>
      <dgm:t>
        <a:bodyPr/>
        <a:lstStyle/>
        <a:p>
          <a:endParaRPr lang="es-CO"/>
        </a:p>
      </dgm:t>
    </dgm:pt>
    <dgm:pt modelId="{4C2F98BA-BDF3-4EEB-A457-0A547AD3CA37}">
      <dgm:prSet phldrT="[Texto]" custT="1"/>
      <dgm:spPr/>
      <dgm:t>
        <a:bodyPr/>
        <a:lstStyle/>
        <a:p>
          <a:r>
            <a:rPr lang="es-CO" sz="2000" kern="1200" dirty="0">
              <a:solidFill>
                <a:prstClr val="white"/>
              </a:solidFill>
              <a:latin typeface="Calibri" panose="020F0502020204030204" pitchFamily="34" charset="0"/>
              <a:ea typeface="+mn-ea"/>
              <a:cs typeface="Calibri" panose="020F0502020204030204" pitchFamily="34" charset="0"/>
            </a:rPr>
            <a:t>Alistamiento nueva sede Barranquilla</a:t>
          </a:r>
        </a:p>
      </dgm:t>
    </dgm:pt>
    <dgm:pt modelId="{5F20953A-0BDD-4E37-B9D9-0597DD829251}" type="parTrans" cxnId="{29074065-5F60-4AE8-A8D7-32326AA3E4AD}">
      <dgm:prSet/>
      <dgm:spPr/>
      <dgm:t>
        <a:bodyPr/>
        <a:lstStyle/>
        <a:p>
          <a:endParaRPr lang="es-ES"/>
        </a:p>
      </dgm:t>
    </dgm:pt>
    <dgm:pt modelId="{E607DE45-BF50-4177-BFD0-899EC3423C47}" type="sibTrans" cxnId="{29074065-5F60-4AE8-A8D7-32326AA3E4AD}">
      <dgm:prSet/>
      <dgm:spPr/>
      <dgm:t>
        <a:bodyPr/>
        <a:lstStyle/>
        <a:p>
          <a:endParaRPr lang="es-ES"/>
        </a:p>
      </dgm:t>
    </dgm:pt>
    <dgm:pt modelId="{C6246A8A-F3C1-4DF3-8843-3C09A8B352F3}">
      <dgm:prSet phldrT="[Texto]" custT="1"/>
      <dgm:spPr/>
      <dgm:t>
        <a:bodyPr/>
        <a:lstStyle/>
        <a:p>
          <a:r>
            <a:rPr lang="es-CO" sz="2000" kern="1200" dirty="0">
              <a:solidFill>
                <a:prstClr val="white"/>
              </a:solidFill>
              <a:latin typeface="Calibri" panose="020F0502020204030204" pitchFamily="34" charset="0"/>
              <a:ea typeface="+mn-ea"/>
              <a:cs typeface="Calibri" panose="020F0502020204030204" pitchFamily="34" charset="0"/>
            </a:rPr>
            <a:t>Traslado sede de Cali e instalación nueva UPS</a:t>
          </a:r>
        </a:p>
      </dgm:t>
    </dgm:pt>
    <dgm:pt modelId="{AE9249E4-E33E-42B1-8574-46D1F36E0803}" type="parTrans" cxnId="{AD7CB062-8115-4F1F-A569-B0C3DC09625D}">
      <dgm:prSet/>
      <dgm:spPr/>
      <dgm:t>
        <a:bodyPr/>
        <a:lstStyle/>
        <a:p>
          <a:endParaRPr lang="es-ES"/>
        </a:p>
      </dgm:t>
    </dgm:pt>
    <dgm:pt modelId="{DC60618B-1F7C-4090-98FD-A994CCBA371B}" type="sibTrans" cxnId="{AD7CB062-8115-4F1F-A569-B0C3DC09625D}">
      <dgm:prSet/>
      <dgm:spPr/>
      <dgm:t>
        <a:bodyPr/>
        <a:lstStyle/>
        <a:p>
          <a:endParaRPr lang="es-ES"/>
        </a:p>
      </dgm:t>
    </dgm:pt>
    <dgm:pt modelId="{538EA943-5C1F-4925-BC01-DB5BA72739D3}">
      <dgm:prSet phldrT="[Texto]" custT="1"/>
      <dgm:spPr/>
      <dgm:t>
        <a:bodyPr/>
        <a:lstStyle/>
        <a:p>
          <a:r>
            <a:rPr lang="es-CO" sz="2000" kern="1200" dirty="0">
              <a:solidFill>
                <a:prstClr val="white"/>
              </a:solidFill>
              <a:latin typeface="Calibri" panose="020F0502020204030204" pitchFamily="34" charset="0"/>
              <a:ea typeface="+mn-ea"/>
              <a:cs typeface="Calibri" panose="020F0502020204030204" pitchFamily="34" charset="0"/>
            </a:rPr>
            <a:t>Instalación carteleras digitales en Medellín y Barranquilla</a:t>
          </a:r>
        </a:p>
      </dgm:t>
    </dgm:pt>
    <dgm:pt modelId="{03ACFB22-2EBF-4458-9230-C3B958821116}" type="parTrans" cxnId="{822AFC88-3F8B-4F49-AD69-0A251E74903D}">
      <dgm:prSet/>
      <dgm:spPr/>
      <dgm:t>
        <a:bodyPr/>
        <a:lstStyle/>
        <a:p>
          <a:endParaRPr lang="es-ES"/>
        </a:p>
      </dgm:t>
    </dgm:pt>
    <dgm:pt modelId="{3A3987A3-CF76-4ED2-B5B5-98B7956D4031}" type="sibTrans" cxnId="{822AFC88-3F8B-4F49-AD69-0A251E74903D}">
      <dgm:prSet/>
      <dgm:spPr/>
      <dgm:t>
        <a:bodyPr/>
        <a:lstStyle/>
        <a:p>
          <a:endParaRPr lang="es-ES"/>
        </a:p>
      </dgm:t>
    </dgm:pt>
    <dgm:pt modelId="{E368A47F-FB66-4E25-A444-A6326B0AB2CB}" type="pres">
      <dgm:prSet presAssocID="{0CA71A3A-336E-4CB4-B267-95B6C81EDCCD}" presName="linear" presStyleCnt="0">
        <dgm:presLayoutVars>
          <dgm:dir/>
          <dgm:animLvl val="lvl"/>
          <dgm:resizeHandles val="exact"/>
        </dgm:presLayoutVars>
      </dgm:prSet>
      <dgm:spPr/>
    </dgm:pt>
    <dgm:pt modelId="{99B8F43A-11DC-46B4-BD70-67A67C55B881}" type="pres">
      <dgm:prSet presAssocID="{5137EA2F-99DF-4967-80CC-BEF9BC8E9137}" presName="parentLin" presStyleCnt="0"/>
      <dgm:spPr/>
    </dgm:pt>
    <dgm:pt modelId="{EC0F1C50-806E-4F85-8E76-E2D58123DE1F}" type="pres">
      <dgm:prSet presAssocID="{5137EA2F-99DF-4967-80CC-BEF9BC8E9137}" presName="parentLeftMargin" presStyleLbl="node1" presStyleIdx="0" presStyleCnt="4"/>
      <dgm:spPr/>
    </dgm:pt>
    <dgm:pt modelId="{7DE092D4-45FF-43BF-8E4C-37CFBDC5941E}" type="pres">
      <dgm:prSet presAssocID="{5137EA2F-99DF-4967-80CC-BEF9BC8E9137}" presName="parentText" presStyleLbl="node1" presStyleIdx="0" presStyleCnt="4">
        <dgm:presLayoutVars>
          <dgm:chMax val="0"/>
          <dgm:bulletEnabled val="1"/>
        </dgm:presLayoutVars>
      </dgm:prSet>
      <dgm:spPr/>
    </dgm:pt>
    <dgm:pt modelId="{95DA4BF9-2347-4D94-9995-E3055CF475B8}" type="pres">
      <dgm:prSet presAssocID="{5137EA2F-99DF-4967-80CC-BEF9BC8E9137}" presName="negativeSpace" presStyleCnt="0"/>
      <dgm:spPr/>
    </dgm:pt>
    <dgm:pt modelId="{01581579-A26A-401D-BAD8-C84357037B0D}" type="pres">
      <dgm:prSet presAssocID="{5137EA2F-99DF-4967-80CC-BEF9BC8E9137}" presName="childText" presStyleLbl="conFgAcc1" presStyleIdx="0" presStyleCnt="4">
        <dgm:presLayoutVars>
          <dgm:bulletEnabled val="1"/>
        </dgm:presLayoutVars>
      </dgm:prSet>
      <dgm:spPr/>
    </dgm:pt>
    <dgm:pt modelId="{5BBE0EA4-FB8B-420F-9390-C46A7A372D1D}" type="pres">
      <dgm:prSet presAssocID="{5063D4B6-2BEA-4984-9639-3A76D07ABC95}" presName="spaceBetweenRectangles" presStyleCnt="0"/>
      <dgm:spPr/>
    </dgm:pt>
    <dgm:pt modelId="{0786E2F3-B255-437D-B535-4462417C7060}" type="pres">
      <dgm:prSet presAssocID="{4C2F98BA-BDF3-4EEB-A457-0A547AD3CA37}" presName="parentLin" presStyleCnt="0"/>
      <dgm:spPr/>
    </dgm:pt>
    <dgm:pt modelId="{55EE4553-A89C-414D-8C73-F68B4749A202}" type="pres">
      <dgm:prSet presAssocID="{4C2F98BA-BDF3-4EEB-A457-0A547AD3CA37}" presName="parentLeftMargin" presStyleLbl="node1" presStyleIdx="0" presStyleCnt="4"/>
      <dgm:spPr/>
    </dgm:pt>
    <dgm:pt modelId="{9D3D86F7-4621-4A34-8805-7242B86DAEA2}" type="pres">
      <dgm:prSet presAssocID="{4C2F98BA-BDF3-4EEB-A457-0A547AD3CA37}" presName="parentText" presStyleLbl="node1" presStyleIdx="1" presStyleCnt="4">
        <dgm:presLayoutVars>
          <dgm:chMax val="0"/>
          <dgm:bulletEnabled val="1"/>
        </dgm:presLayoutVars>
      </dgm:prSet>
      <dgm:spPr/>
    </dgm:pt>
    <dgm:pt modelId="{73A68928-168B-4106-B78E-6D4E7441E68F}" type="pres">
      <dgm:prSet presAssocID="{4C2F98BA-BDF3-4EEB-A457-0A547AD3CA37}" presName="negativeSpace" presStyleCnt="0"/>
      <dgm:spPr/>
    </dgm:pt>
    <dgm:pt modelId="{CFAFBC3C-E4E0-479A-9BD3-43B6A40A0ABD}" type="pres">
      <dgm:prSet presAssocID="{4C2F98BA-BDF3-4EEB-A457-0A547AD3CA37}" presName="childText" presStyleLbl="conFgAcc1" presStyleIdx="1" presStyleCnt="4">
        <dgm:presLayoutVars>
          <dgm:bulletEnabled val="1"/>
        </dgm:presLayoutVars>
      </dgm:prSet>
      <dgm:spPr/>
    </dgm:pt>
    <dgm:pt modelId="{09C905EC-DD34-4CB3-847C-870B2DF2BE74}" type="pres">
      <dgm:prSet presAssocID="{E607DE45-BF50-4177-BFD0-899EC3423C47}" presName="spaceBetweenRectangles" presStyleCnt="0"/>
      <dgm:spPr/>
    </dgm:pt>
    <dgm:pt modelId="{D989E9F1-EFCD-410E-B980-0F97CF2BABB1}" type="pres">
      <dgm:prSet presAssocID="{C6246A8A-F3C1-4DF3-8843-3C09A8B352F3}" presName="parentLin" presStyleCnt="0"/>
      <dgm:spPr/>
    </dgm:pt>
    <dgm:pt modelId="{B1B8F70E-1941-4FB6-B55A-87C29F1293D7}" type="pres">
      <dgm:prSet presAssocID="{C6246A8A-F3C1-4DF3-8843-3C09A8B352F3}" presName="parentLeftMargin" presStyleLbl="node1" presStyleIdx="1" presStyleCnt="4"/>
      <dgm:spPr/>
    </dgm:pt>
    <dgm:pt modelId="{993217F5-E702-4719-A928-0A0D9F493F61}" type="pres">
      <dgm:prSet presAssocID="{C6246A8A-F3C1-4DF3-8843-3C09A8B352F3}" presName="parentText" presStyleLbl="node1" presStyleIdx="2" presStyleCnt="4">
        <dgm:presLayoutVars>
          <dgm:chMax val="0"/>
          <dgm:bulletEnabled val="1"/>
        </dgm:presLayoutVars>
      </dgm:prSet>
      <dgm:spPr/>
    </dgm:pt>
    <dgm:pt modelId="{5713CFF2-E243-4838-B21D-0200C422CBE6}" type="pres">
      <dgm:prSet presAssocID="{C6246A8A-F3C1-4DF3-8843-3C09A8B352F3}" presName="negativeSpace" presStyleCnt="0"/>
      <dgm:spPr/>
    </dgm:pt>
    <dgm:pt modelId="{15A6F3F1-C461-4E6A-94CB-1CAE48567564}" type="pres">
      <dgm:prSet presAssocID="{C6246A8A-F3C1-4DF3-8843-3C09A8B352F3}" presName="childText" presStyleLbl="conFgAcc1" presStyleIdx="2" presStyleCnt="4">
        <dgm:presLayoutVars>
          <dgm:bulletEnabled val="1"/>
        </dgm:presLayoutVars>
      </dgm:prSet>
      <dgm:spPr/>
    </dgm:pt>
    <dgm:pt modelId="{02189FAC-AF15-4222-83AA-88B4A2A33EAE}" type="pres">
      <dgm:prSet presAssocID="{DC60618B-1F7C-4090-98FD-A994CCBA371B}" presName="spaceBetweenRectangles" presStyleCnt="0"/>
      <dgm:spPr/>
    </dgm:pt>
    <dgm:pt modelId="{8A662A61-98FF-4E66-BBB7-1D05FA39C06A}" type="pres">
      <dgm:prSet presAssocID="{538EA943-5C1F-4925-BC01-DB5BA72739D3}" presName="parentLin" presStyleCnt="0"/>
      <dgm:spPr/>
    </dgm:pt>
    <dgm:pt modelId="{80101248-C245-4CE0-8F05-86261D6545AC}" type="pres">
      <dgm:prSet presAssocID="{538EA943-5C1F-4925-BC01-DB5BA72739D3}" presName="parentLeftMargin" presStyleLbl="node1" presStyleIdx="2" presStyleCnt="4"/>
      <dgm:spPr/>
    </dgm:pt>
    <dgm:pt modelId="{A974C657-D52F-4967-A397-B6AF128C8F3A}" type="pres">
      <dgm:prSet presAssocID="{538EA943-5C1F-4925-BC01-DB5BA72739D3}" presName="parentText" presStyleLbl="node1" presStyleIdx="3" presStyleCnt="4">
        <dgm:presLayoutVars>
          <dgm:chMax val="0"/>
          <dgm:bulletEnabled val="1"/>
        </dgm:presLayoutVars>
      </dgm:prSet>
      <dgm:spPr/>
    </dgm:pt>
    <dgm:pt modelId="{FDB06C5F-C6A4-40C9-8764-79EAF98B307F}" type="pres">
      <dgm:prSet presAssocID="{538EA943-5C1F-4925-BC01-DB5BA72739D3}" presName="negativeSpace" presStyleCnt="0"/>
      <dgm:spPr/>
    </dgm:pt>
    <dgm:pt modelId="{5612EFC7-0835-4347-B519-61068EC3F626}" type="pres">
      <dgm:prSet presAssocID="{538EA943-5C1F-4925-BC01-DB5BA72739D3}" presName="childText" presStyleLbl="conFgAcc1" presStyleIdx="3" presStyleCnt="4">
        <dgm:presLayoutVars>
          <dgm:bulletEnabled val="1"/>
        </dgm:presLayoutVars>
      </dgm:prSet>
      <dgm:spPr/>
    </dgm:pt>
  </dgm:ptLst>
  <dgm:cxnLst>
    <dgm:cxn modelId="{B6462509-FED0-4A61-A532-0A292089695A}" type="presOf" srcId="{5137EA2F-99DF-4967-80CC-BEF9BC8E9137}" destId="{EC0F1C50-806E-4F85-8E76-E2D58123DE1F}" srcOrd="0" destOrd="0" presId="urn:microsoft.com/office/officeart/2005/8/layout/list1"/>
    <dgm:cxn modelId="{DEF37914-25C5-4727-94D6-60FBE7A0BBB8}" type="presOf" srcId="{C6246A8A-F3C1-4DF3-8843-3C09A8B352F3}" destId="{993217F5-E702-4719-A928-0A0D9F493F61}" srcOrd="1" destOrd="0" presId="urn:microsoft.com/office/officeart/2005/8/layout/list1"/>
    <dgm:cxn modelId="{9BC07720-0F41-425A-A8F0-4B3441D0497B}" srcId="{0CA71A3A-336E-4CB4-B267-95B6C81EDCCD}" destId="{5137EA2F-99DF-4967-80CC-BEF9BC8E9137}" srcOrd="0" destOrd="0" parTransId="{CD28ECC0-D31E-4243-BE5B-7FDDED432BE0}" sibTransId="{5063D4B6-2BEA-4984-9639-3A76D07ABC95}"/>
    <dgm:cxn modelId="{6892EC25-8C1F-424F-A219-DFF0302722E3}" type="presOf" srcId="{5137EA2F-99DF-4967-80CC-BEF9BC8E9137}" destId="{7DE092D4-45FF-43BF-8E4C-37CFBDC5941E}" srcOrd="1" destOrd="0" presId="urn:microsoft.com/office/officeart/2005/8/layout/list1"/>
    <dgm:cxn modelId="{A363393B-73AD-4EDA-9E81-36A389EDEFE0}" type="presOf" srcId="{0CA71A3A-336E-4CB4-B267-95B6C81EDCCD}" destId="{E368A47F-FB66-4E25-A444-A6326B0AB2CB}" srcOrd="0" destOrd="0" presId="urn:microsoft.com/office/officeart/2005/8/layout/list1"/>
    <dgm:cxn modelId="{3C60355D-D269-4986-9DFC-0151C30A6711}" type="presOf" srcId="{538EA943-5C1F-4925-BC01-DB5BA72739D3}" destId="{80101248-C245-4CE0-8F05-86261D6545AC}" srcOrd="0" destOrd="0" presId="urn:microsoft.com/office/officeart/2005/8/layout/list1"/>
    <dgm:cxn modelId="{AD7CB062-8115-4F1F-A569-B0C3DC09625D}" srcId="{0CA71A3A-336E-4CB4-B267-95B6C81EDCCD}" destId="{C6246A8A-F3C1-4DF3-8843-3C09A8B352F3}" srcOrd="2" destOrd="0" parTransId="{AE9249E4-E33E-42B1-8574-46D1F36E0803}" sibTransId="{DC60618B-1F7C-4090-98FD-A994CCBA371B}"/>
    <dgm:cxn modelId="{29074065-5F60-4AE8-A8D7-32326AA3E4AD}" srcId="{0CA71A3A-336E-4CB4-B267-95B6C81EDCCD}" destId="{4C2F98BA-BDF3-4EEB-A457-0A547AD3CA37}" srcOrd="1" destOrd="0" parTransId="{5F20953A-0BDD-4E37-B9D9-0597DD829251}" sibTransId="{E607DE45-BF50-4177-BFD0-899EC3423C47}"/>
    <dgm:cxn modelId="{E0D8F67C-A9F6-4D36-9FE2-8FDD57AEF5AF}" type="presOf" srcId="{4C2F98BA-BDF3-4EEB-A457-0A547AD3CA37}" destId="{9D3D86F7-4621-4A34-8805-7242B86DAEA2}" srcOrd="1" destOrd="0" presId="urn:microsoft.com/office/officeart/2005/8/layout/list1"/>
    <dgm:cxn modelId="{822AFC88-3F8B-4F49-AD69-0A251E74903D}" srcId="{0CA71A3A-336E-4CB4-B267-95B6C81EDCCD}" destId="{538EA943-5C1F-4925-BC01-DB5BA72739D3}" srcOrd="3" destOrd="0" parTransId="{03ACFB22-2EBF-4458-9230-C3B958821116}" sibTransId="{3A3987A3-CF76-4ED2-B5B5-98B7956D4031}"/>
    <dgm:cxn modelId="{6BDA3B9A-862B-4C9D-ABF5-F723B98FB519}" type="presOf" srcId="{538EA943-5C1F-4925-BC01-DB5BA72739D3}" destId="{A974C657-D52F-4967-A397-B6AF128C8F3A}" srcOrd="1" destOrd="0" presId="urn:microsoft.com/office/officeart/2005/8/layout/list1"/>
    <dgm:cxn modelId="{F7F31EA5-4D9E-4A18-82BB-8E1E0C971384}" type="presOf" srcId="{4C2F98BA-BDF3-4EEB-A457-0A547AD3CA37}" destId="{55EE4553-A89C-414D-8C73-F68B4749A202}" srcOrd="0" destOrd="0" presId="urn:microsoft.com/office/officeart/2005/8/layout/list1"/>
    <dgm:cxn modelId="{D32806BE-752A-4D30-8F73-89168C985A5A}" type="presOf" srcId="{C6246A8A-F3C1-4DF3-8843-3C09A8B352F3}" destId="{B1B8F70E-1941-4FB6-B55A-87C29F1293D7}" srcOrd="0" destOrd="0" presId="urn:microsoft.com/office/officeart/2005/8/layout/list1"/>
    <dgm:cxn modelId="{487E017F-BB65-4395-A1F1-2071B1C4012F}" type="presParOf" srcId="{E368A47F-FB66-4E25-A444-A6326B0AB2CB}" destId="{99B8F43A-11DC-46B4-BD70-67A67C55B881}" srcOrd="0" destOrd="0" presId="urn:microsoft.com/office/officeart/2005/8/layout/list1"/>
    <dgm:cxn modelId="{592BCDD1-D778-433A-9AB4-95B804CFF4E8}" type="presParOf" srcId="{99B8F43A-11DC-46B4-BD70-67A67C55B881}" destId="{EC0F1C50-806E-4F85-8E76-E2D58123DE1F}" srcOrd="0" destOrd="0" presId="urn:microsoft.com/office/officeart/2005/8/layout/list1"/>
    <dgm:cxn modelId="{0577C85D-06B4-4E78-B8EE-A3EB4F286405}" type="presParOf" srcId="{99B8F43A-11DC-46B4-BD70-67A67C55B881}" destId="{7DE092D4-45FF-43BF-8E4C-37CFBDC5941E}" srcOrd="1" destOrd="0" presId="urn:microsoft.com/office/officeart/2005/8/layout/list1"/>
    <dgm:cxn modelId="{6F9E5F18-6C3C-4225-A6C6-38929E5D2BA4}" type="presParOf" srcId="{E368A47F-FB66-4E25-A444-A6326B0AB2CB}" destId="{95DA4BF9-2347-4D94-9995-E3055CF475B8}" srcOrd="1" destOrd="0" presId="urn:microsoft.com/office/officeart/2005/8/layout/list1"/>
    <dgm:cxn modelId="{25B3CB68-05A1-4264-AAFF-DACE6F019697}" type="presParOf" srcId="{E368A47F-FB66-4E25-A444-A6326B0AB2CB}" destId="{01581579-A26A-401D-BAD8-C84357037B0D}" srcOrd="2" destOrd="0" presId="urn:microsoft.com/office/officeart/2005/8/layout/list1"/>
    <dgm:cxn modelId="{84BB5DB9-7C5B-4341-8A99-4BF3D7167C0A}" type="presParOf" srcId="{E368A47F-FB66-4E25-A444-A6326B0AB2CB}" destId="{5BBE0EA4-FB8B-420F-9390-C46A7A372D1D}" srcOrd="3" destOrd="0" presId="urn:microsoft.com/office/officeart/2005/8/layout/list1"/>
    <dgm:cxn modelId="{E2CF10F7-1142-4F27-90D4-FDA48F5BBB5E}" type="presParOf" srcId="{E368A47F-FB66-4E25-A444-A6326B0AB2CB}" destId="{0786E2F3-B255-437D-B535-4462417C7060}" srcOrd="4" destOrd="0" presId="urn:microsoft.com/office/officeart/2005/8/layout/list1"/>
    <dgm:cxn modelId="{A4F90A50-4ED3-43B7-B422-15888F02738C}" type="presParOf" srcId="{0786E2F3-B255-437D-B535-4462417C7060}" destId="{55EE4553-A89C-414D-8C73-F68B4749A202}" srcOrd="0" destOrd="0" presId="urn:microsoft.com/office/officeart/2005/8/layout/list1"/>
    <dgm:cxn modelId="{A8396C16-3632-4707-8E5D-81501DF0DDCD}" type="presParOf" srcId="{0786E2F3-B255-437D-B535-4462417C7060}" destId="{9D3D86F7-4621-4A34-8805-7242B86DAEA2}" srcOrd="1" destOrd="0" presId="urn:microsoft.com/office/officeart/2005/8/layout/list1"/>
    <dgm:cxn modelId="{8C183A6E-B07E-4CEA-8708-A8E6A9C10778}" type="presParOf" srcId="{E368A47F-FB66-4E25-A444-A6326B0AB2CB}" destId="{73A68928-168B-4106-B78E-6D4E7441E68F}" srcOrd="5" destOrd="0" presId="urn:microsoft.com/office/officeart/2005/8/layout/list1"/>
    <dgm:cxn modelId="{5EF265D8-411F-40A8-907F-5B953CD0C038}" type="presParOf" srcId="{E368A47F-FB66-4E25-A444-A6326B0AB2CB}" destId="{CFAFBC3C-E4E0-479A-9BD3-43B6A40A0ABD}" srcOrd="6" destOrd="0" presId="urn:microsoft.com/office/officeart/2005/8/layout/list1"/>
    <dgm:cxn modelId="{C1BFE0AE-E216-465F-8134-4D9BD09D5AA7}" type="presParOf" srcId="{E368A47F-FB66-4E25-A444-A6326B0AB2CB}" destId="{09C905EC-DD34-4CB3-847C-870B2DF2BE74}" srcOrd="7" destOrd="0" presId="urn:microsoft.com/office/officeart/2005/8/layout/list1"/>
    <dgm:cxn modelId="{8D677A2E-F8F1-415A-893A-87A10AEC1D11}" type="presParOf" srcId="{E368A47F-FB66-4E25-A444-A6326B0AB2CB}" destId="{D989E9F1-EFCD-410E-B980-0F97CF2BABB1}" srcOrd="8" destOrd="0" presId="urn:microsoft.com/office/officeart/2005/8/layout/list1"/>
    <dgm:cxn modelId="{BC853278-8734-4294-B0D3-15FBA4507BB8}" type="presParOf" srcId="{D989E9F1-EFCD-410E-B980-0F97CF2BABB1}" destId="{B1B8F70E-1941-4FB6-B55A-87C29F1293D7}" srcOrd="0" destOrd="0" presId="urn:microsoft.com/office/officeart/2005/8/layout/list1"/>
    <dgm:cxn modelId="{3F66CF0A-DBB8-4519-B8F0-39ABBD18B809}" type="presParOf" srcId="{D989E9F1-EFCD-410E-B980-0F97CF2BABB1}" destId="{993217F5-E702-4719-A928-0A0D9F493F61}" srcOrd="1" destOrd="0" presId="urn:microsoft.com/office/officeart/2005/8/layout/list1"/>
    <dgm:cxn modelId="{356379F3-A0E6-40C6-A4B4-859BBFE4A2D9}" type="presParOf" srcId="{E368A47F-FB66-4E25-A444-A6326B0AB2CB}" destId="{5713CFF2-E243-4838-B21D-0200C422CBE6}" srcOrd="9" destOrd="0" presId="urn:microsoft.com/office/officeart/2005/8/layout/list1"/>
    <dgm:cxn modelId="{F91BBD0E-A0A6-48F3-A9FB-BB28C2E505B3}" type="presParOf" srcId="{E368A47F-FB66-4E25-A444-A6326B0AB2CB}" destId="{15A6F3F1-C461-4E6A-94CB-1CAE48567564}" srcOrd="10" destOrd="0" presId="urn:microsoft.com/office/officeart/2005/8/layout/list1"/>
    <dgm:cxn modelId="{6204DE5A-9C6A-40D6-AAC0-8ACD68002EE3}" type="presParOf" srcId="{E368A47F-FB66-4E25-A444-A6326B0AB2CB}" destId="{02189FAC-AF15-4222-83AA-88B4A2A33EAE}" srcOrd="11" destOrd="0" presId="urn:microsoft.com/office/officeart/2005/8/layout/list1"/>
    <dgm:cxn modelId="{D3DD1C28-0E18-4424-9652-C3788FDDFA91}" type="presParOf" srcId="{E368A47F-FB66-4E25-A444-A6326B0AB2CB}" destId="{8A662A61-98FF-4E66-BBB7-1D05FA39C06A}" srcOrd="12" destOrd="0" presId="urn:microsoft.com/office/officeart/2005/8/layout/list1"/>
    <dgm:cxn modelId="{DE31FDA0-2DF9-4D67-8184-83440567A668}" type="presParOf" srcId="{8A662A61-98FF-4E66-BBB7-1D05FA39C06A}" destId="{80101248-C245-4CE0-8F05-86261D6545AC}" srcOrd="0" destOrd="0" presId="urn:microsoft.com/office/officeart/2005/8/layout/list1"/>
    <dgm:cxn modelId="{D1ADC005-F424-4065-8F93-4E3495C5077E}" type="presParOf" srcId="{8A662A61-98FF-4E66-BBB7-1D05FA39C06A}" destId="{A974C657-D52F-4967-A397-B6AF128C8F3A}" srcOrd="1" destOrd="0" presId="urn:microsoft.com/office/officeart/2005/8/layout/list1"/>
    <dgm:cxn modelId="{6B3DD44C-0C82-41D2-8F53-9B1998A75582}" type="presParOf" srcId="{E368A47F-FB66-4E25-A444-A6326B0AB2CB}" destId="{FDB06C5F-C6A4-40C9-8764-79EAF98B307F}" srcOrd="13" destOrd="0" presId="urn:microsoft.com/office/officeart/2005/8/layout/list1"/>
    <dgm:cxn modelId="{276CAF24-3C2E-4A84-9DC3-3D44FB928F58}" type="presParOf" srcId="{E368A47F-FB66-4E25-A444-A6326B0AB2CB}" destId="{5612EFC7-0835-4347-B519-61068EC3F626}"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CA71A3A-336E-4CB4-B267-95B6C81EDCCD}"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s-CO"/>
        </a:p>
      </dgm:t>
    </dgm:pt>
    <dgm:pt modelId="{5137EA2F-99DF-4967-80CC-BEF9BC8E9137}">
      <dgm:prSet phldrT="[Texto]" custT="1"/>
      <dgm:spPr/>
      <dgm:t>
        <a:bodyPr/>
        <a:lstStyle/>
        <a:p>
          <a:r>
            <a:rPr lang="es-CO" sz="2000" dirty="0"/>
            <a:t>Movimiento de los servidores del FRISCO, SAE y Alquilados</a:t>
          </a:r>
          <a:endParaRPr lang="es-CO" dirty="0"/>
        </a:p>
      </dgm:t>
    </dgm:pt>
    <dgm:pt modelId="{CD28ECC0-D31E-4243-BE5B-7FDDED432BE0}" type="parTrans" cxnId="{9BC07720-0F41-425A-A8F0-4B3441D0497B}">
      <dgm:prSet/>
      <dgm:spPr/>
      <dgm:t>
        <a:bodyPr/>
        <a:lstStyle/>
        <a:p>
          <a:endParaRPr lang="es-CO"/>
        </a:p>
      </dgm:t>
    </dgm:pt>
    <dgm:pt modelId="{5063D4B6-2BEA-4984-9639-3A76D07ABC95}" type="sibTrans" cxnId="{9BC07720-0F41-425A-A8F0-4B3441D0497B}">
      <dgm:prSet/>
      <dgm:spPr/>
      <dgm:t>
        <a:bodyPr/>
        <a:lstStyle/>
        <a:p>
          <a:endParaRPr lang="es-CO"/>
        </a:p>
      </dgm:t>
    </dgm:pt>
    <dgm:pt modelId="{9BC2B53D-B52F-4B18-A016-086D4CED6D83}">
      <dgm:prSet phldrT="[Texto]" custT="1"/>
      <dgm:spPr/>
      <dgm:t>
        <a:bodyPr/>
        <a:lstStyle/>
        <a:p>
          <a:r>
            <a:rPr lang="es-CO" sz="2000" dirty="0"/>
            <a:t>Ubicación que cumple con las normas de seguridad y aislamiento requeridos</a:t>
          </a:r>
        </a:p>
      </dgm:t>
    </dgm:pt>
    <dgm:pt modelId="{54052B19-2BA2-41E2-8D57-DA199DDFFD3B}" type="parTrans" cxnId="{67B5DB89-6152-48FC-8377-D6C7114520BE}">
      <dgm:prSet/>
      <dgm:spPr/>
      <dgm:t>
        <a:bodyPr/>
        <a:lstStyle/>
        <a:p>
          <a:endParaRPr lang="es-ES"/>
        </a:p>
      </dgm:t>
    </dgm:pt>
    <dgm:pt modelId="{1CB2B3C4-C65C-41C7-9DDE-1E31F56D20B8}" type="sibTrans" cxnId="{67B5DB89-6152-48FC-8377-D6C7114520BE}">
      <dgm:prSet/>
      <dgm:spPr/>
      <dgm:t>
        <a:bodyPr/>
        <a:lstStyle/>
        <a:p>
          <a:endParaRPr lang="es-ES"/>
        </a:p>
      </dgm:t>
    </dgm:pt>
    <dgm:pt modelId="{1D3080D4-502F-4818-9708-601417465A0E}">
      <dgm:prSet phldrT="[Texto]" custT="1"/>
      <dgm:spPr/>
      <dgm:t>
        <a:bodyPr/>
        <a:lstStyle/>
        <a:p>
          <a:r>
            <a:rPr lang="es-CO" sz="2000" kern="1200" dirty="0">
              <a:solidFill>
                <a:prstClr val="white"/>
              </a:solidFill>
              <a:latin typeface="Calibri" panose="020F0502020204030204" pitchFamily="34" charset="0"/>
              <a:ea typeface="+mn-ea"/>
              <a:cs typeface="Calibri" panose="020F0502020204030204" pitchFamily="34" charset="0"/>
            </a:rPr>
            <a:t>Sitio con sistemas de detección y extinción de acuerdo con las normas</a:t>
          </a:r>
        </a:p>
      </dgm:t>
    </dgm:pt>
    <dgm:pt modelId="{EB1C66C3-770C-4985-BA70-F1AA7B8F46B2}" type="parTrans" cxnId="{4AEBFC6A-9DAF-426B-AFAB-ED4BF88E709B}">
      <dgm:prSet/>
      <dgm:spPr/>
      <dgm:t>
        <a:bodyPr/>
        <a:lstStyle/>
        <a:p>
          <a:endParaRPr lang="es-ES"/>
        </a:p>
      </dgm:t>
    </dgm:pt>
    <dgm:pt modelId="{C714D497-3794-49F4-979A-4C80127C8963}" type="sibTrans" cxnId="{4AEBFC6A-9DAF-426B-AFAB-ED4BF88E709B}">
      <dgm:prSet/>
      <dgm:spPr/>
      <dgm:t>
        <a:bodyPr/>
        <a:lstStyle/>
        <a:p>
          <a:endParaRPr lang="es-ES"/>
        </a:p>
      </dgm:t>
    </dgm:pt>
    <dgm:pt modelId="{E8176FF1-01A1-4831-9F15-5D91966DB7D5}">
      <dgm:prSet phldrT="[Texto]" custT="1"/>
      <dgm:spPr/>
      <dgm:t>
        <a:bodyPr/>
        <a:lstStyle/>
        <a:p>
          <a:r>
            <a:rPr lang="es-CO" sz="2000" kern="1200" dirty="0">
              <a:solidFill>
                <a:prstClr val="white"/>
              </a:solidFill>
              <a:latin typeface="Calibri" panose="020F0502020204030204" pitchFamily="34" charset="0"/>
              <a:ea typeface="+mn-ea"/>
              <a:cs typeface="Calibri" panose="020F0502020204030204" pitchFamily="34" charset="0"/>
            </a:rPr>
            <a:t>La ubicación nueva tiene sistemas redundantes de energía</a:t>
          </a:r>
        </a:p>
      </dgm:t>
    </dgm:pt>
    <dgm:pt modelId="{353EFD1A-B8B0-4587-9022-A965B9BA820A}" type="parTrans" cxnId="{766F8742-3A89-42C2-9680-280B1F8AEA0E}">
      <dgm:prSet/>
      <dgm:spPr/>
      <dgm:t>
        <a:bodyPr/>
        <a:lstStyle/>
        <a:p>
          <a:endParaRPr lang="es-ES"/>
        </a:p>
      </dgm:t>
    </dgm:pt>
    <dgm:pt modelId="{DAE06DA6-A849-4C14-9DE8-71CC8A33CA6D}" type="sibTrans" cxnId="{766F8742-3A89-42C2-9680-280B1F8AEA0E}">
      <dgm:prSet/>
      <dgm:spPr/>
      <dgm:t>
        <a:bodyPr/>
        <a:lstStyle/>
        <a:p>
          <a:endParaRPr lang="es-ES"/>
        </a:p>
      </dgm:t>
    </dgm:pt>
    <dgm:pt modelId="{E368A47F-FB66-4E25-A444-A6326B0AB2CB}" type="pres">
      <dgm:prSet presAssocID="{0CA71A3A-336E-4CB4-B267-95B6C81EDCCD}" presName="linear" presStyleCnt="0">
        <dgm:presLayoutVars>
          <dgm:dir/>
          <dgm:animLvl val="lvl"/>
          <dgm:resizeHandles val="exact"/>
        </dgm:presLayoutVars>
      </dgm:prSet>
      <dgm:spPr/>
    </dgm:pt>
    <dgm:pt modelId="{99B8F43A-11DC-46B4-BD70-67A67C55B881}" type="pres">
      <dgm:prSet presAssocID="{5137EA2F-99DF-4967-80CC-BEF9BC8E9137}" presName="parentLin" presStyleCnt="0"/>
      <dgm:spPr/>
    </dgm:pt>
    <dgm:pt modelId="{EC0F1C50-806E-4F85-8E76-E2D58123DE1F}" type="pres">
      <dgm:prSet presAssocID="{5137EA2F-99DF-4967-80CC-BEF9BC8E9137}" presName="parentLeftMargin" presStyleLbl="node1" presStyleIdx="0" presStyleCnt="4"/>
      <dgm:spPr/>
    </dgm:pt>
    <dgm:pt modelId="{7DE092D4-45FF-43BF-8E4C-37CFBDC5941E}" type="pres">
      <dgm:prSet presAssocID="{5137EA2F-99DF-4967-80CC-BEF9BC8E9137}" presName="parentText" presStyleLbl="node1" presStyleIdx="0" presStyleCnt="4">
        <dgm:presLayoutVars>
          <dgm:chMax val="0"/>
          <dgm:bulletEnabled val="1"/>
        </dgm:presLayoutVars>
      </dgm:prSet>
      <dgm:spPr/>
    </dgm:pt>
    <dgm:pt modelId="{95DA4BF9-2347-4D94-9995-E3055CF475B8}" type="pres">
      <dgm:prSet presAssocID="{5137EA2F-99DF-4967-80CC-BEF9BC8E9137}" presName="negativeSpace" presStyleCnt="0"/>
      <dgm:spPr/>
    </dgm:pt>
    <dgm:pt modelId="{01581579-A26A-401D-BAD8-C84357037B0D}" type="pres">
      <dgm:prSet presAssocID="{5137EA2F-99DF-4967-80CC-BEF9BC8E9137}" presName="childText" presStyleLbl="conFgAcc1" presStyleIdx="0" presStyleCnt="4">
        <dgm:presLayoutVars>
          <dgm:bulletEnabled val="1"/>
        </dgm:presLayoutVars>
      </dgm:prSet>
      <dgm:spPr/>
    </dgm:pt>
    <dgm:pt modelId="{5BBE0EA4-FB8B-420F-9390-C46A7A372D1D}" type="pres">
      <dgm:prSet presAssocID="{5063D4B6-2BEA-4984-9639-3A76D07ABC95}" presName="spaceBetweenRectangles" presStyleCnt="0"/>
      <dgm:spPr/>
    </dgm:pt>
    <dgm:pt modelId="{A201118B-A95F-4C0E-B0BA-8886EE1B6134}" type="pres">
      <dgm:prSet presAssocID="{9BC2B53D-B52F-4B18-A016-086D4CED6D83}" presName="parentLin" presStyleCnt="0"/>
      <dgm:spPr/>
    </dgm:pt>
    <dgm:pt modelId="{628E2E22-4802-4119-AB86-174776B469EA}" type="pres">
      <dgm:prSet presAssocID="{9BC2B53D-B52F-4B18-A016-086D4CED6D83}" presName="parentLeftMargin" presStyleLbl="node1" presStyleIdx="0" presStyleCnt="4"/>
      <dgm:spPr/>
    </dgm:pt>
    <dgm:pt modelId="{AE72A85E-A02D-4AC5-A19C-704BA05B770A}" type="pres">
      <dgm:prSet presAssocID="{9BC2B53D-B52F-4B18-A016-086D4CED6D83}" presName="parentText" presStyleLbl="node1" presStyleIdx="1" presStyleCnt="4">
        <dgm:presLayoutVars>
          <dgm:chMax val="0"/>
          <dgm:bulletEnabled val="1"/>
        </dgm:presLayoutVars>
      </dgm:prSet>
      <dgm:spPr/>
    </dgm:pt>
    <dgm:pt modelId="{D40D0222-0705-48DB-8681-DB3EC00826AE}" type="pres">
      <dgm:prSet presAssocID="{9BC2B53D-B52F-4B18-A016-086D4CED6D83}" presName="negativeSpace" presStyleCnt="0"/>
      <dgm:spPr/>
    </dgm:pt>
    <dgm:pt modelId="{5DEE1D29-9FFD-4C31-8841-74C18EB3A387}" type="pres">
      <dgm:prSet presAssocID="{9BC2B53D-B52F-4B18-A016-086D4CED6D83}" presName="childText" presStyleLbl="conFgAcc1" presStyleIdx="1" presStyleCnt="4">
        <dgm:presLayoutVars>
          <dgm:bulletEnabled val="1"/>
        </dgm:presLayoutVars>
      </dgm:prSet>
      <dgm:spPr/>
    </dgm:pt>
    <dgm:pt modelId="{E5B4A195-F833-4563-B121-CD5917603D84}" type="pres">
      <dgm:prSet presAssocID="{1CB2B3C4-C65C-41C7-9DDE-1E31F56D20B8}" presName="spaceBetweenRectangles" presStyleCnt="0"/>
      <dgm:spPr/>
    </dgm:pt>
    <dgm:pt modelId="{FA813D43-40EF-40C2-BFF6-CD94EEFAD66E}" type="pres">
      <dgm:prSet presAssocID="{1D3080D4-502F-4818-9708-601417465A0E}" presName="parentLin" presStyleCnt="0"/>
      <dgm:spPr/>
    </dgm:pt>
    <dgm:pt modelId="{681519B6-E33E-4EDC-910D-380FEF65BF9B}" type="pres">
      <dgm:prSet presAssocID="{1D3080D4-502F-4818-9708-601417465A0E}" presName="parentLeftMargin" presStyleLbl="node1" presStyleIdx="1" presStyleCnt="4"/>
      <dgm:spPr/>
    </dgm:pt>
    <dgm:pt modelId="{A0446103-E8A9-419C-BDAA-7BA1EB1809BC}" type="pres">
      <dgm:prSet presAssocID="{1D3080D4-502F-4818-9708-601417465A0E}" presName="parentText" presStyleLbl="node1" presStyleIdx="2" presStyleCnt="4">
        <dgm:presLayoutVars>
          <dgm:chMax val="0"/>
          <dgm:bulletEnabled val="1"/>
        </dgm:presLayoutVars>
      </dgm:prSet>
      <dgm:spPr/>
    </dgm:pt>
    <dgm:pt modelId="{2647E3B8-7434-4B0B-B474-6D5A5517612E}" type="pres">
      <dgm:prSet presAssocID="{1D3080D4-502F-4818-9708-601417465A0E}" presName="negativeSpace" presStyleCnt="0"/>
      <dgm:spPr/>
    </dgm:pt>
    <dgm:pt modelId="{B79AD6D4-FF29-4B41-B3F0-EA17121C3361}" type="pres">
      <dgm:prSet presAssocID="{1D3080D4-502F-4818-9708-601417465A0E}" presName="childText" presStyleLbl="conFgAcc1" presStyleIdx="2" presStyleCnt="4">
        <dgm:presLayoutVars>
          <dgm:bulletEnabled val="1"/>
        </dgm:presLayoutVars>
      </dgm:prSet>
      <dgm:spPr/>
    </dgm:pt>
    <dgm:pt modelId="{83453B0D-EB55-4F60-B575-4B7F1D28C171}" type="pres">
      <dgm:prSet presAssocID="{C714D497-3794-49F4-979A-4C80127C8963}" presName="spaceBetweenRectangles" presStyleCnt="0"/>
      <dgm:spPr/>
    </dgm:pt>
    <dgm:pt modelId="{3C5ECC46-3BF5-47FC-B018-F9D366A4A585}" type="pres">
      <dgm:prSet presAssocID="{E8176FF1-01A1-4831-9F15-5D91966DB7D5}" presName="parentLin" presStyleCnt="0"/>
      <dgm:spPr/>
    </dgm:pt>
    <dgm:pt modelId="{29EFCC46-631B-4CBD-9FE3-BB5CF513361C}" type="pres">
      <dgm:prSet presAssocID="{E8176FF1-01A1-4831-9F15-5D91966DB7D5}" presName="parentLeftMargin" presStyleLbl="node1" presStyleIdx="2" presStyleCnt="4"/>
      <dgm:spPr/>
    </dgm:pt>
    <dgm:pt modelId="{AF8BE16D-4C12-4202-AA2D-6DFAD55DE52C}" type="pres">
      <dgm:prSet presAssocID="{E8176FF1-01A1-4831-9F15-5D91966DB7D5}" presName="parentText" presStyleLbl="node1" presStyleIdx="3" presStyleCnt="4">
        <dgm:presLayoutVars>
          <dgm:chMax val="0"/>
          <dgm:bulletEnabled val="1"/>
        </dgm:presLayoutVars>
      </dgm:prSet>
      <dgm:spPr/>
    </dgm:pt>
    <dgm:pt modelId="{E216402F-35D9-47B4-BFFE-47A6D1B144D9}" type="pres">
      <dgm:prSet presAssocID="{E8176FF1-01A1-4831-9F15-5D91966DB7D5}" presName="negativeSpace" presStyleCnt="0"/>
      <dgm:spPr/>
    </dgm:pt>
    <dgm:pt modelId="{D5F79818-A98A-4869-AA93-72982F8F6F14}" type="pres">
      <dgm:prSet presAssocID="{E8176FF1-01A1-4831-9F15-5D91966DB7D5}" presName="childText" presStyleLbl="conFgAcc1" presStyleIdx="3" presStyleCnt="4">
        <dgm:presLayoutVars>
          <dgm:bulletEnabled val="1"/>
        </dgm:presLayoutVars>
      </dgm:prSet>
      <dgm:spPr/>
    </dgm:pt>
  </dgm:ptLst>
  <dgm:cxnLst>
    <dgm:cxn modelId="{B6462509-FED0-4A61-A532-0A292089695A}" type="presOf" srcId="{5137EA2F-99DF-4967-80CC-BEF9BC8E9137}" destId="{EC0F1C50-806E-4F85-8E76-E2D58123DE1F}" srcOrd="0" destOrd="0" presId="urn:microsoft.com/office/officeart/2005/8/layout/list1"/>
    <dgm:cxn modelId="{9BC07720-0F41-425A-A8F0-4B3441D0497B}" srcId="{0CA71A3A-336E-4CB4-B267-95B6C81EDCCD}" destId="{5137EA2F-99DF-4967-80CC-BEF9BC8E9137}" srcOrd="0" destOrd="0" parTransId="{CD28ECC0-D31E-4243-BE5B-7FDDED432BE0}" sibTransId="{5063D4B6-2BEA-4984-9639-3A76D07ABC95}"/>
    <dgm:cxn modelId="{6892EC25-8C1F-424F-A219-DFF0302722E3}" type="presOf" srcId="{5137EA2F-99DF-4967-80CC-BEF9BC8E9137}" destId="{7DE092D4-45FF-43BF-8E4C-37CFBDC5941E}" srcOrd="1" destOrd="0" presId="urn:microsoft.com/office/officeart/2005/8/layout/list1"/>
    <dgm:cxn modelId="{A363393B-73AD-4EDA-9E81-36A389EDEFE0}" type="presOf" srcId="{0CA71A3A-336E-4CB4-B267-95B6C81EDCCD}" destId="{E368A47F-FB66-4E25-A444-A6326B0AB2CB}" srcOrd="0" destOrd="0" presId="urn:microsoft.com/office/officeart/2005/8/layout/list1"/>
    <dgm:cxn modelId="{681CF25F-3061-4528-9E4A-500E74F3739F}" type="presOf" srcId="{9BC2B53D-B52F-4B18-A016-086D4CED6D83}" destId="{628E2E22-4802-4119-AB86-174776B469EA}" srcOrd="0" destOrd="0" presId="urn:microsoft.com/office/officeart/2005/8/layout/list1"/>
    <dgm:cxn modelId="{766F8742-3A89-42C2-9680-280B1F8AEA0E}" srcId="{0CA71A3A-336E-4CB4-B267-95B6C81EDCCD}" destId="{E8176FF1-01A1-4831-9F15-5D91966DB7D5}" srcOrd="3" destOrd="0" parTransId="{353EFD1A-B8B0-4587-9022-A965B9BA820A}" sibTransId="{DAE06DA6-A849-4C14-9DE8-71CC8A33CA6D}"/>
    <dgm:cxn modelId="{4AEBFC6A-9DAF-426B-AFAB-ED4BF88E709B}" srcId="{0CA71A3A-336E-4CB4-B267-95B6C81EDCCD}" destId="{1D3080D4-502F-4818-9708-601417465A0E}" srcOrd="2" destOrd="0" parTransId="{EB1C66C3-770C-4985-BA70-F1AA7B8F46B2}" sibTransId="{C714D497-3794-49F4-979A-4C80127C8963}"/>
    <dgm:cxn modelId="{C08DEB70-40EA-4716-A61C-6E94D6121B1F}" type="presOf" srcId="{1D3080D4-502F-4818-9708-601417465A0E}" destId="{A0446103-E8A9-419C-BDAA-7BA1EB1809BC}" srcOrd="1" destOrd="0" presId="urn:microsoft.com/office/officeart/2005/8/layout/list1"/>
    <dgm:cxn modelId="{E38F4687-A47E-4672-8589-DA37FC4625F2}" type="presOf" srcId="{E8176FF1-01A1-4831-9F15-5D91966DB7D5}" destId="{AF8BE16D-4C12-4202-AA2D-6DFAD55DE52C}" srcOrd="1" destOrd="0" presId="urn:microsoft.com/office/officeart/2005/8/layout/list1"/>
    <dgm:cxn modelId="{67B5DB89-6152-48FC-8377-D6C7114520BE}" srcId="{0CA71A3A-336E-4CB4-B267-95B6C81EDCCD}" destId="{9BC2B53D-B52F-4B18-A016-086D4CED6D83}" srcOrd="1" destOrd="0" parTransId="{54052B19-2BA2-41E2-8D57-DA199DDFFD3B}" sibTransId="{1CB2B3C4-C65C-41C7-9DDE-1E31F56D20B8}"/>
    <dgm:cxn modelId="{203A16B0-ED79-476B-B969-3DDAF872A0D6}" type="presOf" srcId="{E8176FF1-01A1-4831-9F15-5D91966DB7D5}" destId="{29EFCC46-631B-4CBD-9FE3-BB5CF513361C}" srcOrd="0" destOrd="0" presId="urn:microsoft.com/office/officeart/2005/8/layout/list1"/>
    <dgm:cxn modelId="{074E4BD7-30EA-4A0F-AC97-11DEF39CB1A1}" type="presOf" srcId="{1D3080D4-502F-4818-9708-601417465A0E}" destId="{681519B6-E33E-4EDC-910D-380FEF65BF9B}" srcOrd="0" destOrd="0" presId="urn:microsoft.com/office/officeart/2005/8/layout/list1"/>
    <dgm:cxn modelId="{174FF2F8-4BB1-4267-A7A4-18CD82439064}" type="presOf" srcId="{9BC2B53D-B52F-4B18-A016-086D4CED6D83}" destId="{AE72A85E-A02D-4AC5-A19C-704BA05B770A}" srcOrd="1" destOrd="0" presId="urn:microsoft.com/office/officeart/2005/8/layout/list1"/>
    <dgm:cxn modelId="{487E017F-BB65-4395-A1F1-2071B1C4012F}" type="presParOf" srcId="{E368A47F-FB66-4E25-A444-A6326B0AB2CB}" destId="{99B8F43A-11DC-46B4-BD70-67A67C55B881}" srcOrd="0" destOrd="0" presId="urn:microsoft.com/office/officeart/2005/8/layout/list1"/>
    <dgm:cxn modelId="{592BCDD1-D778-433A-9AB4-95B804CFF4E8}" type="presParOf" srcId="{99B8F43A-11DC-46B4-BD70-67A67C55B881}" destId="{EC0F1C50-806E-4F85-8E76-E2D58123DE1F}" srcOrd="0" destOrd="0" presId="urn:microsoft.com/office/officeart/2005/8/layout/list1"/>
    <dgm:cxn modelId="{0577C85D-06B4-4E78-B8EE-A3EB4F286405}" type="presParOf" srcId="{99B8F43A-11DC-46B4-BD70-67A67C55B881}" destId="{7DE092D4-45FF-43BF-8E4C-37CFBDC5941E}" srcOrd="1" destOrd="0" presId="urn:microsoft.com/office/officeart/2005/8/layout/list1"/>
    <dgm:cxn modelId="{6F9E5F18-6C3C-4225-A6C6-38929E5D2BA4}" type="presParOf" srcId="{E368A47F-FB66-4E25-A444-A6326B0AB2CB}" destId="{95DA4BF9-2347-4D94-9995-E3055CF475B8}" srcOrd="1" destOrd="0" presId="urn:microsoft.com/office/officeart/2005/8/layout/list1"/>
    <dgm:cxn modelId="{25B3CB68-05A1-4264-AAFF-DACE6F019697}" type="presParOf" srcId="{E368A47F-FB66-4E25-A444-A6326B0AB2CB}" destId="{01581579-A26A-401D-BAD8-C84357037B0D}" srcOrd="2" destOrd="0" presId="urn:microsoft.com/office/officeart/2005/8/layout/list1"/>
    <dgm:cxn modelId="{84BB5DB9-7C5B-4341-8A99-4BF3D7167C0A}" type="presParOf" srcId="{E368A47F-FB66-4E25-A444-A6326B0AB2CB}" destId="{5BBE0EA4-FB8B-420F-9390-C46A7A372D1D}" srcOrd="3" destOrd="0" presId="urn:microsoft.com/office/officeart/2005/8/layout/list1"/>
    <dgm:cxn modelId="{825D8634-3014-449B-B6B7-7FCA1BD5963D}" type="presParOf" srcId="{E368A47F-FB66-4E25-A444-A6326B0AB2CB}" destId="{A201118B-A95F-4C0E-B0BA-8886EE1B6134}" srcOrd="4" destOrd="0" presId="urn:microsoft.com/office/officeart/2005/8/layout/list1"/>
    <dgm:cxn modelId="{D6D732CE-4C58-412E-AA79-B2A92C208DD5}" type="presParOf" srcId="{A201118B-A95F-4C0E-B0BA-8886EE1B6134}" destId="{628E2E22-4802-4119-AB86-174776B469EA}" srcOrd="0" destOrd="0" presId="urn:microsoft.com/office/officeart/2005/8/layout/list1"/>
    <dgm:cxn modelId="{C744FD7E-846C-4070-A142-E4E1C8D0EF57}" type="presParOf" srcId="{A201118B-A95F-4C0E-B0BA-8886EE1B6134}" destId="{AE72A85E-A02D-4AC5-A19C-704BA05B770A}" srcOrd="1" destOrd="0" presId="urn:microsoft.com/office/officeart/2005/8/layout/list1"/>
    <dgm:cxn modelId="{C4B373CF-A070-47AD-9957-9587050A93B3}" type="presParOf" srcId="{E368A47F-FB66-4E25-A444-A6326B0AB2CB}" destId="{D40D0222-0705-48DB-8681-DB3EC00826AE}" srcOrd="5" destOrd="0" presId="urn:microsoft.com/office/officeart/2005/8/layout/list1"/>
    <dgm:cxn modelId="{6A7720D1-D695-4271-A869-B4D89D4D61B7}" type="presParOf" srcId="{E368A47F-FB66-4E25-A444-A6326B0AB2CB}" destId="{5DEE1D29-9FFD-4C31-8841-74C18EB3A387}" srcOrd="6" destOrd="0" presId="urn:microsoft.com/office/officeart/2005/8/layout/list1"/>
    <dgm:cxn modelId="{48AAAE7C-0105-4551-ACF0-5A69A5001F29}" type="presParOf" srcId="{E368A47F-FB66-4E25-A444-A6326B0AB2CB}" destId="{E5B4A195-F833-4563-B121-CD5917603D84}" srcOrd="7" destOrd="0" presId="urn:microsoft.com/office/officeart/2005/8/layout/list1"/>
    <dgm:cxn modelId="{47E3B3AF-D0F0-4790-88A2-446D312CCA61}" type="presParOf" srcId="{E368A47F-FB66-4E25-A444-A6326B0AB2CB}" destId="{FA813D43-40EF-40C2-BFF6-CD94EEFAD66E}" srcOrd="8" destOrd="0" presId="urn:microsoft.com/office/officeart/2005/8/layout/list1"/>
    <dgm:cxn modelId="{589987E1-58AC-461F-84EE-8AAAC1171D30}" type="presParOf" srcId="{FA813D43-40EF-40C2-BFF6-CD94EEFAD66E}" destId="{681519B6-E33E-4EDC-910D-380FEF65BF9B}" srcOrd="0" destOrd="0" presId="urn:microsoft.com/office/officeart/2005/8/layout/list1"/>
    <dgm:cxn modelId="{5CE9F27C-D4CA-4C6A-A551-7DAB9279A51D}" type="presParOf" srcId="{FA813D43-40EF-40C2-BFF6-CD94EEFAD66E}" destId="{A0446103-E8A9-419C-BDAA-7BA1EB1809BC}" srcOrd="1" destOrd="0" presId="urn:microsoft.com/office/officeart/2005/8/layout/list1"/>
    <dgm:cxn modelId="{624ECFD6-5E36-413A-96BC-940B4FCEB9CA}" type="presParOf" srcId="{E368A47F-FB66-4E25-A444-A6326B0AB2CB}" destId="{2647E3B8-7434-4B0B-B474-6D5A5517612E}" srcOrd="9" destOrd="0" presId="urn:microsoft.com/office/officeart/2005/8/layout/list1"/>
    <dgm:cxn modelId="{9668CB87-DEB6-4355-B7F3-7287BED08F16}" type="presParOf" srcId="{E368A47F-FB66-4E25-A444-A6326B0AB2CB}" destId="{B79AD6D4-FF29-4B41-B3F0-EA17121C3361}" srcOrd="10" destOrd="0" presId="urn:microsoft.com/office/officeart/2005/8/layout/list1"/>
    <dgm:cxn modelId="{7028BD8D-3B24-4B0F-94B8-C8E6831C2CC6}" type="presParOf" srcId="{E368A47F-FB66-4E25-A444-A6326B0AB2CB}" destId="{83453B0D-EB55-4F60-B575-4B7F1D28C171}" srcOrd="11" destOrd="0" presId="urn:microsoft.com/office/officeart/2005/8/layout/list1"/>
    <dgm:cxn modelId="{C27A6214-A960-43C8-9738-4A187520E72C}" type="presParOf" srcId="{E368A47F-FB66-4E25-A444-A6326B0AB2CB}" destId="{3C5ECC46-3BF5-47FC-B018-F9D366A4A585}" srcOrd="12" destOrd="0" presId="urn:microsoft.com/office/officeart/2005/8/layout/list1"/>
    <dgm:cxn modelId="{EA1A82AB-C301-46DD-B973-2CFD4948F816}" type="presParOf" srcId="{3C5ECC46-3BF5-47FC-B018-F9D366A4A585}" destId="{29EFCC46-631B-4CBD-9FE3-BB5CF513361C}" srcOrd="0" destOrd="0" presId="urn:microsoft.com/office/officeart/2005/8/layout/list1"/>
    <dgm:cxn modelId="{D5D72E47-6D2F-402A-AB29-32CF0345EC33}" type="presParOf" srcId="{3C5ECC46-3BF5-47FC-B018-F9D366A4A585}" destId="{AF8BE16D-4C12-4202-AA2D-6DFAD55DE52C}" srcOrd="1" destOrd="0" presId="urn:microsoft.com/office/officeart/2005/8/layout/list1"/>
    <dgm:cxn modelId="{71908F72-2A6C-4B39-AFFA-B8319B943346}" type="presParOf" srcId="{E368A47F-FB66-4E25-A444-A6326B0AB2CB}" destId="{E216402F-35D9-47B4-BFFE-47A6D1B144D9}" srcOrd="13" destOrd="0" presId="urn:microsoft.com/office/officeart/2005/8/layout/list1"/>
    <dgm:cxn modelId="{8AAB1D8C-4D53-4311-92D6-512AC21983C8}" type="presParOf" srcId="{E368A47F-FB66-4E25-A444-A6326B0AB2CB}" destId="{D5F79818-A98A-4869-AA93-72982F8F6F14}"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9879B6-C397-4642-B396-0CB88F9C0366}">
      <dsp:nvSpPr>
        <dsp:cNvPr id="0" name=""/>
        <dsp:cNvSpPr/>
      </dsp:nvSpPr>
      <dsp:spPr>
        <a:xfrm rot="5400000">
          <a:off x="-289718" y="292805"/>
          <a:ext cx="1931458" cy="1352020"/>
        </a:xfrm>
        <a:prstGeom prst="chevron">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kern="1200" dirty="0"/>
            <a:t>DESTINACIONES</a:t>
          </a:r>
        </a:p>
        <a:p>
          <a:pPr marL="0" lvl="0" indent="0" algn="ctr" defTabSz="711200">
            <a:lnSpc>
              <a:spcPct val="90000"/>
            </a:lnSpc>
            <a:spcBef>
              <a:spcPct val="0"/>
            </a:spcBef>
            <a:spcAft>
              <a:spcPct val="35000"/>
            </a:spcAft>
            <a:buNone/>
          </a:pPr>
          <a:endParaRPr lang="es-ES" sz="1600" kern="1200" dirty="0"/>
        </a:p>
      </dsp:txBody>
      <dsp:txXfrm rot="-5400000">
        <a:off x="1" y="679096"/>
        <a:ext cx="1352020" cy="579438"/>
      </dsp:txXfrm>
    </dsp:sp>
    <dsp:sp modelId="{5BD8B44B-C9E4-41A7-B019-BFA8C472E00F}">
      <dsp:nvSpPr>
        <dsp:cNvPr id="0" name=""/>
        <dsp:cNvSpPr/>
      </dsp:nvSpPr>
      <dsp:spPr>
        <a:xfrm rot="5400000">
          <a:off x="4527502" y="-3172395"/>
          <a:ext cx="1255447" cy="7606412"/>
        </a:xfrm>
        <a:prstGeom prst="round2Same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s-ES" sz="1500" kern="1200" dirty="0"/>
            <a:t>Se ajusta el porcentaje de distribución al Gobierno Nacional reduciéndolo del 50% al 40%.</a:t>
          </a:r>
        </a:p>
      </dsp:txBody>
      <dsp:txXfrm rot="-5400000">
        <a:off x="1352020" y="64373"/>
        <a:ext cx="7545126" cy="1132875"/>
      </dsp:txXfrm>
    </dsp:sp>
    <dsp:sp modelId="{EB783EB2-6CA6-45FA-8DA2-6C81DE780567}">
      <dsp:nvSpPr>
        <dsp:cNvPr id="0" name=""/>
        <dsp:cNvSpPr/>
      </dsp:nvSpPr>
      <dsp:spPr>
        <a:xfrm rot="5400000">
          <a:off x="-289718" y="2033323"/>
          <a:ext cx="1931458" cy="1352020"/>
        </a:xfrm>
        <a:prstGeom prst="chevron">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kern="1200" dirty="0"/>
            <a:t>ENAJENACIÓN TEMPRANA</a:t>
          </a:r>
        </a:p>
      </dsp:txBody>
      <dsp:txXfrm rot="-5400000">
        <a:off x="1" y="2419614"/>
        <a:ext cx="1352020" cy="579438"/>
      </dsp:txXfrm>
    </dsp:sp>
    <dsp:sp modelId="{7933102F-6CCB-4C9D-A281-046528AE054F}">
      <dsp:nvSpPr>
        <dsp:cNvPr id="0" name=""/>
        <dsp:cNvSpPr/>
      </dsp:nvSpPr>
      <dsp:spPr>
        <a:xfrm rot="5400000">
          <a:off x="4527502" y="-1431877"/>
          <a:ext cx="1255447" cy="7606412"/>
        </a:xfrm>
        <a:prstGeom prst="round2Same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s-ES" sz="1500" kern="1200" dirty="0"/>
            <a:t>Se incluye como instancia de aprobación para la enajenación temprana el Comité </a:t>
          </a:r>
          <a:r>
            <a:rPr lang="es-CO" sz="1500" kern="1200" dirty="0"/>
            <a:t>conformado por un representante de la Presidencia de la República, un representante del Ministerio de Hacienda y Crédito Público y un representante del Ministerio de Justicia y del Derecho y la Sociedad de Activos Especiales SAS en su calidad de Secretaría Técnica. </a:t>
          </a:r>
          <a:endParaRPr lang="es-ES" sz="1500" kern="1200" dirty="0"/>
        </a:p>
      </dsp:txBody>
      <dsp:txXfrm rot="-5400000">
        <a:off x="1352020" y="1804891"/>
        <a:ext cx="7545126" cy="1132875"/>
      </dsp:txXfrm>
    </dsp:sp>
    <dsp:sp modelId="{AEFB7B93-4C77-41E2-8725-41BD822313AA}">
      <dsp:nvSpPr>
        <dsp:cNvPr id="0" name=""/>
        <dsp:cNvSpPr/>
      </dsp:nvSpPr>
      <dsp:spPr>
        <a:xfrm rot="5400000">
          <a:off x="-289718" y="3773840"/>
          <a:ext cx="1931458" cy="1352020"/>
        </a:xfrm>
        <a:prstGeom prst="chevron">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kern="1200" dirty="0"/>
            <a:t>ENAJENACIÓN TEMPRANA</a:t>
          </a:r>
        </a:p>
      </dsp:txBody>
      <dsp:txXfrm rot="-5400000">
        <a:off x="1" y="4160131"/>
        <a:ext cx="1352020" cy="579438"/>
      </dsp:txXfrm>
    </dsp:sp>
    <dsp:sp modelId="{83D5F30D-30C5-465A-8DCF-1BA98F91E747}">
      <dsp:nvSpPr>
        <dsp:cNvPr id="0" name=""/>
        <dsp:cNvSpPr/>
      </dsp:nvSpPr>
      <dsp:spPr>
        <a:xfrm rot="5400000">
          <a:off x="4527502" y="308640"/>
          <a:ext cx="1255447" cy="7606412"/>
        </a:xfrm>
        <a:prstGeom prst="round2Same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s-ES" sz="1500" kern="1200" dirty="0"/>
            <a:t>Se incluyen las causales para la enajenación temprana</a:t>
          </a:r>
        </a:p>
        <a:p>
          <a:pPr marL="114300" lvl="1" indent="-114300" algn="l" defTabSz="666750">
            <a:lnSpc>
              <a:spcPct val="90000"/>
            </a:lnSpc>
            <a:spcBef>
              <a:spcPct val="0"/>
            </a:spcBef>
            <a:spcAft>
              <a:spcPct val="15000"/>
            </a:spcAft>
            <a:buChar char="•"/>
          </a:pPr>
          <a:r>
            <a:rPr lang="es-ES" sz="1500" kern="1200" dirty="0"/>
            <a:t>Se incluye la constitución de la reserva técnica del 30%</a:t>
          </a:r>
        </a:p>
      </dsp:txBody>
      <dsp:txXfrm rot="-5400000">
        <a:off x="1352020" y="3545408"/>
        <a:ext cx="7545126" cy="11328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9879B6-C397-4642-B396-0CB88F9C0366}">
      <dsp:nvSpPr>
        <dsp:cNvPr id="0" name=""/>
        <dsp:cNvSpPr/>
      </dsp:nvSpPr>
      <dsp:spPr>
        <a:xfrm rot="5400000">
          <a:off x="-427037" y="430174"/>
          <a:ext cx="2846916" cy="1992841"/>
        </a:xfrm>
        <a:prstGeom prst="chevron">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s-ES" sz="1000" kern="1200" dirty="0"/>
        </a:p>
        <a:p>
          <a:pPr marL="0" lvl="0" indent="0" algn="ctr" defTabSz="444500">
            <a:lnSpc>
              <a:spcPct val="90000"/>
            </a:lnSpc>
            <a:spcBef>
              <a:spcPct val="0"/>
            </a:spcBef>
            <a:spcAft>
              <a:spcPct val="35000"/>
            </a:spcAft>
            <a:buNone/>
          </a:pPr>
          <a:r>
            <a:rPr lang="es-ES" sz="2000" kern="1200" dirty="0"/>
            <a:t>AVALÚOS</a:t>
          </a:r>
        </a:p>
        <a:p>
          <a:pPr marL="0" lvl="0" indent="0" algn="ctr" defTabSz="444500">
            <a:lnSpc>
              <a:spcPct val="90000"/>
            </a:lnSpc>
            <a:spcBef>
              <a:spcPct val="0"/>
            </a:spcBef>
            <a:spcAft>
              <a:spcPct val="35000"/>
            </a:spcAft>
            <a:buNone/>
          </a:pPr>
          <a:endParaRPr lang="es-ES" sz="1000" kern="1200" dirty="0"/>
        </a:p>
      </dsp:txBody>
      <dsp:txXfrm rot="-5400000">
        <a:off x="1" y="999558"/>
        <a:ext cx="1992841" cy="854075"/>
      </dsp:txXfrm>
    </dsp:sp>
    <dsp:sp modelId="{5BD8B44B-C9E4-41A7-B019-BFA8C472E00F}">
      <dsp:nvSpPr>
        <dsp:cNvPr id="0" name=""/>
        <dsp:cNvSpPr/>
      </dsp:nvSpPr>
      <dsp:spPr>
        <a:xfrm rot="5400000">
          <a:off x="4593420" y="-2597441"/>
          <a:ext cx="1850495" cy="7051653"/>
        </a:xfrm>
        <a:prstGeom prst="round2Same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s-CO" sz="1600" kern="1200" dirty="0"/>
            <a:t>Los bienes objeto de enajenación deberán contar con el avalúo comercial, el cual tendrá una </a:t>
          </a:r>
          <a:r>
            <a:rPr lang="es-CO" sz="1600" b="1" kern="1200" dirty="0"/>
            <a:t>vigencia de 3 años </a:t>
          </a:r>
          <a:r>
            <a:rPr lang="es-CO" sz="1600" b="0" kern="1200" dirty="0"/>
            <a:t>y</a:t>
          </a:r>
          <a:r>
            <a:rPr lang="es-CO" sz="1600" b="1" kern="1200" dirty="0"/>
            <a:t> </a:t>
          </a:r>
          <a:r>
            <a:rPr lang="es-CO" sz="1600" kern="1200" dirty="0"/>
            <a:t>se actualizará anualmente con el reajuste anual adoptado por el Gobierno nacional. En el evento en que existan circunstancias ajenas al Administrador del FRISCO que impidan el acceso al inmueble, podrá efectuarse el avalúo teniendo en cuenta los </a:t>
          </a:r>
          <a:r>
            <a:rPr lang="es-CO" sz="1600" b="1" kern="1200" dirty="0"/>
            <a:t>precios de referencia del mercado</a:t>
          </a:r>
          <a:endParaRPr lang="es-ES" sz="1600" kern="1200" dirty="0"/>
        </a:p>
      </dsp:txBody>
      <dsp:txXfrm rot="-5400000">
        <a:off x="1992841" y="93472"/>
        <a:ext cx="6961319" cy="1669827"/>
      </dsp:txXfrm>
    </dsp:sp>
    <dsp:sp modelId="{AEFB7B93-4C77-41E2-8725-41BD822313AA}">
      <dsp:nvSpPr>
        <dsp:cNvPr id="0" name=""/>
        <dsp:cNvSpPr/>
      </dsp:nvSpPr>
      <dsp:spPr>
        <a:xfrm rot="5400000">
          <a:off x="-427037" y="2995650"/>
          <a:ext cx="2846916" cy="1992841"/>
        </a:xfrm>
        <a:prstGeom prst="chevron">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ES" sz="2000" kern="1200" dirty="0"/>
            <a:t>ESTIMADOS  DE RENTA</a:t>
          </a:r>
        </a:p>
      </dsp:txBody>
      <dsp:txXfrm rot="-5400000">
        <a:off x="1" y="3565034"/>
        <a:ext cx="1992841" cy="854075"/>
      </dsp:txXfrm>
    </dsp:sp>
    <dsp:sp modelId="{83D5F30D-30C5-465A-8DCF-1BA98F91E747}">
      <dsp:nvSpPr>
        <dsp:cNvPr id="0" name=""/>
        <dsp:cNvSpPr/>
      </dsp:nvSpPr>
      <dsp:spPr>
        <a:xfrm rot="5400000">
          <a:off x="4593420" y="-31965"/>
          <a:ext cx="1850495" cy="7051653"/>
        </a:xfrm>
        <a:prstGeom prst="round2Same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s-CO" sz="1600" kern="1200" dirty="0"/>
            <a:t>Los estimados de renta serán elaborados por las gerencias regionales o por los depositarios en un periodo máximo de diez (10) días para inmuebles urbanos a partir de la solicitud y serán aprobados por las gerencias regionales si el monto es inferior a un valor de $2.000.000 y por la Gerencia Técnica cuando sea superado dicho valor.  Para inmuebles rurales y demás tipologías de activos se elaborarán y/o aprobarán en un máximo de quince (15) días por parte de las Gerencias Regionales.</a:t>
          </a:r>
          <a:endParaRPr lang="es-ES" sz="1600" kern="1200" dirty="0"/>
        </a:p>
      </dsp:txBody>
      <dsp:txXfrm rot="-5400000">
        <a:off x="1992841" y="2658948"/>
        <a:ext cx="6961319" cy="16698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9879B6-C397-4642-B396-0CB88F9C0366}">
      <dsp:nvSpPr>
        <dsp:cNvPr id="0" name=""/>
        <dsp:cNvSpPr/>
      </dsp:nvSpPr>
      <dsp:spPr>
        <a:xfrm rot="5400000">
          <a:off x="-294777" y="298103"/>
          <a:ext cx="1965184" cy="1375629"/>
        </a:xfrm>
        <a:prstGeom prst="chevron">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OBLIGACIONES</a:t>
          </a:r>
        </a:p>
        <a:p>
          <a:pPr marL="0" lvl="0" indent="0" algn="ctr" defTabSz="666750">
            <a:lnSpc>
              <a:spcPct val="90000"/>
            </a:lnSpc>
            <a:spcBef>
              <a:spcPct val="0"/>
            </a:spcBef>
            <a:spcAft>
              <a:spcPct val="35000"/>
            </a:spcAft>
            <a:buNone/>
          </a:pPr>
          <a:r>
            <a:rPr lang="es-ES" sz="1500" kern="1200" dirty="0"/>
            <a:t>DEPOSITARIOS</a:t>
          </a:r>
        </a:p>
      </dsp:txBody>
      <dsp:txXfrm rot="-5400000">
        <a:off x="1" y="691141"/>
        <a:ext cx="1375629" cy="589555"/>
      </dsp:txXfrm>
    </dsp:sp>
    <dsp:sp modelId="{5BD8B44B-C9E4-41A7-B019-BFA8C472E00F}">
      <dsp:nvSpPr>
        <dsp:cNvPr id="0" name=""/>
        <dsp:cNvSpPr/>
      </dsp:nvSpPr>
      <dsp:spPr>
        <a:xfrm rot="5400000">
          <a:off x="5354849" y="-3975893"/>
          <a:ext cx="1277369" cy="9235809"/>
        </a:xfrm>
        <a:prstGeom prst="round2Same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s-ES" sz="1500" kern="1200" dirty="0"/>
            <a:t>Se incluye dentro de las obligaciones especiales del depositario:</a:t>
          </a:r>
        </a:p>
        <a:p>
          <a:pPr marL="114300" lvl="1" indent="-114300" algn="l" defTabSz="666750">
            <a:lnSpc>
              <a:spcPct val="90000"/>
            </a:lnSpc>
            <a:spcBef>
              <a:spcPct val="0"/>
            </a:spcBef>
            <a:spcAft>
              <a:spcPct val="15000"/>
            </a:spcAft>
            <a:buChar char="•"/>
          </a:pPr>
          <a:r>
            <a:rPr lang="es-ES" sz="1500" kern="1200" dirty="0"/>
            <a:t>1. Controlar y gestionar las zonas comunes en los inmueble que no tienen régimen de propiedad horizontal.</a:t>
          </a:r>
        </a:p>
        <a:p>
          <a:pPr marL="114300" lvl="1" indent="-114300" algn="l" defTabSz="666750">
            <a:lnSpc>
              <a:spcPct val="90000"/>
            </a:lnSpc>
            <a:spcBef>
              <a:spcPct val="0"/>
            </a:spcBef>
            <a:spcAft>
              <a:spcPct val="15000"/>
            </a:spcAft>
            <a:buChar char="•"/>
          </a:pPr>
          <a:r>
            <a:rPr lang="es-ES" sz="1500" kern="1200" dirty="0"/>
            <a:t>2. Efectuar </a:t>
          </a:r>
          <a:r>
            <a:rPr lang="es-CO" sz="1500" kern="1200" dirty="0"/>
            <a:t>un estudio que permita establecer la situación legal de la copropiedad, con base en el cual se efectúen recomendaciones sobre la necesidad de realizar los trámites pertinentes para constituir la Propiedad Horizontal </a:t>
          </a:r>
          <a:endParaRPr lang="es-ES" sz="1500" kern="1200" dirty="0"/>
        </a:p>
      </dsp:txBody>
      <dsp:txXfrm rot="-5400000">
        <a:off x="1375629" y="65683"/>
        <a:ext cx="9173453" cy="1152657"/>
      </dsp:txXfrm>
    </dsp:sp>
    <dsp:sp modelId="{EB783EB2-6CA6-45FA-8DA2-6C81DE780567}">
      <dsp:nvSpPr>
        <dsp:cNvPr id="0" name=""/>
        <dsp:cNvSpPr/>
      </dsp:nvSpPr>
      <dsp:spPr>
        <a:xfrm rot="5400000">
          <a:off x="-294777" y="2072608"/>
          <a:ext cx="1965184" cy="1375629"/>
        </a:xfrm>
        <a:prstGeom prst="chevron">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DESTRUCCIÓN O CHATARRIZACIÓN</a:t>
          </a:r>
        </a:p>
      </dsp:txBody>
      <dsp:txXfrm rot="-5400000">
        <a:off x="1" y="2465646"/>
        <a:ext cx="1375629" cy="589555"/>
      </dsp:txXfrm>
    </dsp:sp>
    <dsp:sp modelId="{7933102F-6CCB-4C9D-A281-046528AE054F}">
      <dsp:nvSpPr>
        <dsp:cNvPr id="0" name=""/>
        <dsp:cNvSpPr/>
      </dsp:nvSpPr>
      <dsp:spPr>
        <a:xfrm rot="5400000">
          <a:off x="5354849" y="-2201388"/>
          <a:ext cx="1277369" cy="9235809"/>
        </a:xfrm>
        <a:prstGeom prst="round2Same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s-CO" sz="1500" kern="1200" dirty="0"/>
            <a:t>Se incluye el Comité con la competencia para destruir o </a:t>
          </a:r>
          <a:r>
            <a:rPr lang="es-CO" sz="1500" kern="1200" dirty="0" err="1"/>
            <a:t>chatarrizar</a:t>
          </a:r>
          <a:r>
            <a:rPr lang="es-CO" sz="1500" kern="1200" dirty="0"/>
            <a:t> los bienes afectados con medidas cautelares dentro del proceso de extinción de dominio el cual está  conformado por un representante de la Presidencia de la República, un representante del Ministerio de Hacienda y Crédito Público y un representante del Ministerio de Justicia y del Derecho y la Sociedad de Activos Especiales SAS en su calidad de Secretaría Técnica.</a:t>
          </a:r>
          <a:endParaRPr lang="es-ES" sz="1500" kern="1200" dirty="0"/>
        </a:p>
        <a:p>
          <a:pPr marL="114300" lvl="1" indent="-114300" algn="l" defTabSz="666750">
            <a:lnSpc>
              <a:spcPct val="90000"/>
            </a:lnSpc>
            <a:spcBef>
              <a:spcPct val="0"/>
            </a:spcBef>
            <a:spcAft>
              <a:spcPct val="15000"/>
            </a:spcAft>
            <a:buChar char="•"/>
          </a:pPr>
          <a:r>
            <a:rPr lang="es-CO" sz="1500" kern="1200" dirty="0"/>
            <a:t>Se ajustan las causales de destrucción o chatarrización</a:t>
          </a:r>
          <a:endParaRPr lang="es-ES" sz="1500" kern="1200" dirty="0"/>
        </a:p>
      </dsp:txBody>
      <dsp:txXfrm rot="-5400000">
        <a:off x="1375629" y="1840188"/>
        <a:ext cx="9173453" cy="1152657"/>
      </dsp:txXfrm>
    </dsp:sp>
    <dsp:sp modelId="{DC17E9E3-470F-4E1A-8D45-38A404937B86}">
      <dsp:nvSpPr>
        <dsp:cNvPr id="0" name=""/>
        <dsp:cNvSpPr/>
      </dsp:nvSpPr>
      <dsp:spPr>
        <a:xfrm rot="5400000">
          <a:off x="-294777" y="3847114"/>
          <a:ext cx="1965184" cy="1375629"/>
        </a:xfrm>
        <a:prstGeom prst="chevron">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DESALOJOS</a:t>
          </a:r>
        </a:p>
      </dsp:txBody>
      <dsp:txXfrm rot="-5400000">
        <a:off x="1" y="4240152"/>
        <a:ext cx="1375629" cy="589555"/>
      </dsp:txXfrm>
    </dsp:sp>
    <dsp:sp modelId="{918C61F8-F40B-44F7-B8B8-CD5FDFC1A053}">
      <dsp:nvSpPr>
        <dsp:cNvPr id="0" name=""/>
        <dsp:cNvSpPr/>
      </dsp:nvSpPr>
      <dsp:spPr>
        <a:xfrm rot="5400000">
          <a:off x="5354849" y="-426883"/>
          <a:ext cx="1277369" cy="9235809"/>
        </a:xfrm>
        <a:prstGeom prst="round2Same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s-ES" sz="1500" kern="1200" dirty="0"/>
            <a:t>Se incluye los pertinente a la capacidad que tiene la SAE para ejercer </a:t>
          </a:r>
          <a:r>
            <a:rPr lang="es-CO" sz="1500" kern="1200" dirty="0"/>
            <a:t>directamente la Función de Policía Administrativa objeto de delegación por parte del Ministerio de Justicia y del Derecho, y en consecuencia por conducto de sus funcionarios puede ejecutar los actos que se expidan tendientes a la entrega real y material de los bienes que ingresan al FRISCO</a:t>
          </a:r>
          <a:r>
            <a:rPr lang="es-ES" sz="1500" kern="1200" dirty="0"/>
            <a:t> </a:t>
          </a:r>
        </a:p>
      </dsp:txBody>
      <dsp:txXfrm rot="-5400000">
        <a:off x="1375629" y="3614693"/>
        <a:ext cx="9173453" cy="11526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B27D5C-5528-42B2-9681-1B1761257DBD}">
      <dsp:nvSpPr>
        <dsp:cNvPr id="0" name=""/>
        <dsp:cNvSpPr/>
      </dsp:nvSpPr>
      <dsp:spPr>
        <a:xfrm>
          <a:off x="-4594335" y="-704407"/>
          <a:ext cx="5472816" cy="5472816"/>
        </a:xfrm>
        <a:prstGeom prst="blockArc">
          <a:avLst>
            <a:gd name="adj1" fmla="val 18900000"/>
            <a:gd name="adj2" fmla="val 2700000"/>
            <a:gd name="adj3" fmla="val 395"/>
          </a:avLst>
        </a:pr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50AABA-B614-4BC5-9A13-798F15013D4A}">
      <dsp:nvSpPr>
        <dsp:cNvPr id="0" name=""/>
        <dsp:cNvSpPr/>
      </dsp:nvSpPr>
      <dsp:spPr>
        <a:xfrm>
          <a:off x="460128" y="312440"/>
          <a:ext cx="5580684" cy="625205"/>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6257" tIns="81280" rIns="81280" bIns="81280" numCol="1" spcCol="1270" anchor="ctr" anchorCtr="0">
          <a:noAutofit/>
        </a:bodyPr>
        <a:lstStyle/>
        <a:p>
          <a:pPr marL="0" lvl="0" indent="0" algn="l" defTabSz="1422400">
            <a:lnSpc>
              <a:spcPct val="90000"/>
            </a:lnSpc>
            <a:spcBef>
              <a:spcPct val="0"/>
            </a:spcBef>
            <a:spcAft>
              <a:spcPct val="35000"/>
            </a:spcAft>
            <a:buNone/>
          </a:pPr>
          <a:r>
            <a:rPr lang="es-CO" sz="3200" kern="1200"/>
            <a:t>Seguridad</a:t>
          </a:r>
          <a:endParaRPr lang="es-ES" sz="3200" kern="1200"/>
        </a:p>
      </dsp:txBody>
      <dsp:txXfrm>
        <a:off x="460128" y="312440"/>
        <a:ext cx="5580684" cy="625205"/>
      </dsp:txXfrm>
    </dsp:sp>
    <dsp:sp modelId="{3E603FDD-D30D-4EE5-BD6A-DF42D27D23FD}">
      <dsp:nvSpPr>
        <dsp:cNvPr id="0" name=""/>
        <dsp:cNvSpPr/>
      </dsp:nvSpPr>
      <dsp:spPr>
        <a:xfrm>
          <a:off x="69375" y="234289"/>
          <a:ext cx="781507" cy="781507"/>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F075ECE-661C-404E-A611-25CC04FE4C59}">
      <dsp:nvSpPr>
        <dsp:cNvPr id="0" name=""/>
        <dsp:cNvSpPr/>
      </dsp:nvSpPr>
      <dsp:spPr>
        <a:xfrm>
          <a:off x="818573" y="1250411"/>
          <a:ext cx="5222240" cy="625205"/>
        </a:xfrm>
        <a:prstGeom prst="rect">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6257" tIns="81280" rIns="81280" bIns="81280" numCol="1" spcCol="1270" anchor="ctr" anchorCtr="0">
          <a:noAutofit/>
        </a:bodyPr>
        <a:lstStyle/>
        <a:p>
          <a:pPr marL="0" lvl="0" indent="0" algn="l" defTabSz="1422400">
            <a:lnSpc>
              <a:spcPct val="90000"/>
            </a:lnSpc>
            <a:spcBef>
              <a:spcPct val="0"/>
            </a:spcBef>
            <a:spcAft>
              <a:spcPct val="35000"/>
            </a:spcAft>
            <a:buNone/>
          </a:pPr>
          <a:r>
            <a:rPr lang="es-CO" sz="3200" kern="1200" dirty="0"/>
            <a:t>Proveedores</a:t>
          </a:r>
        </a:p>
      </dsp:txBody>
      <dsp:txXfrm>
        <a:off x="818573" y="1250411"/>
        <a:ext cx="5222240" cy="625205"/>
      </dsp:txXfrm>
    </dsp:sp>
    <dsp:sp modelId="{5EA66EA1-FC56-4905-A45E-7B7229CBB383}">
      <dsp:nvSpPr>
        <dsp:cNvPr id="0" name=""/>
        <dsp:cNvSpPr/>
      </dsp:nvSpPr>
      <dsp:spPr>
        <a:xfrm>
          <a:off x="427819" y="1172260"/>
          <a:ext cx="781507" cy="781507"/>
        </a:xfrm>
        <a:prstGeom prst="ellipse">
          <a:avLst/>
        </a:prstGeom>
        <a:solidFill>
          <a:schemeClr val="lt1">
            <a:hueOff val="0"/>
            <a:satOff val="0"/>
            <a:lumOff val="0"/>
            <a:alphaOff val="0"/>
          </a:schemeClr>
        </a:solidFill>
        <a:ln w="25400" cap="flat" cmpd="sng" algn="ctr">
          <a:solidFill>
            <a:schemeClr val="accent4">
              <a:hueOff val="-1488257"/>
              <a:satOff val="8966"/>
              <a:lumOff val="719"/>
              <a:alphaOff val="0"/>
            </a:schemeClr>
          </a:solidFill>
          <a:prstDash val="solid"/>
        </a:ln>
        <a:effectLst/>
      </dsp:spPr>
      <dsp:style>
        <a:lnRef idx="2">
          <a:scrgbClr r="0" g="0" b="0"/>
        </a:lnRef>
        <a:fillRef idx="1">
          <a:scrgbClr r="0" g="0" b="0"/>
        </a:fillRef>
        <a:effectRef idx="0">
          <a:scrgbClr r="0" g="0" b="0"/>
        </a:effectRef>
        <a:fontRef idx="minor"/>
      </dsp:style>
    </dsp:sp>
    <dsp:sp modelId="{EA9B0244-9AF6-4AFA-8794-496F0924AA10}">
      <dsp:nvSpPr>
        <dsp:cNvPr id="0" name=""/>
        <dsp:cNvSpPr/>
      </dsp:nvSpPr>
      <dsp:spPr>
        <a:xfrm>
          <a:off x="818573" y="2188382"/>
          <a:ext cx="5222240" cy="625205"/>
        </a:xfrm>
        <a:prstGeom prst="rect">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6257" tIns="81280" rIns="81280" bIns="81280" numCol="1" spcCol="1270" anchor="ctr" anchorCtr="0">
          <a:noAutofit/>
        </a:bodyPr>
        <a:lstStyle/>
        <a:p>
          <a:pPr marL="0" lvl="0" indent="0" algn="l" defTabSz="1422400">
            <a:lnSpc>
              <a:spcPct val="90000"/>
            </a:lnSpc>
            <a:spcBef>
              <a:spcPct val="0"/>
            </a:spcBef>
            <a:spcAft>
              <a:spcPct val="35000"/>
            </a:spcAft>
            <a:buNone/>
          </a:pPr>
          <a:r>
            <a:rPr lang="es-CO" sz="3200" kern="1200" dirty="0"/>
            <a:t>Aplicaciones</a:t>
          </a:r>
        </a:p>
      </dsp:txBody>
      <dsp:txXfrm>
        <a:off x="818573" y="2188382"/>
        <a:ext cx="5222240" cy="625205"/>
      </dsp:txXfrm>
    </dsp:sp>
    <dsp:sp modelId="{0BF31347-CF17-47C7-B9D0-6A78C92C3B88}">
      <dsp:nvSpPr>
        <dsp:cNvPr id="0" name=""/>
        <dsp:cNvSpPr/>
      </dsp:nvSpPr>
      <dsp:spPr>
        <a:xfrm>
          <a:off x="427819" y="2110232"/>
          <a:ext cx="781507" cy="781507"/>
        </a:xfrm>
        <a:prstGeom prst="ellipse">
          <a:avLst/>
        </a:prstGeom>
        <a:solidFill>
          <a:schemeClr val="lt1">
            <a:hueOff val="0"/>
            <a:satOff val="0"/>
            <a:lumOff val="0"/>
            <a:alphaOff val="0"/>
          </a:schemeClr>
        </a:solidFill>
        <a:ln w="25400" cap="flat" cmpd="sng" algn="ctr">
          <a:solidFill>
            <a:schemeClr val="accent4">
              <a:hueOff val="-2976513"/>
              <a:satOff val="17933"/>
              <a:lumOff val="1437"/>
              <a:alphaOff val="0"/>
            </a:schemeClr>
          </a:solidFill>
          <a:prstDash val="solid"/>
        </a:ln>
        <a:effectLst/>
      </dsp:spPr>
      <dsp:style>
        <a:lnRef idx="2">
          <a:scrgbClr r="0" g="0" b="0"/>
        </a:lnRef>
        <a:fillRef idx="1">
          <a:scrgbClr r="0" g="0" b="0"/>
        </a:fillRef>
        <a:effectRef idx="0">
          <a:scrgbClr r="0" g="0" b="0"/>
        </a:effectRef>
        <a:fontRef idx="minor"/>
      </dsp:style>
    </dsp:sp>
    <dsp:sp modelId="{04273F62-2EEE-4966-A7D3-AC82A24635C3}">
      <dsp:nvSpPr>
        <dsp:cNvPr id="0" name=""/>
        <dsp:cNvSpPr/>
      </dsp:nvSpPr>
      <dsp:spPr>
        <a:xfrm>
          <a:off x="460128" y="3126353"/>
          <a:ext cx="5580684" cy="625205"/>
        </a:xfrm>
        <a:prstGeom prst="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6257" tIns="81280" rIns="81280" bIns="81280" numCol="1" spcCol="1270" anchor="ctr" anchorCtr="0">
          <a:noAutofit/>
        </a:bodyPr>
        <a:lstStyle/>
        <a:p>
          <a:pPr marL="0" lvl="0" indent="0" algn="l" defTabSz="1422400">
            <a:lnSpc>
              <a:spcPct val="90000"/>
            </a:lnSpc>
            <a:spcBef>
              <a:spcPct val="0"/>
            </a:spcBef>
            <a:spcAft>
              <a:spcPct val="35000"/>
            </a:spcAft>
            <a:buNone/>
          </a:pPr>
          <a:r>
            <a:rPr lang="es-CO" sz="3200" kern="1200" dirty="0"/>
            <a:t>Infraestructura</a:t>
          </a:r>
        </a:p>
      </dsp:txBody>
      <dsp:txXfrm>
        <a:off x="460128" y="3126353"/>
        <a:ext cx="5580684" cy="625205"/>
      </dsp:txXfrm>
    </dsp:sp>
    <dsp:sp modelId="{F22BCF76-61BF-4094-A1DE-9D66DF760010}">
      <dsp:nvSpPr>
        <dsp:cNvPr id="0" name=""/>
        <dsp:cNvSpPr/>
      </dsp:nvSpPr>
      <dsp:spPr>
        <a:xfrm>
          <a:off x="69375" y="3048203"/>
          <a:ext cx="781507" cy="781507"/>
        </a:xfrm>
        <a:prstGeom prst="ellipse">
          <a:avLst/>
        </a:prstGeom>
        <a:solidFill>
          <a:schemeClr val="lt1">
            <a:hueOff val="0"/>
            <a:satOff val="0"/>
            <a:lumOff val="0"/>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F52E4B-B2EE-495E-9A39-4D1039E42D66}">
      <dsp:nvSpPr>
        <dsp:cNvPr id="0" name=""/>
        <dsp:cNvSpPr/>
      </dsp:nvSpPr>
      <dsp:spPr>
        <a:xfrm>
          <a:off x="3081942" y="0"/>
          <a:ext cx="4622913" cy="1372652"/>
        </a:xfrm>
        <a:prstGeom prst="rightArrow">
          <a:avLst>
            <a:gd name="adj1" fmla="val 75000"/>
            <a:gd name="adj2" fmla="val 50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s-CO" sz="1800" kern="1200" dirty="0"/>
            <a:t>Control y registro de las aplicaciones que pueden ser ejecutadas en cada computador</a:t>
          </a:r>
        </a:p>
        <a:p>
          <a:pPr marL="171450" lvl="1" indent="-171450" algn="l" defTabSz="800100">
            <a:lnSpc>
              <a:spcPct val="90000"/>
            </a:lnSpc>
            <a:spcBef>
              <a:spcPct val="0"/>
            </a:spcBef>
            <a:spcAft>
              <a:spcPct val="15000"/>
            </a:spcAft>
            <a:buChar char="•"/>
          </a:pPr>
          <a:r>
            <a:rPr lang="es-CO" sz="1800" kern="1200" dirty="0"/>
            <a:t>Atención auditoría Derechos de Autor por parte de Control Interno</a:t>
          </a:r>
        </a:p>
        <a:p>
          <a:pPr marL="228600" lvl="1" indent="-228600" algn="l" defTabSz="889000">
            <a:lnSpc>
              <a:spcPct val="90000"/>
            </a:lnSpc>
            <a:spcBef>
              <a:spcPct val="0"/>
            </a:spcBef>
            <a:spcAft>
              <a:spcPct val="15000"/>
            </a:spcAft>
            <a:buChar char="•"/>
          </a:pPr>
          <a:endParaRPr lang="es-CO" sz="2000" kern="1200" dirty="0"/>
        </a:p>
      </dsp:txBody>
      <dsp:txXfrm>
        <a:off x="3081942" y="171582"/>
        <a:ext cx="4108169" cy="1029489"/>
      </dsp:txXfrm>
    </dsp:sp>
    <dsp:sp modelId="{6B0C6E43-3E91-4324-A5EE-C8A7BC7377A9}">
      <dsp:nvSpPr>
        <dsp:cNvPr id="0" name=""/>
        <dsp:cNvSpPr/>
      </dsp:nvSpPr>
      <dsp:spPr>
        <a:xfrm>
          <a:off x="0" y="0"/>
          <a:ext cx="3081942" cy="1372652"/>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es-CO" sz="4400" kern="1200" dirty="0"/>
            <a:t>Control</a:t>
          </a:r>
        </a:p>
      </dsp:txBody>
      <dsp:txXfrm>
        <a:off x="67007" y="67007"/>
        <a:ext cx="2947928" cy="1238638"/>
      </dsp:txXfrm>
    </dsp:sp>
    <dsp:sp modelId="{CC6242F9-2FFD-4105-92AC-6FA66C1C150F}">
      <dsp:nvSpPr>
        <dsp:cNvPr id="0" name=""/>
        <dsp:cNvSpPr/>
      </dsp:nvSpPr>
      <dsp:spPr>
        <a:xfrm>
          <a:off x="3081942" y="1509917"/>
          <a:ext cx="4622913" cy="1372652"/>
        </a:xfrm>
        <a:prstGeom prst="rightArrow">
          <a:avLst>
            <a:gd name="adj1" fmla="val 75000"/>
            <a:gd name="adj2" fmla="val 50000"/>
          </a:avLst>
        </a:prstGeom>
        <a:solidFill>
          <a:schemeClr val="accent4">
            <a:tint val="40000"/>
            <a:alpha val="90000"/>
            <a:hueOff val="-1972855"/>
            <a:satOff val="11079"/>
            <a:lumOff val="704"/>
            <a:alphaOff val="0"/>
          </a:schemeClr>
        </a:solidFill>
        <a:ln w="25400" cap="flat" cmpd="sng" algn="ctr">
          <a:solidFill>
            <a:schemeClr val="accent4">
              <a:tint val="40000"/>
              <a:alpha val="90000"/>
              <a:hueOff val="-1972855"/>
              <a:satOff val="11079"/>
              <a:lumOff val="70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s-CO" sz="2000" kern="1200" dirty="0"/>
            <a:t>Grabación de todas las actividades en los computadores que sea requerido</a:t>
          </a:r>
        </a:p>
        <a:p>
          <a:pPr marL="228600" lvl="1" indent="-228600" algn="l" defTabSz="889000">
            <a:lnSpc>
              <a:spcPct val="90000"/>
            </a:lnSpc>
            <a:spcBef>
              <a:spcPct val="0"/>
            </a:spcBef>
            <a:spcAft>
              <a:spcPct val="15000"/>
            </a:spcAft>
            <a:buChar char="•"/>
          </a:pPr>
          <a:r>
            <a:rPr lang="es-CO" sz="2000" kern="1200" dirty="0"/>
            <a:t>Depuración Directorio Activo</a:t>
          </a:r>
        </a:p>
      </dsp:txBody>
      <dsp:txXfrm>
        <a:off x="3081942" y="1681499"/>
        <a:ext cx="4108169" cy="1029489"/>
      </dsp:txXfrm>
    </dsp:sp>
    <dsp:sp modelId="{7875F873-3220-4A23-BEED-5D6C001B9E3F}">
      <dsp:nvSpPr>
        <dsp:cNvPr id="0" name=""/>
        <dsp:cNvSpPr/>
      </dsp:nvSpPr>
      <dsp:spPr>
        <a:xfrm>
          <a:off x="0" y="1509917"/>
          <a:ext cx="3081942" cy="1372652"/>
        </a:xfrm>
        <a:prstGeom prst="roundRect">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es-CO" sz="4400" kern="1200" dirty="0"/>
            <a:t>Monitoreo</a:t>
          </a:r>
        </a:p>
      </dsp:txBody>
      <dsp:txXfrm>
        <a:off x="67007" y="1576924"/>
        <a:ext cx="2947928" cy="1238638"/>
      </dsp:txXfrm>
    </dsp:sp>
    <dsp:sp modelId="{CCD82FC2-60FF-424D-B2C2-FAD7A70C1F4D}">
      <dsp:nvSpPr>
        <dsp:cNvPr id="0" name=""/>
        <dsp:cNvSpPr/>
      </dsp:nvSpPr>
      <dsp:spPr>
        <a:xfrm>
          <a:off x="3081942" y="3019835"/>
          <a:ext cx="4622913" cy="1372652"/>
        </a:xfrm>
        <a:prstGeom prst="rightArrow">
          <a:avLst>
            <a:gd name="adj1" fmla="val 75000"/>
            <a:gd name="adj2" fmla="val 50000"/>
          </a:avLst>
        </a:prstGeom>
        <a:solidFill>
          <a:schemeClr val="accent4">
            <a:tint val="40000"/>
            <a:alpha val="90000"/>
            <a:hueOff val="-3945710"/>
            <a:satOff val="22157"/>
            <a:lumOff val="1408"/>
            <a:alphaOff val="0"/>
          </a:schemeClr>
        </a:solidFill>
        <a:ln w="25400" cap="flat" cmpd="sng" algn="ctr">
          <a:solidFill>
            <a:schemeClr val="accent4">
              <a:tint val="40000"/>
              <a:alpha val="90000"/>
              <a:hueOff val="-3945710"/>
              <a:satOff val="22157"/>
              <a:lumOff val="14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s-CO" sz="2000" kern="1200" dirty="0"/>
            <a:t>Grabación de todas las llamadas telefónicas</a:t>
          </a:r>
        </a:p>
      </dsp:txBody>
      <dsp:txXfrm>
        <a:off x="3081942" y="3191417"/>
        <a:ext cx="4108169" cy="1029489"/>
      </dsp:txXfrm>
    </dsp:sp>
    <dsp:sp modelId="{C55FA819-1EF0-4F0F-B8D3-1A4215836C01}">
      <dsp:nvSpPr>
        <dsp:cNvPr id="0" name=""/>
        <dsp:cNvSpPr/>
      </dsp:nvSpPr>
      <dsp:spPr>
        <a:xfrm>
          <a:off x="0" y="3019835"/>
          <a:ext cx="3081942" cy="1372652"/>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es-CO" sz="4400" kern="1200" dirty="0"/>
            <a:t>Llamadas</a:t>
          </a:r>
        </a:p>
      </dsp:txBody>
      <dsp:txXfrm>
        <a:off x="67007" y="3086842"/>
        <a:ext cx="2947928" cy="123863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F52E4B-B2EE-495E-9A39-4D1039E42D66}">
      <dsp:nvSpPr>
        <dsp:cNvPr id="0" name=""/>
        <dsp:cNvSpPr/>
      </dsp:nvSpPr>
      <dsp:spPr>
        <a:xfrm>
          <a:off x="3081942" y="536"/>
          <a:ext cx="4622913" cy="2091150"/>
        </a:xfrm>
        <a:prstGeom prst="rightArrow">
          <a:avLst>
            <a:gd name="adj1" fmla="val 75000"/>
            <a:gd name="adj2" fmla="val 50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s-CO" sz="1800" kern="1200" dirty="0"/>
            <a:t>Atención auditoría Gestión de Incidentes por parte de Revisoría Fiscal</a:t>
          </a:r>
        </a:p>
        <a:p>
          <a:pPr marL="171450" lvl="1" indent="-171450" algn="l" defTabSz="800100">
            <a:lnSpc>
              <a:spcPct val="90000"/>
            </a:lnSpc>
            <a:spcBef>
              <a:spcPct val="0"/>
            </a:spcBef>
            <a:spcAft>
              <a:spcPct val="15000"/>
            </a:spcAft>
            <a:buChar char="•"/>
          </a:pPr>
          <a:r>
            <a:rPr lang="es-CO" sz="1800" kern="1200" dirty="0"/>
            <a:t>Elaboración de procedimiento: Control de Software y Datos Abiertos</a:t>
          </a:r>
        </a:p>
        <a:p>
          <a:pPr marL="228600" lvl="1" indent="-228600" algn="l" defTabSz="889000">
            <a:lnSpc>
              <a:spcPct val="90000"/>
            </a:lnSpc>
            <a:spcBef>
              <a:spcPct val="0"/>
            </a:spcBef>
            <a:spcAft>
              <a:spcPct val="15000"/>
            </a:spcAft>
            <a:buChar char="•"/>
          </a:pPr>
          <a:endParaRPr lang="es-CO" sz="2000" kern="1200" dirty="0"/>
        </a:p>
      </dsp:txBody>
      <dsp:txXfrm>
        <a:off x="3081942" y="261930"/>
        <a:ext cx="3838732" cy="1568362"/>
      </dsp:txXfrm>
    </dsp:sp>
    <dsp:sp modelId="{6B0C6E43-3E91-4324-A5EE-C8A7BC7377A9}">
      <dsp:nvSpPr>
        <dsp:cNvPr id="0" name=""/>
        <dsp:cNvSpPr/>
      </dsp:nvSpPr>
      <dsp:spPr>
        <a:xfrm>
          <a:off x="0" y="536"/>
          <a:ext cx="3081942" cy="209115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114300" rIns="228600" bIns="114300" numCol="1" spcCol="1270" anchor="ctr" anchorCtr="0">
          <a:noAutofit/>
        </a:bodyPr>
        <a:lstStyle/>
        <a:p>
          <a:pPr marL="0" lvl="0" indent="0" algn="ctr" defTabSz="2667000">
            <a:lnSpc>
              <a:spcPct val="90000"/>
            </a:lnSpc>
            <a:spcBef>
              <a:spcPct val="0"/>
            </a:spcBef>
            <a:spcAft>
              <a:spcPct val="35000"/>
            </a:spcAft>
            <a:buNone/>
          </a:pPr>
          <a:r>
            <a:rPr lang="es-CO" sz="6000" kern="1200" dirty="0"/>
            <a:t>Control</a:t>
          </a:r>
        </a:p>
      </dsp:txBody>
      <dsp:txXfrm>
        <a:off x="102082" y="102618"/>
        <a:ext cx="2877778" cy="1886986"/>
      </dsp:txXfrm>
    </dsp:sp>
    <dsp:sp modelId="{CC6242F9-2FFD-4105-92AC-6FA66C1C150F}">
      <dsp:nvSpPr>
        <dsp:cNvPr id="0" name=""/>
        <dsp:cNvSpPr/>
      </dsp:nvSpPr>
      <dsp:spPr>
        <a:xfrm>
          <a:off x="3081942" y="2300801"/>
          <a:ext cx="4622913" cy="2091150"/>
        </a:xfrm>
        <a:prstGeom prst="rightArrow">
          <a:avLst>
            <a:gd name="adj1" fmla="val 75000"/>
            <a:gd name="adj2" fmla="val 50000"/>
          </a:avLst>
        </a:prstGeom>
        <a:solidFill>
          <a:schemeClr val="accent4">
            <a:tint val="40000"/>
            <a:alpha val="90000"/>
            <a:hueOff val="-3945710"/>
            <a:satOff val="22157"/>
            <a:lumOff val="1408"/>
            <a:alphaOff val="0"/>
          </a:schemeClr>
        </a:solidFill>
        <a:ln w="25400" cap="flat" cmpd="sng" algn="ctr">
          <a:solidFill>
            <a:schemeClr val="accent4">
              <a:tint val="40000"/>
              <a:alpha val="90000"/>
              <a:hueOff val="-3945710"/>
              <a:satOff val="22157"/>
              <a:lumOff val="14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s-CO" sz="1800" kern="1200" dirty="0"/>
            <a:t>Participación mesa sectorial Modelo de Seguridad y Privacidad MSPI</a:t>
          </a:r>
        </a:p>
        <a:p>
          <a:pPr marL="171450" lvl="1" indent="-171450" algn="l" defTabSz="800100">
            <a:lnSpc>
              <a:spcPct val="90000"/>
            </a:lnSpc>
            <a:spcBef>
              <a:spcPct val="0"/>
            </a:spcBef>
            <a:spcAft>
              <a:spcPct val="15000"/>
            </a:spcAft>
            <a:buChar char="•"/>
          </a:pPr>
          <a:r>
            <a:rPr lang="es-CO" sz="1800" kern="1200" dirty="0"/>
            <a:t>Instrumento de evaluación seguridad</a:t>
          </a:r>
        </a:p>
        <a:p>
          <a:pPr marL="171450" lvl="1" indent="-171450" algn="l" defTabSz="800100">
            <a:lnSpc>
              <a:spcPct val="90000"/>
            </a:lnSpc>
            <a:spcBef>
              <a:spcPct val="0"/>
            </a:spcBef>
            <a:spcAft>
              <a:spcPct val="15000"/>
            </a:spcAft>
            <a:buChar char="•"/>
          </a:pPr>
          <a:r>
            <a:rPr lang="es-CO" sz="1800" kern="1200" dirty="0"/>
            <a:t>Evaluación GEL – Temas OGI</a:t>
          </a:r>
        </a:p>
      </dsp:txBody>
      <dsp:txXfrm>
        <a:off x="3081942" y="2562195"/>
        <a:ext cx="3838732" cy="1568362"/>
      </dsp:txXfrm>
    </dsp:sp>
    <dsp:sp modelId="{7875F873-3220-4A23-BEED-5D6C001B9E3F}">
      <dsp:nvSpPr>
        <dsp:cNvPr id="0" name=""/>
        <dsp:cNvSpPr/>
      </dsp:nvSpPr>
      <dsp:spPr>
        <a:xfrm>
          <a:off x="0" y="2300801"/>
          <a:ext cx="3081942" cy="2091150"/>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114300" rIns="228600" bIns="114300" numCol="1" spcCol="1270" anchor="ctr" anchorCtr="0">
          <a:noAutofit/>
        </a:bodyPr>
        <a:lstStyle/>
        <a:p>
          <a:pPr marL="0" lvl="0" indent="0" algn="ctr" defTabSz="2667000">
            <a:lnSpc>
              <a:spcPct val="90000"/>
            </a:lnSpc>
            <a:spcBef>
              <a:spcPct val="0"/>
            </a:spcBef>
            <a:spcAft>
              <a:spcPct val="35000"/>
            </a:spcAft>
            <a:buNone/>
          </a:pPr>
          <a:r>
            <a:rPr lang="es-CO" sz="6000" kern="1200" dirty="0" err="1"/>
            <a:t>MinTIC</a:t>
          </a:r>
          <a:endParaRPr lang="es-CO" sz="6000" kern="1200" dirty="0"/>
        </a:p>
      </dsp:txBody>
      <dsp:txXfrm>
        <a:off x="102082" y="2402883"/>
        <a:ext cx="2877778" cy="188698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6242F9-2FFD-4105-92AC-6FA66C1C150F}">
      <dsp:nvSpPr>
        <dsp:cNvPr id="0" name=""/>
        <dsp:cNvSpPr/>
      </dsp:nvSpPr>
      <dsp:spPr>
        <a:xfrm>
          <a:off x="3081942" y="1863"/>
          <a:ext cx="4622913" cy="3812697"/>
        </a:xfrm>
        <a:prstGeom prst="rightArrow">
          <a:avLst>
            <a:gd name="adj1" fmla="val 75000"/>
            <a:gd name="adj2" fmla="val 50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s-CO" sz="2000" kern="1200" dirty="0"/>
            <a:t>Definición de la política</a:t>
          </a:r>
        </a:p>
        <a:p>
          <a:pPr marL="228600" lvl="1" indent="-228600" algn="l" defTabSz="889000">
            <a:lnSpc>
              <a:spcPct val="90000"/>
            </a:lnSpc>
            <a:spcBef>
              <a:spcPct val="0"/>
            </a:spcBef>
            <a:spcAft>
              <a:spcPct val="15000"/>
            </a:spcAft>
            <a:buChar char="•"/>
          </a:pPr>
          <a:r>
            <a:rPr lang="es-CO" sz="2000" kern="1200" dirty="0"/>
            <a:t>Registro de bases de datos a la SIC</a:t>
          </a:r>
        </a:p>
        <a:p>
          <a:pPr marL="228600" lvl="1" indent="-228600" algn="l" defTabSz="889000">
            <a:lnSpc>
              <a:spcPct val="90000"/>
            </a:lnSpc>
            <a:spcBef>
              <a:spcPct val="0"/>
            </a:spcBef>
            <a:spcAft>
              <a:spcPct val="15000"/>
            </a:spcAft>
            <a:buChar char="•"/>
          </a:pPr>
          <a:r>
            <a:rPr lang="es-CO" sz="2000" kern="1200" dirty="0"/>
            <a:t>Atención auditoría Revisoría Fiscal </a:t>
          </a:r>
        </a:p>
        <a:p>
          <a:pPr marL="228600" lvl="1" indent="-228600" algn="l" defTabSz="889000">
            <a:lnSpc>
              <a:spcPct val="90000"/>
            </a:lnSpc>
            <a:spcBef>
              <a:spcPct val="0"/>
            </a:spcBef>
            <a:spcAft>
              <a:spcPct val="15000"/>
            </a:spcAft>
            <a:buChar char="•"/>
          </a:pPr>
          <a:r>
            <a:rPr lang="es-CO" sz="2000" kern="1200" dirty="0"/>
            <a:t>Elaboración del manual tratamiento de datos personales y su resolución</a:t>
          </a:r>
        </a:p>
        <a:p>
          <a:pPr marL="285750" lvl="1" indent="-285750" algn="l" defTabSz="1600200">
            <a:lnSpc>
              <a:spcPct val="90000"/>
            </a:lnSpc>
            <a:spcBef>
              <a:spcPct val="0"/>
            </a:spcBef>
            <a:spcAft>
              <a:spcPct val="15000"/>
            </a:spcAft>
            <a:buChar char="•"/>
          </a:pPr>
          <a:endParaRPr lang="es-ES" sz="3600" kern="1200" dirty="0"/>
        </a:p>
        <a:p>
          <a:pPr marL="285750" lvl="1" indent="-285750" algn="l" defTabSz="1600200">
            <a:lnSpc>
              <a:spcPct val="90000"/>
            </a:lnSpc>
            <a:spcBef>
              <a:spcPct val="0"/>
            </a:spcBef>
            <a:spcAft>
              <a:spcPct val="15000"/>
            </a:spcAft>
            <a:buChar char="•"/>
          </a:pPr>
          <a:endParaRPr lang="es-ES" sz="3600" kern="1200"/>
        </a:p>
      </dsp:txBody>
      <dsp:txXfrm>
        <a:off x="3081942" y="478450"/>
        <a:ext cx="3193152" cy="2859523"/>
      </dsp:txXfrm>
    </dsp:sp>
    <dsp:sp modelId="{7875F873-3220-4A23-BEED-5D6C001B9E3F}">
      <dsp:nvSpPr>
        <dsp:cNvPr id="0" name=""/>
        <dsp:cNvSpPr/>
      </dsp:nvSpPr>
      <dsp:spPr>
        <a:xfrm>
          <a:off x="0" y="0"/>
          <a:ext cx="3081942" cy="3812697"/>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81915" rIns="163830" bIns="81915" numCol="1" spcCol="1270" anchor="ctr" anchorCtr="0">
          <a:noAutofit/>
        </a:bodyPr>
        <a:lstStyle/>
        <a:p>
          <a:pPr marL="0" lvl="0" indent="0" algn="ctr" defTabSz="1911350">
            <a:lnSpc>
              <a:spcPct val="90000"/>
            </a:lnSpc>
            <a:spcBef>
              <a:spcPct val="0"/>
            </a:spcBef>
            <a:spcAft>
              <a:spcPct val="35000"/>
            </a:spcAft>
            <a:buNone/>
          </a:pPr>
          <a:r>
            <a:rPr lang="es-CO" sz="4300" kern="1200" dirty="0"/>
            <a:t>Datos personales</a:t>
          </a:r>
        </a:p>
      </dsp:txBody>
      <dsp:txXfrm>
        <a:off x="150448" y="150448"/>
        <a:ext cx="2781046" cy="351180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6310DD-DA59-4FF1-A47A-F0D22A621FAC}">
      <dsp:nvSpPr>
        <dsp:cNvPr id="0" name=""/>
        <dsp:cNvSpPr/>
      </dsp:nvSpPr>
      <dsp:spPr>
        <a:xfrm>
          <a:off x="3081942" y="0"/>
          <a:ext cx="4622913" cy="1192632"/>
        </a:xfrm>
        <a:prstGeom prst="rightArrow">
          <a:avLst>
            <a:gd name="adj1" fmla="val 75000"/>
            <a:gd name="adj2" fmla="val 50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s-CO" sz="2000" kern="1200" dirty="0"/>
            <a:t>En proceso de liquidación</a:t>
          </a:r>
        </a:p>
      </dsp:txBody>
      <dsp:txXfrm>
        <a:off x="3081942" y="149079"/>
        <a:ext cx="4175676" cy="894474"/>
      </dsp:txXfrm>
    </dsp:sp>
    <dsp:sp modelId="{A77ECE1E-38C8-4002-B660-CCB096FC3254}">
      <dsp:nvSpPr>
        <dsp:cNvPr id="0" name=""/>
        <dsp:cNvSpPr/>
      </dsp:nvSpPr>
      <dsp:spPr>
        <a:xfrm>
          <a:off x="0" y="0"/>
          <a:ext cx="3081942" cy="1192632"/>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CO" sz="2000" kern="1200" dirty="0"/>
            <a:t>Contrato 001-2009</a:t>
          </a:r>
          <a:endParaRPr lang="es-CO" kern="1200" dirty="0"/>
        </a:p>
      </dsp:txBody>
      <dsp:txXfrm>
        <a:off x="58219" y="58219"/>
        <a:ext cx="2965504" cy="1076194"/>
      </dsp:txXfrm>
    </dsp:sp>
    <dsp:sp modelId="{0AEBC309-552B-4DA8-8702-A8BF79ADDEEF}">
      <dsp:nvSpPr>
        <dsp:cNvPr id="0" name=""/>
        <dsp:cNvSpPr/>
      </dsp:nvSpPr>
      <dsp:spPr>
        <a:xfrm>
          <a:off x="3081942" y="1311895"/>
          <a:ext cx="4622913" cy="1192632"/>
        </a:xfrm>
        <a:prstGeom prst="rightArrow">
          <a:avLst>
            <a:gd name="adj1" fmla="val 75000"/>
            <a:gd name="adj2" fmla="val 50000"/>
          </a:avLst>
        </a:prstGeom>
        <a:solidFill>
          <a:schemeClr val="accent4">
            <a:tint val="40000"/>
            <a:alpha val="90000"/>
            <a:hueOff val="-1972855"/>
            <a:satOff val="11079"/>
            <a:lumOff val="704"/>
            <a:alphaOff val="0"/>
          </a:schemeClr>
        </a:solidFill>
        <a:ln w="25400" cap="flat" cmpd="sng" algn="ctr">
          <a:solidFill>
            <a:schemeClr val="accent4">
              <a:tint val="40000"/>
              <a:alpha val="90000"/>
              <a:hueOff val="-1972855"/>
              <a:satOff val="11079"/>
              <a:lumOff val="70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s-CO" sz="2000" kern="1200" dirty="0"/>
            <a:t>En proceso de liquidación</a:t>
          </a:r>
        </a:p>
        <a:p>
          <a:pPr marL="228600" lvl="1" indent="-228600" algn="l" defTabSz="889000">
            <a:lnSpc>
              <a:spcPct val="90000"/>
            </a:lnSpc>
            <a:spcBef>
              <a:spcPct val="0"/>
            </a:spcBef>
            <a:spcAft>
              <a:spcPct val="15000"/>
            </a:spcAft>
            <a:buChar char="•"/>
          </a:pPr>
          <a:r>
            <a:rPr lang="es-CO" sz="2000" kern="1200" dirty="0"/>
            <a:t>Pendiente definir costo fuentes de CONCISA </a:t>
          </a:r>
          <a:r>
            <a:rPr lang="es-CO" sz="2000" kern="1200" dirty="0" err="1"/>
            <a:t>Colgaap</a:t>
          </a:r>
          <a:endParaRPr lang="es-CO" sz="2000" kern="1200" dirty="0"/>
        </a:p>
      </dsp:txBody>
      <dsp:txXfrm>
        <a:off x="3081942" y="1460974"/>
        <a:ext cx="4175676" cy="894474"/>
      </dsp:txXfrm>
    </dsp:sp>
    <dsp:sp modelId="{9178DF30-B9F2-42B1-89D8-14600A03D42E}">
      <dsp:nvSpPr>
        <dsp:cNvPr id="0" name=""/>
        <dsp:cNvSpPr/>
      </dsp:nvSpPr>
      <dsp:spPr>
        <a:xfrm>
          <a:off x="0" y="1311895"/>
          <a:ext cx="3081942" cy="1192632"/>
        </a:xfrm>
        <a:prstGeom prst="roundRect">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CO" sz="2000" kern="1200" dirty="0"/>
            <a:t>Contrato 012-2013 </a:t>
          </a:r>
        </a:p>
      </dsp:txBody>
      <dsp:txXfrm>
        <a:off x="58219" y="1370114"/>
        <a:ext cx="2965504" cy="1076194"/>
      </dsp:txXfrm>
    </dsp:sp>
    <dsp:sp modelId="{CC04A80B-6426-4C56-ACCA-91F7208F134C}">
      <dsp:nvSpPr>
        <dsp:cNvPr id="0" name=""/>
        <dsp:cNvSpPr/>
      </dsp:nvSpPr>
      <dsp:spPr>
        <a:xfrm>
          <a:off x="3081942" y="2623791"/>
          <a:ext cx="4622913" cy="1192632"/>
        </a:xfrm>
        <a:prstGeom prst="rightArrow">
          <a:avLst>
            <a:gd name="adj1" fmla="val 75000"/>
            <a:gd name="adj2" fmla="val 50000"/>
          </a:avLst>
        </a:prstGeom>
        <a:solidFill>
          <a:schemeClr val="accent4">
            <a:tint val="40000"/>
            <a:alpha val="90000"/>
            <a:hueOff val="-3945710"/>
            <a:satOff val="22157"/>
            <a:lumOff val="1408"/>
            <a:alphaOff val="0"/>
          </a:schemeClr>
        </a:solidFill>
        <a:ln w="25400" cap="flat" cmpd="sng" algn="ctr">
          <a:solidFill>
            <a:schemeClr val="accent4">
              <a:tint val="40000"/>
              <a:alpha val="90000"/>
              <a:hueOff val="-3945710"/>
              <a:satOff val="22157"/>
              <a:lumOff val="14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s-CO" sz="2000" kern="1200" dirty="0"/>
            <a:t>TEMIS + ZEUS + PAC + CONCISA + SIGEP hasta 22 de septiembre de 2017</a:t>
          </a:r>
        </a:p>
      </dsp:txBody>
      <dsp:txXfrm>
        <a:off x="3081942" y="2772870"/>
        <a:ext cx="4175676" cy="894474"/>
      </dsp:txXfrm>
    </dsp:sp>
    <dsp:sp modelId="{00EECD84-4488-41DB-8109-DBB18E6FFCAE}">
      <dsp:nvSpPr>
        <dsp:cNvPr id="0" name=""/>
        <dsp:cNvSpPr/>
      </dsp:nvSpPr>
      <dsp:spPr>
        <a:xfrm>
          <a:off x="0" y="2623791"/>
          <a:ext cx="3081942" cy="1192632"/>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CO" sz="2000" kern="1200" dirty="0">
              <a:solidFill>
                <a:prstClr val="white"/>
              </a:solidFill>
              <a:latin typeface="Calibri" panose="020F0502020204030204" pitchFamily="34" charset="0"/>
              <a:ea typeface="+mn-ea"/>
              <a:cs typeface="Calibri" panose="020F0502020204030204" pitchFamily="34" charset="0"/>
            </a:rPr>
            <a:t>Contrato 002-2015</a:t>
          </a:r>
          <a:endParaRPr lang="es-CO" sz="2000" dirty="0"/>
        </a:p>
      </dsp:txBody>
      <dsp:txXfrm>
        <a:off x="58219" y="2682010"/>
        <a:ext cx="2965504" cy="107619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F52E4B-B2EE-495E-9A39-4D1039E42D66}">
      <dsp:nvSpPr>
        <dsp:cNvPr id="0" name=""/>
        <dsp:cNvSpPr/>
      </dsp:nvSpPr>
      <dsp:spPr>
        <a:xfrm>
          <a:off x="3665358" y="819"/>
          <a:ext cx="5491327" cy="1587245"/>
        </a:xfrm>
        <a:prstGeom prst="rightArrow">
          <a:avLst>
            <a:gd name="adj1" fmla="val 75000"/>
            <a:gd name="adj2" fmla="val 50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s-CO" sz="1800" kern="1200" dirty="0"/>
            <a:t>Ajuste transmisión a CISA</a:t>
          </a:r>
        </a:p>
        <a:p>
          <a:pPr marL="171450" lvl="1" indent="-171450" algn="l" defTabSz="800100">
            <a:lnSpc>
              <a:spcPct val="90000"/>
            </a:lnSpc>
            <a:spcBef>
              <a:spcPct val="0"/>
            </a:spcBef>
            <a:spcAft>
              <a:spcPct val="15000"/>
            </a:spcAft>
            <a:buChar char="•"/>
          </a:pPr>
          <a:r>
            <a:rPr lang="es-CO" sz="1800" kern="1200" dirty="0"/>
            <a:t>Migración página web (Nueva Tecnología)</a:t>
          </a:r>
        </a:p>
        <a:p>
          <a:pPr marL="171450" lvl="1" indent="-171450" algn="l" defTabSz="800100">
            <a:lnSpc>
              <a:spcPct val="90000"/>
            </a:lnSpc>
            <a:spcBef>
              <a:spcPct val="0"/>
            </a:spcBef>
            <a:spcAft>
              <a:spcPct val="15000"/>
            </a:spcAft>
            <a:buChar char="•"/>
          </a:pPr>
          <a:r>
            <a:rPr lang="es-CO" sz="1800" kern="1200" dirty="0"/>
            <a:t>Nuevo módulo de junta directiva</a:t>
          </a:r>
        </a:p>
        <a:p>
          <a:pPr marL="171450" lvl="1" indent="-171450" algn="l" defTabSz="800100">
            <a:lnSpc>
              <a:spcPct val="90000"/>
            </a:lnSpc>
            <a:spcBef>
              <a:spcPct val="0"/>
            </a:spcBef>
            <a:spcAft>
              <a:spcPct val="15000"/>
            </a:spcAft>
            <a:buChar char="•"/>
          </a:pPr>
          <a:r>
            <a:rPr lang="es-CO" sz="1800" kern="1200" dirty="0"/>
            <a:t>Nuevo módulo de fechas de entrega</a:t>
          </a:r>
        </a:p>
      </dsp:txBody>
      <dsp:txXfrm>
        <a:off x="3665358" y="199225"/>
        <a:ext cx="4896110" cy="1190433"/>
      </dsp:txXfrm>
    </dsp:sp>
    <dsp:sp modelId="{6B0C6E43-3E91-4324-A5EE-C8A7BC7377A9}">
      <dsp:nvSpPr>
        <dsp:cNvPr id="0" name=""/>
        <dsp:cNvSpPr/>
      </dsp:nvSpPr>
      <dsp:spPr>
        <a:xfrm>
          <a:off x="4473" y="150507"/>
          <a:ext cx="3660885" cy="1287869"/>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s-CO" sz="3500" kern="1200" dirty="0"/>
            <a:t>Mantenimiento</a:t>
          </a:r>
        </a:p>
      </dsp:txBody>
      <dsp:txXfrm>
        <a:off x="67342" y="213376"/>
        <a:ext cx="3535147" cy="1162131"/>
      </dsp:txXfrm>
    </dsp:sp>
    <dsp:sp modelId="{CC6242F9-2FFD-4105-92AC-6FA66C1C150F}">
      <dsp:nvSpPr>
        <dsp:cNvPr id="0" name=""/>
        <dsp:cNvSpPr/>
      </dsp:nvSpPr>
      <dsp:spPr>
        <a:xfrm>
          <a:off x="3665358" y="1645411"/>
          <a:ext cx="5491327" cy="1705837"/>
        </a:xfrm>
        <a:prstGeom prst="rightArrow">
          <a:avLst>
            <a:gd name="adj1" fmla="val 75000"/>
            <a:gd name="adj2" fmla="val 50000"/>
          </a:avLst>
        </a:prstGeom>
        <a:solidFill>
          <a:schemeClr val="accent4">
            <a:tint val="40000"/>
            <a:alpha val="90000"/>
            <a:hueOff val="-1972855"/>
            <a:satOff val="11079"/>
            <a:lumOff val="704"/>
            <a:alphaOff val="0"/>
          </a:schemeClr>
        </a:solidFill>
        <a:ln w="25400" cap="flat" cmpd="sng" algn="ctr">
          <a:solidFill>
            <a:schemeClr val="accent4">
              <a:tint val="40000"/>
              <a:alpha val="90000"/>
              <a:hueOff val="-1972855"/>
              <a:satOff val="11079"/>
              <a:lumOff val="70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s-CO" sz="1800" kern="1200" dirty="0"/>
            <a:t>Módulo Visitas, Desalojos, Estimado de Renta, Legalizaciones.</a:t>
          </a:r>
        </a:p>
        <a:p>
          <a:pPr marL="171450" lvl="1" indent="-171450" algn="l" defTabSz="800100">
            <a:lnSpc>
              <a:spcPct val="90000"/>
            </a:lnSpc>
            <a:spcBef>
              <a:spcPct val="0"/>
            </a:spcBef>
            <a:spcAft>
              <a:spcPct val="15000"/>
            </a:spcAft>
            <a:buChar char="•"/>
          </a:pPr>
          <a:r>
            <a:rPr lang="es-CO" sz="1800" kern="1200" dirty="0"/>
            <a:t>Avance del 60% módulo de recepción</a:t>
          </a:r>
        </a:p>
        <a:p>
          <a:pPr marL="171450" lvl="1" indent="-171450" algn="l" defTabSz="800100">
            <a:lnSpc>
              <a:spcPct val="90000"/>
            </a:lnSpc>
            <a:spcBef>
              <a:spcPct val="0"/>
            </a:spcBef>
            <a:spcAft>
              <a:spcPct val="15000"/>
            </a:spcAft>
            <a:buChar char="•"/>
          </a:pPr>
          <a:r>
            <a:rPr lang="es-CO" sz="1800" kern="1200" dirty="0"/>
            <a:t>Avance del 50% módulo de convocatoria</a:t>
          </a:r>
        </a:p>
        <a:p>
          <a:pPr marL="171450" lvl="1" indent="-171450" algn="l" defTabSz="800100">
            <a:lnSpc>
              <a:spcPct val="90000"/>
            </a:lnSpc>
            <a:spcBef>
              <a:spcPct val="0"/>
            </a:spcBef>
            <a:spcAft>
              <a:spcPct val="15000"/>
            </a:spcAft>
            <a:buChar char="•"/>
          </a:pPr>
          <a:r>
            <a:rPr lang="es-CO" sz="1800" kern="1200" dirty="0"/>
            <a:t>Módulo de reparto notarial</a:t>
          </a:r>
        </a:p>
      </dsp:txBody>
      <dsp:txXfrm>
        <a:off x="3665358" y="1858641"/>
        <a:ext cx="4851638" cy="1279377"/>
      </dsp:txXfrm>
    </dsp:sp>
    <dsp:sp modelId="{7875F873-3220-4A23-BEED-5D6C001B9E3F}">
      <dsp:nvSpPr>
        <dsp:cNvPr id="0" name=""/>
        <dsp:cNvSpPr/>
      </dsp:nvSpPr>
      <dsp:spPr>
        <a:xfrm>
          <a:off x="4473" y="1870297"/>
          <a:ext cx="3660885" cy="1256065"/>
        </a:xfrm>
        <a:prstGeom prst="roundRect">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s-CO" sz="3500" kern="1200" dirty="0"/>
            <a:t>Nuevos Desarrollos</a:t>
          </a:r>
        </a:p>
      </dsp:txBody>
      <dsp:txXfrm>
        <a:off x="65789" y="1931613"/>
        <a:ext cx="3538253" cy="1133433"/>
      </dsp:txXfrm>
    </dsp:sp>
    <dsp:sp modelId="{CCD82FC2-60FF-424D-B2C2-FAD7A70C1F4D}">
      <dsp:nvSpPr>
        <dsp:cNvPr id="0" name=""/>
        <dsp:cNvSpPr/>
      </dsp:nvSpPr>
      <dsp:spPr>
        <a:xfrm>
          <a:off x="3665358" y="3408595"/>
          <a:ext cx="5491327" cy="1631144"/>
        </a:xfrm>
        <a:prstGeom prst="rightArrow">
          <a:avLst>
            <a:gd name="adj1" fmla="val 75000"/>
            <a:gd name="adj2" fmla="val 50000"/>
          </a:avLst>
        </a:prstGeom>
        <a:solidFill>
          <a:schemeClr val="accent4">
            <a:tint val="40000"/>
            <a:alpha val="90000"/>
            <a:hueOff val="-3945710"/>
            <a:satOff val="22157"/>
            <a:lumOff val="1408"/>
            <a:alphaOff val="0"/>
          </a:schemeClr>
        </a:solidFill>
        <a:ln w="25400" cap="flat" cmpd="sng" algn="ctr">
          <a:solidFill>
            <a:schemeClr val="accent4">
              <a:tint val="40000"/>
              <a:alpha val="90000"/>
              <a:hueOff val="-3945710"/>
              <a:satOff val="22157"/>
              <a:lumOff val="14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s-CO" sz="1800" kern="1200" dirty="0">
              <a:solidFill>
                <a:prstClr val="black">
                  <a:hueOff val="0"/>
                  <a:satOff val="0"/>
                  <a:lumOff val="0"/>
                  <a:alphaOff val="0"/>
                </a:prstClr>
              </a:solidFill>
              <a:latin typeface="Calibri" panose="020F0502020204030204"/>
              <a:ea typeface="+mn-ea"/>
              <a:cs typeface="+mn-cs"/>
            </a:rPr>
            <a:t>Implementación de Concisa NIIF – FRISCO</a:t>
          </a:r>
        </a:p>
        <a:p>
          <a:pPr marL="171450" lvl="1" indent="-171450" algn="l" defTabSz="800100">
            <a:lnSpc>
              <a:spcPct val="90000"/>
            </a:lnSpc>
            <a:spcBef>
              <a:spcPct val="0"/>
            </a:spcBef>
            <a:spcAft>
              <a:spcPct val="15000"/>
            </a:spcAft>
            <a:buChar char="•"/>
          </a:pPr>
          <a:r>
            <a:rPr lang="es-CO" sz="1800" kern="1200" dirty="0">
              <a:solidFill>
                <a:prstClr val="black">
                  <a:hueOff val="0"/>
                  <a:satOff val="0"/>
                  <a:lumOff val="0"/>
                  <a:alphaOff val="0"/>
                </a:prstClr>
              </a:solidFill>
              <a:latin typeface="Calibri" panose="020F0502020204030204"/>
              <a:ea typeface="+mn-ea"/>
              <a:cs typeface="+mn-cs"/>
            </a:rPr>
            <a:t>Levantamiento de información módulos de cuarto de datos, pagos a depositarios, registro de bienes </a:t>
          </a:r>
        </a:p>
        <a:p>
          <a:pPr marL="171450" lvl="1" indent="-171450" algn="l" defTabSz="800100">
            <a:lnSpc>
              <a:spcPct val="90000"/>
            </a:lnSpc>
            <a:spcBef>
              <a:spcPct val="0"/>
            </a:spcBef>
            <a:spcAft>
              <a:spcPct val="15000"/>
            </a:spcAft>
            <a:buChar char="•"/>
          </a:pPr>
          <a:r>
            <a:rPr lang="es-CO" sz="1800" kern="1200" dirty="0">
              <a:solidFill>
                <a:prstClr val="black">
                  <a:hueOff val="0"/>
                  <a:satOff val="0"/>
                  <a:lumOff val="0"/>
                  <a:alphaOff val="0"/>
                </a:prstClr>
              </a:solidFill>
              <a:latin typeface="Calibri" panose="020F0502020204030204"/>
              <a:ea typeface="+mn-ea"/>
              <a:cs typeface="+mn-cs"/>
            </a:rPr>
            <a:t>Implementación Servidor de Reportes</a:t>
          </a:r>
        </a:p>
      </dsp:txBody>
      <dsp:txXfrm>
        <a:off x="3665358" y="3612488"/>
        <a:ext cx="4879648" cy="1223358"/>
      </dsp:txXfrm>
    </dsp:sp>
    <dsp:sp modelId="{C55FA819-1EF0-4F0F-B8D3-1A4215836C01}">
      <dsp:nvSpPr>
        <dsp:cNvPr id="0" name=""/>
        <dsp:cNvSpPr/>
      </dsp:nvSpPr>
      <dsp:spPr>
        <a:xfrm>
          <a:off x="4473" y="3491053"/>
          <a:ext cx="3660885" cy="1466228"/>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s-CO" sz="3500" kern="1200" dirty="0"/>
            <a:t>Otros ítems</a:t>
          </a:r>
        </a:p>
      </dsp:txBody>
      <dsp:txXfrm>
        <a:off x="76048" y="3562628"/>
        <a:ext cx="3517735" cy="132307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5C7E9A-6706-48E1-879A-155AB3BD02D7}">
      <dsp:nvSpPr>
        <dsp:cNvPr id="0" name=""/>
        <dsp:cNvSpPr/>
      </dsp:nvSpPr>
      <dsp:spPr>
        <a:xfrm>
          <a:off x="3081942" y="2206"/>
          <a:ext cx="4622913" cy="537774"/>
        </a:xfrm>
        <a:prstGeom prst="rightArrow">
          <a:avLst>
            <a:gd name="adj1" fmla="val 75000"/>
            <a:gd name="adj2" fmla="val 50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es-CO" sz="1600" kern="1200" dirty="0"/>
            <a:t>Implementar en </a:t>
          </a:r>
          <a:r>
            <a:rPr lang="es-CO" sz="1600" kern="1200" dirty="0" err="1"/>
            <a:t>Matrix</a:t>
          </a:r>
          <a:r>
            <a:rPr lang="es-CO" sz="1600" kern="1200" dirty="0"/>
            <a:t> los procesos de negocio de la SAE</a:t>
          </a:r>
        </a:p>
      </dsp:txBody>
      <dsp:txXfrm>
        <a:off x="3081942" y="69428"/>
        <a:ext cx="4421248" cy="403330"/>
      </dsp:txXfrm>
    </dsp:sp>
    <dsp:sp modelId="{9CC6491E-2F40-4B73-B0A9-8B9A9A9CB83F}">
      <dsp:nvSpPr>
        <dsp:cNvPr id="0" name=""/>
        <dsp:cNvSpPr/>
      </dsp:nvSpPr>
      <dsp:spPr>
        <a:xfrm>
          <a:off x="0" y="2206"/>
          <a:ext cx="3081942" cy="537774"/>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s-CO" sz="2700" kern="1200" dirty="0"/>
            <a:t>Alcance</a:t>
          </a:r>
        </a:p>
      </dsp:txBody>
      <dsp:txXfrm>
        <a:off x="26252" y="28458"/>
        <a:ext cx="3029438" cy="485270"/>
      </dsp:txXfrm>
    </dsp:sp>
    <dsp:sp modelId="{70F52E4B-B2EE-495E-9A39-4D1039E42D66}">
      <dsp:nvSpPr>
        <dsp:cNvPr id="0" name=""/>
        <dsp:cNvSpPr/>
      </dsp:nvSpPr>
      <dsp:spPr>
        <a:xfrm>
          <a:off x="3082694" y="631529"/>
          <a:ext cx="4618399" cy="1132182"/>
        </a:xfrm>
        <a:prstGeom prst="rightArrow">
          <a:avLst>
            <a:gd name="adj1" fmla="val 75000"/>
            <a:gd name="adj2" fmla="val 50000"/>
          </a:avLst>
        </a:prstGeom>
        <a:solidFill>
          <a:schemeClr val="accent4">
            <a:tint val="40000"/>
            <a:alpha val="90000"/>
            <a:hueOff val="-1315237"/>
            <a:satOff val="7386"/>
            <a:lumOff val="469"/>
            <a:alphaOff val="0"/>
          </a:schemeClr>
        </a:solidFill>
        <a:ln w="25400" cap="flat" cmpd="sng" algn="ctr">
          <a:solidFill>
            <a:schemeClr val="accent4">
              <a:tint val="40000"/>
              <a:alpha val="90000"/>
              <a:hueOff val="-1315237"/>
              <a:satOff val="7386"/>
              <a:lumOff val="46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es-CO" sz="1600" kern="1200" dirty="0"/>
            <a:t>Se deben especificar 22 requerimientos del proceso de negocio que están en nivel 2 en un nivel 4 (más detallado) para ser desarrollados</a:t>
          </a:r>
        </a:p>
      </dsp:txBody>
      <dsp:txXfrm>
        <a:off x="3082694" y="773052"/>
        <a:ext cx="4193831" cy="849136"/>
      </dsp:txXfrm>
    </dsp:sp>
    <dsp:sp modelId="{6B0C6E43-3E91-4324-A5EE-C8A7BC7377A9}">
      <dsp:nvSpPr>
        <dsp:cNvPr id="0" name=""/>
        <dsp:cNvSpPr/>
      </dsp:nvSpPr>
      <dsp:spPr>
        <a:xfrm>
          <a:off x="3762" y="593758"/>
          <a:ext cx="3078932" cy="1207723"/>
        </a:xfrm>
        <a:prstGeom prst="roundRect">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s-CO" sz="2700" kern="1200" dirty="0"/>
            <a:t>Construcción</a:t>
          </a:r>
        </a:p>
      </dsp:txBody>
      <dsp:txXfrm>
        <a:off x="62718" y="652714"/>
        <a:ext cx="2961020" cy="1089811"/>
      </dsp:txXfrm>
    </dsp:sp>
    <dsp:sp modelId="{CC6242F9-2FFD-4105-92AC-6FA66C1C150F}">
      <dsp:nvSpPr>
        <dsp:cNvPr id="0" name=""/>
        <dsp:cNvSpPr/>
      </dsp:nvSpPr>
      <dsp:spPr>
        <a:xfrm>
          <a:off x="3082694" y="1855259"/>
          <a:ext cx="4618399" cy="1599680"/>
        </a:xfrm>
        <a:prstGeom prst="rightArrow">
          <a:avLst>
            <a:gd name="adj1" fmla="val 75000"/>
            <a:gd name="adj2" fmla="val 50000"/>
          </a:avLst>
        </a:prstGeom>
        <a:solidFill>
          <a:schemeClr val="accent4">
            <a:tint val="40000"/>
            <a:alpha val="90000"/>
            <a:hueOff val="-2630473"/>
            <a:satOff val="14771"/>
            <a:lumOff val="939"/>
            <a:alphaOff val="0"/>
          </a:schemeClr>
        </a:solidFill>
        <a:ln w="25400" cap="flat" cmpd="sng" algn="ctr">
          <a:solidFill>
            <a:schemeClr val="accent4">
              <a:tint val="40000"/>
              <a:alpha val="90000"/>
              <a:hueOff val="-2630473"/>
              <a:satOff val="14771"/>
              <a:lumOff val="93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es-CO" sz="1600" kern="1200" dirty="0"/>
            <a:t>Se requiere el apoyo de Arquitectos, Documentadores, analistas, desarrolladores, gestores de pruebas un Project Manager y especialistas en Inteligencia de Negocios</a:t>
          </a:r>
        </a:p>
      </dsp:txBody>
      <dsp:txXfrm>
        <a:off x="3082694" y="2055219"/>
        <a:ext cx="4018519" cy="1199760"/>
      </dsp:txXfrm>
    </dsp:sp>
    <dsp:sp modelId="{7875F873-3220-4A23-BEED-5D6C001B9E3F}">
      <dsp:nvSpPr>
        <dsp:cNvPr id="0" name=""/>
        <dsp:cNvSpPr/>
      </dsp:nvSpPr>
      <dsp:spPr>
        <a:xfrm>
          <a:off x="3762" y="2066150"/>
          <a:ext cx="3078932" cy="1177898"/>
        </a:xfrm>
        <a:prstGeom prst="roundRect">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s-CO" sz="2700" kern="1200" dirty="0"/>
            <a:t>Apoyo</a:t>
          </a:r>
        </a:p>
      </dsp:txBody>
      <dsp:txXfrm>
        <a:off x="61262" y="2123650"/>
        <a:ext cx="2963932" cy="1062898"/>
      </dsp:txXfrm>
    </dsp:sp>
    <dsp:sp modelId="{CCD82FC2-60FF-424D-B2C2-FAD7A70C1F4D}">
      <dsp:nvSpPr>
        <dsp:cNvPr id="0" name=""/>
        <dsp:cNvSpPr/>
      </dsp:nvSpPr>
      <dsp:spPr>
        <a:xfrm>
          <a:off x="3082694" y="3508717"/>
          <a:ext cx="4618399" cy="1529635"/>
        </a:xfrm>
        <a:prstGeom prst="rightArrow">
          <a:avLst>
            <a:gd name="adj1" fmla="val 75000"/>
            <a:gd name="adj2" fmla="val 50000"/>
          </a:avLst>
        </a:prstGeom>
        <a:solidFill>
          <a:schemeClr val="accent4">
            <a:tint val="40000"/>
            <a:alpha val="90000"/>
            <a:hueOff val="-3945710"/>
            <a:satOff val="22157"/>
            <a:lumOff val="1408"/>
            <a:alphaOff val="0"/>
          </a:schemeClr>
        </a:solidFill>
        <a:ln w="25400" cap="flat" cmpd="sng" algn="ctr">
          <a:solidFill>
            <a:schemeClr val="accent4">
              <a:tint val="40000"/>
              <a:alpha val="90000"/>
              <a:hueOff val="-3945710"/>
              <a:satOff val="22157"/>
              <a:lumOff val="14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s-CO" sz="1800" kern="1200" dirty="0">
              <a:solidFill>
                <a:prstClr val="black">
                  <a:hueOff val="0"/>
                  <a:satOff val="0"/>
                  <a:lumOff val="0"/>
                  <a:alphaOff val="0"/>
                </a:prstClr>
              </a:solidFill>
              <a:latin typeface="Calibri" panose="020F0502020204030204"/>
              <a:ea typeface="+mn-ea"/>
              <a:cs typeface="+mn-cs"/>
            </a:rPr>
            <a:t>Con recursos propios se estima terminar a mitad de año de 2019</a:t>
          </a:r>
        </a:p>
        <a:p>
          <a:pPr marL="171450" lvl="1" indent="-171450" algn="l" defTabSz="800100">
            <a:lnSpc>
              <a:spcPct val="90000"/>
            </a:lnSpc>
            <a:spcBef>
              <a:spcPct val="0"/>
            </a:spcBef>
            <a:spcAft>
              <a:spcPct val="15000"/>
            </a:spcAft>
            <a:buFont typeface="Arial" panose="020B0604020202020204" pitchFamily="34" charset="0"/>
            <a:buChar char="•"/>
          </a:pPr>
          <a:r>
            <a:rPr lang="es-CO" sz="1800" kern="1200" dirty="0">
              <a:solidFill>
                <a:prstClr val="black">
                  <a:hueOff val="0"/>
                  <a:satOff val="0"/>
                  <a:lumOff val="0"/>
                  <a:alphaOff val="0"/>
                </a:prstClr>
              </a:solidFill>
              <a:latin typeface="Calibri" panose="020F0502020204030204"/>
              <a:ea typeface="+mn-ea"/>
              <a:cs typeface="+mn-cs"/>
            </a:rPr>
            <a:t>Con recursos adicionales se puede terminar en 10 meses</a:t>
          </a:r>
        </a:p>
      </dsp:txBody>
      <dsp:txXfrm>
        <a:off x="3082694" y="3699921"/>
        <a:ext cx="4044786" cy="1147227"/>
      </dsp:txXfrm>
    </dsp:sp>
    <dsp:sp modelId="{C55FA819-1EF0-4F0F-B8D3-1A4215836C01}">
      <dsp:nvSpPr>
        <dsp:cNvPr id="0" name=""/>
        <dsp:cNvSpPr/>
      </dsp:nvSpPr>
      <dsp:spPr>
        <a:xfrm>
          <a:off x="3762" y="3586044"/>
          <a:ext cx="3078932" cy="1374982"/>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s-CO" sz="2700" kern="1200" dirty="0"/>
            <a:t>Proyecto</a:t>
          </a:r>
        </a:p>
      </dsp:txBody>
      <dsp:txXfrm>
        <a:off x="70883" y="3653165"/>
        <a:ext cx="2944690" cy="124074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5C7E9A-6706-48E1-879A-155AB3BD02D7}">
      <dsp:nvSpPr>
        <dsp:cNvPr id="0" name=""/>
        <dsp:cNvSpPr/>
      </dsp:nvSpPr>
      <dsp:spPr>
        <a:xfrm>
          <a:off x="3081942" y="3814"/>
          <a:ext cx="4622913" cy="783895"/>
        </a:xfrm>
        <a:prstGeom prst="rightArrow">
          <a:avLst>
            <a:gd name="adj1" fmla="val 75000"/>
            <a:gd name="adj2" fmla="val 50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s-CO" sz="1800" kern="1200" dirty="0"/>
            <a:t>Duración estimada: 26.000 horas hombre</a:t>
          </a:r>
        </a:p>
        <a:p>
          <a:pPr marL="171450" lvl="1" indent="-171450" algn="l" defTabSz="800100">
            <a:lnSpc>
              <a:spcPct val="90000"/>
            </a:lnSpc>
            <a:spcBef>
              <a:spcPct val="0"/>
            </a:spcBef>
            <a:spcAft>
              <a:spcPct val="15000"/>
            </a:spcAft>
            <a:buChar char="•"/>
          </a:pPr>
          <a:r>
            <a:rPr lang="es-CO" sz="1800" kern="1200" dirty="0"/>
            <a:t>Análisis y desarrollo: 15.000 horas hombre</a:t>
          </a:r>
        </a:p>
      </dsp:txBody>
      <dsp:txXfrm>
        <a:off x="3081942" y="101801"/>
        <a:ext cx="4328952" cy="587921"/>
      </dsp:txXfrm>
    </dsp:sp>
    <dsp:sp modelId="{9CC6491E-2F40-4B73-B0A9-8B9A9A9CB83F}">
      <dsp:nvSpPr>
        <dsp:cNvPr id="0" name=""/>
        <dsp:cNvSpPr/>
      </dsp:nvSpPr>
      <dsp:spPr>
        <a:xfrm>
          <a:off x="0" y="3814"/>
          <a:ext cx="3081942" cy="783895"/>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es-CO" sz="3800" kern="1200" dirty="0"/>
            <a:t>Duración</a:t>
          </a:r>
        </a:p>
      </dsp:txBody>
      <dsp:txXfrm>
        <a:off x="38267" y="42081"/>
        <a:ext cx="3005408" cy="707361"/>
      </dsp:txXfrm>
    </dsp:sp>
    <dsp:sp modelId="{70F52E4B-B2EE-495E-9A39-4D1039E42D66}">
      <dsp:nvSpPr>
        <dsp:cNvPr id="0" name=""/>
        <dsp:cNvSpPr/>
      </dsp:nvSpPr>
      <dsp:spPr>
        <a:xfrm>
          <a:off x="3083446" y="921156"/>
          <a:ext cx="4613888" cy="1650343"/>
        </a:xfrm>
        <a:prstGeom prst="rightArrow">
          <a:avLst>
            <a:gd name="adj1" fmla="val 75000"/>
            <a:gd name="adj2" fmla="val 50000"/>
          </a:avLst>
        </a:prstGeom>
        <a:solidFill>
          <a:schemeClr val="accent4">
            <a:tint val="40000"/>
            <a:alpha val="90000"/>
            <a:hueOff val="-1972855"/>
            <a:satOff val="11079"/>
            <a:lumOff val="704"/>
            <a:alphaOff val="0"/>
          </a:schemeClr>
        </a:solidFill>
        <a:ln w="25400" cap="flat" cmpd="sng" algn="ctr">
          <a:solidFill>
            <a:schemeClr val="accent4">
              <a:tint val="40000"/>
              <a:alpha val="90000"/>
              <a:hueOff val="-1972855"/>
              <a:satOff val="11079"/>
              <a:lumOff val="70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s-CO" sz="1800" kern="1200" dirty="0"/>
            <a:t>Se realizó análisis con 6 empresas</a:t>
          </a:r>
        </a:p>
        <a:p>
          <a:pPr marL="171450" lvl="1" indent="-171450" algn="l" defTabSz="800100">
            <a:lnSpc>
              <a:spcPct val="90000"/>
            </a:lnSpc>
            <a:spcBef>
              <a:spcPct val="0"/>
            </a:spcBef>
            <a:spcAft>
              <a:spcPct val="15000"/>
            </a:spcAft>
            <a:buChar char="•"/>
          </a:pPr>
          <a:r>
            <a:rPr lang="es-CO" sz="1800" kern="1200" dirty="0"/>
            <a:t>Se tiene costos estimados por hora, semana y mes para cada perfil</a:t>
          </a:r>
        </a:p>
      </dsp:txBody>
      <dsp:txXfrm>
        <a:off x="3083446" y="1127449"/>
        <a:ext cx="3995009" cy="1237757"/>
      </dsp:txXfrm>
    </dsp:sp>
    <dsp:sp modelId="{6B0C6E43-3E91-4324-A5EE-C8A7BC7377A9}">
      <dsp:nvSpPr>
        <dsp:cNvPr id="0" name=""/>
        <dsp:cNvSpPr/>
      </dsp:nvSpPr>
      <dsp:spPr>
        <a:xfrm>
          <a:off x="7520" y="866099"/>
          <a:ext cx="3075925" cy="1760457"/>
        </a:xfrm>
        <a:prstGeom prst="roundRect">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es-CO" sz="3800" kern="1200" dirty="0"/>
            <a:t>Estudio de mercado</a:t>
          </a:r>
        </a:p>
      </dsp:txBody>
      <dsp:txXfrm>
        <a:off x="93458" y="952037"/>
        <a:ext cx="2904049" cy="1588581"/>
      </dsp:txXfrm>
    </dsp:sp>
    <dsp:sp modelId="{CC6242F9-2FFD-4105-92AC-6FA66C1C150F}">
      <dsp:nvSpPr>
        <dsp:cNvPr id="0" name=""/>
        <dsp:cNvSpPr/>
      </dsp:nvSpPr>
      <dsp:spPr>
        <a:xfrm>
          <a:off x="3082694" y="2704946"/>
          <a:ext cx="4618399" cy="2331799"/>
        </a:xfrm>
        <a:prstGeom prst="rightArrow">
          <a:avLst>
            <a:gd name="adj1" fmla="val 75000"/>
            <a:gd name="adj2" fmla="val 50000"/>
          </a:avLst>
        </a:prstGeom>
        <a:solidFill>
          <a:schemeClr val="accent4">
            <a:tint val="40000"/>
            <a:alpha val="90000"/>
            <a:hueOff val="-3945710"/>
            <a:satOff val="22157"/>
            <a:lumOff val="1408"/>
            <a:alphaOff val="0"/>
          </a:schemeClr>
        </a:solidFill>
        <a:ln w="25400" cap="flat" cmpd="sng" algn="ctr">
          <a:solidFill>
            <a:schemeClr val="accent4">
              <a:tint val="40000"/>
              <a:alpha val="90000"/>
              <a:hueOff val="-3945710"/>
              <a:satOff val="22157"/>
              <a:lumOff val="14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s-CO" sz="1800" kern="1200" dirty="0"/>
            <a:t>Se estimaron costos promedio mensuales para realizar los estimativos</a:t>
          </a:r>
        </a:p>
        <a:p>
          <a:pPr marL="171450" lvl="1" indent="-171450" algn="l" defTabSz="800100">
            <a:lnSpc>
              <a:spcPct val="90000"/>
            </a:lnSpc>
            <a:spcBef>
              <a:spcPct val="0"/>
            </a:spcBef>
            <a:spcAft>
              <a:spcPct val="15000"/>
            </a:spcAft>
            <a:buChar char="•"/>
          </a:pPr>
          <a:r>
            <a:rPr lang="es-CO" sz="1800" kern="1200" dirty="0"/>
            <a:t>Valor aproximado recursos adicionales de $2.500’000.000</a:t>
          </a:r>
        </a:p>
      </dsp:txBody>
      <dsp:txXfrm>
        <a:off x="3082694" y="2996421"/>
        <a:ext cx="3743974" cy="1748849"/>
      </dsp:txXfrm>
    </dsp:sp>
    <dsp:sp modelId="{7875F873-3220-4A23-BEED-5D6C001B9E3F}">
      <dsp:nvSpPr>
        <dsp:cNvPr id="0" name=""/>
        <dsp:cNvSpPr/>
      </dsp:nvSpPr>
      <dsp:spPr>
        <a:xfrm>
          <a:off x="3762" y="3012354"/>
          <a:ext cx="3078932" cy="1716982"/>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es-CO" sz="3800" kern="1200" dirty="0"/>
            <a:t>Presupuesto</a:t>
          </a:r>
        </a:p>
      </dsp:txBody>
      <dsp:txXfrm>
        <a:off x="87578" y="3096170"/>
        <a:ext cx="2911300" cy="154935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581579-A26A-401D-BAD8-C84357037B0D}">
      <dsp:nvSpPr>
        <dsp:cNvPr id="0" name=""/>
        <dsp:cNvSpPr/>
      </dsp:nvSpPr>
      <dsp:spPr>
        <a:xfrm>
          <a:off x="0" y="369751"/>
          <a:ext cx="7704856" cy="5292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DE092D4-45FF-43BF-8E4C-37CFBDC5941E}">
      <dsp:nvSpPr>
        <dsp:cNvPr id="0" name=""/>
        <dsp:cNvSpPr/>
      </dsp:nvSpPr>
      <dsp:spPr>
        <a:xfrm>
          <a:off x="385242" y="59791"/>
          <a:ext cx="5393399" cy="61992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858" tIns="0" rIns="203858" bIns="0" numCol="1" spcCol="1270" anchor="ctr" anchorCtr="0">
          <a:noAutofit/>
        </a:bodyPr>
        <a:lstStyle/>
        <a:p>
          <a:pPr marL="0" lvl="0" indent="0" algn="l" defTabSz="889000">
            <a:lnSpc>
              <a:spcPct val="90000"/>
            </a:lnSpc>
            <a:spcBef>
              <a:spcPct val="0"/>
            </a:spcBef>
            <a:spcAft>
              <a:spcPct val="35000"/>
            </a:spcAft>
            <a:buNone/>
          </a:pPr>
          <a:r>
            <a:rPr lang="es-CO" sz="2000" kern="1200" dirty="0"/>
            <a:t>Ampliación puestos de trabajo y red </a:t>
          </a:r>
          <a:r>
            <a:rPr lang="es-CO" sz="2000" kern="1200" dirty="0" err="1"/>
            <a:t>WiFi</a:t>
          </a:r>
          <a:r>
            <a:rPr lang="es-CO" sz="2000" kern="1200" dirty="0"/>
            <a:t> en la bodega</a:t>
          </a:r>
          <a:endParaRPr lang="es-CO" kern="1200" dirty="0"/>
        </a:p>
      </dsp:txBody>
      <dsp:txXfrm>
        <a:off x="415504" y="90053"/>
        <a:ext cx="5332875" cy="559396"/>
      </dsp:txXfrm>
    </dsp:sp>
    <dsp:sp modelId="{CFAFBC3C-E4E0-479A-9BD3-43B6A40A0ABD}">
      <dsp:nvSpPr>
        <dsp:cNvPr id="0" name=""/>
        <dsp:cNvSpPr/>
      </dsp:nvSpPr>
      <dsp:spPr>
        <a:xfrm>
          <a:off x="0" y="1322311"/>
          <a:ext cx="7704856" cy="529200"/>
        </a:xfrm>
        <a:prstGeom prst="rect">
          <a:avLst/>
        </a:prstGeom>
        <a:solidFill>
          <a:schemeClr val="lt1">
            <a:alpha val="90000"/>
            <a:hueOff val="0"/>
            <a:satOff val="0"/>
            <a:lumOff val="0"/>
            <a:alphaOff val="0"/>
          </a:schemeClr>
        </a:solidFill>
        <a:ln w="25400" cap="flat" cmpd="sng" algn="ctr">
          <a:solidFill>
            <a:schemeClr val="accent4">
              <a:hueOff val="-1488257"/>
              <a:satOff val="8966"/>
              <a:lumOff val="719"/>
              <a:alphaOff val="0"/>
            </a:schemeClr>
          </a:solidFill>
          <a:prstDash val="solid"/>
        </a:ln>
        <a:effectLst/>
      </dsp:spPr>
      <dsp:style>
        <a:lnRef idx="2">
          <a:scrgbClr r="0" g="0" b="0"/>
        </a:lnRef>
        <a:fillRef idx="1">
          <a:scrgbClr r="0" g="0" b="0"/>
        </a:fillRef>
        <a:effectRef idx="0">
          <a:scrgbClr r="0" g="0" b="0"/>
        </a:effectRef>
        <a:fontRef idx="minor"/>
      </dsp:style>
    </dsp:sp>
    <dsp:sp modelId="{9D3D86F7-4621-4A34-8805-7242B86DAEA2}">
      <dsp:nvSpPr>
        <dsp:cNvPr id="0" name=""/>
        <dsp:cNvSpPr/>
      </dsp:nvSpPr>
      <dsp:spPr>
        <a:xfrm>
          <a:off x="385242" y="1012351"/>
          <a:ext cx="5393399" cy="619920"/>
        </a:xfrm>
        <a:prstGeom prst="roundRect">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858" tIns="0" rIns="203858" bIns="0" numCol="1" spcCol="1270" anchor="ctr" anchorCtr="0">
          <a:noAutofit/>
        </a:bodyPr>
        <a:lstStyle/>
        <a:p>
          <a:pPr marL="0" lvl="0" indent="0" algn="l" defTabSz="889000">
            <a:lnSpc>
              <a:spcPct val="90000"/>
            </a:lnSpc>
            <a:spcBef>
              <a:spcPct val="0"/>
            </a:spcBef>
            <a:spcAft>
              <a:spcPct val="35000"/>
            </a:spcAft>
            <a:buNone/>
          </a:pPr>
          <a:r>
            <a:rPr lang="es-CO" sz="2000" kern="1200" dirty="0">
              <a:solidFill>
                <a:prstClr val="white"/>
              </a:solidFill>
              <a:latin typeface="Calibri" panose="020F0502020204030204" pitchFamily="34" charset="0"/>
              <a:ea typeface="+mn-ea"/>
              <a:cs typeface="Calibri" panose="020F0502020204030204" pitchFamily="34" charset="0"/>
            </a:rPr>
            <a:t>Alistamiento nueva sede Barranquilla</a:t>
          </a:r>
        </a:p>
      </dsp:txBody>
      <dsp:txXfrm>
        <a:off x="415504" y="1042613"/>
        <a:ext cx="5332875" cy="559396"/>
      </dsp:txXfrm>
    </dsp:sp>
    <dsp:sp modelId="{15A6F3F1-C461-4E6A-94CB-1CAE48567564}">
      <dsp:nvSpPr>
        <dsp:cNvPr id="0" name=""/>
        <dsp:cNvSpPr/>
      </dsp:nvSpPr>
      <dsp:spPr>
        <a:xfrm>
          <a:off x="0" y="2274872"/>
          <a:ext cx="7704856" cy="529200"/>
        </a:xfrm>
        <a:prstGeom prst="rect">
          <a:avLst/>
        </a:prstGeom>
        <a:solidFill>
          <a:schemeClr val="lt1">
            <a:alpha val="90000"/>
            <a:hueOff val="0"/>
            <a:satOff val="0"/>
            <a:lumOff val="0"/>
            <a:alphaOff val="0"/>
          </a:schemeClr>
        </a:solidFill>
        <a:ln w="25400" cap="flat" cmpd="sng" algn="ctr">
          <a:solidFill>
            <a:schemeClr val="accent4">
              <a:hueOff val="-2976513"/>
              <a:satOff val="17933"/>
              <a:lumOff val="1437"/>
              <a:alphaOff val="0"/>
            </a:schemeClr>
          </a:solidFill>
          <a:prstDash val="solid"/>
        </a:ln>
        <a:effectLst/>
      </dsp:spPr>
      <dsp:style>
        <a:lnRef idx="2">
          <a:scrgbClr r="0" g="0" b="0"/>
        </a:lnRef>
        <a:fillRef idx="1">
          <a:scrgbClr r="0" g="0" b="0"/>
        </a:fillRef>
        <a:effectRef idx="0">
          <a:scrgbClr r="0" g="0" b="0"/>
        </a:effectRef>
        <a:fontRef idx="minor"/>
      </dsp:style>
    </dsp:sp>
    <dsp:sp modelId="{993217F5-E702-4719-A928-0A0D9F493F61}">
      <dsp:nvSpPr>
        <dsp:cNvPr id="0" name=""/>
        <dsp:cNvSpPr/>
      </dsp:nvSpPr>
      <dsp:spPr>
        <a:xfrm>
          <a:off x="385242" y="1964912"/>
          <a:ext cx="5393399" cy="619920"/>
        </a:xfrm>
        <a:prstGeom prst="roundRect">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858" tIns="0" rIns="203858" bIns="0" numCol="1" spcCol="1270" anchor="ctr" anchorCtr="0">
          <a:noAutofit/>
        </a:bodyPr>
        <a:lstStyle/>
        <a:p>
          <a:pPr marL="0" lvl="0" indent="0" algn="l" defTabSz="889000">
            <a:lnSpc>
              <a:spcPct val="90000"/>
            </a:lnSpc>
            <a:spcBef>
              <a:spcPct val="0"/>
            </a:spcBef>
            <a:spcAft>
              <a:spcPct val="35000"/>
            </a:spcAft>
            <a:buNone/>
          </a:pPr>
          <a:r>
            <a:rPr lang="es-CO" sz="2000" kern="1200" dirty="0">
              <a:solidFill>
                <a:prstClr val="white"/>
              </a:solidFill>
              <a:latin typeface="Calibri" panose="020F0502020204030204" pitchFamily="34" charset="0"/>
              <a:ea typeface="+mn-ea"/>
              <a:cs typeface="Calibri" panose="020F0502020204030204" pitchFamily="34" charset="0"/>
            </a:rPr>
            <a:t>Traslado sede de Cali e instalación nueva UPS</a:t>
          </a:r>
        </a:p>
      </dsp:txBody>
      <dsp:txXfrm>
        <a:off x="415504" y="1995174"/>
        <a:ext cx="5332875" cy="559396"/>
      </dsp:txXfrm>
    </dsp:sp>
    <dsp:sp modelId="{5612EFC7-0835-4347-B519-61068EC3F626}">
      <dsp:nvSpPr>
        <dsp:cNvPr id="0" name=""/>
        <dsp:cNvSpPr/>
      </dsp:nvSpPr>
      <dsp:spPr>
        <a:xfrm>
          <a:off x="0" y="3227432"/>
          <a:ext cx="7704856" cy="529200"/>
        </a:xfrm>
        <a:prstGeom prst="rect">
          <a:avLst/>
        </a:prstGeom>
        <a:solidFill>
          <a:schemeClr val="lt1">
            <a:alpha val="90000"/>
            <a:hueOff val="0"/>
            <a:satOff val="0"/>
            <a:lumOff val="0"/>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dsp:style>
    </dsp:sp>
    <dsp:sp modelId="{A974C657-D52F-4967-A397-B6AF128C8F3A}">
      <dsp:nvSpPr>
        <dsp:cNvPr id="0" name=""/>
        <dsp:cNvSpPr/>
      </dsp:nvSpPr>
      <dsp:spPr>
        <a:xfrm>
          <a:off x="385242" y="2917472"/>
          <a:ext cx="5393399" cy="619920"/>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858" tIns="0" rIns="203858" bIns="0" numCol="1" spcCol="1270" anchor="ctr" anchorCtr="0">
          <a:noAutofit/>
        </a:bodyPr>
        <a:lstStyle/>
        <a:p>
          <a:pPr marL="0" lvl="0" indent="0" algn="l" defTabSz="889000">
            <a:lnSpc>
              <a:spcPct val="90000"/>
            </a:lnSpc>
            <a:spcBef>
              <a:spcPct val="0"/>
            </a:spcBef>
            <a:spcAft>
              <a:spcPct val="35000"/>
            </a:spcAft>
            <a:buNone/>
          </a:pPr>
          <a:r>
            <a:rPr lang="es-CO" sz="2000" kern="1200" dirty="0">
              <a:solidFill>
                <a:prstClr val="white"/>
              </a:solidFill>
              <a:latin typeface="Calibri" panose="020F0502020204030204" pitchFamily="34" charset="0"/>
              <a:ea typeface="+mn-ea"/>
              <a:cs typeface="Calibri" panose="020F0502020204030204" pitchFamily="34" charset="0"/>
            </a:rPr>
            <a:t>Instalación carteleras digitales en Medellín y Barranquilla</a:t>
          </a:r>
        </a:p>
      </dsp:txBody>
      <dsp:txXfrm>
        <a:off x="415504" y="2947734"/>
        <a:ext cx="5332875" cy="55939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581579-A26A-401D-BAD8-C84357037B0D}">
      <dsp:nvSpPr>
        <dsp:cNvPr id="0" name=""/>
        <dsp:cNvSpPr/>
      </dsp:nvSpPr>
      <dsp:spPr>
        <a:xfrm>
          <a:off x="0" y="369751"/>
          <a:ext cx="7704856" cy="5292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DE092D4-45FF-43BF-8E4C-37CFBDC5941E}">
      <dsp:nvSpPr>
        <dsp:cNvPr id="0" name=""/>
        <dsp:cNvSpPr/>
      </dsp:nvSpPr>
      <dsp:spPr>
        <a:xfrm>
          <a:off x="385242" y="59791"/>
          <a:ext cx="5393399" cy="61992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858" tIns="0" rIns="203858" bIns="0" numCol="1" spcCol="1270" anchor="ctr" anchorCtr="0">
          <a:noAutofit/>
        </a:bodyPr>
        <a:lstStyle/>
        <a:p>
          <a:pPr marL="0" lvl="0" indent="0" algn="l" defTabSz="889000">
            <a:lnSpc>
              <a:spcPct val="90000"/>
            </a:lnSpc>
            <a:spcBef>
              <a:spcPct val="0"/>
            </a:spcBef>
            <a:spcAft>
              <a:spcPct val="35000"/>
            </a:spcAft>
            <a:buNone/>
          </a:pPr>
          <a:r>
            <a:rPr lang="es-CO" sz="2000" kern="1200" dirty="0"/>
            <a:t>Movimiento de los servidores del FRISCO, SAE y Alquilados</a:t>
          </a:r>
          <a:endParaRPr lang="es-CO" kern="1200" dirty="0"/>
        </a:p>
      </dsp:txBody>
      <dsp:txXfrm>
        <a:off x="415504" y="90053"/>
        <a:ext cx="5332875" cy="559396"/>
      </dsp:txXfrm>
    </dsp:sp>
    <dsp:sp modelId="{5DEE1D29-9FFD-4C31-8841-74C18EB3A387}">
      <dsp:nvSpPr>
        <dsp:cNvPr id="0" name=""/>
        <dsp:cNvSpPr/>
      </dsp:nvSpPr>
      <dsp:spPr>
        <a:xfrm>
          <a:off x="0" y="1322311"/>
          <a:ext cx="7704856" cy="529200"/>
        </a:xfrm>
        <a:prstGeom prst="rect">
          <a:avLst/>
        </a:prstGeom>
        <a:solidFill>
          <a:schemeClr val="lt1">
            <a:alpha val="90000"/>
            <a:hueOff val="0"/>
            <a:satOff val="0"/>
            <a:lumOff val="0"/>
            <a:alphaOff val="0"/>
          </a:schemeClr>
        </a:solidFill>
        <a:ln w="25400" cap="flat" cmpd="sng" algn="ctr">
          <a:solidFill>
            <a:schemeClr val="accent4">
              <a:hueOff val="-1488257"/>
              <a:satOff val="8966"/>
              <a:lumOff val="719"/>
              <a:alphaOff val="0"/>
            </a:schemeClr>
          </a:solidFill>
          <a:prstDash val="solid"/>
        </a:ln>
        <a:effectLst/>
      </dsp:spPr>
      <dsp:style>
        <a:lnRef idx="2">
          <a:scrgbClr r="0" g="0" b="0"/>
        </a:lnRef>
        <a:fillRef idx="1">
          <a:scrgbClr r="0" g="0" b="0"/>
        </a:fillRef>
        <a:effectRef idx="0">
          <a:scrgbClr r="0" g="0" b="0"/>
        </a:effectRef>
        <a:fontRef idx="minor"/>
      </dsp:style>
    </dsp:sp>
    <dsp:sp modelId="{AE72A85E-A02D-4AC5-A19C-704BA05B770A}">
      <dsp:nvSpPr>
        <dsp:cNvPr id="0" name=""/>
        <dsp:cNvSpPr/>
      </dsp:nvSpPr>
      <dsp:spPr>
        <a:xfrm>
          <a:off x="385242" y="1012351"/>
          <a:ext cx="5393399" cy="619920"/>
        </a:xfrm>
        <a:prstGeom prst="roundRect">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858" tIns="0" rIns="203858" bIns="0" numCol="1" spcCol="1270" anchor="ctr" anchorCtr="0">
          <a:noAutofit/>
        </a:bodyPr>
        <a:lstStyle/>
        <a:p>
          <a:pPr marL="0" lvl="0" indent="0" algn="l" defTabSz="889000">
            <a:lnSpc>
              <a:spcPct val="90000"/>
            </a:lnSpc>
            <a:spcBef>
              <a:spcPct val="0"/>
            </a:spcBef>
            <a:spcAft>
              <a:spcPct val="35000"/>
            </a:spcAft>
            <a:buNone/>
          </a:pPr>
          <a:r>
            <a:rPr lang="es-CO" sz="2000" kern="1200" dirty="0"/>
            <a:t>Ubicación que cumple con las normas de seguridad y aislamiento requeridos</a:t>
          </a:r>
        </a:p>
      </dsp:txBody>
      <dsp:txXfrm>
        <a:off x="415504" y="1042613"/>
        <a:ext cx="5332875" cy="559396"/>
      </dsp:txXfrm>
    </dsp:sp>
    <dsp:sp modelId="{B79AD6D4-FF29-4B41-B3F0-EA17121C3361}">
      <dsp:nvSpPr>
        <dsp:cNvPr id="0" name=""/>
        <dsp:cNvSpPr/>
      </dsp:nvSpPr>
      <dsp:spPr>
        <a:xfrm>
          <a:off x="0" y="2274872"/>
          <a:ext cx="7704856" cy="529200"/>
        </a:xfrm>
        <a:prstGeom prst="rect">
          <a:avLst/>
        </a:prstGeom>
        <a:solidFill>
          <a:schemeClr val="lt1">
            <a:alpha val="90000"/>
            <a:hueOff val="0"/>
            <a:satOff val="0"/>
            <a:lumOff val="0"/>
            <a:alphaOff val="0"/>
          </a:schemeClr>
        </a:solidFill>
        <a:ln w="25400" cap="flat" cmpd="sng" algn="ctr">
          <a:solidFill>
            <a:schemeClr val="accent4">
              <a:hueOff val="-2976513"/>
              <a:satOff val="17933"/>
              <a:lumOff val="1437"/>
              <a:alphaOff val="0"/>
            </a:schemeClr>
          </a:solidFill>
          <a:prstDash val="solid"/>
        </a:ln>
        <a:effectLst/>
      </dsp:spPr>
      <dsp:style>
        <a:lnRef idx="2">
          <a:scrgbClr r="0" g="0" b="0"/>
        </a:lnRef>
        <a:fillRef idx="1">
          <a:scrgbClr r="0" g="0" b="0"/>
        </a:fillRef>
        <a:effectRef idx="0">
          <a:scrgbClr r="0" g="0" b="0"/>
        </a:effectRef>
        <a:fontRef idx="minor"/>
      </dsp:style>
    </dsp:sp>
    <dsp:sp modelId="{A0446103-E8A9-419C-BDAA-7BA1EB1809BC}">
      <dsp:nvSpPr>
        <dsp:cNvPr id="0" name=""/>
        <dsp:cNvSpPr/>
      </dsp:nvSpPr>
      <dsp:spPr>
        <a:xfrm>
          <a:off x="385242" y="1964912"/>
          <a:ext cx="5393399" cy="619920"/>
        </a:xfrm>
        <a:prstGeom prst="roundRect">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858" tIns="0" rIns="203858" bIns="0" numCol="1" spcCol="1270" anchor="ctr" anchorCtr="0">
          <a:noAutofit/>
        </a:bodyPr>
        <a:lstStyle/>
        <a:p>
          <a:pPr marL="0" lvl="0" indent="0" algn="l" defTabSz="889000">
            <a:lnSpc>
              <a:spcPct val="90000"/>
            </a:lnSpc>
            <a:spcBef>
              <a:spcPct val="0"/>
            </a:spcBef>
            <a:spcAft>
              <a:spcPct val="35000"/>
            </a:spcAft>
            <a:buNone/>
          </a:pPr>
          <a:r>
            <a:rPr lang="es-CO" sz="2000" kern="1200" dirty="0">
              <a:solidFill>
                <a:prstClr val="white"/>
              </a:solidFill>
              <a:latin typeface="Calibri" panose="020F0502020204030204" pitchFamily="34" charset="0"/>
              <a:ea typeface="+mn-ea"/>
              <a:cs typeface="Calibri" panose="020F0502020204030204" pitchFamily="34" charset="0"/>
            </a:rPr>
            <a:t>Sitio con sistemas de detección y extinción de acuerdo con las normas</a:t>
          </a:r>
        </a:p>
      </dsp:txBody>
      <dsp:txXfrm>
        <a:off x="415504" y="1995174"/>
        <a:ext cx="5332875" cy="559396"/>
      </dsp:txXfrm>
    </dsp:sp>
    <dsp:sp modelId="{D5F79818-A98A-4869-AA93-72982F8F6F14}">
      <dsp:nvSpPr>
        <dsp:cNvPr id="0" name=""/>
        <dsp:cNvSpPr/>
      </dsp:nvSpPr>
      <dsp:spPr>
        <a:xfrm>
          <a:off x="0" y="3227432"/>
          <a:ext cx="7704856" cy="529200"/>
        </a:xfrm>
        <a:prstGeom prst="rect">
          <a:avLst/>
        </a:prstGeom>
        <a:solidFill>
          <a:schemeClr val="lt1">
            <a:alpha val="90000"/>
            <a:hueOff val="0"/>
            <a:satOff val="0"/>
            <a:lumOff val="0"/>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dsp:style>
    </dsp:sp>
    <dsp:sp modelId="{AF8BE16D-4C12-4202-AA2D-6DFAD55DE52C}">
      <dsp:nvSpPr>
        <dsp:cNvPr id="0" name=""/>
        <dsp:cNvSpPr/>
      </dsp:nvSpPr>
      <dsp:spPr>
        <a:xfrm>
          <a:off x="385242" y="2917472"/>
          <a:ext cx="5393399" cy="619920"/>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858" tIns="0" rIns="203858" bIns="0" numCol="1" spcCol="1270" anchor="ctr" anchorCtr="0">
          <a:noAutofit/>
        </a:bodyPr>
        <a:lstStyle/>
        <a:p>
          <a:pPr marL="0" lvl="0" indent="0" algn="l" defTabSz="889000">
            <a:lnSpc>
              <a:spcPct val="90000"/>
            </a:lnSpc>
            <a:spcBef>
              <a:spcPct val="0"/>
            </a:spcBef>
            <a:spcAft>
              <a:spcPct val="35000"/>
            </a:spcAft>
            <a:buNone/>
          </a:pPr>
          <a:r>
            <a:rPr lang="es-CO" sz="2000" kern="1200" dirty="0">
              <a:solidFill>
                <a:prstClr val="white"/>
              </a:solidFill>
              <a:latin typeface="Calibri" panose="020F0502020204030204" pitchFamily="34" charset="0"/>
              <a:ea typeface="+mn-ea"/>
              <a:cs typeface="Calibri" panose="020F0502020204030204" pitchFamily="34" charset="0"/>
            </a:rPr>
            <a:t>La ubicación nueva tiene sistemas redundantes de energía</a:t>
          </a:r>
        </a:p>
      </dsp:txBody>
      <dsp:txXfrm>
        <a:off x="415504" y="2947734"/>
        <a:ext cx="5332875" cy="559396"/>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image" Target="../media/image1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image" Target="../media/image3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image" Target="../media/image3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97597C3B-84BF-4EAF-954C-508DADC89969}" type="datetimeFigureOut">
              <a:rPr lang="es-CO" smtClean="0"/>
              <a:t>17/01/2018</a:t>
            </a:fld>
            <a:endParaRPr lang="es-CO"/>
          </a:p>
        </p:txBody>
      </p:sp>
      <p:sp>
        <p:nvSpPr>
          <p:cNvPr id="4" name="Marcador de pie de página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5" name="Marcador de número de diapositiva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ED9D211-8EFC-42F5-96BE-5DF98CD014D6}" type="slidenum">
              <a:rPr lang="es-CO" smtClean="0"/>
              <a:t>‹Nº›</a:t>
            </a:fld>
            <a:endParaRPr lang="es-CO"/>
          </a:p>
        </p:txBody>
      </p:sp>
    </p:spTree>
    <p:extLst>
      <p:ext uri="{BB962C8B-B14F-4D97-AF65-F5344CB8AC3E}">
        <p14:creationId xmlns:p14="http://schemas.microsoft.com/office/powerpoint/2010/main" val="38222766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6E06975-7C1A-45E7-B21F-7773B537FD77}" type="datetimeFigureOut">
              <a:rPr lang="es-CO" smtClean="0"/>
              <a:t>17/01/2018</a:t>
            </a:fld>
            <a:endParaRPr lang="es-CO"/>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s-CO"/>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6CD0F50-6CB3-46E1-B0B1-0841C1D9753C}" type="slidenum">
              <a:rPr lang="es-CO" smtClean="0"/>
              <a:t>‹Nº›</a:t>
            </a:fld>
            <a:endParaRPr lang="es-CO"/>
          </a:p>
        </p:txBody>
      </p:sp>
    </p:spTree>
    <p:extLst>
      <p:ext uri="{BB962C8B-B14F-4D97-AF65-F5344CB8AC3E}">
        <p14:creationId xmlns:p14="http://schemas.microsoft.com/office/powerpoint/2010/main" val="1664582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717550" y="1162050"/>
            <a:ext cx="5575300" cy="3136900"/>
          </a:xfrm>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E37A5C90-BED1-42EF-B689-03839305455B}" type="slidenum">
              <a:rPr lang="es-CO" smtClean="0"/>
              <a:t>1</a:t>
            </a:fld>
            <a:endParaRPr lang="es-CO"/>
          </a:p>
        </p:txBody>
      </p:sp>
    </p:spTree>
    <p:extLst>
      <p:ext uri="{BB962C8B-B14F-4D97-AF65-F5344CB8AC3E}">
        <p14:creationId xmlns:p14="http://schemas.microsoft.com/office/powerpoint/2010/main" val="1124689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406400" y="696913"/>
            <a:ext cx="6197600" cy="3486150"/>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56B0AF1-3512-4220-BF81-87715E09D46D}" type="slidenum">
              <a:rPr lang="es-ES" smtClean="0"/>
              <a:t>9</a:t>
            </a:fld>
            <a:endParaRPr lang="es-ES"/>
          </a:p>
        </p:txBody>
      </p:sp>
    </p:spTree>
    <p:extLst>
      <p:ext uri="{BB962C8B-B14F-4D97-AF65-F5344CB8AC3E}">
        <p14:creationId xmlns:p14="http://schemas.microsoft.com/office/powerpoint/2010/main" val="257273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406400" y="696913"/>
            <a:ext cx="6197600" cy="3486150"/>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56B0AF1-3512-4220-BF81-87715E09D46D}" type="slidenum">
              <a:rPr lang="es-ES" smtClean="0"/>
              <a:t>10</a:t>
            </a:fld>
            <a:endParaRPr lang="es-ES"/>
          </a:p>
        </p:txBody>
      </p:sp>
    </p:spTree>
    <p:extLst>
      <p:ext uri="{BB962C8B-B14F-4D97-AF65-F5344CB8AC3E}">
        <p14:creationId xmlns:p14="http://schemas.microsoft.com/office/powerpoint/2010/main" val="2582751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406400" y="696913"/>
            <a:ext cx="6197600" cy="3486150"/>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56B0AF1-3512-4220-BF81-87715E09D46D}" type="slidenum">
              <a:rPr lang="es-ES" smtClean="0"/>
              <a:t>11</a:t>
            </a:fld>
            <a:endParaRPr lang="es-ES"/>
          </a:p>
        </p:txBody>
      </p:sp>
    </p:spTree>
    <p:extLst>
      <p:ext uri="{BB962C8B-B14F-4D97-AF65-F5344CB8AC3E}">
        <p14:creationId xmlns:p14="http://schemas.microsoft.com/office/powerpoint/2010/main" val="2775194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12</a:t>
            </a:fld>
            <a:endParaRPr lang="es-ES"/>
          </a:p>
        </p:txBody>
      </p:sp>
    </p:spTree>
    <p:extLst>
      <p:ext uri="{BB962C8B-B14F-4D97-AF65-F5344CB8AC3E}">
        <p14:creationId xmlns:p14="http://schemas.microsoft.com/office/powerpoint/2010/main" val="3246614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15</a:t>
            </a:fld>
            <a:endParaRPr lang="es-ES"/>
          </a:p>
        </p:txBody>
      </p:sp>
    </p:spTree>
    <p:extLst>
      <p:ext uri="{BB962C8B-B14F-4D97-AF65-F5344CB8AC3E}">
        <p14:creationId xmlns:p14="http://schemas.microsoft.com/office/powerpoint/2010/main" val="4262573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16</a:t>
            </a:fld>
            <a:endParaRPr lang="es-ES"/>
          </a:p>
        </p:txBody>
      </p:sp>
    </p:spTree>
    <p:extLst>
      <p:ext uri="{BB962C8B-B14F-4D97-AF65-F5344CB8AC3E}">
        <p14:creationId xmlns:p14="http://schemas.microsoft.com/office/powerpoint/2010/main" val="2056905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56B0AF1-3512-4220-BF81-87715E09D46D}" type="slidenum">
              <a:rPr lang="es-ES" smtClean="0"/>
              <a:t>17</a:t>
            </a:fld>
            <a:endParaRPr lang="es-ES"/>
          </a:p>
        </p:txBody>
      </p:sp>
    </p:spTree>
    <p:extLst>
      <p:ext uri="{BB962C8B-B14F-4D97-AF65-F5344CB8AC3E}">
        <p14:creationId xmlns:p14="http://schemas.microsoft.com/office/powerpoint/2010/main" val="32392023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18</a:t>
            </a:fld>
            <a:endParaRPr lang="es-ES"/>
          </a:p>
        </p:txBody>
      </p:sp>
    </p:spTree>
    <p:extLst>
      <p:ext uri="{BB962C8B-B14F-4D97-AF65-F5344CB8AC3E}">
        <p14:creationId xmlns:p14="http://schemas.microsoft.com/office/powerpoint/2010/main" val="1307893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21</a:t>
            </a:fld>
            <a:endParaRPr lang="es-ES"/>
          </a:p>
        </p:txBody>
      </p:sp>
    </p:spTree>
    <p:extLst>
      <p:ext uri="{BB962C8B-B14F-4D97-AF65-F5344CB8AC3E}">
        <p14:creationId xmlns:p14="http://schemas.microsoft.com/office/powerpoint/2010/main" val="19002397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23</a:t>
            </a:fld>
            <a:endParaRPr lang="es-ES"/>
          </a:p>
        </p:txBody>
      </p:sp>
    </p:spTree>
    <p:extLst>
      <p:ext uri="{BB962C8B-B14F-4D97-AF65-F5344CB8AC3E}">
        <p14:creationId xmlns:p14="http://schemas.microsoft.com/office/powerpoint/2010/main" val="19654779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56B0AF1-3512-4220-BF81-87715E09D46D}" type="slidenum">
              <a:rPr lang="es-ES" smtClean="0"/>
              <a:t>24</a:t>
            </a:fld>
            <a:endParaRPr lang="es-ES"/>
          </a:p>
        </p:txBody>
      </p:sp>
    </p:spTree>
    <p:extLst>
      <p:ext uri="{BB962C8B-B14F-4D97-AF65-F5344CB8AC3E}">
        <p14:creationId xmlns:p14="http://schemas.microsoft.com/office/powerpoint/2010/main" val="35897491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61</a:t>
            </a:fld>
            <a:endParaRPr lang="es-CO" dirty="0"/>
          </a:p>
        </p:txBody>
      </p:sp>
    </p:spTree>
    <p:extLst>
      <p:ext uri="{BB962C8B-B14F-4D97-AF65-F5344CB8AC3E}">
        <p14:creationId xmlns:p14="http://schemas.microsoft.com/office/powerpoint/2010/main" val="23915322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62</a:t>
            </a:fld>
            <a:endParaRPr lang="es-CO" dirty="0"/>
          </a:p>
        </p:txBody>
      </p:sp>
    </p:spTree>
    <p:extLst>
      <p:ext uri="{BB962C8B-B14F-4D97-AF65-F5344CB8AC3E}">
        <p14:creationId xmlns:p14="http://schemas.microsoft.com/office/powerpoint/2010/main" val="36615921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63</a:t>
            </a:fld>
            <a:endParaRPr lang="es-CO" dirty="0"/>
          </a:p>
        </p:txBody>
      </p:sp>
    </p:spTree>
    <p:extLst>
      <p:ext uri="{BB962C8B-B14F-4D97-AF65-F5344CB8AC3E}">
        <p14:creationId xmlns:p14="http://schemas.microsoft.com/office/powerpoint/2010/main" val="21310857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64</a:t>
            </a:fld>
            <a:endParaRPr lang="es-CO" dirty="0"/>
          </a:p>
        </p:txBody>
      </p:sp>
    </p:spTree>
    <p:extLst>
      <p:ext uri="{BB962C8B-B14F-4D97-AF65-F5344CB8AC3E}">
        <p14:creationId xmlns:p14="http://schemas.microsoft.com/office/powerpoint/2010/main" val="6031671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65</a:t>
            </a:fld>
            <a:endParaRPr lang="es-CO" dirty="0"/>
          </a:p>
        </p:txBody>
      </p:sp>
    </p:spTree>
    <p:extLst>
      <p:ext uri="{BB962C8B-B14F-4D97-AF65-F5344CB8AC3E}">
        <p14:creationId xmlns:p14="http://schemas.microsoft.com/office/powerpoint/2010/main" val="8002127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66</a:t>
            </a:fld>
            <a:endParaRPr lang="es-CO" dirty="0"/>
          </a:p>
        </p:txBody>
      </p:sp>
    </p:spTree>
    <p:extLst>
      <p:ext uri="{BB962C8B-B14F-4D97-AF65-F5344CB8AC3E}">
        <p14:creationId xmlns:p14="http://schemas.microsoft.com/office/powerpoint/2010/main" val="34913987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67</a:t>
            </a:fld>
            <a:endParaRPr lang="es-CO" dirty="0"/>
          </a:p>
        </p:txBody>
      </p:sp>
    </p:spTree>
    <p:extLst>
      <p:ext uri="{BB962C8B-B14F-4D97-AF65-F5344CB8AC3E}">
        <p14:creationId xmlns:p14="http://schemas.microsoft.com/office/powerpoint/2010/main" val="40197910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68</a:t>
            </a:fld>
            <a:endParaRPr lang="es-CO" dirty="0"/>
          </a:p>
        </p:txBody>
      </p:sp>
    </p:spTree>
    <p:extLst>
      <p:ext uri="{BB962C8B-B14F-4D97-AF65-F5344CB8AC3E}">
        <p14:creationId xmlns:p14="http://schemas.microsoft.com/office/powerpoint/2010/main" val="29809050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69</a:t>
            </a:fld>
            <a:endParaRPr lang="es-CO" dirty="0"/>
          </a:p>
        </p:txBody>
      </p:sp>
    </p:spTree>
    <p:extLst>
      <p:ext uri="{BB962C8B-B14F-4D97-AF65-F5344CB8AC3E}">
        <p14:creationId xmlns:p14="http://schemas.microsoft.com/office/powerpoint/2010/main" val="27884474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70</a:t>
            </a:fld>
            <a:endParaRPr lang="es-CO" dirty="0"/>
          </a:p>
        </p:txBody>
      </p:sp>
    </p:spTree>
    <p:extLst>
      <p:ext uri="{BB962C8B-B14F-4D97-AF65-F5344CB8AC3E}">
        <p14:creationId xmlns:p14="http://schemas.microsoft.com/office/powerpoint/2010/main" val="26897535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71</a:t>
            </a:fld>
            <a:endParaRPr lang="es-CO" dirty="0"/>
          </a:p>
        </p:txBody>
      </p:sp>
    </p:spTree>
    <p:extLst>
      <p:ext uri="{BB962C8B-B14F-4D97-AF65-F5344CB8AC3E}">
        <p14:creationId xmlns:p14="http://schemas.microsoft.com/office/powerpoint/2010/main" val="6631629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72</a:t>
            </a:fld>
            <a:endParaRPr lang="es-CO" dirty="0"/>
          </a:p>
        </p:txBody>
      </p:sp>
    </p:spTree>
    <p:extLst>
      <p:ext uri="{BB962C8B-B14F-4D97-AF65-F5344CB8AC3E}">
        <p14:creationId xmlns:p14="http://schemas.microsoft.com/office/powerpoint/2010/main" val="28415223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73</a:t>
            </a:fld>
            <a:endParaRPr lang="es-CO" dirty="0"/>
          </a:p>
        </p:txBody>
      </p:sp>
    </p:spTree>
    <p:extLst>
      <p:ext uri="{BB962C8B-B14F-4D97-AF65-F5344CB8AC3E}">
        <p14:creationId xmlns:p14="http://schemas.microsoft.com/office/powerpoint/2010/main" val="37644599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74</a:t>
            </a:fld>
            <a:endParaRPr lang="es-CO" dirty="0"/>
          </a:p>
        </p:txBody>
      </p:sp>
    </p:spTree>
    <p:extLst>
      <p:ext uri="{BB962C8B-B14F-4D97-AF65-F5344CB8AC3E}">
        <p14:creationId xmlns:p14="http://schemas.microsoft.com/office/powerpoint/2010/main" val="7728894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75</a:t>
            </a:fld>
            <a:endParaRPr lang="es-CO" dirty="0"/>
          </a:p>
        </p:txBody>
      </p:sp>
    </p:spTree>
    <p:extLst>
      <p:ext uri="{BB962C8B-B14F-4D97-AF65-F5344CB8AC3E}">
        <p14:creationId xmlns:p14="http://schemas.microsoft.com/office/powerpoint/2010/main" val="3982196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76</a:t>
            </a:fld>
            <a:endParaRPr lang="es-CO" dirty="0"/>
          </a:p>
        </p:txBody>
      </p:sp>
    </p:spTree>
    <p:extLst>
      <p:ext uri="{BB962C8B-B14F-4D97-AF65-F5344CB8AC3E}">
        <p14:creationId xmlns:p14="http://schemas.microsoft.com/office/powerpoint/2010/main" val="11631271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05F17BCA-7E2C-42B9-8167-D87D566D7053}" type="slidenum">
              <a:rPr lang="es-CO" smtClean="0"/>
              <a:t>77</a:t>
            </a:fld>
            <a:endParaRPr lang="es-CO"/>
          </a:p>
        </p:txBody>
      </p:sp>
    </p:spTree>
    <p:extLst>
      <p:ext uri="{BB962C8B-B14F-4D97-AF65-F5344CB8AC3E}">
        <p14:creationId xmlns:p14="http://schemas.microsoft.com/office/powerpoint/2010/main" val="3886860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17/01/2018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17/01/2018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17/01/2018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17/01/2018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17/01/2018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17/01/2018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7"/>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228428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927151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2"/>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a:xfrm>
            <a:off x="8784299" y="6356352"/>
            <a:ext cx="2844800" cy="365125"/>
          </a:xfrm>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6991768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7990896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703157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0534049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109288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1"/>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7264640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1"/>
            <a:ext cx="7315200" cy="566739"/>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ES" dirty="0"/>
          </a:p>
        </p:txBody>
      </p:sp>
      <p:sp>
        <p:nvSpPr>
          <p:cNvPr id="4" name="3 Marcador de texto"/>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7560180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120042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0"/>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40"/>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8207830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Diseño personalizado">
    <p:spTree>
      <p:nvGrpSpPr>
        <p:cNvPr id="1" name=""/>
        <p:cNvGrpSpPr/>
        <p:nvPr/>
      </p:nvGrpSpPr>
      <p:grpSpPr>
        <a:xfrm>
          <a:off x="0" y="0"/>
          <a:ext cx="0" cy="0"/>
          <a:chOff x="0" y="0"/>
          <a:chExt cx="0" cy="0"/>
        </a:xfrm>
      </p:grpSpPr>
      <p:pic>
        <p:nvPicPr>
          <p:cNvPr id="6" name="Picture 5" descr="plantillas_21junio-08.jpg"/>
          <p:cNvPicPr>
            <a:picLocks noChangeAspect="1"/>
          </p:cNvPicPr>
          <p:nvPr/>
        </p:nvPicPr>
        <p:blipFill>
          <a:blip r:embed="rId2" cstate="print"/>
          <a:stretch>
            <a:fillRect/>
          </a:stretch>
        </p:blipFill>
        <p:spPr>
          <a:xfrm>
            <a:off x="0" y="-15364"/>
            <a:ext cx="12192000" cy="6888727"/>
          </a:xfrm>
          <a:prstGeom prst="rect">
            <a:avLst/>
          </a:prstGeom>
        </p:spPr>
      </p:pic>
      <p:pic>
        <p:nvPicPr>
          <p:cNvPr id="3" name="Picture 5" descr="plantillas_21junio-08.jpg"/>
          <p:cNvPicPr>
            <a:picLocks noChangeAspect="1"/>
          </p:cNvPicPr>
          <p:nvPr userDrawn="1"/>
        </p:nvPicPr>
        <p:blipFill>
          <a:blip r:embed="rId2" cstate="print"/>
          <a:stretch>
            <a:fillRect/>
          </a:stretch>
        </p:blipFill>
        <p:spPr>
          <a:xfrm>
            <a:off x="0" y="-15364"/>
            <a:ext cx="12192000" cy="6888727"/>
          </a:xfrm>
          <a:prstGeom prst="rect">
            <a:avLst/>
          </a:prstGeom>
        </p:spPr>
      </p:pic>
    </p:spTree>
    <p:extLst>
      <p:ext uri="{BB962C8B-B14F-4D97-AF65-F5344CB8AC3E}">
        <p14:creationId xmlns:p14="http://schemas.microsoft.com/office/powerpoint/2010/main" val="38146146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7"/>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3822243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9340098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2"/>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a:xfrm>
            <a:off x="8784299" y="6356352"/>
            <a:ext cx="2844800" cy="365125"/>
          </a:xfrm>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6800264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2413358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6145197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25229632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24934419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1"/>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1826420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1"/>
            <a:ext cx="7315200" cy="566739"/>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ES" dirty="0"/>
          </a:p>
        </p:txBody>
      </p:sp>
      <p:sp>
        <p:nvSpPr>
          <p:cNvPr id="4" name="3 Marcador de texto"/>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5538443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2654702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0"/>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40"/>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5342413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Diseño personalizado">
    <p:spTree>
      <p:nvGrpSpPr>
        <p:cNvPr id="1" name=""/>
        <p:cNvGrpSpPr/>
        <p:nvPr/>
      </p:nvGrpSpPr>
      <p:grpSpPr>
        <a:xfrm>
          <a:off x="0" y="0"/>
          <a:ext cx="0" cy="0"/>
          <a:chOff x="0" y="0"/>
          <a:chExt cx="0" cy="0"/>
        </a:xfrm>
      </p:grpSpPr>
      <p:pic>
        <p:nvPicPr>
          <p:cNvPr id="6" name="Picture 5" descr="plantillas_21junio-08.jpg"/>
          <p:cNvPicPr>
            <a:picLocks noChangeAspect="1"/>
          </p:cNvPicPr>
          <p:nvPr/>
        </p:nvPicPr>
        <p:blipFill>
          <a:blip r:embed="rId2" cstate="print"/>
          <a:stretch>
            <a:fillRect/>
          </a:stretch>
        </p:blipFill>
        <p:spPr>
          <a:xfrm>
            <a:off x="0" y="-15364"/>
            <a:ext cx="12192000" cy="6888727"/>
          </a:xfrm>
          <a:prstGeom prst="rect">
            <a:avLst/>
          </a:prstGeom>
        </p:spPr>
      </p:pic>
      <p:pic>
        <p:nvPicPr>
          <p:cNvPr id="3" name="Picture 5" descr="plantillas_21junio-08.jpg"/>
          <p:cNvPicPr>
            <a:picLocks noChangeAspect="1"/>
          </p:cNvPicPr>
          <p:nvPr userDrawn="1"/>
        </p:nvPicPr>
        <p:blipFill>
          <a:blip r:embed="rId2" cstate="print"/>
          <a:stretch>
            <a:fillRect/>
          </a:stretch>
        </p:blipFill>
        <p:spPr>
          <a:xfrm>
            <a:off x="0" y="-15364"/>
            <a:ext cx="12192000" cy="6888727"/>
          </a:xfrm>
          <a:prstGeom prst="rect">
            <a:avLst/>
          </a:prstGeom>
        </p:spPr>
      </p:pic>
    </p:spTree>
    <p:extLst>
      <p:ext uri="{BB962C8B-B14F-4D97-AF65-F5344CB8AC3E}">
        <p14:creationId xmlns:p14="http://schemas.microsoft.com/office/powerpoint/2010/main" val="3641337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3.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2.jpe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17/01/2018</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pic>
        <p:nvPicPr>
          <p:cNvPr id="7" name="Picture 5" descr="plantillas_21junio-08.jpg"/>
          <p:cNvPicPr>
            <a:picLocks noChangeAspect="1"/>
          </p:cNvPicPr>
          <p:nvPr/>
        </p:nvPicPr>
        <p:blipFill>
          <a:blip r:embed="rId15" cstate="print"/>
          <a:srcRect l="24013" t="37456" r="24800" b="42683"/>
          <a:stretch>
            <a:fillRect/>
          </a:stretch>
        </p:blipFill>
        <p:spPr>
          <a:xfrm>
            <a:off x="10224459" y="6252823"/>
            <a:ext cx="1728192" cy="378873"/>
          </a:xfrm>
          <a:prstGeom prst="rect">
            <a:avLst/>
          </a:prstGeom>
        </p:spPr>
      </p:pic>
      <p:sp>
        <p:nvSpPr>
          <p:cNvPr id="2" name="1 Marcador de título"/>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2 Marcador de texto"/>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 dirty="0">
              <a:solidFill>
                <a:prstClr val="black">
                  <a:tint val="75000"/>
                </a:prstClr>
              </a:solidFill>
            </a:endParaRPr>
          </a:p>
        </p:txBody>
      </p:sp>
      <p:sp>
        <p:nvSpPr>
          <p:cNvPr id="5" name="4 Marcador de pie de página"/>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pic>
        <p:nvPicPr>
          <p:cNvPr id="8" name="Imagen 7"/>
          <p:cNvPicPr>
            <a:picLocks noChangeAspect="1"/>
          </p:cNvPicPr>
          <p:nvPr/>
        </p:nvPicPr>
        <p:blipFill>
          <a:blip r:embed="rId16"/>
          <a:stretch>
            <a:fillRect/>
          </a:stretch>
        </p:blipFill>
        <p:spPr>
          <a:xfrm>
            <a:off x="10128448" y="6212494"/>
            <a:ext cx="2016224" cy="606769"/>
          </a:xfrm>
          <a:prstGeom prst="rect">
            <a:avLst/>
          </a:prstGeom>
        </p:spPr>
      </p:pic>
      <p:pic>
        <p:nvPicPr>
          <p:cNvPr id="9" name="Imagen 8"/>
          <p:cNvPicPr>
            <a:picLocks noChangeAspect="1"/>
          </p:cNvPicPr>
          <p:nvPr userDrawn="1"/>
        </p:nvPicPr>
        <p:blipFill>
          <a:blip r:embed="rId16"/>
          <a:stretch>
            <a:fillRect/>
          </a:stretch>
        </p:blipFill>
        <p:spPr>
          <a:xfrm>
            <a:off x="10128448" y="6212494"/>
            <a:ext cx="2016224" cy="606769"/>
          </a:xfrm>
          <a:prstGeom prst="rect">
            <a:avLst/>
          </a:prstGeom>
        </p:spPr>
      </p:pic>
    </p:spTree>
    <p:extLst>
      <p:ext uri="{BB962C8B-B14F-4D97-AF65-F5344CB8AC3E}">
        <p14:creationId xmlns:p14="http://schemas.microsoft.com/office/powerpoint/2010/main" val="6846371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pic>
        <p:nvPicPr>
          <p:cNvPr id="7" name="Picture 5" descr="plantillas_21junio-08.jpg"/>
          <p:cNvPicPr>
            <a:picLocks noChangeAspect="1"/>
          </p:cNvPicPr>
          <p:nvPr/>
        </p:nvPicPr>
        <p:blipFill>
          <a:blip r:embed="rId15" cstate="print"/>
          <a:srcRect l="24013" t="37456" r="24800" b="42683"/>
          <a:stretch>
            <a:fillRect/>
          </a:stretch>
        </p:blipFill>
        <p:spPr>
          <a:xfrm>
            <a:off x="10224459" y="6252823"/>
            <a:ext cx="1728192" cy="378873"/>
          </a:xfrm>
          <a:prstGeom prst="rect">
            <a:avLst/>
          </a:prstGeom>
        </p:spPr>
      </p:pic>
      <p:sp>
        <p:nvSpPr>
          <p:cNvPr id="2" name="1 Marcador de título"/>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2 Marcador de texto"/>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 dirty="0"/>
          </a:p>
        </p:txBody>
      </p:sp>
      <p:sp>
        <p:nvSpPr>
          <p:cNvPr id="5" name="4 Marcador de pie de página"/>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92593-E8D4-4B92-9398-E671CC37EEC4}" type="slidenum">
              <a:rPr lang="es-ES" smtClean="0"/>
              <a:pPr/>
              <a:t>‹Nº›</a:t>
            </a:fld>
            <a:endParaRPr lang="es-ES" dirty="0"/>
          </a:p>
        </p:txBody>
      </p:sp>
      <p:pic>
        <p:nvPicPr>
          <p:cNvPr id="8" name="Imagen 7"/>
          <p:cNvPicPr>
            <a:picLocks noChangeAspect="1"/>
          </p:cNvPicPr>
          <p:nvPr/>
        </p:nvPicPr>
        <p:blipFill>
          <a:blip r:embed="rId16"/>
          <a:stretch>
            <a:fillRect/>
          </a:stretch>
        </p:blipFill>
        <p:spPr>
          <a:xfrm>
            <a:off x="10128448" y="6212494"/>
            <a:ext cx="2016224" cy="606769"/>
          </a:xfrm>
          <a:prstGeom prst="rect">
            <a:avLst/>
          </a:prstGeom>
        </p:spPr>
      </p:pic>
      <p:pic>
        <p:nvPicPr>
          <p:cNvPr id="9" name="Imagen 8"/>
          <p:cNvPicPr>
            <a:picLocks noChangeAspect="1"/>
          </p:cNvPicPr>
          <p:nvPr userDrawn="1"/>
        </p:nvPicPr>
        <p:blipFill>
          <a:blip r:embed="rId16"/>
          <a:stretch>
            <a:fillRect/>
          </a:stretch>
        </p:blipFill>
        <p:spPr>
          <a:xfrm>
            <a:off x="10128448" y="6212494"/>
            <a:ext cx="2016224" cy="606769"/>
          </a:xfrm>
          <a:prstGeom prst="rect">
            <a:avLst/>
          </a:prstGeom>
        </p:spPr>
      </p:pic>
    </p:spTree>
    <p:extLst>
      <p:ext uri="{BB962C8B-B14F-4D97-AF65-F5344CB8AC3E}">
        <p14:creationId xmlns:p14="http://schemas.microsoft.com/office/powerpoint/2010/main" val="209103811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ftr="0" dt="0"/>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jpeg"/><Relationship Id="rId4" Type="http://schemas.openxmlformats.org/officeDocument/2006/relationships/image" Target="../media/image11.emf"/></Relationships>
</file>

<file path=ppt/slides/_rels/slide1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jpeg"/><Relationship Id="rId4" Type="http://schemas.openxmlformats.org/officeDocument/2006/relationships/image" Target="../media/image13.emf"/></Relationships>
</file>

<file path=ppt/slides/_rels/slide17.xml.rels><?xml version="1.0" encoding="UTF-8" standalone="yes"?>
<Relationships xmlns="http://schemas.openxmlformats.org/package/2006/relationships"><Relationship Id="rId3" Type="http://schemas.openxmlformats.org/officeDocument/2006/relationships/image" Target="../media/image14.emf"/><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15.emf"/><Relationship Id="rId4" Type="http://schemas.openxmlformats.org/officeDocument/2006/relationships/slide" Target="slide29.xml"/></Relationships>
</file>

<file path=ppt/slides/_rels/slide1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6.emf"/><Relationship Id="rId7" Type="http://schemas.openxmlformats.org/officeDocument/2006/relationships/slide" Target="slide3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slide" Target="slide33.xml"/><Relationship Id="rId5" Type="http://schemas.openxmlformats.org/officeDocument/2006/relationships/slide" Target="slide32.xml"/><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notesSlide" Target="../notesSlides/notesSlide10.xml"/><Relationship Id="rId7"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8.emf"/><Relationship Id="rId11" Type="http://schemas.openxmlformats.org/officeDocument/2006/relationships/image" Target="../media/image7.png"/><Relationship Id="rId5" Type="http://schemas.openxmlformats.org/officeDocument/2006/relationships/oleObject" Target="../embeddings/oleObject1.bin"/><Relationship Id="rId10" Type="http://schemas.openxmlformats.org/officeDocument/2006/relationships/image" Target="../media/image20.emf"/><Relationship Id="rId4" Type="http://schemas.openxmlformats.org/officeDocument/2006/relationships/image" Target="../media/image8.jpeg"/><Relationship Id="rId9" Type="http://schemas.openxmlformats.org/officeDocument/2006/relationships/oleObject" Target="../embeddings/oleObject3.bin"/></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jpeg"/><Relationship Id="rId4" Type="http://schemas.openxmlformats.org/officeDocument/2006/relationships/image" Target="../media/image22.emf"/></Relationships>
</file>

<file path=ppt/slides/_rels/slide24.xml.rels><?xml version="1.0" encoding="UTF-8" standalone="yes"?>
<Relationships xmlns="http://schemas.openxmlformats.org/package/2006/relationships"><Relationship Id="rId3" Type="http://schemas.openxmlformats.org/officeDocument/2006/relationships/image" Target="../media/image23.emf"/><Relationship Id="rId7"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24.emf"/><Relationship Id="rId4" Type="http://schemas.openxmlformats.org/officeDocument/2006/relationships/slide" Target="slide25.xml"/></Relationships>
</file>

<file path=ppt/slides/_rels/slide25.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5.emf"/></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6.emf"/><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slide" Target="slide42.xml"/></Relationships>
</file>

<file path=ppt/slides/_rels/slide2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8.emf"/><Relationship Id="rId5" Type="http://schemas.openxmlformats.org/officeDocument/2006/relationships/oleObject" Target="../embeddings/oleObject4.bin"/><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7.png"/><Relationship Id="rId5" Type="http://schemas.openxmlformats.org/officeDocument/2006/relationships/image" Target="../media/image30.emf"/><Relationship Id="rId4" Type="http://schemas.openxmlformats.org/officeDocument/2006/relationships/oleObject" Target="../embeddings/oleObject5.bin"/></Relationships>
</file>

<file path=ppt/slides/_rels/slide3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8.jpeg"/><Relationship Id="rId7" Type="http://schemas.openxmlformats.org/officeDocument/2006/relationships/image" Target="../media/image32.e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7.bin"/><Relationship Id="rId5" Type="http://schemas.openxmlformats.org/officeDocument/2006/relationships/image" Target="../media/image31.emf"/><Relationship Id="rId4" Type="http://schemas.openxmlformats.org/officeDocument/2006/relationships/oleObject" Target="../embeddings/oleObject6.bin"/></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35.emf"/><Relationship Id="rId5" Type="http://schemas.openxmlformats.org/officeDocument/2006/relationships/image" Target="../media/image34.emf"/><Relationship Id="rId4" Type="http://schemas.openxmlformats.org/officeDocument/2006/relationships/oleObject" Target="../embeddings/oleObject8.bin"/></Relationships>
</file>

<file path=ppt/slides/_rels/slide3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8.jpeg"/><Relationship Id="rId7" Type="http://schemas.openxmlformats.org/officeDocument/2006/relationships/image" Target="../media/image37.e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0.bin"/><Relationship Id="rId5" Type="http://schemas.openxmlformats.org/officeDocument/2006/relationships/image" Target="../media/image36.emf"/><Relationship Id="rId4" Type="http://schemas.openxmlformats.org/officeDocument/2006/relationships/oleObject" Target="../embeddings/oleObject9.bin"/></Relationships>
</file>

<file path=ppt/slides/_rels/slide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38.emf"/></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39.emf"/></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40.emf"/></Relationships>
</file>

<file path=ppt/slides/_rels/slide4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7.png"/></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4.png"/><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4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7.png"/></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7.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7.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7.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7.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7.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7.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7.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7.png"/><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56.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7.pn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7.png"/><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7.png"/></Relationships>
</file>

<file path=ppt/slides/_rels/slide6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chart" Target="../charts/chart3.xml"/><Relationship Id="rId4" Type="http://schemas.openxmlformats.org/officeDocument/2006/relationships/chart" Target="../charts/chart2.xml"/></Relationships>
</file>

<file path=ppt/slides/_rels/slide6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chart" Target="../charts/chart5.xml"/><Relationship Id="rId4" Type="http://schemas.openxmlformats.org/officeDocument/2006/relationships/chart" Target="../charts/chart4.xml"/></Relationships>
</file>

<file path=ppt/slides/_rels/slide6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chart" Target="../charts/chart7.xml"/><Relationship Id="rId4" Type="http://schemas.openxmlformats.org/officeDocument/2006/relationships/chart" Target="../charts/chart6.xml"/></Relationships>
</file>

<file path=ppt/slides/_rels/slide6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7.emf"/><Relationship Id="rId4" Type="http://schemas.openxmlformats.org/officeDocument/2006/relationships/image" Target="../media/image56.png"/></Relationships>
</file>

<file path=ppt/slides/_rels/slide6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9.png"/><Relationship Id="rId4" Type="http://schemas.openxmlformats.org/officeDocument/2006/relationships/image" Target="../media/image58.emf"/></Relationships>
</file>

<file path=ppt/slides/_rels/slide6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0.png"/></Relationships>
</file>

<file path=ppt/slides/_rels/slide6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61.emf"/><Relationship Id="rId4" Type="http://schemas.openxmlformats.org/officeDocument/2006/relationships/image" Target="../media/image7.png"/></Relationships>
</file>

<file path=ppt/slides/_rels/slide70.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64.gif"/><Relationship Id="rId5" Type="http://schemas.openxmlformats.org/officeDocument/2006/relationships/image" Target="../media/image63.png"/><Relationship Id="rId4" Type="http://schemas.openxmlformats.org/officeDocument/2006/relationships/image" Target="../media/image62.png"/></Relationships>
</file>

<file path=ppt/slides/_rels/slide7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5.png"/></Relationships>
</file>

<file path=ppt/slides/_rels/slide7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6.wmf"/></Relationships>
</file>

<file path=ppt/slides/_rels/slide7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7.png"/></Relationships>
</file>

<file path=ppt/slides/_rels/slide7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cid:image001.jpg@01D2DEB3.6936B170" TargetMode="External"/><Relationship Id="rId4" Type="http://schemas.openxmlformats.org/officeDocument/2006/relationships/image" Target="../media/image68.jpeg"/></Relationships>
</file>

<file path=ppt/slides/_rels/slide7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7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s-0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Marcador de número de diapositiva 5"/>
          <p:cNvSpPr>
            <a:spLocks noGrp="1"/>
          </p:cNvSpPr>
          <p:nvPr>
            <p:ph type="sldNum" sz="quarter" idx="12"/>
          </p:nvPr>
        </p:nvSpPr>
        <p:spPr/>
        <p:txBody>
          <a:bodyPr/>
          <a:lstStyle/>
          <a:p>
            <a:fld id="{8F70F9DA-11E8-C347-B57A-A65ED631A843}" type="slidenum">
              <a:rPr lang="es-ES" smtClean="0"/>
              <a:t>1</a:t>
            </a:fld>
            <a:endParaRPr lang="es-ES"/>
          </a:p>
        </p:txBody>
      </p:sp>
      <p:sp>
        <p:nvSpPr>
          <p:cNvPr id="5" name="CuadroTexto 4"/>
          <p:cNvSpPr txBox="1"/>
          <p:nvPr/>
        </p:nvSpPr>
        <p:spPr>
          <a:xfrm>
            <a:off x="2667003" y="4978485"/>
            <a:ext cx="6857999" cy="392415"/>
          </a:xfrm>
          <a:prstGeom prst="rect">
            <a:avLst/>
          </a:prstGeom>
          <a:noFill/>
        </p:spPr>
        <p:txBody>
          <a:bodyPr wrap="square" lIns="68580" tIns="34290" rIns="68580" bIns="34290">
            <a:spAutoFit/>
          </a:bodyPr>
          <a:lstStyle>
            <a:defPPr>
              <a:defRPr lang="es-ES"/>
            </a:defPPr>
            <a:lvl1pPr algn="ctr">
              <a:defRPr sz="3200" b="1" u="sng">
                <a:ln w="10541" cmpd="sng">
                  <a:solidFill>
                    <a:srgbClr val="7D7D7D">
                      <a:tint val="100000"/>
                      <a:shade val="100000"/>
                      <a:satMod val="110000"/>
                    </a:srgbClr>
                  </a:solidFill>
                  <a:prstDash val="solid"/>
                </a:ln>
                <a:solidFill>
                  <a:schemeClr val="accent1">
                    <a:lumMod val="50000"/>
                  </a:schemeClr>
                </a:solidFill>
                <a:effectLst>
                  <a:outerShdw blurRad="38100" dist="38100" dir="2700000" algn="tl">
                    <a:srgbClr val="000000">
                      <a:alpha val="43137"/>
                    </a:srgbClr>
                  </a:outerShdw>
                </a:effectLst>
                <a:latin typeface="Arial Narrow" pitchFamily="34" charset="0"/>
              </a:defRPr>
            </a:lvl1pPr>
          </a:lstStyle>
          <a:p>
            <a:r>
              <a:rPr lang="es-ES" sz="2100" dirty="0">
                <a:solidFill>
                  <a:schemeClr val="bg1"/>
                </a:solidFill>
              </a:rPr>
              <a:t>JUNTA </a:t>
            </a:r>
            <a:r>
              <a:rPr lang="es-ES" sz="2100">
                <a:solidFill>
                  <a:schemeClr val="bg1"/>
                </a:solidFill>
              </a:rPr>
              <a:t>DIRECTIVA 137</a:t>
            </a:r>
            <a:endParaRPr lang="es-ES" sz="2100" dirty="0">
              <a:solidFill>
                <a:schemeClr val="bg1"/>
              </a:solidFill>
            </a:endParaRPr>
          </a:p>
        </p:txBody>
      </p:sp>
      <p:sp>
        <p:nvSpPr>
          <p:cNvPr id="7" name="CuadroTexto 5"/>
          <p:cNvSpPr txBox="1"/>
          <p:nvPr/>
        </p:nvSpPr>
        <p:spPr>
          <a:xfrm>
            <a:off x="3163505" y="5713583"/>
            <a:ext cx="6043830" cy="300082"/>
          </a:xfrm>
          <a:prstGeom prst="rect">
            <a:avLst/>
          </a:prstGeom>
          <a:noFill/>
        </p:spPr>
        <p:txBody>
          <a:bodyPr wrap="square" rtlCol="0">
            <a:spAutoFit/>
          </a:bodyPr>
          <a:lstStyle/>
          <a:p>
            <a:pPr algn="ctr"/>
            <a:r>
              <a:rPr lang="es-ES" sz="1350" b="1" dirty="0">
                <a:solidFill>
                  <a:schemeClr val="bg1">
                    <a:lumMod val="85000"/>
                  </a:schemeClr>
                </a:solidFill>
                <a:latin typeface="Lato Bold"/>
                <a:cs typeface="Lato Bold"/>
              </a:rPr>
              <a:t>Julio 26 de 2017</a:t>
            </a:r>
          </a:p>
        </p:txBody>
      </p:sp>
    </p:spTree>
    <p:extLst>
      <p:ext uri="{BB962C8B-B14F-4D97-AF65-F5344CB8AC3E}">
        <p14:creationId xmlns:p14="http://schemas.microsoft.com/office/powerpoint/2010/main" val="1752830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258605" y="2252367"/>
            <a:ext cx="7535843" cy="764210"/>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8402300"/>
          </a:xfrm>
          <a:prstGeom prst="rect">
            <a:avLst/>
          </a:prstGeom>
          <a:noFill/>
        </p:spPr>
        <p:txBody>
          <a:bodyPr wrap="square" rtlCol="0">
            <a:spAutoFit/>
          </a:bodyPr>
          <a:lstStyle/>
          <a:p>
            <a:pPr marL="457200" indent="-457200">
              <a:buAutoNum type="arabicPeriod"/>
            </a:pPr>
            <a:r>
              <a:rPr lang="es-CO" sz="2400" dirty="0"/>
              <a:t>Verificación del Quórum.</a:t>
            </a:r>
            <a:r>
              <a:rPr lang="es-CO" sz="2400" dirty="0">
                <a:solidFill>
                  <a:schemeClr val="bg1"/>
                </a:solidFill>
              </a:rPr>
              <a:t> Ley de Extinción de</a:t>
            </a:r>
          </a:p>
          <a:p>
            <a:pPr lvl="0"/>
            <a:r>
              <a:rPr lang="es-ES" sz="2400" dirty="0">
                <a:solidFill>
                  <a:schemeClr val="bg1"/>
                </a:solidFill>
              </a:rPr>
              <a:t>2. Cambios Metodología de Administración de los Bienes del FRISCO</a:t>
            </a:r>
            <a:endParaRPr lang="es-CO" sz="2400" dirty="0">
              <a:solidFill>
                <a:schemeClr val="bg1"/>
              </a:solidFill>
            </a:endParaRPr>
          </a:p>
          <a:p>
            <a:pPr lvl="0"/>
            <a:r>
              <a:rPr lang="es-ES" sz="2400" dirty="0"/>
              <a:t>3. Comité Financiero</a:t>
            </a:r>
            <a:endParaRPr lang="es-CO" sz="2400" dirty="0"/>
          </a:p>
          <a:p>
            <a:pPr lvl="0"/>
            <a:r>
              <a:rPr lang="es-ES" sz="2400" dirty="0"/>
              <a:t>4. Informe Planes Choque Gerencia de Inmuebles</a:t>
            </a:r>
            <a:endParaRPr lang="es-CO" sz="2400" dirty="0"/>
          </a:p>
          <a:p>
            <a:pPr lvl="0"/>
            <a:r>
              <a:rPr lang="es-ES" sz="2400" dirty="0"/>
              <a:t>5. Informe Proyectos Gerencia de Tecnología</a:t>
            </a:r>
            <a:endParaRPr lang="es-CO" sz="2400" dirty="0"/>
          </a:p>
          <a:p>
            <a:pPr lvl="0"/>
            <a:r>
              <a:rPr lang="es-ES" sz="2400" dirty="0"/>
              <a:t>6. Informe Gerencia Comercial</a:t>
            </a:r>
          </a:p>
          <a:p>
            <a:pPr lvl="0"/>
            <a:r>
              <a:rPr lang="es-CO" sz="2400" dirty="0"/>
              <a:t>7. 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2</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200531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t>Destinaciones especificas</a:t>
            </a:r>
          </a:p>
        </p:txBody>
      </p:sp>
      <p:sp>
        <p:nvSpPr>
          <p:cNvPr id="8" name="Rectángulo 7"/>
          <p:cNvSpPr/>
          <p:nvPr/>
        </p:nvSpPr>
        <p:spPr>
          <a:xfrm>
            <a:off x="0" y="-1"/>
            <a:ext cx="12192000" cy="120663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p:cNvSpPr txBox="1"/>
          <p:nvPr/>
        </p:nvSpPr>
        <p:spPr>
          <a:xfrm>
            <a:off x="6551629" y="246800"/>
            <a:ext cx="4988000" cy="954107"/>
          </a:xfrm>
          <a:prstGeom prst="rect">
            <a:avLst/>
          </a:prstGeom>
          <a:noFill/>
        </p:spPr>
        <p:txBody>
          <a:bodyPr wrap="square" rtlCol="0">
            <a:spAutoFit/>
          </a:bodyPr>
          <a:lstStyle/>
          <a:p>
            <a:pPr algn="r"/>
            <a:r>
              <a:rPr lang="es-ES" sz="2800" b="1" dirty="0">
                <a:solidFill>
                  <a:schemeClr val="bg1"/>
                </a:solidFill>
              </a:rPr>
              <a:t>TEMAS MODIFICACIÓN METODOLOGÍA</a:t>
            </a:r>
            <a:endParaRPr lang="es-ES" sz="2800" dirty="0">
              <a:solidFill>
                <a:schemeClr val="bg1"/>
              </a:solidFill>
            </a:endParaRPr>
          </a:p>
        </p:txBody>
      </p:sp>
      <p:graphicFrame>
        <p:nvGraphicFramePr>
          <p:cNvPr id="15" name="Diagrama 14"/>
          <p:cNvGraphicFramePr/>
          <p:nvPr>
            <p:extLst>
              <p:ext uri="{D42A27DB-BD31-4B8C-83A1-F6EECF244321}">
                <p14:modId xmlns:p14="http://schemas.microsoft.com/office/powerpoint/2010/main" val="1285254426"/>
              </p:ext>
            </p:extLst>
          </p:nvPr>
        </p:nvGraphicFramePr>
        <p:xfrm>
          <a:off x="1835257" y="1200432"/>
          <a:ext cx="8958433"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1562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t>Destinaciones especificas</a:t>
            </a:r>
          </a:p>
        </p:txBody>
      </p:sp>
      <p:sp>
        <p:nvSpPr>
          <p:cNvPr id="8" name="Rectángulo 7"/>
          <p:cNvSpPr/>
          <p:nvPr/>
        </p:nvSpPr>
        <p:spPr>
          <a:xfrm>
            <a:off x="0" y="-1"/>
            <a:ext cx="12192000" cy="120663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p:cNvSpPr txBox="1"/>
          <p:nvPr/>
        </p:nvSpPr>
        <p:spPr>
          <a:xfrm>
            <a:off x="6551629" y="246800"/>
            <a:ext cx="4988000" cy="954107"/>
          </a:xfrm>
          <a:prstGeom prst="rect">
            <a:avLst/>
          </a:prstGeom>
          <a:noFill/>
        </p:spPr>
        <p:txBody>
          <a:bodyPr wrap="square" rtlCol="0">
            <a:spAutoFit/>
          </a:bodyPr>
          <a:lstStyle/>
          <a:p>
            <a:pPr algn="r"/>
            <a:r>
              <a:rPr lang="es-ES" sz="2800" b="1" dirty="0">
                <a:solidFill>
                  <a:schemeClr val="bg1"/>
                </a:solidFill>
              </a:rPr>
              <a:t>TEMAS MODIFICACIÓN METODOLOGÍA</a:t>
            </a:r>
            <a:endParaRPr lang="es-ES" sz="2800" dirty="0">
              <a:solidFill>
                <a:schemeClr val="bg1"/>
              </a:solidFill>
            </a:endParaRPr>
          </a:p>
        </p:txBody>
      </p:sp>
      <p:graphicFrame>
        <p:nvGraphicFramePr>
          <p:cNvPr id="15" name="Diagrama 14"/>
          <p:cNvGraphicFramePr/>
          <p:nvPr>
            <p:extLst>
              <p:ext uri="{D42A27DB-BD31-4B8C-83A1-F6EECF244321}">
                <p14:modId xmlns:p14="http://schemas.microsoft.com/office/powerpoint/2010/main" val="2223128514"/>
              </p:ext>
            </p:extLst>
          </p:nvPr>
        </p:nvGraphicFramePr>
        <p:xfrm>
          <a:off x="1702062" y="1200432"/>
          <a:ext cx="9044495"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75030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t>Destinaciones especificas</a:t>
            </a:r>
          </a:p>
        </p:txBody>
      </p:sp>
      <p:sp>
        <p:nvSpPr>
          <p:cNvPr id="8" name="Rectángulo 7"/>
          <p:cNvSpPr/>
          <p:nvPr/>
        </p:nvSpPr>
        <p:spPr>
          <a:xfrm>
            <a:off x="0" y="-1"/>
            <a:ext cx="12192000" cy="120663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p:cNvSpPr txBox="1"/>
          <p:nvPr/>
        </p:nvSpPr>
        <p:spPr>
          <a:xfrm>
            <a:off x="6551629" y="246800"/>
            <a:ext cx="4988000" cy="954107"/>
          </a:xfrm>
          <a:prstGeom prst="rect">
            <a:avLst/>
          </a:prstGeom>
          <a:noFill/>
        </p:spPr>
        <p:txBody>
          <a:bodyPr wrap="square" rtlCol="0">
            <a:spAutoFit/>
          </a:bodyPr>
          <a:lstStyle/>
          <a:p>
            <a:pPr algn="r"/>
            <a:r>
              <a:rPr lang="es-ES" sz="2800" b="1" dirty="0">
                <a:solidFill>
                  <a:schemeClr val="bg1"/>
                </a:solidFill>
              </a:rPr>
              <a:t>TEMAS MODIFICACIÓN METODOLOGÍA</a:t>
            </a:r>
            <a:endParaRPr lang="es-ES" sz="2800" dirty="0">
              <a:solidFill>
                <a:schemeClr val="bg1"/>
              </a:solidFill>
            </a:endParaRPr>
          </a:p>
        </p:txBody>
      </p:sp>
      <p:graphicFrame>
        <p:nvGraphicFramePr>
          <p:cNvPr id="15" name="Diagrama 14"/>
          <p:cNvGraphicFramePr/>
          <p:nvPr>
            <p:extLst>
              <p:ext uri="{D42A27DB-BD31-4B8C-83A1-F6EECF244321}">
                <p14:modId xmlns:p14="http://schemas.microsoft.com/office/powerpoint/2010/main" val="3249925386"/>
              </p:ext>
            </p:extLst>
          </p:nvPr>
        </p:nvGraphicFramePr>
        <p:xfrm>
          <a:off x="970961" y="1228744"/>
          <a:ext cx="10611439" cy="55208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98603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161485" y="2956170"/>
            <a:ext cx="7535843" cy="437479"/>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8402300"/>
          </a:xfrm>
          <a:prstGeom prst="rect">
            <a:avLst/>
          </a:prstGeom>
          <a:noFill/>
        </p:spPr>
        <p:txBody>
          <a:bodyPr wrap="square" rtlCol="0">
            <a:spAutoFit/>
          </a:bodyPr>
          <a:lstStyle/>
          <a:p>
            <a:pPr marL="457200" indent="-457200">
              <a:buAutoNum type="arabicPeriod"/>
            </a:pPr>
            <a:r>
              <a:rPr lang="es-CO" sz="2400" dirty="0"/>
              <a:t>Verificación del Quórum.</a:t>
            </a:r>
            <a:r>
              <a:rPr lang="es-CO" sz="2400" dirty="0">
                <a:solidFill>
                  <a:schemeClr val="bg1"/>
                </a:solidFill>
              </a:rPr>
              <a:t> Ley de Extinción de</a:t>
            </a:r>
          </a:p>
          <a:p>
            <a:pPr lvl="0"/>
            <a:r>
              <a:rPr lang="es-ES" sz="2400" dirty="0"/>
              <a:t>2. Cambios Metodología de Administración de los Bienes del FRISCO</a:t>
            </a:r>
            <a:endParaRPr lang="es-CO" sz="2400" dirty="0"/>
          </a:p>
          <a:p>
            <a:pPr lvl="0"/>
            <a:r>
              <a:rPr lang="es-ES" sz="2400" dirty="0">
                <a:solidFill>
                  <a:schemeClr val="bg1"/>
                </a:solidFill>
              </a:rPr>
              <a:t>3. Comité Financiero</a:t>
            </a:r>
            <a:endParaRPr lang="es-CO" sz="2400" dirty="0">
              <a:solidFill>
                <a:schemeClr val="bg1"/>
              </a:solidFill>
            </a:endParaRPr>
          </a:p>
          <a:p>
            <a:pPr lvl="0"/>
            <a:r>
              <a:rPr lang="es-ES" sz="2400" dirty="0"/>
              <a:t>4. Informe Planes Choque Gerencia de Inmuebles</a:t>
            </a:r>
            <a:endParaRPr lang="es-CO" sz="2400" dirty="0"/>
          </a:p>
          <a:p>
            <a:pPr lvl="0"/>
            <a:r>
              <a:rPr lang="es-ES" sz="2400" dirty="0"/>
              <a:t>5. Informe Proyectos Gerencia de Tecnología</a:t>
            </a:r>
            <a:endParaRPr lang="es-CO" sz="2400" dirty="0"/>
          </a:p>
          <a:p>
            <a:pPr lvl="0"/>
            <a:r>
              <a:rPr lang="es-ES" sz="2400" dirty="0"/>
              <a:t>6. Informe Gerencia Comercial</a:t>
            </a:r>
          </a:p>
          <a:p>
            <a:pPr lvl="0"/>
            <a:r>
              <a:rPr lang="es-CO" sz="2400" dirty="0"/>
              <a:t>7. 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6</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1229050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015B2B85-C11A-46BE-910A-7C2CECB29AE5}" type="slidenum">
              <a:rPr lang="es-ES" smtClean="0"/>
              <a:t>7</a:t>
            </a:fld>
            <a:endParaRPr lang="es-ES"/>
          </a:p>
        </p:txBody>
      </p:sp>
      <p:sp>
        <p:nvSpPr>
          <p:cNvPr id="6" name="CuadroTexto 5"/>
          <p:cNvSpPr txBox="1"/>
          <p:nvPr/>
        </p:nvSpPr>
        <p:spPr>
          <a:xfrm>
            <a:off x="2585288" y="1871341"/>
            <a:ext cx="7231421" cy="2389950"/>
          </a:xfrm>
          <a:prstGeom prst="rect">
            <a:avLst/>
          </a:prstGeom>
          <a:noFill/>
        </p:spPr>
        <p:txBody>
          <a:bodyPr wrap="square" rtlCol="0">
            <a:spAutoFit/>
          </a:bodyPr>
          <a:lstStyle/>
          <a:p>
            <a:endParaRPr lang="es-CO" sz="2133" dirty="0"/>
          </a:p>
          <a:p>
            <a:pPr marL="476549" indent="-476549" algn="just">
              <a:buFont typeface="+mj-lt"/>
              <a:buAutoNum type="arabicPeriod"/>
            </a:pPr>
            <a:r>
              <a:rPr lang="es-CO" sz="2133" dirty="0"/>
              <a:t>Presentación Estados Financieros FRISCO a Marzo de 2017</a:t>
            </a:r>
          </a:p>
          <a:p>
            <a:pPr marL="476549" indent="-476549" algn="just">
              <a:buFont typeface="+mj-lt"/>
              <a:buAutoNum type="arabicPeriod"/>
            </a:pPr>
            <a:r>
              <a:rPr lang="es-CO" sz="2133" dirty="0"/>
              <a:t>Ejecución Presupuestal – SAE - FRISCO a Junio de 2017</a:t>
            </a:r>
          </a:p>
          <a:p>
            <a:pPr marL="476549" indent="-476549" algn="just">
              <a:buFont typeface="+mj-lt"/>
              <a:buAutoNum type="arabicPeriod"/>
            </a:pPr>
            <a:r>
              <a:rPr lang="es-CO" sz="2133" dirty="0"/>
              <a:t>Portafolio a Junio de 2017</a:t>
            </a:r>
          </a:p>
          <a:p>
            <a:pPr marL="476549" indent="-476549" algn="just">
              <a:buFont typeface="+mj-lt"/>
              <a:buAutoNum type="arabicPeriod"/>
            </a:pPr>
            <a:r>
              <a:rPr lang="es-CO" sz="2133" dirty="0"/>
              <a:t>Formula Costo/Beneficio – Enajenación Temprana</a:t>
            </a:r>
          </a:p>
          <a:p>
            <a:endParaRPr lang="es-CO" sz="2133" dirty="0"/>
          </a:p>
          <a:p>
            <a:endParaRPr lang="es-CO" sz="2133" dirty="0"/>
          </a:p>
        </p:txBody>
      </p:sp>
      <p:sp>
        <p:nvSpPr>
          <p:cNvPr id="7" name="Rectángulo 6"/>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pic>
        <p:nvPicPr>
          <p:cNvPr id="9" name="Imagen 8"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11" name="Rectángulo 10"/>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p:cNvSpPr txBox="1"/>
          <p:nvPr/>
        </p:nvSpPr>
        <p:spPr>
          <a:xfrm>
            <a:off x="4062953" y="141649"/>
            <a:ext cx="7297567" cy="954107"/>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AGENDA COMITÉ FINANCIERO</a:t>
            </a:r>
          </a:p>
        </p:txBody>
      </p:sp>
    </p:spTree>
    <p:extLst>
      <p:ext uri="{BB962C8B-B14F-4D97-AF65-F5344CB8AC3E}">
        <p14:creationId xmlns:p14="http://schemas.microsoft.com/office/powerpoint/2010/main" val="3512275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6" name="CuadroTexto 5"/>
          <p:cNvSpPr txBox="1"/>
          <p:nvPr/>
        </p:nvSpPr>
        <p:spPr>
          <a:xfrm>
            <a:off x="2911378" y="2669730"/>
            <a:ext cx="6172200" cy="1030410"/>
          </a:xfrm>
          <a:prstGeom prst="rect">
            <a:avLst/>
          </a:prstGeom>
          <a:noFill/>
        </p:spPr>
        <p:txBody>
          <a:bodyPr wrap="square" rtlCol="0">
            <a:spAutoFit/>
          </a:bodyPr>
          <a:lstStyle/>
          <a:p>
            <a:pPr algn="ctr"/>
            <a:r>
              <a:rPr lang="es-ES" sz="3048" dirty="0">
                <a:solidFill>
                  <a:schemeClr val="accent5">
                    <a:lumMod val="50000"/>
                  </a:schemeClr>
                </a:solidFill>
              </a:rPr>
              <a:t>ESTADOS FINANCIEROS FRISCO A MARZO DE 2017</a:t>
            </a:r>
          </a:p>
        </p:txBody>
      </p:sp>
      <p:sp>
        <p:nvSpPr>
          <p:cNvPr id="7" name="Rectángulo 6"/>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5" name="Rectángulo 4"/>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9" name="CuadroTexto 8"/>
          <p:cNvSpPr txBox="1"/>
          <p:nvPr/>
        </p:nvSpPr>
        <p:spPr>
          <a:xfrm>
            <a:off x="4062953" y="141649"/>
            <a:ext cx="7297567" cy="954107"/>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AGENDA COMITÉ FINANCIERO</a:t>
            </a:r>
          </a:p>
        </p:txBody>
      </p:sp>
    </p:spTree>
    <p:extLst>
      <p:ext uri="{BB962C8B-B14F-4D97-AF65-F5344CB8AC3E}">
        <p14:creationId xmlns:p14="http://schemas.microsoft.com/office/powerpoint/2010/main" val="2885086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a 6"/>
          <p:cNvGraphicFramePr>
            <a:graphicFrameLocks noGrp="1"/>
          </p:cNvGraphicFramePr>
          <p:nvPr>
            <p:extLst>
              <p:ext uri="{D42A27DB-BD31-4B8C-83A1-F6EECF244321}">
                <p14:modId xmlns:p14="http://schemas.microsoft.com/office/powerpoint/2010/main" val="9380980"/>
              </p:ext>
            </p:extLst>
          </p:nvPr>
        </p:nvGraphicFramePr>
        <p:xfrm>
          <a:off x="2257355" y="2487994"/>
          <a:ext cx="7781997" cy="3657599"/>
        </p:xfrm>
        <a:graphic>
          <a:graphicData uri="http://schemas.openxmlformats.org/drawingml/2006/table">
            <a:tbl>
              <a:tblPr/>
              <a:tblGrid>
                <a:gridCol w="3121410">
                  <a:extLst>
                    <a:ext uri="{9D8B030D-6E8A-4147-A177-3AD203B41FA5}">
                      <a16:colId xmlns:a16="http://schemas.microsoft.com/office/drawing/2014/main" val="4189820820"/>
                    </a:ext>
                  </a:extLst>
                </a:gridCol>
                <a:gridCol w="947186">
                  <a:extLst>
                    <a:ext uri="{9D8B030D-6E8A-4147-A177-3AD203B41FA5}">
                      <a16:colId xmlns:a16="http://schemas.microsoft.com/office/drawing/2014/main" val="480248277"/>
                    </a:ext>
                  </a:extLst>
                </a:gridCol>
                <a:gridCol w="947186">
                  <a:extLst>
                    <a:ext uri="{9D8B030D-6E8A-4147-A177-3AD203B41FA5}">
                      <a16:colId xmlns:a16="http://schemas.microsoft.com/office/drawing/2014/main" val="1070952269"/>
                    </a:ext>
                  </a:extLst>
                </a:gridCol>
                <a:gridCol w="914896">
                  <a:extLst>
                    <a:ext uri="{9D8B030D-6E8A-4147-A177-3AD203B41FA5}">
                      <a16:colId xmlns:a16="http://schemas.microsoft.com/office/drawing/2014/main" val="2278304980"/>
                    </a:ext>
                  </a:extLst>
                </a:gridCol>
                <a:gridCol w="904133">
                  <a:extLst>
                    <a:ext uri="{9D8B030D-6E8A-4147-A177-3AD203B41FA5}">
                      <a16:colId xmlns:a16="http://schemas.microsoft.com/office/drawing/2014/main" val="3037698562"/>
                    </a:ext>
                  </a:extLst>
                </a:gridCol>
                <a:gridCol w="947186">
                  <a:extLst>
                    <a:ext uri="{9D8B030D-6E8A-4147-A177-3AD203B41FA5}">
                      <a16:colId xmlns:a16="http://schemas.microsoft.com/office/drawing/2014/main" val="3921839356"/>
                    </a:ext>
                  </a:extLst>
                </a:gridCol>
              </a:tblGrid>
              <a:tr h="808715">
                <a:tc>
                  <a:txBody>
                    <a:bodyPr/>
                    <a:lstStyle/>
                    <a:p>
                      <a:pPr algn="ctr" fontAlgn="ctr"/>
                      <a:r>
                        <a:rPr lang="pt-BR" sz="1400" b="1" i="0" u="none" strike="noStrike" dirty="0">
                          <a:solidFill>
                            <a:srgbClr val="002060"/>
                          </a:solidFill>
                          <a:effectLst/>
                          <a:latin typeface="Arial Narrow" panose="020B0606020202030204" pitchFamily="34" charset="0"/>
                        </a:rPr>
                        <a:t> A   C  T  I  V  O  </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DDE9EC"/>
                    </a:solidFill>
                  </a:tcPr>
                </a:tc>
                <a:tc>
                  <a:txBody>
                    <a:bodyPr/>
                    <a:lstStyle/>
                    <a:p>
                      <a:pPr algn="ctr" fontAlgn="ctr"/>
                      <a:r>
                        <a:rPr lang="es-CO" sz="1100" b="1" i="0" u="none" strike="noStrike" dirty="0">
                          <a:solidFill>
                            <a:srgbClr val="FFFFFF"/>
                          </a:solidFill>
                          <a:effectLst/>
                          <a:latin typeface="Arial Narrow" panose="020B0606020202030204" pitchFamily="34" charset="0"/>
                        </a:rPr>
                        <a:t>Al 31 Marzo 2017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1100" b="1" i="0" u="none" strike="noStrike">
                          <a:solidFill>
                            <a:srgbClr val="FFFFFF"/>
                          </a:solidFill>
                          <a:effectLst/>
                          <a:latin typeface="Arial Narrow" panose="020B0606020202030204" pitchFamily="34" charset="0"/>
                        </a:rPr>
                        <a:t>Al 31 Marzo 2016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1100" b="1" i="0" u="none" strike="noStrike" dirty="0">
                          <a:solidFill>
                            <a:srgbClr val="FFFFFF"/>
                          </a:solidFill>
                          <a:effectLst/>
                          <a:latin typeface="Arial Narrow" panose="020B0606020202030204" pitchFamily="34" charset="0"/>
                        </a:rPr>
                        <a:t>Al 31 Diciembre 2016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1100" b="1" i="0" u="none" strike="noStrike" dirty="0">
                          <a:solidFill>
                            <a:srgbClr val="FFFFFF"/>
                          </a:solidFill>
                          <a:effectLst/>
                          <a:latin typeface="Arial Narrow" panose="020B0606020202030204" pitchFamily="34" charset="0"/>
                        </a:rPr>
                        <a:t>Variación % Marzo 2017- Marzo 2016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1100" b="1" i="0" u="none" strike="noStrike" dirty="0">
                          <a:solidFill>
                            <a:srgbClr val="FFFFFF"/>
                          </a:solidFill>
                          <a:effectLst/>
                          <a:latin typeface="Arial Narrow" panose="020B0606020202030204" pitchFamily="34" charset="0"/>
                        </a:rPr>
                        <a:t>Variación % Marzo 2017- Dic 2016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extLst>
                  <a:ext uri="{0D108BD9-81ED-4DB2-BD59-A6C34878D82A}">
                    <a16:rowId xmlns:a16="http://schemas.microsoft.com/office/drawing/2014/main" val="4074652104"/>
                  </a:ext>
                </a:extLst>
              </a:tr>
              <a:tr h="367598">
                <a:tc>
                  <a:txBody>
                    <a:bodyPr/>
                    <a:lstStyle/>
                    <a:p>
                      <a:pPr algn="l" fontAlgn="ctr"/>
                      <a:r>
                        <a:rPr lang="es-CO" sz="1400" b="0" i="0" u="none" strike="noStrike" dirty="0">
                          <a:solidFill>
                            <a:srgbClr val="000000"/>
                          </a:solidFill>
                          <a:effectLst/>
                          <a:latin typeface="Arial Narrow" panose="020B0606020202030204" pitchFamily="34" charset="0"/>
                        </a:rPr>
                        <a:t>CAJA</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645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629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449256401"/>
                  </a:ext>
                </a:extLst>
              </a:tr>
              <a:tr h="367598">
                <a:tc>
                  <a:txBody>
                    <a:bodyPr/>
                    <a:lstStyle/>
                    <a:p>
                      <a:pPr algn="l" fontAlgn="ctr"/>
                      <a:r>
                        <a:rPr lang="es-CO" sz="1400" b="0" i="0" u="none" strike="noStrike">
                          <a:solidFill>
                            <a:srgbClr val="000000"/>
                          </a:solidFill>
                          <a:effectLst/>
                          <a:latin typeface="Arial Narrow" panose="020B0606020202030204" pitchFamily="34" charset="0"/>
                        </a:rPr>
                        <a:t>DEPOSITO INSTITUCIONES FINANCIERAS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47,424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35,972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42,716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32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11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510349926"/>
                  </a:ext>
                </a:extLst>
              </a:tr>
              <a:tr h="367598">
                <a:tc>
                  <a:txBody>
                    <a:bodyPr/>
                    <a:lstStyle/>
                    <a:p>
                      <a:pPr algn="l" fontAlgn="ctr"/>
                      <a:r>
                        <a:rPr lang="es-CO" sz="1400" b="0" i="0" u="none" strike="noStrike" dirty="0">
                          <a:solidFill>
                            <a:srgbClr val="000000"/>
                          </a:solidFill>
                          <a:effectLst/>
                          <a:latin typeface="Arial Narrow" panose="020B0606020202030204" pitchFamily="34" charset="0"/>
                        </a:rPr>
                        <a:t>INVERSIONES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654,957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71,442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633,229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817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21847869"/>
                  </a:ext>
                </a:extLst>
              </a:tr>
              <a:tr h="367598">
                <a:tc>
                  <a:txBody>
                    <a:bodyPr/>
                    <a:lstStyle/>
                    <a:p>
                      <a:pPr algn="l" fontAlgn="ctr"/>
                      <a:r>
                        <a:rPr lang="es-CO" sz="1400" b="0" i="0" u="none" strike="noStrike" dirty="0">
                          <a:solidFill>
                            <a:srgbClr val="000000"/>
                          </a:solidFill>
                          <a:effectLst/>
                          <a:latin typeface="Arial Narrow" panose="020B0606020202030204" pitchFamily="34" charset="0"/>
                        </a:rPr>
                        <a:t>DEUDORES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41,835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580,286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40,771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-93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823490441"/>
                  </a:ext>
                </a:extLst>
              </a:tr>
              <a:tr h="367598">
                <a:tc>
                  <a:txBody>
                    <a:bodyPr/>
                    <a:lstStyle/>
                    <a:p>
                      <a:pPr algn="l" fontAlgn="ctr"/>
                      <a:r>
                        <a:rPr lang="es-CO" sz="1400" b="0" i="0" u="none" strike="noStrike" dirty="0">
                          <a:solidFill>
                            <a:srgbClr val="000000"/>
                          </a:solidFill>
                          <a:effectLst/>
                          <a:latin typeface="Arial Narrow" panose="020B0606020202030204" pitchFamily="34" charset="0"/>
                        </a:rPr>
                        <a:t>INVENTARIOS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1,524,877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1,404,500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1,524,066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706083973"/>
                  </a:ext>
                </a:extLst>
              </a:tr>
              <a:tr h="367598">
                <a:tc>
                  <a:txBody>
                    <a:bodyPr/>
                    <a:lstStyle/>
                    <a:p>
                      <a:pPr algn="l" fontAlgn="ctr"/>
                      <a:r>
                        <a:rPr lang="es-CO" sz="1400" b="0" i="0" u="none" strike="noStrike" dirty="0">
                          <a:solidFill>
                            <a:srgbClr val="000000"/>
                          </a:solidFill>
                          <a:effectLst/>
                          <a:latin typeface="Arial Narrow" panose="020B0606020202030204" pitchFamily="34" charset="0"/>
                        </a:rPr>
                        <a:t>PROPIEDADES, PLANTA Y EQUIPO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302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382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337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-21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446907207"/>
                  </a:ext>
                </a:extLst>
              </a:tr>
              <a:tr h="367598">
                <a:tc>
                  <a:txBody>
                    <a:bodyPr/>
                    <a:lstStyle/>
                    <a:p>
                      <a:pPr algn="l" fontAlgn="ctr"/>
                      <a:r>
                        <a:rPr lang="es-CO" sz="1400" b="0" i="0" u="none" strike="noStrike">
                          <a:solidFill>
                            <a:srgbClr val="000000"/>
                          </a:solidFill>
                          <a:effectLst/>
                          <a:latin typeface="Arial Narrow" panose="020B0606020202030204" pitchFamily="34" charset="0"/>
                        </a:rPr>
                        <a:t>OTROS ACTIVOS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r" fontAlgn="ctr"/>
                      <a:r>
                        <a:rPr lang="es-CO" sz="1400" b="0" i="0" u="none" strike="noStrike">
                          <a:solidFill>
                            <a:srgbClr val="000000"/>
                          </a:solidFill>
                          <a:effectLst/>
                          <a:latin typeface="Arial Narrow" panose="020B0606020202030204" pitchFamily="34" charset="0"/>
                        </a:rPr>
                        <a:t>1,824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2,099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226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-13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707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91226128"/>
                  </a:ext>
                </a:extLst>
              </a:tr>
              <a:tr h="275698">
                <a:tc>
                  <a:txBody>
                    <a:bodyPr/>
                    <a:lstStyle/>
                    <a:p>
                      <a:pPr algn="l" fontAlgn="ctr"/>
                      <a:r>
                        <a:rPr lang="es-CO" sz="1400" b="1" i="0" u="none" strike="noStrike" dirty="0">
                          <a:solidFill>
                            <a:srgbClr val="000000"/>
                          </a:solidFill>
                          <a:effectLst/>
                          <a:latin typeface="Arial Narrow" panose="020B0606020202030204" pitchFamily="34" charset="0"/>
                        </a:rPr>
                        <a:t>TOTAL DEL ACTIVO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r" fontAlgn="ctr"/>
                      <a:r>
                        <a:rPr lang="es-CO" sz="1400" b="1" i="0" u="none" strike="noStrike" dirty="0">
                          <a:solidFill>
                            <a:srgbClr val="000000"/>
                          </a:solidFill>
                          <a:effectLst/>
                          <a:latin typeface="Arial Narrow" panose="020B0606020202030204" pitchFamily="34" charset="0"/>
                        </a:rPr>
                        <a:t>2,271,864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400" b="1" i="0" u="none" strike="noStrike">
                          <a:solidFill>
                            <a:srgbClr val="000000"/>
                          </a:solidFill>
                          <a:effectLst/>
                          <a:latin typeface="Arial Narrow" panose="020B0606020202030204" pitchFamily="34" charset="0"/>
                        </a:rPr>
                        <a:t>2,094,681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400" b="1" i="0" u="none" strike="noStrike">
                          <a:solidFill>
                            <a:srgbClr val="000000"/>
                          </a:solidFill>
                          <a:effectLst/>
                          <a:latin typeface="Arial Narrow" panose="020B0606020202030204" pitchFamily="34" charset="0"/>
                        </a:rPr>
                        <a:t>2,241,974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400" b="1" i="0" u="none" strike="noStrike">
                          <a:solidFill>
                            <a:srgbClr val="000000"/>
                          </a:solidFill>
                          <a:effectLst/>
                          <a:latin typeface="Arial Narrow" panose="020B0606020202030204" pitchFamily="34" charset="0"/>
                        </a:rPr>
                        <a:t>730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400" b="1" i="0" u="none" strike="noStrike" dirty="0">
                          <a:solidFill>
                            <a:srgbClr val="000000"/>
                          </a:solidFill>
                          <a:effectLst/>
                          <a:latin typeface="Arial Narrow" panose="020B0606020202030204" pitchFamily="34" charset="0"/>
                        </a:rPr>
                        <a:t>716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488288962"/>
                  </a:ext>
                </a:extLst>
              </a:tr>
            </a:tbl>
          </a:graphicData>
        </a:graphic>
      </p:graphicFrame>
      <p:sp>
        <p:nvSpPr>
          <p:cNvPr id="18" name="1 Rectángulo"/>
          <p:cNvSpPr/>
          <p:nvPr/>
        </p:nvSpPr>
        <p:spPr>
          <a:xfrm>
            <a:off x="3682503" y="1470330"/>
            <a:ext cx="5160548" cy="631776"/>
          </a:xfrm>
          <a:prstGeom prst="rect">
            <a:avLst/>
          </a:prstGeom>
        </p:spPr>
        <p:txBody>
          <a:bodyPr wrap="square">
            <a:spAutoFit/>
          </a:bodyPr>
          <a:lstStyle/>
          <a:p>
            <a:pPr algn="ctr" defTabSz="522511"/>
            <a:r>
              <a:rPr lang="es-ES" sz="1219" b="1" kern="0" dirty="0">
                <a:solidFill>
                  <a:srgbClr val="0070C0"/>
                </a:solidFill>
                <a:cs typeface="Arial" panose="020B0604020202020204" pitchFamily="34" charset="0"/>
              </a:rPr>
              <a:t>Fondo Para la Rehabilitación Lucha Contra el Crimen Organizado – FRISCO - </a:t>
            </a:r>
          </a:p>
          <a:p>
            <a:pPr algn="ctr" defTabSz="522511"/>
            <a:r>
              <a:rPr lang="es-ES" sz="1219" b="1" kern="0" dirty="0">
                <a:solidFill>
                  <a:srgbClr val="0070C0"/>
                </a:solidFill>
                <a:cs typeface="Arial" panose="020B0604020202020204" pitchFamily="34" charset="0"/>
              </a:rPr>
              <a:t>BALANCE GENERAL  AL 31 DE MARZO DE 2017</a:t>
            </a:r>
          </a:p>
          <a:p>
            <a:pPr algn="ctr" defTabSz="522511"/>
            <a:r>
              <a:rPr lang="es-ES" sz="1067" b="1" kern="0" dirty="0">
                <a:solidFill>
                  <a:srgbClr val="0070C0"/>
                </a:solidFill>
                <a:cs typeface="Arial" panose="020B0604020202020204" pitchFamily="34" charset="0"/>
              </a:rPr>
              <a:t>Cifras expresadas en millones de pesos </a:t>
            </a:r>
          </a:p>
        </p:txBody>
      </p:sp>
      <p:sp>
        <p:nvSpPr>
          <p:cNvPr id="3" name="Marcador de número de diapositiva 2"/>
          <p:cNvSpPr>
            <a:spLocks noGrp="1"/>
          </p:cNvSpPr>
          <p:nvPr>
            <p:ph type="sldNum" sz="quarter" idx="12"/>
          </p:nvPr>
        </p:nvSpPr>
        <p:spPr/>
        <p:txBody>
          <a:bodyPr/>
          <a:lstStyle/>
          <a:p>
            <a:fld id="{015B2B85-C11A-46BE-910A-7C2CECB29AE5}" type="slidenum">
              <a:rPr lang="es-ES" smtClean="0"/>
              <a:t>9</a:t>
            </a:fld>
            <a:endParaRPr lang="es-ES"/>
          </a:p>
        </p:txBody>
      </p:sp>
      <p:pic>
        <p:nvPicPr>
          <p:cNvPr id="23" name="Imagen 22"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60074" y="49214"/>
            <a:ext cx="2112878" cy="987328"/>
          </a:xfrm>
          <a:prstGeom prst="rect">
            <a:avLst/>
          </a:prstGeom>
        </p:spPr>
      </p:pic>
      <p:sp>
        <p:nvSpPr>
          <p:cNvPr id="24" name="Rectángulo 23"/>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2" name="Rectángulo 11"/>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3" name="Imagen 12"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4" name="CuadroTexto 13"/>
          <p:cNvSpPr txBox="1"/>
          <p:nvPr/>
        </p:nvSpPr>
        <p:spPr>
          <a:xfrm>
            <a:off x="4062953" y="141649"/>
            <a:ext cx="7297567" cy="954107"/>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ESTADOS FINANCIEROS FRISCO MARZO DE 2017</a:t>
            </a:r>
          </a:p>
        </p:txBody>
      </p:sp>
    </p:spTree>
    <p:extLst>
      <p:ext uri="{BB962C8B-B14F-4D97-AF65-F5344CB8AC3E}">
        <p14:creationId xmlns:p14="http://schemas.microsoft.com/office/powerpoint/2010/main" val="192250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1353688311"/>
              </p:ext>
            </p:extLst>
          </p:nvPr>
        </p:nvGraphicFramePr>
        <p:xfrm>
          <a:off x="2413191" y="2461794"/>
          <a:ext cx="7717941" cy="1539533"/>
        </p:xfrm>
        <a:graphic>
          <a:graphicData uri="http://schemas.openxmlformats.org/drawingml/2006/table">
            <a:tbl>
              <a:tblPr/>
              <a:tblGrid>
                <a:gridCol w="3095716">
                  <a:extLst>
                    <a:ext uri="{9D8B030D-6E8A-4147-A177-3AD203B41FA5}">
                      <a16:colId xmlns:a16="http://schemas.microsoft.com/office/drawing/2014/main" val="2893516308"/>
                    </a:ext>
                  </a:extLst>
                </a:gridCol>
                <a:gridCol w="939390">
                  <a:extLst>
                    <a:ext uri="{9D8B030D-6E8A-4147-A177-3AD203B41FA5}">
                      <a16:colId xmlns:a16="http://schemas.microsoft.com/office/drawing/2014/main" val="2244055034"/>
                    </a:ext>
                  </a:extLst>
                </a:gridCol>
                <a:gridCol w="939390">
                  <a:extLst>
                    <a:ext uri="{9D8B030D-6E8A-4147-A177-3AD203B41FA5}">
                      <a16:colId xmlns:a16="http://schemas.microsoft.com/office/drawing/2014/main" val="2980938876"/>
                    </a:ext>
                  </a:extLst>
                </a:gridCol>
                <a:gridCol w="907365">
                  <a:extLst>
                    <a:ext uri="{9D8B030D-6E8A-4147-A177-3AD203B41FA5}">
                      <a16:colId xmlns:a16="http://schemas.microsoft.com/office/drawing/2014/main" val="1339571305"/>
                    </a:ext>
                  </a:extLst>
                </a:gridCol>
                <a:gridCol w="896690">
                  <a:extLst>
                    <a:ext uri="{9D8B030D-6E8A-4147-A177-3AD203B41FA5}">
                      <a16:colId xmlns:a16="http://schemas.microsoft.com/office/drawing/2014/main" val="2022305298"/>
                    </a:ext>
                  </a:extLst>
                </a:gridCol>
                <a:gridCol w="939390">
                  <a:extLst>
                    <a:ext uri="{9D8B030D-6E8A-4147-A177-3AD203B41FA5}">
                      <a16:colId xmlns:a16="http://schemas.microsoft.com/office/drawing/2014/main" val="1196523912"/>
                    </a:ext>
                  </a:extLst>
                </a:gridCol>
              </a:tblGrid>
              <a:tr h="577477">
                <a:tc>
                  <a:txBody>
                    <a:bodyPr/>
                    <a:lstStyle/>
                    <a:p>
                      <a:pPr algn="ctr" fontAlgn="ctr"/>
                      <a:r>
                        <a:rPr lang="es-CO" sz="1400" b="1" i="0" u="none" strike="noStrike" dirty="0">
                          <a:solidFill>
                            <a:srgbClr val="002060"/>
                          </a:solidFill>
                          <a:effectLst/>
                          <a:latin typeface="Arial Narrow" panose="020B0606020202030204" pitchFamily="34" charset="0"/>
                        </a:rPr>
                        <a:t>PASIVO</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DDE9EC"/>
                    </a:solidFill>
                  </a:tcPr>
                </a:tc>
                <a:tc>
                  <a:txBody>
                    <a:bodyPr/>
                    <a:lstStyle/>
                    <a:p>
                      <a:pPr algn="ctr" fontAlgn="ctr"/>
                      <a:r>
                        <a:rPr lang="es-CO" sz="1100" b="1" i="0" u="none" strike="noStrike" dirty="0">
                          <a:solidFill>
                            <a:srgbClr val="FFFFFF"/>
                          </a:solidFill>
                          <a:effectLst/>
                          <a:latin typeface="Arial Narrow" panose="020B0606020202030204" pitchFamily="34" charset="0"/>
                        </a:rPr>
                        <a:t>Al 31 Marzo 2017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1100" b="1" i="0" u="none" strike="noStrike" dirty="0">
                          <a:solidFill>
                            <a:srgbClr val="FFFFFF"/>
                          </a:solidFill>
                          <a:effectLst/>
                          <a:latin typeface="Arial Narrow" panose="020B0606020202030204" pitchFamily="34" charset="0"/>
                        </a:rPr>
                        <a:t>Al 31 Marzo 2016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1100" b="1" i="0" u="none" strike="noStrike" dirty="0">
                          <a:solidFill>
                            <a:srgbClr val="FFFFFF"/>
                          </a:solidFill>
                          <a:effectLst/>
                          <a:latin typeface="Arial Narrow" panose="020B0606020202030204" pitchFamily="34" charset="0"/>
                        </a:rPr>
                        <a:t>Al 31 Diciembre 2016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1100" b="1" i="0" u="none" strike="noStrike" dirty="0">
                          <a:solidFill>
                            <a:srgbClr val="FFFFFF"/>
                          </a:solidFill>
                          <a:effectLst/>
                          <a:latin typeface="Arial Narrow" panose="020B0606020202030204" pitchFamily="34" charset="0"/>
                        </a:rPr>
                        <a:t>Variación % Marzo 2017- Marzo 2016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1100" b="1" i="0" u="none" strike="noStrike" dirty="0">
                          <a:solidFill>
                            <a:srgbClr val="FFFFFF"/>
                          </a:solidFill>
                          <a:effectLst/>
                          <a:latin typeface="Arial Narrow" panose="020B0606020202030204" pitchFamily="34" charset="0"/>
                        </a:rPr>
                        <a:t>Variación % Marzo 2017- Dic 2016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extLst>
                  <a:ext uri="{0D108BD9-81ED-4DB2-BD59-A6C34878D82A}">
                    <a16:rowId xmlns:a16="http://schemas.microsoft.com/office/drawing/2014/main" val="374325167"/>
                  </a:ext>
                </a:extLst>
              </a:tr>
              <a:tr h="240514">
                <a:tc>
                  <a:txBody>
                    <a:bodyPr/>
                    <a:lstStyle/>
                    <a:p>
                      <a:pPr algn="l" fontAlgn="ctr"/>
                      <a:r>
                        <a:rPr lang="es-CO" sz="1400" b="0" i="0" u="none" strike="noStrike" dirty="0">
                          <a:solidFill>
                            <a:srgbClr val="000000"/>
                          </a:solidFill>
                          <a:effectLst/>
                          <a:latin typeface="Arial Narrow" panose="020B0606020202030204" pitchFamily="34" charset="0"/>
                        </a:rPr>
                        <a:t>CUENTAS POR PAGAR</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705,412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622,468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674,118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13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607779259"/>
                  </a:ext>
                </a:extLst>
              </a:tr>
              <a:tr h="240514">
                <a:tc>
                  <a:txBody>
                    <a:bodyPr/>
                    <a:lstStyle/>
                    <a:p>
                      <a:pPr algn="l" fontAlgn="ctr"/>
                      <a:r>
                        <a:rPr lang="es-CO" sz="1400" b="0" i="0" u="none" strike="noStrike" dirty="0">
                          <a:solidFill>
                            <a:srgbClr val="000000"/>
                          </a:solidFill>
                          <a:effectLst/>
                          <a:latin typeface="Arial Narrow" panose="020B0606020202030204" pitchFamily="34" charset="0"/>
                        </a:rPr>
                        <a:t>PASIVOS ESTIMADOS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75,158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75,118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75,369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881047132"/>
                  </a:ext>
                </a:extLst>
              </a:tr>
              <a:tr h="240514">
                <a:tc>
                  <a:txBody>
                    <a:bodyPr/>
                    <a:lstStyle/>
                    <a:p>
                      <a:pPr algn="l" fontAlgn="ctr"/>
                      <a:r>
                        <a:rPr lang="es-CO" sz="1400" b="0" i="0" u="none" strike="noStrike" dirty="0">
                          <a:solidFill>
                            <a:srgbClr val="000000"/>
                          </a:solidFill>
                          <a:effectLst/>
                          <a:latin typeface="Arial Narrow" panose="020B0606020202030204" pitchFamily="34" charset="0"/>
                        </a:rPr>
                        <a:t>OTROS PASIVOS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r" fontAlgn="ctr"/>
                      <a:r>
                        <a:rPr lang="es-CO" sz="1400" b="0" i="0" u="none" strike="noStrike">
                          <a:solidFill>
                            <a:srgbClr val="000000"/>
                          </a:solidFill>
                          <a:effectLst/>
                          <a:latin typeface="Arial Narrow" panose="020B0606020202030204" pitchFamily="34" charset="0"/>
                        </a:rPr>
                        <a:t>30,823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16,904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28,721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82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669689634"/>
                  </a:ext>
                </a:extLst>
              </a:tr>
              <a:tr h="240514">
                <a:tc>
                  <a:txBody>
                    <a:bodyPr/>
                    <a:lstStyle/>
                    <a:p>
                      <a:pPr algn="l" fontAlgn="ctr"/>
                      <a:r>
                        <a:rPr lang="es-CO" sz="1400" b="1" i="0" u="none" strike="noStrike" dirty="0">
                          <a:solidFill>
                            <a:srgbClr val="000000"/>
                          </a:solidFill>
                          <a:effectLst/>
                          <a:latin typeface="Arial Narrow" panose="020B0606020202030204" pitchFamily="34" charset="0"/>
                        </a:rPr>
                        <a:t>TOTAL DEL PASIVO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r" fontAlgn="ctr"/>
                      <a:r>
                        <a:rPr lang="es-CO" sz="1400" b="1" i="0" u="none" strike="noStrike">
                          <a:solidFill>
                            <a:srgbClr val="000000"/>
                          </a:solidFill>
                          <a:effectLst/>
                          <a:latin typeface="Arial Narrow" panose="020B0606020202030204" pitchFamily="34" charset="0"/>
                        </a:rPr>
                        <a:t>811,393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400" b="1" i="0" u="none" strike="noStrike">
                          <a:solidFill>
                            <a:srgbClr val="000000"/>
                          </a:solidFill>
                          <a:effectLst/>
                          <a:latin typeface="Arial Narrow" panose="020B0606020202030204" pitchFamily="34" charset="0"/>
                        </a:rPr>
                        <a:t>714,490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400" b="1" i="0" u="none" strike="noStrike">
                          <a:solidFill>
                            <a:srgbClr val="000000"/>
                          </a:solidFill>
                          <a:effectLst/>
                          <a:latin typeface="Arial Narrow" panose="020B0606020202030204" pitchFamily="34" charset="0"/>
                        </a:rPr>
                        <a:t>778,208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400" b="1" i="0" u="none" strike="noStrike">
                          <a:solidFill>
                            <a:srgbClr val="000000"/>
                          </a:solidFill>
                          <a:effectLst/>
                          <a:latin typeface="Arial Narrow" panose="020B0606020202030204" pitchFamily="34" charset="0"/>
                        </a:rPr>
                        <a:t>14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400" b="1" i="0" u="none" strike="noStrike" dirty="0">
                          <a:solidFill>
                            <a:srgbClr val="000000"/>
                          </a:solidFill>
                          <a:effectLst/>
                          <a:latin typeface="Arial Narrow" panose="020B0606020202030204" pitchFamily="34" charset="0"/>
                        </a:rPr>
                        <a:t>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513668999"/>
                  </a:ext>
                </a:extLst>
              </a:tr>
            </a:tbl>
          </a:graphicData>
        </a:graphic>
      </p:graphicFrame>
      <p:sp>
        <p:nvSpPr>
          <p:cNvPr id="18" name="1 Rectángulo"/>
          <p:cNvSpPr/>
          <p:nvPr/>
        </p:nvSpPr>
        <p:spPr>
          <a:xfrm>
            <a:off x="4275196" y="1391293"/>
            <a:ext cx="5352359" cy="631776"/>
          </a:xfrm>
          <a:prstGeom prst="rect">
            <a:avLst/>
          </a:prstGeom>
        </p:spPr>
        <p:txBody>
          <a:bodyPr wrap="square">
            <a:spAutoFit/>
          </a:bodyPr>
          <a:lstStyle/>
          <a:p>
            <a:pPr algn="ctr" defTabSz="522511"/>
            <a:r>
              <a:rPr lang="es-ES" sz="1219" b="1" kern="0" dirty="0">
                <a:solidFill>
                  <a:srgbClr val="0070C0"/>
                </a:solidFill>
                <a:cs typeface="Arial" panose="020B0604020202020204" pitchFamily="34" charset="0"/>
              </a:rPr>
              <a:t>Fondo Para la Rehabilitación Lucha Contra el Crimen Organizado – FRISCO - </a:t>
            </a:r>
          </a:p>
          <a:p>
            <a:pPr algn="ctr" defTabSz="522511"/>
            <a:r>
              <a:rPr lang="es-ES" sz="1219" b="1" kern="0" dirty="0">
                <a:solidFill>
                  <a:srgbClr val="0070C0"/>
                </a:solidFill>
                <a:cs typeface="Arial" panose="020B0604020202020204" pitchFamily="34" charset="0"/>
              </a:rPr>
              <a:t>BALANCE GENERAL  AL 31 DE MARZO DE 2017</a:t>
            </a:r>
          </a:p>
          <a:p>
            <a:pPr algn="ctr" defTabSz="522511"/>
            <a:r>
              <a:rPr lang="es-ES" sz="1067" b="1" kern="0" dirty="0">
                <a:solidFill>
                  <a:srgbClr val="0070C0"/>
                </a:solidFill>
                <a:cs typeface="Arial" panose="020B0604020202020204" pitchFamily="34" charset="0"/>
              </a:rPr>
              <a:t>Cifras expresadas en  Millones de Pesos </a:t>
            </a:r>
          </a:p>
        </p:txBody>
      </p:sp>
      <p:sp>
        <p:nvSpPr>
          <p:cNvPr id="3" name="Marcador de número de diapositiva 2"/>
          <p:cNvSpPr>
            <a:spLocks noGrp="1"/>
          </p:cNvSpPr>
          <p:nvPr>
            <p:ph type="sldNum" sz="quarter" idx="12"/>
          </p:nvPr>
        </p:nvSpPr>
        <p:spPr/>
        <p:txBody>
          <a:bodyPr/>
          <a:lstStyle/>
          <a:p>
            <a:fld id="{015B2B85-C11A-46BE-910A-7C2CECB29AE5}" type="slidenum">
              <a:rPr lang="es-ES" smtClean="0"/>
              <a:t>10</a:t>
            </a:fld>
            <a:endParaRPr lang="es-ES"/>
          </a:p>
        </p:txBody>
      </p:sp>
      <p:graphicFrame>
        <p:nvGraphicFramePr>
          <p:cNvPr id="6" name="Tabla 5"/>
          <p:cNvGraphicFramePr>
            <a:graphicFrameLocks noGrp="1"/>
          </p:cNvGraphicFramePr>
          <p:nvPr>
            <p:extLst>
              <p:ext uri="{D42A27DB-BD31-4B8C-83A1-F6EECF244321}">
                <p14:modId xmlns:p14="http://schemas.microsoft.com/office/powerpoint/2010/main" val="2105476056"/>
              </p:ext>
            </p:extLst>
          </p:nvPr>
        </p:nvGraphicFramePr>
        <p:xfrm>
          <a:off x="2412454" y="4098255"/>
          <a:ext cx="7718677" cy="2277814"/>
        </p:xfrm>
        <a:graphic>
          <a:graphicData uri="http://schemas.openxmlformats.org/drawingml/2006/table">
            <a:tbl>
              <a:tblPr/>
              <a:tblGrid>
                <a:gridCol w="3173994">
                  <a:extLst>
                    <a:ext uri="{9D8B030D-6E8A-4147-A177-3AD203B41FA5}">
                      <a16:colId xmlns:a16="http://schemas.microsoft.com/office/drawing/2014/main" val="3103799844"/>
                    </a:ext>
                  </a:extLst>
                </a:gridCol>
                <a:gridCol w="982980">
                  <a:extLst>
                    <a:ext uri="{9D8B030D-6E8A-4147-A177-3AD203B41FA5}">
                      <a16:colId xmlns:a16="http://schemas.microsoft.com/office/drawing/2014/main" val="3698013421"/>
                    </a:ext>
                  </a:extLst>
                </a:gridCol>
                <a:gridCol w="873064">
                  <a:extLst>
                    <a:ext uri="{9D8B030D-6E8A-4147-A177-3AD203B41FA5}">
                      <a16:colId xmlns:a16="http://schemas.microsoft.com/office/drawing/2014/main" val="4276487050"/>
                    </a:ext>
                  </a:extLst>
                </a:gridCol>
                <a:gridCol w="932590">
                  <a:extLst>
                    <a:ext uri="{9D8B030D-6E8A-4147-A177-3AD203B41FA5}">
                      <a16:colId xmlns:a16="http://schemas.microsoft.com/office/drawing/2014/main" val="3163710902"/>
                    </a:ext>
                  </a:extLst>
                </a:gridCol>
                <a:gridCol w="863143">
                  <a:extLst>
                    <a:ext uri="{9D8B030D-6E8A-4147-A177-3AD203B41FA5}">
                      <a16:colId xmlns:a16="http://schemas.microsoft.com/office/drawing/2014/main" val="51846211"/>
                    </a:ext>
                  </a:extLst>
                </a:gridCol>
                <a:gridCol w="892906">
                  <a:extLst>
                    <a:ext uri="{9D8B030D-6E8A-4147-A177-3AD203B41FA5}">
                      <a16:colId xmlns:a16="http://schemas.microsoft.com/office/drawing/2014/main" val="309601020"/>
                    </a:ext>
                  </a:extLst>
                </a:gridCol>
              </a:tblGrid>
              <a:tr h="540687">
                <a:tc>
                  <a:txBody>
                    <a:bodyPr/>
                    <a:lstStyle/>
                    <a:p>
                      <a:pPr algn="ctr" fontAlgn="ctr"/>
                      <a:r>
                        <a:rPr lang="es-CO" sz="1400" b="1" i="0" u="none" strike="noStrike" dirty="0">
                          <a:solidFill>
                            <a:srgbClr val="002060"/>
                          </a:solidFill>
                          <a:effectLst/>
                          <a:latin typeface="Arial Narrow" panose="020B0606020202030204" pitchFamily="34" charset="0"/>
                        </a:rPr>
                        <a:t>PATRIMONIO INSTITUCIONAL</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DDE9EC"/>
                    </a:solidFill>
                  </a:tcPr>
                </a:tc>
                <a:tc>
                  <a:txBody>
                    <a:bodyPr/>
                    <a:lstStyle/>
                    <a:p>
                      <a:pPr algn="ctr" fontAlgn="ctr"/>
                      <a:r>
                        <a:rPr lang="es-CO" sz="1100" b="1" i="0" u="none" strike="noStrike" dirty="0">
                          <a:solidFill>
                            <a:srgbClr val="FFFFFF"/>
                          </a:solidFill>
                          <a:effectLst/>
                          <a:latin typeface="Arial Narrow" panose="020B0606020202030204" pitchFamily="34" charset="0"/>
                        </a:rPr>
                        <a:t>Al 31 Marzo 2017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1100" b="1" i="0" u="none" strike="noStrike" dirty="0">
                          <a:solidFill>
                            <a:srgbClr val="FFFFFF"/>
                          </a:solidFill>
                          <a:effectLst/>
                          <a:latin typeface="Arial Narrow" panose="020B0606020202030204" pitchFamily="34" charset="0"/>
                        </a:rPr>
                        <a:t>Al 31 Marzo 2016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1100" b="1" i="0" u="none" strike="noStrike" dirty="0">
                          <a:solidFill>
                            <a:srgbClr val="FFFFFF"/>
                          </a:solidFill>
                          <a:effectLst/>
                          <a:latin typeface="Arial Narrow" panose="020B0606020202030204" pitchFamily="34" charset="0"/>
                        </a:rPr>
                        <a:t>Al 31 Diciembre 2016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1100" b="1" i="0" u="none" strike="noStrike" dirty="0">
                          <a:solidFill>
                            <a:srgbClr val="FFFFFF"/>
                          </a:solidFill>
                          <a:effectLst/>
                          <a:latin typeface="Arial Narrow" panose="020B0606020202030204" pitchFamily="34" charset="0"/>
                        </a:rPr>
                        <a:t>Variación % Marzo 2017- Marzo 2016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1100" b="1" i="0" u="none" strike="noStrike" dirty="0">
                          <a:solidFill>
                            <a:srgbClr val="FFFFFF"/>
                          </a:solidFill>
                          <a:effectLst/>
                          <a:latin typeface="Arial Narrow" panose="020B0606020202030204" pitchFamily="34" charset="0"/>
                        </a:rPr>
                        <a:t>Variación % Marzo 2017- Dic 2016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extLst>
                  <a:ext uri="{0D108BD9-81ED-4DB2-BD59-A6C34878D82A}">
                    <a16:rowId xmlns:a16="http://schemas.microsoft.com/office/drawing/2014/main" val="2623726780"/>
                  </a:ext>
                </a:extLst>
              </a:tr>
              <a:tr h="318420">
                <a:tc>
                  <a:txBody>
                    <a:bodyPr/>
                    <a:lstStyle/>
                    <a:p>
                      <a:pPr algn="l" fontAlgn="ctr"/>
                      <a:r>
                        <a:rPr lang="es-CO" sz="1400" b="0" i="0" u="none" strike="noStrike" dirty="0">
                          <a:solidFill>
                            <a:srgbClr val="000000"/>
                          </a:solidFill>
                          <a:effectLst/>
                          <a:latin typeface="Arial Narrow" panose="020B0606020202030204" pitchFamily="34" charset="0"/>
                        </a:rPr>
                        <a:t>CAPITAL FISCAL</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1,463,766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1,367,373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1,367,373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343130346"/>
                  </a:ext>
                </a:extLst>
              </a:tr>
              <a:tr h="463447">
                <a:tc>
                  <a:txBody>
                    <a:bodyPr/>
                    <a:lstStyle/>
                    <a:p>
                      <a:pPr algn="l" fontAlgn="ctr"/>
                      <a:r>
                        <a:rPr lang="es-CO" sz="1400" b="0" i="0" u="none" strike="noStrike" dirty="0">
                          <a:solidFill>
                            <a:srgbClr val="000000"/>
                          </a:solidFill>
                          <a:effectLst/>
                          <a:latin typeface="Arial Narrow" panose="020B0606020202030204" pitchFamily="34" charset="0"/>
                        </a:rPr>
                        <a:t>PATRIMONIO INSTITUCIONAL INCORPORADO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8,661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19,929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136,956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-57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-94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018762503"/>
                  </a:ext>
                </a:extLst>
              </a:tr>
              <a:tr h="318420">
                <a:tc>
                  <a:txBody>
                    <a:bodyPr/>
                    <a:lstStyle/>
                    <a:p>
                      <a:pPr algn="l" fontAlgn="ctr"/>
                      <a:r>
                        <a:rPr lang="es-CO" sz="1400" b="0" i="0" u="none" strike="noStrike">
                          <a:solidFill>
                            <a:srgbClr val="000000"/>
                          </a:solidFill>
                          <a:effectLst/>
                          <a:latin typeface="Arial Narrow" panose="020B0606020202030204" pitchFamily="34" charset="0"/>
                        </a:rPr>
                        <a:t>RESULTADO DEL EJERCICIO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-11,956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-7,111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-40,562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68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-71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676071828"/>
                  </a:ext>
                </a:extLst>
              </a:tr>
              <a:tr h="318420">
                <a:tc>
                  <a:txBody>
                    <a:bodyPr/>
                    <a:lstStyle/>
                    <a:p>
                      <a:pPr algn="l" fontAlgn="ctr"/>
                      <a:r>
                        <a:rPr lang="es-CO" sz="1400" b="1" i="0" u="none" strike="noStrike">
                          <a:solidFill>
                            <a:srgbClr val="000000"/>
                          </a:solidFill>
                          <a:effectLst/>
                          <a:latin typeface="Arial Narrow" panose="020B0606020202030204" pitchFamily="34" charset="0"/>
                        </a:rPr>
                        <a:t>TOTAL DEL PATRIMONIO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r" fontAlgn="ctr"/>
                      <a:r>
                        <a:rPr lang="es-CO" sz="1400" b="1" i="0" u="none" strike="noStrike">
                          <a:solidFill>
                            <a:srgbClr val="000000"/>
                          </a:solidFill>
                          <a:effectLst/>
                          <a:latin typeface="Arial Narrow" panose="020B0606020202030204" pitchFamily="34" charset="0"/>
                        </a:rPr>
                        <a:t>1,460,471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ctr"/>
                      <a:r>
                        <a:rPr lang="es-CO" sz="1400" b="1" i="0" u="none" strike="noStrike" dirty="0">
                          <a:solidFill>
                            <a:srgbClr val="000000"/>
                          </a:solidFill>
                          <a:effectLst/>
                          <a:latin typeface="Arial Narrow" panose="020B0606020202030204" pitchFamily="34" charset="0"/>
                        </a:rPr>
                        <a:t>1,380,191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ctr"/>
                      <a:r>
                        <a:rPr lang="es-CO" sz="1400" b="1" i="0" u="none" strike="noStrike" dirty="0">
                          <a:solidFill>
                            <a:srgbClr val="000000"/>
                          </a:solidFill>
                          <a:effectLst/>
                          <a:latin typeface="Arial Narrow" panose="020B0606020202030204" pitchFamily="34" charset="0"/>
                        </a:rPr>
                        <a:t>1,463,766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ctr"/>
                      <a:r>
                        <a:rPr lang="es-CO" sz="1400" b="1" i="0" u="none" strike="noStrike">
                          <a:solidFill>
                            <a:srgbClr val="000000"/>
                          </a:solidFill>
                          <a:effectLst/>
                          <a:latin typeface="Arial Narrow" panose="020B0606020202030204" pitchFamily="34" charset="0"/>
                        </a:rPr>
                        <a:t>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ctr"/>
                      <a:r>
                        <a:rPr lang="es-CO" sz="1400" b="1" i="0" u="none" strike="noStrike">
                          <a:solidFill>
                            <a:srgbClr val="000000"/>
                          </a:solidFill>
                          <a:effectLst/>
                          <a:latin typeface="Arial Narrow" panose="020B0606020202030204" pitchFamily="34" charset="0"/>
                        </a:rPr>
                        <a:t>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725020828"/>
                  </a:ext>
                </a:extLst>
              </a:tr>
              <a:tr h="318420">
                <a:tc>
                  <a:txBody>
                    <a:bodyPr/>
                    <a:lstStyle/>
                    <a:p>
                      <a:pPr algn="l" fontAlgn="ctr"/>
                      <a:r>
                        <a:rPr lang="es-CO" sz="1400" b="1" i="0" u="none" strike="noStrike">
                          <a:solidFill>
                            <a:srgbClr val="000000"/>
                          </a:solidFill>
                          <a:effectLst/>
                          <a:latin typeface="Arial Narrow" panose="020B0606020202030204" pitchFamily="34" charset="0"/>
                        </a:rPr>
                        <a:t>TOTAL PASIVO MAS PATRIMONIO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r" fontAlgn="ctr"/>
                      <a:r>
                        <a:rPr lang="es-CO" sz="1400" b="1" i="0" u="none" strike="noStrike">
                          <a:solidFill>
                            <a:srgbClr val="000000"/>
                          </a:solidFill>
                          <a:effectLst/>
                          <a:latin typeface="Arial Narrow" panose="020B0606020202030204" pitchFamily="34" charset="0"/>
                        </a:rPr>
                        <a:t>2,271,864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400" b="1" i="0" u="none" strike="noStrike">
                          <a:solidFill>
                            <a:srgbClr val="000000"/>
                          </a:solidFill>
                          <a:effectLst/>
                          <a:latin typeface="Arial Narrow" panose="020B0606020202030204" pitchFamily="34" charset="0"/>
                        </a:rPr>
                        <a:t>2,094,681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400" b="1" i="0" u="none" strike="noStrike" dirty="0">
                          <a:solidFill>
                            <a:srgbClr val="000000"/>
                          </a:solidFill>
                          <a:effectLst/>
                          <a:latin typeface="Arial Narrow" panose="020B0606020202030204" pitchFamily="34" charset="0"/>
                        </a:rPr>
                        <a:t>2,241,974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400" b="1" i="0" u="none" strike="noStrike" dirty="0">
                          <a:solidFill>
                            <a:srgbClr val="000000"/>
                          </a:solidFill>
                          <a:effectLst/>
                          <a:latin typeface="Arial Narrow" panose="020B0606020202030204" pitchFamily="34" charset="0"/>
                        </a:rPr>
                        <a:t>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400" b="1" i="0" u="none" strike="noStrike" dirty="0">
                          <a:solidFill>
                            <a:srgbClr val="000000"/>
                          </a:solidFill>
                          <a:effectLst/>
                          <a:latin typeface="Arial Narrow" panose="020B0606020202030204" pitchFamily="34" charset="0"/>
                        </a:rPr>
                        <a:t>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3017984739"/>
                  </a:ext>
                </a:extLst>
              </a:tr>
            </a:tbl>
          </a:graphicData>
        </a:graphic>
      </p:graphicFrame>
      <p:pic>
        <p:nvPicPr>
          <p:cNvPr id="13" name="Imagen 12"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60074" y="49214"/>
            <a:ext cx="2112878" cy="987328"/>
          </a:xfrm>
          <a:prstGeom prst="rect">
            <a:avLst/>
          </a:prstGeom>
        </p:spPr>
      </p:pic>
      <p:sp>
        <p:nvSpPr>
          <p:cNvPr id="14" name="Rectángulo 13"/>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9" name="Rectángulo 8"/>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1" name="CuadroTexto 10"/>
          <p:cNvSpPr txBox="1"/>
          <p:nvPr/>
        </p:nvSpPr>
        <p:spPr>
          <a:xfrm>
            <a:off x="4062953" y="141649"/>
            <a:ext cx="7297567" cy="954107"/>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ESTADOS FINANCIEROS FRISCO MARZO DE 2017</a:t>
            </a:r>
          </a:p>
        </p:txBody>
      </p:sp>
    </p:spTree>
    <p:extLst>
      <p:ext uri="{BB962C8B-B14F-4D97-AF65-F5344CB8AC3E}">
        <p14:creationId xmlns:p14="http://schemas.microsoft.com/office/powerpoint/2010/main" val="1685205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2494443946"/>
              </p:ext>
            </p:extLst>
          </p:nvPr>
        </p:nvGraphicFramePr>
        <p:xfrm>
          <a:off x="2339856" y="2066651"/>
          <a:ext cx="7406869" cy="2687981"/>
        </p:xfrm>
        <a:graphic>
          <a:graphicData uri="http://schemas.openxmlformats.org/drawingml/2006/table">
            <a:tbl>
              <a:tblPr/>
              <a:tblGrid>
                <a:gridCol w="3151252">
                  <a:extLst>
                    <a:ext uri="{9D8B030D-6E8A-4147-A177-3AD203B41FA5}">
                      <a16:colId xmlns:a16="http://schemas.microsoft.com/office/drawing/2014/main" val="2324562566"/>
                    </a:ext>
                  </a:extLst>
                </a:gridCol>
                <a:gridCol w="837795">
                  <a:extLst>
                    <a:ext uri="{9D8B030D-6E8A-4147-A177-3AD203B41FA5}">
                      <a16:colId xmlns:a16="http://schemas.microsoft.com/office/drawing/2014/main" val="3484644148"/>
                    </a:ext>
                  </a:extLst>
                </a:gridCol>
                <a:gridCol w="837795">
                  <a:extLst>
                    <a:ext uri="{9D8B030D-6E8A-4147-A177-3AD203B41FA5}">
                      <a16:colId xmlns:a16="http://schemas.microsoft.com/office/drawing/2014/main" val="825287092"/>
                    </a:ext>
                  </a:extLst>
                </a:gridCol>
                <a:gridCol w="885397">
                  <a:extLst>
                    <a:ext uri="{9D8B030D-6E8A-4147-A177-3AD203B41FA5}">
                      <a16:colId xmlns:a16="http://schemas.microsoft.com/office/drawing/2014/main" val="3800190950"/>
                    </a:ext>
                  </a:extLst>
                </a:gridCol>
                <a:gridCol w="828274">
                  <a:extLst>
                    <a:ext uri="{9D8B030D-6E8A-4147-A177-3AD203B41FA5}">
                      <a16:colId xmlns:a16="http://schemas.microsoft.com/office/drawing/2014/main" val="837502448"/>
                    </a:ext>
                  </a:extLst>
                </a:gridCol>
                <a:gridCol w="866356">
                  <a:extLst>
                    <a:ext uri="{9D8B030D-6E8A-4147-A177-3AD203B41FA5}">
                      <a16:colId xmlns:a16="http://schemas.microsoft.com/office/drawing/2014/main" val="493964389"/>
                    </a:ext>
                  </a:extLst>
                </a:gridCol>
              </a:tblGrid>
              <a:tr h="618817">
                <a:tc>
                  <a:txBody>
                    <a:bodyPr/>
                    <a:lstStyle/>
                    <a:p>
                      <a:pPr algn="ctr" fontAlgn="ctr"/>
                      <a:r>
                        <a:rPr lang="es-CO" sz="1100" b="1" i="0" u="none" strike="noStrike" dirty="0">
                          <a:solidFill>
                            <a:srgbClr val="002060"/>
                          </a:solidFill>
                          <a:effectLst/>
                          <a:latin typeface="Arial Narrow" panose="020B0606020202030204" pitchFamily="34" charset="0"/>
                        </a:rPr>
                        <a:t>CUENTAS DE ORDEN DEUDORAS</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DDE9EC"/>
                    </a:solidFill>
                  </a:tcPr>
                </a:tc>
                <a:tc>
                  <a:txBody>
                    <a:bodyPr/>
                    <a:lstStyle/>
                    <a:p>
                      <a:pPr algn="ctr" fontAlgn="ctr"/>
                      <a:r>
                        <a:rPr lang="es-CO" sz="1100" b="1" i="0" u="none" strike="noStrike" dirty="0">
                          <a:solidFill>
                            <a:srgbClr val="FFFFFF"/>
                          </a:solidFill>
                          <a:effectLst/>
                          <a:latin typeface="Arial Narrow" panose="020B0606020202030204" pitchFamily="34" charset="0"/>
                        </a:rPr>
                        <a:t>Al 31 Marzo 2017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1100" b="1" i="0" u="none" strike="noStrike" dirty="0">
                          <a:solidFill>
                            <a:srgbClr val="FFFFFF"/>
                          </a:solidFill>
                          <a:effectLst/>
                          <a:latin typeface="Arial Narrow" panose="020B0606020202030204" pitchFamily="34" charset="0"/>
                        </a:rPr>
                        <a:t>Al 31 Marzo 2016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1100" b="1" i="0" u="none" strike="noStrike" dirty="0">
                          <a:solidFill>
                            <a:srgbClr val="FFFFFF"/>
                          </a:solidFill>
                          <a:effectLst/>
                          <a:latin typeface="Arial Narrow" panose="020B0606020202030204" pitchFamily="34" charset="0"/>
                        </a:rPr>
                        <a:t>Al 31 Diciembre 2016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1100" b="1" i="0" u="none" strike="noStrike" dirty="0">
                          <a:solidFill>
                            <a:srgbClr val="FFFFFF"/>
                          </a:solidFill>
                          <a:effectLst/>
                          <a:latin typeface="Arial Narrow" panose="020B0606020202030204" pitchFamily="34" charset="0"/>
                        </a:rPr>
                        <a:t>Variación % Marzo 2017- Marzo 2016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1100" b="1" i="0" u="none" strike="noStrike" dirty="0">
                          <a:solidFill>
                            <a:srgbClr val="FFFFFF"/>
                          </a:solidFill>
                          <a:effectLst/>
                          <a:latin typeface="Arial Narrow" panose="020B0606020202030204" pitchFamily="34" charset="0"/>
                        </a:rPr>
                        <a:t>Variación % Marzo 2017- Dic 2016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extLst>
                  <a:ext uri="{0D108BD9-81ED-4DB2-BD59-A6C34878D82A}">
                    <a16:rowId xmlns:a16="http://schemas.microsoft.com/office/drawing/2014/main" val="3520673819"/>
                  </a:ext>
                </a:extLst>
              </a:tr>
              <a:tr h="271192">
                <a:tc>
                  <a:txBody>
                    <a:bodyPr/>
                    <a:lstStyle/>
                    <a:p>
                      <a:pPr algn="l" fontAlgn="ctr"/>
                      <a:r>
                        <a:rPr lang="es-CO" sz="1100" b="0" i="0" u="none" strike="noStrike" dirty="0">
                          <a:solidFill>
                            <a:srgbClr val="000000"/>
                          </a:solidFill>
                          <a:effectLst/>
                          <a:latin typeface="Arial Narrow" panose="020B0606020202030204" pitchFamily="34" charset="0"/>
                        </a:rPr>
                        <a:t>LITIGIOS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8,205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6,438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8,205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27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924123623"/>
                  </a:ext>
                </a:extLst>
              </a:tr>
              <a:tr h="271192">
                <a:tc>
                  <a:txBody>
                    <a:bodyPr/>
                    <a:lstStyle/>
                    <a:p>
                      <a:pPr algn="l" fontAlgn="ctr"/>
                      <a:r>
                        <a:rPr lang="es-CO" sz="1100" b="0" i="0" u="none" strike="noStrike" dirty="0">
                          <a:solidFill>
                            <a:srgbClr val="000000"/>
                          </a:solidFill>
                          <a:effectLst/>
                          <a:latin typeface="Arial Narrow" panose="020B0606020202030204" pitchFamily="34" charset="0"/>
                        </a:rPr>
                        <a:t>BIENES APREHENDIDOS O INCAUTADOS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r" fontAlgn="ctr"/>
                      <a:r>
                        <a:rPr lang="es-CO" sz="1100" b="0" i="0" u="none" strike="noStrike">
                          <a:solidFill>
                            <a:srgbClr val="000000"/>
                          </a:solidFill>
                          <a:effectLst/>
                          <a:latin typeface="Arial Narrow" panose="020B0606020202030204" pitchFamily="34" charset="0"/>
                        </a:rPr>
                        <a:t>4,934,682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4,418,643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4,941,346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12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71779496"/>
                  </a:ext>
                </a:extLst>
              </a:tr>
              <a:tr h="271192">
                <a:tc>
                  <a:txBody>
                    <a:bodyPr/>
                    <a:lstStyle/>
                    <a:p>
                      <a:pPr algn="l" fontAlgn="ctr"/>
                      <a:r>
                        <a:rPr lang="es-CO" sz="1100" b="1" i="0" u="none" strike="noStrike" dirty="0">
                          <a:solidFill>
                            <a:srgbClr val="000000"/>
                          </a:solidFill>
                          <a:effectLst/>
                          <a:latin typeface="Arial Narrow" panose="020B0606020202030204" pitchFamily="34" charset="0"/>
                        </a:rPr>
                        <a:t>DERECHOS CONTINGENTES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r" fontAlgn="ctr"/>
                      <a:r>
                        <a:rPr lang="es-CO" sz="1100" b="1" i="0" u="none" strike="noStrike" dirty="0">
                          <a:solidFill>
                            <a:srgbClr val="000000"/>
                          </a:solidFill>
                          <a:effectLst/>
                          <a:latin typeface="Arial Narrow" panose="020B0606020202030204" pitchFamily="34" charset="0"/>
                        </a:rPr>
                        <a:t>4,942,887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ctr"/>
                      <a:r>
                        <a:rPr lang="es-CO" sz="1100" b="1" i="0" u="none" strike="noStrike">
                          <a:solidFill>
                            <a:srgbClr val="000000"/>
                          </a:solidFill>
                          <a:effectLst/>
                          <a:latin typeface="Arial Narrow" panose="020B0606020202030204" pitchFamily="34" charset="0"/>
                        </a:rPr>
                        <a:t>4,425,081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ctr"/>
                      <a:r>
                        <a:rPr lang="es-CO" sz="1100" b="1" i="0" u="none" strike="noStrike">
                          <a:solidFill>
                            <a:srgbClr val="000000"/>
                          </a:solidFill>
                          <a:effectLst/>
                          <a:latin typeface="Arial Narrow" panose="020B0606020202030204" pitchFamily="34" charset="0"/>
                        </a:rPr>
                        <a:t>4,949,552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ctr"/>
                      <a:r>
                        <a:rPr lang="es-CO" sz="1100" b="1" i="0" u="none" strike="noStrike" dirty="0">
                          <a:solidFill>
                            <a:srgbClr val="000000"/>
                          </a:solidFill>
                          <a:effectLst/>
                          <a:latin typeface="Arial Narrow" panose="020B0606020202030204" pitchFamily="34" charset="0"/>
                        </a:rPr>
                        <a:t>12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ctr"/>
                      <a:r>
                        <a:rPr lang="es-CO" sz="1100" b="1" i="0" u="none" strike="noStrike">
                          <a:solidFill>
                            <a:srgbClr val="000000"/>
                          </a:solidFill>
                          <a:effectLst/>
                          <a:latin typeface="Arial Narrow" panose="020B0606020202030204" pitchFamily="34" charset="0"/>
                        </a:rPr>
                        <a:t>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729208309"/>
                  </a:ext>
                </a:extLst>
              </a:tr>
              <a:tr h="221006">
                <a:tc>
                  <a:txBody>
                    <a:bodyPr/>
                    <a:lstStyle/>
                    <a:p>
                      <a:pPr algn="l" fontAlgn="ctr"/>
                      <a:r>
                        <a:rPr lang="es-CO" sz="1100" b="0" i="0" u="none" strike="noStrike" dirty="0">
                          <a:solidFill>
                            <a:srgbClr val="000000"/>
                          </a:solidFill>
                          <a:effectLst/>
                          <a:latin typeface="Arial Narrow" panose="020B0606020202030204" pitchFamily="34" charset="0"/>
                        </a:rPr>
                        <a:t> </a:t>
                      </a:r>
                    </a:p>
                  </a:txBody>
                  <a:tcPr marL="104503"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tcPr>
                </a:tc>
                <a:tc>
                  <a:txBody>
                    <a:bodyPr/>
                    <a:lstStyle/>
                    <a:p>
                      <a:pPr algn="l" fontAlgn="ctr"/>
                      <a:r>
                        <a:rPr lang="es-CO" sz="1100" b="0" i="0" u="none" strike="noStrike" dirty="0">
                          <a:solidFill>
                            <a:srgbClr val="000000"/>
                          </a:solidFill>
                          <a:effectLst/>
                          <a:latin typeface="Arial Narrow" panose="020B060602020203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l" fontAlgn="ctr"/>
                      <a:r>
                        <a:rPr lang="es-CO" sz="1100" b="0" i="0" u="none" strike="noStrike">
                          <a:solidFill>
                            <a:srgbClr val="000000"/>
                          </a:solidFill>
                          <a:effectLst/>
                          <a:latin typeface="Arial Narrow" panose="020B060602020203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l" fontAlgn="ctr"/>
                      <a:r>
                        <a:rPr lang="es-CO" sz="1100" b="0" i="0" u="none" strike="noStrike">
                          <a:solidFill>
                            <a:srgbClr val="000000"/>
                          </a:solidFill>
                          <a:effectLst/>
                          <a:latin typeface="Arial Narrow" panose="020B060602020203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l" fontAlgn="ctr"/>
                      <a:r>
                        <a:rPr lang="es-CO" sz="1100" b="0" i="0" u="none" strike="noStrike" dirty="0">
                          <a:solidFill>
                            <a:srgbClr val="000000"/>
                          </a:solidFill>
                          <a:effectLst/>
                          <a:latin typeface="Arial Narrow" panose="020B060602020203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l" fontAlgn="ctr"/>
                      <a:r>
                        <a:rPr lang="es-CO" sz="1100" b="0" i="0" u="none" strike="noStrike">
                          <a:solidFill>
                            <a:srgbClr val="000000"/>
                          </a:solidFill>
                          <a:effectLst/>
                          <a:latin typeface="Arial Narrow" panose="020B060602020203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3533744087"/>
                  </a:ext>
                </a:extLst>
              </a:tr>
              <a:tr h="221006">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l" fontAlgn="ctr"/>
                      <a:endParaRPr lang="es-CO" sz="1100" b="0" i="0" u="none" strike="noStrike" dirty="0">
                        <a:solidFill>
                          <a:srgbClr val="000000"/>
                        </a:solidFill>
                        <a:effectLst/>
                        <a:latin typeface="Arial Narrow" panose="020B0606020202030204" pitchFamily="34" charset="0"/>
                      </a:endParaRP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l" fontAlgn="ctr"/>
                      <a:endParaRPr lang="es-CO" sz="1100" b="0" i="0" u="none" strike="noStrike" dirty="0">
                        <a:solidFill>
                          <a:srgbClr val="000000"/>
                        </a:solidFill>
                        <a:effectLst/>
                        <a:latin typeface="Arial Narrow" panose="020B0606020202030204" pitchFamily="34" charset="0"/>
                      </a:endParaRP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312878769"/>
                  </a:ext>
                </a:extLst>
              </a:tr>
              <a:tr h="271192">
                <a:tc>
                  <a:txBody>
                    <a:bodyPr/>
                    <a:lstStyle/>
                    <a:p>
                      <a:pPr algn="l" fontAlgn="ctr"/>
                      <a:r>
                        <a:rPr lang="es-CO" sz="1100" b="0" i="0" u="none" strike="noStrike">
                          <a:solidFill>
                            <a:srgbClr val="000000"/>
                          </a:solidFill>
                          <a:effectLst/>
                          <a:latin typeface="Arial Narrow" panose="020B0606020202030204" pitchFamily="34" charset="0"/>
                        </a:rPr>
                        <a:t>BIENES ENTREGADOS EN CUSTODIA</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466,389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465,212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465,978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621196443"/>
                  </a:ext>
                </a:extLst>
              </a:tr>
              <a:tr h="271192">
                <a:tc>
                  <a:txBody>
                    <a:bodyPr/>
                    <a:lstStyle/>
                    <a:p>
                      <a:pPr algn="l" fontAlgn="ctr"/>
                      <a:r>
                        <a:rPr lang="es-CO" sz="1100" b="0" i="0" u="none" strike="noStrike">
                          <a:solidFill>
                            <a:srgbClr val="000000"/>
                          </a:solidFill>
                          <a:effectLst/>
                          <a:latin typeface="Arial Narrow" panose="020B0606020202030204" pitchFamily="34" charset="0"/>
                        </a:rPr>
                        <a:t>DEUDORAS DE CONTROL</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r" fontAlgn="ctr"/>
                      <a:r>
                        <a:rPr lang="es-CO" sz="1100" b="0" i="0" u="none" strike="noStrike">
                          <a:solidFill>
                            <a:srgbClr val="000000"/>
                          </a:solidFill>
                          <a:effectLst/>
                          <a:latin typeface="Arial Narrow" panose="020B0606020202030204" pitchFamily="34" charset="0"/>
                        </a:rPr>
                        <a:t>15,580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1,223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13,742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1,174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13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266130928"/>
                  </a:ext>
                </a:extLst>
              </a:tr>
              <a:tr h="271192">
                <a:tc>
                  <a:txBody>
                    <a:bodyPr/>
                    <a:lstStyle/>
                    <a:p>
                      <a:pPr algn="l" fontAlgn="ctr"/>
                      <a:r>
                        <a:rPr lang="es-CO" sz="1100" b="1" i="0" u="none" strike="noStrike">
                          <a:solidFill>
                            <a:srgbClr val="000000"/>
                          </a:solidFill>
                          <a:effectLst/>
                          <a:latin typeface="Arial Narrow" panose="020B0606020202030204" pitchFamily="34" charset="0"/>
                        </a:rPr>
                        <a:t>DEUDORAS DE CONTROL</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r" fontAlgn="ctr"/>
                      <a:r>
                        <a:rPr lang="es-CO" sz="1100" b="1" i="0" u="none" strike="noStrike">
                          <a:solidFill>
                            <a:srgbClr val="000000"/>
                          </a:solidFill>
                          <a:effectLst/>
                          <a:latin typeface="Arial Narrow" panose="020B0606020202030204" pitchFamily="34" charset="0"/>
                        </a:rPr>
                        <a:t>481,969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100" b="1" i="0" u="none" strike="noStrike">
                          <a:solidFill>
                            <a:srgbClr val="000000"/>
                          </a:solidFill>
                          <a:effectLst/>
                          <a:latin typeface="Arial Narrow" panose="020B0606020202030204" pitchFamily="34" charset="0"/>
                        </a:rPr>
                        <a:t>466,436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100" b="1" i="0" u="none" strike="noStrike" dirty="0">
                          <a:solidFill>
                            <a:srgbClr val="000000"/>
                          </a:solidFill>
                          <a:effectLst/>
                          <a:latin typeface="Arial Narrow" panose="020B0606020202030204" pitchFamily="34" charset="0"/>
                        </a:rPr>
                        <a:t>479,720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100" b="1" i="0" u="none" strike="noStrike" dirty="0">
                          <a:solidFill>
                            <a:srgbClr val="000000"/>
                          </a:solidFill>
                          <a:effectLst/>
                          <a:latin typeface="Arial Narrow" panose="020B0606020202030204" pitchFamily="34" charset="0"/>
                        </a:rPr>
                        <a:t>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100" b="1" i="0" u="none" strike="noStrike" dirty="0">
                          <a:solidFill>
                            <a:srgbClr val="000000"/>
                          </a:solidFill>
                          <a:effectLst/>
                          <a:latin typeface="Arial Narrow" panose="020B0606020202030204" pitchFamily="34" charset="0"/>
                        </a:rPr>
                        <a:t>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2120343639"/>
                  </a:ext>
                </a:extLst>
              </a:tr>
            </a:tbl>
          </a:graphicData>
        </a:graphic>
      </p:graphicFrame>
      <p:sp>
        <p:nvSpPr>
          <p:cNvPr id="18" name="1 Rectángulo"/>
          <p:cNvSpPr/>
          <p:nvPr/>
        </p:nvSpPr>
        <p:spPr>
          <a:xfrm>
            <a:off x="3772952" y="1365926"/>
            <a:ext cx="5073096" cy="631776"/>
          </a:xfrm>
          <a:prstGeom prst="rect">
            <a:avLst/>
          </a:prstGeom>
        </p:spPr>
        <p:txBody>
          <a:bodyPr wrap="square">
            <a:spAutoFit/>
          </a:bodyPr>
          <a:lstStyle/>
          <a:p>
            <a:pPr algn="ctr" defTabSz="522511"/>
            <a:r>
              <a:rPr lang="es-ES" sz="1219" b="1" kern="0" dirty="0">
                <a:solidFill>
                  <a:srgbClr val="0070C0"/>
                </a:solidFill>
                <a:cs typeface="Arial" panose="020B0604020202020204" pitchFamily="34" charset="0"/>
              </a:rPr>
              <a:t>Fondo Para la Rehabilitación Lucha Contra el Crimen Organizado – FRISCO - </a:t>
            </a:r>
          </a:p>
          <a:p>
            <a:pPr algn="ctr" defTabSz="522511"/>
            <a:r>
              <a:rPr lang="es-ES" sz="1219" b="1" kern="0" dirty="0">
                <a:solidFill>
                  <a:srgbClr val="0070C0"/>
                </a:solidFill>
                <a:cs typeface="Arial" panose="020B0604020202020204" pitchFamily="34" charset="0"/>
              </a:rPr>
              <a:t>BALANCE GENERAL  AL 31 DE MARZO DE 2017</a:t>
            </a:r>
          </a:p>
          <a:p>
            <a:pPr algn="ctr" defTabSz="522511"/>
            <a:r>
              <a:rPr lang="es-ES" sz="1067" b="1" kern="0" dirty="0">
                <a:solidFill>
                  <a:srgbClr val="0070C0"/>
                </a:solidFill>
                <a:cs typeface="Arial" panose="020B0604020202020204" pitchFamily="34" charset="0"/>
              </a:rPr>
              <a:t>Cifras expresadas en  Millones de Pesos </a:t>
            </a:r>
          </a:p>
        </p:txBody>
      </p:sp>
      <p:sp>
        <p:nvSpPr>
          <p:cNvPr id="4" name="Marcador de número de diapositiva 3"/>
          <p:cNvSpPr>
            <a:spLocks noGrp="1"/>
          </p:cNvSpPr>
          <p:nvPr>
            <p:ph type="sldNum" sz="quarter" idx="12"/>
          </p:nvPr>
        </p:nvSpPr>
        <p:spPr/>
        <p:txBody>
          <a:bodyPr/>
          <a:lstStyle/>
          <a:p>
            <a:fld id="{015B2B85-C11A-46BE-910A-7C2CECB29AE5}" type="slidenum">
              <a:rPr lang="es-ES" smtClean="0"/>
              <a:t>11</a:t>
            </a:fld>
            <a:endParaRPr lang="es-ES"/>
          </a:p>
        </p:txBody>
      </p:sp>
      <p:graphicFrame>
        <p:nvGraphicFramePr>
          <p:cNvPr id="6" name="Tabla 5"/>
          <p:cNvGraphicFramePr>
            <a:graphicFrameLocks noGrp="1"/>
          </p:cNvGraphicFramePr>
          <p:nvPr>
            <p:extLst>
              <p:ext uri="{D42A27DB-BD31-4B8C-83A1-F6EECF244321}">
                <p14:modId xmlns:p14="http://schemas.microsoft.com/office/powerpoint/2010/main" val="13963216"/>
              </p:ext>
            </p:extLst>
          </p:nvPr>
        </p:nvGraphicFramePr>
        <p:xfrm>
          <a:off x="2339855" y="4468001"/>
          <a:ext cx="7406870" cy="1934601"/>
        </p:xfrm>
        <a:graphic>
          <a:graphicData uri="http://schemas.openxmlformats.org/drawingml/2006/table">
            <a:tbl>
              <a:tblPr/>
              <a:tblGrid>
                <a:gridCol w="3151252">
                  <a:extLst>
                    <a:ext uri="{9D8B030D-6E8A-4147-A177-3AD203B41FA5}">
                      <a16:colId xmlns:a16="http://schemas.microsoft.com/office/drawing/2014/main" val="447943867"/>
                    </a:ext>
                  </a:extLst>
                </a:gridCol>
                <a:gridCol w="837795">
                  <a:extLst>
                    <a:ext uri="{9D8B030D-6E8A-4147-A177-3AD203B41FA5}">
                      <a16:colId xmlns:a16="http://schemas.microsoft.com/office/drawing/2014/main" val="2243310612"/>
                    </a:ext>
                  </a:extLst>
                </a:gridCol>
                <a:gridCol w="837795">
                  <a:extLst>
                    <a:ext uri="{9D8B030D-6E8A-4147-A177-3AD203B41FA5}">
                      <a16:colId xmlns:a16="http://schemas.microsoft.com/office/drawing/2014/main" val="1747598833"/>
                    </a:ext>
                  </a:extLst>
                </a:gridCol>
                <a:gridCol w="885397">
                  <a:extLst>
                    <a:ext uri="{9D8B030D-6E8A-4147-A177-3AD203B41FA5}">
                      <a16:colId xmlns:a16="http://schemas.microsoft.com/office/drawing/2014/main" val="1082978497"/>
                    </a:ext>
                  </a:extLst>
                </a:gridCol>
                <a:gridCol w="828274">
                  <a:extLst>
                    <a:ext uri="{9D8B030D-6E8A-4147-A177-3AD203B41FA5}">
                      <a16:colId xmlns:a16="http://schemas.microsoft.com/office/drawing/2014/main" val="1594145780"/>
                    </a:ext>
                  </a:extLst>
                </a:gridCol>
                <a:gridCol w="866357">
                  <a:extLst>
                    <a:ext uri="{9D8B030D-6E8A-4147-A177-3AD203B41FA5}">
                      <a16:colId xmlns:a16="http://schemas.microsoft.com/office/drawing/2014/main" val="2892741903"/>
                    </a:ext>
                  </a:extLst>
                </a:gridCol>
              </a:tblGrid>
              <a:tr h="674732">
                <a:tc>
                  <a:txBody>
                    <a:bodyPr/>
                    <a:lstStyle/>
                    <a:p>
                      <a:pPr algn="ctr" fontAlgn="ctr"/>
                      <a:r>
                        <a:rPr lang="es-CO" sz="1100" b="1" i="0" u="none" strike="noStrike" dirty="0">
                          <a:solidFill>
                            <a:srgbClr val="002060"/>
                          </a:solidFill>
                          <a:effectLst/>
                          <a:latin typeface="Arial Narrow" panose="020B0606020202030204" pitchFamily="34" charset="0"/>
                        </a:rPr>
                        <a:t>CUENTAS ORDEN ACREEDORAS - EN CONTRA</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DDE9EC"/>
                    </a:solidFill>
                  </a:tcPr>
                </a:tc>
                <a:tc>
                  <a:txBody>
                    <a:bodyPr/>
                    <a:lstStyle/>
                    <a:p>
                      <a:pPr algn="ctr" fontAlgn="ctr"/>
                      <a:r>
                        <a:rPr lang="es-CO" sz="1100" b="1" i="0" u="none" strike="noStrike" dirty="0">
                          <a:solidFill>
                            <a:srgbClr val="FFFFFF"/>
                          </a:solidFill>
                          <a:effectLst/>
                          <a:latin typeface="Arial Narrow" panose="020B0606020202030204" pitchFamily="34" charset="0"/>
                        </a:rPr>
                        <a:t>Al 31 Marzo 2017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1100" b="1" i="0" u="none" strike="noStrike" dirty="0">
                          <a:solidFill>
                            <a:srgbClr val="FFFFFF"/>
                          </a:solidFill>
                          <a:effectLst/>
                          <a:latin typeface="Arial Narrow" panose="020B0606020202030204" pitchFamily="34" charset="0"/>
                        </a:rPr>
                        <a:t>Al 31 Marzo 2016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1100" b="1" i="0" u="none" strike="noStrike" dirty="0">
                          <a:solidFill>
                            <a:srgbClr val="FFFFFF"/>
                          </a:solidFill>
                          <a:effectLst/>
                          <a:latin typeface="Arial Narrow" panose="020B0606020202030204" pitchFamily="34" charset="0"/>
                        </a:rPr>
                        <a:t>Al 31 Diciembre 2016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1100" b="1" i="0" u="none" strike="noStrike" dirty="0">
                          <a:solidFill>
                            <a:srgbClr val="FFFFFF"/>
                          </a:solidFill>
                          <a:effectLst/>
                          <a:latin typeface="Arial Narrow" panose="020B0606020202030204" pitchFamily="34" charset="0"/>
                        </a:rPr>
                        <a:t>Variación % Marzo 2017- Marzo 2016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1100" b="1" i="0" u="none" strike="noStrike" dirty="0">
                          <a:solidFill>
                            <a:srgbClr val="FFFFFF"/>
                          </a:solidFill>
                          <a:effectLst/>
                          <a:latin typeface="Arial Narrow" panose="020B0606020202030204" pitchFamily="34" charset="0"/>
                        </a:rPr>
                        <a:t>Variación % Marzo 2017- Dic 2016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extLst>
                  <a:ext uri="{0D108BD9-81ED-4DB2-BD59-A6C34878D82A}">
                    <a16:rowId xmlns:a16="http://schemas.microsoft.com/office/drawing/2014/main" val="2342044576"/>
                  </a:ext>
                </a:extLst>
              </a:tr>
              <a:tr h="408929">
                <a:tc>
                  <a:txBody>
                    <a:bodyPr/>
                    <a:lstStyle/>
                    <a:p>
                      <a:pPr algn="l" fontAlgn="ctr"/>
                      <a:r>
                        <a:rPr lang="es-CO" sz="1100" b="0" i="0" u="none" strike="noStrike" dirty="0">
                          <a:solidFill>
                            <a:srgbClr val="000000"/>
                          </a:solidFill>
                          <a:effectLst/>
                          <a:latin typeface="Arial Narrow" panose="020B0606020202030204" pitchFamily="34" charset="0"/>
                        </a:rPr>
                        <a:t>LITIGIOS -DEMANDAS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1,026,815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654,354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1,026,815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57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4279386117"/>
                  </a:ext>
                </a:extLst>
              </a:tr>
              <a:tr h="442011">
                <a:tc>
                  <a:txBody>
                    <a:bodyPr/>
                    <a:lstStyle/>
                    <a:p>
                      <a:pPr algn="l" fontAlgn="ctr"/>
                      <a:r>
                        <a:rPr lang="es-CO" sz="1100" b="0" i="0" u="none" strike="noStrike" dirty="0">
                          <a:solidFill>
                            <a:srgbClr val="000000"/>
                          </a:solidFill>
                          <a:effectLst/>
                          <a:latin typeface="Arial Narrow" panose="020B0606020202030204" pitchFamily="34" charset="0"/>
                        </a:rPr>
                        <a:t>CONTRATOS Y ORDENES DE SERVICIO EN EJECUCION</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1,350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311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-100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-100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967074036"/>
                  </a:ext>
                </a:extLst>
              </a:tr>
              <a:tr h="408929">
                <a:tc>
                  <a:txBody>
                    <a:bodyPr/>
                    <a:lstStyle/>
                    <a:p>
                      <a:pPr algn="l" fontAlgn="ctr"/>
                      <a:r>
                        <a:rPr lang="es-CO" sz="1100" b="1" i="0" u="none" strike="noStrike">
                          <a:solidFill>
                            <a:srgbClr val="000000"/>
                          </a:solidFill>
                          <a:effectLst/>
                          <a:latin typeface="Arial Narrow" panose="020B0606020202030204" pitchFamily="34" charset="0"/>
                        </a:rPr>
                        <a:t>RESPONSABILIDADES CONTINGENTES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r" fontAlgn="ctr"/>
                      <a:r>
                        <a:rPr lang="es-CO" sz="1100" b="1" i="0" u="none" strike="noStrike">
                          <a:solidFill>
                            <a:srgbClr val="000000"/>
                          </a:solidFill>
                          <a:effectLst/>
                          <a:latin typeface="Arial Narrow" panose="020B0606020202030204" pitchFamily="34" charset="0"/>
                        </a:rPr>
                        <a:t>1,026,815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100" b="1" i="0" u="none" strike="noStrike">
                          <a:solidFill>
                            <a:srgbClr val="000000"/>
                          </a:solidFill>
                          <a:effectLst/>
                          <a:latin typeface="Arial Narrow" panose="020B0606020202030204" pitchFamily="34" charset="0"/>
                        </a:rPr>
                        <a:t>655,704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100" b="1" i="0" u="none" strike="noStrike" dirty="0">
                          <a:solidFill>
                            <a:srgbClr val="000000"/>
                          </a:solidFill>
                          <a:effectLst/>
                          <a:latin typeface="Arial Narrow" panose="020B0606020202030204" pitchFamily="34" charset="0"/>
                        </a:rPr>
                        <a:t>1,027,126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100" b="1" i="0" u="none" strike="noStrike">
                          <a:solidFill>
                            <a:srgbClr val="000000"/>
                          </a:solidFill>
                          <a:effectLst/>
                          <a:latin typeface="Arial Narrow" panose="020B0606020202030204" pitchFamily="34" charset="0"/>
                        </a:rPr>
                        <a:t>57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100" b="1" i="0" u="none" strike="noStrike" dirty="0">
                          <a:solidFill>
                            <a:srgbClr val="000000"/>
                          </a:solidFill>
                          <a:effectLst/>
                          <a:latin typeface="Arial Narrow" panose="020B0606020202030204" pitchFamily="34" charset="0"/>
                        </a:rPr>
                        <a:t>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2797464166"/>
                  </a:ext>
                </a:extLst>
              </a:tr>
            </a:tbl>
          </a:graphicData>
        </a:graphic>
      </p:graphicFrame>
      <p:pic>
        <p:nvPicPr>
          <p:cNvPr id="13" name="Imagen 12"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60074" y="49214"/>
            <a:ext cx="2112878" cy="987328"/>
          </a:xfrm>
          <a:prstGeom prst="rect">
            <a:avLst/>
          </a:prstGeom>
        </p:spPr>
      </p:pic>
      <p:sp>
        <p:nvSpPr>
          <p:cNvPr id="14" name="Rectángulo 13"/>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9" name="Rectángulo 8"/>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1" name="CuadroTexto 10"/>
          <p:cNvSpPr txBox="1"/>
          <p:nvPr/>
        </p:nvSpPr>
        <p:spPr>
          <a:xfrm>
            <a:off x="4062953" y="141649"/>
            <a:ext cx="7297567" cy="954107"/>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ESTADOS FINANCIEROS FRISCO MARZO DE 2017</a:t>
            </a:r>
          </a:p>
        </p:txBody>
      </p:sp>
    </p:spTree>
    <p:extLst>
      <p:ext uri="{BB962C8B-B14F-4D97-AF65-F5344CB8AC3E}">
        <p14:creationId xmlns:p14="http://schemas.microsoft.com/office/powerpoint/2010/main" val="4221954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Rectángulo"/>
          <p:cNvSpPr/>
          <p:nvPr/>
        </p:nvSpPr>
        <p:spPr>
          <a:xfrm>
            <a:off x="3702939" y="1269311"/>
            <a:ext cx="5747657" cy="819391"/>
          </a:xfrm>
          <a:prstGeom prst="rect">
            <a:avLst/>
          </a:prstGeom>
        </p:spPr>
        <p:txBody>
          <a:bodyPr wrap="square">
            <a:spAutoFit/>
          </a:bodyPr>
          <a:lstStyle/>
          <a:p>
            <a:pPr algn="ctr" defTabSz="522511">
              <a:defRPr/>
            </a:pPr>
            <a:r>
              <a:rPr lang="es-ES" sz="1219" b="1" kern="0" dirty="0">
                <a:solidFill>
                  <a:srgbClr val="0070C0"/>
                </a:solidFill>
                <a:cs typeface="Arial" panose="020B0604020202020204" pitchFamily="34" charset="0"/>
              </a:rPr>
              <a:t>Fondo Para la Rehabilitación Lucha Contra el Crimen Organizado – FRISCO - </a:t>
            </a:r>
          </a:p>
          <a:p>
            <a:pPr algn="ctr" defTabSz="522511">
              <a:defRPr/>
            </a:pPr>
            <a:r>
              <a:rPr lang="es-ES" sz="1219" b="1" kern="0" dirty="0">
                <a:solidFill>
                  <a:srgbClr val="0070C0"/>
                </a:solidFill>
              </a:rPr>
              <a:t>ESTADO DE ACTIVIDAD FINANCIERA, ECONOMICA, SOCIAL Y AMBIENTAL  AL 31 DE MARZO DE 2017</a:t>
            </a:r>
          </a:p>
          <a:p>
            <a:pPr algn="ctr" defTabSz="522511">
              <a:defRPr/>
            </a:pPr>
            <a:r>
              <a:rPr lang="es-ES" sz="1067" b="1" kern="0" dirty="0">
                <a:solidFill>
                  <a:srgbClr val="0070C0"/>
                </a:solidFill>
              </a:rPr>
              <a:t>Cifras expresadas en  Millones de Pesos </a:t>
            </a:r>
          </a:p>
        </p:txBody>
      </p:sp>
      <p:sp>
        <p:nvSpPr>
          <p:cNvPr id="3" name="Marcador de número de diapositiva 2"/>
          <p:cNvSpPr>
            <a:spLocks noGrp="1"/>
          </p:cNvSpPr>
          <p:nvPr>
            <p:ph type="sldNum" sz="quarter" idx="12"/>
          </p:nvPr>
        </p:nvSpPr>
        <p:spPr/>
        <p:txBody>
          <a:bodyPr/>
          <a:lstStyle/>
          <a:p>
            <a:fld id="{015B2B85-C11A-46BE-910A-7C2CECB29AE5}" type="slidenum">
              <a:rPr lang="es-ES" smtClean="0"/>
              <a:t>12</a:t>
            </a:fld>
            <a:endParaRPr lang="es-ES"/>
          </a:p>
        </p:txBody>
      </p:sp>
      <p:graphicFrame>
        <p:nvGraphicFramePr>
          <p:cNvPr id="2" name="Tabla 1"/>
          <p:cNvGraphicFramePr>
            <a:graphicFrameLocks noGrp="1"/>
          </p:cNvGraphicFramePr>
          <p:nvPr>
            <p:extLst>
              <p:ext uri="{D42A27DB-BD31-4B8C-83A1-F6EECF244321}">
                <p14:modId xmlns:p14="http://schemas.microsoft.com/office/powerpoint/2010/main" val="3441097519"/>
              </p:ext>
            </p:extLst>
          </p:nvPr>
        </p:nvGraphicFramePr>
        <p:xfrm>
          <a:off x="2118089" y="2103715"/>
          <a:ext cx="7839474" cy="4436786"/>
        </p:xfrm>
        <a:graphic>
          <a:graphicData uri="http://schemas.openxmlformats.org/drawingml/2006/table">
            <a:tbl>
              <a:tblPr/>
              <a:tblGrid>
                <a:gridCol w="3573094">
                  <a:extLst>
                    <a:ext uri="{9D8B030D-6E8A-4147-A177-3AD203B41FA5}">
                      <a16:colId xmlns:a16="http://schemas.microsoft.com/office/drawing/2014/main" val="3889599016"/>
                    </a:ext>
                  </a:extLst>
                </a:gridCol>
                <a:gridCol w="853276">
                  <a:extLst>
                    <a:ext uri="{9D8B030D-6E8A-4147-A177-3AD203B41FA5}">
                      <a16:colId xmlns:a16="http://schemas.microsoft.com/office/drawing/2014/main" val="38640079"/>
                    </a:ext>
                  </a:extLst>
                </a:gridCol>
                <a:gridCol w="853276">
                  <a:extLst>
                    <a:ext uri="{9D8B030D-6E8A-4147-A177-3AD203B41FA5}">
                      <a16:colId xmlns:a16="http://schemas.microsoft.com/office/drawing/2014/main" val="82298879"/>
                    </a:ext>
                  </a:extLst>
                </a:gridCol>
                <a:gridCol w="853276">
                  <a:extLst>
                    <a:ext uri="{9D8B030D-6E8A-4147-A177-3AD203B41FA5}">
                      <a16:colId xmlns:a16="http://schemas.microsoft.com/office/drawing/2014/main" val="2250886417"/>
                    </a:ext>
                  </a:extLst>
                </a:gridCol>
                <a:gridCol w="853276">
                  <a:extLst>
                    <a:ext uri="{9D8B030D-6E8A-4147-A177-3AD203B41FA5}">
                      <a16:colId xmlns:a16="http://schemas.microsoft.com/office/drawing/2014/main" val="1175659065"/>
                    </a:ext>
                  </a:extLst>
                </a:gridCol>
                <a:gridCol w="853276">
                  <a:extLst>
                    <a:ext uri="{9D8B030D-6E8A-4147-A177-3AD203B41FA5}">
                      <a16:colId xmlns:a16="http://schemas.microsoft.com/office/drawing/2014/main" val="4190231891"/>
                    </a:ext>
                  </a:extLst>
                </a:gridCol>
              </a:tblGrid>
              <a:tr h="553816">
                <a:tc>
                  <a:txBody>
                    <a:bodyPr/>
                    <a:lstStyle/>
                    <a:p>
                      <a:pPr algn="ctr" fontAlgn="ctr"/>
                      <a:r>
                        <a:rPr lang="es-CO" sz="1100" b="1" i="0" u="none" strike="noStrike" dirty="0">
                          <a:solidFill>
                            <a:srgbClr val="002060"/>
                          </a:solidFill>
                          <a:effectLst/>
                          <a:latin typeface="Arial Narrow" panose="020B0606020202030204" pitchFamily="34" charset="0"/>
                        </a:rPr>
                        <a:t> </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DDE9EC"/>
                    </a:solidFill>
                  </a:tcPr>
                </a:tc>
                <a:tc>
                  <a:txBody>
                    <a:bodyPr/>
                    <a:lstStyle/>
                    <a:p>
                      <a:pPr algn="ctr" fontAlgn="ctr"/>
                      <a:r>
                        <a:rPr lang="es-CO" sz="1100" b="1" i="0" u="none" strike="noStrike" dirty="0">
                          <a:solidFill>
                            <a:srgbClr val="FFFFFF"/>
                          </a:solidFill>
                          <a:effectLst/>
                          <a:latin typeface="Arial Narrow" panose="020B0606020202030204" pitchFamily="34" charset="0"/>
                        </a:rPr>
                        <a:t>Al 31 Marzo 2017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1100" b="1" i="0" u="none" strike="noStrike">
                          <a:solidFill>
                            <a:srgbClr val="FFFFFF"/>
                          </a:solidFill>
                          <a:effectLst/>
                          <a:latin typeface="Arial Narrow" panose="020B0606020202030204" pitchFamily="34" charset="0"/>
                        </a:rPr>
                        <a:t>Al 31 Marzo 2016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1100" b="1" i="0" u="none" strike="noStrike" dirty="0">
                          <a:solidFill>
                            <a:srgbClr val="FFFFFF"/>
                          </a:solidFill>
                          <a:effectLst/>
                          <a:latin typeface="Arial Narrow" panose="020B0606020202030204" pitchFamily="34" charset="0"/>
                        </a:rPr>
                        <a:t>Al 31 Diciembre 2016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1100" b="1" i="0" u="none" strike="noStrike" dirty="0">
                          <a:solidFill>
                            <a:srgbClr val="FFFFFF"/>
                          </a:solidFill>
                          <a:effectLst/>
                          <a:latin typeface="Arial Narrow" panose="020B0606020202030204" pitchFamily="34" charset="0"/>
                        </a:rPr>
                        <a:t>Variación % Marzo 2017- Marzo 2016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1100" b="1" i="0" u="none" strike="noStrike" dirty="0">
                          <a:solidFill>
                            <a:srgbClr val="FFFFFF"/>
                          </a:solidFill>
                          <a:effectLst/>
                          <a:latin typeface="Arial Narrow" panose="020B0606020202030204" pitchFamily="34" charset="0"/>
                        </a:rPr>
                        <a:t>Variación % Marzo 2017- Dic 2016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extLst>
                  <a:ext uri="{0D108BD9-81ED-4DB2-BD59-A6C34878D82A}">
                    <a16:rowId xmlns:a16="http://schemas.microsoft.com/office/drawing/2014/main" val="29050623"/>
                  </a:ext>
                </a:extLst>
              </a:tr>
              <a:tr h="222680">
                <a:tc>
                  <a:txBody>
                    <a:bodyPr/>
                    <a:lstStyle/>
                    <a:p>
                      <a:pPr algn="l" fontAlgn="ctr"/>
                      <a:r>
                        <a:rPr lang="es-CO" sz="1100" b="1" i="0" u="none" strike="noStrike" dirty="0">
                          <a:solidFill>
                            <a:srgbClr val="000000"/>
                          </a:solidFill>
                          <a:effectLst/>
                          <a:latin typeface="Arial Narrow" panose="020B0606020202030204" pitchFamily="34" charset="0"/>
                        </a:rPr>
                        <a:t>INGRESOS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8E2EB"/>
                    </a:solidFill>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b"/>
                      <a:endParaRPr lang="es-CO" sz="1100" b="0" i="0" u="none" strike="noStrike" dirty="0">
                        <a:solidFill>
                          <a:srgbClr val="000000"/>
                        </a:solidFill>
                        <a:effectLst/>
                        <a:latin typeface="Arial Narrow" panose="020B0606020202030204" pitchFamily="34" charset="0"/>
                      </a:endParaRPr>
                    </a:p>
                  </a:txBody>
                  <a:tcPr marL="0" marR="0" marT="0" marB="0" anchor="b">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b"/>
                      <a:endParaRPr lang="es-CO" sz="1100" b="0" i="0" u="none" strike="noStrike" dirty="0">
                        <a:solidFill>
                          <a:srgbClr val="000000"/>
                        </a:solidFill>
                        <a:effectLst/>
                        <a:latin typeface="Arial Narrow" panose="020B0606020202030204" pitchFamily="34" charset="0"/>
                      </a:endParaRPr>
                    </a:p>
                  </a:txBody>
                  <a:tcPr marL="0" marR="0" marT="0" marB="0" anchor="b">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884124450"/>
                  </a:ext>
                </a:extLst>
              </a:tr>
              <a:tr h="243555">
                <a:tc>
                  <a:txBody>
                    <a:bodyPr/>
                    <a:lstStyle/>
                    <a:p>
                      <a:pPr algn="l" fontAlgn="ctr"/>
                      <a:r>
                        <a:rPr lang="es-CO" sz="1100" b="0" i="0" u="none" strike="noStrike" dirty="0">
                          <a:solidFill>
                            <a:srgbClr val="000000"/>
                          </a:solidFill>
                          <a:effectLst/>
                          <a:latin typeface="Arial Narrow" panose="020B0606020202030204" pitchFamily="34" charset="0"/>
                        </a:rPr>
                        <a:t>FINANCIEROS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2,633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3,120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9,977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-74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9732346"/>
                  </a:ext>
                </a:extLst>
              </a:tr>
              <a:tr h="222680">
                <a:tc>
                  <a:txBody>
                    <a:bodyPr/>
                    <a:lstStyle/>
                    <a:p>
                      <a:pPr algn="l" fontAlgn="ctr"/>
                      <a:r>
                        <a:rPr lang="es-CO" sz="1100" b="0" i="0" u="none" strike="noStrike" dirty="0">
                          <a:solidFill>
                            <a:srgbClr val="000000"/>
                          </a:solidFill>
                          <a:effectLst/>
                          <a:latin typeface="Arial Narrow" panose="020B0606020202030204" pitchFamily="34" charset="0"/>
                        </a:rPr>
                        <a:t>AJUSTE POR DIFERENCIA EN CAMBIO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18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5,026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11,023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-100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-100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663263442"/>
                  </a:ext>
                </a:extLst>
              </a:tr>
              <a:tr h="222680">
                <a:tc>
                  <a:txBody>
                    <a:bodyPr/>
                    <a:lstStyle/>
                    <a:p>
                      <a:pPr algn="l" fontAlgn="ctr"/>
                      <a:r>
                        <a:rPr lang="es-CO" sz="1100" b="0" i="0" u="none" strike="noStrike" dirty="0">
                          <a:solidFill>
                            <a:srgbClr val="000000"/>
                          </a:solidFill>
                          <a:effectLst/>
                          <a:latin typeface="Arial Narrow" panose="020B0606020202030204" pitchFamily="34" charset="0"/>
                        </a:rPr>
                        <a:t>ARRENDAMIENTO Y VENTAS BIENES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2,344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1,143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16,643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105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-86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035155334"/>
                  </a:ext>
                </a:extLst>
              </a:tr>
              <a:tr h="222680">
                <a:tc>
                  <a:txBody>
                    <a:bodyPr/>
                    <a:lstStyle/>
                    <a:p>
                      <a:pPr algn="l" fontAlgn="ctr"/>
                      <a:r>
                        <a:rPr lang="es-CO" sz="1100" b="0" i="0" u="none" strike="noStrike">
                          <a:solidFill>
                            <a:srgbClr val="000000"/>
                          </a:solidFill>
                          <a:effectLst/>
                          <a:latin typeface="Arial Narrow" panose="020B0606020202030204" pitchFamily="34" charset="0"/>
                        </a:rPr>
                        <a:t>INGRESOS VIGENCIA ANTERIOR, RECUPERACIONES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47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8,065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-99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-100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703783252"/>
                  </a:ext>
                </a:extLst>
              </a:tr>
              <a:tr h="222680">
                <a:tc>
                  <a:txBody>
                    <a:bodyPr/>
                    <a:lstStyle/>
                    <a:p>
                      <a:pPr algn="l" fontAlgn="ctr"/>
                      <a:r>
                        <a:rPr lang="es-CO" sz="1100" b="1" i="0" u="none" strike="noStrike" dirty="0">
                          <a:solidFill>
                            <a:srgbClr val="000000"/>
                          </a:solidFill>
                          <a:effectLst/>
                          <a:latin typeface="Arial Narrow" panose="020B0606020202030204" pitchFamily="34" charset="0"/>
                        </a:rPr>
                        <a:t>TOTAL INGRESOS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r" fontAlgn="ctr"/>
                      <a:r>
                        <a:rPr lang="es-CO" sz="1100" b="1" i="0" u="none" strike="noStrike" dirty="0">
                          <a:solidFill>
                            <a:srgbClr val="000000"/>
                          </a:solidFill>
                          <a:effectLst/>
                          <a:latin typeface="Arial Narrow" panose="020B0606020202030204" pitchFamily="34" charset="0"/>
                        </a:rPr>
                        <a:t>4,996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100" b="1" i="0" u="none" strike="noStrike">
                          <a:solidFill>
                            <a:srgbClr val="000000"/>
                          </a:solidFill>
                          <a:effectLst/>
                          <a:latin typeface="Arial Narrow" panose="020B0606020202030204" pitchFamily="34" charset="0"/>
                        </a:rPr>
                        <a:t>9,336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100" b="1" i="0" u="none" strike="noStrike">
                          <a:solidFill>
                            <a:srgbClr val="000000"/>
                          </a:solidFill>
                          <a:effectLst/>
                          <a:latin typeface="Arial Narrow" panose="020B0606020202030204" pitchFamily="34" charset="0"/>
                        </a:rPr>
                        <a:t>45,707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100" b="1" i="0" u="none" strike="noStrike" dirty="0">
                          <a:solidFill>
                            <a:srgbClr val="000000"/>
                          </a:solidFill>
                          <a:effectLst/>
                          <a:latin typeface="Arial Narrow" panose="020B0606020202030204" pitchFamily="34" charset="0"/>
                        </a:rPr>
                        <a:t>-46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100" b="1" i="0" u="none" strike="noStrike" dirty="0">
                          <a:solidFill>
                            <a:srgbClr val="000000"/>
                          </a:solidFill>
                          <a:effectLst/>
                          <a:latin typeface="Arial Narrow" panose="020B0606020202030204" pitchFamily="34" charset="0"/>
                        </a:rPr>
                        <a:t>-89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3437903799"/>
                  </a:ext>
                </a:extLst>
              </a:tr>
              <a:tr h="208760">
                <a:tc>
                  <a:txBody>
                    <a:bodyPr/>
                    <a:lstStyle/>
                    <a:p>
                      <a:pPr algn="l" fontAlgn="ctr"/>
                      <a:r>
                        <a:rPr lang="es-CO" sz="1100" b="0" i="0" u="none" strike="noStrike">
                          <a:solidFill>
                            <a:srgbClr val="000000"/>
                          </a:solidFill>
                          <a:effectLst/>
                          <a:latin typeface="Arial Narrow" panose="020B0606020202030204" pitchFamily="34" charset="0"/>
                        </a:rPr>
                        <a:t> </a:t>
                      </a:r>
                    </a:p>
                  </a:txBody>
                  <a:tcPr marL="104503"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 </a:t>
                      </a:r>
                    </a:p>
                  </a:txBody>
                  <a:tcPr marL="0" marR="52251"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 </a:t>
                      </a:r>
                    </a:p>
                  </a:txBody>
                  <a:tcPr marL="0" marR="52251"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 </a:t>
                      </a:r>
                    </a:p>
                  </a:txBody>
                  <a:tcPr marL="0" marR="52251"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 </a:t>
                      </a:r>
                    </a:p>
                  </a:txBody>
                  <a:tcPr marL="0" marR="52251"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 </a:t>
                      </a:r>
                    </a:p>
                  </a:txBody>
                  <a:tcPr marL="0" marR="52251"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845952813"/>
                  </a:ext>
                </a:extLst>
              </a:tr>
              <a:tr h="222680">
                <a:tc>
                  <a:txBody>
                    <a:bodyPr/>
                    <a:lstStyle/>
                    <a:p>
                      <a:pPr algn="l" fontAlgn="ctr"/>
                      <a:r>
                        <a:rPr lang="es-CO" sz="1100" b="1" i="0" u="none" strike="noStrike" dirty="0">
                          <a:solidFill>
                            <a:srgbClr val="000000"/>
                          </a:solidFill>
                          <a:effectLst/>
                          <a:latin typeface="Arial Narrow" panose="020B0606020202030204" pitchFamily="34" charset="0"/>
                        </a:rPr>
                        <a:t>GASTOS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8E2EB"/>
                    </a:solidFill>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b"/>
                      <a:endParaRPr lang="es-CO" sz="1100" b="0" i="0" u="none" strike="noStrike" dirty="0">
                        <a:solidFill>
                          <a:srgbClr val="000000"/>
                        </a:solidFill>
                        <a:effectLst/>
                        <a:latin typeface="Arial Narrow" panose="020B0606020202030204" pitchFamily="34" charset="0"/>
                      </a:endParaRPr>
                    </a:p>
                  </a:txBody>
                  <a:tcPr marL="0" marR="0" marT="0" marB="0" anchor="b">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b"/>
                      <a:endParaRPr lang="es-CO" sz="1100" b="0" i="0" u="none" strike="noStrike" dirty="0">
                        <a:solidFill>
                          <a:srgbClr val="000000"/>
                        </a:solidFill>
                        <a:effectLst/>
                        <a:latin typeface="Arial Narrow" panose="020B0606020202030204" pitchFamily="34" charset="0"/>
                      </a:endParaRPr>
                    </a:p>
                  </a:txBody>
                  <a:tcPr marL="0" marR="0" marT="0" marB="0" anchor="b">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505113364"/>
                  </a:ext>
                </a:extLst>
              </a:tr>
              <a:tr h="243555">
                <a:tc>
                  <a:txBody>
                    <a:bodyPr/>
                    <a:lstStyle/>
                    <a:p>
                      <a:pPr algn="l" fontAlgn="ctr"/>
                      <a:r>
                        <a:rPr lang="es-CO" sz="1100" b="0" i="0" u="none" strike="noStrike">
                          <a:solidFill>
                            <a:srgbClr val="000000"/>
                          </a:solidFill>
                          <a:effectLst/>
                          <a:latin typeface="Arial Narrow" panose="020B0606020202030204" pitchFamily="34" charset="0"/>
                        </a:rPr>
                        <a:t>GASTOS GENERALES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9,315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8,724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45,085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-79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372689770"/>
                  </a:ext>
                </a:extLst>
              </a:tr>
              <a:tr h="243555">
                <a:tc>
                  <a:txBody>
                    <a:bodyPr/>
                    <a:lstStyle/>
                    <a:p>
                      <a:pPr algn="l" fontAlgn="ctr"/>
                      <a:r>
                        <a:rPr lang="es-CO" sz="1100" b="0" i="0" u="none" strike="noStrike" dirty="0">
                          <a:solidFill>
                            <a:srgbClr val="000000"/>
                          </a:solidFill>
                          <a:effectLst/>
                          <a:latin typeface="Arial Narrow" panose="020B0606020202030204" pitchFamily="34" charset="0"/>
                        </a:rPr>
                        <a:t>IMPUESTOS TASAS Y CONTRIBUCIONES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1,084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242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9,511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348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-89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281904309"/>
                  </a:ext>
                </a:extLst>
              </a:tr>
              <a:tr h="243555">
                <a:tc>
                  <a:txBody>
                    <a:bodyPr/>
                    <a:lstStyle/>
                    <a:p>
                      <a:pPr algn="l" fontAlgn="ctr"/>
                      <a:r>
                        <a:rPr lang="es-CO" sz="1100" b="0" i="0" u="none" strike="noStrike">
                          <a:solidFill>
                            <a:srgbClr val="000000"/>
                          </a:solidFill>
                          <a:effectLst/>
                          <a:latin typeface="Arial Narrow" panose="020B0606020202030204" pitchFamily="34" charset="0"/>
                        </a:rPr>
                        <a:t>PROVISIONES, DEPRECIACIONES Y AMORTIZACIONES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36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34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8,222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-100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448921365"/>
                  </a:ext>
                </a:extLst>
              </a:tr>
              <a:tr h="243555">
                <a:tc>
                  <a:txBody>
                    <a:bodyPr/>
                    <a:lstStyle/>
                    <a:p>
                      <a:pPr algn="l" fontAlgn="ctr"/>
                      <a:r>
                        <a:rPr lang="es-CO" sz="1100" b="0" i="0" u="none" strike="noStrike">
                          <a:solidFill>
                            <a:srgbClr val="000000"/>
                          </a:solidFill>
                          <a:effectLst/>
                          <a:latin typeface="Arial Narrow" panose="020B0606020202030204" pitchFamily="34" charset="0"/>
                        </a:rPr>
                        <a:t>TRANSFERENCIAS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5,000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2,374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111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17836681"/>
                  </a:ext>
                </a:extLst>
              </a:tr>
              <a:tr h="243555">
                <a:tc>
                  <a:txBody>
                    <a:bodyPr/>
                    <a:lstStyle/>
                    <a:p>
                      <a:pPr algn="l" fontAlgn="ctr"/>
                      <a:r>
                        <a:rPr lang="es-CO" sz="1100" b="0" i="0" u="none" strike="noStrike" dirty="0">
                          <a:solidFill>
                            <a:srgbClr val="000000"/>
                          </a:solidFill>
                          <a:effectLst/>
                          <a:latin typeface="Arial Narrow" panose="020B0606020202030204" pitchFamily="34" charset="0"/>
                        </a:rPr>
                        <a:t>OTROS GASTOS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r" fontAlgn="ctr"/>
                      <a:r>
                        <a:rPr lang="es-CO" sz="1100" b="0" i="0" u="none" strike="noStrike">
                          <a:solidFill>
                            <a:srgbClr val="000000"/>
                          </a:solidFill>
                          <a:effectLst/>
                          <a:latin typeface="Arial Narrow" panose="020B0606020202030204" pitchFamily="34" charset="0"/>
                        </a:rPr>
                        <a:t>1,518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r" fontAlgn="ctr"/>
                      <a:r>
                        <a:rPr lang="es-CO" sz="1100" b="0" i="0" u="none" strike="noStrike">
                          <a:solidFill>
                            <a:srgbClr val="000000"/>
                          </a:solidFill>
                          <a:effectLst/>
                          <a:latin typeface="Arial Narrow" panose="020B0606020202030204" pitchFamily="34" charset="0"/>
                        </a:rPr>
                        <a:t>7,446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r" fontAlgn="ctr"/>
                      <a:r>
                        <a:rPr lang="es-CO" sz="1100" b="0" i="0" u="none" strike="noStrike">
                          <a:solidFill>
                            <a:srgbClr val="000000"/>
                          </a:solidFill>
                          <a:effectLst/>
                          <a:latin typeface="Arial Narrow" panose="020B0606020202030204" pitchFamily="34" charset="0"/>
                        </a:rPr>
                        <a:t>21,078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-80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r" fontAlgn="ctr"/>
                      <a:r>
                        <a:rPr lang="es-CO" sz="1100" b="0" i="0" u="none" strike="noStrike">
                          <a:solidFill>
                            <a:srgbClr val="000000"/>
                          </a:solidFill>
                          <a:effectLst/>
                          <a:latin typeface="Arial Narrow" panose="020B0606020202030204" pitchFamily="34" charset="0"/>
                        </a:rPr>
                        <a:t>-93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3052059581"/>
                  </a:ext>
                </a:extLst>
              </a:tr>
              <a:tr h="208760">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l" fontAlgn="ctr"/>
                      <a:endParaRPr lang="es-CO" sz="1100" b="0" i="0" u="none" strike="noStrike" dirty="0">
                        <a:solidFill>
                          <a:srgbClr val="000000"/>
                        </a:solidFill>
                        <a:effectLst/>
                        <a:latin typeface="Arial Narrow" panose="020B0606020202030204" pitchFamily="34" charset="0"/>
                      </a:endParaRP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l" fontAlgn="ctr"/>
                      <a:endParaRPr lang="es-CO" sz="1100" b="0" i="0" u="none" strike="noStrike" dirty="0">
                        <a:solidFill>
                          <a:srgbClr val="000000"/>
                        </a:solidFill>
                        <a:effectLst/>
                        <a:latin typeface="Arial Narrow" panose="020B0606020202030204" pitchFamily="34" charset="0"/>
                      </a:endParaRP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585943203"/>
                  </a:ext>
                </a:extLst>
              </a:tr>
              <a:tr h="222680">
                <a:tc>
                  <a:txBody>
                    <a:bodyPr/>
                    <a:lstStyle/>
                    <a:p>
                      <a:pPr algn="l" fontAlgn="ctr"/>
                      <a:r>
                        <a:rPr lang="es-CO" sz="1100" b="1" i="0" u="none" strike="noStrike">
                          <a:solidFill>
                            <a:srgbClr val="000000"/>
                          </a:solidFill>
                          <a:effectLst/>
                          <a:latin typeface="Arial Narrow" panose="020B0606020202030204" pitchFamily="34" charset="0"/>
                        </a:rPr>
                        <a:t>TOTAL GASTOS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D9D9D9"/>
                    </a:solidFill>
                  </a:tcPr>
                </a:tc>
                <a:tc>
                  <a:txBody>
                    <a:bodyPr/>
                    <a:lstStyle/>
                    <a:p>
                      <a:pPr algn="r" fontAlgn="ctr"/>
                      <a:r>
                        <a:rPr lang="es-CO" sz="1100" b="1" i="0" u="none" strike="noStrike">
                          <a:solidFill>
                            <a:srgbClr val="000000"/>
                          </a:solidFill>
                          <a:effectLst/>
                          <a:latin typeface="Arial Narrow" panose="020B0606020202030204" pitchFamily="34" charset="0"/>
                        </a:rPr>
                        <a:t>16,952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ctr"/>
                      <a:r>
                        <a:rPr lang="es-CO" sz="1100" b="1" i="0" u="none" strike="noStrike">
                          <a:solidFill>
                            <a:srgbClr val="000000"/>
                          </a:solidFill>
                          <a:effectLst/>
                          <a:latin typeface="Arial Narrow" panose="020B0606020202030204" pitchFamily="34" charset="0"/>
                        </a:rPr>
                        <a:t>16,447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ctr"/>
                      <a:r>
                        <a:rPr lang="es-CO" sz="1100" b="1" i="0" u="none" strike="noStrike">
                          <a:solidFill>
                            <a:srgbClr val="000000"/>
                          </a:solidFill>
                          <a:effectLst/>
                          <a:latin typeface="Arial Narrow" panose="020B0606020202030204" pitchFamily="34" charset="0"/>
                        </a:rPr>
                        <a:t>86,270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ctr"/>
                      <a:r>
                        <a:rPr lang="es-CO" sz="1100" b="1" i="0" u="none" strike="noStrike" dirty="0">
                          <a:solidFill>
                            <a:srgbClr val="000000"/>
                          </a:solidFill>
                          <a:effectLst/>
                          <a:latin typeface="Arial Narrow" panose="020B0606020202030204" pitchFamily="34" charset="0"/>
                        </a:rPr>
                        <a:t>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ctr"/>
                      <a:r>
                        <a:rPr lang="es-CO" sz="1100" b="1" i="0" u="none" strike="noStrike" dirty="0">
                          <a:solidFill>
                            <a:srgbClr val="000000"/>
                          </a:solidFill>
                          <a:effectLst/>
                          <a:latin typeface="Arial Narrow" panose="020B0606020202030204" pitchFamily="34" charset="0"/>
                        </a:rPr>
                        <a:t>-80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702718141"/>
                  </a:ext>
                </a:extLst>
              </a:tr>
              <a:tr h="222680">
                <a:tc>
                  <a:txBody>
                    <a:bodyPr/>
                    <a:lstStyle/>
                    <a:p>
                      <a:pPr algn="l" fontAlgn="ctr"/>
                      <a:r>
                        <a:rPr lang="es-CO" sz="1100" b="0" i="0" u="none" strike="noStrike">
                          <a:solidFill>
                            <a:srgbClr val="000000"/>
                          </a:solidFill>
                          <a:effectLst/>
                          <a:latin typeface="Arial Narrow" panose="020B060602020203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l" fontAlgn="ctr"/>
                      <a:r>
                        <a:rPr lang="es-CO" sz="1100" b="0" i="0" u="none" strike="noStrike">
                          <a:solidFill>
                            <a:srgbClr val="000000"/>
                          </a:solidFill>
                          <a:effectLst/>
                          <a:latin typeface="Arial Narrow" panose="020B060602020203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Arial Narrow" panose="020B060602020203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Arial Narrow" panose="020B060602020203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ctr"/>
                      <a:r>
                        <a:rPr lang="es-CO" sz="1100" b="0" i="0" u="none" strike="noStrike" dirty="0">
                          <a:solidFill>
                            <a:srgbClr val="000000"/>
                          </a:solidFill>
                          <a:effectLst/>
                          <a:latin typeface="Arial Narrow" panose="020B060602020203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ctr"/>
                      <a:r>
                        <a:rPr lang="es-CO" sz="1100" b="0" i="0" u="none" strike="noStrike" dirty="0">
                          <a:solidFill>
                            <a:srgbClr val="000000"/>
                          </a:solidFill>
                          <a:effectLst/>
                          <a:latin typeface="Arial Narrow" panose="020B060602020203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356353251"/>
                  </a:ext>
                </a:extLst>
              </a:tr>
              <a:tr h="222680">
                <a:tc>
                  <a:txBody>
                    <a:bodyPr/>
                    <a:lstStyle/>
                    <a:p>
                      <a:pPr algn="l" fontAlgn="ctr"/>
                      <a:r>
                        <a:rPr lang="es-CO" sz="1100" b="1" i="0" u="none" strike="noStrike">
                          <a:solidFill>
                            <a:srgbClr val="000000"/>
                          </a:solidFill>
                          <a:effectLst/>
                          <a:latin typeface="Arial Narrow" panose="020B0606020202030204" pitchFamily="34" charset="0"/>
                        </a:rPr>
                        <a:t>PERDIDA DEL EJERCICIO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r" fontAlgn="ctr"/>
                      <a:r>
                        <a:rPr lang="es-CO" sz="1100" b="1" i="0" u="none" strike="noStrike">
                          <a:solidFill>
                            <a:srgbClr val="000000"/>
                          </a:solidFill>
                          <a:effectLst/>
                          <a:latin typeface="Arial Narrow" panose="020B0606020202030204" pitchFamily="34" charset="0"/>
                        </a:rPr>
                        <a:t>-11,956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100" b="1" i="0" u="none" strike="noStrike">
                          <a:solidFill>
                            <a:srgbClr val="000000"/>
                          </a:solidFill>
                          <a:effectLst/>
                          <a:latin typeface="Arial Narrow" panose="020B0606020202030204" pitchFamily="34" charset="0"/>
                        </a:rPr>
                        <a:t>-7,111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100" b="1" i="0" u="none" strike="noStrike">
                          <a:solidFill>
                            <a:srgbClr val="000000"/>
                          </a:solidFill>
                          <a:effectLst/>
                          <a:latin typeface="Arial Narrow" panose="020B0606020202030204" pitchFamily="34" charset="0"/>
                        </a:rPr>
                        <a:t>-40,562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100" b="1" i="0" u="none" strike="noStrike">
                          <a:solidFill>
                            <a:srgbClr val="000000"/>
                          </a:solidFill>
                          <a:effectLst/>
                          <a:latin typeface="Arial Narrow" panose="020B0606020202030204" pitchFamily="34" charset="0"/>
                        </a:rPr>
                        <a:t>68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es-CO" sz="1100" b="1" i="0" u="none" strike="noStrike" dirty="0">
                          <a:solidFill>
                            <a:srgbClr val="000000"/>
                          </a:solidFill>
                          <a:effectLst/>
                          <a:latin typeface="Arial Narrow" panose="020B0606020202030204" pitchFamily="34" charset="0"/>
                        </a:rPr>
                        <a:t>-71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653409151"/>
                  </a:ext>
                </a:extLst>
              </a:tr>
            </a:tbl>
          </a:graphicData>
        </a:graphic>
      </p:graphicFrame>
      <p:pic>
        <p:nvPicPr>
          <p:cNvPr id="16" name="Imagen 15"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60074" y="49214"/>
            <a:ext cx="2112878" cy="987328"/>
          </a:xfrm>
          <a:prstGeom prst="rect">
            <a:avLst/>
          </a:prstGeom>
        </p:spPr>
      </p:pic>
      <p:sp>
        <p:nvSpPr>
          <p:cNvPr id="17" name="Rectángulo 16"/>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9" name="Rectángulo 8"/>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1" name="CuadroTexto 10"/>
          <p:cNvSpPr txBox="1"/>
          <p:nvPr/>
        </p:nvSpPr>
        <p:spPr>
          <a:xfrm>
            <a:off x="4062953" y="141649"/>
            <a:ext cx="7297567" cy="954107"/>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ESTADOS FINANCIEROS FRISCO MARZO DE 2017</a:t>
            </a:r>
          </a:p>
        </p:txBody>
      </p:sp>
    </p:spTree>
    <p:extLst>
      <p:ext uri="{BB962C8B-B14F-4D97-AF65-F5344CB8AC3E}">
        <p14:creationId xmlns:p14="http://schemas.microsoft.com/office/powerpoint/2010/main" val="1830067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7" name="Rectángulo 6"/>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CuadroTexto 7"/>
          <p:cNvSpPr txBox="1"/>
          <p:nvPr/>
        </p:nvSpPr>
        <p:spPr>
          <a:xfrm>
            <a:off x="0" y="2884609"/>
            <a:ext cx="12192000" cy="584775"/>
          </a:xfrm>
          <a:prstGeom prst="rect">
            <a:avLst/>
          </a:prstGeom>
          <a:solidFill>
            <a:srgbClr val="000A8B"/>
          </a:solidFill>
        </p:spPr>
        <p:txBody>
          <a:bodyPr wrap="square" rtlCol="0">
            <a:spAutoFit/>
          </a:bodyPr>
          <a:lstStyle/>
          <a:p>
            <a:pPr algn="ctr"/>
            <a:r>
              <a:rPr lang="es-CO" sz="3200" b="1" dirty="0">
                <a:solidFill>
                  <a:schemeClr val="bg1"/>
                </a:solidFill>
              </a:rPr>
              <a:t>EJECUCION PRESUPUESTAL SAE – FRISCO A JUNIO 2017 </a:t>
            </a:r>
          </a:p>
        </p:txBody>
      </p:sp>
    </p:spTree>
    <p:extLst>
      <p:ext uri="{BB962C8B-B14F-4D97-AF65-F5344CB8AC3E}">
        <p14:creationId xmlns:p14="http://schemas.microsoft.com/office/powerpoint/2010/main" val="21141961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7" name="Rectángulo 6"/>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5" name="Rectángulo 4"/>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CuadroTexto 7"/>
          <p:cNvSpPr txBox="1"/>
          <p:nvPr/>
        </p:nvSpPr>
        <p:spPr>
          <a:xfrm>
            <a:off x="0" y="2884609"/>
            <a:ext cx="12192000" cy="1077218"/>
          </a:xfrm>
          <a:prstGeom prst="rect">
            <a:avLst/>
          </a:prstGeom>
          <a:solidFill>
            <a:srgbClr val="000A8B"/>
          </a:solidFill>
        </p:spPr>
        <p:txBody>
          <a:bodyPr wrap="square" rtlCol="0">
            <a:spAutoFit/>
          </a:bodyPr>
          <a:lstStyle/>
          <a:p>
            <a:pPr algn="ctr"/>
            <a:r>
              <a:rPr lang="es-CO" sz="3200" b="1" dirty="0">
                <a:solidFill>
                  <a:schemeClr val="bg1"/>
                </a:solidFill>
              </a:rPr>
              <a:t>EJECUCION DE GASTOS</a:t>
            </a:r>
          </a:p>
          <a:p>
            <a:pPr algn="ctr"/>
            <a:r>
              <a:rPr lang="es-CO" sz="3200" b="1" dirty="0">
                <a:solidFill>
                  <a:schemeClr val="bg1"/>
                </a:solidFill>
              </a:rPr>
              <a:t>JUNIO DE 2017</a:t>
            </a:r>
          </a:p>
        </p:txBody>
      </p:sp>
    </p:spTree>
    <p:extLst>
      <p:ext uri="{BB962C8B-B14F-4D97-AF65-F5344CB8AC3E}">
        <p14:creationId xmlns:p14="http://schemas.microsoft.com/office/powerpoint/2010/main" val="4152793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p:cNvSpPr>
            <a:spLocks noGrp="1"/>
          </p:cNvSpPr>
          <p:nvPr>
            <p:ph type="sldNum" sz="quarter" idx="12"/>
          </p:nvPr>
        </p:nvSpPr>
        <p:spPr/>
        <p:txBody>
          <a:bodyPr/>
          <a:lstStyle/>
          <a:p>
            <a:fld id="{015B2B85-C11A-46BE-910A-7C2CECB29AE5}" type="slidenum">
              <a:rPr lang="es-ES" smtClean="0"/>
              <a:t>15</a:t>
            </a:fld>
            <a:endParaRPr lang="es-ES"/>
          </a:p>
        </p:txBody>
      </p:sp>
      <p:sp>
        <p:nvSpPr>
          <p:cNvPr id="8" name="CuadroTexto 7"/>
          <p:cNvSpPr txBox="1"/>
          <p:nvPr/>
        </p:nvSpPr>
        <p:spPr>
          <a:xfrm>
            <a:off x="5402099" y="2773303"/>
            <a:ext cx="1654030" cy="514243"/>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Giro</a:t>
            </a:r>
          </a:p>
        </p:txBody>
      </p:sp>
      <p:pic>
        <p:nvPicPr>
          <p:cNvPr id="2" name="Imagen 1"/>
          <p:cNvPicPr>
            <a:picLocks noChangeAspect="1"/>
          </p:cNvPicPr>
          <p:nvPr/>
        </p:nvPicPr>
        <p:blipFill>
          <a:blip r:embed="rId3"/>
          <a:stretch>
            <a:fillRect/>
          </a:stretch>
        </p:blipFill>
        <p:spPr>
          <a:xfrm>
            <a:off x="2135732" y="1228701"/>
            <a:ext cx="7920537" cy="1408079"/>
          </a:xfrm>
          <a:prstGeom prst="rect">
            <a:avLst/>
          </a:prstGeom>
        </p:spPr>
      </p:pic>
      <p:pic>
        <p:nvPicPr>
          <p:cNvPr id="3" name="Imagen 2"/>
          <p:cNvPicPr>
            <a:picLocks noChangeAspect="1"/>
          </p:cNvPicPr>
          <p:nvPr/>
        </p:nvPicPr>
        <p:blipFill>
          <a:blip r:embed="rId4"/>
          <a:stretch>
            <a:fillRect/>
          </a:stretch>
        </p:blipFill>
        <p:spPr>
          <a:xfrm>
            <a:off x="4273155" y="3274814"/>
            <a:ext cx="4264545" cy="2563711"/>
          </a:xfrm>
          <a:prstGeom prst="rect">
            <a:avLst/>
          </a:prstGeom>
        </p:spPr>
      </p:pic>
      <p:sp>
        <p:nvSpPr>
          <p:cNvPr id="9" name="Rectángulo 8"/>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pic>
        <p:nvPicPr>
          <p:cNvPr id="10" name="Imagen 9" descr="Logo SAE-01.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11" name="Rectángulo 10"/>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2" name="Rectángulo 11"/>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3" name="Imagen 12" descr="Fondos oscuros-01.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4" name="CuadroTexto 13"/>
          <p:cNvSpPr txBox="1"/>
          <p:nvPr/>
        </p:nvSpPr>
        <p:spPr>
          <a:xfrm>
            <a:off x="4798244" y="-112702"/>
            <a:ext cx="7297567" cy="1815882"/>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EJECUCIÓN DE GASTO FRISCO CORTE JUNIO DE 2017</a:t>
            </a:r>
          </a:p>
          <a:p>
            <a:pPr algn="r"/>
            <a:endParaRPr lang="es-CO" sz="2800" b="1" dirty="0">
              <a:solidFill>
                <a:schemeClr val="bg1"/>
              </a:solidFill>
            </a:endParaRPr>
          </a:p>
        </p:txBody>
      </p:sp>
    </p:spTree>
    <p:extLst>
      <p:ext uri="{BB962C8B-B14F-4D97-AF65-F5344CB8AC3E}">
        <p14:creationId xmlns:p14="http://schemas.microsoft.com/office/powerpoint/2010/main" val="10260184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p:cNvSpPr>
            <a:spLocks noGrp="1"/>
          </p:cNvSpPr>
          <p:nvPr>
            <p:ph type="sldNum" sz="quarter" idx="12"/>
          </p:nvPr>
        </p:nvSpPr>
        <p:spPr/>
        <p:txBody>
          <a:bodyPr/>
          <a:lstStyle/>
          <a:p>
            <a:fld id="{015B2B85-C11A-46BE-910A-7C2CECB29AE5}" type="slidenum">
              <a:rPr lang="es-ES" smtClean="0"/>
              <a:t>16</a:t>
            </a:fld>
            <a:endParaRPr lang="es-ES"/>
          </a:p>
        </p:txBody>
      </p:sp>
      <p:sp>
        <p:nvSpPr>
          <p:cNvPr id="15" name="CuadroTexto 14"/>
          <p:cNvSpPr txBox="1"/>
          <p:nvPr/>
        </p:nvSpPr>
        <p:spPr>
          <a:xfrm>
            <a:off x="4193785" y="311617"/>
            <a:ext cx="5724690" cy="303288"/>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Gasto FRISCO Corte Junio de 2017</a:t>
            </a:r>
          </a:p>
        </p:txBody>
      </p:sp>
      <p:sp>
        <p:nvSpPr>
          <p:cNvPr id="8" name="CuadroTexto 7"/>
          <p:cNvSpPr txBox="1"/>
          <p:nvPr/>
        </p:nvSpPr>
        <p:spPr>
          <a:xfrm>
            <a:off x="5402099" y="2930368"/>
            <a:ext cx="1654030" cy="514243"/>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Giro</a:t>
            </a:r>
          </a:p>
        </p:txBody>
      </p:sp>
      <p:sp>
        <p:nvSpPr>
          <p:cNvPr id="12" name="CuadroTexto 11"/>
          <p:cNvSpPr txBox="1"/>
          <p:nvPr/>
        </p:nvSpPr>
        <p:spPr>
          <a:xfrm>
            <a:off x="5057123" y="1203884"/>
            <a:ext cx="2343982" cy="303288"/>
          </a:xfrm>
          <a:prstGeom prst="rect">
            <a:avLst/>
          </a:prstGeom>
          <a:noFill/>
        </p:spPr>
        <p:txBody>
          <a:bodyPr wrap="square" rtlCol="0">
            <a:spAutoFit/>
          </a:bodyPr>
          <a:lstStyle/>
          <a:p>
            <a:pPr algn="r"/>
            <a:r>
              <a:rPr lang="es-ES" sz="1371" b="1" dirty="0">
                <a:solidFill>
                  <a:srgbClr val="0070C0"/>
                </a:solidFill>
                <a:latin typeface="Lato Regular"/>
                <a:cs typeface="Lato Regular"/>
              </a:rPr>
              <a:t>SIN TRANSFERENCIAS</a:t>
            </a:r>
          </a:p>
        </p:txBody>
      </p:sp>
      <p:pic>
        <p:nvPicPr>
          <p:cNvPr id="6" name="Imagen 5"/>
          <p:cNvPicPr>
            <a:picLocks noChangeAspect="1"/>
          </p:cNvPicPr>
          <p:nvPr/>
        </p:nvPicPr>
        <p:blipFill>
          <a:blip r:embed="rId3"/>
          <a:stretch>
            <a:fillRect/>
          </a:stretch>
        </p:blipFill>
        <p:spPr>
          <a:xfrm>
            <a:off x="2096048" y="1629580"/>
            <a:ext cx="8024912" cy="1047490"/>
          </a:xfrm>
          <a:prstGeom prst="rect">
            <a:avLst/>
          </a:prstGeom>
        </p:spPr>
      </p:pic>
      <p:pic>
        <p:nvPicPr>
          <p:cNvPr id="9" name="Imagen 8"/>
          <p:cNvPicPr>
            <a:picLocks noChangeAspect="1"/>
          </p:cNvPicPr>
          <p:nvPr/>
        </p:nvPicPr>
        <p:blipFill>
          <a:blip r:embed="rId4"/>
          <a:stretch>
            <a:fillRect/>
          </a:stretch>
        </p:blipFill>
        <p:spPr>
          <a:xfrm>
            <a:off x="4111476" y="3335727"/>
            <a:ext cx="4235278" cy="2546117"/>
          </a:xfrm>
          <a:prstGeom prst="rect">
            <a:avLst/>
          </a:prstGeom>
        </p:spPr>
      </p:pic>
      <p:sp>
        <p:nvSpPr>
          <p:cNvPr id="10" name="Rectángulo 9"/>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pic>
        <p:nvPicPr>
          <p:cNvPr id="11" name="Imagen 10" descr="Logo SAE-01.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13" name="Rectángulo 12"/>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4" name="Rectángulo 13"/>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6" name="Imagen 15" descr="Fondos oscuros-01.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7" name="CuadroTexto 16"/>
          <p:cNvSpPr txBox="1"/>
          <p:nvPr/>
        </p:nvSpPr>
        <p:spPr>
          <a:xfrm>
            <a:off x="4798244" y="-112702"/>
            <a:ext cx="7297567" cy="1815882"/>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EJECUCIÓN DE GASTO FRISCO CORTE JUNIO DE 2017</a:t>
            </a:r>
          </a:p>
          <a:p>
            <a:pPr algn="r"/>
            <a:endParaRPr lang="es-CO" sz="2800" b="1" dirty="0">
              <a:solidFill>
                <a:schemeClr val="bg1"/>
              </a:solidFill>
            </a:endParaRPr>
          </a:p>
        </p:txBody>
      </p:sp>
    </p:spTree>
    <p:extLst>
      <p:ext uri="{BB962C8B-B14F-4D97-AF65-F5344CB8AC3E}">
        <p14:creationId xmlns:p14="http://schemas.microsoft.com/office/powerpoint/2010/main" val="782712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2348616" y="1478489"/>
            <a:ext cx="7569858" cy="1392178"/>
          </a:xfrm>
          <a:prstGeom prst="rect">
            <a:avLst/>
          </a:prstGeom>
        </p:spPr>
      </p:pic>
      <p:sp>
        <p:nvSpPr>
          <p:cNvPr id="3" name="Marcador de número de diapositiva 2"/>
          <p:cNvSpPr>
            <a:spLocks noGrp="1"/>
          </p:cNvSpPr>
          <p:nvPr>
            <p:ph type="sldNum" sz="quarter" idx="12"/>
          </p:nvPr>
        </p:nvSpPr>
        <p:spPr/>
        <p:txBody>
          <a:bodyPr/>
          <a:lstStyle/>
          <a:p>
            <a:fld id="{015B2B85-C11A-46BE-910A-7C2CECB29AE5}" type="slidenum">
              <a:rPr lang="es-ES" smtClean="0"/>
              <a:t>17</a:t>
            </a:fld>
            <a:endParaRPr lang="es-ES"/>
          </a:p>
        </p:txBody>
      </p:sp>
      <p:sp>
        <p:nvSpPr>
          <p:cNvPr id="6" name="CuadroTexto 5"/>
          <p:cNvSpPr txBox="1"/>
          <p:nvPr/>
        </p:nvSpPr>
        <p:spPr>
          <a:xfrm>
            <a:off x="2757247" y="6341029"/>
            <a:ext cx="2712315" cy="326884"/>
          </a:xfrm>
          <a:prstGeom prst="rect">
            <a:avLst/>
          </a:prstGeom>
          <a:noFill/>
        </p:spPr>
        <p:txBody>
          <a:bodyPr wrap="square" rtlCol="0">
            <a:spAutoFit/>
          </a:bodyPr>
          <a:lstStyle/>
          <a:p>
            <a:endParaRPr lang="es-CO" sz="762" dirty="0">
              <a:latin typeface="Arial Narrow" panose="020B0606020202030204" pitchFamily="34" charset="0"/>
            </a:endParaRPr>
          </a:p>
          <a:p>
            <a:endParaRPr lang="es-CO" sz="762" dirty="0">
              <a:latin typeface="Arial Narrow" panose="020B0606020202030204" pitchFamily="34" charset="0"/>
            </a:endParaRPr>
          </a:p>
        </p:txBody>
      </p:sp>
      <p:sp>
        <p:nvSpPr>
          <p:cNvPr id="7" name="CuadroTexto 6"/>
          <p:cNvSpPr txBox="1"/>
          <p:nvPr/>
        </p:nvSpPr>
        <p:spPr>
          <a:xfrm>
            <a:off x="4180115" y="311617"/>
            <a:ext cx="5738360" cy="303288"/>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Gastos de Personal-  Corte Junio de 2017- FRISCO</a:t>
            </a:r>
          </a:p>
        </p:txBody>
      </p:sp>
      <p:sp>
        <p:nvSpPr>
          <p:cNvPr id="14" name="CuadroTexto 13"/>
          <p:cNvSpPr txBox="1"/>
          <p:nvPr/>
        </p:nvSpPr>
        <p:spPr>
          <a:xfrm>
            <a:off x="5193198" y="3112073"/>
            <a:ext cx="1654030" cy="514243"/>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Giro</a:t>
            </a:r>
          </a:p>
        </p:txBody>
      </p:sp>
      <p:sp>
        <p:nvSpPr>
          <p:cNvPr id="15" name="Flecha derecha 14">
            <a:hlinkClick r:id="rId4" action="ppaction://hlinksldjump"/>
          </p:cNvPr>
          <p:cNvSpPr/>
          <p:nvPr/>
        </p:nvSpPr>
        <p:spPr>
          <a:xfrm>
            <a:off x="4382209" y="2258852"/>
            <a:ext cx="297545" cy="1310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pic>
        <p:nvPicPr>
          <p:cNvPr id="8" name="Imagen 7"/>
          <p:cNvPicPr>
            <a:picLocks noChangeAspect="1"/>
          </p:cNvPicPr>
          <p:nvPr/>
        </p:nvPicPr>
        <p:blipFill>
          <a:blip r:embed="rId5"/>
          <a:stretch>
            <a:fillRect/>
          </a:stretch>
        </p:blipFill>
        <p:spPr>
          <a:xfrm>
            <a:off x="4180114" y="3560963"/>
            <a:ext cx="3913445" cy="2352641"/>
          </a:xfrm>
          <a:prstGeom prst="rect">
            <a:avLst/>
          </a:prstGeom>
        </p:spPr>
      </p:pic>
      <p:sp>
        <p:nvSpPr>
          <p:cNvPr id="11" name="Rectángulo 10"/>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pic>
        <p:nvPicPr>
          <p:cNvPr id="12" name="Imagen 11" descr="Logo SAE-01.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13" name="Rectángulo 12"/>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6" name="Rectángulo 15"/>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7" name="Imagen 16" descr="Fondos oscuros-01.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8" name="CuadroTexto 17"/>
          <p:cNvSpPr txBox="1"/>
          <p:nvPr/>
        </p:nvSpPr>
        <p:spPr>
          <a:xfrm>
            <a:off x="4798244" y="-112702"/>
            <a:ext cx="7297567" cy="1815882"/>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EJECUCIÓN DE GASTOS DE PERSONAL CORTE JUNIO DE 2017 FRISCO</a:t>
            </a:r>
          </a:p>
          <a:p>
            <a:pPr algn="r"/>
            <a:endParaRPr lang="es-CO" sz="2800" b="1" dirty="0">
              <a:solidFill>
                <a:schemeClr val="bg1"/>
              </a:solidFill>
            </a:endParaRPr>
          </a:p>
        </p:txBody>
      </p:sp>
    </p:spTree>
    <p:extLst>
      <p:ext uri="{BB962C8B-B14F-4D97-AF65-F5344CB8AC3E}">
        <p14:creationId xmlns:p14="http://schemas.microsoft.com/office/powerpoint/2010/main" val="34372468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2219556" y="1490380"/>
            <a:ext cx="7702139" cy="4479954"/>
          </a:xfrm>
          <a:prstGeom prst="rect">
            <a:avLst/>
          </a:prstGeom>
        </p:spPr>
      </p:pic>
      <p:pic>
        <p:nvPicPr>
          <p:cNvPr id="4" name="Imagen 3" descr="Logo SAE-01.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cxnSp>
        <p:nvCxnSpPr>
          <p:cNvPr id="8" name="Conector recto 7"/>
          <p:cNvCxnSpPr/>
          <p:nvPr/>
        </p:nvCxnSpPr>
        <p:spPr>
          <a:xfrm flipV="1">
            <a:off x="2219555" y="3624531"/>
            <a:ext cx="7702139" cy="1432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Conector recto 6"/>
          <p:cNvCxnSpPr/>
          <p:nvPr/>
        </p:nvCxnSpPr>
        <p:spPr>
          <a:xfrm flipV="1">
            <a:off x="2219555" y="4471136"/>
            <a:ext cx="7702139" cy="14129"/>
          </a:xfrm>
          <a:prstGeom prst="line">
            <a:avLst/>
          </a:prstGeom>
        </p:spPr>
        <p:style>
          <a:lnRef idx="1">
            <a:schemeClr val="accent1"/>
          </a:lnRef>
          <a:fillRef idx="0">
            <a:schemeClr val="accent1"/>
          </a:fillRef>
          <a:effectRef idx="0">
            <a:schemeClr val="accent1"/>
          </a:effectRef>
          <a:fontRef idx="minor">
            <a:schemeClr val="tx1"/>
          </a:fontRef>
        </p:style>
      </p:cxnSp>
      <p:sp>
        <p:nvSpPr>
          <p:cNvPr id="16" name="Flecha derecha 15">
            <a:hlinkClick r:id="rId5" action="ppaction://hlinksldjump"/>
          </p:cNvPr>
          <p:cNvSpPr/>
          <p:nvPr/>
        </p:nvSpPr>
        <p:spPr>
          <a:xfrm>
            <a:off x="4039617" y="4047650"/>
            <a:ext cx="596997" cy="2016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17" name="Flecha derecha 16">
            <a:hlinkClick r:id="rId6" action="ppaction://hlinksldjump"/>
          </p:cNvPr>
          <p:cNvSpPr/>
          <p:nvPr/>
        </p:nvSpPr>
        <p:spPr>
          <a:xfrm>
            <a:off x="4039617" y="5089992"/>
            <a:ext cx="596997" cy="2016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12" name="Flecha derecha 11">
            <a:hlinkClick r:id="rId7" action="ppaction://hlinksldjump"/>
          </p:cNvPr>
          <p:cNvSpPr/>
          <p:nvPr/>
        </p:nvSpPr>
        <p:spPr>
          <a:xfrm>
            <a:off x="4039617" y="2844975"/>
            <a:ext cx="596997" cy="2016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11" name="Rectángulo 10"/>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3" name="Rectángulo 12"/>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4" name="Rectángulo 13"/>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8" name="Imagen 17" descr="Fondos oscuros-01.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9" name="CuadroTexto 18"/>
          <p:cNvSpPr txBox="1"/>
          <p:nvPr/>
        </p:nvSpPr>
        <p:spPr>
          <a:xfrm>
            <a:off x="4223208" y="-112702"/>
            <a:ext cx="7872603" cy="1815882"/>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EJECUCIÓN DE GASTOS GENERALES Y DE OPERACIÓN CORTE JUNIO DE 2017- FRISCO</a:t>
            </a:r>
          </a:p>
          <a:p>
            <a:pPr algn="r"/>
            <a:endParaRPr lang="es-CO" sz="2800" b="1" dirty="0">
              <a:solidFill>
                <a:schemeClr val="bg1"/>
              </a:solidFill>
            </a:endParaRPr>
          </a:p>
        </p:txBody>
      </p:sp>
    </p:spTree>
    <p:extLst>
      <p:ext uri="{BB962C8B-B14F-4D97-AF65-F5344CB8AC3E}">
        <p14:creationId xmlns:p14="http://schemas.microsoft.com/office/powerpoint/2010/main" val="10522758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3" name="CuadroTexto 2"/>
          <p:cNvSpPr txBox="1"/>
          <p:nvPr/>
        </p:nvSpPr>
        <p:spPr>
          <a:xfrm>
            <a:off x="2598518" y="4321797"/>
            <a:ext cx="7170171" cy="303288"/>
          </a:xfrm>
          <a:prstGeom prst="rect">
            <a:avLst/>
          </a:prstGeom>
          <a:noFill/>
        </p:spPr>
        <p:txBody>
          <a:bodyPr wrap="square" rtlCol="0">
            <a:spAutoFit/>
          </a:bodyPr>
          <a:lstStyle/>
          <a:p>
            <a:r>
              <a:rPr lang="es-CO" sz="1371" dirty="0"/>
              <a:t>La factura del mes de Junio del funcionamiento de SAE, se registra mes vencido, es decir en Julio.</a:t>
            </a:r>
          </a:p>
        </p:txBody>
      </p:sp>
      <p:pic>
        <p:nvPicPr>
          <p:cNvPr id="7" name="Imagen 6"/>
          <p:cNvPicPr>
            <a:picLocks noChangeAspect="1"/>
          </p:cNvPicPr>
          <p:nvPr/>
        </p:nvPicPr>
        <p:blipFill>
          <a:blip r:embed="rId3"/>
          <a:stretch>
            <a:fillRect/>
          </a:stretch>
        </p:blipFill>
        <p:spPr>
          <a:xfrm>
            <a:off x="2310727" y="1820083"/>
            <a:ext cx="7745752" cy="2222560"/>
          </a:xfrm>
          <a:prstGeom prst="rect">
            <a:avLst/>
          </a:prstGeom>
        </p:spPr>
      </p:pic>
      <p:sp>
        <p:nvSpPr>
          <p:cNvPr id="8" name="Rectángulo 7"/>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9" name="Rectángulo 8"/>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3" name="Rectángulo 12"/>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4" name="Imagen 13"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5" name="CuadroTexto 14"/>
          <p:cNvSpPr txBox="1"/>
          <p:nvPr/>
        </p:nvSpPr>
        <p:spPr>
          <a:xfrm>
            <a:off x="4223208" y="-112702"/>
            <a:ext cx="7872603" cy="1815882"/>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EJECUCIÓN TRANSFERENCIAS- CORTE JUNIO DE 2017 - FRISCO</a:t>
            </a:r>
          </a:p>
          <a:p>
            <a:pPr algn="r"/>
            <a:endParaRPr lang="es-CO" sz="2800" b="1" dirty="0">
              <a:solidFill>
                <a:schemeClr val="bg1"/>
              </a:solidFill>
            </a:endParaRPr>
          </a:p>
        </p:txBody>
      </p:sp>
    </p:spTree>
    <p:extLst>
      <p:ext uri="{BB962C8B-B14F-4D97-AF65-F5344CB8AC3E}">
        <p14:creationId xmlns:p14="http://schemas.microsoft.com/office/powerpoint/2010/main" val="3138600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7" name="Rectángulo 6"/>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5" name="Rectángulo 4"/>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CuadroTexto 7"/>
          <p:cNvSpPr txBox="1"/>
          <p:nvPr/>
        </p:nvSpPr>
        <p:spPr>
          <a:xfrm>
            <a:off x="0" y="2884609"/>
            <a:ext cx="12192000" cy="1077218"/>
          </a:xfrm>
          <a:prstGeom prst="rect">
            <a:avLst/>
          </a:prstGeom>
          <a:solidFill>
            <a:srgbClr val="000A8B"/>
          </a:solidFill>
        </p:spPr>
        <p:txBody>
          <a:bodyPr wrap="square" rtlCol="0">
            <a:spAutoFit/>
          </a:bodyPr>
          <a:lstStyle/>
          <a:p>
            <a:pPr algn="ctr"/>
            <a:r>
              <a:rPr lang="es-CO" sz="3200" b="1" dirty="0">
                <a:solidFill>
                  <a:schemeClr val="bg1"/>
                </a:solidFill>
              </a:rPr>
              <a:t>EJECUCION DE INGRESOS</a:t>
            </a:r>
          </a:p>
          <a:p>
            <a:pPr algn="ctr"/>
            <a:r>
              <a:rPr lang="es-CO" sz="3200" b="1" dirty="0">
                <a:solidFill>
                  <a:schemeClr val="bg1"/>
                </a:solidFill>
              </a:rPr>
              <a:t>JUNIO DE 2017</a:t>
            </a:r>
          </a:p>
        </p:txBody>
      </p:sp>
    </p:spTree>
    <p:extLst>
      <p:ext uri="{BB962C8B-B14F-4D97-AF65-F5344CB8AC3E}">
        <p14:creationId xmlns:p14="http://schemas.microsoft.com/office/powerpoint/2010/main" val="1189720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14" name="CuadroTexto 13"/>
          <p:cNvSpPr txBox="1"/>
          <p:nvPr/>
        </p:nvSpPr>
        <p:spPr>
          <a:xfrm>
            <a:off x="2316316" y="5631738"/>
            <a:ext cx="5608761" cy="303288"/>
          </a:xfrm>
          <a:prstGeom prst="rect">
            <a:avLst/>
          </a:prstGeom>
          <a:noFill/>
        </p:spPr>
        <p:txBody>
          <a:bodyPr wrap="square" rtlCol="0">
            <a:spAutoFit/>
          </a:bodyPr>
          <a:lstStyle/>
          <a:p>
            <a:r>
              <a:rPr lang="es-CO" sz="1371" dirty="0"/>
              <a:t>Cifras en Millones de Pesos</a:t>
            </a:r>
          </a:p>
        </p:txBody>
      </p:sp>
      <p:graphicFrame>
        <p:nvGraphicFramePr>
          <p:cNvPr id="15" name="Objeto 14"/>
          <p:cNvGraphicFramePr>
            <a:graphicFrameLocks noChangeAspect="1"/>
          </p:cNvGraphicFramePr>
          <p:nvPr>
            <p:extLst/>
          </p:nvPr>
        </p:nvGraphicFramePr>
        <p:xfrm>
          <a:off x="5599300" y="1632874"/>
          <a:ext cx="2537427" cy="3553163"/>
        </p:xfrm>
        <a:graphic>
          <a:graphicData uri="http://schemas.openxmlformats.org/presentationml/2006/ole">
            <mc:AlternateContent xmlns:mc="http://schemas.openxmlformats.org/markup-compatibility/2006">
              <mc:Choice xmlns:v="urn:schemas-microsoft-com:vml" Requires="v">
                <p:oleObj spid="_x0000_s1179" name="Worksheet" r:id="rId5" imgW="2762205" imgH="3914795" progId="Excel.Sheet.12">
                  <p:embed/>
                </p:oleObj>
              </mc:Choice>
              <mc:Fallback>
                <p:oleObj name="Worksheet" r:id="rId5" imgW="2762205" imgH="3914795" progId="Excel.Sheet.12">
                  <p:embed/>
                  <p:pic>
                    <p:nvPicPr>
                      <p:cNvPr id="15" name="Objeto 14"/>
                      <p:cNvPicPr/>
                      <p:nvPr/>
                    </p:nvPicPr>
                    <p:blipFill>
                      <a:blip r:embed="rId6"/>
                      <a:stretch>
                        <a:fillRect/>
                      </a:stretch>
                    </p:blipFill>
                    <p:spPr>
                      <a:xfrm>
                        <a:off x="5599300" y="1632874"/>
                        <a:ext cx="2537427" cy="3553163"/>
                      </a:xfrm>
                      <a:prstGeom prst="rect">
                        <a:avLst/>
                      </a:prstGeom>
                    </p:spPr>
                  </p:pic>
                </p:oleObj>
              </mc:Fallback>
            </mc:AlternateContent>
          </a:graphicData>
        </a:graphic>
      </p:graphicFrame>
      <p:graphicFrame>
        <p:nvGraphicFramePr>
          <p:cNvPr id="16" name="Objeto 15"/>
          <p:cNvGraphicFramePr>
            <a:graphicFrameLocks noChangeAspect="1"/>
          </p:cNvGraphicFramePr>
          <p:nvPr>
            <p:extLst/>
          </p:nvPr>
        </p:nvGraphicFramePr>
        <p:xfrm>
          <a:off x="2143705" y="1632874"/>
          <a:ext cx="3350043" cy="3553163"/>
        </p:xfrm>
        <a:graphic>
          <a:graphicData uri="http://schemas.openxmlformats.org/presentationml/2006/ole">
            <mc:AlternateContent xmlns:mc="http://schemas.openxmlformats.org/markup-compatibility/2006">
              <mc:Choice xmlns:v="urn:schemas-microsoft-com:vml" Requires="v">
                <p:oleObj spid="_x0000_s1180" name="Worksheet" r:id="rId7" imgW="3895703" imgH="3914795" progId="Excel.Sheet.12">
                  <p:embed/>
                </p:oleObj>
              </mc:Choice>
              <mc:Fallback>
                <p:oleObj name="Worksheet" r:id="rId7" imgW="3895703" imgH="3914795" progId="Excel.Sheet.12">
                  <p:embed/>
                  <p:pic>
                    <p:nvPicPr>
                      <p:cNvPr id="16" name="Objeto 15"/>
                      <p:cNvPicPr/>
                      <p:nvPr/>
                    </p:nvPicPr>
                    <p:blipFill>
                      <a:blip r:embed="rId8"/>
                      <a:stretch>
                        <a:fillRect/>
                      </a:stretch>
                    </p:blipFill>
                    <p:spPr>
                      <a:xfrm>
                        <a:off x="2143705" y="1632874"/>
                        <a:ext cx="3350043" cy="3553163"/>
                      </a:xfrm>
                      <a:prstGeom prst="rect">
                        <a:avLst/>
                      </a:prstGeom>
                    </p:spPr>
                  </p:pic>
                </p:oleObj>
              </mc:Fallback>
            </mc:AlternateContent>
          </a:graphicData>
        </a:graphic>
      </p:graphicFrame>
      <p:graphicFrame>
        <p:nvGraphicFramePr>
          <p:cNvPr id="17" name="Objeto 16"/>
          <p:cNvGraphicFramePr>
            <a:graphicFrameLocks noChangeAspect="1"/>
          </p:cNvGraphicFramePr>
          <p:nvPr>
            <p:extLst/>
          </p:nvPr>
        </p:nvGraphicFramePr>
        <p:xfrm>
          <a:off x="8242278" y="1632874"/>
          <a:ext cx="1799311" cy="3553163"/>
        </p:xfrm>
        <a:graphic>
          <a:graphicData uri="http://schemas.openxmlformats.org/presentationml/2006/ole">
            <mc:AlternateContent xmlns:mc="http://schemas.openxmlformats.org/markup-compatibility/2006">
              <mc:Choice xmlns:v="urn:schemas-microsoft-com:vml" Requires="v">
                <p:oleObj spid="_x0000_s1181" name="Worksheet" r:id="rId9" imgW="2028892" imgH="3914795" progId="Excel.Sheet.12">
                  <p:embed/>
                </p:oleObj>
              </mc:Choice>
              <mc:Fallback>
                <p:oleObj name="Worksheet" r:id="rId9" imgW="2028892" imgH="3914795" progId="Excel.Sheet.12">
                  <p:embed/>
                  <p:pic>
                    <p:nvPicPr>
                      <p:cNvPr id="17" name="Objeto 16"/>
                      <p:cNvPicPr/>
                      <p:nvPr/>
                    </p:nvPicPr>
                    <p:blipFill>
                      <a:blip r:embed="rId10"/>
                      <a:stretch>
                        <a:fillRect/>
                      </a:stretch>
                    </p:blipFill>
                    <p:spPr>
                      <a:xfrm>
                        <a:off x="8242278" y="1632874"/>
                        <a:ext cx="1799311" cy="3553163"/>
                      </a:xfrm>
                      <a:prstGeom prst="rect">
                        <a:avLst/>
                      </a:prstGeom>
                    </p:spPr>
                  </p:pic>
                </p:oleObj>
              </mc:Fallback>
            </mc:AlternateContent>
          </a:graphicData>
        </a:graphic>
      </p:graphicFrame>
      <p:sp>
        <p:nvSpPr>
          <p:cNvPr id="9" name="Rectángulo 8"/>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0" name="Rectángulo 9"/>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1" name="Rectángulo 10"/>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p:cNvSpPr txBox="1"/>
          <p:nvPr/>
        </p:nvSpPr>
        <p:spPr>
          <a:xfrm>
            <a:off x="4223208" y="-112702"/>
            <a:ext cx="7872603" cy="1815882"/>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PRESUPUESTO INGRESOS 2017 Vs EJECUTADO A JUNIO</a:t>
            </a:r>
          </a:p>
          <a:p>
            <a:pPr algn="r"/>
            <a:endParaRPr lang="es-CO" sz="2800" b="1" dirty="0">
              <a:solidFill>
                <a:schemeClr val="bg1"/>
              </a:solidFill>
            </a:endParaRPr>
          </a:p>
        </p:txBody>
      </p:sp>
    </p:spTree>
    <p:extLst>
      <p:ext uri="{BB962C8B-B14F-4D97-AF65-F5344CB8AC3E}">
        <p14:creationId xmlns:p14="http://schemas.microsoft.com/office/powerpoint/2010/main" val="35670323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7" name="Rectángulo 6"/>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5" name="Rectángulo 4"/>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CuadroTexto 7"/>
          <p:cNvSpPr txBox="1"/>
          <p:nvPr/>
        </p:nvSpPr>
        <p:spPr>
          <a:xfrm>
            <a:off x="0" y="2884609"/>
            <a:ext cx="12192000" cy="1077218"/>
          </a:xfrm>
          <a:prstGeom prst="rect">
            <a:avLst/>
          </a:prstGeom>
          <a:solidFill>
            <a:srgbClr val="000A8B"/>
          </a:solidFill>
        </p:spPr>
        <p:txBody>
          <a:bodyPr wrap="square" rtlCol="0">
            <a:spAutoFit/>
          </a:bodyPr>
          <a:lstStyle/>
          <a:p>
            <a:pPr algn="ctr"/>
            <a:r>
              <a:rPr lang="es-CO" sz="3200" b="1" dirty="0">
                <a:solidFill>
                  <a:schemeClr val="bg1"/>
                </a:solidFill>
              </a:rPr>
              <a:t>EJECUCIÓN PRESUPUESTO SAE</a:t>
            </a:r>
          </a:p>
          <a:p>
            <a:pPr algn="ctr"/>
            <a:r>
              <a:rPr lang="es-CO" sz="3200" b="1" dirty="0">
                <a:solidFill>
                  <a:schemeClr val="bg1"/>
                </a:solidFill>
              </a:rPr>
              <a:t>CORTE JUNIO DE 2017</a:t>
            </a:r>
          </a:p>
        </p:txBody>
      </p:sp>
    </p:spTree>
    <p:extLst>
      <p:ext uri="{BB962C8B-B14F-4D97-AF65-F5344CB8AC3E}">
        <p14:creationId xmlns:p14="http://schemas.microsoft.com/office/powerpoint/2010/main" val="2480343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p:cNvSpPr>
            <a:spLocks noGrp="1"/>
          </p:cNvSpPr>
          <p:nvPr>
            <p:ph type="sldNum" sz="quarter" idx="12"/>
          </p:nvPr>
        </p:nvSpPr>
        <p:spPr/>
        <p:txBody>
          <a:bodyPr/>
          <a:lstStyle/>
          <a:p>
            <a:fld id="{015B2B85-C11A-46BE-910A-7C2CECB29AE5}" type="slidenum">
              <a:rPr lang="es-ES" smtClean="0"/>
              <a:t>23</a:t>
            </a:fld>
            <a:endParaRPr lang="es-ES"/>
          </a:p>
        </p:txBody>
      </p:sp>
      <p:sp>
        <p:nvSpPr>
          <p:cNvPr id="8" name="CuadroTexto 7"/>
          <p:cNvSpPr txBox="1"/>
          <p:nvPr/>
        </p:nvSpPr>
        <p:spPr>
          <a:xfrm>
            <a:off x="5325822" y="2686074"/>
            <a:ext cx="1654030" cy="514243"/>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Giro</a:t>
            </a:r>
          </a:p>
        </p:txBody>
      </p:sp>
      <p:pic>
        <p:nvPicPr>
          <p:cNvPr id="6" name="Imagen 5"/>
          <p:cNvPicPr>
            <a:picLocks noChangeAspect="1"/>
          </p:cNvPicPr>
          <p:nvPr/>
        </p:nvPicPr>
        <p:blipFill>
          <a:blip r:embed="rId3"/>
          <a:stretch>
            <a:fillRect/>
          </a:stretch>
        </p:blipFill>
        <p:spPr>
          <a:xfrm>
            <a:off x="2052428" y="1320159"/>
            <a:ext cx="8087144" cy="1144356"/>
          </a:xfrm>
          <a:prstGeom prst="rect">
            <a:avLst/>
          </a:prstGeom>
        </p:spPr>
      </p:pic>
      <p:pic>
        <p:nvPicPr>
          <p:cNvPr id="9" name="Imagen 8"/>
          <p:cNvPicPr>
            <a:picLocks noChangeAspect="1"/>
          </p:cNvPicPr>
          <p:nvPr/>
        </p:nvPicPr>
        <p:blipFill>
          <a:blip r:embed="rId4"/>
          <a:stretch>
            <a:fillRect/>
          </a:stretch>
        </p:blipFill>
        <p:spPr>
          <a:xfrm>
            <a:off x="4193784" y="3112337"/>
            <a:ext cx="4073411" cy="2277384"/>
          </a:xfrm>
          <a:prstGeom prst="rect">
            <a:avLst/>
          </a:prstGeom>
        </p:spPr>
      </p:pic>
      <p:sp>
        <p:nvSpPr>
          <p:cNvPr id="10" name="Rectángulo 9"/>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pic>
        <p:nvPicPr>
          <p:cNvPr id="11" name="Imagen 10" descr="Logo SAE-01.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12" name="Rectángulo 11"/>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3" name="Rectángulo 12"/>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4" name="Imagen 13" descr="Fondos oscuros-01.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6" name="CuadroTexto 15"/>
          <p:cNvSpPr txBox="1"/>
          <p:nvPr/>
        </p:nvSpPr>
        <p:spPr>
          <a:xfrm>
            <a:off x="1715678" y="-112702"/>
            <a:ext cx="10380133" cy="1815882"/>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EJECUCIÓN DE GASTO SAE CORTE JUNIO DE 2017- </a:t>
            </a:r>
          </a:p>
          <a:p>
            <a:pPr algn="r"/>
            <a:endParaRPr lang="es-CO" sz="2800" b="1" dirty="0">
              <a:solidFill>
                <a:schemeClr val="bg1"/>
              </a:solidFill>
            </a:endParaRPr>
          </a:p>
          <a:p>
            <a:pPr algn="r"/>
            <a:endParaRPr lang="es-CO" sz="2800" b="1" dirty="0">
              <a:solidFill>
                <a:schemeClr val="bg1"/>
              </a:solidFill>
            </a:endParaRPr>
          </a:p>
        </p:txBody>
      </p:sp>
    </p:spTree>
    <p:extLst>
      <p:ext uri="{BB962C8B-B14F-4D97-AF65-F5344CB8AC3E}">
        <p14:creationId xmlns:p14="http://schemas.microsoft.com/office/powerpoint/2010/main" val="24139744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2194808" y="1257129"/>
            <a:ext cx="7802818" cy="1651615"/>
          </a:xfrm>
          <a:prstGeom prst="rect">
            <a:avLst/>
          </a:prstGeom>
        </p:spPr>
      </p:pic>
      <p:sp>
        <p:nvSpPr>
          <p:cNvPr id="3" name="Marcador de número de diapositiva 2"/>
          <p:cNvSpPr>
            <a:spLocks noGrp="1"/>
          </p:cNvSpPr>
          <p:nvPr>
            <p:ph type="sldNum" sz="quarter" idx="12"/>
          </p:nvPr>
        </p:nvSpPr>
        <p:spPr/>
        <p:txBody>
          <a:bodyPr/>
          <a:lstStyle/>
          <a:p>
            <a:fld id="{015B2B85-C11A-46BE-910A-7C2CECB29AE5}" type="slidenum">
              <a:rPr lang="es-ES" smtClean="0"/>
              <a:t>24</a:t>
            </a:fld>
            <a:endParaRPr lang="es-ES"/>
          </a:p>
        </p:txBody>
      </p:sp>
      <p:sp>
        <p:nvSpPr>
          <p:cNvPr id="6" name="CuadroTexto 5"/>
          <p:cNvSpPr txBox="1"/>
          <p:nvPr/>
        </p:nvSpPr>
        <p:spPr>
          <a:xfrm>
            <a:off x="2757247" y="6341029"/>
            <a:ext cx="2712315" cy="326884"/>
          </a:xfrm>
          <a:prstGeom prst="rect">
            <a:avLst/>
          </a:prstGeom>
          <a:noFill/>
        </p:spPr>
        <p:txBody>
          <a:bodyPr wrap="square" rtlCol="0">
            <a:spAutoFit/>
          </a:bodyPr>
          <a:lstStyle/>
          <a:p>
            <a:endParaRPr lang="es-CO" sz="762" dirty="0">
              <a:latin typeface="Arial Narrow" panose="020B0606020202030204" pitchFamily="34" charset="0"/>
            </a:endParaRPr>
          </a:p>
          <a:p>
            <a:endParaRPr lang="es-CO" sz="762" dirty="0">
              <a:latin typeface="Arial Narrow" panose="020B0606020202030204" pitchFamily="34" charset="0"/>
            </a:endParaRPr>
          </a:p>
        </p:txBody>
      </p:sp>
      <p:sp>
        <p:nvSpPr>
          <p:cNvPr id="11" name="CuadroTexto 10"/>
          <p:cNvSpPr txBox="1"/>
          <p:nvPr/>
        </p:nvSpPr>
        <p:spPr>
          <a:xfrm>
            <a:off x="5268985" y="3035950"/>
            <a:ext cx="1654030" cy="514243"/>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Giro</a:t>
            </a:r>
          </a:p>
        </p:txBody>
      </p:sp>
      <p:sp>
        <p:nvSpPr>
          <p:cNvPr id="12" name="Flecha derecha 11">
            <a:hlinkClick r:id="rId4" action="ppaction://hlinksldjump"/>
          </p:cNvPr>
          <p:cNvSpPr/>
          <p:nvPr/>
        </p:nvSpPr>
        <p:spPr>
          <a:xfrm>
            <a:off x="4180114" y="2112588"/>
            <a:ext cx="297545" cy="1310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pic>
        <p:nvPicPr>
          <p:cNvPr id="9" name="Imagen 8"/>
          <p:cNvPicPr>
            <a:picLocks noChangeAspect="1"/>
          </p:cNvPicPr>
          <p:nvPr/>
        </p:nvPicPr>
        <p:blipFill>
          <a:blip r:embed="rId5"/>
          <a:stretch>
            <a:fillRect/>
          </a:stretch>
        </p:blipFill>
        <p:spPr>
          <a:xfrm>
            <a:off x="4180115" y="3375914"/>
            <a:ext cx="4339707" cy="2752989"/>
          </a:xfrm>
          <a:prstGeom prst="rect">
            <a:avLst/>
          </a:prstGeom>
        </p:spPr>
      </p:pic>
      <p:sp>
        <p:nvSpPr>
          <p:cNvPr id="13" name="Rectángulo 12"/>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pic>
        <p:nvPicPr>
          <p:cNvPr id="14" name="Imagen 13" descr="Logo SAE-01.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15" name="Rectángulo 14"/>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6" name="Rectángulo 15"/>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7" name="Imagen 16" descr="Fondos oscuros-01.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8" name="CuadroTexto 17"/>
          <p:cNvSpPr txBox="1"/>
          <p:nvPr/>
        </p:nvSpPr>
        <p:spPr>
          <a:xfrm>
            <a:off x="1715678" y="-112702"/>
            <a:ext cx="10380133" cy="2246769"/>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EJECUCIÓN DE GASTOS DE PERSONAL SAE - CORTE JUNIO DE 2017 </a:t>
            </a:r>
          </a:p>
          <a:p>
            <a:pPr algn="r"/>
            <a:endParaRPr lang="es-CO" sz="2800" b="1" dirty="0">
              <a:solidFill>
                <a:schemeClr val="bg1"/>
              </a:solidFill>
            </a:endParaRPr>
          </a:p>
          <a:p>
            <a:pPr algn="r"/>
            <a:endParaRPr lang="es-CO" sz="2800" b="1" dirty="0">
              <a:solidFill>
                <a:schemeClr val="bg1"/>
              </a:solidFill>
            </a:endParaRPr>
          </a:p>
          <a:p>
            <a:pPr algn="r"/>
            <a:endParaRPr lang="es-CO" sz="2800" b="1" dirty="0">
              <a:solidFill>
                <a:schemeClr val="bg1"/>
              </a:solidFill>
            </a:endParaRPr>
          </a:p>
        </p:txBody>
      </p:sp>
    </p:spTree>
    <p:extLst>
      <p:ext uri="{BB962C8B-B14F-4D97-AF65-F5344CB8AC3E}">
        <p14:creationId xmlns:p14="http://schemas.microsoft.com/office/powerpoint/2010/main" val="13929276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2" name="Rectángulo 1"/>
          <p:cNvSpPr/>
          <p:nvPr/>
        </p:nvSpPr>
        <p:spPr>
          <a:xfrm>
            <a:off x="2540383" y="1192901"/>
            <a:ext cx="7260199" cy="795987"/>
          </a:xfrm>
          <a:prstGeom prst="rect">
            <a:avLst/>
          </a:prstGeom>
        </p:spPr>
        <p:txBody>
          <a:bodyPr wrap="square">
            <a:spAutoFit/>
          </a:bodyPr>
          <a:lstStyle/>
          <a:p>
            <a:pPr marL="165876" indent="-165876" algn="just">
              <a:buFont typeface="Arial" panose="020B0604020202020204" pitchFamily="34" charset="0"/>
              <a:buChar char="•"/>
            </a:pPr>
            <a:endParaRPr lang="es-CO" sz="1524" dirty="0"/>
          </a:p>
          <a:p>
            <a:pPr marL="165876" indent="-165876" algn="just">
              <a:buFont typeface="Arial" panose="020B0604020202020204" pitchFamily="34" charset="0"/>
              <a:buChar char="•"/>
            </a:pPr>
            <a:endParaRPr lang="es-CO" sz="1524" dirty="0"/>
          </a:p>
          <a:p>
            <a:pPr marL="165876" indent="-165876" algn="just">
              <a:buFont typeface="Arial" panose="020B0604020202020204" pitchFamily="34" charset="0"/>
              <a:buChar char="•"/>
            </a:pPr>
            <a:endParaRPr lang="es-CO" sz="1524" dirty="0"/>
          </a:p>
        </p:txBody>
      </p:sp>
      <p:sp>
        <p:nvSpPr>
          <p:cNvPr id="7" name="Flecha derecha 6">
            <a:hlinkClick r:id="rId3" action="ppaction://hlinksldjump"/>
          </p:cNvPr>
          <p:cNvSpPr/>
          <p:nvPr/>
        </p:nvSpPr>
        <p:spPr>
          <a:xfrm>
            <a:off x="9061194" y="6198676"/>
            <a:ext cx="641685" cy="2108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10" name="CuadroTexto 9"/>
          <p:cNvSpPr txBox="1"/>
          <p:nvPr/>
        </p:nvSpPr>
        <p:spPr>
          <a:xfrm>
            <a:off x="2810947" y="5622229"/>
            <a:ext cx="5608761" cy="279948"/>
          </a:xfrm>
          <a:prstGeom prst="rect">
            <a:avLst/>
          </a:prstGeom>
          <a:noFill/>
        </p:spPr>
        <p:txBody>
          <a:bodyPr wrap="square" rtlCol="0">
            <a:spAutoFit/>
          </a:bodyPr>
          <a:lstStyle/>
          <a:p>
            <a:r>
              <a:rPr lang="es-CO" sz="1219" dirty="0"/>
              <a:t>Cifras en Millones de Pesos</a:t>
            </a:r>
          </a:p>
        </p:txBody>
      </p:sp>
      <p:pic>
        <p:nvPicPr>
          <p:cNvPr id="3" name="Imagen 2"/>
          <p:cNvPicPr>
            <a:picLocks noChangeAspect="1"/>
          </p:cNvPicPr>
          <p:nvPr/>
        </p:nvPicPr>
        <p:blipFill>
          <a:blip r:embed="rId4"/>
          <a:stretch>
            <a:fillRect/>
          </a:stretch>
        </p:blipFill>
        <p:spPr>
          <a:xfrm>
            <a:off x="2810947" y="1313636"/>
            <a:ext cx="6891932" cy="4306580"/>
          </a:xfrm>
          <a:prstGeom prst="rect">
            <a:avLst/>
          </a:prstGeom>
        </p:spPr>
      </p:pic>
      <p:sp>
        <p:nvSpPr>
          <p:cNvPr id="11" name="Rectángulo 10"/>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2" name="Rectángulo 11"/>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3" name="Rectángulo 12"/>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4" name="Imagen 13" descr="Fondos oscuros-0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5" name="CuadroTexto 14"/>
          <p:cNvSpPr txBox="1"/>
          <p:nvPr/>
        </p:nvSpPr>
        <p:spPr>
          <a:xfrm>
            <a:off x="1715678" y="-112702"/>
            <a:ext cx="10380133" cy="2677656"/>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EJECUCIÓN DE GASTOS DE PERSONAL- SAE - CORTE JUNIO DE 2017 </a:t>
            </a:r>
          </a:p>
          <a:p>
            <a:pPr algn="r"/>
            <a:endParaRPr lang="es-CO" sz="2800" b="1" dirty="0">
              <a:solidFill>
                <a:schemeClr val="bg1"/>
              </a:solidFill>
            </a:endParaRPr>
          </a:p>
          <a:p>
            <a:pPr algn="r"/>
            <a:endParaRPr lang="es-CO" sz="2800" b="1" dirty="0">
              <a:solidFill>
                <a:schemeClr val="bg1"/>
              </a:solidFill>
            </a:endParaRPr>
          </a:p>
          <a:p>
            <a:pPr algn="r"/>
            <a:endParaRPr lang="es-CO" sz="2800" b="1" dirty="0">
              <a:solidFill>
                <a:schemeClr val="bg1"/>
              </a:solidFill>
            </a:endParaRPr>
          </a:p>
          <a:p>
            <a:pPr algn="r"/>
            <a:endParaRPr lang="es-CO" sz="2800" b="1" dirty="0">
              <a:solidFill>
                <a:schemeClr val="bg1"/>
              </a:solidFill>
            </a:endParaRPr>
          </a:p>
        </p:txBody>
      </p:sp>
    </p:spTree>
    <p:extLst>
      <p:ext uri="{BB962C8B-B14F-4D97-AF65-F5344CB8AC3E}">
        <p14:creationId xmlns:p14="http://schemas.microsoft.com/office/powerpoint/2010/main" val="2716588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2300573" y="1296365"/>
            <a:ext cx="7663621" cy="4691605"/>
          </a:xfrm>
          <a:prstGeom prst="rect">
            <a:avLst/>
          </a:prstGeom>
        </p:spPr>
      </p:pic>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cxnSp>
        <p:nvCxnSpPr>
          <p:cNvPr id="7" name="Conector recto 6"/>
          <p:cNvCxnSpPr/>
          <p:nvPr/>
        </p:nvCxnSpPr>
        <p:spPr>
          <a:xfrm>
            <a:off x="2316077" y="3767156"/>
            <a:ext cx="7648116" cy="24932"/>
          </a:xfrm>
          <a:prstGeom prst="line">
            <a:avLst/>
          </a:prstGeom>
        </p:spPr>
        <p:style>
          <a:lnRef idx="1">
            <a:schemeClr val="accent1"/>
          </a:lnRef>
          <a:fillRef idx="0">
            <a:schemeClr val="accent1"/>
          </a:fillRef>
          <a:effectRef idx="0">
            <a:schemeClr val="accent1"/>
          </a:effectRef>
          <a:fontRef idx="minor">
            <a:schemeClr val="tx1"/>
          </a:fontRef>
        </p:style>
      </p:cxnSp>
      <p:sp>
        <p:nvSpPr>
          <p:cNvPr id="17" name="Flecha derecha 16">
            <a:hlinkClick r:id="" action="ppaction://noaction"/>
          </p:cNvPr>
          <p:cNvSpPr/>
          <p:nvPr/>
        </p:nvSpPr>
        <p:spPr>
          <a:xfrm>
            <a:off x="3950088" y="4550281"/>
            <a:ext cx="596997" cy="2016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12" name="Flecha derecha 11">
            <a:hlinkClick r:id="rId4" action="ppaction://hlinksldjump"/>
          </p:cNvPr>
          <p:cNvSpPr/>
          <p:nvPr/>
        </p:nvSpPr>
        <p:spPr>
          <a:xfrm>
            <a:off x="3950088" y="3072792"/>
            <a:ext cx="596997" cy="2016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9" name="Rectángulo 8"/>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0" name="Rectángulo 9"/>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1" name="Rectángulo 10"/>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3" name="Imagen 12" descr="Fondos oscuros-0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4" name="CuadroTexto 13"/>
          <p:cNvSpPr txBox="1"/>
          <p:nvPr/>
        </p:nvSpPr>
        <p:spPr>
          <a:xfrm>
            <a:off x="1715678" y="-112702"/>
            <a:ext cx="10380133" cy="2246769"/>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EJECUCIÓN DE GASTOS GENERALES - CORTE JUNIO DE 2017  SAE</a:t>
            </a:r>
          </a:p>
          <a:p>
            <a:pPr algn="r"/>
            <a:endParaRPr lang="es-CO" sz="2800" b="1" dirty="0">
              <a:solidFill>
                <a:schemeClr val="bg1"/>
              </a:solidFill>
            </a:endParaRPr>
          </a:p>
          <a:p>
            <a:pPr algn="r"/>
            <a:endParaRPr lang="es-CO" sz="2800" b="1" dirty="0">
              <a:solidFill>
                <a:schemeClr val="bg1"/>
              </a:solidFill>
            </a:endParaRPr>
          </a:p>
          <a:p>
            <a:pPr algn="r"/>
            <a:endParaRPr lang="es-CO" sz="2800" b="1" dirty="0">
              <a:solidFill>
                <a:schemeClr val="bg1"/>
              </a:solidFill>
            </a:endParaRPr>
          </a:p>
        </p:txBody>
      </p:sp>
    </p:spTree>
    <p:extLst>
      <p:ext uri="{BB962C8B-B14F-4D97-AF65-F5344CB8AC3E}">
        <p14:creationId xmlns:p14="http://schemas.microsoft.com/office/powerpoint/2010/main" val="22369500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2" name="CuadroTexto 1"/>
          <p:cNvSpPr txBox="1"/>
          <p:nvPr/>
        </p:nvSpPr>
        <p:spPr>
          <a:xfrm>
            <a:off x="2616154" y="3817145"/>
            <a:ext cx="7072683" cy="514243"/>
          </a:xfrm>
          <a:prstGeom prst="rect">
            <a:avLst/>
          </a:prstGeom>
          <a:noFill/>
        </p:spPr>
        <p:txBody>
          <a:bodyPr wrap="square" rtlCol="0">
            <a:spAutoFit/>
          </a:bodyPr>
          <a:lstStyle/>
          <a:p>
            <a:r>
              <a:rPr lang="es-CO" sz="1371" dirty="0"/>
              <a:t>La resolución de cobro de la Cuota de Auditaje llega para pago aproximadamente en el mes de Octubre y la resolución de RTVC esta en proceso de firma.</a:t>
            </a:r>
          </a:p>
        </p:txBody>
      </p:sp>
      <p:pic>
        <p:nvPicPr>
          <p:cNvPr id="3" name="Imagen 2"/>
          <p:cNvPicPr>
            <a:picLocks noChangeAspect="1"/>
          </p:cNvPicPr>
          <p:nvPr/>
        </p:nvPicPr>
        <p:blipFill>
          <a:blip r:embed="rId3"/>
          <a:stretch>
            <a:fillRect/>
          </a:stretch>
        </p:blipFill>
        <p:spPr>
          <a:xfrm>
            <a:off x="2516090" y="1918312"/>
            <a:ext cx="7172747" cy="1525654"/>
          </a:xfrm>
          <a:prstGeom prst="rect">
            <a:avLst/>
          </a:prstGeom>
        </p:spPr>
      </p:pic>
      <p:sp>
        <p:nvSpPr>
          <p:cNvPr id="7" name="Rectángulo 6"/>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9" name="Rectángulo 8"/>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1" name="CuadroTexto 10"/>
          <p:cNvSpPr txBox="1"/>
          <p:nvPr/>
        </p:nvSpPr>
        <p:spPr>
          <a:xfrm>
            <a:off x="1715678" y="-112702"/>
            <a:ext cx="10380133" cy="3108543"/>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EJECUCIÓN TRANSFERENCIAS- CORTE JUNIO DE 2017  SAE</a:t>
            </a:r>
          </a:p>
          <a:p>
            <a:pPr algn="r"/>
            <a:endParaRPr lang="es-CO" sz="2800" b="1" dirty="0">
              <a:solidFill>
                <a:schemeClr val="bg1"/>
              </a:solidFill>
            </a:endParaRPr>
          </a:p>
          <a:p>
            <a:pPr algn="r"/>
            <a:endParaRPr lang="es-CO" sz="2800" b="1" dirty="0">
              <a:solidFill>
                <a:schemeClr val="bg1"/>
              </a:solidFill>
            </a:endParaRPr>
          </a:p>
          <a:p>
            <a:pPr algn="r"/>
            <a:endParaRPr lang="es-CO" sz="2800" b="1" dirty="0">
              <a:solidFill>
                <a:schemeClr val="bg1"/>
              </a:solidFill>
            </a:endParaRPr>
          </a:p>
          <a:p>
            <a:pPr algn="r"/>
            <a:endParaRPr lang="es-CO" sz="2800" b="1" dirty="0">
              <a:solidFill>
                <a:schemeClr val="bg1"/>
              </a:solidFill>
            </a:endParaRPr>
          </a:p>
          <a:p>
            <a:pPr algn="r"/>
            <a:endParaRPr lang="es-CO" sz="2800" b="1" dirty="0">
              <a:solidFill>
                <a:schemeClr val="bg1"/>
              </a:solidFill>
            </a:endParaRPr>
          </a:p>
        </p:txBody>
      </p:sp>
    </p:spTree>
    <p:extLst>
      <p:ext uri="{BB962C8B-B14F-4D97-AF65-F5344CB8AC3E}">
        <p14:creationId xmlns:p14="http://schemas.microsoft.com/office/powerpoint/2010/main" val="35338083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7" name="Rectángulo 6"/>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5" name="Rectángulo 4"/>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CuadroTexto 7"/>
          <p:cNvSpPr txBox="1"/>
          <p:nvPr/>
        </p:nvSpPr>
        <p:spPr>
          <a:xfrm>
            <a:off x="0" y="2884609"/>
            <a:ext cx="12192000" cy="1077218"/>
          </a:xfrm>
          <a:prstGeom prst="rect">
            <a:avLst/>
          </a:prstGeom>
          <a:solidFill>
            <a:srgbClr val="000A8B"/>
          </a:solidFill>
        </p:spPr>
        <p:txBody>
          <a:bodyPr wrap="square" rtlCol="0">
            <a:spAutoFit/>
          </a:bodyPr>
          <a:lstStyle/>
          <a:p>
            <a:pPr algn="ctr"/>
            <a:r>
              <a:rPr lang="es-CO" sz="3200" b="1" dirty="0">
                <a:solidFill>
                  <a:schemeClr val="bg1"/>
                </a:solidFill>
              </a:rPr>
              <a:t>PORTAFOLIO</a:t>
            </a:r>
          </a:p>
          <a:p>
            <a:pPr algn="ctr"/>
            <a:r>
              <a:rPr lang="es-CO" sz="3200" b="1" dirty="0">
                <a:solidFill>
                  <a:schemeClr val="bg1"/>
                </a:solidFill>
              </a:rPr>
              <a:t>JUNIO DE 2017</a:t>
            </a:r>
          </a:p>
        </p:txBody>
      </p:sp>
    </p:spTree>
    <p:extLst>
      <p:ext uri="{BB962C8B-B14F-4D97-AF65-F5344CB8AC3E}">
        <p14:creationId xmlns:p14="http://schemas.microsoft.com/office/powerpoint/2010/main" val="40784127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3" name="CuadroTexto 2"/>
          <p:cNvSpPr txBox="1"/>
          <p:nvPr/>
        </p:nvSpPr>
        <p:spPr>
          <a:xfrm>
            <a:off x="2908206" y="3128382"/>
            <a:ext cx="3721768" cy="338554"/>
          </a:xfrm>
          <a:prstGeom prst="rect">
            <a:avLst/>
          </a:prstGeom>
          <a:noFill/>
        </p:spPr>
        <p:txBody>
          <a:bodyPr wrap="square" rtlCol="0">
            <a:spAutoFit/>
          </a:bodyPr>
          <a:lstStyle/>
          <a:p>
            <a:r>
              <a:rPr lang="es-CO" sz="800" dirty="0">
                <a:latin typeface="Arial" panose="020B0604020202020204" pitchFamily="34" charset="0"/>
                <a:cs typeface="Arial" panose="020B0604020202020204" pitchFamily="34" charset="0"/>
              </a:rPr>
              <a:t>Fondos de Inversión Colectiva : Rentabilidad promedio 6,00% E.A.</a:t>
            </a:r>
          </a:p>
          <a:p>
            <a:endParaRPr lang="es-CO" sz="800" dirty="0">
              <a:latin typeface="Arial" panose="020B0604020202020204" pitchFamily="34" charset="0"/>
              <a:cs typeface="Arial" panose="020B0604020202020204" pitchFamily="34" charset="0"/>
            </a:endParaRPr>
          </a:p>
        </p:txBody>
      </p:sp>
      <p:sp>
        <p:nvSpPr>
          <p:cNvPr id="9" name="Rectángulo 8"/>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pic>
        <p:nvPicPr>
          <p:cNvPr id="8" name="Imagen 7"/>
          <p:cNvPicPr>
            <a:picLocks noChangeAspect="1"/>
          </p:cNvPicPr>
          <p:nvPr/>
        </p:nvPicPr>
        <p:blipFill>
          <a:blip r:embed="rId4"/>
          <a:stretch>
            <a:fillRect/>
          </a:stretch>
        </p:blipFill>
        <p:spPr>
          <a:xfrm>
            <a:off x="3969196" y="3465410"/>
            <a:ext cx="4245711" cy="2572301"/>
          </a:xfrm>
          <a:prstGeom prst="rect">
            <a:avLst/>
          </a:prstGeom>
        </p:spPr>
      </p:pic>
      <p:graphicFrame>
        <p:nvGraphicFramePr>
          <p:cNvPr id="2" name="Objeto 1"/>
          <p:cNvGraphicFramePr>
            <a:graphicFrameLocks noChangeAspect="1"/>
          </p:cNvGraphicFramePr>
          <p:nvPr>
            <p:extLst/>
          </p:nvPr>
        </p:nvGraphicFramePr>
        <p:xfrm>
          <a:off x="3415542" y="1011792"/>
          <a:ext cx="5128228" cy="1964661"/>
        </p:xfrm>
        <a:graphic>
          <a:graphicData uri="http://schemas.openxmlformats.org/presentationml/2006/ole">
            <mc:AlternateContent xmlns:mc="http://schemas.openxmlformats.org/markup-compatibility/2006">
              <mc:Choice xmlns:v="urn:schemas-microsoft-com:vml" Requires="v">
                <p:oleObj spid="_x0000_s2101" name="Worksheet" r:id="rId5" imgW="6315097" imgH="2419416" progId="Excel.Sheet.12">
                  <p:embed/>
                </p:oleObj>
              </mc:Choice>
              <mc:Fallback>
                <p:oleObj name="Worksheet" r:id="rId5" imgW="6315097" imgH="2419416" progId="Excel.Sheet.12">
                  <p:embed/>
                  <p:pic>
                    <p:nvPicPr>
                      <p:cNvPr id="2" name="Objeto 1"/>
                      <p:cNvPicPr/>
                      <p:nvPr/>
                    </p:nvPicPr>
                    <p:blipFill>
                      <a:blip r:embed="rId6"/>
                      <a:stretch>
                        <a:fillRect/>
                      </a:stretch>
                    </p:blipFill>
                    <p:spPr>
                      <a:xfrm>
                        <a:off x="3415542" y="1011792"/>
                        <a:ext cx="5128228" cy="1964661"/>
                      </a:xfrm>
                      <a:prstGeom prst="rect">
                        <a:avLst/>
                      </a:prstGeom>
                    </p:spPr>
                  </p:pic>
                </p:oleObj>
              </mc:Fallback>
            </mc:AlternateContent>
          </a:graphicData>
        </a:graphic>
      </p:graphicFrame>
      <p:sp>
        <p:nvSpPr>
          <p:cNvPr id="10" name="Rectángulo 9"/>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4" name="Rectángulo 13"/>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5" name="Imagen 14" descr="Fondos oscuros-01.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6" name="CuadroTexto 15"/>
          <p:cNvSpPr txBox="1"/>
          <p:nvPr/>
        </p:nvSpPr>
        <p:spPr>
          <a:xfrm>
            <a:off x="1715678" y="79003"/>
            <a:ext cx="10380133" cy="3108543"/>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PORTAFOLIO FRISCO</a:t>
            </a:r>
          </a:p>
          <a:p>
            <a:pPr algn="r"/>
            <a:endParaRPr lang="es-CO" sz="2800" b="1" dirty="0">
              <a:solidFill>
                <a:schemeClr val="bg1"/>
              </a:solidFill>
            </a:endParaRPr>
          </a:p>
          <a:p>
            <a:pPr algn="r"/>
            <a:endParaRPr lang="es-CO" sz="2800" b="1" dirty="0">
              <a:solidFill>
                <a:schemeClr val="bg1"/>
              </a:solidFill>
            </a:endParaRPr>
          </a:p>
          <a:p>
            <a:pPr algn="r"/>
            <a:endParaRPr lang="es-CO" sz="2800" b="1" dirty="0">
              <a:solidFill>
                <a:schemeClr val="bg1"/>
              </a:solidFill>
            </a:endParaRPr>
          </a:p>
          <a:p>
            <a:pPr algn="r"/>
            <a:endParaRPr lang="es-CO" sz="2800" b="1" dirty="0">
              <a:solidFill>
                <a:schemeClr val="bg1"/>
              </a:solidFill>
            </a:endParaRPr>
          </a:p>
          <a:p>
            <a:pPr algn="r"/>
            <a:endParaRPr lang="es-CO" sz="2800" b="1" dirty="0">
              <a:solidFill>
                <a:schemeClr val="bg1"/>
              </a:solidFill>
            </a:endParaRPr>
          </a:p>
        </p:txBody>
      </p:sp>
    </p:spTree>
    <p:extLst>
      <p:ext uri="{BB962C8B-B14F-4D97-AF65-F5344CB8AC3E}">
        <p14:creationId xmlns:p14="http://schemas.microsoft.com/office/powerpoint/2010/main" val="36228887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7" name="CuadroTexto 6"/>
          <p:cNvSpPr txBox="1"/>
          <p:nvPr/>
        </p:nvSpPr>
        <p:spPr>
          <a:xfrm>
            <a:off x="4193785" y="311617"/>
            <a:ext cx="5724690" cy="420564"/>
          </a:xfrm>
          <a:prstGeom prst="rect">
            <a:avLst/>
          </a:prstGeom>
          <a:noFill/>
        </p:spPr>
        <p:txBody>
          <a:bodyPr wrap="square" rtlCol="0">
            <a:spAutoFit/>
          </a:bodyPr>
          <a:lstStyle/>
          <a:p>
            <a:pPr algn="r"/>
            <a:r>
              <a:rPr lang="es-ES" sz="2133" b="1" dirty="0">
                <a:solidFill>
                  <a:srgbClr val="0070C0"/>
                </a:solidFill>
                <a:latin typeface="Calibri" panose="020F0502020204030204" pitchFamily="34" charset="0"/>
                <a:cs typeface="Lato Regular"/>
              </a:rPr>
              <a:t>PORTAFOLIO FRISCO</a:t>
            </a:r>
          </a:p>
        </p:txBody>
      </p:sp>
      <p:sp>
        <p:nvSpPr>
          <p:cNvPr id="8" name="Rectángulo 7"/>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graphicFrame>
        <p:nvGraphicFramePr>
          <p:cNvPr id="3" name="Objeto 2"/>
          <p:cNvGraphicFramePr>
            <a:graphicFrameLocks noChangeAspect="1"/>
          </p:cNvGraphicFramePr>
          <p:nvPr>
            <p:extLst/>
          </p:nvPr>
        </p:nvGraphicFramePr>
        <p:xfrm>
          <a:off x="1751912" y="1540995"/>
          <a:ext cx="8802885" cy="3876653"/>
        </p:xfrm>
        <a:graphic>
          <a:graphicData uri="http://schemas.openxmlformats.org/presentationml/2006/ole">
            <mc:AlternateContent xmlns:mc="http://schemas.openxmlformats.org/markup-compatibility/2006">
              <mc:Choice xmlns:v="urn:schemas-microsoft-com:vml" Requires="v">
                <p:oleObj spid="_x0000_s3125" name="Worksheet" r:id="rId4" imgW="12715897" imgH="4343480" progId="Excel.Sheet.12">
                  <p:embed/>
                </p:oleObj>
              </mc:Choice>
              <mc:Fallback>
                <p:oleObj name="Worksheet" r:id="rId4" imgW="12715897" imgH="4343480" progId="Excel.Sheet.12">
                  <p:embed/>
                  <p:pic>
                    <p:nvPicPr>
                      <p:cNvPr id="3" name="Objeto 2"/>
                      <p:cNvPicPr/>
                      <p:nvPr/>
                    </p:nvPicPr>
                    <p:blipFill>
                      <a:blip r:embed="rId5"/>
                      <a:stretch>
                        <a:fillRect/>
                      </a:stretch>
                    </p:blipFill>
                    <p:spPr>
                      <a:xfrm>
                        <a:off x="1751912" y="1540995"/>
                        <a:ext cx="8802885" cy="3876653"/>
                      </a:xfrm>
                      <a:prstGeom prst="rect">
                        <a:avLst/>
                      </a:prstGeom>
                    </p:spPr>
                  </p:pic>
                </p:oleObj>
              </mc:Fallback>
            </mc:AlternateContent>
          </a:graphicData>
        </a:graphic>
      </p:graphicFrame>
      <p:sp>
        <p:nvSpPr>
          <p:cNvPr id="6" name="Rectángulo 5"/>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9" name="Rectángulo 8"/>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1" name="CuadroTexto 10"/>
          <p:cNvSpPr txBox="1"/>
          <p:nvPr/>
        </p:nvSpPr>
        <p:spPr>
          <a:xfrm>
            <a:off x="1715678" y="79003"/>
            <a:ext cx="10380133" cy="3108543"/>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PORTAFOLIO FRISCO</a:t>
            </a:r>
          </a:p>
          <a:p>
            <a:pPr algn="r"/>
            <a:endParaRPr lang="es-CO" sz="2800" b="1" dirty="0">
              <a:solidFill>
                <a:schemeClr val="bg1"/>
              </a:solidFill>
            </a:endParaRPr>
          </a:p>
          <a:p>
            <a:pPr algn="r"/>
            <a:endParaRPr lang="es-CO" sz="2800" b="1" dirty="0">
              <a:solidFill>
                <a:schemeClr val="bg1"/>
              </a:solidFill>
            </a:endParaRPr>
          </a:p>
          <a:p>
            <a:pPr algn="r"/>
            <a:endParaRPr lang="es-CO" sz="2800" b="1" dirty="0">
              <a:solidFill>
                <a:schemeClr val="bg1"/>
              </a:solidFill>
            </a:endParaRPr>
          </a:p>
          <a:p>
            <a:pPr algn="r"/>
            <a:endParaRPr lang="es-CO" sz="2800" b="1" dirty="0">
              <a:solidFill>
                <a:schemeClr val="bg1"/>
              </a:solidFill>
            </a:endParaRPr>
          </a:p>
          <a:p>
            <a:pPr algn="r"/>
            <a:endParaRPr lang="es-CO" sz="2800" b="1" dirty="0">
              <a:solidFill>
                <a:schemeClr val="bg1"/>
              </a:solidFill>
            </a:endParaRPr>
          </a:p>
        </p:txBody>
      </p:sp>
    </p:spTree>
    <p:extLst>
      <p:ext uri="{BB962C8B-B14F-4D97-AF65-F5344CB8AC3E}">
        <p14:creationId xmlns:p14="http://schemas.microsoft.com/office/powerpoint/2010/main" val="25782442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7" name="CuadroTexto 6"/>
          <p:cNvSpPr txBox="1"/>
          <p:nvPr/>
        </p:nvSpPr>
        <p:spPr>
          <a:xfrm>
            <a:off x="4193785" y="311617"/>
            <a:ext cx="5724690" cy="420564"/>
          </a:xfrm>
          <a:prstGeom prst="rect">
            <a:avLst/>
          </a:prstGeom>
          <a:noFill/>
        </p:spPr>
        <p:txBody>
          <a:bodyPr wrap="square" rtlCol="0">
            <a:spAutoFit/>
          </a:bodyPr>
          <a:lstStyle/>
          <a:p>
            <a:pPr algn="r"/>
            <a:r>
              <a:rPr lang="es-ES" sz="2133" b="1" dirty="0">
                <a:solidFill>
                  <a:srgbClr val="0070C0"/>
                </a:solidFill>
                <a:latin typeface="Calibri" panose="020F0502020204030204" pitchFamily="34" charset="0"/>
                <a:cs typeface="Lato Regular"/>
              </a:rPr>
              <a:t>PORTAFOLIO FRISCO</a:t>
            </a:r>
          </a:p>
        </p:txBody>
      </p:sp>
      <p:sp>
        <p:nvSpPr>
          <p:cNvPr id="9" name="Rectángulo 8"/>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graphicFrame>
        <p:nvGraphicFramePr>
          <p:cNvPr id="3" name="Objeto 2"/>
          <p:cNvGraphicFramePr>
            <a:graphicFrameLocks noChangeAspect="1"/>
          </p:cNvGraphicFramePr>
          <p:nvPr>
            <p:extLst/>
          </p:nvPr>
        </p:nvGraphicFramePr>
        <p:xfrm>
          <a:off x="1740567" y="4278942"/>
          <a:ext cx="8592757" cy="1418008"/>
        </p:xfrm>
        <a:graphic>
          <a:graphicData uri="http://schemas.openxmlformats.org/presentationml/2006/ole">
            <mc:AlternateContent xmlns:mc="http://schemas.openxmlformats.org/markup-compatibility/2006">
              <mc:Choice xmlns:v="urn:schemas-microsoft-com:vml" Requires="v">
                <p:oleObj spid="_x0000_s4200" name="Worksheet" r:id="rId4" imgW="12715897" imgH="2019406" progId="Excel.Sheet.12">
                  <p:embed/>
                </p:oleObj>
              </mc:Choice>
              <mc:Fallback>
                <p:oleObj name="Worksheet" r:id="rId4" imgW="12715897" imgH="2019406" progId="Excel.Sheet.12">
                  <p:embed/>
                  <p:pic>
                    <p:nvPicPr>
                      <p:cNvPr id="3" name="Objeto 2"/>
                      <p:cNvPicPr/>
                      <p:nvPr/>
                    </p:nvPicPr>
                    <p:blipFill>
                      <a:blip r:embed="rId5"/>
                      <a:stretch>
                        <a:fillRect/>
                      </a:stretch>
                    </p:blipFill>
                    <p:spPr>
                      <a:xfrm>
                        <a:off x="1740567" y="4278942"/>
                        <a:ext cx="8592757" cy="1418008"/>
                      </a:xfrm>
                      <a:prstGeom prst="rect">
                        <a:avLst/>
                      </a:prstGeom>
                    </p:spPr>
                  </p:pic>
                </p:oleObj>
              </mc:Fallback>
            </mc:AlternateContent>
          </a:graphicData>
        </a:graphic>
      </p:graphicFrame>
      <p:graphicFrame>
        <p:nvGraphicFramePr>
          <p:cNvPr id="5" name="Objeto 4"/>
          <p:cNvGraphicFramePr>
            <a:graphicFrameLocks noChangeAspect="1"/>
          </p:cNvGraphicFramePr>
          <p:nvPr>
            <p:extLst/>
          </p:nvPr>
        </p:nvGraphicFramePr>
        <p:xfrm>
          <a:off x="1831431" y="1213051"/>
          <a:ext cx="8411029" cy="2576286"/>
        </p:xfrm>
        <a:graphic>
          <a:graphicData uri="http://schemas.openxmlformats.org/presentationml/2006/ole">
            <mc:AlternateContent xmlns:mc="http://schemas.openxmlformats.org/markup-compatibility/2006">
              <mc:Choice xmlns:v="urn:schemas-microsoft-com:vml" Requires="v">
                <p:oleObj spid="_x0000_s4201" name="Worksheet" r:id="rId6" imgW="11039497" imgH="3381448" progId="Excel.Sheet.12">
                  <p:embed/>
                </p:oleObj>
              </mc:Choice>
              <mc:Fallback>
                <p:oleObj name="Worksheet" r:id="rId6" imgW="11039497" imgH="3381448" progId="Excel.Sheet.12">
                  <p:embed/>
                  <p:pic>
                    <p:nvPicPr>
                      <p:cNvPr id="5" name="Objeto 4"/>
                      <p:cNvPicPr/>
                      <p:nvPr/>
                    </p:nvPicPr>
                    <p:blipFill>
                      <a:blip r:embed="rId7"/>
                      <a:stretch>
                        <a:fillRect/>
                      </a:stretch>
                    </p:blipFill>
                    <p:spPr>
                      <a:xfrm>
                        <a:off x="1831431" y="1213051"/>
                        <a:ext cx="8411029" cy="2576286"/>
                      </a:xfrm>
                      <a:prstGeom prst="rect">
                        <a:avLst/>
                      </a:prstGeom>
                    </p:spPr>
                  </p:pic>
                </p:oleObj>
              </mc:Fallback>
            </mc:AlternateContent>
          </a:graphicData>
        </a:graphic>
      </p:graphicFrame>
      <p:sp>
        <p:nvSpPr>
          <p:cNvPr id="8" name="Rectángulo 7"/>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0" name="Rectángulo 9"/>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1715678" y="79003"/>
            <a:ext cx="10380133" cy="954107"/>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PORTAFOLIO FRISCO</a:t>
            </a:r>
          </a:p>
        </p:txBody>
      </p:sp>
    </p:spTree>
    <p:extLst>
      <p:ext uri="{BB962C8B-B14F-4D97-AF65-F5344CB8AC3E}">
        <p14:creationId xmlns:p14="http://schemas.microsoft.com/office/powerpoint/2010/main" val="28064412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6" name="CuadroTexto 5"/>
          <p:cNvSpPr txBox="1"/>
          <p:nvPr/>
        </p:nvSpPr>
        <p:spPr>
          <a:xfrm>
            <a:off x="4193785" y="311617"/>
            <a:ext cx="5724690" cy="420564"/>
          </a:xfrm>
          <a:prstGeom prst="rect">
            <a:avLst/>
          </a:prstGeom>
          <a:noFill/>
        </p:spPr>
        <p:txBody>
          <a:bodyPr wrap="square" rtlCol="0">
            <a:spAutoFit/>
          </a:bodyPr>
          <a:lstStyle/>
          <a:p>
            <a:pPr algn="r"/>
            <a:r>
              <a:rPr lang="es-ES" sz="2133" b="1" dirty="0">
                <a:solidFill>
                  <a:srgbClr val="0070C0"/>
                </a:solidFill>
                <a:latin typeface="Calibri" panose="020F0502020204030204" pitchFamily="34" charset="0"/>
                <a:cs typeface="Lato Regular"/>
              </a:rPr>
              <a:t>PORTAFOLIO FRISCO</a:t>
            </a:r>
          </a:p>
        </p:txBody>
      </p:sp>
      <p:sp>
        <p:nvSpPr>
          <p:cNvPr id="9" name="Rectángulo 8"/>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pic>
        <p:nvPicPr>
          <p:cNvPr id="2" name="Imagen 1"/>
          <p:cNvPicPr>
            <a:picLocks noChangeAspect="1"/>
          </p:cNvPicPr>
          <p:nvPr/>
        </p:nvPicPr>
        <p:blipFill>
          <a:blip r:embed="rId3"/>
          <a:stretch>
            <a:fillRect/>
          </a:stretch>
        </p:blipFill>
        <p:spPr>
          <a:xfrm>
            <a:off x="2410213" y="1180833"/>
            <a:ext cx="7371574" cy="4496334"/>
          </a:xfrm>
          <a:prstGeom prst="rect">
            <a:avLst/>
          </a:prstGeom>
        </p:spPr>
      </p:pic>
      <p:sp>
        <p:nvSpPr>
          <p:cNvPr id="7" name="Rectángulo 6"/>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2" name="Rectángulo 11"/>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3" name="Imagen 12"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4" name="CuadroTexto 13"/>
          <p:cNvSpPr txBox="1"/>
          <p:nvPr/>
        </p:nvSpPr>
        <p:spPr>
          <a:xfrm>
            <a:off x="1715678" y="79003"/>
            <a:ext cx="10380133" cy="3108543"/>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PORTAFOLIO FRISCO</a:t>
            </a:r>
          </a:p>
          <a:p>
            <a:pPr algn="r"/>
            <a:endParaRPr lang="es-CO" sz="2800" b="1" dirty="0">
              <a:solidFill>
                <a:schemeClr val="bg1"/>
              </a:solidFill>
            </a:endParaRPr>
          </a:p>
          <a:p>
            <a:pPr algn="r"/>
            <a:endParaRPr lang="es-CO" sz="2800" b="1" dirty="0">
              <a:solidFill>
                <a:schemeClr val="bg1"/>
              </a:solidFill>
            </a:endParaRPr>
          </a:p>
          <a:p>
            <a:pPr algn="r"/>
            <a:endParaRPr lang="es-CO" sz="2800" b="1" dirty="0">
              <a:solidFill>
                <a:schemeClr val="bg1"/>
              </a:solidFill>
            </a:endParaRPr>
          </a:p>
          <a:p>
            <a:pPr algn="r"/>
            <a:endParaRPr lang="es-CO" sz="2800" b="1" dirty="0">
              <a:solidFill>
                <a:schemeClr val="bg1"/>
              </a:solidFill>
            </a:endParaRPr>
          </a:p>
          <a:p>
            <a:pPr algn="r"/>
            <a:endParaRPr lang="es-CO" sz="2800" b="1" dirty="0">
              <a:solidFill>
                <a:schemeClr val="bg1"/>
              </a:solidFill>
            </a:endParaRPr>
          </a:p>
        </p:txBody>
      </p:sp>
    </p:spTree>
    <p:extLst>
      <p:ext uri="{BB962C8B-B14F-4D97-AF65-F5344CB8AC3E}">
        <p14:creationId xmlns:p14="http://schemas.microsoft.com/office/powerpoint/2010/main" val="20554819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2" name="Marcador de número de diapositiva 1"/>
          <p:cNvSpPr>
            <a:spLocks noGrp="1"/>
          </p:cNvSpPr>
          <p:nvPr>
            <p:ph type="sldNum" sz="quarter" idx="12"/>
          </p:nvPr>
        </p:nvSpPr>
        <p:spPr/>
        <p:txBody>
          <a:bodyPr/>
          <a:lstStyle/>
          <a:p>
            <a:fld id="{015B2B85-C11A-46BE-910A-7C2CECB29AE5}" type="slidenum">
              <a:rPr lang="es-ES" smtClean="0"/>
              <a:t>33</a:t>
            </a:fld>
            <a:endParaRPr lang="es-ES"/>
          </a:p>
        </p:txBody>
      </p:sp>
      <p:sp>
        <p:nvSpPr>
          <p:cNvPr id="9" name="Rectángulo 8"/>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graphicFrame>
        <p:nvGraphicFramePr>
          <p:cNvPr id="3" name="Objeto 2"/>
          <p:cNvGraphicFramePr>
            <a:graphicFrameLocks noChangeAspect="1"/>
          </p:cNvGraphicFramePr>
          <p:nvPr>
            <p:extLst>
              <p:ext uri="{D42A27DB-BD31-4B8C-83A1-F6EECF244321}">
                <p14:modId xmlns:p14="http://schemas.microsoft.com/office/powerpoint/2010/main" val="3393786894"/>
              </p:ext>
            </p:extLst>
          </p:nvPr>
        </p:nvGraphicFramePr>
        <p:xfrm>
          <a:off x="2731295" y="1225861"/>
          <a:ext cx="6700501" cy="1927748"/>
        </p:xfrm>
        <a:graphic>
          <a:graphicData uri="http://schemas.openxmlformats.org/presentationml/2006/ole">
            <mc:AlternateContent xmlns:mc="http://schemas.openxmlformats.org/markup-compatibility/2006">
              <mc:Choice xmlns:v="urn:schemas-microsoft-com:vml" Requires="v">
                <p:oleObj spid="_x0000_s5173" name="Worksheet" r:id="rId4" imgW="7343887" imgH="2400419" progId="Excel.Sheet.12">
                  <p:embed/>
                </p:oleObj>
              </mc:Choice>
              <mc:Fallback>
                <p:oleObj name="Worksheet" r:id="rId4" imgW="7343887" imgH="2400419" progId="Excel.Sheet.12">
                  <p:embed/>
                  <p:pic>
                    <p:nvPicPr>
                      <p:cNvPr id="3" name="Objeto 2"/>
                      <p:cNvPicPr/>
                      <p:nvPr/>
                    </p:nvPicPr>
                    <p:blipFill>
                      <a:blip r:embed="rId5"/>
                      <a:stretch>
                        <a:fillRect/>
                      </a:stretch>
                    </p:blipFill>
                    <p:spPr>
                      <a:xfrm>
                        <a:off x="2731295" y="1225861"/>
                        <a:ext cx="6700501" cy="1927748"/>
                      </a:xfrm>
                      <a:prstGeom prst="rect">
                        <a:avLst/>
                      </a:prstGeom>
                    </p:spPr>
                  </p:pic>
                </p:oleObj>
              </mc:Fallback>
            </mc:AlternateContent>
          </a:graphicData>
        </a:graphic>
      </p:graphicFrame>
      <p:pic>
        <p:nvPicPr>
          <p:cNvPr id="6" name="Imagen 5"/>
          <p:cNvPicPr>
            <a:picLocks noChangeAspect="1"/>
          </p:cNvPicPr>
          <p:nvPr/>
        </p:nvPicPr>
        <p:blipFill>
          <a:blip r:embed="rId6"/>
          <a:stretch>
            <a:fillRect/>
          </a:stretch>
        </p:blipFill>
        <p:spPr>
          <a:xfrm>
            <a:off x="3345544" y="3362281"/>
            <a:ext cx="5812587" cy="2681702"/>
          </a:xfrm>
          <a:prstGeom prst="rect">
            <a:avLst/>
          </a:prstGeom>
        </p:spPr>
      </p:pic>
      <p:sp>
        <p:nvSpPr>
          <p:cNvPr id="8" name="Rectángulo 7"/>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0" name="Rectángulo 9"/>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p:cNvSpPr txBox="1"/>
          <p:nvPr/>
        </p:nvSpPr>
        <p:spPr>
          <a:xfrm>
            <a:off x="1715678" y="116711"/>
            <a:ext cx="10380133" cy="954107"/>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RENDIMIENTOS VIGENCIA 2017</a:t>
            </a:r>
          </a:p>
        </p:txBody>
      </p:sp>
    </p:spTree>
    <p:extLst>
      <p:ext uri="{BB962C8B-B14F-4D97-AF65-F5344CB8AC3E}">
        <p14:creationId xmlns:p14="http://schemas.microsoft.com/office/powerpoint/2010/main" val="8786204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6" name="CuadroTexto 5"/>
          <p:cNvSpPr txBox="1"/>
          <p:nvPr/>
        </p:nvSpPr>
        <p:spPr>
          <a:xfrm>
            <a:off x="4193785" y="311617"/>
            <a:ext cx="5724690" cy="420564"/>
          </a:xfrm>
          <a:prstGeom prst="rect">
            <a:avLst/>
          </a:prstGeom>
          <a:noFill/>
        </p:spPr>
        <p:txBody>
          <a:bodyPr wrap="square" rtlCol="0">
            <a:spAutoFit/>
          </a:bodyPr>
          <a:lstStyle/>
          <a:p>
            <a:pPr algn="r"/>
            <a:r>
              <a:rPr lang="es-ES" sz="2133" b="1" dirty="0">
                <a:solidFill>
                  <a:srgbClr val="0070C0"/>
                </a:solidFill>
                <a:latin typeface="Calibri" panose="020F0502020204030204" pitchFamily="34" charset="0"/>
                <a:cs typeface="Lato Regular"/>
              </a:rPr>
              <a:t>PORTAFOLIO SAE</a:t>
            </a:r>
          </a:p>
        </p:txBody>
      </p:sp>
      <p:sp>
        <p:nvSpPr>
          <p:cNvPr id="7" name="Rectángulo 6"/>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graphicFrame>
        <p:nvGraphicFramePr>
          <p:cNvPr id="2" name="Objeto 1"/>
          <p:cNvGraphicFramePr>
            <a:graphicFrameLocks noChangeAspect="1"/>
          </p:cNvGraphicFramePr>
          <p:nvPr>
            <p:extLst/>
          </p:nvPr>
        </p:nvGraphicFramePr>
        <p:xfrm>
          <a:off x="4343538" y="1468164"/>
          <a:ext cx="3466949" cy="1662514"/>
        </p:xfrm>
        <a:graphic>
          <a:graphicData uri="http://schemas.openxmlformats.org/presentationml/2006/ole">
            <mc:AlternateContent xmlns:mc="http://schemas.openxmlformats.org/markup-compatibility/2006">
              <mc:Choice xmlns:v="urn:schemas-microsoft-com:vml" Requires="v">
                <p:oleObj spid="_x0000_s6248" name="Worksheet" r:id="rId4" imgW="3257416" imgH="1562047" progId="Excel.Sheet.12">
                  <p:embed/>
                </p:oleObj>
              </mc:Choice>
              <mc:Fallback>
                <p:oleObj name="Worksheet" r:id="rId4" imgW="3257416" imgH="1562047" progId="Excel.Sheet.12">
                  <p:embed/>
                  <p:pic>
                    <p:nvPicPr>
                      <p:cNvPr id="2" name="Objeto 1"/>
                      <p:cNvPicPr/>
                      <p:nvPr/>
                    </p:nvPicPr>
                    <p:blipFill>
                      <a:blip r:embed="rId5"/>
                      <a:stretch>
                        <a:fillRect/>
                      </a:stretch>
                    </p:blipFill>
                    <p:spPr>
                      <a:xfrm>
                        <a:off x="4343538" y="1468164"/>
                        <a:ext cx="3466949" cy="1662514"/>
                      </a:xfrm>
                      <a:prstGeom prst="rect">
                        <a:avLst/>
                      </a:prstGeom>
                    </p:spPr>
                  </p:pic>
                </p:oleObj>
              </mc:Fallback>
            </mc:AlternateContent>
          </a:graphicData>
        </a:graphic>
      </p:graphicFrame>
      <p:graphicFrame>
        <p:nvGraphicFramePr>
          <p:cNvPr id="8" name="Objeto 7"/>
          <p:cNvGraphicFramePr>
            <a:graphicFrameLocks noChangeAspect="1"/>
          </p:cNvGraphicFramePr>
          <p:nvPr>
            <p:extLst/>
          </p:nvPr>
        </p:nvGraphicFramePr>
        <p:xfrm>
          <a:off x="1890486" y="3740103"/>
          <a:ext cx="8351253" cy="1419157"/>
        </p:xfrm>
        <a:graphic>
          <a:graphicData uri="http://schemas.openxmlformats.org/presentationml/2006/ole">
            <mc:AlternateContent xmlns:mc="http://schemas.openxmlformats.org/markup-compatibility/2006">
              <mc:Choice xmlns:v="urn:schemas-microsoft-com:vml" Requires="v">
                <p:oleObj spid="_x0000_s6249" name="Worksheet" r:id="rId6" imgW="11039497" imgH="876366" progId="Excel.Sheet.12">
                  <p:embed/>
                </p:oleObj>
              </mc:Choice>
              <mc:Fallback>
                <p:oleObj name="Worksheet" r:id="rId6" imgW="11039497" imgH="876366" progId="Excel.Sheet.12">
                  <p:embed/>
                  <p:pic>
                    <p:nvPicPr>
                      <p:cNvPr id="8" name="Objeto 7"/>
                      <p:cNvPicPr/>
                      <p:nvPr/>
                    </p:nvPicPr>
                    <p:blipFill>
                      <a:blip r:embed="rId7"/>
                      <a:stretch>
                        <a:fillRect/>
                      </a:stretch>
                    </p:blipFill>
                    <p:spPr>
                      <a:xfrm>
                        <a:off x="1890486" y="3740103"/>
                        <a:ext cx="8351253" cy="1419157"/>
                      </a:xfrm>
                      <a:prstGeom prst="rect">
                        <a:avLst/>
                      </a:prstGeom>
                    </p:spPr>
                  </p:pic>
                </p:oleObj>
              </mc:Fallback>
            </mc:AlternateContent>
          </a:graphicData>
        </a:graphic>
      </p:graphicFrame>
      <p:sp>
        <p:nvSpPr>
          <p:cNvPr id="9" name="Rectángulo 8"/>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0" name="Rectángulo 9"/>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1715678" y="79003"/>
            <a:ext cx="10380133" cy="954107"/>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PORTAFOLIO SAE</a:t>
            </a:r>
          </a:p>
        </p:txBody>
      </p:sp>
    </p:spTree>
    <p:extLst>
      <p:ext uri="{BB962C8B-B14F-4D97-AF65-F5344CB8AC3E}">
        <p14:creationId xmlns:p14="http://schemas.microsoft.com/office/powerpoint/2010/main" val="18321242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7" name="Rectángulo 6"/>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5" name="Rectángulo 4"/>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CuadroTexto 7"/>
          <p:cNvSpPr txBox="1"/>
          <p:nvPr/>
        </p:nvSpPr>
        <p:spPr>
          <a:xfrm>
            <a:off x="0" y="2884609"/>
            <a:ext cx="12192000" cy="584775"/>
          </a:xfrm>
          <a:prstGeom prst="rect">
            <a:avLst/>
          </a:prstGeom>
          <a:solidFill>
            <a:srgbClr val="000A8B"/>
          </a:solidFill>
        </p:spPr>
        <p:txBody>
          <a:bodyPr wrap="square" rtlCol="0">
            <a:spAutoFit/>
          </a:bodyPr>
          <a:lstStyle/>
          <a:p>
            <a:pPr algn="ctr"/>
            <a:r>
              <a:rPr lang="es-CO" sz="3200" b="1" dirty="0">
                <a:solidFill>
                  <a:schemeClr val="bg1"/>
                </a:solidFill>
              </a:rPr>
              <a:t>FÓRMULA COSTO BENEFICIO ENAJENACIÓN TEMPRANA</a:t>
            </a:r>
          </a:p>
        </p:txBody>
      </p:sp>
    </p:spTree>
    <p:extLst>
      <p:ext uri="{BB962C8B-B14F-4D97-AF65-F5344CB8AC3E}">
        <p14:creationId xmlns:p14="http://schemas.microsoft.com/office/powerpoint/2010/main" val="28996216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12" name="Título 1"/>
          <p:cNvSpPr>
            <a:spLocks noGrp="1"/>
          </p:cNvSpPr>
          <p:nvPr>
            <p:ph type="title"/>
          </p:nvPr>
        </p:nvSpPr>
        <p:spPr>
          <a:xfrm>
            <a:off x="3769250" y="436190"/>
            <a:ext cx="5116341" cy="578635"/>
          </a:xfrm>
        </p:spPr>
        <p:txBody>
          <a:bodyPr>
            <a:normAutofit/>
          </a:bodyPr>
          <a:lstStyle/>
          <a:p>
            <a:pPr algn="ctr"/>
            <a:r>
              <a:rPr lang="es-CO" sz="2286" b="1" dirty="0">
                <a:solidFill>
                  <a:schemeClr val="accent5">
                    <a:lumMod val="50000"/>
                  </a:schemeClr>
                </a:solidFill>
                <a:latin typeface="+mn-lt"/>
                <a:ea typeface="+mn-ea"/>
                <a:cs typeface="+mn-cs"/>
              </a:rPr>
              <a:t>Justificación</a:t>
            </a:r>
          </a:p>
        </p:txBody>
      </p:sp>
      <p:sp>
        <p:nvSpPr>
          <p:cNvPr id="7" name="Rectangle 2"/>
          <p:cNvSpPr>
            <a:spLocks noChangeArrowheads="1"/>
          </p:cNvSpPr>
          <p:nvPr/>
        </p:nvSpPr>
        <p:spPr bwMode="auto">
          <a:xfrm>
            <a:off x="2257354" y="1160036"/>
            <a:ext cx="7782713" cy="5137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9669" tIns="34834" rIns="69669" bIns="34834"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217713" indent="-217713" algn="just">
              <a:buFont typeface="Wingdings" panose="05000000000000000000" pitchFamily="2" charset="2"/>
              <a:buChar char="Ø"/>
            </a:pPr>
            <a:r>
              <a:rPr lang="es-CO" sz="1829" dirty="0">
                <a:latin typeface="+mn-lt"/>
              </a:rPr>
              <a:t>De acuerdo al Artículo 24 del texto conciliado de la modificación de la Ley 1708 de 2014, una de las causales de enajenación temprana es que “Su administración o custodia ocasionen, de acuerdo a un análisis de costo-beneficio, perjuicios o gastos desproporcionados a su valor de administración”</a:t>
            </a:r>
          </a:p>
          <a:p>
            <a:pPr marL="217713" indent="-217713" algn="just">
              <a:buFont typeface="Wingdings" panose="05000000000000000000" pitchFamily="2" charset="2"/>
              <a:buChar char="Ø"/>
            </a:pPr>
            <a:endParaRPr lang="es-CO" sz="1829" dirty="0">
              <a:latin typeface="+mn-lt"/>
            </a:endParaRPr>
          </a:p>
          <a:p>
            <a:pPr marL="217713" indent="-217713" algn="just">
              <a:buFont typeface="Wingdings" panose="05000000000000000000" pitchFamily="2" charset="2"/>
              <a:buChar char="Ø"/>
            </a:pPr>
            <a:r>
              <a:rPr lang="es-CO" sz="1829" dirty="0">
                <a:latin typeface="+mn-lt"/>
              </a:rPr>
              <a:t>Con base en esto, se debe realizar un ejercicio de flujo de ingresos y gastos en el que se establezca el resultado de la relación costo beneficio y con base en este, tomar una decisión de enajenación temprana. </a:t>
            </a:r>
          </a:p>
          <a:p>
            <a:pPr algn="just"/>
            <a:endParaRPr lang="es-CO" sz="1829" dirty="0">
              <a:latin typeface="+mn-lt"/>
            </a:endParaRPr>
          </a:p>
          <a:p>
            <a:pPr marL="217713" indent="-217713" algn="just">
              <a:buFont typeface="Wingdings" panose="05000000000000000000" pitchFamily="2" charset="2"/>
              <a:buChar char="Ø"/>
            </a:pPr>
            <a:r>
              <a:rPr lang="es-CO" sz="1829" dirty="0">
                <a:latin typeface="+mn-lt"/>
              </a:rPr>
              <a:t>Se tomarán dos escenarios para hacer el estudio, uno con aquellos inmuebles que actualmente se encuentran productivos, y otro similar que estudia los inmuebles improductivos. De estos últimos, se analiza la probabilidad de arrendamiento. </a:t>
            </a:r>
          </a:p>
          <a:p>
            <a:pPr algn="just"/>
            <a:endParaRPr lang="es-CO" sz="1829" dirty="0">
              <a:latin typeface="+mn-lt"/>
            </a:endParaRPr>
          </a:p>
          <a:p>
            <a:pPr marL="217713" indent="-217713" algn="just">
              <a:buFont typeface="Wingdings" panose="05000000000000000000" pitchFamily="2" charset="2"/>
              <a:buChar char="Ø"/>
            </a:pPr>
            <a:r>
              <a:rPr lang="es-ES" sz="1829" dirty="0">
                <a:latin typeface="+mn-lt"/>
              </a:rPr>
              <a:t>Para llevar a cabo el análisis de costo-beneficio se analizará si el valor presente del flujo de ingresos y egresos de la administración del inmueble arroja un valor negativo, lo que significa que conviene enajenarlo de forma temprana por su proporción de gastos frente a ingresos.</a:t>
            </a:r>
            <a:endParaRPr lang="es-ES" altLang="es-CO" sz="1829" dirty="0">
              <a:latin typeface="+mn-lt"/>
            </a:endParaRPr>
          </a:p>
        </p:txBody>
      </p:sp>
      <p:sp>
        <p:nvSpPr>
          <p:cNvPr id="8" name="Rectángulo 7"/>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6" name="Rectángulo 5"/>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9" name="Rectángulo 8"/>
          <p:cNvSpPr/>
          <p:nvPr/>
        </p:nvSpPr>
        <p:spPr>
          <a:xfrm>
            <a:off x="0" y="-1"/>
            <a:ext cx="12192000" cy="103311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2"/>
            <a:ext cx="2159678" cy="909192"/>
          </a:xfrm>
          <a:prstGeom prst="rect">
            <a:avLst/>
          </a:prstGeom>
        </p:spPr>
      </p:pic>
      <p:sp>
        <p:nvSpPr>
          <p:cNvPr id="11" name="CuadroTexto 10"/>
          <p:cNvSpPr txBox="1"/>
          <p:nvPr/>
        </p:nvSpPr>
        <p:spPr>
          <a:xfrm>
            <a:off x="1715678" y="79003"/>
            <a:ext cx="10380133" cy="954107"/>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JUSTIFICACIÓN</a:t>
            </a:r>
          </a:p>
        </p:txBody>
      </p:sp>
    </p:spTree>
    <p:extLst>
      <p:ext uri="{BB962C8B-B14F-4D97-AF65-F5344CB8AC3E}">
        <p14:creationId xmlns:p14="http://schemas.microsoft.com/office/powerpoint/2010/main" val="8599375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12" name="Título 1"/>
          <p:cNvSpPr>
            <a:spLocks noGrp="1"/>
          </p:cNvSpPr>
          <p:nvPr>
            <p:ph type="title"/>
          </p:nvPr>
        </p:nvSpPr>
        <p:spPr>
          <a:xfrm>
            <a:off x="3815084" y="269468"/>
            <a:ext cx="5116341" cy="578635"/>
          </a:xfrm>
        </p:spPr>
        <p:txBody>
          <a:bodyPr>
            <a:normAutofit/>
          </a:bodyPr>
          <a:lstStyle/>
          <a:p>
            <a:pPr algn="ctr"/>
            <a:r>
              <a:rPr lang="es-CO" sz="2286" b="1" dirty="0">
                <a:solidFill>
                  <a:schemeClr val="accent5">
                    <a:lumMod val="50000"/>
                  </a:schemeClr>
                </a:solidFill>
                <a:latin typeface="+mn-lt"/>
                <a:ea typeface="+mn-ea"/>
                <a:cs typeface="+mn-cs"/>
              </a:rPr>
              <a:t>Variables</a:t>
            </a:r>
          </a:p>
        </p:txBody>
      </p:sp>
      <p:sp>
        <p:nvSpPr>
          <p:cNvPr id="2" name="CuadroTexto 1"/>
          <p:cNvSpPr txBox="1"/>
          <p:nvPr/>
        </p:nvSpPr>
        <p:spPr>
          <a:xfrm>
            <a:off x="1981201" y="1132731"/>
            <a:ext cx="8242203" cy="5155257"/>
          </a:xfrm>
          <a:prstGeom prst="rect">
            <a:avLst/>
          </a:prstGeom>
          <a:noFill/>
        </p:spPr>
        <p:txBody>
          <a:bodyPr wrap="square" rtlCol="0">
            <a:spAutoFit/>
          </a:bodyPr>
          <a:lstStyle/>
          <a:p>
            <a:pPr algn="just"/>
            <a:r>
              <a:rPr lang="es-ES" altLang="es-CO" sz="1371" dirty="0"/>
              <a:t>Para el estudio de las fórmulas se deben tener en cuenta las siguientes variables:</a:t>
            </a:r>
          </a:p>
          <a:p>
            <a:pPr algn="just"/>
            <a:endParaRPr lang="es-ES" altLang="es-CO" sz="1371" dirty="0"/>
          </a:p>
          <a:p>
            <a:pPr algn="just"/>
            <a:endParaRPr lang="es-CO" sz="1371" dirty="0"/>
          </a:p>
          <a:p>
            <a:pPr marL="1026880" indent="-1026880" algn="just" fontAlgn="base"/>
            <a:r>
              <a:rPr lang="es-ES" sz="1371" i="1" dirty="0"/>
              <a:t>Flujo Inicial: 	</a:t>
            </a:r>
            <a:r>
              <a:rPr lang="es-ES" sz="1371" dirty="0"/>
              <a:t>Es el flujo positivo o negativo que ha tenido el inmueble hasta el día de hoy, entendiéndose hoy como el día de elaboración del ejercicio. Incluye ingresos, gastos y pasivos antes de incautación.</a:t>
            </a:r>
          </a:p>
          <a:p>
            <a:pPr lvl="0" algn="just" fontAlgn="base"/>
            <a:endParaRPr lang="es-CO" sz="1371" dirty="0"/>
          </a:p>
          <a:p>
            <a:pPr marL="3345522" indent="-3345522" algn="just" fontAlgn="base"/>
            <a:r>
              <a:rPr lang="es-ES" sz="1371" i="1" dirty="0"/>
              <a:t>Ingresos :  </a:t>
            </a:r>
            <a:r>
              <a:rPr lang="es-ES" sz="1371" dirty="0"/>
              <a:t>Canon de arrendamiento.</a:t>
            </a:r>
            <a:endParaRPr lang="es-CO" sz="1371" dirty="0"/>
          </a:p>
          <a:p>
            <a:pPr algn="just"/>
            <a:endParaRPr lang="es-CO" sz="1371" dirty="0"/>
          </a:p>
          <a:p>
            <a:pPr marL="3144742" indent="-3144742" algn="just" fontAlgn="base"/>
            <a:r>
              <a:rPr lang="es-ES" sz="1371" i="1" dirty="0"/>
              <a:t>Gastos cuando el inmueble está arrendado: 	</a:t>
            </a:r>
            <a:r>
              <a:rPr lang="es-ES" sz="1371" dirty="0"/>
              <a:t>Póliza de arrendamiento, Póliza Todo Riesgo, Comisión de Depositario, honorarios por gastos de restitución del inmueble por el no pago del arrendamiento, ROM (Reparaciones, Obras y Mantenimiento), Pagos por Gestión e impuestos.</a:t>
            </a:r>
            <a:endParaRPr lang="es-CO" sz="1371" dirty="0"/>
          </a:p>
          <a:p>
            <a:pPr algn="just"/>
            <a:endParaRPr lang="es-CO" sz="1371" dirty="0"/>
          </a:p>
          <a:p>
            <a:pPr marL="3419303" indent="-3419303" algn="just" fontAlgn="base"/>
            <a:r>
              <a:rPr lang="es-ES" sz="1371" i="1" dirty="0"/>
              <a:t>Gastos cuando el inmueble NO está arrendado: </a:t>
            </a:r>
            <a:r>
              <a:rPr lang="es-ES" sz="1371" dirty="0"/>
              <a:t>Póliza Todo Riesgo, Servicios Públicos, Impuestos, Administración, Vigilancia, Desalojo (si el inmueble está ocupado ilegalmente).</a:t>
            </a:r>
          </a:p>
          <a:p>
            <a:pPr marL="3419303" indent="-3419303" algn="just" fontAlgn="base"/>
            <a:endParaRPr lang="es-ES" sz="1371" dirty="0"/>
          </a:p>
          <a:p>
            <a:pPr marL="3419303" indent="-3419303" algn="just" fontAlgn="base"/>
            <a:r>
              <a:rPr lang="es-ES" sz="1371" i="1" dirty="0"/>
              <a:t>Tiempo contrato de arrendamiento actual: </a:t>
            </a:r>
            <a:r>
              <a:rPr lang="es-ES" sz="1371" dirty="0"/>
              <a:t>Corresponde al tiempo en meses que lleva un contrato de arrendamiento a la fecha.</a:t>
            </a:r>
          </a:p>
          <a:p>
            <a:pPr marL="3419303" indent="-3419303" algn="just" fontAlgn="base"/>
            <a:endParaRPr lang="es-ES" sz="1371" dirty="0"/>
          </a:p>
          <a:p>
            <a:pPr marL="3419303" indent="-3419303" algn="just" fontAlgn="base"/>
            <a:r>
              <a:rPr lang="es-ES" sz="1371" i="1" dirty="0"/>
              <a:t>Tiempo promedio contrato de arrendamiento: </a:t>
            </a:r>
            <a:r>
              <a:rPr lang="es-ES" sz="1371" dirty="0"/>
              <a:t>Representa el promedio en meses que una persona natural o jurídica ocupa o mantiene vigente un contrato de arrendamiento. Estadísticamente, este tiempo es de 70 meses incluyendo prórrogas.</a:t>
            </a:r>
            <a:endParaRPr lang="es-CO" sz="1371" dirty="0"/>
          </a:p>
          <a:p>
            <a:pPr algn="just" fontAlgn="base"/>
            <a:endParaRPr lang="es-CO" sz="1371" dirty="0"/>
          </a:p>
        </p:txBody>
      </p:sp>
      <p:sp>
        <p:nvSpPr>
          <p:cNvPr id="7" name="Rectángulo 6"/>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6" name="Rectángulo 5"/>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p:cNvSpPr txBox="1"/>
          <p:nvPr/>
        </p:nvSpPr>
        <p:spPr>
          <a:xfrm>
            <a:off x="1715678" y="79003"/>
            <a:ext cx="10380133" cy="954107"/>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VARIABLES</a:t>
            </a:r>
          </a:p>
        </p:txBody>
      </p:sp>
    </p:spTree>
    <p:extLst>
      <p:ext uri="{BB962C8B-B14F-4D97-AF65-F5344CB8AC3E}">
        <p14:creationId xmlns:p14="http://schemas.microsoft.com/office/powerpoint/2010/main" val="7030567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2" name="CuadroTexto 1"/>
          <p:cNvSpPr txBox="1"/>
          <p:nvPr/>
        </p:nvSpPr>
        <p:spPr>
          <a:xfrm>
            <a:off x="2253049" y="1086210"/>
            <a:ext cx="7685902" cy="5366213"/>
          </a:xfrm>
          <a:prstGeom prst="rect">
            <a:avLst/>
          </a:prstGeom>
          <a:noFill/>
        </p:spPr>
        <p:txBody>
          <a:bodyPr wrap="square" rtlCol="0">
            <a:spAutoFit/>
          </a:bodyPr>
          <a:lstStyle/>
          <a:p>
            <a:pPr algn="just"/>
            <a:endParaRPr lang="es-CO" sz="1371" dirty="0"/>
          </a:p>
          <a:p>
            <a:pPr marL="4372402" indent="-4372402" algn="just"/>
            <a:r>
              <a:rPr lang="es-ES" sz="1371" i="1" dirty="0"/>
              <a:t>Tiempo faltante para terminar un contrato de arrendamiento: </a:t>
            </a:r>
            <a:r>
              <a:rPr lang="es-ES" sz="1371" dirty="0"/>
              <a:t>Se refiere al tiempo en meses que hace falta para culminar un contrato de arrendamiento actual.</a:t>
            </a:r>
          </a:p>
          <a:p>
            <a:pPr marL="4372402" indent="-4372402" algn="just"/>
            <a:endParaRPr lang="es-ES" sz="1371" dirty="0"/>
          </a:p>
          <a:p>
            <a:pPr algn="just"/>
            <a:r>
              <a:rPr lang="es-ES" sz="1371" i="1" dirty="0"/>
              <a:t>Tiempo promedio de duración del proceso de extinción de dominio:</a:t>
            </a:r>
            <a:r>
              <a:rPr lang="es-ES" sz="1371" dirty="0"/>
              <a:t> Tiempo estimado 108 meses promedio</a:t>
            </a:r>
          </a:p>
          <a:p>
            <a:pPr algn="just"/>
            <a:endParaRPr lang="es-ES" sz="1371" dirty="0"/>
          </a:p>
          <a:p>
            <a:pPr marL="4848951" indent="-4848951" algn="just"/>
            <a:r>
              <a:rPr lang="es-ES" sz="1371" i="1" dirty="0"/>
              <a:t>Tiempo “muerto” para completar proceso de extinción de dominio: </a:t>
            </a:r>
            <a:r>
              <a:rPr lang="es-ES" sz="1371" dirty="0"/>
              <a:t>Corresponde a la franja de tiempo en meses que hacen falta para completar el tiempo del proceso de extinción de dominio durante el cual no está arrendado el inmueble.</a:t>
            </a:r>
            <a:endParaRPr lang="es-CO" sz="1371" dirty="0"/>
          </a:p>
          <a:p>
            <a:pPr algn="just"/>
            <a:endParaRPr lang="es-CO" sz="1371" dirty="0"/>
          </a:p>
          <a:p>
            <a:pPr marL="3144742" indent="-3144742" algn="just"/>
            <a:r>
              <a:rPr lang="es-ES" sz="1371" i="1" dirty="0"/>
              <a:t>Estimado de renta según su valor catastral</a:t>
            </a:r>
            <a:r>
              <a:rPr lang="es-CO" sz="1371" dirty="0"/>
              <a:t>: </a:t>
            </a:r>
            <a:r>
              <a:rPr lang="es-ES" sz="1371" dirty="0"/>
              <a:t>Corresponde al estimado de renta para un bien improductivo calculado con base en su valor catastral.</a:t>
            </a:r>
            <a:endParaRPr lang="es-CO" sz="1371" dirty="0"/>
          </a:p>
          <a:p>
            <a:pPr algn="just"/>
            <a:endParaRPr lang="es-CO" sz="1371" dirty="0"/>
          </a:p>
          <a:p>
            <a:pPr algn="just"/>
            <a:endParaRPr lang="es-ES" sz="1371" dirty="0"/>
          </a:p>
          <a:p>
            <a:pPr marL="2392423" indent="-2392423" algn="just"/>
            <a:r>
              <a:rPr lang="es-ES" sz="1371" i="1" dirty="0"/>
              <a:t>Probabilidad de arrendamiento: </a:t>
            </a:r>
            <a:r>
              <a:rPr lang="es-ES" sz="1371" dirty="0"/>
              <a:t>Se refiere a la probabilidad que tiene un inmueble improductivo en arrendarse. Estadísticamente, la Sociedad arrienda 1 de cada 8 inmuebles.</a:t>
            </a:r>
          </a:p>
          <a:p>
            <a:pPr marL="2392423" indent="-2392423" algn="just"/>
            <a:endParaRPr lang="es-ES" sz="1371" dirty="0"/>
          </a:p>
          <a:p>
            <a:pPr marL="1567533" indent="-1567533" algn="just"/>
            <a:r>
              <a:rPr lang="es-ES" sz="1371" i="1" dirty="0"/>
              <a:t>Tasa de Descuento</a:t>
            </a:r>
            <a:r>
              <a:rPr lang="es-ES" sz="1371" dirty="0"/>
              <a:t>: 	Tasa de captación del Banco de la Republica (DTF) transformada en tasa nominal mensual. Se utilizará la DTF dada por el Banco de la República para la semana en la que se hace el análisis.</a:t>
            </a:r>
            <a:endParaRPr lang="es-CO" sz="1371" dirty="0"/>
          </a:p>
        </p:txBody>
      </p:sp>
      <p:sp>
        <p:nvSpPr>
          <p:cNvPr id="7" name="Rectángulo 6"/>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Título 1"/>
          <p:cNvSpPr>
            <a:spLocks noGrp="1"/>
          </p:cNvSpPr>
          <p:nvPr>
            <p:ph type="title"/>
          </p:nvPr>
        </p:nvSpPr>
        <p:spPr>
          <a:xfrm>
            <a:off x="3815084" y="269468"/>
            <a:ext cx="5116341" cy="578635"/>
          </a:xfrm>
        </p:spPr>
        <p:txBody>
          <a:bodyPr>
            <a:normAutofit/>
          </a:bodyPr>
          <a:lstStyle/>
          <a:p>
            <a:pPr algn="ctr"/>
            <a:r>
              <a:rPr lang="es-CO" sz="2286" b="1" dirty="0">
                <a:solidFill>
                  <a:schemeClr val="accent5">
                    <a:lumMod val="50000"/>
                  </a:schemeClr>
                </a:solidFill>
                <a:latin typeface="+mn-lt"/>
                <a:ea typeface="+mn-ea"/>
                <a:cs typeface="+mn-cs"/>
              </a:rPr>
              <a:t>Variables</a:t>
            </a:r>
          </a:p>
        </p:txBody>
      </p:sp>
      <p:sp>
        <p:nvSpPr>
          <p:cNvPr id="6" name="Rectángulo 5"/>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9" name="Rectángulo 8"/>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1" name="CuadroTexto 10"/>
          <p:cNvSpPr txBox="1"/>
          <p:nvPr/>
        </p:nvSpPr>
        <p:spPr>
          <a:xfrm>
            <a:off x="1715678" y="79003"/>
            <a:ext cx="10380133" cy="954107"/>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VARIABLES</a:t>
            </a:r>
          </a:p>
        </p:txBody>
      </p:sp>
    </p:spTree>
    <p:extLst>
      <p:ext uri="{BB962C8B-B14F-4D97-AF65-F5344CB8AC3E}">
        <p14:creationId xmlns:p14="http://schemas.microsoft.com/office/powerpoint/2010/main" val="15519175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mc:AlternateContent xmlns:mc="http://schemas.openxmlformats.org/markup-compatibility/2006" xmlns:a14="http://schemas.microsoft.com/office/drawing/2010/main">
        <mc:Choice Requires="a14">
          <p:sp>
            <p:nvSpPr>
              <p:cNvPr id="8" name="CuadroTexto 7"/>
              <p:cNvSpPr txBox="1"/>
              <p:nvPr/>
            </p:nvSpPr>
            <p:spPr>
              <a:xfrm>
                <a:off x="2409597" y="1270694"/>
                <a:ext cx="7652726" cy="4201728"/>
              </a:xfrm>
              <a:prstGeom prst="rect">
                <a:avLst/>
              </a:prstGeom>
              <a:noFill/>
            </p:spPr>
            <p:txBody>
              <a:bodyPr wrap="square" rtlCol="0">
                <a:spAutoFit/>
              </a:bodyPr>
              <a:lstStyle/>
              <a:p>
                <a:r>
                  <a:rPr lang="es-ES" sz="1371" dirty="0"/>
                  <a:t>Esta modelación permite calcular el costo beneficio mediante un ejercicio de valor presente de ingresos y gastos que asume la entidad en la administración de un inmueble productivo:</a:t>
                </a:r>
                <a:endParaRPr lang="es-CO" sz="1371" dirty="0"/>
              </a:p>
              <a:p>
                <a:pPr fontAlgn="base"/>
                <a:r>
                  <a:rPr lang="es-ES" sz="1371" dirty="0"/>
                  <a:t> </a:t>
                </a:r>
                <a:endParaRPr lang="es-CO" sz="1371" dirty="0"/>
              </a:p>
              <a:p>
                <a:pPr algn="ctr"/>
                <a:r>
                  <a:rPr lang="es-CO" sz="2133" i="1" dirty="0"/>
                  <a:t>VPNPROD </a:t>
                </a:r>
                <a:r>
                  <a:rPr lang="es-CO" sz="2133" dirty="0"/>
                  <a:t>= </a:t>
                </a:r>
                <a14:m>
                  <m:oMath xmlns:m="http://schemas.openxmlformats.org/officeDocument/2006/math">
                    <m:r>
                      <a:rPr lang="es-CO" sz="2133" i="1">
                        <a:latin typeface="Cambria Math" panose="02040503050406030204" pitchFamily="18" charset="0"/>
                      </a:rPr>
                      <m:t>𝐹𝑖</m:t>
                    </m:r>
                    <m:r>
                      <a:rPr lang="es-CO" sz="2133" i="1">
                        <a:latin typeface="Cambria Math" panose="02040503050406030204" pitchFamily="18" charset="0"/>
                      </a:rPr>
                      <m:t>+</m:t>
                    </m:r>
                    <m:f>
                      <m:fPr>
                        <m:ctrlPr>
                          <a:rPr lang="es-CO" sz="2133" i="1">
                            <a:latin typeface="Cambria Math" panose="02040503050406030204" pitchFamily="18" charset="0"/>
                          </a:rPr>
                        </m:ctrlPr>
                      </m:fPr>
                      <m:num>
                        <m:d>
                          <m:dPr>
                            <m:ctrlPr>
                              <a:rPr lang="es-CO" sz="2133" i="1">
                                <a:latin typeface="Cambria Math" panose="02040503050406030204" pitchFamily="18" charset="0"/>
                              </a:rPr>
                            </m:ctrlPr>
                          </m:dPr>
                          <m:e>
                            <m:r>
                              <a:rPr lang="es-CO" sz="2133" i="1">
                                <a:latin typeface="Cambria Math" panose="02040503050406030204" pitchFamily="18" charset="0"/>
                              </a:rPr>
                              <m:t>𝐼𝑝</m:t>
                            </m:r>
                            <m:r>
                              <a:rPr lang="es-CO" sz="2133" i="1">
                                <a:latin typeface="Cambria Math" panose="02040503050406030204" pitchFamily="18" charset="0"/>
                              </a:rPr>
                              <m:t>−</m:t>
                            </m:r>
                            <m:r>
                              <a:rPr lang="es-CO" sz="2133" i="1">
                                <a:latin typeface="Cambria Math" panose="02040503050406030204" pitchFamily="18" charset="0"/>
                              </a:rPr>
                              <m:t>𝐺𝑝</m:t>
                            </m:r>
                          </m:e>
                        </m:d>
                        <m:r>
                          <a:rPr lang="es-CO" sz="2133" i="1">
                            <a:latin typeface="Cambria Math" panose="02040503050406030204" pitchFamily="18" charset="0"/>
                          </a:rPr>
                          <m:t>𝑁𝑝</m:t>
                        </m:r>
                      </m:num>
                      <m:den>
                        <m:sSup>
                          <m:sSupPr>
                            <m:ctrlPr>
                              <a:rPr lang="es-CO" sz="2133" i="1">
                                <a:latin typeface="Cambria Math" panose="02040503050406030204" pitchFamily="18" charset="0"/>
                              </a:rPr>
                            </m:ctrlPr>
                          </m:sSupPr>
                          <m:e>
                            <m:d>
                              <m:dPr>
                                <m:ctrlPr>
                                  <a:rPr lang="es-CO" sz="2133" i="1">
                                    <a:latin typeface="Cambria Math" panose="02040503050406030204" pitchFamily="18" charset="0"/>
                                  </a:rPr>
                                </m:ctrlPr>
                              </m:dPr>
                              <m:e>
                                <m:r>
                                  <a:rPr lang="es-CO" sz="2133" i="1">
                                    <a:latin typeface="Cambria Math" panose="02040503050406030204" pitchFamily="18" charset="0"/>
                                  </a:rPr>
                                  <m:t>1+</m:t>
                                </m:r>
                                <m:r>
                                  <a:rPr lang="es-CO" sz="2133" i="1">
                                    <a:latin typeface="Cambria Math" panose="02040503050406030204" pitchFamily="18" charset="0"/>
                                  </a:rPr>
                                  <m:t>𝑖</m:t>
                                </m:r>
                              </m:e>
                            </m:d>
                          </m:e>
                          <m:sup>
                            <m:d>
                              <m:dPr>
                                <m:ctrlPr>
                                  <a:rPr lang="es-CO" sz="2133" i="1">
                                    <a:latin typeface="Cambria Math" panose="02040503050406030204" pitchFamily="18" charset="0"/>
                                  </a:rPr>
                                </m:ctrlPr>
                              </m:dPr>
                              <m:e>
                                <m:r>
                                  <a:rPr lang="es-CO" sz="2133" i="1">
                                    <a:latin typeface="Cambria Math" panose="02040503050406030204" pitchFamily="18" charset="0"/>
                                  </a:rPr>
                                  <m:t>𝑁𝑝</m:t>
                                </m:r>
                              </m:e>
                            </m:d>
                          </m:sup>
                        </m:sSup>
                      </m:den>
                    </m:f>
                    <m:r>
                      <a:rPr lang="es-CO" sz="2133" i="1">
                        <a:latin typeface="Cambria Math" panose="02040503050406030204" pitchFamily="18" charset="0"/>
                      </a:rPr>
                      <m:t>−</m:t>
                    </m:r>
                    <m:f>
                      <m:fPr>
                        <m:ctrlPr>
                          <a:rPr lang="es-CO" sz="2133" i="1">
                            <a:latin typeface="Cambria Math" panose="02040503050406030204" pitchFamily="18" charset="0"/>
                          </a:rPr>
                        </m:ctrlPr>
                      </m:fPr>
                      <m:num>
                        <m:r>
                          <a:rPr lang="es-CO" sz="2133" i="1">
                            <a:latin typeface="Cambria Math" panose="02040503050406030204" pitchFamily="18" charset="0"/>
                          </a:rPr>
                          <m:t>𝐺𝑛𝑝</m:t>
                        </m:r>
                        <m:d>
                          <m:dPr>
                            <m:ctrlPr>
                              <a:rPr lang="es-CO" sz="2133" i="1">
                                <a:latin typeface="Cambria Math" panose="02040503050406030204" pitchFamily="18" charset="0"/>
                              </a:rPr>
                            </m:ctrlPr>
                          </m:dPr>
                          <m:e>
                            <m:r>
                              <a:rPr lang="es-CO" sz="2133" i="1">
                                <a:latin typeface="Cambria Math" panose="02040503050406030204" pitchFamily="18" charset="0"/>
                              </a:rPr>
                              <m:t>𝑁𝑛𝑝</m:t>
                            </m:r>
                          </m:e>
                        </m:d>
                      </m:num>
                      <m:den>
                        <m:sSup>
                          <m:sSupPr>
                            <m:ctrlPr>
                              <a:rPr lang="es-CO" sz="2133" i="1">
                                <a:latin typeface="Cambria Math" panose="02040503050406030204" pitchFamily="18" charset="0"/>
                              </a:rPr>
                            </m:ctrlPr>
                          </m:sSupPr>
                          <m:e>
                            <m:d>
                              <m:dPr>
                                <m:ctrlPr>
                                  <a:rPr lang="es-CO" sz="2133" i="1">
                                    <a:latin typeface="Cambria Math" panose="02040503050406030204" pitchFamily="18" charset="0"/>
                                  </a:rPr>
                                </m:ctrlPr>
                              </m:dPr>
                              <m:e>
                                <m:r>
                                  <a:rPr lang="es-CO" sz="2133" i="1">
                                    <a:latin typeface="Cambria Math" panose="02040503050406030204" pitchFamily="18" charset="0"/>
                                  </a:rPr>
                                  <m:t>1+</m:t>
                                </m:r>
                                <m:r>
                                  <a:rPr lang="es-CO" sz="2133" i="1">
                                    <a:latin typeface="Cambria Math" panose="02040503050406030204" pitchFamily="18" charset="0"/>
                                  </a:rPr>
                                  <m:t>𝑖</m:t>
                                </m:r>
                              </m:e>
                            </m:d>
                          </m:e>
                          <m:sup>
                            <m:d>
                              <m:dPr>
                                <m:ctrlPr>
                                  <a:rPr lang="es-CO" sz="2133" i="1">
                                    <a:latin typeface="Cambria Math" panose="02040503050406030204" pitchFamily="18" charset="0"/>
                                  </a:rPr>
                                </m:ctrlPr>
                              </m:dPr>
                              <m:e>
                                <m:r>
                                  <a:rPr lang="es-CO" sz="2133" i="1">
                                    <a:latin typeface="Cambria Math" panose="02040503050406030204" pitchFamily="18" charset="0"/>
                                  </a:rPr>
                                  <m:t>𝑁𝑝</m:t>
                                </m:r>
                                <m:r>
                                  <a:rPr lang="es-CO" sz="2133" i="1">
                                    <a:latin typeface="Cambria Math" panose="02040503050406030204" pitchFamily="18" charset="0"/>
                                  </a:rPr>
                                  <m:t>+</m:t>
                                </m:r>
                                <m:r>
                                  <a:rPr lang="es-CO" sz="2133" i="1">
                                    <a:latin typeface="Cambria Math" panose="02040503050406030204" pitchFamily="18" charset="0"/>
                                  </a:rPr>
                                  <m:t>𝑁𝑛𝑝</m:t>
                                </m:r>
                              </m:e>
                            </m:d>
                          </m:sup>
                        </m:sSup>
                      </m:den>
                    </m:f>
                  </m:oMath>
                </a14:m>
                <a:r>
                  <a:rPr lang="es-CO" sz="2133" dirty="0"/>
                  <a:t> </a:t>
                </a:r>
              </a:p>
              <a:p>
                <a:endParaRPr lang="es-CO" sz="1371" dirty="0"/>
              </a:p>
              <a:p>
                <a:r>
                  <a:rPr lang="es-ES" sz="1371" dirty="0"/>
                  <a:t>Donde:</a:t>
                </a:r>
                <a:endParaRPr lang="es-CO" sz="1371" dirty="0"/>
              </a:p>
              <a:p>
                <a:r>
                  <a:rPr lang="es-ES" sz="1371" dirty="0"/>
                  <a:t> </a:t>
                </a:r>
                <a:endParaRPr lang="es-CO" sz="1371" dirty="0"/>
              </a:p>
              <a:p>
                <a:pPr marL="338665" indent="-338665"/>
                <a:r>
                  <a:rPr lang="es-ES" sz="1371" b="1" dirty="0"/>
                  <a:t>Fi: 	</a:t>
                </a:r>
                <a:r>
                  <a:rPr lang="es-CO" sz="1371" dirty="0"/>
                  <a:t>Flujo inicial</a:t>
                </a:r>
              </a:p>
              <a:p>
                <a:pPr marL="338665" indent="-338665"/>
                <a:r>
                  <a:rPr lang="es-ES" sz="1371" b="1" dirty="0" err="1"/>
                  <a:t>I</a:t>
                </a:r>
                <a:r>
                  <a:rPr lang="es-ES" sz="1371" b="1" baseline="-25000" dirty="0" err="1"/>
                  <a:t>p</a:t>
                </a:r>
                <a:r>
                  <a:rPr lang="es-ES" sz="1371" b="1" dirty="0"/>
                  <a:t>: 	</a:t>
                </a:r>
                <a:r>
                  <a:rPr lang="es-ES" sz="1371" dirty="0"/>
                  <a:t>Ingresos por mes que faltan para terminar el contrato de arrendamiento.</a:t>
                </a:r>
                <a:endParaRPr lang="es-CO" sz="1371" dirty="0"/>
              </a:p>
              <a:p>
                <a:pPr marL="338665" indent="-338665"/>
                <a:r>
                  <a:rPr lang="es-ES" sz="1371" b="1" dirty="0" err="1"/>
                  <a:t>G</a:t>
                </a:r>
                <a:r>
                  <a:rPr lang="es-ES" sz="1371" b="1" baseline="-25000" dirty="0" err="1"/>
                  <a:t>p</a:t>
                </a:r>
                <a:r>
                  <a:rPr lang="es-ES" sz="1371" b="1" dirty="0"/>
                  <a:t>: 	</a:t>
                </a:r>
                <a:r>
                  <a:rPr lang="es-ES" sz="1371" dirty="0"/>
                  <a:t>Gastos por mes que faltan para terminar el contrato de arrendamiento.</a:t>
                </a:r>
                <a:endParaRPr lang="es-CO" sz="1371" dirty="0"/>
              </a:p>
              <a:p>
                <a:pPr marL="338665" indent="-338665"/>
                <a:r>
                  <a:rPr lang="es-ES" sz="1371" b="1" dirty="0"/>
                  <a:t>N</a:t>
                </a:r>
                <a:r>
                  <a:rPr lang="es-ES" sz="1371" b="1" baseline="-25000" dirty="0"/>
                  <a:t>p</a:t>
                </a:r>
                <a:r>
                  <a:rPr lang="es-ES" sz="1371" b="1" dirty="0"/>
                  <a:t>:</a:t>
                </a:r>
                <a:r>
                  <a:rPr lang="es-ES" sz="1371" dirty="0"/>
                  <a:t> 	Tiempo en meses que faltan para terminar el contrato de arrendamiento.</a:t>
                </a:r>
                <a:endParaRPr lang="es-CO" sz="1371" dirty="0"/>
              </a:p>
              <a:p>
                <a:pPr marL="338665" indent="-338665" algn="just"/>
                <a:r>
                  <a:rPr lang="es-ES" sz="1371" b="1" dirty="0"/>
                  <a:t>i:</a:t>
                </a:r>
                <a:r>
                  <a:rPr lang="es-ES" sz="1371" dirty="0"/>
                  <a:t> 	Tasa de Descuento </a:t>
                </a:r>
                <a:endParaRPr lang="es-CO" sz="1371" dirty="0"/>
              </a:p>
              <a:p>
                <a:pPr marL="338665" indent="-338665" algn="just"/>
                <a:r>
                  <a:rPr lang="es-ES" sz="1371" b="1" dirty="0" err="1"/>
                  <a:t>G</a:t>
                </a:r>
                <a:r>
                  <a:rPr lang="es-ES" sz="1371" b="1" baseline="-25000" dirty="0" err="1"/>
                  <a:t>np</a:t>
                </a:r>
                <a:r>
                  <a:rPr lang="es-ES" sz="1371" b="1" dirty="0"/>
                  <a:t>: </a:t>
                </a:r>
                <a:r>
                  <a:rPr lang="es-ES" sz="1371" dirty="0"/>
                  <a:t>Gastos mensuales durante el tiempo </a:t>
                </a:r>
                <a:r>
                  <a:rPr lang="es-CO" sz="1371" dirty="0"/>
                  <a:t>que hace falta para completar el tiempo del proceso de extinción de dominio una vez finalizado el contrato de arrendamiento.</a:t>
                </a:r>
              </a:p>
              <a:p>
                <a:pPr marL="338665" indent="-338665" algn="just"/>
                <a:r>
                  <a:rPr lang="es-ES" sz="1371" b="1" dirty="0" err="1"/>
                  <a:t>N</a:t>
                </a:r>
                <a:r>
                  <a:rPr lang="es-ES" sz="1371" b="1" baseline="-25000" dirty="0" err="1"/>
                  <a:t>np</a:t>
                </a:r>
                <a:r>
                  <a:rPr lang="es-ES" sz="1371" b="1" baseline="-25000" dirty="0"/>
                  <a:t>: 	</a:t>
                </a:r>
                <a:r>
                  <a:rPr lang="es-ES" sz="1371" dirty="0"/>
                  <a:t>Tiempo en meses que hace falta para completar proceso de extinción de dominio una vez finalizado el proceso de extinción de dominio.</a:t>
                </a:r>
                <a:endParaRPr lang="es-CO" sz="1371" dirty="0"/>
              </a:p>
              <a:p>
                <a:endParaRPr lang="es-CO" sz="1371" dirty="0"/>
              </a:p>
              <a:p>
                <a:endParaRPr lang="es-CO" sz="1371" dirty="0"/>
              </a:p>
            </p:txBody>
          </p:sp>
        </mc:Choice>
        <mc:Fallback xmlns="">
          <p:sp>
            <p:nvSpPr>
              <p:cNvPr id="8" name="CuadroTexto 7"/>
              <p:cNvSpPr txBox="1">
                <a:spLocks noRot="1" noChangeAspect="1" noMove="1" noResize="1" noEditPoints="1" noAdjustHandles="1" noChangeArrowheads="1" noChangeShapeType="1" noTextEdit="1"/>
              </p:cNvSpPr>
              <p:nvPr/>
            </p:nvSpPr>
            <p:spPr>
              <a:xfrm>
                <a:off x="2409597" y="1270694"/>
                <a:ext cx="7652726" cy="4201728"/>
              </a:xfrm>
              <a:prstGeom prst="rect">
                <a:avLst/>
              </a:prstGeom>
              <a:blipFill>
                <a:blip r:embed="rId3"/>
                <a:stretch>
                  <a:fillRect l="-239" t="-145" r="-398"/>
                </a:stretch>
              </a:blipFill>
            </p:spPr>
            <p:txBody>
              <a:bodyPr/>
              <a:lstStyle/>
              <a:p>
                <a:r>
                  <a:rPr lang="es-CO">
                    <a:noFill/>
                  </a:rPr>
                  <a:t> </a:t>
                </a:r>
              </a:p>
            </p:txBody>
          </p:sp>
        </mc:Fallback>
      </mc:AlternateContent>
      <p:sp>
        <p:nvSpPr>
          <p:cNvPr id="9" name="Rectángulo 8"/>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0" name="CuadroTexto 9"/>
          <p:cNvSpPr txBox="1"/>
          <p:nvPr/>
        </p:nvSpPr>
        <p:spPr>
          <a:xfrm>
            <a:off x="2129678" y="5503691"/>
            <a:ext cx="1368490" cy="373692"/>
          </a:xfrm>
          <a:prstGeom prst="rect">
            <a:avLst/>
          </a:prstGeom>
          <a:noFill/>
        </p:spPr>
        <p:txBody>
          <a:bodyPr wrap="square" rtlCol="0">
            <a:spAutoFit/>
          </a:bodyPr>
          <a:lstStyle/>
          <a:p>
            <a:r>
              <a:rPr lang="es-CO" sz="914" dirty="0"/>
              <a:t>Proceso extinción de dominio</a:t>
            </a:r>
          </a:p>
        </p:txBody>
      </p:sp>
      <p:pic>
        <p:nvPicPr>
          <p:cNvPr id="3" name="Imagen 2"/>
          <p:cNvPicPr>
            <a:picLocks noChangeAspect="1"/>
          </p:cNvPicPr>
          <p:nvPr/>
        </p:nvPicPr>
        <p:blipFill>
          <a:blip r:embed="rId4"/>
          <a:stretch>
            <a:fillRect/>
          </a:stretch>
        </p:blipFill>
        <p:spPr>
          <a:xfrm>
            <a:off x="3622472" y="4649244"/>
            <a:ext cx="5388694" cy="1681413"/>
          </a:xfrm>
          <a:prstGeom prst="rect">
            <a:avLst/>
          </a:prstGeom>
        </p:spPr>
      </p:pic>
      <p:sp>
        <p:nvSpPr>
          <p:cNvPr id="11" name="Rectángulo 10"/>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3" name="Rectángulo 12"/>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4" name="Imagen 13" descr="Fondos oscuros-0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5" name="CuadroTexto 14"/>
          <p:cNvSpPr txBox="1"/>
          <p:nvPr/>
        </p:nvSpPr>
        <p:spPr>
          <a:xfrm>
            <a:off x="1715678" y="79003"/>
            <a:ext cx="10380133" cy="954107"/>
          </a:xfrm>
          <a:prstGeom prst="rect">
            <a:avLst/>
          </a:prstGeom>
          <a:noFill/>
        </p:spPr>
        <p:txBody>
          <a:bodyPr wrap="square" rtlCol="0">
            <a:spAutoFit/>
          </a:bodyPr>
          <a:lstStyle/>
          <a:p>
            <a:pPr algn="r"/>
            <a:r>
              <a:rPr lang="es-CO" sz="2800" b="1" dirty="0">
                <a:solidFill>
                  <a:schemeClr val="bg1"/>
                </a:solidFill>
              </a:rPr>
              <a:t>COSTO BENEFICIO INMUEBLES QUE SE </a:t>
            </a:r>
          </a:p>
          <a:p>
            <a:pPr algn="r"/>
            <a:r>
              <a:rPr lang="es-CO" sz="2800" b="1" dirty="0">
                <a:solidFill>
                  <a:schemeClr val="bg1"/>
                </a:solidFill>
              </a:rPr>
              <a:t>ENCUENTRAN PRODUCTIVOS</a:t>
            </a:r>
          </a:p>
        </p:txBody>
      </p:sp>
    </p:spTree>
    <p:extLst>
      <p:ext uri="{BB962C8B-B14F-4D97-AF65-F5344CB8AC3E}">
        <p14:creationId xmlns:p14="http://schemas.microsoft.com/office/powerpoint/2010/main" val="23838906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mc:AlternateContent xmlns:mc="http://schemas.openxmlformats.org/markup-compatibility/2006" xmlns:a14="http://schemas.microsoft.com/office/drawing/2010/main">
        <mc:Choice Requires="a14">
          <p:sp>
            <p:nvSpPr>
              <p:cNvPr id="8" name="CuadroTexto 7"/>
              <p:cNvSpPr txBox="1"/>
              <p:nvPr/>
            </p:nvSpPr>
            <p:spPr>
              <a:xfrm>
                <a:off x="2356172" y="1191779"/>
                <a:ext cx="7652726" cy="4747966"/>
              </a:xfrm>
              <a:prstGeom prst="rect">
                <a:avLst/>
              </a:prstGeom>
              <a:noFill/>
            </p:spPr>
            <p:txBody>
              <a:bodyPr wrap="square" rtlCol="0">
                <a:spAutoFit/>
              </a:bodyPr>
              <a:lstStyle/>
              <a:p>
                <a:pPr algn="just"/>
                <a:r>
                  <a:rPr lang="es-ES" sz="1371" dirty="0"/>
                  <a:t>Esta modelación permite calcular el costo beneficio mediante un ejercicio de valor presente de ingresos y gastos que asume la entidad en la administración de un inmueble improductivo que tenga probabilidad de arrendarse.</a:t>
                </a:r>
              </a:p>
              <a:p>
                <a:r>
                  <a:rPr lang="es-ES" sz="1371" dirty="0"/>
                  <a:t> </a:t>
                </a:r>
                <a:endParaRPr lang="es-CO" sz="1371" dirty="0"/>
              </a:p>
              <a:p>
                <a:pPr algn="ctr"/>
                <a:r>
                  <a:rPr lang="es-CO" sz="2133" i="1" dirty="0"/>
                  <a:t>VPNIMPROD </a:t>
                </a:r>
                <a:r>
                  <a:rPr lang="es-CO" sz="2133" dirty="0"/>
                  <a:t>= </a:t>
                </a:r>
                <a14:m>
                  <m:oMath xmlns:m="http://schemas.openxmlformats.org/officeDocument/2006/math">
                    <m:d>
                      <m:dPr>
                        <m:begChr m:val=""/>
                        <m:endChr m:val=""/>
                        <m:ctrlPr>
                          <a:rPr lang="es-CO" sz="2133" i="1">
                            <a:latin typeface="Cambria Math" panose="02040503050406030204" pitchFamily="18" charset="0"/>
                          </a:rPr>
                        </m:ctrlPr>
                      </m:dPr>
                      <m:e>
                        <m:r>
                          <a:rPr lang="es-CO" sz="2133" i="1">
                            <a:latin typeface="Cambria Math" panose="02040503050406030204" pitchFamily="18" charset="0"/>
                          </a:rPr>
                          <m:t>𝐹𝑖</m:t>
                        </m:r>
                      </m:e>
                    </m:d>
                    <m:r>
                      <a:rPr lang="es-CO" sz="2133" i="1">
                        <a:latin typeface="Cambria Math" panose="02040503050406030204" pitchFamily="18" charset="0"/>
                      </a:rPr>
                      <m:t>+</m:t>
                    </m:r>
                    <m:f>
                      <m:fPr>
                        <m:ctrlPr>
                          <a:rPr lang="es-CO" sz="2133" i="1">
                            <a:latin typeface="Cambria Math" panose="02040503050406030204" pitchFamily="18" charset="0"/>
                          </a:rPr>
                        </m:ctrlPr>
                      </m:fPr>
                      <m:num>
                        <m:d>
                          <m:dPr>
                            <m:ctrlPr>
                              <a:rPr lang="es-CO" sz="2133" i="1">
                                <a:latin typeface="Cambria Math" panose="02040503050406030204" pitchFamily="18" charset="0"/>
                              </a:rPr>
                            </m:ctrlPr>
                          </m:dPr>
                          <m:e>
                            <m:d>
                              <m:dPr>
                                <m:ctrlPr>
                                  <a:rPr lang="es-CO" sz="2133" i="1">
                                    <a:latin typeface="Cambria Math" panose="02040503050406030204" pitchFamily="18" charset="0"/>
                                  </a:rPr>
                                </m:ctrlPr>
                              </m:dPr>
                              <m:e>
                                <m:r>
                                  <a:rPr lang="es-CO" sz="2133" i="1">
                                    <a:latin typeface="Cambria Math" panose="02040503050406030204" pitchFamily="18" charset="0"/>
                                  </a:rPr>
                                  <m:t>𝐸𝑟</m:t>
                                </m:r>
                                <m:d>
                                  <m:dPr>
                                    <m:ctrlPr>
                                      <a:rPr lang="es-CO" sz="2133" i="1">
                                        <a:latin typeface="Cambria Math" panose="02040503050406030204" pitchFamily="18" charset="0"/>
                                      </a:rPr>
                                    </m:ctrlPr>
                                  </m:dPr>
                                  <m:e>
                                    <m:r>
                                      <a:rPr lang="es-CO" sz="2133" i="1">
                                        <a:latin typeface="Cambria Math" panose="02040503050406030204" pitchFamily="18" charset="0"/>
                                      </a:rPr>
                                      <m:t>𝑃𝑎</m:t>
                                    </m:r>
                                  </m:e>
                                </m:d>
                              </m:e>
                            </m:d>
                            <m:r>
                              <a:rPr lang="es-CO" sz="2133" i="1">
                                <a:latin typeface="Cambria Math" panose="02040503050406030204" pitchFamily="18" charset="0"/>
                              </a:rPr>
                              <m:t>−</m:t>
                            </m:r>
                            <m:r>
                              <a:rPr lang="es-CO" sz="2133" i="1">
                                <a:latin typeface="Cambria Math" panose="02040503050406030204" pitchFamily="18" charset="0"/>
                              </a:rPr>
                              <m:t>𝐺𝑝</m:t>
                            </m:r>
                          </m:e>
                        </m:d>
                        <m:r>
                          <a:rPr lang="es-CO" sz="2133" i="1">
                            <a:latin typeface="Cambria Math" panose="02040503050406030204" pitchFamily="18" charset="0"/>
                          </a:rPr>
                          <m:t>𝑁𝑝</m:t>
                        </m:r>
                      </m:num>
                      <m:den>
                        <m:sSup>
                          <m:sSupPr>
                            <m:ctrlPr>
                              <a:rPr lang="es-CO" sz="2133" i="1">
                                <a:latin typeface="Cambria Math" panose="02040503050406030204" pitchFamily="18" charset="0"/>
                              </a:rPr>
                            </m:ctrlPr>
                          </m:sSupPr>
                          <m:e>
                            <m:d>
                              <m:dPr>
                                <m:ctrlPr>
                                  <a:rPr lang="es-CO" sz="2133" i="1">
                                    <a:latin typeface="Cambria Math" panose="02040503050406030204" pitchFamily="18" charset="0"/>
                                  </a:rPr>
                                </m:ctrlPr>
                              </m:dPr>
                              <m:e>
                                <m:r>
                                  <a:rPr lang="es-CO" sz="2133" i="1">
                                    <a:latin typeface="Cambria Math" panose="02040503050406030204" pitchFamily="18" charset="0"/>
                                  </a:rPr>
                                  <m:t>1+</m:t>
                                </m:r>
                                <m:r>
                                  <a:rPr lang="es-CO" sz="2133" i="1">
                                    <a:latin typeface="Cambria Math" panose="02040503050406030204" pitchFamily="18" charset="0"/>
                                  </a:rPr>
                                  <m:t>𝑖</m:t>
                                </m:r>
                              </m:e>
                            </m:d>
                          </m:e>
                          <m:sup>
                            <m:d>
                              <m:dPr>
                                <m:ctrlPr>
                                  <a:rPr lang="es-CO" sz="2133" i="1">
                                    <a:latin typeface="Cambria Math" panose="02040503050406030204" pitchFamily="18" charset="0"/>
                                  </a:rPr>
                                </m:ctrlPr>
                              </m:dPr>
                              <m:e>
                                <m:r>
                                  <a:rPr lang="es-CO" sz="2133" i="1">
                                    <a:latin typeface="Cambria Math" panose="02040503050406030204" pitchFamily="18" charset="0"/>
                                  </a:rPr>
                                  <m:t>𝑁𝑝</m:t>
                                </m:r>
                              </m:e>
                            </m:d>
                          </m:sup>
                        </m:sSup>
                      </m:den>
                    </m:f>
                    <m:r>
                      <a:rPr lang="es-CO" sz="2133" i="1">
                        <a:latin typeface="Cambria Math" panose="02040503050406030204" pitchFamily="18" charset="0"/>
                      </a:rPr>
                      <m:t>−</m:t>
                    </m:r>
                    <m:f>
                      <m:fPr>
                        <m:ctrlPr>
                          <a:rPr lang="es-CO" sz="2133" i="1">
                            <a:latin typeface="Cambria Math" panose="02040503050406030204" pitchFamily="18" charset="0"/>
                          </a:rPr>
                        </m:ctrlPr>
                      </m:fPr>
                      <m:num>
                        <m:r>
                          <a:rPr lang="es-CO" sz="2133" i="1">
                            <a:latin typeface="Cambria Math" panose="02040503050406030204" pitchFamily="18" charset="0"/>
                          </a:rPr>
                          <m:t>𝐺𝑛𝑝</m:t>
                        </m:r>
                        <m:d>
                          <m:dPr>
                            <m:ctrlPr>
                              <a:rPr lang="es-CO" sz="2133" i="1">
                                <a:latin typeface="Cambria Math" panose="02040503050406030204" pitchFamily="18" charset="0"/>
                              </a:rPr>
                            </m:ctrlPr>
                          </m:dPr>
                          <m:e>
                            <m:r>
                              <a:rPr lang="es-CO" sz="2133" i="1">
                                <a:latin typeface="Cambria Math" panose="02040503050406030204" pitchFamily="18" charset="0"/>
                              </a:rPr>
                              <m:t>𝑁𝑛𝑝</m:t>
                            </m:r>
                          </m:e>
                        </m:d>
                      </m:num>
                      <m:den>
                        <m:sSup>
                          <m:sSupPr>
                            <m:ctrlPr>
                              <a:rPr lang="es-CO" sz="2133" i="1">
                                <a:latin typeface="Cambria Math" panose="02040503050406030204" pitchFamily="18" charset="0"/>
                              </a:rPr>
                            </m:ctrlPr>
                          </m:sSupPr>
                          <m:e>
                            <m:d>
                              <m:dPr>
                                <m:ctrlPr>
                                  <a:rPr lang="es-CO" sz="2133" i="1">
                                    <a:latin typeface="Cambria Math" panose="02040503050406030204" pitchFamily="18" charset="0"/>
                                  </a:rPr>
                                </m:ctrlPr>
                              </m:dPr>
                              <m:e>
                                <m:r>
                                  <a:rPr lang="es-CO" sz="2133" i="1">
                                    <a:latin typeface="Cambria Math" panose="02040503050406030204" pitchFamily="18" charset="0"/>
                                  </a:rPr>
                                  <m:t>1+</m:t>
                                </m:r>
                                <m:r>
                                  <a:rPr lang="es-CO" sz="2133" i="1">
                                    <a:latin typeface="Cambria Math" panose="02040503050406030204" pitchFamily="18" charset="0"/>
                                  </a:rPr>
                                  <m:t>𝑖</m:t>
                                </m:r>
                              </m:e>
                            </m:d>
                          </m:e>
                          <m:sup>
                            <m:d>
                              <m:dPr>
                                <m:ctrlPr>
                                  <a:rPr lang="es-CO" sz="2133" i="1">
                                    <a:latin typeface="Cambria Math" panose="02040503050406030204" pitchFamily="18" charset="0"/>
                                  </a:rPr>
                                </m:ctrlPr>
                              </m:dPr>
                              <m:e>
                                <m:r>
                                  <a:rPr lang="es-CO" sz="2133" i="1">
                                    <a:latin typeface="Cambria Math" panose="02040503050406030204" pitchFamily="18" charset="0"/>
                                  </a:rPr>
                                  <m:t>𝑁𝑝</m:t>
                                </m:r>
                                <m:r>
                                  <a:rPr lang="es-CO" sz="2133" i="1">
                                    <a:latin typeface="Cambria Math" panose="02040503050406030204" pitchFamily="18" charset="0"/>
                                  </a:rPr>
                                  <m:t>+</m:t>
                                </m:r>
                                <m:r>
                                  <a:rPr lang="es-CO" sz="2133" i="1">
                                    <a:latin typeface="Cambria Math" panose="02040503050406030204" pitchFamily="18" charset="0"/>
                                  </a:rPr>
                                  <m:t>𝑁𝑛𝑝</m:t>
                                </m:r>
                              </m:e>
                            </m:d>
                          </m:sup>
                        </m:sSup>
                      </m:den>
                    </m:f>
                  </m:oMath>
                </a14:m>
                <a:endParaRPr lang="es-CO" sz="1371" dirty="0"/>
              </a:p>
              <a:p>
                <a:r>
                  <a:rPr lang="es-ES" sz="1371" dirty="0"/>
                  <a:t> </a:t>
                </a:r>
                <a:endParaRPr lang="es-CO" sz="1371" dirty="0"/>
              </a:p>
              <a:p>
                <a:r>
                  <a:rPr lang="es-ES" sz="1371" dirty="0"/>
                  <a:t>Donde:</a:t>
                </a:r>
                <a:endParaRPr lang="es-CO" sz="1371" dirty="0"/>
              </a:p>
              <a:p>
                <a:r>
                  <a:rPr lang="es-ES" sz="1371" dirty="0"/>
                  <a:t> </a:t>
                </a:r>
                <a:endParaRPr lang="es-CO" sz="1371" dirty="0"/>
              </a:p>
              <a:p>
                <a:pPr marL="338665" indent="-338665"/>
                <a:r>
                  <a:rPr lang="es-ES" sz="1371" b="1" dirty="0"/>
                  <a:t>Fi:</a:t>
                </a:r>
                <a:r>
                  <a:rPr lang="es-ES" sz="1371" dirty="0"/>
                  <a:t> 	Flujo Inicial.</a:t>
                </a:r>
                <a:endParaRPr lang="es-CO" sz="1371" dirty="0"/>
              </a:p>
              <a:p>
                <a:pPr marL="338665" indent="-338665"/>
                <a:r>
                  <a:rPr lang="es-ES" sz="1371" b="1" dirty="0"/>
                  <a:t>Er:</a:t>
                </a:r>
                <a:r>
                  <a:rPr lang="es-ES" sz="1371" dirty="0"/>
                  <a:t> 	Estimado de renta según el valor catastral.</a:t>
                </a:r>
                <a:endParaRPr lang="es-CO" sz="1371" dirty="0"/>
              </a:p>
              <a:p>
                <a:pPr marL="338665" indent="-338665"/>
                <a:r>
                  <a:rPr lang="es-ES" sz="1371" b="1" dirty="0" err="1"/>
                  <a:t>Pa</a:t>
                </a:r>
                <a:r>
                  <a:rPr lang="es-ES" sz="1371" b="1" dirty="0"/>
                  <a:t>:</a:t>
                </a:r>
                <a:r>
                  <a:rPr lang="es-ES" sz="1371" dirty="0"/>
                  <a:t> 	Probabilidad de arrendamiento.</a:t>
                </a:r>
                <a:endParaRPr lang="es-CO" sz="1371" dirty="0"/>
              </a:p>
              <a:p>
                <a:pPr marL="338665" indent="-338665"/>
                <a:r>
                  <a:rPr lang="es-ES" sz="1371" b="1" dirty="0" err="1"/>
                  <a:t>G</a:t>
                </a:r>
                <a:r>
                  <a:rPr lang="es-ES" sz="1371" b="1" baseline="-25000" dirty="0" err="1"/>
                  <a:t>p</a:t>
                </a:r>
                <a:r>
                  <a:rPr lang="es-ES" sz="1371" b="1" dirty="0"/>
                  <a:t>: 	</a:t>
                </a:r>
                <a:r>
                  <a:rPr lang="es-ES" sz="1371" dirty="0"/>
                  <a:t>Gastos por mes durante un contrato de arrendamiento.</a:t>
                </a:r>
                <a:endParaRPr lang="es-CO" sz="1371" dirty="0"/>
              </a:p>
              <a:p>
                <a:pPr marL="338665" indent="-338665"/>
                <a:r>
                  <a:rPr lang="es-ES" sz="1371" b="1" dirty="0"/>
                  <a:t>N</a:t>
                </a:r>
                <a:r>
                  <a:rPr lang="es-ES" sz="1371" b="1" baseline="-25000" dirty="0"/>
                  <a:t>p</a:t>
                </a:r>
                <a:r>
                  <a:rPr lang="es-ES" sz="1371" b="1" dirty="0"/>
                  <a:t>:</a:t>
                </a:r>
                <a:r>
                  <a:rPr lang="es-ES" sz="1371" dirty="0"/>
                  <a:t> 	Tiempo estimado en meses que dura un contrato de arrendamiento.</a:t>
                </a:r>
                <a:endParaRPr lang="es-CO" sz="1371" dirty="0"/>
              </a:p>
              <a:p>
                <a:pPr marL="338665" indent="-338665" algn="just"/>
                <a:r>
                  <a:rPr lang="es-ES" sz="1371" b="1" dirty="0"/>
                  <a:t>i:</a:t>
                </a:r>
                <a:r>
                  <a:rPr lang="es-ES" sz="1371" dirty="0"/>
                  <a:t> 	Tasa de Descuento</a:t>
                </a:r>
                <a:endParaRPr lang="es-CO" sz="1371" dirty="0"/>
              </a:p>
              <a:p>
                <a:pPr marL="338665" indent="-338665" algn="just"/>
                <a:r>
                  <a:rPr lang="es-ES" sz="1371" b="1" dirty="0" err="1"/>
                  <a:t>G</a:t>
                </a:r>
                <a:r>
                  <a:rPr lang="es-ES" sz="1371" b="1" baseline="-25000" dirty="0" err="1"/>
                  <a:t>np</a:t>
                </a:r>
                <a:r>
                  <a:rPr lang="es-ES" sz="1371" b="1" dirty="0"/>
                  <a:t>: 	</a:t>
                </a:r>
                <a:r>
                  <a:rPr lang="es-ES" sz="1371" dirty="0"/>
                  <a:t>Gastos mensuales durante el tiempo muerto </a:t>
                </a:r>
                <a:r>
                  <a:rPr lang="es-CO" sz="1371" dirty="0"/>
                  <a:t>que hace falta para completar el tiempo del proceso de extinción de dominio desde que termina el contrato de arrendamiento.</a:t>
                </a:r>
              </a:p>
              <a:p>
                <a:pPr marL="338665" indent="-338665" algn="just"/>
                <a:r>
                  <a:rPr lang="es-ES" sz="1371" b="1" dirty="0" err="1"/>
                  <a:t>N</a:t>
                </a:r>
                <a:r>
                  <a:rPr lang="es-ES" sz="1371" b="1" baseline="-25000" dirty="0" err="1"/>
                  <a:t>np</a:t>
                </a:r>
                <a:r>
                  <a:rPr lang="es-ES" sz="1371" b="1" baseline="-25000" dirty="0"/>
                  <a:t>: 	</a:t>
                </a:r>
                <a:r>
                  <a:rPr lang="es-ES" sz="1371" dirty="0"/>
                  <a:t>Tiempo muerto para completar proceso de extinción de dominio en meses </a:t>
                </a:r>
                <a:r>
                  <a:rPr lang="es-CO" sz="1371" dirty="0"/>
                  <a:t>desde que termina el contrato de arrendamiento.</a:t>
                </a:r>
              </a:p>
              <a:p>
                <a:pPr marL="338665" indent="-338665"/>
                <a:r>
                  <a:rPr lang="es-ES" sz="1371" dirty="0"/>
                  <a:t> </a:t>
                </a:r>
                <a:endParaRPr lang="es-CO" sz="1371" dirty="0"/>
              </a:p>
              <a:p>
                <a:endParaRPr lang="es-CO" sz="1371" dirty="0"/>
              </a:p>
            </p:txBody>
          </p:sp>
        </mc:Choice>
        <mc:Fallback xmlns="">
          <p:sp>
            <p:nvSpPr>
              <p:cNvPr id="8" name="CuadroTexto 7"/>
              <p:cNvSpPr txBox="1">
                <a:spLocks noRot="1" noChangeAspect="1" noMove="1" noResize="1" noEditPoints="1" noAdjustHandles="1" noChangeArrowheads="1" noChangeShapeType="1" noTextEdit="1"/>
              </p:cNvSpPr>
              <p:nvPr/>
            </p:nvSpPr>
            <p:spPr>
              <a:xfrm>
                <a:off x="2356172" y="1191779"/>
                <a:ext cx="7652726" cy="4747966"/>
              </a:xfrm>
              <a:prstGeom prst="rect">
                <a:avLst/>
              </a:prstGeom>
              <a:blipFill>
                <a:blip r:embed="rId3"/>
                <a:stretch>
                  <a:fillRect l="-239" t="-257" r="-239"/>
                </a:stretch>
              </a:blipFill>
            </p:spPr>
            <p:txBody>
              <a:bodyPr/>
              <a:lstStyle/>
              <a:p>
                <a:r>
                  <a:rPr lang="es-CO">
                    <a:noFill/>
                  </a:rPr>
                  <a:t> </a:t>
                </a:r>
              </a:p>
            </p:txBody>
          </p:sp>
        </mc:Fallback>
      </mc:AlternateContent>
      <p:sp>
        <p:nvSpPr>
          <p:cNvPr id="9" name="Rectángulo 8"/>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0" name="CuadroTexto 9"/>
          <p:cNvSpPr txBox="1"/>
          <p:nvPr/>
        </p:nvSpPr>
        <p:spPr>
          <a:xfrm>
            <a:off x="2047049" y="5834832"/>
            <a:ext cx="1368490" cy="373692"/>
          </a:xfrm>
          <a:prstGeom prst="rect">
            <a:avLst/>
          </a:prstGeom>
          <a:noFill/>
        </p:spPr>
        <p:txBody>
          <a:bodyPr wrap="square" rtlCol="0">
            <a:spAutoFit/>
          </a:bodyPr>
          <a:lstStyle/>
          <a:p>
            <a:r>
              <a:rPr lang="es-CO" sz="914" dirty="0"/>
              <a:t>Proceso extinción de dominio</a:t>
            </a:r>
          </a:p>
        </p:txBody>
      </p:sp>
      <p:pic>
        <p:nvPicPr>
          <p:cNvPr id="13" name="Imagen 12"/>
          <p:cNvPicPr>
            <a:picLocks noChangeAspect="1"/>
          </p:cNvPicPr>
          <p:nvPr/>
        </p:nvPicPr>
        <p:blipFill>
          <a:blip r:embed="rId4"/>
          <a:stretch>
            <a:fillRect/>
          </a:stretch>
        </p:blipFill>
        <p:spPr>
          <a:xfrm>
            <a:off x="3311549" y="4485766"/>
            <a:ext cx="6407675" cy="1968947"/>
          </a:xfrm>
          <a:prstGeom prst="rect">
            <a:avLst/>
          </a:prstGeom>
        </p:spPr>
      </p:pic>
      <p:sp>
        <p:nvSpPr>
          <p:cNvPr id="11" name="Rectángulo 10"/>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20" name="Rectángulo 19"/>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1" name="Imagen 20" descr="Fondos oscuros-0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22" name="CuadroTexto 21"/>
          <p:cNvSpPr txBox="1"/>
          <p:nvPr/>
        </p:nvSpPr>
        <p:spPr>
          <a:xfrm>
            <a:off x="1715678" y="79003"/>
            <a:ext cx="10380133" cy="954107"/>
          </a:xfrm>
          <a:prstGeom prst="rect">
            <a:avLst/>
          </a:prstGeom>
          <a:noFill/>
        </p:spPr>
        <p:txBody>
          <a:bodyPr wrap="square" rtlCol="0">
            <a:spAutoFit/>
          </a:bodyPr>
          <a:lstStyle/>
          <a:p>
            <a:pPr algn="r"/>
            <a:r>
              <a:rPr lang="es-CO" sz="2800" b="1" dirty="0">
                <a:solidFill>
                  <a:schemeClr val="bg1"/>
                </a:solidFill>
              </a:rPr>
              <a:t>COSTO BENEFICIO INMUEBLES QUE SE ENCUENTRAN </a:t>
            </a:r>
          </a:p>
          <a:p>
            <a:pPr algn="r"/>
            <a:r>
              <a:rPr lang="es-CO" sz="2800" b="1" dirty="0">
                <a:solidFill>
                  <a:schemeClr val="bg1"/>
                </a:solidFill>
              </a:rPr>
              <a:t>IMPRODUCTIVOS CON PROBABILIDAD DE ARRENDARSE</a:t>
            </a:r>
          </a:p>
        </p:txBody>
      </p:sp>
    </p:spTree>
    <p:extLst>
      <p:ext uri="{BB962C8B-B14F-4D97-AF65-F5344CB8AC3E}">
        <p14:creationId xmlns:p14="http://schemas.microsoft.com/office/powerpoint/2010/main" val="327863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12" name="Título 1"/>
          <p:cNvSpPr>
            <a:spLocks noGrp="1"/>
          </p:cNvSpPr>
          <p:nvPr>
            <p:ph type="title"/>
          </p:nvPr>
        </p:nvSpPr>
        <p:spPr>
          <a:xfrm>
            <a:off x="4175650" y="369539"/>
            <a:ext cx="5116341" cy="578635"/>
          </a:xfrm>
        </p:spPr>
        <p:txBody>
          <a:bodyPr>
            <a:normAutofit fontScale="90000"/>
          </a:bodyPr>
          <a:lstStyle/>
          <a:p>
            <a:pPr algn="ctr"/>
            <a:r>
              <a:rPr lang="es-CO" sz="2286" b="1" dirty="0">
                <a:solidFill>
                  <a:schemeClr val="accent5">
                    <a:lumMod val="50000"/>
                  </a:schemeClr>
                </a:solidFill>
                <a:latin typeface="+mn-lt"/>
                <a:ea typeface="+mn-ea"/>
                <a:cs typeface="+mn-cs"/>
              </a:rPr>
              <a:t>Costo Beneficio Inmuebles que se encuentran improductivos sin probabilidad de arrendarse</a:t>
            </a:r>
          </a:p>
        </p:txBody>
      </p:sp>
      <mc:AlternateContent xmlns:mc="http://schemas.openxmlformats.org/markup-compatibility/2006" xmlns:a14="http://schemas.microsoft.com/office/drawing/2010/main">
        <mc:Choice Requires="a14">
          <p:sp>
            <p:nvSpPr>
              <p:cNvPr id="7" name="Rectangle 2"/>
              <p:cNvSpPr>
                <a:spLocks noChangeArrowheads="1"/>
              </p:cNvSpPr>
              <p:nvPr/>
            </p:nvSpPr>
            <p:spPr bwMode="auto">
              <a:xfrm>
                <a:off x="2407263" y="1393014"/>
                <a:ext cx="7377474" cy="3335922"/>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69669" tIns="34834" rIns="69669" bIns="34834"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just" defTabSz="696681"/>
                <a:r>
                  <a:rPr lang="es-ES" altLang="es-CO" sz="1371" dirty="0">
                    <a:solidFill>
                      <a:srgbClr val="000000"/>
                    </a:solidFill>
                    <a:latin typeface="+mn-lt"/>
                    <a:ea typeface="MS Mincho" panose="02020609040205080304" pitchFamily="49" charset="-128"/>
                    <a:cs typeface="Times New Roman" panose="02020603050405020304" pitchFamily="18" charset="0"/>
                  </a:rPr>
                  <a:t>Para aquellos inmuebles que por su naturaleza no tengan probabilidad de arrendarse se aplicará la siguiente fórmula:</a:t>
                </a:r>
                <a:endParaRPr lang="es-CO" altLang="es-CO" sz="1371" dirty="0">
                  <a:latin typeface="+mn-lt"/>
                </a:endParaRPr>
              </a:p>
              <a:p>
                <a:pPr algn="just" defTabSz="696681"/>
                <a:r>
                  <a:rPr lang="es-ES" altLang="es-CO" sz="1371" dirty="0">
                    <a:solidFill>
                      <a:srgbClr val="000000"/>
                    </a:solidFill>
                    <a:latin typeface="+mn-lt"/>
                    <a:ea typeface="MS Mincho" panose="02020609040205080304" pitchFamily="49" charset="-128"/>
                    <a:cs typeface="Times New Roman" panose="02020603050405020304" pitchFamily="18" charset="0"/>
                  </a:rPr>
                  <a:t> </a:t>
                </a:r>
                <a:endParaRPr lang="es-CO" altLang="es-CO" sz="1371" dirty="0">
                  <a:latin typeface="+mn-lt"/>
                </a:endParaRPr>
              </a:p>
              <a:p>
                <a:pPr algn="just" defTabSz="696681"/>
                <a:r>
                  <a:rPr lang="es-ES" altLang="es-CO" sz="1371" dirty="0">
                    <a:solidFill>
                      <a:srgbClr val="000000"/>
                    </a:solidFill>
                    <a:latin typeface="+mn-lt"/>
                    <a:ea typeface="MS Mincho" panose="02020609040205080304" pitchFamily="49" charset="-128"/>
                    <a:cs typeface="Times New Roman" panose="02020603050405020304" pitchFamily="18" charset="0"/>
                  </a:rPr>
                  <a:t> </a:t>
                </a:r>
                <a:endParaRPr lang="es-CO" altLang="es-CO" sz="1371" dirty="0">
                  <a:latin typeface="+mn-lt"/>
                </a:endParaRPr>
              </a:p>
              <a:p>
                <a:pPr algn="ctr"/>
                <a:r>
                  <a:rPr lang="es-CO" sz="2133" i="1" dirty="0">
                    <a:latin typeface="+mn-lt"/>
                  </a:rPr>
                  <a:t>VPNIMPRODNA </a:t>
                </a:r>
                <a:r>
                  <a:rPr lang="es-CO" sz="2133" dirty="0">
                    <a:latin typeface="+mn-lt"/>
                  </a:rPr>
                  <a:t>= </a:t>
                </a:r>
                <a14:m>
                  <m:oMath xmlns:m="http://schemas.openxmlformats.org/officeDocument/2006/math">
                    <m:d>
                      <m:dPr>
                        <m:begChr m:val=""/>
                        <m:endChr m:val=""/>
                        <m:ctrlPr>
                          <a:rPr lang="es-CO" sz="2133" i="1">
                            <a:latin typeface="Cambria Math" panose="02040503050406030204" pitchFamily="18" charset="0"/>
                          </a:rPr>
                        </m:ctrlPr>
                      </m:dPr>
                      <m:e>
                        <m:r>
                          <a:rPr lang="es-CO" sz="2133" i="1">
                            <a:latin typeface="Cambria Math" panose="02040503050406030204" pitchFamily="18" charset="0"/>
                          </a:rPr>
                          <m:t>𝐹𝑖</m:t>
                        </m:r>
                      </m:e>
                    </m:d>
                    <m:r>
                      <a:rPr lang="es-CO" sz="2133" i="1">
                        <a:latin typeface="Cambria Math" panose="02040503050406030204" pitchFamily="18" charset="0"/>
                      </a:rPr>
                      <m:t>−</m:t>
                    </m:r>
                    <m:f>
                      <m:fPr>
                        <m:ctrlPr>
                          <a:rPr lang="es-CO" sz="2133" i="1">
                            <a:latin typeface="Cambria Math" panose="02040503050406030204" pitchFamily="18" charset="0"/>
                          </a:rPr>
                        </m:ctrlPr>
                      </m:fPr>
                      <m:num>
                        <m:r>
                          <a:rPr lang="es-CO" sz="2133" i="1">
                            <a:latin typeface="Cambria Math" panose="02040503050406030204" pitchFamily="18" charset="0"/>
                          </a:rPr>
                          <m:t>𝐺𝑛𝑝</m:t>
                        </m:r>
                        <m:d>
                          <m:dPr>
                            <m:ctrlPr>
                              <a:rPr lang="es-CO" sz="2133" i="1">
                                <a:latin typeface="Cambria Math" panose="02040503050406030204" pitchFamily="18" charset="0"/>
                              </a:rPr>
                            </m:ctrlPr>
                          </m:dPr>
                          <m:e>
                            <m:r>
                              <a:rPr lang="es-CO" sz="2133" i="1">
                                <a:latin typeface="Cambria Math" panose="02040503050406030204" pitchFamily="18" charset="0"/>
                              </a:rPr>
                              <m:t>𝑁𝑛𝑝</m:t>
                            </m:r>
                          </m:e>
                        </m:d>
                      </m:num>
                      <m:den>
                        <m:sSup>
                          <m:sSupPr>
                            <m:ctrlPr>
                              <a:rPr lang="es-CO" sz="2133" i="1">
                                <a:latin typeface="Cambria Math" panose="02040503050406030204" pitchFamily="18" charset="0"/>
                              </a:rPr>
                            </m:ctrlPr>
                          </m:sSupPr>
                          <m:e>
                            <m:d>
                              <m:dPr>
                                <m:ctrlPr>
                                  <a:rPr lang="es-CO" sz="2133" i="1">
                                    <a:latin typeface="Cambria Math" panose="02040503050406030204" pitchFamily="18" charset="0"/>
                                  </a:rPr>
                                </m:ctrlPr>
                              </m:dPr>
                              <m:e>
                                <m:r>
                                  <a:rPr lang="es-CO" sz="2133" i="1">
                                    <a:latin typeface="Cambria Math" panose="02040503050406030204" pitchFamily="18" charset="0"/>
                                  </a:rPr>
                                  <m:t>1+</m:t>
                                </m:r>
                                <m:r>
                                  <a:rPr lang="es-CO" sz="2133" i="1">
                                    <a:latin typeface="Cambria Math" panose="02040503050406030204" pitchFamily="18" charset="0"/>
                                  </a:rPr>
                                  <m:t>𝑖</m:t>
                                </m:r>
                              </m:e>
                            </m:d>
                          </m:e>
                          <m:sup>
                            <m:d>
                              <m:dPr>
                                <m:ctrlPr>
                                  <a:rPr lang="es-CO" sz="2133" i="1">
                                    <a:latin typeface="Cambria Math" panose="02040503050406030204" pitchFamily="18" charset="0"/>
                                  </a:rPr>
                                </m:ctrlPr>
                              </m:dPr>
                              <m:e>
                                <m:r>
                                  <a:rPr lang="es-CO" sz="2133" i="1">
                                    <a:latin typeface="Cambria Math" panose="02040503050406030204" pitchFamily="18" charset="0"/>
                                  </a:rPr>
                                  <m:t>𝑁𝑛𝑝</m:t>
                                </m:r>
                              </m:e>
                            </m:d>
                          </m:sup>
                        </m:sSup>
                      </m:den>
                    </m:f>
                  </m:oMath>
                </a14:m>
                <a:endParaRPr lang="es-CO" sz="1371" dirty="0">
                  <a:latin typeface="+mn-lt"/>
                </a:endParaRPr>
              </a:p>
              <a:p>
                <a:pPr algn="just" defTabSz="696681"/>
                <a:r>
                  <a:rPr lang="es-ES" altLang="es-CO" sz="1371" dirty="0">
                    <a:solidFill>
                      <a:srgbClr val="000000"/>
                    </a:solidFill>
                    <a:latin typeface="+mn-lt"/>
                    <a:ea typeface="MS Mincho" panose="02020609040205080304" pitchFamily="49" charset="-128"/>
                    <a:cs typeface="Times New Roman" panose="02020603050405020304" pitchFamily="18" charset="0"/>
                  </a:rPr>
                  <a:t> </a:t>
                </a:r>
                <a:endParaRPr lang="es-CO" altLang="es-CO" sz="1371" dirty="0">
                  <a:latin typeface="+mn-lt"/>
                </a:endParaRPr>
              </a:p>
              <a:p>
                <a:pPr algn="just" defTabSz="696681"/>
                <a:r>
                  <a:rPr lang="es-ES" altLang="es-CO" sz="1371" dirty="0">
                    <a:solidFill>
                      <a:srgbClr val="000000"/>
                    </a:solidFill>
                    <a:latin typeface="+mn-lt"/>
                    <a:ea typeface="MS Mincho" panose="02020609040205080304" pitchFamily="49" charset="-128"/>
                    <a:cs typeface="Times New Roman" panose="02020603050405020304" pitchFamily="18" charset="0"/>
                  </a:rPr>
                  <a:t>Donde:</a:t>
                </a:r>
                <a:endParaRPr lang="es-CO" altLang="es-CO" sz="1371" dirty="0">
                  <a:latin typeface="+mn-lt"/>
                </a:endParaRPr>
              </a:p>
              <a:p>
                <a:pPr algn="just" defTabSz="696681"/>
                <a:r>
                  <a:rPr lang="es-ES" altLang="es-CO" sz="1371" dirty="0">
                    <a:solidFill>
                      <a:srgbClr val="000000"/>
                    </a:solidFill>
                    <a:latin typeface="+mn-lt"/>
                    <a:ea typeface="MS Mincho" panose="02020609040205080304" pitchFamily="49" charset="-128"/>
                    <a:cs typeface="Times New Roman" panose="02020603050405020304" pitchFamily="18" charset="0"/>
                  </a:rPr>
                  <a:t> </a:t>
                </a:r>
                <a:endParaRPr lang="es-CO" altLang="es-CO" sz="1371" dirty="0">
                  <a:latin typeface="+mn-lt"/>
                </a:endParaRPr>
              </a:p>
              <a:p>
                <a:pPr marL="338665" indent="-338665" algn="just" defTabSz="696681"/>
                <a:r>
                  <a:rPr lang="es-ES" altLang="es-CO" sz="1371" b="1" dirty="0">
                    <a:solidFill>
                      <a:srgbClr val="000000"/>
                    </a:solidFill>
                    <a:latin typeface="+mn-lt"/>
                    <a:ea typeface="Calibri" panose="020F0502020204030204" pitchFamily="34" charset="0"/>
                    <a:cs typeface="Arial" panose="020B0604020202020204" pitchFamily="34" charset="0"/>
                  </a:rPr>
                  <a:t>Fi: 	</a:t>
                </a:r>
                <a:r>
                  <a:rPr lang="es-ES" altLang="es-CO" sz="1371" dirty="0">
                    <a:solidFill>
                      <a:srgbClr val="000000"/>
                    </a:solidFill>
                    <a:latin typeface="+mn-lt"/>
                    <a:ea typeface="Calibri" panose="020F0502020204030204" pitchFamily="34" charset="0"/>
                    <a:cs typeface="Arial" panose="020B0604020202020204" pitchFamily="34" charset="0"/>
                  </a:rPr>
                  <a:t>Flujo inicial.</a:t>
                </a:r>
                <a:endParaRPr lang="es-CO" altLang="es-CO" sz="1371" dirty="0">
                  <a:latin typeface="+mn-lt"/>
                </a:endParaRPr>
              </a:p>
              <a:p>
                <a:pPr marL="338665" indent="-338665" algn="just" defTabSz="696681"/>
                <a:r>
                  <a:rPr lang="es-ES" altLang="es-CO" sz="1371" b="1" dirty="0" err="1">
                    <a:solidFill>
                      <a:srgbClr val="000000"/>
                    </a:solidFill>
                    <a:latin typeface="+mn-lt"/>
                    <a:ea typeface="Calibri" panose="020F0502020204030204" pitchFamily="34" charset="0"/>
                    <a:cs typeface="Arial" panose="020B0604020202020204" pitchFamily="34" charset="0"/>
                  </a:rPr>
                  <a:t>G</a:t>
                </a:r>
                <a:r>
                  <a:rPr lang="es-ES" altLang="es-CO" sz="1371" b="1" baseline="-30000" dirty="0" err="1">
                    <a:solidFill>
                      <a:srgbClr val="000000"/>
                    </a:solidFill>
                    <a:latin typeface="+mn-lt"/>
                    <a:ea typeface="Calibri" panose="020F0502020204030204" pitchFamily="34" charset="0"/>
                    <a:cs typeface="Arial" panose="020B0604020202020204" pitchFamily="34" charset="0"/>
                  </a:rPr>
                  <a:t>np</a:t>
                </a:r>
                <a:r>
                  <a:rPr lang="es-ES" altLang="es-CO" sz="1371" b="1" dirty="0">
                    <a:solidFill>
                      <a:srgbClr val="000000"/>
                    </a:solidFill>
                    <a:latin typeface="+mn-lt"/>
                    <a:ea typeface="Calibri" panose="020F0502020204030204" pitchFamily="34" charset="0"/>
                    <a:cs typeface="Arial" panose="020B0604020202020204" pitchFamily="34" charset="0"/>
                  </a:rPr>
                  <a:t>: 	</a:t>
                </a:r>
                <a:r>
                  <a:rPr lang="es-ES" altLang="es-CO" sz="1371" dirty="0">
                    <a:solidFill>
                      <a:srgbClr val="000000"/>
                    </a:solidFill>
                    <a:latin typeface="+mn-lt"/>
                    <a:ea typeface="Calibri" panose="020F0502020204030204" pitchFamily="34" charset="0"/>
                    <a:cs typeface="Arial" panose="020B0604020202020204" pitchFamily="34" charset="0"/>
                  </a:rPr>
                  <a:t>Gastos mensuales durante el tiempo muerto </a:t>
                </a:r>
                <a:r>
                  <a:rPr lang="es-CO" altLang="es-CO" sz="1371" dirty="0">
                    <a:solidFill>
                      <a:srgbClr val="000000"/>
                    </a:solidFill>
                    <a:latin typeface="+mn-lt"/>
                    <a:ea typeface="Times New Roman" panose="02020603050405020304" pitchFamily="18" charset="0"/>
                    <a:cs typeface="Arial" panose="020B0604020202020204" pitchFamily="34" charset="0"/>
                  </a:rPr>
                  <a:t>que hace falta para completar el tiempo del proceso de extinción de dominio.</a:t>
                </a:r>
                <a:endParaRPr lang="es-CO" altLang="es-CO" sz="1371" dirty="0">
                  <a:latin typeface="+mn-lt"/>
                </a:endParaRPr>
              </a:p>
              <a:p>
                <a:pPr marL="338665" indent="-338665" algn="just" defTabSz="696681"/>
                <a:r>
                  <a:rPr lang="es-ES" altLang="es-CO" sz="1371" b="1" dirty="0" err="1">
                    <a:solidFill>
                      <a:srgbClr val="000000"/>
                    </a:solidFill>
                    <a:latin typeface="+mn-lt"/>
                    <a:ea typeface="Calibri" panose="020F0502020204030204" pitchFamily="34" charset="0"/>
                    <a:cs typeface="Arial" panose="020B0604020202020204" pitchFamily="34" charset="0"/>
                  </a:rPr>
                  <a:t>N</a:t>
                </a:r>
                <a:r>
                  <a:rPr lang="es-ES" altLang="es-CO" sz="1371" b="1" baseline="-30000" dirty="0" err="1">
                    <a:solidFill>
                      <a:srgbClr val="000000"/>
                    </a:solidFill>
                    <a:latin typeface="+mn-lt"/>
                    <a:ea typeface="Calibri" panose="020F0502020204030204" pitchFamily="34" charset="0"/>
                    <a:cs typeface="Arial" panose="020B0604020202020204" pitchFamily="34" charset="0"/>
                  </a:rPr>
                  <a:t>np</a:t>
                </a:r>
                <a:r>
                  <a:rPr lang="es-ES" altLang="es-CO" sz="1371" b="1" baseline="-30000" dirty="0">
                    <a:solidFill>
                      <a:srgbClr val="000000"/>
                    </a:solidFill>
                    <a:latin typeface="+mn-lt"/>
                    <a:ea typeface="Calibri" panose="020F0502020204030204" pitchFamily="34" charset="0"/>
                    <a:cs typeface="Arial" panose="020B0604020202020204" pitchFamily="34" charset="0"/>
                  </a:rPr>
                  <a:t>: 	</a:t>
                </a:r>
                <a:r>
                  <a:rPr lang="es-ES" altLang="es-CO" sz="1371" dirty="0">
                    <a:solidFill>
                      <a:srgbClr val="000000"/>
                    </a:solidFill>
                    <a:latin typeface="+mn-lt"/>
                    <a:ea typeface="Calibri" panose="020F0502020204030204" pitchFamily="34" charset="0"/>
                    <a:cs typeface="Arial" panose="020B0604020202020204" pitchFamily="34" charset="0"/>
                  </a:rPr>
                  <a:t>Tiempo muerto en meses para completar proceso de extinción de dominio en meses.</a:t>
                </a:r>
              </a:p>
              <a:p>
                <a:pPr marL="338665" indent="-338665" algn="just"/>
                <a:r>
                  <a:rPr lang="es-ES" sz="1371" b="1" dirty="0"/>
                  <a:t>i:</a:t>
                </a:r>
                <a:r>
                  <a:rPr lang="es-ES" sz="1371" dirty="0"/>
                  <a:t> 	</a:t>
                </a:r>
                <a:r>
                  <a:rPr lang="es-ES" sz="1371" dirty="0">
                    <a:latin typeface="+mn-lt"/>
                  </a:rPr>
                  <a:t>Tasa de Descuento </a:t>
                </a:r>
                <a:endParaRPr lang="es-ES" altLang="es-CO" sz="1371" dirty="0">
                  <a:solidFill>
                    <a:srgbClr val="000000"/>
                  </a:solidFill>
                  <a:latin typeface="+mn-lt"/>
                  <a:ea typeface="Calibri" panose="020F0502020204030204" pitchFamily="34" charset="0"/>
                  <a:cs typeface="Arial" panose="020B0604020202020204" pitchFamily="34" charset="0"/>
                </a:endParaRPr>
              </a:p>
              <a:p>
                <a:pPr algn="just" defTabSz="696681"/>
                <a:endParaRPr lang="es-ES" altLang="es-CO" sz="1371" dirty="0">
                  <a:latin typeface="+mn-lt"/>
                </a:endParaRPr>
              </a:p>
            </p:txBody>
          </p:sp>
        </mc:Choice>
        <mc:Fallback xmlns="">
          <p:sp>
            <p:nvSpPr>
              <p:cNvPr id="7" name="Rectangle 2"/>
              <p:cNvSpPr>
                <a:spLocks noRot="1" noChangeAspect="1" noMove="1" noResize="1" noEditPoints="1" noAdjustHandles="1" noChangeArrowheads="1" noChangeShapeType="1" noTextEdit="1"/>
              </p:cNvSpPr>
              <p:nvPr/>
            </p:nvSpPr>
            <p:spPr bwMode="auto">
              <a:xfrm>
                <a:off x="2407263" y="1393014"/>
                <a:ext cx="7377474" cy="3335922"/>
              </a:xfrm>
              <a:prstGeom prst="rect">
                <a:avLst/>
              </a:prstGeom>
              <a:blipFill>
                <a:blip r:embed="rId3"/>
                <a:stretch>
                  <a:fillRect l="-579" t="-183" r="-496"/>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s-CO">
                    <a:noFill/>
                  </a:rPr>
                  <a:t> </a:t>
                </a:r>
              </a:p>
            </p:txBody>
          </p:sp>
        </mc:Fallback>
      </mc:AlternateContent>
      <p:sp>
        <p:nvSpPr>
          <p:cNvPr id="8" name="Rectángulo 7"/>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9" name="CuadroTexto 8"/>
          <p:cNvSpPr txBox="1"/>
          <p:nvPr/>
        </p:nvSpPr>
        <p:spPr>
          <a:xfrm>
            <a:off x="2337754" y="5306663"/>
            <a:ext cx="1368490" cy="373692"/>
          </a:xfrm>
          <a:prstGeom prst="rect">
            <a:avLst/>
          </a:prstGeom>
          <a:noFill/>
        </p:spPr>
        <p:txBody>
          <a:bodyPr wrap="square" rtlCol="0">
            <a:spAutoFit/>
          </a:bodyPr>
          <a:lstStyle/>
          <a:p>
            <a:r>
              <a:rPr lang="es-CO" sz="914" dirty="0"/>
              <a:t>Proceso extinción de dominio</a:t>
            </a:r>
          </a:p>
        </p:txBody>
      </p:sp>
      <p:pic>
        <p:nvPicPr>
          <p:cNvPr id="10" name="Imagen 9"/>
          <p:cNvPicPr>
            <a:picLocks noChangeAspect="1"/>
          </p:cNvPicPr>
          <p:nvPr/>
        </p:nvPicPr>
        <p:blipFill>
          <a:blip r:embed="rId4"/>
          <a:stretch>
            <a:fillRect/>
          </a:stretch>
        </p:blipFill>
        <p:spPr>
          <a:xfrm>
            <a:off x="3481388" y="4563858"/>
            <a:ext cx="6732283" cy="1504642"/>
          </a:xfrm>
          <a:prstGeom prst="rect">
            <a:avLst/>
          </a:prstGeom>
        </p:spPr>
      </p:pic>
      <p:sp>
        <p:nvSpPr>
          <p:cNvPr id="11" name="Rectángulo 10"/>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3" name="Rectángulo 12"/>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4" name="Imagen 13" descr="Fondos oscuros-0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5" name="CuadroTexto 14"/>
          <p:cNvSpPr txBox="1"/>
          <p:nvPr/>
        </p:nvSpPr>
        <p:spPr>
          <a:xfrm>
            <a:off x="1715678" y="79003"/>
            <a:ext cx="10380133" cy="954107"/>
          </a:xfrm>
          <a:prstGeom prst="rect">
            <a:avLst/>
          </a:prstGeom>
          <a:noFill/>
        </p:spPr>
        <p:txBody>
          <a:bodyPr wrap="square" rtlCol="0">
            <a:spAutoFit/>
          </a:bodyPr>
          <a:lstStyle/>
          <a:p>
            <a:pPr algn="r"/>
            <a:r>
              <a:rPr lang="es-CO" sz="2800" b="1" dirty="0">
                <a:solidFill>
                  <a:schemeClr val="bg1"/>
                </a:solidFill>
              </a:rPr>
              <a:t>COSTO BENEFICIO INMUEBLES QUE SE ENCUENTRAN </a:t>
            </a:r>
          </a:p>
          <a:p>
            <a:pPr algn="r"/>
            <a:r>
              <a:rPr lang="es-CO" sz="2800" b="1" dirty="0">
                <a:solidFill>
                  <a:schemeClr val="bg1"/>
                </a:solidFill>
              </a:rPr>
              <a:t>IMPRODUCTIVOS SIN PROBABILIDAD DE ARRENDARSE</a:t>
            </a:r>
          </a:p>
        </p:txBody>
      </p:sp>
    </p:spTree>
    <p:extLst>
      <p:ext uri="{BB962C8B-B14F-4D97-AF65-F5344CB8AC3E}">
        <p14:creationId xmlns:p14="http://schemas.microsoft.com/office/powerpoint/2010/main" val="23495468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258605" y="3338275"/>
            <a:ext cx="7535843" cy="441873"/>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8402300"/>
          </a:xfrm>
          <a:prstGeom prst="rect">
            <a:avLst/>
          </a:prstGeom>
          <a:noFill/>
        </p:spPr>
        <p:txBody>
          <a:bodyPr wrap="square" rtlCol="0">
            <a:spAutoFit/>
          </a:bodyPr>
          <a:lstStyle/>
          <a:p>
            <a:pPr marL="457200" indent="-457200">
              <a:buAutoNum type="arabicPeriod"/>
            </a:pPr>
            <a:r>
              <a:rPr lang="es-CO" sz="2400" dirty="0"/>
              <a:t>Verificación del Quórum. Ley de Extinción de</a:t>
            </a:r>
          </a:p>
          <a:p>
            <a:pPr lvl="0"/>
            <a:r>
              <a:rPr lang="es-ES" sz="2400" dirty="0"/>
              <a:t>2. Cambios Metodología de Administración de los Bienes del FRISCO</a:t>
            </a:r>
            <a:endParaRPr lang="es-CO" sz="2400" dirty="0"/>
          </a:p>
          <a:p>
            <a:pPr lvl="0"/>
            <a:r>
              <a:rPr lang="es-ES" sz="2400" dirty="0"/>
              <a:t>3. Comité Financiero</a:t>
            </a:r>
            <a:endParaRPr lang="es-CO" sz="2400" dirty="0"/>
          </a:p>
          <a:p>
            <a:pPr lvl="0"/>
            <a:r>
              <a:rPr lang="es-ES" sz="2400" dirty="0">
                <a:solidFill>
                  <a:schemeClr val="bg1"/>
                </a:solidFill>
              </a:rPr>
              <a:t>4. Informe Planes Choque Gerencia de Inmuebles</a:t>
            </a:r>
            <a:endParaRPr lang="es-CO" sz="2400" dirty="0">
              <a:solidFill>
                <a:schemeClr val="bg1"/>
              </a:solidFill>
            </a:endParaRPr>
          </a:p>
          <a:p>
            <a:pPr lvl="0"/>
            <a:r>
              <a:rPr lang="es-ES" sz="2400" dirty="0"/>
              <a:t>5. Informe Proyectos Gerencia de Tecnología</a:t>
            </a:r>
            <a:endParaRPr lang="es-CO" sz="2400" dirty="0"/>
          </a:p>
          <a:p>
            <a:pPr lvl="0"/>
            <a:r>
              <a:rPr lang="es-ES" sz="2400" dirty="0"/>
              <a:t>6. Informe Gerencia Comercial</a:t>
            </a:r>
          </a:p>
          <a:p>
            <a:pPr lvl="0"/>
            <a:r>
              <a:rPr lang="es-CO" sz="2400" dirty="0"/>
              <a:t>7. 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42</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16228062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riángulo rectángulo 16"/>
          <p:cNvSpPr/>
          <p:nvPr/>
        </p:nvSpPr>
        <p:spPr>
          <a:xfrm rot="5400000">
            <a:off x="1490187" y="1244800"/>
            <a:ext cx="5318897" cy="5251269"/>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8" name="Circular 6"/>
          <p:cNvSpPr/>
          <p:nvPr/>
        </p:nvSpPr>
        <p:spPr>
          <a:xfrm rot="2735829">
            <a:off x="1531666" y="3291741"/>
            <a:ext cx="3207126" cy="3207126"/>
          </a:xfrm>
          <a:prstGeom prst="pie">
            <a:avLst/>
          </a:prstGeom>
          <a:solidFill>
            <a:schemeClr val="accent1">
              <a:lumMod val="60000"/>
              <a:lumOff val="40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black"/>
              </a:solidFill>
            </a:endParaRPr>
          </a:p>
        </p:txBody>
      </p:sp>
      <p:sp>
        <p:nvSpPr>
          <p:cNvPr id="69" name="Elipse 8"/>
          <p:cNvSpPr/>
          <p:nvPr/>
        </p:nvSpPr>
        <p:spPr>
          <a:xfrm>
            <a:off x="2127737" y="3928405"/>
            <a:ext cx="2355634" cy="2309491"/>
          </a:xfrm>
          <a:prstGeom prst="ellipse">
            <a:avLst/>
          </a:prstGeom>
          <a:solidFill>
            <a:schemeClr val="accent1">
              <a:lumMod val="75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b="1" dirty="0">
              <a:solidFill>
                <a:prstClr val="white"/>
              </a:solidFill>
              <a:effectLst>
                <a:outerShdw blurRad="38100" dist="38100" dir="2700000" algn="tl">
                  <a:srgbClr val="000000">
                    <a:alpha val="43137"/>
                  </a:srgbClr>
                </a:outerShdw>
              </a:effectLst>
            </a:endParaRPr>
          </a:p>
        </p:txBody>
      </p:sp>
      <p:sp>
        <p:nvSpPr>
          <p:cNvPr id="70" name="CuadroTexto 9"/>
          <p:cNvSpPr txBox="1"/>
          <p:nvPr/>
        </p:nvSpPr>
        <p:spPr>
          <a:xfrm>
            <a:off x="1804431" y="4307151"/>
            <a:ext cx="2661599" cy="1692771"/>
          </a:xfrm>
          <a:prstGeom prst="rect">
            <a:avLst/>
          </a:prstGeom>
          <a:noFill/>
        </p:spPr>
        <p:txBody>
          <a:bodyPr wrap="square" rtlCol="0">
            <a:spAutoFit/>
          </a:bodyPr>
          <a:lstStyle/>
          <a:p>
            <a:pPr algn="ctr"/>
            <a:r>
              <a:rPr lang="es-CO" sz="8000" b="1" dirty="0">
                <a:solidFill>
                  <a:schemeClr val="accent1">
                    <a:lumMod val="20000"/>
                    <a:lumOff val="80000"/>
                  </a:schemeClr>
                </a:solidFill>
                <a:effectLst>
                  <a:outerShdw blurRad="38100" dist="38100" dir="2700000" algn="tl">
                    <a:srgbClr val="000000">
                      <a:alpha val="43137"/>
                    </a:srgbClr>
                  </a:outerShdw>
                </a:effectLst>
              </a:rPr>
              <a:t>8.259</a:t>
            </a:r>
          </a:p>
          <a:p>
            <a:pPr algn="ctr"/>
            <a:r>
              <a:rPr lang="es-CO" sz="2400" dirty="0">
                <a:effectLst>
                  <a:outerShdw blurRad="38100" dist="38100" dir="2700000" algn="tl">
                    <a:srgbClr val="000000">
                      <a:alpha val="43137"/>
                    </a:srgbClr>
                  </a:outerShdw>
                </a:effectLst>
              </a:rPr>
              <a:t>TOTAL</a:t>
            </a:r>
          </a:p>
        </p:txBody>
      </p:sp>
      <p:sp>
        <p:nvSpPr>
          <p:cNvPr id="5" name="Rectángulo 4"/>
          <p:cNvSpPr/>
          <p:nvPr/>
        </p:nvSpPr>
        <p:spPr>
          <a:xfrm>
            <a:off x="1967150" y="1838741"/>
            <a:ext cx="1532525" cy="769441"/>
          </a:xfrm>
          <a:prstGeom prst="rect">
            <a:avLst/>
          </a:prstGeom>
        </p:spPr>
        <p:txBody>
          <a:bodyPr wrap="square">
            <a:spAutoFit/>
          </a:bodyPr>
          <a:lstStyle/>
          <a:p>
            <a:r>
              <a:rPr lang="es-ES" sz="4400" b="1" dirty="0">
                <a:ln w="6600">
                  <a:solidFill>
                    <a:schemeClr val="accent2"/>
                  </a:solidFill>
                  <a:prstDash val="solid"/>
                </a:ln>
                <a:solidFill>
                  <a:srgbClr val="FFFFFF"/>
                </a:solidFill>
                <a:effectLst>
                  <a:outerShdw dist="38100" dir="2700000" algn="tl" rotWithShape="0">
                    <a:schemeClr val="accent2"/>
                  </a:outerShdw>
                </a:effectLst>
              </a:rPr>
              <a:t>META</a:t>
            </a:r>
            <a:endParaRPr lang="es-CO" sz="4400" dirty="0"/>
          </a:p>
        </p:txBody>
      </p:sp>
      <p:sp>
        <p:nvSpPr>
          <p:cNvPr id="6" name="Flecha abajo 5"/>
          <p:cNvSpPr/>
          <p:nvPr/>
        </p:nvSpPr>
        <p:spPr>
          <a:xfrm>
            <a:off x="2526231" y="2768367"/>
            <a:ext cx="691559" cy="1820411"/>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CO"/>
          </a:p>
        </p:txBody>
      </p:sp>
      <p:grpSp>
        <p:nvGrpSpPr>
          <p:cNvPr id="40" name="Shape 535"/>
          <p:cNvGrpSpPr/>
          <p:nvPr/>
        </p:nvGrpSpPr>
        <p:grpSpPr>
          <a:xfrm>
            <a:off x="6078370" y="1457832"/>
            <a:ext cx="4530405" cy="3760121"/>
            <a:chOff x="2768474" y="949849"/>
            <a:chExt cx="2944751" cy="3170450"/>
          </a:xfrm>
        </p:grpSpPr>
        <p:sp>
          <p:nvSpPr>
            <p:cNvPr id="41" name="Shape 536"/>
            <p:cNvSpPr/>
            <p:nvPr/>
          </p:nvSpPr>
          <p:spPr>
            <a:xfrm rot="5400000">
              <a:off x="2768474" y="949849"/>
              <a:ext cx="1706699" cy="1706699"/>
            </a:xfrm>
            <a:prstGeom prst="teardrop">
              <a:avLst>
                <a:gd name="adj" fmla="val 100000"/>
              </a:avLst>
            </a:prstGeom>
            <a:solidFill>
              <a:srgbClr val="00CEF6"/>
            </a:solidFill>
            <a:ln>
              <a:noFill/>
            </a:ln>
          </p:spPr>
          <p:txBody>
            <a:bodyPr lIns="91425" tIns="91425" rIns="91425" bIns="91425" anchor="ctr" anchorCtr="0">
              <a:noAutofit/>
            </a:bodyPr>
            <a:lstStyle/>
            <a:p>
              <a:endParaRPr/>
            </a:p>
          </p:txBody>
        </p:sp>
        <p:sp>
          <p:nvSpPr>
            <p:cNvPr id="42" name="Shape 537"/>
            <p:cNvSpPr/>
            <p:nvPr/>
          </p:nvSpPr>
          <p:spPr>
            <a:xfrm rot="5400000" flipH="1">
              <a:off x="3109874" y="2754999"/>
              <a:ext cx="1365299" cy="1365299"/>
            </a:xfrm>
            <a:prstGeom prst="teardrop">
              <a:avLst>
                <a:gd name="adj" fmla="val 100000"/>
              </a:avLst>
            </a:prstGeom>
            <a:solidFill>
              <a:srgbClr val="3C78D8"/>
            </a:solidFill>
            <a:ln>
              <a:noFill/>
            </a:ln>
          </p:spPr>
          <p:txBody>
            <a:bodyPr lIns="91425" tIns="91425" rIns="91425" bIns="91425" anchor="ctr" anchorCtr="0">
              <a:noAutofit/>
            </a:bodyPr>
            <a:lstStyle/>
            <a:p>
              <a:endParaRPr/>
            </a:p>
          </p:txBody>
        </p:sp>
        <p:sp>
          <p:nvSpPr>
            <p:cNvPr id="43" name="Shape 538"/>
            <p:cNvSpPr/>
            <p:nvPr/>
          </p:nvSpPr>
          <p:spPr>
            <a:xfrm rot="10800000">
              <a:off x="4573417" y="1713349"/>
              <a:ext cx="943199" cy="943199"/>
            </a:xfrm>
            <a:prstGeom prst="teardrop">
              <a:avLst>
                <a:gd name="adj" fmla="val 100000"/>
              </a:avLst>
            </a:prstGeom>
            <a:solidFill>
              <a:srgbClr val="AFF000"/>
            </a:solidFill>
            <a:ln>
              <a:noFill/>
            </a:ln>
          </p:spPr>
          <p:txBody>
            <a:bodyPr lIns="91425" tIns="91425" rIns="91425" bIns="91425" anchor="ctr" anchorCtr="0">
              <a:noAutofit/>
            </a:bodyPr>
            <a:lstStyle/>
            <a:p>
              <a:endParaRPr/>
            </a:p>
          </p:txBody>
        </p:sp>
        <p:sp>
          <p:nvSpPr>
            <p:cNvPr id="44" name="Shape 539"/>
            <p:cNvSpPr/>
            <p:nvPr/>
          </p:nvSpPr>
          <p:spPr>
            <a:xfrm flipH="1">
              <a:off x="4573525" y="2754999"/>
              <a:ext cx="1139700" cy="1139700"/>
            </a:xfrm>
            <a:prstGeom prst="teardrop">
              <a:avLst>
                <a:gd name="adj" fmla="val 100000"/>
              </a:avLst>
            </a:prstGeom>
            <a:solidFill>
              <a:srgbClr val="28324A"/>
            </a:solidFill>
            <a:ln>
              <a:noFill/>
            </a:ln>
          </p:spPr>
          <p:txBody>
            <a:bodyPr lIns="91425" tIns="91425" rIns="91425" bIns="91425" anchor="ctr" anchorCtr="0">
              <a:noAutofit/>
            </a:bodyPr>
            <a:lstStyle/>
            <a:p>
              <a:endParaRPr dirty="0"/>
            </a:p>
          </p:txBody>
        </p:sp>
      </p:grpSp>
      <p:sp>
        <p:nvSpPr>
          <p:cNvPr id="45" name="CuadroTexto 44"/>
          <p:cNvSpPr txBox="1"/>
          <p:nvPr/>
        </p:nvSpPr>
        <p:spPr>
          <a:xfrm>
            <a:off x="6363164" y="1597828"/>
            <a:ext cx="2316929" cy="1384995"/>
          </a:xfrm>
          <a:prstGeom prst="rect">
            <a:avLst/>
          </a:prstGeom>
          <a:noFill/>
        </p:spPr>
        <p:txBody>
          <a:bodyPr wrap="square" rtlCol="0">
            <a:spAutoFit/>
          </a:bodyPr>
          <a:lstStyle/>
          <a:p>
            <a:pPr algn="ctr"/>
            <a:r>
              <a:rPr lang="es-CO" sz="2800" b="1" dirty="0">
                <a:ln w="6600">
                  <a:solidFill>
                    <a:schemeClr val="accent2"/>
                  </a:solidFill>
                  <a:prstDash val="solid"/>
                </a:ln>
                <a:solidFill>
                  <a:srgbClr val="FFFFFF"/>
                </a:solidFill>
                <a:effectLst>
                  <a:outerShdw dist="38100" dir="2700000" algn="tl" rotWithShape="0">
                    <a:schemeClr val="accent2"/>
                  </a:outerShdw>
                </a:effectLst>
              </a:rPr>
              <a:t>7.962 INMUEBLES </a:t>
            </a:r>
          </a:p>
          <a:p>
            <a:pPr algn="ctr"/>
            <a:r>
              <a:rPr lang="es-CO" sz="2800" b="1" dirty="0">
                <a:ln w="6600">
                  <a:solidFill>
                    <a:schemeClr val="accent2"/>
                  </a:solidFill>
                  <a:prstDash val="solid"/>
                </a:ln>
                <a:solidFill>
                  <a:srgbClr val="FFFFFF"/>
                </a:solidFill>
                <a:effectLst>
                  <a:outerShdw dist="38100" dir="2700000" algn="tl" rotWithShape="0">
                    <a:schemeClr val="accent2"/>
                  </a:outerShdw>
                </a:effectLst>
              </a:rPr>
              <a:t>ASIGNADOS</a:t>
            </a:r>
          </a:p>
        </p:txBody>
      </p:sp>
      <p:sp>
        <p:nvSpPr>
          <p:cNvPr id="46" name="CuadroTexto 45"/>
          <p:cNvSpPr txBox="1"/>
          <p:nvPr/>
        </p:nvSpPr>
        <p:spPr>
          <a:xfrm>
            <a:off x="6344875" y="3598721"/>
            <a:ext cx="2676619" cy="1200329"/>
          </a:xfrm>
          <a:prstGeom prst="rect">
            <a:avLst/>
          </a:prstGeom>
          <a:noFill/>
        </p:spPr>
        <p:txBody>
          <a:bodyPr wrap="square" rtlCol="0">
            <a:spAutoFit/>
          </a:bodyPr>
          <a:lstStyle>
            <a:defPPr>
              <a:defRPr lang="es-CO"/>
            </a:defPPr>
            <a:lvl1pPr algn="ctr">
              <a:defRPr sz="2800" b="1">
                <a:ln w="6600">
                  <a:solidFill>
                    <a:schemeClr val="accent2"/>
                  </a:solidFill>
                  <a:prstDash val="solid"/>
                </a:ln>
                <a:solidFill>
                  <a:srgbClr val="FFFFFF"/>
                </a:solidFill>
                <a:effectLst>
                  <a:outerShdw dist="38100" dir="2700000" algn="tl" rotWithShape="0">
                    <a:schemeClr val="accent2"/>
                  </a:outerShdw>
                </a:effectLst>
              </a:defRPr>
            </a:lvl1pPr>
          </a:lstStyle>
          <a:p>
            <a:r>
              <a:rPr lang="es-CO" sz="2400" dirty="0"/>
              <a:t>5.167 </a:t>
            </a:r>
          </a:p>
          <a:p>
            <a:r>
              <a:rPr lang="es-CO" sz="2400" dirty="0"/>
              <a:t>INMUEBLES ASIGNADOS</a:t>
            </a:r>
          </a:p>
        </p:txBody>
      </p:sp>
      <p:grpSp>
        <p:nvGrpSpPr>
          <p:cNvPr id="47" name="Shape 943"/>
          <p:cNvGrpSpPr/>
          <p:nvPr/>
        </p:nvGrpSpPr>
        <p:grpSpPr>
          <a:xfrm>
            <a:off x="9251624" y="2571283"/>
            <a:ext cx="658264" cy="714799"/>
            <a:chOff x="5300400" y="3670175"/>
            <a:chExt cx="421300" cy="399325"/>
          </a:xfrm>
        </p:grpSpPr>
        <p:sp>
          <p:nvSpPr>
            <p:cNvPr id="48" name="Shape 944"/>
            <p:cNvSpPr/>
            <p:nvPr/>
          </p:nvSpPr>
          <p:spPr>
            <a:xfrm>
              <a:off x="5300400" y="3708025"/>
              <a:ext cx="421300" cy="267450"/>
            </a:xfrm>
            <a:custGeom>
              <a:avLst/>
              <a:gdLst/>
              <a:ahLst/>
              <a:cxnLst/>
              <a:rect l="0" t="0" r="0" b="0"/>
              <a:pathLst>
                <a:path w="16852" h="10698" extrusionOk="0">
                  <a:moveTo>
                    <a:pt x="16364" y="489"/>
                  </a:moveTo>
                  <a:lnTo>
                    <a:pt x="16364" y="10209"/>
                  </a:lnTo>
                  <a:lnTo>
                    <a:pt x="489" y="10209"/>
                  </a:lnTo>
                  <a:lnTo>
                    <a:pt x="489" y="489"/>
                  </a:lnTo>
                  <a:close/>
                  <a:moveTo>
                    <a:pt x="391" y="0"/>
                  </a:moveTo>
                  <a:lnTo>
                    <a:pt x="293" y="25"/>
                  </a:lnTo>
                  <a:lnTo>
                    <a:pt x="196" y="74"/>
                  </a:lnTo>
                  <a:lnTo>
                    <a:pt x="122" y="147"/>
                  </a:lnTo>
                  <a:lnTo>
                    <a:pt x="73" y="220"/>
                  </a:lnTo>
                  <a:lnTo>
                    <a:pt x="25" y="293"/>
                  </a:lnTo>
                  <a:lnTo>
                    <a:pt x="0" y="391"/>
                  </a:lnTo>
                  <a:lnTo>
                    <a:pt x="0" y="489"/>
                  </a:lnTo>
                  <a:lnTo>
                    <a:pt x="0" y="10209"/>
                  </a:lnTo>
                  <a:lnTo>
                    <a:pt x="0" y="10307"/>
                  </a:lnTo>
                  <a:lnTo>
                    <a:pt x="25" y="10405"/>
                  </a:lnTo>
                  <a:lnTo>
                    <a:pt x="73" y="10478"/>
                  </a:lnTo>
                  <a:lnTo>
                    <a:pt x="122" y="10551"/>
                  </a:lnTo>
                  <a:lnTo>
                    <a:pt x="196" y="10600"/>
                  </a:lnTo>
                  <a:lnTo>
                    <a:pt x="293" y="10649"/>
                  </a:lnTo>
                  <a:lnTo>
                    <a:pt x="391" y="10673"/>
                  </a:lnTo>
                  <a:lnTo>
                    <a:pt x="489" y="10698"/>
                  </a:lnTo>
                  <a:lnTo>
                    <a:pt x="16364" y="10698"/>
                  </a:lnTo>
                  <a:lnTo>
                    <a:pt x="16461" y="10673"/>
                  </a:lnTo>
                  <a:lnTo>
                    <a:pt x="16559" y="10649"/>
                  </a:lnTo>
                  <a:lnTo>
                    <a:pt x="16657" y="10600"/>
                  </a:lnTo>
                  <a:lnTo>
                    <a:pt x="16730" y="10551"/>
                  </a:lnTo>
                  <a:lnTo>
                    <a:pt x="16779" y="10478"/>
                  </a:lnTo>
                  <a:lnTo>
                    <a:pt x="16828" y="10405"/>
                  </a:lnTo>
                  <a:lnTo>
                    <a:pt x="16852" y="10307"/>
                  </a:lnTo>
                  <a:lnTo>
                    <a:pt x="16852" y="10209"/>
                  </a:lnTo>
                  <a:lnTo>
                    <a:pt x="16852" y="489"/>
                  </a:lnTo>
                  <a:lnTo>
                    <a:pt x="16852" y="391"/>
                  </a:lnTo>
                  <a:lnTo>
                    <a:pt x="16828" y="293"/>
                  </a:lnTo>
                  <a:lnTo>
                    <a:pt x="16779" y="220"/>
                  </a:lnTo>
                  <a:lnTo>
                    <a:pt x="16730" y="147"/>
                  </a:lnTo>
                  <a:lnTo>
                    <a:pt x="16657" y="74"/>
                  </a:lnTo>
                  <a:lnTo>
                    <a:pt x="16559" y="25"/>
                  </a:lnTo>
                  <a:lnTo>
                    <a:pt x="16461" y="0"/>
                  </a:lnTo>
                  <a:close/>
                </a:path>
              </a:pathLst>
            </a:custGeom>
            <a:solidFill>
              <a:srgbClr val="28324A"/>
            </a:solidFill>
            <a:ln>
              <a:noFill/>
            </a:ln>
          </p:spPr>
          <p:txBody>
            <a:bodyPr lIns="91425" tIns="91425" rIns="91425" bIns="91425" anchor="ctr" anchorCtr="0">
              <a:noAutofit/>
            </a:bodyPr>
            <a:lstStyle/>
            <a:p>
              <a:endParaRPr/>
            </a:p>
          </p:txBody>
        </p:sp>
        <p:sp>
          <p:nvSpPr>
            <p:cNvPr id="49" name="Shape 945"/>
            <p:cNvSpPr/>
            <p:nvPr/>
          </p:nvSpPr>
          <p:spPr>
            <a:xfrm>
              <a:off x="5498825" y="3670175"/>
              <a:ext cx="24450" cy="25650"/>
            </a:xfrm>
            <a:custGeom>
              <a:avLst/>
              <a:gdLst/>
              <a:ahLst/>
              <a:cxnLst/>
              <a:rect l="0" t="0" r="0" b="0"/>
              <a:pathLst>
                <a:path w="978" h="1026" extrusionOk="0">
                  <a:moveTo>
                    <a:pt x="489" y="0"/>
                  </a:moveTo>
                  <a:lnTo>
                    <a:pt x="391" y="25"/>
                  </a:lnTo>
                  <a:lnTo>
                    <a:pt x="294" y="49"/>
                  </a:lnTo>
                  <a:lnTo>
                    <a:pt x="220" y="98"/>
                  </a:lnTo>
                  <a:lnTo>
                    <a:pt x="147" y="147"/>
                  </a:lnTo>
                  <a:lnTo>
                    <a:pt x="74" y="220"/>
                  </a:lnTo>
                  <a:lnTo>
                    <a:pt x="49" y="318"/>
                  </a:lnTo>
                  <a:lnTo>
                    <a:pt x="1" y="391"/>
                  </a:lnTo>
                  <a:lnTo>
                    <a:pt x="1" y="489"/>
                  </a:lnTo>
                  <a:lnTo>
                    <a:pt x="1" y="1026"/>
                  </a:lnTo>
                  <a:lnTo>
                    <a:pt x="978" y="1026"/>
                  </a:lnTo>
                  <a:lnTo>
                    <a:pt x="978" y="489"/>
                  </a:lnTo>
                  <a:lnTo>
                    <a:pt x="978" y="391"/>
                  </a:lnTo>
                  <a:lnTo>
                    <a:pt x="929" y="318"/>
                  </a:lnTo>
                  <a:lnTo>
                    <a:pt x="904" y="220"/>
                  </a:lnTo>
                  <a:lnTo>
                    <a:pt x="831" y="147"/>
                  </a:lnTo>
                  <a:lnTo>
                    <a:pt x="758" y="98"/>
                  </a:lnTo>
                  <a:lnTo>
                    <a:pt x="684" y="49"/>
                  </a:lnTo>
                  <a:lnTo>
                    <a:pt x="587" y="25"/>
                  </a:lnTo>
                  <a:lnTo>
                    <a:pt x="489" y="0"/>
                  </a:lnTo>
                  <a:close/>
                </a:path>
              </a:pathLst>
            </a:custGeom>
            <a:solidFill>
              <a:srgbClr val="28324A"/>
            </a:solidFill>
            <a:ln>
              <a:noFill/>
            </a:ln>
          </p:spPr>
          <p:txBody>
            <a:bodyPr lIns="91425" tIns="91425" rIns="91425" bIns="91425" anchor="ctr" anchorCtr="0">
              <a:noAutofit/>
            </a:bodyPr>
            <a:lstStyle/>
            <a:p>
              <a:endParaRPr/>
            </a:p>
          </p:txBody>
        </p:sp>
        <p:sp>
          <p:nvSpPr>
            <p:cNvPr id="50" name="Shape 946"/>
            <p:cNvSpPr/>
            <p:nvPr/>
          </p:nvSpPr>
          <p:spPr>
            <a:xfrm>
              <a:off x="5366325" y="3987675"/>
              <a:ext cx="61100" cy="81825"/>
            </a:xfrm>
            <a:custGeom>
              <a:avLst/>
              <a:gdLst/>
              <a:ahLst/>
              <a:cxnLst/>
              <a:rect l="0" t="0" r="0" b="0"/>
              <a:pathLst>
                <a:path w="2444" h="3273" extrusionOk="0">
                  <a:moveTo>
                    <a:pt x="1344" y="0"/>
                  </a:moveTo>
                  <a:lnTo>
                    <a:pt x="50" y="2565"/>
                  </a:lnTo>
                  <a:lnTo>
                    <a:pt x="25" y="2638"/>
                  </a:lnTo>
                  <a:lnTo>
                    <a:pt x="1" y="2736"/>
                  </a:lnTo>
                  <a:lnTo>
                    <a:pt x="1" y="2833"/>
                  </a:lnTo>
                  <a:lnTo>
                    <a:pt x="25" y="2931"/>
                  </a:lnTo>
                  <a:lnTo>
                    <a:pt x="74" y="3004"/>
                  </a:lnTo>
                  <a:lnTo>
                    <a:pt x="123" y="3102"/>
                  </a:lnTo>
                  <a:lnTo>
                    <a:pt x="196" y="3151"/>
                  </a:lnTo>
                  <a:lnTo>
                    <a:pt x="269" y="3224"/>
                  </a:lnTo>
                  <a:lnTo>
                    <a:pt x="392" y="3248"/>
                  </a:lnTo>
                  <a:lnTo>
                    <a:pt x="489" y="3273"/>
                  </a:lnTo>
                  <a:lnTo>
                    <a:pt x="636" y="3248"/>
                  </a:lnTo>
                  <a:lnTo>
                    <a:pt x="758" y="3200"/>
                  </a:lnTo>
                  <a:lnTo>
                    <a:pt x="856" y="3102"/>
                  </a:lnTo>
                  <a:lnTo>
                    <a:pt x="929" y="3004"/>
                  </a:lnTo>
                  <a:lnTo>
                    <a:pt x="2443" y="0"/>
                  </a:lnTo>
                  <a:close/>
                </a:path>
              </a:pathLst>
            </a:custGeom>
            <a:solidFill>
              <a:srgbClr val="28324A"/>
            </a:solidFill>
            <a:ln>
              <a:noFill/>
            </a:ln>
          </p:spPr>
          <p:txBody>
            <a:bodyPr lIns="91425" tIns="91425" rIns="91425" bIns="91425" anchor="ctr" anchorCtr="0">
              <a:noAutofit/>
            </a:bodyPr>
            <a:lstStyle/>
            <a:p>
              <a:endParaRPr/>
            </a:p>
          </p:txBody>
        </p:sp>
        <p:sp>
          <p:nvSpPr>
            <p:cNvPr id="51" name="Shape 947"/>
            <p:cNvSpPr/>
            <p:nvPr/>
          </p:nvSpPr>
          <p:spPr>
            <a:xfrm>
              <a:off x="5594700" y="3987675"/>
              <a:ext cx="61075" cy="81825"/>
            </a:xfrm>
            <a:custGeom>
              <a:avLst/>
              <a:gdLst/>
              <a:ahLst/>
              <a:cxnLst/>
              <a:rect l="0" t="0" r="0" b="0"/>
              <a:pathLst>
                <a:path w="2443" h="3273" extrusionOk="0">
                  <a:moveTo>
                    <a:pt x="0" y="0"/>
                  </a:moveTo>
                  <a:lnTo>
                    <a:pt x="1514" y="3004"/>
                  </a:lnTo>
                  <a:lnTo>
                    <a:pt x="1588" y="3102"/>
                  </a:lnTo>
                  <a:lnTo>
                    <a:pt x="1685" y="3200"/>
                  </a:lnTo>
                  <a:lnTo>
                    <a:pt x="1807" y="3248"/>
                  </a:lnTo>
                  <a:lnTo>
                    <a:pt x="1954" y="3273"/>
                  </a:lnTo>
                  <a:lnTo>
                    <a:pt x="2052" y="3248"/>
                  </a:lnTo>
                  <a:lnTo>
                    <a:pt x="2174" y="3224"/>
                  </a:lnTo>
                  <a:lnTo>
                    <a:pt x="2247" y="3151"/>
                  </a:lnTo>
                  <a:lnTo>
                    <a:pt x="2320" y="3102"/>
                  </a:lnTo>
                  <a:lnTo>
                    <a:pt x="2369" y="3004"/>
                  </a:lnTo>
                  <a:lnTo>
                    <a:pt x="2418" y="2931"/>
                  </a:lnTo>
                  <a:lnTo>
                    <a:pt x="2442" y="2833"/>
                  </a:lnTo>
                  <a:lnTo>
                    <a:pt x="2442" y="2736"/>
                  </a:lnTo>
                  <a:lnTo>
                    <a:pt x="2418" y="2638"/>
                  </a:lnTo>
                  <a:lnTo>
                    <a:pt x="2393" y="2565"/>
                  </a:lnTo>
                  <a:lnTo>
                    <a:pt x="1099" y="0"/>
                  </a:lnTo>
                  <a:close/>
                </a:path>
              </a:pathLst>
            </a:custGeom>
            <a:solidFill>
              <a:srgbClr val="28324A"/>
            </a:solidFill>
            <a:ln>
              <a:noFill/>
            </a:ln>
          </p:spPr>
          <p:txBody>
            <a:bodyPr lIns="91425" tIns="91425" rIns="91425" bIns="91425" anchor="ctr" anchorCtr="0">
              <a:noAutofit/>
            </a:bodyPr>
            <a:lstStyle/>
            <a:p>
              <a:endParaRPr/>
            </a:p>
          </p:txBody>
        </p:sp>
        <p:sp>
          <p:nvSpPr>
            <p:cNvPr id="52" name="Shape 948"/>
            <p:cNvSpPr/>
            <p:nvPr/>
          </p:nvSpPr>
          <p:spPr>
            <a:xfrm>
              <a:off x="5324825" y="3732450"/>
              <a:ext cx="372475" cy="218600"/>
            </a:xfrm>
            <a:custGeom>
              <a:avLst/>
              <a:gdLst/>
              <a:ahLst/>
              <a:cxnLst/>
              <a:rect l="0" t="0" r="0" b="0"/>
              <a:pathLst>
                <a:path w="14899" h="8744" extrusionOk="0">
                  <a:moveTo>
                    <a:pt x="12578" y="1319"/>
                  </a:moveTo>
                  <a:lnTo>
                    <a:pt x="12676" y="1344"/>
                  </a:lnTo>
                  <a:lnTo>
                    <a:pt x="12749" y="1392"/>
                  </a:lnTo>
                  <a:lnTo>
                    <a:pt x="12822" y="1441"/>
                  </a:lnTo>
                  <a:lnTo>
                    <a:pt x="12895" y="1515"/>
                  </a:lnTo>
                  <a:lnTo>
                    <a:pt x="12920" y="1612"/>
                  </a:lnTo>
                  <a:lnTo>
                    <a:pt x="12969" y="1710"/>
                  </a:lnTo>
                  <a:lnTo>
                    <a:pt x="12969" y="1808"/>
                  </a:lnTo>
                  <a:lnTo>
                    <a:pt x="12969" y="4079"/>
                  </a:lnTo>
                  <a:lnTo>
                    <a:pt x="12969" y="4177"/>
                  </a:lnTo>
                  <a:lnTo>
                    <a:pt x="12920" y="4274"/>
                  </a:lnTo>
                  <a:lnTo>
                    <a:pt x="12895" y="4348"/>
                  </a:lnTo>
                  <a:lnTo>
                    <a:pt x="12822" y="4421"/>
                  </a:lnTo>
                  <a:lnTo>
                    <a:pt x="12749" y="4470"/>
                  </a:lnTo>
                  <a:lnTo>
                    <a:pt x="12676" y="4519"/>
                  </a:lnTo>
                  <a:lnTo>
                    <a:pt x="12578" y="4543"/>
                  </a:lnTo>
                  <a:lnTo>
                    <a:pt x="12480" y="4567"/>
                  </a:lnTo>
                  <a:lnTo>
                    <a:pt x="12383" y="4543"/>
                  </a:lnTo>
                  <a:lnTo>
                    <a:pt x="12285" y="4519"/>
                  </a:lnTo>
                  <a:lnTo>
                    <a:pt x="12212" y="4470"/>
                  </a:lnTo>
                  <a:lnTo>
                    <a:pt x="12138" y="4421"/>
                  </a:lnTo>
                  <a:lnTo>
                    <a:pt x="12065" y="4348"/>
                  </a:lnTo>
                  <a:lnTo>
                    <a:pt x="12041" y="4274"/>
                  </a:lnTo>
                  <a:lnTo>
                    <a:pt x="11992" y="4177"/>
                  </a:lnTo>
                  <a:lnTo>
                    <a:pt x="11992" y="4079"/>
                  </a:lnTo>
                  <a:lnTo>
                    <a:pt x="11992" y="3004"/>
                  </a:lnTo>
                  <a:lnTo>
                    <a:pt x="7986" y="7010"/>
                  </a:lnTo>
                  <a:lnTo>
                    <a:pt x="7913" y="7059"/>
                  </a:lnTo>
                  <a:lnTo>
                    <a:pt x="7815" y="7107"/>
                  </a:lnTo>
                  <a:lnTo>
                    <a:pt x="7742" y="7132"/>
                  </a:lnTo>
                  <a:lnTo>
                    <a:pt x="7644" y="7156"/>
                  </a:lnTo>
                  <a:lnTo>
                    <a:pt x="7547" y="7132"/>
                  </a:lnTo>
                  <a:lnTo>
                    <a:pt x="7449" y="7107"/>
                  </a:lnTo>
                  <a:lnTo>
                    <a:pt x="7376" y="7059"/>
                  </a:lnTo>
                  <a:lnTo>
                    <a:pt x="7303" y="7010"/>
                  </a:lnTo>
                  <a:lnTo>
                    <a:pt x="5349" y="5056"/>
                  </a:lnTo>
                  <a:lnTo>
                    <a:pt x="2760" y="7620"/>
                  </a:lnTo>
                  <a:lnTo>
                    <a:pt x="2687" y="7694"/>
                  </a:lnTo>
                  <a:lnTo>
                    <a:pt x="2613" y="7742"/>
                  </a:lnTo>
                  <a:lnTo>
                    <a:pt x="2516" y="7767"/>
                  </a:lnTo>
                  <a:lnTo>
                    <a:pt x="2320" y="7767"/>
                  </a:lnTo>
                  <a:lnTo>
                    <a:pt x="2247" y="7742"/>
                  </a:lnTo>
                  <a:lnTo>
                    <a:pt x="2149" y="7694"/>
                  </a:lnTo>
                  <a:lnTo>
                    <a:pt x="2076" y="7620"/>
                  </a:lnTo>
                  <a:lnTo>
                    <a:pt x="2003" y="7547"/>
                  </a:lnTo>
                  <a:lnTo>
                    <a:pt x="1978" y="7474"/>
                  </a:lnTo>
                  <a:lnTo>
                    <a:pt x="1929" y="7376"/>
                  </a:lnTo>
                  <a:lnTo>
                    <a:pt x="1929" y="7278"/>
                  </a:lnTo>
                  <a:lnTo>
                    <a:pt x="1929" y="7205"/>
                  </a:lnTo>
                  <a:lnTo>
                    <a:pt x="1978" y="7107"/>
                  </a:lnTo>
                  <a:lnTo>
                    <a:pt x="2003" y="7010"/>
                  </a:lnTo>
                  <a:lnTo>
                    <a:pt x="2076" y="6936"/>
                  </a:lnTo>
                  <a:lnTo>
                    <a:pt x="5007" y="4006"/>
                  </a:lnTo>
                  <a:lnTo>
                    <a:pt x="5080" y="3957"/>
                  </a:lnTo>
                  <a:lnTo>
                    <a:pt x="5153" y="3908"/>
                  </a:lnTo>
                  <a:lnTo>
                    <a:pt x="5251" y="3884"/>
                  </a:lnTo>
                  <a:lnTo>
                    <a:pt x="5446" y="3884"/>
                  </a:lnTo>
                  <a:lnTo>
                    <a:pt x="5520" y="3908"/>
                  </a:lnTo>
                  <a:lnTo>
                    <a:pt x="5617" y="3957"/>
                  </a:lnTo>
                  <a:lnTo>
                    <a:pt x="5691" y="4006"/>
                  </a:lnTo>
                  <a:lnTo>
                    <a:pt x="7644" y="5960"/>
                  </a:lnTo>
                  <a:lnTo>
                    <a:pt x="11332" y="2296"/>
                  </a:lnTo>
                  <a:lnTo>
                    <a:pt x="10209" y="2296"/>
                  </a:lnTo>
                  <a:lnTo>
                    <a:pt x="10111" y="2272"/>
                  </a:lnTo>
                  <a:lnTo>
                    <a:pt x="10013" y="2247"/>
                  </a:lnTo>
                  <a:lnTo>
                    <a:pt x="9916" y="2198"/>
                  </a:lnTo>
                  <a:lnTo>
                    <a:pt x="9843" y="2150"/>
                  </a:lnTo>
                  <a:lnTo>
                    <a:pt x="9794" y="2076"/>
                  </a:lnTo>
                  <a:lnTo>
                    <a:pt x="9745" y="1979"/>
                  </a:lnTo>
                  <a:lnTo>
                    <a:pt x="9720" y="1905"/>
                  </a:lnTo>
                  <a:lnTo>
                    <a:pt x="9720" y="1808"/>
                  </a:lnTo>
                  <a:lnTo>
                    <a:pt x="9720" y="1710"/>
                  </a:lnTo>
                  <a:lnTo>
                    <a:pt x="9745" y="1612"/>
                  </a:lnTo>
                  <a:lnTo>
                    <a:pt x="9794" y="1515"/>
                  </a:lnTo>
                  <a:lnTo>
                    <a:pt x="9843" y="1441"/>
                  </a:lnTo>
                  <a:lnTo>
                    <a:pt x="9916" y="1392"/>
                  </a:lnTo>
                  <a:lnTo>
                    <a:pt x="10013" y="1344"/>
                  </a:lnTo>
                  <a:lnTo>
                    <a:pt x="10111" y="1319"/>
                  </a:lnTo>
                  <a:close/>
                  <a:moveTo>
                    <a:pt x="0" y="0"/>
                  </a:moveTo>
                  <a:lnTo>
                    <a:pt x="0" y="8744"/>
                  </a:lnTo>
                  <a:lnTo>
                    <a:pt x="14898" y="8744"/>
                  </a:lnTo>
                  <a:lnTo>
                    <a:pt x="14898" y="0"/>
                  </a:lnTo>
                  <a:close/>
                </a:path>
              </a:pathLst>
            </a:custGeom>
            <a:solidFill>
              <a:srgbClr val="28324A"/>
            </a:solidFill>
            <a:ln>
              <a:noFill/>
            </a:ln>
          </p:spPr>
          <p:txBody>
            <a:bodyPr lIns="91425" tIns="91425" rIns="91425" bIns="91425" anchor="ctr" anchorCtr="0">
              <a:noAutofit/>
            </a:bodyPr>
            <a:lstStyle/>
            <a:p>
              <a:endParaRPr/>
            </a:p>
          </p:txBody>
        </p:sp>
      </p:grpSp>
      <p:sp>
        <p:nvSpPr>
          <p:cNvPr id="2" name="CuadroTexto 1"/>
          <p:cNvSpPr txBox="1"/>
          <p:nvPr/>
        </p:nvSpPr>
        <p:spPr>
          <a:xfrm>
            <a:off x="8814698" y="3560808"/>
            <a:ext cx="1730972" cy="1200329"/>
          </a:xfrm>
          <a:prstGeom prst="rect">
            <a:avLst/>
          </a:prstGeom>
          <a:noFill/>
        </p:spPr>
        <p:txBody>
          <a:bodyPr wrap="square" rtlCol="0">
            <a:spAutoFit/>
          </a:bodyPr>
          <a:lstStyle/>
          <a:p>
            <a:pPr algn="ctr"/>
            <a:r>
              <a:rPr lang="es-CO" dirty="0">
                <a:solidFill>
                  <a:schemeClr val="bg1"/>
                </a:solidFill>
              </a:rPr>
              <a:t>2.795 INMUEBLES EN PROCESO DE ASIGNACIÓN</a:t>
            </a:r>
          </a:p>
        </p:txBody>
      </p:sp>
      <p:pic>
        <p:nvPicPr>
          <p:cNvPr id="56" name="Picture 2" descr="Resultado de imagen para imagenes de porcentaj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45115" y="5311167"/>
            <a:ext cx="1718367" cy="1227038"/>
          </a:xfrm>
          <a:prstGeom prst="rect">
            <a:avLst/>
          </a:prstGeom>
          <a:noFill/>
          <a:extLst>
            <a:ext uri="{909E8E84-426E-40DD-AFC4-6F175D3DCCD1}">
              <a14:hiddenFill xmlns:a14="http://schemas.microsoft.com/office/drawing/2010/main">
                <a:solidFill>
                  <a:srgbClr val="FFFFFF"/>
                </a:solidFill>
              </a14:hiddenFill>
            </a:ext>
          </a:extLst>
        </p:spPr>
      </p:pic>
      <p:sp>
        <p:nvSpPr>
          <p:cNvPr id="57" name="CuadroTexto 56"/>
          <p:cNvSpPr txBox="1"/>
          <p:nvPr/>
        </p:nvSpPr>
        <p:spPr>
          <a:xfrm>
            <a:off x="6946059" y="4971891"/>
            <a:ext cx="1703550" cy="1862048"/>
          </a:xfrm>
          <a:prstGeom prst="rect">
            <a:avLst/>
          </a:prstGeom>
          <a:noFill/>
        </p:spPr>
        <p:txBody>
          <a:bodyPr wrap="square" rtlCol="0">
            <a:spAutoFit/>
          </a:bodyPr>
          <a:lstStyle/>
          <a:p>
            <a:r>
              <a:rPr lang="es-CO" sz="11500" b="1" dirty="0">
                <a:ln w="9525">
                  <a:solidFill>
                    <a:schemeClr val="bg1"/>
                  </a:solidFill>
                  <a:prstDash val="solid"/>
                </a:ln>
                <a:solidFill>
                  <a:schemeClr val="accent1">
                    <a:lumMod val="75000"/>
                  </a:schemeClr>
                </a:solidFill>
                <a:effectLst>
                  <a:outerShdw blurRad="12700" dist="38100" dir="2700000" algn="tl" rotWithShape="0">
                    <a:schemeClr val="accent5">
                      <a:lumMod val="60000"/>
                      <a:lumOff val="40000"/>
                    </a:schemeClr>
                  </a:outerShdw>
                </a:effectLst>
              </a:rPr>
              <a:t>96</a:t>
            </a:r>
          </a:p>
        </p:txBody>
      </p:sp>
      <p:sp>
        <p:nvSpPr>
          <p:cNvPr id="58" name="Flecha curvada hacia arriba 57"/>
          <p:cNvSpPr/>
          <p:nvPr/>
        </p:nvSpPr>
        <p:spPr>
          <a:xfrm rot="4255726">
            <a:off x="3604681" y="3632117"/>
            <a:ext cx="4045617" cy="1910121"/>
          </a:xfrm>
          <a:prstGeom prst="curvedUp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CO">
              <a:solidFill>
                <a:schemeClr val="tx1"/>
              </a:solidFill>
            </a:endParaRPr>
          </a:p>
        </p:txBody>
      </p:sp>
      <p:sp>
        <p:nvSpPr>
          <p:cNvPr id="26" name="Rectángulo 25"/>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7" name="Imagen 26"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28" name="CuadroTexto 27"/>
          <p:cNvSpPr txBox="1"/>
          <p:nvPr/>
        </p:nvSpPr>
        <p:spPr>
          <a:xfrm>
            <a:off x="1715678" y="79003"/>
            <a:ext cx="10380133" cy="954107"/>
          </a:xfrm>
          <a:prstGeom prst="rect">
            <a:avLst/>
          </a:prstGeom>
          <a:noFill/>
        </p:spPr>
        <p:txBody>
          <a:bodyPr wrap="square" rtlCol="0">
            <a:spAutoFit/>
          </a:bodyPr>
          <a:lstStyle/>
          <a:p>
            <a:pPr algn="r"/>
            <a:r>
              <a:rPr lang="es-CO" sz="2800" b="1" dirty="0">
                <a:solidFill>
                  <a:schemeClr val="bg1"/>
                </a:solidFill>
              </a:rPr>
              <a:t>ENTREGA A DEPOSITARIOS DE BIENES </a:t>
            </a:r>
          </a:p>
          <a:p>
            <a:pPr algn="r"/>
            <a:r>
              <a:rPr lang="es-CO" sz="2800" b="1" dirty="0">
                <a:solidFill>
                  <a:schemeClr val="bg1"/>
                </a:solidFill>
              </a:rPr>
              <a:t>EN ADMINISTRACIÓN DIRECTA</a:t>
            </a:r>
          </a:p>
        </p:txBody>
      </p:sp>
    </p:spTree>
    <p:extLst>
      <p:ext uri="{BB962C8B-B14F-4D97-AF65-F5344CB8AC3E}">
        <p14:creationId xmlns:p14="http://schemas.microsoft.com/office/powerpoint/2010/main" val="1960563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riángulo rectángulo 16"/>
          <p:cNvSpPr/>
          <p:nvPr/>
        </p:nvSpPr>
        <p:spPr>
          <a:xfrm rot="5400000">
            <a:off x="1483202" y="1187541"/>
            <a:ext cx="5318897" cy="5251269"/>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3" name="Circular 6"/>
          <p:cNvSpPr/>
          <p:nvPr/>
        </p:nvSpPr>
        <p:spPr>
          <a:xfrm rot="2700000">
            <a:off x="1568698" y="3242833"/>
            <a:ext cx="3207126" cy="3207126"/>
          </a:xfrm>
          <a:prstGeom prst="pie">
            <a:avLst/>
          </a:prstGeom>
          <a:solidFill>
            <a:schemeClr val="accent1">
              <a:lumMod val="60000"/>
              <a:lumOff val="40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black"/>
              </a:solidFill>
            </a:endParaRPr>
          </a:p>
        </p:txBody>
      </p:sp>
      <p:sp>
        <p:nvSpPr>
          <p:cNvPr id="34" name="Elipse 8"/>
          <p:cNvSpPr/>
          <p:nvPr/>
        </p:nvSpPr>
        <p:spPr>
          <a:xfrm>
            <a:off x="2260257" y="3915153"/>
            <a:ext cx="2355634" cy="2309491"/>
          </a:xfrm>
          <a:prstGeom prst="ellipse">
            <a:avLst/>
          </a:prstGeom>
          <a:solidFill>
            <a:schemeClr val="accent1">
              <a:lumMod val="75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b="1" dirty="0">
              <a:solidFill>
                <a:prstClr val="white"/>
              </a:solidFill>
              <a:effectLst>
                <a:outerShdw blurRad="38100" dist="38100" dir="2700000" algn="tl">
                  <a:srgbClr val="000000">
                    <a:alpha val="43137"/>
                  </a:srgbClr>
                </a:outerShdw>
              </a:effectLst>
            </a:endParaRPr>
          </a:p>
        </p:txBody>
      </p:sp>
      <p:sp>
        <p:nvSpPr>
          <p:cNvPr id="35" name="CuadroTexto 9"/>
          <p:cNvSpPr txBox="1"/>
          <p:nvPr/>
        </p:nvSpPr>
        <p:spPr>
          <a:xfrm>
            <a:off x="1804431" y="4307151"/>
            <a:ext cx="2661599" cy="1692771"/>
          </a:xfrm>
          <a:prstGeom prst="rect">
            <a:avLst/>
          </a:prstGeom>
          <a:noFill/>
        </p:spPr>
        <p:txBody>
          <a:bodyPr wrap="square" rtlCol="0">
            <a:spAutoFit/>
          </a:bodyPr>
          <a:lstStyle/>
          <a:p>
            <a:pPr algn="ctr"/>
            <a:r>
              <a:rPr lang="es-CO" sz="8000" b="1" dirty="0">
                <a:solidFill>
                  <a:schemeClr val="accent1">
                    <a:lumMod val="20000"/>
                    <a:lumOff val="80000"/>
                  </a:schemeClr>
                </a:solidFill>
                <a:effectLst>
                  <a:outerShdw blurRad="38100" dist="38100" dir="2700000" algn="tl">
                    <a:srgbClr val="000000">
                      <a:alpha val="43137"/>
                    </a:srgbClr>
                  </a:outerShdw>
                </a:effectLst>
              </a:rPr>
              <a:t>4.978</a:t>
            </a:r>
          </a:p>
          <a:p>
            <a:pPr algn="ctr"/>
            <a:r>
              <a:rPr lang="es-CO" sz="2400" b="1" dirty="0">
                <a:effectLst>
                  <a:outerShdw blurRad="38100" dist="38100" dir="2700000" algn="tl">
                    <a:srgbClr val="000000">
                      <a:alpha val="43137"/>
                    </a:srgbClr>
                  </a:outerShdw>
                </a:effectLst>
              </a:rPr>
              <a:t>APROX.</a:t>
            </a:r>
            <a:endParaRPr lang="es-CO" sz="2400" dirty="0">
              <a:effectLst>
                <a:outerShdw blurRad="38100" dist="38100" dir="2700000" algn="tl">
                  <a:srgbClr val="000000">
                    <a:alpha val="43137"/>
                  </a:srgbClr>
                </a:outerShdw>
              </a:effectLst>
            </a:endParaRPr>
          </a:p>
        </p:txBody>
      </p:sp>
      <p:sp>
        <p:nvSpPr>
          <p:cNvPr id="82" name="Rectángulo 81"/>
          <p:cNvSpPr/>
          <p:nvPr/>
        </p:nvSpPr>
        <p:spPr>
          <a:xfrm>
            <a:off x="2207776" y="1815942"/>
            <a:ext cx="1532525" cy="769441"/>
          </a:xfrm>
          <a:prstGeom prst="rect">
            <a:avLst/>
          </a:prstGeom>
        </p:spPr>
        <p:txBody>
          <a:bodyPr wrap="square">
            <a:spAutoFit/>
          </a:bodyPr>
          <a:lstStyle/>
          <a:p>
            <a:r>
              <a:rPr lang="es-ES" sz="4400" b="1" dirty="0">
                <a:ln w="6600">
                  <a:solidFill>
                    <a:schemeClr val="accent2"/>
                  </a:solidFill>
                  <a:prstDash val="solid"/>
                </a:ln>
                <a:solidFill>
                  <a:srgbClr val="FFFFFF"/>
                </a:solidFill>
                <a:effectLst>
                  <a:outerShdw dist="38100" dir="2700000" algn="tl" rotWithShape="0">
                    <a:schemeClr val="accent2"/>
                  </a:outerShdw>
                </a:effectLst>
              </a:rPr>
              <a:t>META</a:t>
            </a:r>
            <a:endParaRPr lang="es-CO" sz="4400" dirty="0"/>
          </a:p>
        </p:txBody>
      </p:sp>
      <p:sp>
        <p:nvSpPr>
          <p:cNvPr id="11" name="Flecha abajo 10"/>
          <p:cNvSpPr/>
          <p:nvPr/>
        </p:nvSpPr>
        <p:spPr>
          <a:xfrm>
            <a:off x="2705638" y="2499920"/>
            <a:ext cx="531226" cy="2086239"/>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CO"/>
          </a:p>
        </p:txBody>
      </p:sp>
      <p:grpSp>
        <p:nvGrpSpPr>
          <p:cNvPr id="83" name="Shape 535"/>
          <p:cNvGrpSpPr/>
          <p:nvPr/>
        </p:nvGrpSpPr>
        <p:grpSpPr>
          <a:xfrm>
            <a:off x="6078370" y="1457832"/>
            <a:ext cx="4178570" cy="3449727"/>
            <a:chOff x="2768474" y="949849"/>
            <a:chExt cx="2944751" cy="3170450"/>
          </a:xfrm>
        </p:grpSpPr>
        <p:sp>
          <p:nvSpPr>
            <p:cNvPr id="84" name="Shape 536"/>
            <p:cNvSpPr/>
            <p:nvPr/>
          </p:nvSpPr>
          <p:spPr>
            <a:xfrm rot="5400000">
              <a:off x="2768474" y="949849"/>
              <a:ext cx="1706699" cy="1706699"/>
            </a:xfrm>
            <a:prstGeom prst="teardrop">
              <a:avLst>
                <a:gd name="adj" fmla="val 100000"/>
              </a:avLst>
            </a:prstGeom>
            <a:solidFill>
              <a:srgbClr val="00CEF6"/>
            </a:solidFill>
            <a:ln>
              <a:noFill/>
            </a:ln>
          </p:spPr>
          <p:txBody>
            <a:bodyPr lIns="91425" tIns="91425" rIns="91425" bIns="91425" anchor="ctr" anchorCtr="0">
              <a:noAutofit/>
            </a:bodyPr>
            <a:lstStyle/>
            <a:p>
              <a:endParaRPr/>
            </a:p>
          </p:txBody>
        </p:sp>
        <p:sp>
          <p:nvSpPr>
            <p:cNvPr id="85" name="Shape 537"/>
            <p:cNvSpPr/>
            <p:nvPr/>
          </p:nvSpPr>
          <p:spPr>
            <a:xfrm rot="5400000" flipH="1">
              <a:off x="3109874" y="2754999"/>
              <a:ext cx="1365299" cy="1365299"/>
            </a:xfrm>
            <a:prstGeom prst="teardrop">
              <a:avLst>
                <a:gd name="adj" fmla="val 100000"/>
              </a:avLst>
            </a:prstGeom>
            <a:solidFill>
              <a:srgbClr val="3C78D8"/>
            </a:solidFill>
            <a:ln>
              <a:noFill/>
            </a:ln>
          </p:spPr>
          <p:txBody>
            <a:bodyPr lIns="91425" tIns="91425" rIns="91425" bIns="91425" anchor="ctr" anchorCtr="0">
              <a:noAutofit/>
            </a:bodyPr>
            <a:lstStyle/>
            <a:p>
              <a:endParaRPr/>
            </a:p>
          </p:txBody>
        </p:sp>
        <p:sp>
          <p:nvSpPr>
            <p:cNvPr id="86" name="Shape 538"/>
            <p:cNvSpPr/>
            <p:nvPr/>
          </p:nvSpPr>
          <p:spPr>
            <a:xfrm rot="10800000">
              <a:off x="4573417" y="1713349"/>
              <a:ext cx="943199" cy="943199"/>
            </a:xfrm>
            <a:prstGeom prst="teardrop">
              <a:avLst>
                <a:gd name="adj" fmla="val 100000"/>
              </a:avLst>
            </a:prstGeom>
            <a:solidFill>
              <a:srgbClr val="AFF000"/>
            </a:solidFill>
            <a:ln>
              <a:noFill/>
            </a:ln>
          </p:spPr>
          <p:txBody>
            <a:bodyPr lIns="91425" tIns="91425" rIns="91425" bIns="91425" anchor="ctr" anchorCtr="0">
              <a:noAutofit/>
            </a:bodyPr>
            <a:lstStyle/>
            <a:p>
              <a:endParaRPr/>
            </a:p>
          </p:txBody>
        </p:sp>
        <p:sp>
          <p:nvSpPr>
            <p:cNvPr id="87" name="Shape 539"/>
            <p:cNvSpPr/>
            <p:nvPr/>
          </p:nvSpPr>
          <p:spPr>
            <a:xfrm flipH="1">
              <a:off x="4573525" y="2754999"/>
              <a:ext cx="1139700" cy="1139700"/>
            </a:xfrm>
            <a:prstGeom prst="teardrop">
              <a:avLst>
                <a:gd name="adj" fmla="val 100000"/>
              </a:avLst>
            </a:prstGeom>
            <a:solidFill>
              <a:srgbClr val="28324A"/>
            </a:solidFill>
            <a:ln>
              <a:noFill/>
            </a:ln>
          </p:spPr>
          <p:txBody>
            <a:bodyPr lIns="91425" tIns="91425" rIns="91425" bIns="91425" anchor="ctr" anchorCtr="0">
              <a:noAutofit/>
            </a:bodyPr>
            <a:lstStyle/>
            <a:p>
              <a:endParaRPr/>
            </a:p>
          </p:txBody>
        </p:sp>
      </p:grpSp>
      <p:sp>
        <p:nvSpPr>
          <p:cNvPr id="13" name="CuadroTexto 12"/>
          <p:cNvSpPr txBox="1"/>
          <p:nvPr/>
        </p:nvSpPr>
        <p:spPr>
          <a:xfrm>
            <a:off x="6363164" y="1597828"/>
            <a:ext cx="2136994" cy="1384995"/>
          </a:xfrm>
          <a:prstGeom prst="rect">
            <a:avLst/>
          </a:prstGeom>
          <a:noFill/>
        </p:spPr>
        <p:txBody>
          <a:bodyPr wrap="square" rtlCol="0">
            <a:spAutoFit/>
          </a:bodyPr>
          <a:lstStyle/>
          <a:p>
            <a:pPr algn="ctr"/>
            <a:r>
              <a:rPr lang="es-CO" sz="2800" b="1" dirty="0">
                <a:ln w="6600">
                  <a:solidFill>
                    <a:schemeClr val="accent2"/>
                  </a:solidFill>
                  <a:prstDash val="solid"/>
                </a:ln>
                <a:solidFill>
                  <a:srgbClr val="FFFFFF"/>
                </a:solidFill>
                <a:effectLst>
                  <a:outerShdw dist="38100" dir="2700000" algn="tl" rotWithShape="0">
                    <a:schemeClr val="accent2"/>
                  </a:outerShdw>
                </a:effectLst>
              </a:rPr>
              <a:t>3.394 INMUEBLES REMOVIDOS</a:t>
            </a:r>
          </a:p>
        </p:txBody>
      </p:sp>
      <p:sp>
        <p:nvSpPr>
          <p:cNvPr id="15" name="CuadroTexto 14"/>
          <p:cNvSpPr txBox="1"/>
          <p:nvPr/>
        </p:nvSpPr>
        <p:spPr>
          <a:xfrm>
            <a:off x="6339391" y="3396539"/>
            <a:ext cx="2468751" cy="1200329"/>
          </a:xfrm>
          <a:prstGeom prst="rect">
            <a:avLst/>
          </a:prstGeom>
          <a:noFill/>
        </p:spPr>
        <p:txBody>
          <a:bodyPr wrap="square" rtlCol="0">
            <a:spAutoFit/>
          </a:bodyPr>
          <a:lstStyle>
            <a:defPPr>
              <a:defRPr lang="es-CO"/>
            </a:defPPr>
            <a:lvl1pPr algn="ctr">
              <a:defRPr sz="2800" b="1">
                <a:ln w="6600">
                  <a:solidFill>
                    <a:schemeClr val="accent2"/>
                  </a:solidFill>
                  <a:prstDash val="solid"/>
                </a:ln>
                <a:solidFill>
                  <a:srgbClr val="FFFFFF"/>
                </a:solidFill>
                <a:effectLst>
                  <a:outerShdw dist="38100" dir="2700000" algn="tl" rotWithShape="0">
                    <a:schemeClr val="accent2"/>
                  </a:outerShdw>
                </a:effectLst>
              </a:defRPr>
            </a:lvl1pPr>
          </a:lstStyle>
          <a:p>
            <a:r>
              <a:rPr lang="es-CO" sz="2400" dirty="0"/>
              <a:t>274 DEPOSITARIOS REMOVIDOS </a:t>
            </a:r>
          </a:p>
        </p:txBody>
      </p:sp>
      <p:grpSp>
        <p:nvGrpSpPr>
          <p:cNvPr id="88" name="Shape 943"/>
          <p:cNvGrpSpPr/>
          <p:nvPr/>
        </p:nvGrpSpPr>
        <p:grpSpPr>
          <a:xfrm>
            <a:off x="9012233" y="2481690"/>
            <a:ext cx="607143" cy="655793"/>
            <a:chOff x="5300400" y="3670175"/>
            <a:chExt cx="421300" cy="399325"/>
          </a:xfrm>
        </p:grpSpPr>
        <p:sp>
          <p:nvSpPr>
            <p:cNvPr id="89" name="Shape 944"/>
            <p:cNvSpPr/>
            <p:nvPr/>
          </p:nvSpPr>
          <p:spPr>
            <a:xfrm>
              <a:off x="5300400" y="3708025"/>
              <a:ext cx="421300" cy="267450"/>
            </a:xfrm>
            <a:custGeom>
              <a:avLst/>
              <a:gdLst/>
              <a:ahLst/>
              <a:cxnLst/>
              <a:rect l="0" t="0" r="0" b="0"/>
              <a:pathLst>
                <a:path w="16852" h="10698" extrusionOk="0">
                  <a:moveTo>
                    <a:pt x="16364" y="489"/>
                  </a:moveTo>
                  <a:lnTo>
                    <a:pt x="16364" y="10209"/>
                  </a:lnTo>
                  <a:lnTo>
                    <a:pt x="489" y="10209"/>
                  </a:lnTo>
                  <a:lnTo>
                    <a:pt x="489" y="489"/>
                  </a:lnTo>
                  <a:close/>
                  <a:moveTo>
                    <a:pt x="391" y="0"/>
                  </a:moveTo>
                  <a:lnTo>
                    <a:pt x="293" y="25"/>
                  </a:lnTo>
                  <a:lnTo>
                    <a:pt x="196" y="74"/>
                  </a:lnTo>
                  <a:lnTo>
                    <a:pt x="122" y="147"/>
                  </a:lnTo>
                  <a:lnTo>
                    <a:pt x="73" y="220"/>
                  </a:lnTo>
                  <a:lnTo>
                    <a:pt x="25" y="293"/>
                  </a:lnTo>
                  <a:lnTo>
                    <a:pt x="0" y="391"/>
                  </a:lnTo>
                  <a:lnTo>
                    <a:pt x="0" y="489"/>
                  </a:lnTo>
                  <a:lnTo>
                    <a:pt x="0" y="10209"/>
                  </a:lnTo>
                  <a:lnTo>
                    <a:pt x="0" y="10307"/>
                  </a:lnTo>
                  <a:lnTo>
                    <a:pt x="25" y="10405"/>
                  </a:lnTo>
                  <a:lnTo>
                    <a:pt x="73" y="10478"/>
                  </a:lnTo>
                  <a:lnTo>
                    <a:pt x="122" y="10551"/>
                  </a:lnTo>
                  <a:lnTo>
                    <a:pt x="196" y="10600"/>
                  </a:lnTo>
                  <a:lnTo>
                    <a:pt x="293" y="10649"/>
                  </a:lnTo>
                  <a:lnTo>
                    <a:pt x="391" y="10673"/>
                  </a:lnTo>
                  <a:lnTo>
                    <a:pt x="489" y="10698"/>
                  </a:lnTo>
                  <a:lnTo>
                    <a:pt x="16364" y="10698"/>
                  </a:lnTo>
                  <a:lnTo>
                    <a:pt x="16461" y="10673"/>
                  </a:lnTo>
                  <a:lnTo>
                    <a:pt x="16559" y="10649"/>
                  </a:lnTo>
                  <a:lnTo>
                    <a:pt x="16657" y="10600"/>
                  </a:lnTo>
                  <a:lnTo>
                    <a:pt x="16730" y="10551"/>
                  </a:lnTo>
                  <a:lnTo>
                    <a:pt x="16779" y="10478"/>
                  </a:lnTo>
                  <a:lnTo>
                    <a:pt x="16828" y="10405"/>
                  </a:lnTo>
                  <a:lnTo>
                    <a:pt x="16852" y="10307"/>
                  </a:lnTo>
                  <a:lnTo>
                    <a:pt x="16852" y="10209"/>
                  </a:lnTo>
                  <a:lnTo>
                    <a:pt x="16852" y="489"/>
                  </a:lnTo>
                  <a:lnTo>
                    <a:pt x="16852" y="391"/>
                  </a:lnTo>
                  <a:lnTo>
                    <a:pt x="16828" y="293"/>
                  </a:lnTo>
                  <a:lnTo>
                    <a:pt x="16779" y="220"/>
                  </a:lnTo>
                  <a:lnTo>
                    <a:pt x="16730" y="147"/>
                  </a:lnTo>
                  <a:lnTo>
                    <a:pt x="16657" y="74"/>
                  </a:lnTo>
                  <a:lnTo>
                    <a:pt x="16559" y="25"/>
                  </a:lnTo>
                  <a:lnTo>
                    <a:pt x="16461" y="0"/>
                  </a:lnTo>
                  <a:close/>
                </a:path>
              </a:pathLst>
            </a:custGeom>
            <a:solidFill>
              <a:srgbClr val="28324A"/>
            </a:solidFill>
            <a:ln>
              <a:noFill/>
            </a:ln>
          </p:spPr>
          <p:txBody>
            <a:bodyPr lIns="91425" tIns="91425" rIns="91425" bIns="91425" anchor="ctr" anchorCtr="0">
              <a:noAutofit/>
            </a:bodyPr>
            <a:lstStyle/>
            <a:p>
              <a:endParaRPr/>
            </a:p>
          </p:txBody>
        </p:sp>
        <p:sp>
          <p:nvSpPr>
            <p:cNvPr id="90" name="Shape 945"/>
            <p:cNvSpPr/>
            <p:nvPr/>
          </p:nvSpPr>
          <p:spPr>
            <a:xfrm>
              <a:off x="5498825" y="3670175"/>
              <a:ext cx="24450" cy="25650"/>
            </a:xfrm>
            <a:custGeom>
              <a:avLst/>
              <a:gdLst/>
              <a:ahLst/>
              <a:cxnLst/>
              <a:rect l="0" t="0" r="0" b="0"/>
              <a:pathLst>
                <a:path w="978" h="1026" extrusionOk="0">
                  <a:moveTo>
                    <a:pt x="489" y="0"/>
                  </a:moveTo>
                  <a:lnTo>
                    <a:pt x="391" y="25"/>
                  </a:lnTo>
                  <a:lnTo>
                    <a:pt x="294" y="49"/>
                  </a:lnTo>
                  <a:lnTo>
                    <a:pt x="220" y="98"/>
                  </a:lnTo>
                  <a:lnTo>
                    <a:pt x="147" y="147"/>
                  </a:lnTo>
                  <a:lnTo>
                    <a:pt x="74" y="220"/>
                  </a:lnTo>
                  <a:lnTo>
                    <a:pt x="49" y="318"/>
                  </a:lnTo>
                  <a:lnTo>
                    <a:pt x="1" y="391"/>
                  </a:lnTo>
                  <a:lnTo>
                    <a:pt x="1" y="489"/>
                  </a:lnTo>
                  <a:lnTo>
                    <a:pt x="1" y="1026"/>
                  </a:lnTo>
                  <a:lnTo>
                    <a:pt x="978" y="1026"/>
                  </a:lnTo>
                  <a:lnTo>
                    <a:pt x="978" y="489"/>
                  </a:lnTo>
                  <a:lnTo>
                    <a:pt x="978" y="391"/>
                  </a:lnTo>
                  <a:lnTo>
                    <a:pt x="929" y="318"/>
                  </a:lnTo>
                  <a:lnTo>
                    <a:pt x="904" y="220"/>
                  </a:lnTo>
                  <a:lnTo>
                    <a:pt x="831" y="147"/>
                  </a:lnTo>
                  <a:lnTo>
                    <a:pt x="758" y="98"/>
                  </a:lnTo>
                  <a:lnTo>
                    <a:pt x="684" y="49"/>
                  </a:lnTo>
                  <a:lnTo>
                    <a:pt x="587" y="25"/>
                  </a:lnTo>
                  <a:lnTo>
                    <a:pt x="489" y="0"/>
                  </a:lnTo>
                  <a:close/>
                </a:path>
              </a:pathLst>
            </a:custGeom>
            <a:solidFill>
              <a:srgbClr val="28324A"/>
            </a:solidFill>
            <a:ln>
              <a:noFill/>
            </a:ln>
          </p:spPr>
          <p:txBody>
            <a:bodyPr lIns="91425" tIns="91425" rIns="91425" bIns="91425" anchor="ctr" anchorCtr="0">
              <a:noAutofit/>
            </a:bodyPr>
            <a:lstStyle/>
            <a:p>
              <a:endParaRPr/>
            </a:p>
          </p:txBody>
        </p:sp>
        <p:sp>
          <p:nvSpPr>
            <p:cNvPr id="91" name="Shape 946"/>
            <p:cNvSpPr/>
            <p:nvPr/>
          </p:nvSpPr>
          <p:spPr>
            <a:xfrm>
              <a:off x="5366325" y="3987675"/>
              <a:ext cx="61100" cy="81825"/>
            </a:xfrm>
            <a:custGeom>
              <a:avLst/>
              <a:gdLst/>
              <a:ahLst/>
              <a:cxnLst/>
              <a:rect l="0" t="0" r="0" b="0"/>
              <a:pathLst>
                <a:path w="2444" h="3273" extrusionOk="0">
                  <a:moveTo>
                    <a:pt x="1344" y="0"/>
                  </a:moveTo>
                  <a:lnTo>
                    <a:pt x="50" y="2565"/>
                  </a:lnTo>
                  <a:lnTo>
                    <a:pt x="25" y="2638"/>
                  </a:lnTo>
                  <a:lnTo>
                    <a:pt x="1" y="2736"/>
                  </a:lnTo>
                  <a:lnTo>
                    <a:pt x="1" y="2833"/>
                  </a:lnTo>
                  <a:lnTo>
                    <a:pt x="25" y="2931"/>
                  </a:lnTo>
                  <a:lnTo>
                    <a:pt x="74" y="3004"/>
                  </a:lnTo>
                  <a:lnTo>
                    <a:pt x="123" y="3102"/>
                  </a:lnTo>
                  <a:lnTo>
                    <a:pt x="196" y="3151"/>
                  </a:lnTo>
                  <a:lnTo>
                    <a:pt x="269" y="3224"/>
                  </a:lnTo>
                  <a:lnTo>
                    <a:pt x="392" y="3248"/>
                  </a:lnTo>
                  <a:lnTo>
                    <a:pt x="489" y="3273"/>
                  </a:lnTo>
                  <a:lnTo>
                    <a:pt x="636" y="3248"/>
                  </a:lnTo>
                  <a:lnTo>
                    <a:pt x="758" y="3200"/>
                  </a:lnTo>
                  <a:lnTo>
                    <a:pt x="856" y="3102"/>
                  </a:lnTo>
                  <a:lnTo>
                    <a:pt x="929" y="3004"/>
                  </a:lnTo>
                  <a:lnTo>
                    <a:pt x="2443" y="0"/>
                  </a:lnTo>
                  <a:close/>
                </a:path>
              </a:pathLst>
            </a:custGeom>
            <a:solidFill>
              <a:srgbClr val="28324A"/>
            </a:solidFill>
            <a:ln>
              <a:noFill/>
            </a:ln>
          </p:spPr>
          <p:txBody>
            <a:bodyPr lIns="91425" tIns="91425" rIns="91425" bIns="91425" anchor="ctr" anchorCtr="0">
              <a:noAutofit/>
            </a:bodyPr>
            <a:lstStyle/>
            <a:p>
              <a:endParaRPr/>
            </a:p>
          </p:txBody>
        </p:sp>
        <p:sp>
          <p:nvSpPr>
            <p:cNvPr id="92" name="Shape 947"/>
            <p:cNvSpPr/>
            <p:nvPr/>
          </p:nvSpPr>
          <p:spPr>
            <a:xfrm>
              <a:off x="5594700" y="3987675"/>
              <a:ext cx="61075" cy="81825"/>
            </a:xfrm>
            <a:custGeom>
              <a:avLst/>
              <a:gdLst/>
              <a:ahLst/>
              <a:cxnLst/>
              <a:rect l="0" t="0" r="0" b="0"/>
              <a:pathLst>
                <a:path w="2443" h="3273" extrusionOk="0">
                  <a:moveTo>
                    <a:pt x="0" y="0"/>
                  </a:moveTo>
                  <a:lnTo>
                    <a:pt x="1514" y="3004"/>
                  </a:lnTo>
                  <a:lnTo>
                    <a:pt x="1588" y="3102"/>
                  </a:lnTo>
                  <a:lnTo>
                    <a:pt x="1685" y="3200"/>
                  </a:lnTo>
                  <a:lnTo>
                    <a:pt x="1807" y="3248"/>
                  </a:lnTo>
                  <a:lnTo>
                    <a:pt x="1954" y="3273"/>
                  </a:lnTo>
                  <a:lnTo>
                    <a:pt x="2052" y="3248"/>
                  </a:lnTo>
                  <a:lnTo>
                    <a:pt x="2174" y="3224"/>
                  </a:lnTo>
                  <a:lnTo>
                    <a:pt x="2247" y="3151"/>
                  </a:lnTo>
                  <a:lnTo>
                    <a:pt x="2320" y="3102"/>
                  </a:lnTo>
                  <a:lnTo>
                    <a:pt x="2369" y="3004"/>
                  </a:lnTo>
                  <a:lnTo>
                    <a:pt x="2418" y="2931"/>
                  </a:lnTo>
                  <a:lnTo>
                    <a:pt x="2442" y="2833"/>
                  </a:lnTo>
                  <a:lnTo>
                    <a:pt x="2442" y="2736"/>
                  </a:lnTo>
                  <a:lnTo>
                    <a:pt x="2418" y="2638"/>
                  </a:lnTo>
                  <a:lnTo>
                    <a:pt x="2393" y="2565"/>
                  </a:lnTo>
                  <a:lnTo>
                    <a:pt x="1099" y="0"/>
                  </a:lnTo>
                  <a:close/>
                </a:path>
              </a:pathLst>
            </a:custGeom>
            <a:solidFill>
              <a:srgbClr val="28324A"/>
            </a:solidFill>
            <a:ln>
              <a:noFill/>
            </a:ln>
          </p:spPr>
          <p:txBody>
            <a:bodyPr lIns="91425" tIns="91425" rIns="91425" bIns="91425" anchor="ctr" anchorCtr="0">
              <a:noAutofit/>
            </a:bodyPr>
            <a:lstStyle/>
            <a:p>
              <a:endParaRPr/>
            </a:p>
          </p:txBody>
        </p:sp>
        <p:sp>
          <p:nvSpPr>
            <p:cNvPr id="93" name="Shape 948"/>
            <p:cNvSpPr/>
            <p:nvPr/>
          </p:nvSpPr>
          <p:spPr>
            <a:xfrm>
              <a:off x="5324825" y="3732450"/>
              <a:ext cx="372475" cy="218600"/>
            </a:xfrm>
            <a:custGeom>
              <a:avLst/>
              <a:gdLst/>
              <a:ahLst/>
              <a:cxnLst/>
              <a:rect l="0" t="0" r="0" b="0"/>
              <a:pathLst>
                <a:path w="14899" h="8744" extrusionOk="0">
                  <a:moveTo>
                    <a:pt x="12578" y="1319"/>
                  </a:moveTo>
                  <a:lnTo>
                    <a:pt x="12676" y="1344"/>
                  </a:lnTo>
                  <a:lnTo>
                    <a:pt x="12749" y="1392"/>
                  </a:lnTo>
                  <a:lnTo>
                    <a:pt x="12822" y="1441"/>
                  </a:lnTo>
                  <a:lnTo>
                    <a:pt x="12895" y="1515"/>
                  </a:lnTo>
                  <a:lnTo>
                    <a:pt x="12920" y="1612"/>
                  </a:lnTo>
                  <a:lnTo>
                    <a:pt x="12969" y="1710"/>
                  </a:lnTo>
                  <a:lnTo>
                    <a:pt x="12969" y="1808"/>
                  </a:lnTo>
                  <a:lnTo>
                    <a:pt x="12969" y="4079"/>
                  </a:lnTo>
                  <a:lnTo>
                    <a:pt x="12969" y="4177"/>
                  </a:lnTo>
                  <a:lnTo>
                    <a:pt x="12920" y="4274"/>
                  </a:lnTo>
                  <a:lnTo>
                    <a:pt x="12895" y="4348"/>
                  </a:lnTo>
                  <a:lnTo>
                    <a:pt x="12822" y="4421"/>
                  </a:lnTo>
                  <a:lnTo>
                    <a:pt x="12749" y="4470"/>
                  </a:lnTo>
                  <a:lnTo>
                    <a:pt x="12676" y="4519"/>
                  </a:lnTo>
                  <a:lnTo>
                    <a:pt x="12578" y="4543"/>
                  </a:lnTo>
                  <a:lnTo>
                    <a:pt x="12480" y="4567"/>
                  </a:lnTo>
                  <a:lnTo>
                    <a:pt x="12383" y="4543"/>
                  </a:lnTo>
                  <a:lnTo>
                    <a:pt x="12285" y="4519"/>
                  </a:lnTo>
                  <a:lnTo>
                    <a:pt x="12212" y="4470"/>
                  </a:lnTo>
                  <a:lnTo>
                    <a:pt x="12138" y="4421"/>
                  </a:lnTo>
                  <a:lnTo>
                    <a:pt x="12065" y="4348"/>
                  </a:lnTo>
                  <a:lnTo>
                    <a:pt x="12041" y="4274"/>
                  </a:lnTo>
                  <a:lnTo>
                    <a:pt x="11992" y="4177"/>
                  </a:lnTo>
                  <a:lnTo>
                    <a:pt x="11992" y="4079"/>
                  </a:lnTo>
                  <a:lnTo>
                    <a:pt x="11992" y="3004"/>
                  </a:lnTo>
                  <a:lnTo>
                    <a:pt x="7986" y="7010"/>
                  </a:lnTo>
                  <a:lnTo>
                    <a:pt x="7913" y="7059"/>
                  </a:lnTo>
                  <a:lnTo>
                    <a:pt x="7815" y="7107"/>
                  </a:lnTo>
                  <a:lnTo>
                    <a:pt x="7742" y="7132"/>
                  </a:lnTo>
                  <a:lnTo>
                    <a:pt x="7644" y="7156"/>
                  </a:lnTo>
                  <a:lnTo>
                    <a:pt x="7547" y="7132"/>
                  </a:lnTo>
                  <a:lnTo>
                    <a:pt x="7449" y="7107"/>
                  </a:lnTo>
                  <a:lnTo>
                    <a:pt x="7376" y="7059"/>
                  </a:lnTo>
                  <a:lnTo>
                    <a:pt x="7303" y="7010"/>
                  </a:lnTo>
                  <a:lnTo>
                    <a:pt x="5349" y="5056"/>
                  </a:lnTo>
                  <a:lnTo>
                    <a:pt x="2760" y="7620"/>
                  </a:lnTo>
                  <a:lnTo>
                    <a:pt x="2687" y="7694"/>
                  </a:lnTo>
                  <a:lnTo>
                    <a:pt x="2613" y="7742"/>
                  </a:lnTo>
                  <a:lnTo>
                    <a:pt x="2516" y="7767"/>
                  </a:lnTo>
                  <a:lnTo>
                    <a:pt x="2320" y="7767"/>
                  </a:lnTo>
                  <a:lnTo>
                    <a:pt x="2247" y="7742"/>
                  </a:lnTo>
                  <a:lnTo>
                    <a:pt x="2149" y="7694"/>
                  </a:lnTo>
                  <a:lnTo>
                    <a:pt x="2076" y="7620"/>
                  </a:lnTo>
                  <a:lnTo>
                    <a:pt x="2003" y="7547"/>
                  </a:lnTo>
                  <a:lnTo>
                    <a:pt x="1978" y="7474"/>
                  </a:lnTo>
                  <a:lnTo>
                    <a:pt x="1929" y="7376"/>
                  </a:lnTo>
                  <a:lnTo>
                    <a:pt x="1929" y="7278"/>
                  </a:lnTo>
                  <a:lnTo>
                    <a:pt x="1929" y="7205"/>
                  </a:lnTo>
                  <a:lnTo>
                    <a:pt x="1978" y="7107"/>
                  </a:lnTo>
                  <a:lnTo>
                    <a:pt x="2003" y="7010"/>
                  </a:lnTo>
                  <a:lnTo>
                    <a:pt x="2076" y="6936"/>
                  </a:lnTo>
                  <a:lnTo>
                    <a:pt x="5007" y="4006"/>
                  </a:lnTo>
                  <a:lnTo>
                    <a:pt x="5080" y="3957"/>
                  </a:lnTo>
                  <a:lnTo>
                    <a:pt x="5153" y="3908"/>
                  </a:lnTo>
                  <a:lnTo>
                    <a:pt x="5251" y="3884"/>
                  </a:lnTo>
                  <a:lnTo>
                    <a:pt x="5446" y="3884"/>
                  </a:lnTo>
                  <a:lnTo>
                    <a:pt x="5520" y="3908"/>
                  </a:lnTo>
                  <a:lnTo>
                    <a:pt x="5617" y="3957"/>
                  </a:lnTo>
                  <a:lnTo>
                    <a:pt x="5691" y="4006"/>
                  </a:lnTo>
                  <a:lnTo>
                    <a:pt x="7644" y="5960"/>
                  </a:lnTo>
                  <a:lnTo>
                    <a:pt x="11332" y="2296"/>
                  </a:lnTo>
                  <a:lnTo>
                    <a:pt x="10209" y="2296"/>
                  </a:lnTo>
                  <a:lnTo>
                    <a:pt x="10111" y="2272"/>
                  </a:lnTo>
                  <a:lnTo>
                    <a:pt x="10013" y="2247"/>
                  </a:lnTo>
                  <a:lnTo>
                    <a:pt x="9916" y="2198"/>
                  </a:lnTo>
                  <a:lnTo>
                    <a:pt x="9843" y="2150"/>
                  </a:lnTo>
                  <a:lnTo>
                    <a:pt x="9794" y="2076"/>
                  </a:lnTo>
                  <a:lnTo>
                    <a:pt x="9745" y="1979"/>
                  </a:lnTo>
                  <a:lnTo>
                    <a:pt x="9720" y="1905"/>
                  </a:lnTo>
                  <a:lnTo>
                    <a:pt x="9720" y="1808"/>
                  </a:lnTo>
                  <a:lnTo>
                    <a:pt x="9720" y="1710"/>
                  </a:lnTo>
                  <a:lnTo>
                    <a:pt x="9745" y="1612"/>
                  </a:lnTo>
                  <a:lnTo>
                    <a:pt x="9794" y="1515"/>
                  </a:lnTo>
                  <a:lnTo>
                    <a:pt x="9843" y="1441"/>
                  </a:lnTo>
                  <a:lnTo>
                    <a:pt x="9916" y="1392"/>
                  </a:lnTo>
                  <a:lnTo>
                    <a:pt x="10013" y="1344"/>
                  </a:lnTo>
                  <a:lnTo>
                    <a:pt x="10111" y="1319"/>
                  </a:lnTo>
                  <a:close/>
                  <a:moveTo>
                    <a:pt x="0" y="0"/>
                  </a:moveTo>
                  <a:lnTo>
                    <a:pt x="0" y="8744"/>
                  </a:lnTo>
                  <a:lnTo>
                    <a:pt x="14898" y="8744"/>
                  </a:lnTo>
                  <a:lnTo>
                    <a:pt x="14898" y="0"/>
                  </a:lnTo>
                  <a:close/>
                </a:path>
              </a:pathLst>
            </a:custGeom>
            <a:solidFill>
              <a:srgbClr val="28324A"/>
            </a:solidFill>
            <a:ln>
              <a:noFill/>
            </a:ln>
          </p:spPr>
          <p:txBody>
            <a:bodyPr lIns="91425" tIns="91425" rIns="91425" bIns="91425" anchor="ctr" anchorCtr="0">
              <a:noAutofit/>
            </a:bodyPr>
            <a:lstStyle/>
            <a:p>
              <a:endParaRPr/>
            </a:p>
          </p:txBody>
        </p:sp>
      </p:grpSp>
      <p:sp>
        <p:nvSpPr>
          <p:cNvPr id="94" name="Shape 884"/>
          <p:cNvSpPr/>
          <p:nvPr/>
        </p:nvSpPr>
        <p:spPr>
          <a:xfrm>
            <a:off x="9071703" y="3649212"/>
            <a:ext cx="713304" cy="679507"/>
          </a:xfrm>
          <a:custGeom>
            <a:avLst/>
            <a:gdLst/>
            <a:ahLst/>
            <a:cxnLst/>
            <a:rect l="0" t="0" r="0" b="0"/>
            <a:pathLst>
              <a:path w="15290" h="16120" extrusionOk="0">
                <a:moveTo>
                  <a:pt x="7645" y="1"/>
                </a:moveTo>
                <a:lnTo>
                  <a:pt x="7303" y="25"/>
                </a:lnTo>
                <a:lnTo>
                  <a:pt x="7010" y="98"/>
                </a:lnTo>
                <a:lnTo>
                  <a:pt x="6766" y="172"/>
                </a:lnTo>
                <a:lnTo>
                  <a:pt x="6546" y="294"/>
                </a:lnTo>
                <a:lnTo>
                  <a:pt x="6351" y="391"/>
                </a:lnTo>
                <a:lnTo>
                  <a:pt x="6204" y="538"/>
                </a:lnTo>
                <a:lnTo>
                  <a:pt x="6058" y="660"/>
                </a:lnTo>
                <a:lnTo>
                  <a:pt x="5960" y="782"/>
                </a:lnTo>
                <a:lnTo>
                  <a:pt x="5569" y="856"/>
                </a:lnTo>
                <a:lnTo>
                  <a:pt x="5203" y="978"/>
                </a:lnTo>
                <a:lnTo>
                  <a:pt x="4885" y="1149"/>
                </a:lnTo>
                <a:lnTo>
                  <a:pt x="4617" y="1320"/>
                </a:lnTo>
                <a:lnTo>
                  <a:pt x="4372" y="1539"/>
                </a:lnTo>
                <a:lnTo>
                  <a:pt x="4177" y="1759"/>
                </a:lnTo>
                <a:lnTo>
                  <a:pt x="4030" y="2028"/>
                </a:lnTo>
                <a:lnTo>
                  <a:pt x="3908" y="2296"/>
                </a:lnTo>
                <a:lnTo>
                  <a:pt x="3811" y="2565"/>
                </a:lnTo>
                <a:lnTo>
                  <a:pt x="3737" y="2834"/>
                </a:lnTo>
                <a:lnTo>
                  <a:pt x="3689" y="3127"/>
                </a:lnTo>
                <a:lnTo>
                  <a:pt x="3640" y="3420"/>
                </a:lnTo>
                <a:lnTo>
                  <a:pt x="3640" y="3713"/>
                </a:lnTo>
                <a:lnTo>
                  <a:pt x="3640" y="3982"/>
                </a:lnTo>
                <a:lnTo>
                  <a:pt x="3689" y="4495"/>
                </a:lnTo>
                <a:lnTo>
                  <a:pt x="3689" y="4519"/>
                </a:lnTo>
                <a:lnTo>
                  <a:pt x="3566" y="4568"/>
                </a:lnTo>
                <a:lnTo>
                  <a:pt x="3469" y="4666"/>
                </a:lnTo>
                <a:lnTo>
                  <a:pt x="3395" y="4812"/>
                </a:lnTo>
                <a:lnTo>
                  <a:pt x="3322" y="4983"/>
                </a:lnTo>
                <a:lnTo>
                  <a:pt x="3273" y="5178"/>
                </a:lnTo>
                <a:lnTo>
                  <a:pt x="3249" y="5398"/>
                </a:lnTo>
                <a:lnTo>
                  <a:pt x="3224" y="5642"/>
                </a:lnTo>
                <a:lnTo>
                  <a:pt x="3249" y="5887"/>
                </a:lnTo>
                <a:lnTo>
                  <a:pt x="3298" y="6155"/>
                </a:lnTo>
                <a:lnTo>
                  <a:pt x="3347" y="6400"/>
                </a:lnTo>
                <a:lnTo>
                  <a:pt x="3444" y="6619"/>
                </a:lnTo>
                <a:lnTo>
                  <a:pt x="3542" y="6790"/>
                </a:lnTo>
                <a:lnTo>
                  <a:pt x="3640" y="6961"/>
                </a:lnTo>
                <a:lnTo>
                  <a:pt x="3762" y="7059"/>
                </a:lnTo>
                <a:lnTo>
                  <a:pt x="3884" y="7132"/>
                </a:lnTo>
                <a:lnTo>
                  <a:pt x="4030" y="7132"/>
                </a:lnTo>
                <a:lnTo>
                  <a:pt x="4104" y="7108"/>
                </a:lnTo>
                <a:lnTo>
                  <a:pt x="4275" y="7523"/>
                </a:lnTo>
                <a:lnTo>
                  <a:pt x="4494" y="7889"/>
                </a:lnTo>
                <a:lnTo>
                  <a:pt x="4714" y="8256"/>
                </a:lnTo>
                <a:lnTo>
                  <a:pt x="4983" y="8598"/>
                </a:lnTo>
                <a:lnTo>
                  <a:pt x="5252" y="8891"/>
                </a:lnTo>
                <a:lnTo>
                  <a:pt x="5545" y="9159"/>
                </a:lnTo>
                <a:lnTo>
                  <a:pt x="5862" y="9404"/>
                </a:lnTo>
                <a:lnTo>
                  <a:pt x="6180" y="9623"/>
                </a:lnTo>
                <a:lnTo>
                  <a:pt x="6180" y="10698"/>
                </a:lnTo>
                <a:lnTo>
                  <a:pt x="5667" y="10747"/>
                </a:lnTo>
                <a:lnTo>
                  <a:pt x="5081" y="10845"/>
                </a:lnTo>
                <a:lnTo>
                  <a:pt x="4519" y="10967"/>
                </a:lnTo>
                <a:lnTo>
                  <a:pt x="3957" y="11089"/>
                </a:lnTo>
                <a:lnTo>
                  <a:pt x="3420" y="11260"/>
                </a:lnTo>
                <a:lnTo>
                  <a:pt x="2931" y="11455"/>
                </a:lnTo>
                <a:lnTo>
                  <a:pt x="2467" y="11675"/>
                </a:lnTo>
                <a:lnTo>
                  <a:pt x="2028" y="11919"/>
                </a:lnTo>
                <a:lnTo>
                  <a:pt x="1637" y="12188"/>
                </a:lnTo>
                <a:lnTo>
                  <a:pt x="1271" y="12456"/>
                </a:lnTo>
                <a:lnTo>
                  <a:pt x="953" y="12774"/>
                </a:lnTo>
                <a:lnTo>
                  <a:pt x="684" y="13116"/>
                </a:lnTo>
                <a:lnTo>
                  <a:pt x="440" y="13458"/>
                </a:lnTo>
                <a:lnTo>
                  <a:pt x="269" y="13849"/>
                </a:lnTo>
                <a:lnTo>
                  <a:pt x="123" y="14239"/>
                </a:lnTo>
                <a:lnTo>
                  <a:pt x="49" y="14679"/>
                </a:lnTo>
                <a:lnTo>
                  <a:pt x="1" y="15119"/>
                </a:lnTo>
                <a:lnTo>
                  <a:pt x="49" y="15167"/>
                </a:lnTo>
                <a:lnTo>
                  <a:pt x="245" y="15265"/>
                </a:lnTo>
                <a:lnTo>
                  <a:pt x="416" y="15338"/>
                </a:lnTo>
                <a:lnTo>
                  <a:pt x="636" y="15436"/>
                </a:lnTo>
                <a:lnTo>
                  <a:pt x="904" y="15534"/>
                </a:lnTo>
                <a:lnTo>
                  <a:pt x="1271" y="15607"/>
                </a:lnTo>
                <a:lnTo>
                  <a:pt x="1710" y="15705"/>
                </a:lnTo>
                <a:lnTo>
                  <a:pt x="2223" y="15802"/>
                </a:lnTo>
                <a:lnTo>
                  <a:pt x="2834" y="15876"/>
                </a:lnTo>
                <a:lnTo>
                  <a:pt x="3566" y="15973"/>
                </a:lnTo>
                <a:lnTo>
                  <a:pt x="4397" y="16022"/>
                </a:lnTo>
                <a:lnTo>
                  <a:pt x="5325" y="16071"/>
                </a:lnTo>
                <a:lnTo>
                  <a:pt x="6399" y="16096"/>
                </a:lnTo>
                <a:lnTo>
                  <a:pt x="7621" y="16120"/>
                </a:lnTo>
                <a:lnTo>
                  <a:pt x="8817" y="16096"/>
                </a:lnTo>
                <a:lnTo>
                  <a:pt x="9892" y="16071"/>
                </a:lnTo>
                <a:lnTo>
                  <a:pt x="10844" y="16022"/>
                </a:lnTo>
                <a:lnTo>
                  <a:pt x="11675" y="15973"/>
                </a:lnTo>
                <a:lnTo>
                  <a:pt x="12408" y="15876"/>
                </a:lnTo>
                <a:lnTo>
                  <a:pt x="13018" y="15802"/>
                </a:lnTo>
                <a:lnTo>
                  <a:pt x="13555" y="15705"/>
                </a:lnTo>
                <a:lnTo>
                  <a:pt x="13995" y="15607"/>
                </a:lnTo>
                <a:lnTo>
                  <a:pt x="14361" y="15534"/>
                </a:lnTo>
                <a:lnTo>
                  <a:pt x="14654" y="15436"/>
                </a:lnTo>
                <a:lnTo>
                  <a:pt x="14874" y="15338"/>
                </a:lnTo>
                <a:lnTo>
                  <a:pt x="15045" y="15265"/>
                </a:lnTo>
                <a:lnTo>
                  <a:pt x="15216" y="15167"/>
                </a:lnTo>
                <a:lnTo>
                  <a:pt x="15289" y="15119"/>
                </a:lnTo>
                <a:lnTo>
                  <a:pt x="15241" y="14655"/>
                </a:lnTo>
                <a:lnTo>
                  <a:pt x="15167" y="14215"/>
                </a:lnTo>
                <a:lnTo>
                  <a:pt x="15045" y="13800"/>
                </a:lnTo>
                <a:lnTo>
                  <a:pt x="14874" y="13409"/>
                </a:lnTo>
                <a:lnTo>
                  <a:pt x="14630" y="13043"/>
                </a:lnTo>
                <a:lnTo>
                  <a:pt x="14361" y="12701"/>
                </a:lnTo>
                <a:lnTo>
                  <a:pt x="14044" y="12408"/>
                </a:lnTo>
                <a:lnTo>
                  <a:pt x="13678" y="12115"/>
                </a:lnTo>
                <a:lnTo>
                  <a:pt x="13287" y="11846"/>
                </a:lnTo>
                <a:lnTo>
                  <a:pt x="12847" y="11626"/>
                </a:lnTo>
                <a:lnTo>
                  <a:pt x="12359" y="11406"/>
                </a:lnTo>
                <a:lnTo>
                  <a:pt x="11846" y="11235"/>
                </a:lnTo>
                <a:lnTo>
                  <a:pt x="11284" y="11064"/>
                </a:lnTo>
                <a:lnTo>
                  <a:pt x="10698" y="10942"/>
                </a:lnTo>
                <a:lnTo>
                  <a:pt x="10063" y="10820"/>
                </a:lnTo>
                <a:lnTo>
                  <a:pt x="9428" y="10747"/>
                </a:lnTo>
                <a:lnTo>
                  <a:pt x="9110" y="10722"/>
                </a:lnTo>
                <a:lnTo>
                  <a:pt x="9110" y="9623"/>
                </a:lnTo>
                <a:lnTo>
                  <a:pt x="9428" y="9404"/>
                </a:lnTo>
                <a:lnTo>
                  <a:pt x="9745" y="9159"/>
                </a:lnTo>
                <a:lnTo>
                  <a:pt x="10039" y="8891"/>
                </a:lnTo>
                <a:lnTo>
                  <a:pt x="10332" y="8598"/>
                </a:lnTo>
                <a:lnTo>
                  <a:pt x="10576" y="8256"/>
                </a:lnTo>
                <a:lnTo>
                  <a:pt x="10796" y="7889"/>
                </a:lnTo>
                <a:lnTo>
                  <a:pt x="11015" y="7523"/>
                </a:lnTo>
                <a:lnTo>
                  <a:pt x="11186" y="7108"/>
                </a:lnTo>
                <a:lnTo>
                  <a:pt x="11260" y="7132"/>
                </a:lnTo>
                <a:lnTo>
                  <a:pt x="11406" y="7132"/>
                </a:lnTo>
                <a:lnTo>
                  <a:pt x="11528" y="7059"/>
                </a:lnTo>
                <a:lnTo>
                  <a:pt x="11650" y="6961"/>
                </a:lnTo>
                <a:lnTo>
                  <a:pt x="11748" y="6790"/>
                </a:lnTo>
                <a:lnTo>
                  <a:pt x="11846" y="6619"/>
                </a:lnTo>
                <a:lnTo>
                  <a:pt x="11944" y="6400"/>
                </a:lnTo>
                <a:lnTo>
                  <a:pt x="11992" y="6155"/>
                </a:lnTo>
                <a:lnTo>
                  <a:pt x="12041" y="5887"/>
                </a:lnTo>
                <a:lnTo>
                  <a:pt x="12066" y="5642"/>
                </a:lnTo>
                <a:lnTo>
                  <a:pt x="12041" y="5398"/>
                </a:lnTo>
                <a:lnTo>
                  <a:pt x="12017" y="5203"/>
                </a:lnTo>
                <a:lnTo>
                  <a:pt x="11968" y="5007"/>
                </a:lnTo>
                <a:lnTo>
                  <a:pt x="11919" y="4836"/>
                </a:lnTo>
                <a:lnTo>
                  <a:pt x="11846" y="4690"/>
                </a:lnTo>
                <a:lnTo>
                  <a:pt x="11748" y="4592"/>
                </a:lnTo>
                <a:lnTo>
                  <a:pt x="11626" y="4519"/>
                </a:lnTo>
                <a:lnTo>
                  <a:pt x="11699" y="4153"/>
                </a:lnTo>
                <a:lnTo>
                  <a:pt x="11724" y="3811"/>
                </a:lnTo>
                <a:lnTo>
                  <a:pt x="11724" y="3493"/>
                </a:lnTo>
                <a:lnTo>
                  <a:pt x="11724" y="3200"/>
                </a:lnTo>
                <a:lnTo>
                  <a:pt x="11699" y="2907"/>
                </a:lnTo>
                <a:lnTo>
                  <a:pt x="11650" y="2638"/>
                </a:lnTo>
                <a:lnTo>
                  <a:pt x="11577" y="2394"/>
                </a:lnTo>
                <a:lnTo>
                  <a:pt x="11504" y="2150"/>
                </a:lnTo>
                <a:lnTo>
                  <a:pt x="11406" y="1930"/>
                </a:lnTo>
                <a:lnTo>
                  <a:pt x="11309" y="1710"/>
                </a:lnTo>
                <a:lnTo>
                  <a:pt x="11186" y="1515"/>
                </a:lnTo>
                <a:lnTo>
                  <a:pt x="11040" y="1344"/>
                </a:lnTo>
                <a:lnTo>
                  <a:pt x="10893" y="1173"/>
                </a:lnTo>
                <a:lnTo>
                  <a:pt x="10747" y="1026"/>
                </a:lnTo>
                <a:lnTo>
                  <a:pt x="10429" y="758"/>
                </a:lnTo>
                <a:lnTo>
                  <a:pt x="10063" y="562"/>
                </a:lnTo>
                <a:lnTo>
                  <a:pt x="9697" y="367"/>
                </a:lnTo>
                <a:lnTo>
                  <a:pt x="9330" y="245"/>
                </a:lnTo>
                <a:lnTo>
                  <a:pt x="8964" y="147"/>
                </a:lnTo>
                <a:lnTo>
                  <a:pt x="8598" y="74"/>
                </a:lnTo>
                <a:lnTo>
                  <a:pt x="8256" y="25"/>
                </a:lnTo>
                <a:lnTo>
                  <a:pt x="7938" y="1"/>
                </a:lnTo>
                <a:close/>
              </a:path>
            </a:pathLst>
          </a:custGeom>
          <a:solidFill>
            <a:srgbClr val="FFC000"/>
          </a:solidFill>
          <a:ln>
            <a:noFill/>
          </a:ln>
        </p:spPr>
        <p:txBody>
          <a:bodyPr lIns="91425" tIns="91425" rIns="91425" bIns="91425" anchor="ctr" anchorCtr="0">
            <a:noAutofit/>
          </a:bodyPr>
          <a:lstStyle/>
          <a:p>
            <a:endParaRPr/>
          </a:p>
        </p:txBody>
      </p:sp>
      <p:sp>
        <p:nvSpPr>
          <p:cNvPr id="20" name="Arco 19"/>
          <p:cNvSpPr/>
          <p:nvPr/>
        </p:nvSpPr>
        <p:spPr>
          <a:xfrm rot="18892065">
            <a:off x="9285668" y="3963631"/>
            <a:ext cx="301370" cy="250806"/>
          </a:xfrm>
          <a:prstGeom prst="arc">
            <a:avLst/>
          </a:prstGeom>
          <a:ln w="28575"/>
        </p:spPr>
        <p:style>
          <a:lnRef idx="1">
            <a:schemeClr val="accent2"/>
          </a:lnRef>
          <a:fillRef idx="0">
            <a:schemeClr val="accent2"/>
          </a:fillRef>
          <a:effectRef idx="0">
            <a:schemeClr val="accent2"/>
          </a:effectRef>
          <a:fontRef idx="minor">
            <a:schemeClr val="tx1"/>
          </a:fontRef>
        </p:style>
        <p:txBody>
          <a:bodyPr rtlCol="0" anchor="ctr"/>
          <a:lstStyle/>
          <a:p>
            <a:pPr algn="ctr"/>
            <a:endParaRPr lang="es-CO"/>
          </a:p>
        </p:txBody>
      </p:sp>
      <p:sp>
        <p:nvSpPr>
          <p:cNvPr id="96" name="CuadroTexto 95"/>
          <p:cNvSpPr txBox="1"/>
          <p:nvPr/>
        </p:nvSpPr>
        <p:spPr>
          <a:xfrm>
            <a:off x="7164556" y="5584423"/>
            <a:ext cx="1361288" cy="830997"/>
          </a:xfrm>
          <a:prstGeom prst="rect">
            <a:avLst/>
          </a:prstGeom>
          <a:noFill/>
        </p:spPr>
        <p:txBody>
          <a:bodyPr wrap="square" rtlCol="0">
            <a:spAutoFit/>
          </a:bodyPr>
          <a:lstStyle/>
          <a:p>
            <a:r>
              <a:rPr lang="es-CO" sz="4800" b="1" dirty="0">
                <a:ln w="9525">
                  <a:solidFill>
                    <a:schemeClr val="bg1"/>
                  </a:solidFill>
                  <a:prstDash val="solid"/>
                </a:ln>
                <a:solidFill>
                  <a:schemeClr val="accent1">
                    <a:lumMod val="75000"/>
                  </a:schemeClr>
                </a:solidFill>
                <a:effectLst>
                  <a:outerShdw blurRad="12700" dist="38100" dir="2700000" algn="tl" rotWithShape="0">
                    <a:schemeClr val="accent5">
                      <a:lumMod val="60000"/>
                      <a:lumOff val="40000"/>
                    </a:schemeClr>
                  </a:outerShdw>
                </a:effectLst>
              </a:rPr>
              <a:t>68%</a:t>
            </a:r>
          </a:p>
        </p:txBody>
      </p:sp>
      <p:sp>
        <p:nvSpPr>
          <p:cNvPr id="32" name="Flecha curvada hacia arriba 31"/>
          <p:cNvSpPr/>
          <p:nvPr/>
        </p:nvSpPr>
        <p:spPr>
          <a:xfrm rot="4255726">
            <a:off x="3630575" y="3745075"/>
            <a:ext cx="4045617" cy="1910121"/>
          </a:xfrm>
          <a:prstGeom prst="curvedUp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CO">
              <a:solidFill>
                <a:schemeClr val="tx1"/>
              </a:solidFill>
            </a:endParaRPr>
          </a:p>
        </p:txBody>
      </p:sp>
      <p:cxnSp>
        <p:nvCxnSpPr>
          <p:cNvPr id="97" name="Conector recto 96"/>
          <p:cNvCxnSpPr/>
          <p:nvPr/>
        </p:nvCxnSpPr>
        <p:spPr>
          <a:xfrm>
            <a:off x="10278519" y="1193377"/>
            <a:ext cx="20366" cy="5344828"/>
          </a:xfrm>
          <a:prstGeom prst="line">
            <a:avLst/>
          </a:prstGeom>
        </p:spPr>
        <p:style>
          <a:lnRef idx="1">
            <a:schemeClr val="accent1"/>
          </a:lnRef>
          <a:fillRef idx="0">
            <a:schemeClr val="accent1"/>
          </a:fillRef>
          <a:effectRef idx="0">
            <a:schemeClr val="accent1"/>
          </a:effectRef>
          <a:fontRef idx="minor">
            <a:schemeClr val="tx1"/>
          </a:fontRef>
        </p:style>
      </p:cxnSp>
      <p:cxnSp>
        <p:nvCxnSpPr>
          <p:cNvPr id="99" name="Conector recto 98"/>
          <p:cNvCxnSpPr/>
          <p:nvPr/>
        </p:nvCxnSpPr>
        <p:spPr>
          <a:xfrm>
            <a:off x="10430919" y="1194775"/>
            <a:ext cx="20366" cy="5344828"/>
          </a:xfrm>
          <a:prstGeom prst="line">
            <a:avLst/>
          </a:prstGeom>
        </p:spPr>
        <p:style>
          <a:lnRef idx="1">
            <a:schemeClr val="accent1"/>
          </a:lnRef>
          <a:fillRef idx="0">
            <a:schemeClr val="accent1"/>
          </a:fillRef>
          <a:effectRef idx="0">
            <a:schemeClr val="accent1"/>
          </a:effectRef>
          <a:fontRef idx="minor">
            <a:schemeClr val="tx1"/>
          </a:fontRef>
        </p:style>
      </p:cxnSp>
      <p:sp>
        <p:nvSpPr>
          <p:cNvPr id="29" name="Rectángulo 28"/>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30" name="Imagen 29"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31" name="CuadroTexto 30"/>
          <p:cNvSpPr txBox="1"/>
          <p:nvPr/>
        </p:nvSpPr>
        <p:spPr>
          <a:xfrm>
            <a:off x="1715678" y="79003"/>
            <a:ext cx="10380133" cy="954107"/>
          </a:xfrm>
          <a:prstGeom prst="rect">
            <a:avLst/>
          </a:prstGeom>
          <a:noFill/>
        </p:spPr>
        <p:txBody>
          <a:bodyPr wrap="square" rtlCol="0">
            <a:spAutoFit/>
          </a:bodyPr>
          <a:lstStyle/>
          <a:p>
            <a:pPr algn="r"/>
            <a:r>
              <a:rPr lang="es-CO" sz="2800" b="1" dirty="0">
                <a:solidFill>
                  <a:schemeClr val="bg1"/>
                </a:solidFill>
              </a:rPr>
              <a:t>REMOCIÓN DE DEPOSITARIOS QUE NO </a:t>
            </a:r>
          </a:p>
          <a:p>
            <a:pPr algn="r"/>
            <a:r>
              <a:rPr lang="es-CO" sz="2800" b="1" dirty="0">
                <a:solidFill>
                  <a:schemeClr val="bg1"/>
                </a:solidFill>
              </a:rPr>
              <a:t>HACEN PARTE DE REGISTRO</a:t>
            </a:r>
          </a:p>
        </p:txBody>
      </p:sp>
      <p:pic>
        <p:nvPicPr>
          <p:cNvPr id="2" name="Imagen 1"/>
          <p:cNvPicPr>
            <a:picLocks noChangeAspect="1"/>
          </p:cNvPicPr>
          <p:nvPr/>
        </p:nvPicPr>
        <p:blipFill>
          <a:blip r:embed="rId3"/>
          <a:stretch>
            <a:fillRect/>
          </a:stretch>
        </p:blipFill>
        <p:spPr>
          <a:xfrm>
            <a:off x="8611632" y="4907558"/>
            <a:ext cx="1493649" cy="932769"/>
          </a:xfrm>
          <a:prstGeom prst="rect">
            <a:avLst/>
          </a:prstGeom>
        </p:spPr>
      </p:pic>
      <p:sp>
        <p:nvSpPr>
          <p:cNvPr id="3" name="Rectángulo 2"/>
          <p:cNvSpPr/>
          <p:nvPr/>
        </p:nvSpPr>
        <p:spPr>
          <a:xfrm>
            <a:off x="8659904" y="5913062"/>
            <a:ext cx="1397103" cy="738664"/>
          </a:xfrm>
          <a:prstGeom prst="rect">
            <a:avLst/>
          </a:prstGeom>
        </p:spPr>
        <p:txBody>
          <a:bodyPr wrap="square">
            <a:spAutoFit/>
          </a:bodyPr>
          <a:lstStyle/>
          <a:p>
            <a:pPr algn="ctr"/>
            <a:r>
              <a:rPr lang="es-CO" sz="1400" b="1" dirty="0">
                <a:solidFill>
                  <a:schemeClr val="accent6">
                    <a:lumMod val="75000"/>
                  </a:schemeClr>
                </a:solidFill>
              </a:rPr>
              <a:t>2.291 </a:t>
            </a:r>
          </a:p>
          <a:p>
            <a:pPr algn="ctr"/>
            <a:r>
              <a:rPr lang="es-CO" sz="1400" b="1" dirty="0">
                <a:solidFill>
                  <a:schemeClr val="accent6">
                    <a:lumMod val="75000"/>
                  </a:schemeClr>
                </a:solidFill>
              </a:rPr>
              <a:t>Inmuebles Asignados </a:t>
            </a:r>
          </a:p>
        </p:txBody>
      </p:sp>
    </p:spTree>
    <p:extLst>
      <p:ext uri="{BB962C8B-B14F-4D97-AF65-F5344CB8AC3E}">
        <p14:creationId xmlns:p14="http://schemas.microsoft.com/office/powerpoint/2010/main" val="2417318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Flecha abajo 124"/>
          <p:cNvSpPr/>
          <p:nvPr/>
        </p:nvSpPr>
        <p:spPr>
          <a:xfrm>
            <a:off x="6664205" y="4244181"/>
            <a:ext cx="334335" cy="1250609"/>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CO"/>
          </a:p>
        </p:txBody>
      </p:sp>
      <p:sp>
        <p:nvSpPr>
          <p:cNvPr id="17" name="Triángulo rectángulo 16"/>
          <p:cNvSpPr/>
          <p:nvPr/>
        </p:nvSpPr>
        <p:spPr>
          <a:xfrm rot="5400000">
            <a:off x="1504957" y="1251459"/>
            <a:ext cx="5318897" cy="5251269"/>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Circular 6"/>
          <p:cNvSpPr/>
          <p:nvPr/>
        </p:nvSpPr>
        <p:spPr>
          <a:xfrm rot="2735829">
            <a:off x="1531666" y="3291741"/>
            <a:ext cx="3207126" cy="3207126"/>
          </a:xfrm>
          <a:prstGeom prst="pie">
            <a:avLst/>
          </a:prstGeom>
          <a:solidFill>
            <a:schemeClr val="accent1">
              <a:lumMod val="60000"/>
              <a:lumOff val="40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black"/>
              </a:solidFill>
            </a:endParaRPr>
          </a:p>
        </p:txBody>
      </p:sp>
      <p:sp>
        <p:nvSpPr>
          <p:cNvPr id="16" name="Elipse 8"/>
          <p:cNvSpPr/>
          <p:nvPr/>
        </p:nvSpPr>
        <p:spPr>
          <a:xfrm>
            <a:off x="2000737" y="3928405"/>
            <a:ext cx="2355634" cy="2309491"/>
          </a:xfrm>
          <a:prstGeom prst="ellipse">
            <a:avLst/>
          </a:prstGeom>
          <a:solidFill>
            <a:schemeClr val="accent1">
              <a:lumMod val="75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b="1" dirty="0">
              <a:solidFill>
                <a:prstClr val="white"/>
              </a:solidFill>
              <a:effectLst>
                <a:outerShdw blurRad="38100" dist="38100" dir="2700000" algn="tl">
                  <a:srgbClr val="000000">
                    <a:alpha val="43137"/>
                  </a:srgbClr>
                </a:outerShdw>
              </a:effectLst>
            </a:endParaRPr>
          </a:p>
        </p:txBody>
      </p:sp>
      <p:sp>
        <p:nvSpPr>
          <p:cNvPr id="18" name="CuadroTexto 9"/>
          <p:cNvSpPr txBox="1"/>
          <p:nvPr/>
        </p:nvSpPr>
        <p:spPr>
          <a:xfrm>
            <a:off x="1550430" y="4307151"/>
            <a:ext cx="3051142" cy="1692771"/>
          </a:xfrm>
          <a:prstGeom prst="rect">
            <a:avLst/>
          </a:prstGeom>
          <a:noFill/>
        </p:spPr>
        <p:txBody>
          <a:bodyPr wrap="square" rtlCol="0">
            <a:spAutoFit/>
          </a:bodyPr>
          <a:lstStyle/>
          <a:p>
            <a:pPr algn="ctr"/>
            <a:r>
              <a:rPr lang="es-CO" sz="8000" b="1" dirty="0">
                <a:solidFill>
                  <a:schemeClr val="accent1">
                    <a:lumMod val="20000"/>
                    <a:lumOff val="80000"/>
                  </a:schemeClr>
                </a:solidFill>
                <a:effectLst>
                  <a:outerShdw blurRad="38100" dist="38100" dir="2700000" algn="tl">
                    <a:srgbClr val="000000">
                      <a:alpha val="43137"/>
                    </a:srgbClr>
                  </a:outerShdw>
                </a:effectLst>
              </a:rPr>
              <a:t>12.411</a:t>
            </a:r>
          </a:p>
          <a:p>
            <a:pPr algn="ctr"/>
            <a:r>
              <a:rPr lang="es-CO" sz="2400" dirty="0">
                <a:effectLst>
                  <a:outerShdw blurRad="38100" dist="38100" dir="2700000" algn="tl">
                    <a:srgbClr val="000000">
                      <a:alpha val="43137"/>
                    </a:srgbClr>
                  </a:outerShdw>
                </a:effectLst>
              </a:rPr>
              <a:t>TOTAL ENTREGAS</a:t>
            </a:r>
          </a:p>
        </p:txBody>
      </p:sp>
      <p:sp>
        <p:nvSpPr>
          <p:cNvPr id="4" name="Rectángulo 3"/>
          <p:cNvSpPr/>
          <p:nvPr/>
        </p:nvSpPr>
        <p:spPr>
          <a:xfrm>
            <a:off x="1524000" y="1515602"/>
            <a:ext cx="3773790" cy="923330"/>
          </a:xfrm>
          <a:prstGeom prst="rect">
            <a:avLst/>
          </a:prstGeom>
          <a:noFill/>
        </p:spPr>
        <p:txBody>
          <a:bodyPr wrap="none" lIns="91440" tIns="45720" rIns="91440" bIns="45720">
            <a:spAutoFit/>
          </a:bodyPr>
          <a:lstStyle/>
          <a:p>
            <a:pPr algn="ctr"/>
            <a:r>
              <a:rPr lang="es-ES" sz="5400" b="1" dirty="0">
                <a:ln w="6600">
                  <a:solidFill>
                    <a:schemeClr val="accent2"/>
                  </a:solidFill>
                  <a:prstDash val="solid"/>
                </a:ln>
                <a:solidFill>
                  <a:srgbClr val="FFFFFF"/>
                </a:solidFill>
                <a:effectLst>
                  <a:outerShdw dist="38100" dir="2700000" algn="tl" rotWithShape="0">
                    <a:schemeClr val="accent2"/>
                  </a:outerShdw>
                </a:effectLst>
              </a:rPr>
              <a:t>META TOTAL</a:t>
            </a:r>
          </a:p>
        </p:txBody>
      </p:sp>
      <p:sp>
        <p:nvSpPr>
          <p:cNvPr id="6" name="Flecha abajo 5"/>
          <p:cNvSpPr/>
          <p:nvPr/>
        </p:nvSpPr>
        <p:spPr>
          <a:xfrm>
            <a:off x="2614569" y="2438932"/>
            <a:ext cx="1308682" cy="1387812"/>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CO"/>
          </a:p>
        </p:txBody>
      </p:sp>
      <p:sp>
        <p:nvSpPr>
          <p:cNvPr id="66" name="Shape 556"/>
          <p:cNvSpPr/>
          <p:nvPr/>
        </p:nvSpPr>
        <p:spPr>
          <a:xfrm>
            <a:off x="5410026" y="1876930"/>
            <a:ext cx="2903100" cy="2903100"/>
          </a:xfrm>
          <a:prstGeom prst="ellipse">
            <a:avLst/>
          </a:prstGeom>
          <a:noFill/>
          <a:ln w="9525" cap="flat" cmpd="sng">
            <a:solidFill>
              <a:srgbClr val="7F7F7F"/>
            </a:solidFill>
            <a:prstDash val="lgDash"/>
            <a:round/>
            <a:headEnd type="none" w="med" len="med"/>
            <a:tailEnd type="none" w="med" len="med"/>
          </a:ln>
        </p:spPr>
        <p:txBody>
          <a:bodyPr lIns="91425" tIns="45700" rIns="91425" bIns="45700" anchor="ctr" anchorCtr="0">
            <a:noAutofit/>
          </a:bodyPr>
          <a:lstStyle/>
          <a:p>
            <a:pPr algn="ctr"/>
            <a:endParaRPr sz="2400">
              <a:solidFill>
                <a:srgbClr val="FFFFFF"/>
              </a:solidFill>
              <a:latin typeface="Arial"/>
              <a:ea typeface="Arial"/>
              <a:cs typeface="Arial"/>
              <a:sym typeface="Arial"/>
            </a:endParaRPr>
          </a:p>
        </p:txBody>
      </p:sp>
      <p:sp>
        <p:nvSpPr>
          <p:cNvPr id="68" name="Shape 559"/>
          <p:cNvSpPr/>
          <p:nvPr/>
        </p:nvSpPr>
        <p:spPr>
          <a:xfrm rot="2700000">
            <a:off x="6195875" y="3449746"/>
            <a:ext cx="2481944" cy="907500"/>
          </a:xfrm>
          <a:prstGeom prst="roundRect">
            <a:avLst>
              <a:gd name="adj" fmla="val 50000"/>
            </a:avLst>
          </a:prstGeom>
          <a:solidFill>
            <a:srgbClr val="28324A"/>
          </a:solidFill>
          <a:ln>
            <a:noFill/>
          </a:ln>
        </p:spPr>
        <p:txBody>
          <a:bodyPr lIns="91425" tIns="45700" rIns="91425" bIns="45700" anchor="ctr" anchorCtr="0">
            <a:noAutofit/>
          </a:bodyPr>
          <a:lstStyle/>
          <a:p>
            <a:pPr indent="-69850">
              <a:buClr>
                <a:srgbClr val="000000"/>
              </a:buClr>
            </a:pPr>
            <a:endParaRPr/>
          </a:p>
        </p:txBody>
      </p:sp>
      <p:sp>
        <p:nvSpPr>
          <p:cNvPr id="70" name="Shape 561"/>
          <p:cNvSpPr/>
          <p:nvPr/>
        </p:nvSpPr>
        <p:spPr>
          <a:xfrm rot="-2700000">
            <a:off x="6195621" y="2299896"/>
            <a:ext cx="2481944" cy="907500"/>
          </a:xfrm>
          <a:prstGeom prst="roundRect">
            <a:avLst>
              <a:gd name="adj" fmla="val 50000"/>
            </a:avLst>
          </a:prstGeom>
          <a:solidFill>
            <a:srgbClr val="00CEF6"/>
          </a:solidFill>
          <a:ln>
            <a:noFill/>
          </a:ln>
        </p:spPr>
        <p:txBody>
          <a:bodyPr lIns="91425" tIns="45700" rIns="91425" bIns="45700" anchor="ctr" anchorCtr="0">
            <a:noAutofit/>
          </a:bodyPr>
          <a:lstStyle/>
          <a:p>
            <a:pPr indent="-69850">
              <a:buClr>
                <a:srgbClr val="000000"/>
              </a:buClr>
            </a:pPr>
            <a:endParaRPr/>
          </a:p>
        </p:txBody>
      </p:sp>
      <p:sp>
        <p:nvSpPr>
          <p:cNvPr id="71" name="Shape 562"/>
          <p:cNvSpPr/>
          <p:nvPr/>
        </p:nvSpPr>
        <p:spPr>
          <a:xfrm>
            <a:off x="6021856" y="2477729"/>
            <a:ext cx="1694400" cy="1694400"/>
          </a:xfrm>
          <a:prstGeom prst="ellipse">
            <a:avLst/>
          </a:prstGeom>
          <a:noFill/>
          <a:ln w="76200" cap="flat" cmpd="sng">
            <a:solidFill>
              <a:srgbClr val="7F7F7F">
                <a:alpha val="20000"/>
              </a:srgbClr>
            </a:solidFill>
            <a:prstDash val="solid"/>
            <a:round/>
            <a:headEnd type="none" w="med" len="med"/>
            <a:tailEnd type="none" w="med" len="med"/>
          </a:ln>
        </p:spPr>
        <p:txBody>
          <a:bodyPr lIns="91425" tIns="45700" rIns="91425" bIns="45700" anchor="ctr" anchorCtr="0">
            <a:noAutofit/>
          </a:bodyPr>
          <a:lstStyle/>
          <a:p>
            <a:pPr algn="ctr"/>
            <a:endParaRPr sz="2400">
              <a:solidFill>
                <a:srgbClr val="FFFFFF"/>
              </a:solidFill>
              <a:latin typeface="Calibri"/>
              <a:ea typeface="Calibri"/>
              <a:cs typeface="Calibri"/>
              <a:sym typeface="Calibri"/>
            </a:endParaRPr>
          </a:p>
        </p:txBody>
      </p:sp>
      <p:sp>
        <p:nvSpPr>
          <p:cNvPr id="72" name="Shape 563"/>
          <p:cNvSpPr/>
          <p:nvPr/>
        </p:nvSpPr>
        <p:spPr>
          <a:xfrm>
            <a:off x="6020479" y="2487619"/>
            <a:ext cx="840299" cy="841499"/>
          </a:xfrm>
          <a:custGeom>
            <a:avLst/>
            <a:gdLst/>
            <a:ahLst/>
            <a:cxnLst/>
            <a:rect l="0" t="0" r="0" b="0"/>
            <a:pathLst>
              <a:path w="120000" h="120000" extrusionOk="0">
                <a:moveTo>
                  <a:pt x="120000" y="0"/>
                </a:moveTo>
                <a:cubicBezTo>
                  <a:pt x="53743" y="0"/>
                  <a:pt x="0" y="53743"/>
                  <a:pt x="0" y="120000"/>
                </a:cubicBezTo>
                <a:cubicBezTo>
                  <a:pt x="120000" y="120000"/>
                  <a:pt x="120000" y="120000"/>
                  <a:pt x="120000" y="120000"/>
                </a:cubicBezTo>
                <a:lnTo>
                  <a:pt x="120000" y="0"/>
                </a:lnTo>
                <a:close/>
              </a:path>
            </a:pathLst>
          </a:custGeom>
          <a:solidFill>
            <a:srgbClr val="8EC400"/>
          </a:solidFill>
          <a:ln>
            <a:noFill/>
          </a:ln>
        </p:spPr>
        <p:txBody>
          <a:bodyPr lIns="91425" tIns="45700" rIns="91425" bIns="45700" anchor="t" anchorCtr="0">
            <a:noAutofit/>
          </a:bodyPr>
          <a:lstStyle/>
          <a:p>
            <a:pPr>
              <a:buClr>
                <a:srgbClr val="000000"/>
              </a:buClr>
            </a:pPr>
            <a:endParaRPr sz="2400">
              <a:solidFill>
                <a:srgbClr val="000000"/>
              </a:solidFill>
              <a:latin typeface="Arial"/>
              <a:ea typeface="Arial"/>
              <a:cs typeface="Arial"/>
              <a:sym typeface="Arial"/>
            </a:endParaRPr>
          </a:p>
        </p:txBody>
      </p:sp>
      <p:sp>
        <p:nvSpPr>
          <p:cNvPr id="73" name="Shape 564"/>
          <p:cNvSpPr/>
          <p:nvPr/>
        </p:nvSpPr>
        <p:spPr>
          <a:xfrm>
            <a:off x="6020479" y="3328903"/>
            <a:ext cx="840299" cy="840299"/>
          </a:xfrm>
          <a:custGeom>
            <a:avLst/>
            <a:gdLst/>
            <a:ahLst/>
            <a:cxnLst/>
            <a:rect l="0" t="0" r="0" b="0"/>
            <a:pathLst>
              <a:path w="120000" h="120000" extrusionOk="0">
                <a:moveTo>
                  <a:pt x="0" y="0"/>
                </a:moveTo>
                <a:cubicBezTo>
                  <a:pt x="0" y="66256"/>
                  <a:pt x="53743" y="120000"/>
                  <a:pt x="120000" y="120000"/>
                </a:cubicBezTo>
                <a:cubicBezTo>
                  <a:pt x="120000" y="0"/>
                  <a:pt x="120000" y="0"/>
                  <a:pt x="120000" y="0"/>
                </a:cubicBezTo>
                <a:lnTo>
                  <a:pt x="0" y="0"/>
                </a:lnTo>
                <a:close/>
              </a:path>
            </a:pathLst>
          </a:custGeom>
          <a:solidFill>
            <a:srgbClr val="3468BC"/>
          </a:solidFill>
          <a:ln>
            <a:noFill/>
          </a:ln>
        </p:spPr>
        <p:txBody>
          <a:bodyPr lIns="91425" tIns="45700" rIns="91425" bIns="45700" anchor="t" anchorCtr="0">
            <a:noAutofit/>
          </a:bodyPr>
          <a:lstStyle/>
          <a:p>
            <a:endParaRPr sz="2400">
              <a:solidFill>
                <a:srgbClr val="000000"/>
              </a:solidFill>
              <a:latin typeface="Arial"/>
              <a:ea typeface="Arial"/>
              <a:cs typeface="Arial"/>
              <a:sym typeface="Arial"/>
            </a:endParaRPr>
          </a:p>
        </p:txBody>
      </p:sp>
      <p:sp>
        <p:nvSpPr>
          <p:cNvPr id="74" name="Shape 565"/>
          <p:cNvSpPr/>
          <p:nvPr/>
        </p:nvSpPr>
        <p:spPr>
          <a:xfrm>
            <a:off x="6852885" y="2437035"/>
            <a:ext cx="841499" cy="841499"/>
          </a:xfrm>
          <a:custGeom>
            <a:avLst/>
            <a:gdLst/>
            <a:ahLst/>
            <a:cxnLst/>
            <a:rect l="0" t="0" r="0" b="0"/>
            <a:pathLst>
              <a:path w="120000" h="120000" extrusionOk="0">
                <a:moveTo>
                  <a:pt x="0" y="0"/>
                </a:moveTo>
                <a:cubicBezTo>
                  <a:pt x="0" y="120000"/>
                  <a:pt x="0" y="120000"/>
                  <a:pt x="0" y="120000"/>
                </a:cubicBezTo>
                <a:cubicBezTo>
                  <a:pt x="120000" y="120000"/>
                  <a:pt x="120000" y="120000"/>
                  <a:pt x="120000" y="120000"/>
                </a:cubicBezTo>
                <a:cubicBezTo>
                  <a:pt x="120000" y="53743"/>
                  <a:pt x="66256" y="0"/>
                  <a:pt x="0" y="0"/>
                </a:cubicBezTo>
                <a:close/>
              </a:path>
            </a:pathLst>
          </a:custGeom>
          <a:solidFill>
            <a:srgbClr val="00A7C8"/>
          </a:solidFill>
          <a:ln>
            <a:noFill/>
          </a:ln>
        </p:spPr>
        <p:txBody>
          <a:bodyPr lIns="91425" tIns="45700" rIns="91425" bIns="45700" anchor="t" anchorCtr="0">
            <a:noAutofit/>
          </a:bodyPr>
          <a:lstStyle/>
          <a:p>
            <a:endParaRPr sz="2400">
              <a:solidFill>
                <a:srgbClr val="000000"/>
              </a:solidFill>
              <a:latin typeface="Arial"/>
              <a:ea typeface="Arial"/>
              <a:cs typeface="Arial"/>
              <a:sym typeface="Arial"/>
            </a:endParaRPr>
          </a:p>
        </p:txBody>
      </p:sp>
      <p:sp>
        <p:nvSpPr>
          <p:cNvPr id="75" name="Shape 566"/>
          <p:cNvSpPr/>
          <p:nvPr/>
        </p:nvSpPr>
        <p:spPr>
          <a:xfrm>
            <a:off x="6860984" y="3328903"/>
            <a:ext cx="841499" cy="840299"/>
          </a:xfrm>
          <a:custGeom>
            <a:avLst/>
            <a:gdLst/>
            <a:ahLst/>
            <a:cxnLst/>
            <a:rect l="0" t="0" r="0" b="0"/>
            <a:pathLst>
              <a:path w="120000" h="120000" extrusionOk="0">
                <a:moveTo>
                  <a:pt x="0" y="120000"/>
                </a:moveTo>
                <a:cubicBezTo>
                  <a:pt x="66256" y="120000"/>
                  <a:pt x="120000" y="66256"/>
                  <a:pt x="120000" y="0"/>
                </a:cubicBezTo>
                <a:cubicBezTo>
                  <a:pt x="0" y="0"/>
                  <a:pt x="0" y="0"/>
                  <a:pt x="0" y="0"/>
                </a:cubicBezTo>
                <a:lnTo>
                  <a:pt x="0" y="120000"/>
                </a:lnTo>
                <a:close/>
              </a:path>
            </a:pathLst>
          </a:custGeom>
          <a:solidFill>
            <a:srgbClr val="1F273B"/>
          </a:solidFill>
          <a:ln>
            <a:noFill/>
          </a:ln>
        </p:spPr>
        <p:txBody>
          <a:bodyPr lIns="91425" tIns="45700" rIns="91425" bIns="45700" anchor="t" anchorCtr="0">
            <a:noAutofit/>
          </a:bodyPr>
          <a:lstStyle/>
          <a:p>
            <a:endParaRPr sz="2400">
              <a:solidFill>
                <a:srgbClr val="000000"/>
              </a:solidFill>
              <a:latin typeface="Arial"/>
              <a:ea typeface="Arial"/>
              <a:cs typeface="Arial"/>
              <a:sym typeface="Arial"/>
            </a:endParaRPr>
          </a:p>
        </p:txBody>
      </p:sp>
      <p:sp>
        <p:nvSpPr>
          <p:cNvPr id="76" name="Shape 567"/>
          <p:cNvSpPr/>
          <p:nvPr/>
        </p:nvSpPr>
        <p:spPr>
          <a:xfrm>
            <a:off x="6256015" y="2689118"/>
            <a:ext cx="1240799" cy="1240799"/>
          </a:xfrm>
          <a:prstGeom prst="ellipse">
            <a:avLst/>
          </a:prstGeom>
          <a:gradFill>
            <a:gsLst>
              <a:gs pos="0">
                <a:srgbClr val="FFFFFF"/>
              </a:gs>
              <a:gs pos="81000">
                <a:srgbClr val="EEEEEE"/>
              </a:gs>
              <a:gs pos="100000">
                <a:srgbClr val="D8D8D8"/>
              </a:gs>
            </a:gsLst>
            <a:path path="circle">
              <a:fillToRect l="50000" t="50000" r="50000" b="50000"/>
            </a:path>
            <a:tileRect/>
          </a:gradFill>
          <a:ln>
            <a:noFill/>
          </a:ln>
        </p:spPr>
        <p:txBody>
          <a:bodyPr lIns="91425" tIns="1005825" rIns="91425" bIns="45700" anchor="ctr" anchorCtr="1">
            <a:noAutofit/>
          </a:bodyPr>
          <a:lstStyle/>
          <a:p>
            <a:pPr algn="ctr">
              <a:buSzPct val="25000"/>
            </a:pPr>
            <a:endParaRPr lang="en" dirty="0">
              <a:solidFill>
                <a:srgbClr val="28324A"/>
              </a:solidFill>
              <a:latin typeface="Source Sans Pro"/>
              <a:ea typeface="Source Sans Pro"/>
              <a:cs typeface="Source Sans Pro"/>
              <a:sym typeface="Source Sans Pro"/>
            </a:endParaRPr>
          </a:p>
        </p:txBody>
      </p:sp>
      <p:sp>
        <p:nvSpPr>
          <p:cNvPr id="77" name="Shape 568"/>
          <p:cNvSpPr txBox="1"/>
          <p:nvPr/>
        </p:nvSpPr>
        <p:spPr>
          <a:xfrm rot="-2700000">
            <a:off x="5256006" y="4183377"/>
            <a:ext cx="1142967" cy="324137"/>
          </a:xfrm>
          <a:prstGeom prst="rect">
            <a:avLst/>
          </a:prstGeom>
          <a:noFill/>
          <a:ln>
            <a:noFill/>
          </a:ln>
        </p:spPr>
        <p:txBody>
          <a:bodyPr lIns="91425" tIns="45700" rIns="91425" bIns="45700" anchor="t" anchorCtr="0">
            <a:noAutofit/>
          </a:bodyPr>
          <a:lstStyle/>
          <a:p>
            <a:pPr>
              <a:buSzPct val="25000"/>
            </a:pPr>
            <a:r>
              <a:rPr lang="en" sz="800">
                <a:solidFill>
                  <a:srgbClr val="FFFFFF"/>
                </a:solidFill>
                <a:latin typeface="Source Sans Pro"/>
                <a:ea typeface="Source Sans Pro"/>
                <a:cs typeface="Source Sans Pro"/>
                <a:sym typeface="Source Sans Pro"/>
              </a:rPr>
              <a:t>Insert your desired</a:t>
            </a:r>
          </a:p>
          <a:p>
            <a:pPr>
              <a:buSzPct val="25000"/>
            </a:pPr>
            <a:r>
              <a:rPr lang="en" sz="800">
                <a:solidFill>
                  <a:srgbClr val="FFFFFF"/>
                </a:solidFill>
                <a:latin typeface="Source Sans Pro"/>
                <a:ea typeface="Source Sans Pro"/>
                <a:cs typeface="Source Sans Pro"/>
                <a:sym typeface="Source Sans Pro"/>
              </a:rPr>
              <a:t>text here.</a:t>
            </a:r>
          </a:p>
        </p:txBody>
      </p:sp>
      <p:sp>
        <p:nvSpPr>
          <p:cNvPr id="78" name="Shape 569"/>
          <p:cNvSpPr/>
          <p:nvPr/>
        </p:nvSpPr>
        <p:spPr>
          <a:xfrm>
            <a:off x="6139724" y="1974432"/>
            <a:ext cx="123899" cy="123899"/>
          </a:xfrm>
          <a:prstGeom prst="ellipse">
            <a:avLst/>
          </a:prstGeom>
          <a:solidFill>
            <a:srgbClr val="AFF000"/>
          </a:solidFill>
          <a:ln w="25400" cap="flat" cmpd="sng">
            <a:solidFill>
              <a:srgbClr val="FFFFFF"/>
            </a:solidFill>
            <a:prstDash val="solid"/>
            <a:round/>
            <a:headEnd type="none" w="med" len="med"/>
            <a:tailEnd type="none" w="med" len="med"/>
          </a:ln>
        </p:spPr>
        <p:txBody>
          <a:bodyPr lIns="91425" tIns="45700" rIns="91425" bIns="45700" anchor="ctr" anchorCtr="0">
            <a:noAutofit/>
          </a:bodyPr>
          <a:lstStyle/>
          <a:p>
            <a:pPr algn="ctr"/>
            <a:endParaRPr sz="2400">
              <a:solidFill>
                <a:srgbClr val="FFFFFF"/>
              </a:solidFill>
              <a:latin typeface="Arial"/>
              <a:ea typeface="Arial"/>
              <a:cs typeface="Arial"/>
              <a:sym typeface="Arial"/>
            </a:endParaRPr>
          </a:p>
        </p:txBody>
      </p:sp>
      <p:sp>
        <p:nvSpPr>
          <p:cNvPr id="79" name="Shape 570"/>
          <p:cNvSpPr/>
          <p:nvPr/>
        </p:nvSpPr>
        <p:spPr>
          <a:xfrm>
            <a:off x="7454821" y="1974432"/>
            <a:ext cx="123899" cy="123899"/>
          </a:xfrm>
          <a:prstGeom prst="ellipse">
            <a:avLst/>
          </a:prstGeom>
          <a:solidFill>
            <a:srgbClr val="00CEF6"/>
          </a:solidFill>
          <a:ln w="25400" cap="flat" cmpd="sng">
            <a:solidFill>
              <a:srgbClr val="FFFFFF"/>
            </a:solidFill>
            <a:prstDash val="solid"/>
            <a:round/>
            <a:headEnd type="none" w="med" len="med"/>
            <a:tailEnd type="none" w="med" len="med"/>
          </a:ln>
        </p:spPr>
        <p:txBody>
          <a:bodyPr lIns="91425" tIns="45700" rIns="91425" bIns="45700" anchor="ctr" anchorCtr="0">
            <a:noAutofit/>
          </a:bodyPr>
          <a:lstStyle/>
          <a:p>
            <a:pPr algn="ctr"/>
            <a:endParaRPr sz="2400">
              <a:solidFill>
                <a:srgbClr val="FFFFFF"/>
              </a:solidFill>
              <a:latin typeface="Arial"/>
              <a:ea typeface="Arial"/>
              <a:cs typeface="Arial"/>
              <a:sym typeface="Arial"/>
            </a:endParaRPr>
          </a:p>
        </p:txBody>
      </p:sp>
      <p:sp>
        <p:nvSpPr>
          <p:cNvPr id="80" name="Shape 571"/>
          <p:cNvSpPr/>
          <p:nvPr/>
        </p:nvSpPr>
        <p:spPr>
          <a:xfrm>
            <a:off x="8096106" y="2606662"/>
            <a:ext cx="123899" cy="123899"/>
          </a:xfrm>
          <a:prstGeom prst="ellipse">
            <a:avLst/>
          </a:prstGeom>
          <a:solidFill>
            <a:srgbClr val="00CEF6"/>
          </a:solidFill>
          <a:ln w="25400" cap="flat" cmpd="sng">
            <a:solidFill>
              <a:srgbClr val="FFFFFF"/>
            </a:solidFill>
            <a:prstDash val="solid"/>
            <a:round/>
            <a:headEnd type="none" w="med" len="med"/>
            <a:tailEnd type="none" w="med" len="med"/>
          </a:ln>
        </p:spPr>
        <p:txBody>
          <a:bodyPr lIns="91425" tIns="45700" rIns="91425" bIns="45700" anchor="ctr" anchorCtr="0">
            <a:noAutofit/>
          </a:bodyPr>
          <a:lstStyle/>
          <a:p>
            <a:pPr algn="ctr"/>
            <a:endParaRPr sz="2400">
              <a:solidFill>
                <a:srgbClr val="FFFFFF"/>
              </a:solidFill>
              <a:latin typeface="Arial"/>
              <a:ea typeface="Arial"/>
              <a:cs typeface="Arial"/>
              <a:sym typeface="Arial"/>
            </a:endParaRPr>
          </a:p>
        </p:txBody>
      </p:sp>
      <p:sp>
        <p:nvSpPr>
          <p:cNvPr id="81" name="Shape 572"/>
          <p:cNvSpPr/>
          <p:nvPr/>
        </p:nvSpPr>
        <p:spPr>
          <a:xfrm>
            <a:off x="8096106" y="3914324"/>
            <a:ext cx="123899" cy="123899"/>
          </a:xfrm>
          <a:prstGeom prst="ellipse">
            <a:avLst/>
          </a:prstGeom>
          <a:solidFill>
            <a:srgbClr val="28324A"/>
          </a:solidFill>
          <a:ln w="25400" cap="flat" cmpd="sng">
            <a:solidFill>
              <a:srgbClr val="FFFFFF"/>
            </a:solidFill>
            <a:prstDash val="solid"/>
            <a:round/>
            <a:headEnd type="none" w="med" len="med"/>
            <a:tailEnd type="none" w="med" len="med"/>
          </a:ln>
        </p:spPr>
        <p:txBody>
          <a:bodyPr lIns="91425" tIns="45700" rIns="91425" bIns="45700" anchor="ctr" anchorCtr="0">
            <a:noAutofit/>
          </a:bodyPr>
          <a:lstStyle/>
          <a:p>
            <a:pPr algn="ctr">
              <a:buClr>
                <a:srgbClr val="000000"/>
              </a:buClr>
            </a:pPr>
            <a:endParaRPr sz="2400">
              <a:solidFill>
                <a:srgbClr val="FFFFFF"/>
              </a:solidFill>
              <a:latin typeface="Arial"/>
              <a:ea typeface="Arial"/>
              <a:cs typeface="Arial"/>
              <a:sym typeface="Arial"/>
            </a:endParaRPr>
          </a:p>
        </p:txBody>
      </p:sp>
      <p:sp>
        <p:nvSpPr>
          <p:cNvPr id="82" name="Shape 573"/>
          <p:cNvSpPr/>
          <p:nvPr/>
        </p:nvSpPr>
        <p:spPr>
          <a:xfrm>
            <a:off x="6139724" y="4552989"/>
            <a:ext cx="123899" cy="123899"/>
          </a:xfrm>
          <a:prstGeom prst="ellipse">
            <a:avLst/>
          </a:prstGeom>
          <a:solidFill>
            <a:srgbClr val="3C78D8"/>
          </a:solidFill>
          <a:ln w="25400" cap="flat" cmpd="sng">
            <a:solidFill>
              <a:srgbClr val="FFFFFF"/>
            </a:solidFill>
            <a:prstDash val="solid"/>
            <a:round/>
            <a:headEnd type="none" w="med" len="med"/>
            <a:tailEnd type="none" w="med" len="med"/>
          </a:ln>
        </p:spPr>
        <p:txBody>
          <a:bodyPr lIns="91425" tIns="45700" rIns="91425" bIns="45700" anchor="ctr" anchorCtr="0">
            <a:noAutofit/>
          </a:bodyPr>
          <a:lstStyle/>
          <a:p>
            <a:pPr algn="ctr"/>
            <a:endParaRPr sz="2400">
              <a:solidFill>
                <a:srgbClr val="FFFFFF"/>
              </a:solidFill>
              <a:latin typeface="Arial"/>
              <a:ea typeface="Arial"/>
              <a:cs typeface="Arial"/>
              <a:sym typeface="Arial"/>
            </a:endParaRPr>
          </a:p>
        </p:txBody>
      </p:sp>
      <p:sp>
        <p:nvSpPr>
          <p:cNvPr id="83" name="Shape 574"/>
          <p:cNvSpPr/>
          <p:nvPr/>
        </p:nvSpPr>
        <p:spPr>
          <a:xfrm>
            <a:off x="7454821" y="4552989"/>
            <a:ext cx="123899" cy="123899"/>
          </a:xfrm>
          <a:prstGeom prst="ellipse">
            <a:avLst/>
          </a:prstGeom>
          <a:solidFill>
            <a:srgbClr val="28324A"/>
          </a:solidFill>
          <a:ln w="25400" cap="flat" cmpd="sng">
            <a:solidFill>
              <a:srgbClr val="FFFFFF"/>
            </a:solidFill>
            <a:prstDash val="solid"/>
            <a:round/>
            <a:headEnd type="none" w="med" len="med"/>
            <a:tailEnd type="none" w="med" len="med"/>
          </a:ln>
        </p:spPr>
        <p:txBody>
          <a:bodyPr lIns="91425" tIns="45700" rIns="91425" bIns="45700" anchor="ctr" anchorCtr="0">
            <a:noAutofit/>
          </a:bodyPr>
          <a:lstStyle/>
          <a:p>
            <a:pPr algn="ctr"/>
            <a:endParaRPr sz="2400">
              <a:solidFill>
                <a:srgbClr val="FFFFFF"/>
              </a:solidFill>
              <a:latin typeface="Arial"/>
              <a:ea typeface="Arial"/>
              <a:cs typeface="Arial"/>
              <a:sym typeface="Arial"/>
            </a:endParaRPr>
          </a:p>
        </p:txBody>
      </p:sp>
      <p:sp>
        <p:nvSpPr>
          <p:cNvPr id="84" name="Shape 575"/>
          <p:cNvSpPr/>
          <p:nvPr/>
        </p:nvSpPr>
        <p:spPr>
          <a:xfrm>
            <a:off x="5496715" y="2606662"/>
            <a:ext cx="123899" cy="123899"/>
          </a:xfrm>
          <a:prstGeom prst="ellipse">
            <a:avLst/>
          </a:prstGeom>
          <a:solidFill>
            <a:srgbClr val="AFF000"/>
          </a:solidFill>
          <a:ln w="25400" cap="flat" cmpd="sng">
            <a:solidFill>
              <a:srgbClr val="FFFFFF"/>
            </a:solidFill>
            <a:prstDash val="solid"/>
            <a:round/>
            <a:headEnd type="none" w="med" len="med"/>
            <a:tailEnd type="none" w="med" len="med"/>
          </a:ln>
        </p:spPr>
        <p:txBody>
          <a:bodyPr lIns="91425" tIns="45700" rIns="91425" bIns="45700" anchor="ctr" anchorCtr="0">
            <a:noAutofit/>
          </a:bodyPr>
          <a:lstStyle/>
          <a:p>
            <a:pPr algn="ctr"/>
            <a:endParaRPr sz="2400">
              <a:solidFill>
                <a:srgbClr val="FFFFFF"/>
              </a:solidFill>
              <a:latin typeface="Arial"/>
              <a:ea typeface="Arial"/>
              <a:cs typeface="Arial"/>
              <a:sym typeface="Arial"/>
            </a:endParaRPr>
          </a:p>
        </p:txBody>
      </p:sp>
      <p:sp>
        <p:nvSpPr>
          <p:cNvPr id="85" name="Shape 576"/>
          <p:cNvSpPr/>
          <p:nvPr/>
        </p:nvSpPr>
        <p:spPr>
          <a:xfrm>
            <a:off x="5496715" y="3914324"/>
            <a:ext cx="123899" cy="123899"/>
          </a:xfrm>
          <a:prstGeom prst="ellipse">
            <a:avLst/>
          </a:prstGeom>
          <a:solidFill>
            <a:srgbClr val="3C78D8"/>
          </a:solidFill>
          <a:ln w="25400" cap="flat" cmpd="sng">
            <a:solidFill>
              <a:srgbClr val="FFFFFF"/>
            </a:solidFill>
            <a:prstDash val="solid"/>
            <a:round/>
            <a:headEnd type="none" w="med" len="med"/>
            <a:tailEnd type="none" w="med" len="med"/>
          </a:ln>
        </p:spPr>
        <p:txBody>
          <a:bodyPr lIns="91425" tIns="45700" rIns="91425" bIns="45700" anchor="ctr" anchorCtr="0">
            <a:noAutofit/>
          </a:bodyPr>
          <a:lstStyle/>
          <a:p>
            <a:pPr algn="ctr"/>
            <a:endParaRPr sz="2400">
              <a:solidFill>
                <a:srgbClr val="FFFFFF"/>
              </a:solidFill>
              <a:latin typeface="Arial"/>
              <a:ea typeface="Arial"/>
              <a:cs typeface="Arial"/>
              <a:sym typeface="Arial"/>
            </a:endParaRPr>
          </a:p>
        </p:txBody>
      </p:sp>
      <p:sp>
        <p:nvSpPr>
          <p:cNvPr id="86" name="Shape 577"/>
          <p:cNvSpPr/>
          <p:nvPr/>
        </p:nvSpPr>
        <p:spPr>
          <a:xfrm rot="5400000">
            <a:off x="8034016" y="3065981"/>
            <a:ext cx="525299" cy="525299"/>
          </a:xfrm>
          <a:prstGeom prst="ellipse">
            <a:avLst/>
          </a:prstGeom>
          <a:solidFill>
            <a:srgbClr val="D8D8D8"/>
          </a:solidFill>
          <a:ln>
            <a:noFill/>
          </a:ln>
        </p:spPr>
        <p:txBody>
          <a:bodyPr lIns="91425" tIns="45700" rIns="91425" bIns="45700" anchor="ctr" anchorCtr="0">
            <a:noAutofit/>
          </a:bodyPr>
          <a:lstStyle/>
          <a:p>
            <a:pPr algn="ctr"/>
            <a:endParaRPr sz="2400">
              <a:solidFill>
                <a:srgbClr val="FFFFFF"/>
              </a:solidFill>
              <a:latin typeface="Arial"/>
              <a:ea typeface="Arial"/>
              <a:cs typeface="Arial"/>
              <a:sym typeface="Arial"/>
            </a:endParaRPr>
          </a:p>
        </p:txBody>
      </p:sp>
      <p:sp>
        <p:nvSpPr>
          <p:cNvPr id="87" name="Shape 578"/>
          <p:cNvSpPr/>
          <p:nvPr/>
        </p:nvSpPr>
        <p:spPr>
          <a:xfrm rot="5400000">
            <a:off x="5164416" y="3065981"/>
            <a:ext cx="525299" cy="525299"/>
          </a:xfrm>
          <a:prstGeom prst="ellipse">
            <a:avLst/>
          </a:prstGeom>
          <a:solidFill>
            <a:srgbClr val="D8D8D8"/>
          </a:solidFill>
          <a:ln>
            <a:noFill/>
          </a:ln>
        </p:spPr>
        <p:txBody>
          <a:bodyPr lIns="91425" tIns="45700" rIns="91425" bIns="45700" anchor="ctr" anchorCtr="0">
            <a:noAutofit/>
          </a:bodyPr>
          <a:lstStyle/>
          <a:p>
            <a:pPr algn="ctr"/>
            <a:endParaRPr sz="2400">
              <a:solidFill>
                <a:srgbClr val="FFFFFF"/>
              </a:solidFill>
              <a:latin typeface="Arial"/>
              <a:ea typeface="Arial"/>
              <a:cs typeface="Arial"/>
              <a:sym typeface="Arial"/>
            </a:endParaRPr>
          </a:p>
        </p:txBody>
      </p:sp>
      <p:sp>
        <p:nvSpPr>
          <p:cNvPr id="88" name="Shape 579"/>
          <p:cNvSpPr/>
          <p:nvPr/>
        </p:nvSpPr>
        <p:spPr>
          <a:xfrm>
            <a:off x="6599076" y="1631180"/>
            <a:ext cx="525299" cy="525299"/>
          </a:xfrm>
          <a:prstGeom prst="ellipse">
            <a:avLst/>
          </a:prstGeom>
          <a:solidFill>
            <a:srgbClr val="D8D8D8"/>
          </a:solidFill>
          <a:ln>
            <a:noFill/>
          </a:ln>
        </p:spPr>
        <p:txBody>
          <a:bodyPr lIns="91425" tIns="45700" rIns="91425" bIns="45700" anchor="ctr" anchorCtr="0">
            <a:noAutofit/>
          </a:bodyPr>
          <a:lstStyle/>
          <a:p>
            <a:pPr algn="ctr"/>
            <a:endParaRPr sz="2400" dirty="0">
              <a:solidFill>
                <a:srgbClr val="FFFFFF"/>
              </a:solidFill>
              <a:latin typeface="Arial"/>
              <a:ea typeface="Arial"/>
              <a:cs typeface="Arial"/>
              <a:sym typeface="Arial"/>
            </a:endParaRPr>
          </a:p>
        </p:txBody>
      </p:sp>
      <p:sp>
        <p:nvSpPr>
          <p:cNvPr id="89" name="Shape 580"/>
          <p:cNvSpPr/>
          <p:nvPr/>
        </p:nvSpPr>
        <p:spPr>
          <a:xfrm>
            <a:off x="6599076" y="4500778"/>
            <a:ext cx="525299" cy="525299"/>
          </a:xfrm>
          <a:prstGeom prst="ellipse">
            <a:avLst/>
          </a:prstGeom>
          <a:solidFill>
            <a:srgbClr val="D8D8D8"/>
          </a:solidFill>
          <a:ln>
            <a:noFill/>
          </a:ln>
        </p:spPr>
        <p:txBody>
          <a:bodyPr lIns="91425" tIns="45700" rIns="91425" bIns="45700" anchor="ctr" anchorCtr="0">
            <a:noAutofit/>
          </a:bodyPr>
          <a:lstStyle/>
          <a:p>
            <a:pPr algn="ctr"/>
            <a:endParaRPr sz="2400">
              <a:solidFill>
                <a:srgbClr val="FFFFFF"/>
              </a:solidFill>
              <a:latin typeface="Arial"/>
              <a:ea typeface="Arial"/>
              <a:cs typeface="Arial"/>
              <a:sym typeface="Arial"/>
            </a:endParaRPr>
          </a:p>
        </p:txBody>
      </p:sp>
      <p:sp>
        <p:nvSpPr>
          <p:cNvPr id="90" name="Shape 581"/>
          <p:cNvSpPr txBox="1"/>
          <p:nvPr/>
        </p:nvSpPr>
        <p:spPr>
          <a:xfrm rot="-2700000">
            <a:off x="7222765" y="2060616"/>
            <a:ext cx="1151028" cy="324137"/>
          </a:xfrm>
          <a:prstGeom prst="rect">
            <a:avLst/>
          </a:prstGeom>
          <a:noFill/>
          <a:ln>
            <a:noFill/>
          </a:ln>
        </p:spPr>
        <p:txBody>
          <a:bodyPr lIns="91425" tIns="45700" rIns="91425" bIns="45700" anchor="t" anchorCtr="0">
            <a:noAutofit/>
          </a:bodyPr>
          <a:lstStyle/>
          <a:p>
            <a:pPr algn="ctr">
              <a:buClr>
                <a:srgbClr val="000000"/>
              </a:buClr>
              <a:buSzPct val="25000"/>
            </a:pPr>
            <a:r>
              <a:rPr lang="en" sz="1600" dirty="0">
                <a:solidFill>
                  <a:srgbClr val="FFFFFF"/>
                </a:solidFill>
                <a:latin typeface="Source Sans Pro"/>
                <a:ea typeface="Source Sans Pro"/>
                <a:cs typeface="Source Sans Pro"/>
                <a:sym typeface="Source Sans Pro"/>
              </a:rPr>
              <a:t>7.962 inmuebles</a:t>
            </a:r>
          </a:p>
        </p:txBody>
      </p:sp>
      <p:sp>
        <p:nvSpPr>
          <p:cNvPr id="92" name="Shape 583"/>
          <p:cNvSpPr txBox="1"/>
          <p:nvPr/>
        </p:nvSpPr>
        <p:spPr>
          <a:xfrm rot="2700000">
            <a:off x="7300178" y="4073724"/>
            <a:ext cx="1356286" cy="324137"/>
          </a:xfrm>
          <a:prstGeom prst="rect">
            <a:avLst/>
          </a:prstGeom>
          <a:noFill/>
          <a:ln>
            <a:noFill/>
          </a:ln>
        </p:spPr>
        <p:txBody>
          <a:bodyPr lIns="91425" tIns="45700" rIns="91425" bIns="45700" anchor="t" anchorCtr="0">
            <a:noAutofit/>
          </a:bodyPr>
          <a:lstStyle/>
          <a:p>
            <a:pPr algn="ctr">
              <a:buSzPct val="25000"/>
            </a:pPr>
            <a:r>
              <a:rPr lang="en" sz="1600" dirty="0">
                <a:solidFill>
                  <a:srgbClr val="FFFFFF"/>
                </a:solidFill>
                <a:latin typeface="Source Sans Pro"/>
                <a:ea typeface="Source Sans Pro"/>
                <a:cs typeface="Source Sans Pro"/>
                <a:sym typeface="Source Sans Pro"/>
              </a:rPr>
              <a:t>2.291 INMUEBLES</a:t>
            </a:r>
          </a:p>
        </p:txBody>
      </p:sp>
      <p:grpSp>
        <p:nvGrpSpPr>
          <p:cNvPr id="93" name="Shape 585"/>
          <p:cNvGrpSpPr/>
          <p:nvPr/>
        </p:nvGrpSpPr>
        <p:grpSpPr>
          <a:xfrm>
            <a:off x="8395144" y="1602030"/>
            <a:ext cx="1932505" cy="647162"/>
            <a:chOff x="8578271" y="1488369"/>
            <a:chExt cx="2810099" cy="941054"/>
          </a:xfrm>
        </p:grpSpPr>
        <p:sp>
          <p:nvSpPr>
            <p:cNvPr id="94" name="Shape 586"/>
            <p:cNvSpPr txBox="1"/>
            <p:nvPr/>
          </p:nvSpPr>
          <p:spPr>
            <a:xfrm>
              <a:off x="8578271" y="1844723"/>
              <a:ext cx="2800800" cy="584700"/>
            </a:xfrm>
            <a:prstGeom prst="rect">
              <a:avLst/>
            </a:prstGeom>
            <a:noFill/>
            <a:ln>
              <a:noFill/>
            </a:ln>
          </p:spPr>
          <p:txBody>
            <a:bodyPr lIns="91425" tIns="45700" rIns="91425" bIns="45700" anchor="t" anchorCtr="0">
              <a:noAutofit/>
            </a:bodyPr>
            <a:lstStyle/>
            <a:p>
              <a:pPr algn="ctr">
                <a:buSzPct val="25000"/>
              </a:pPr>
              <a:endParaRPr lang="en" sz="1100" dirty="0">
                <a:solidFill>
                  <a:srgbClr val="3F3F3F"/>
                </a:solidFill>
                <a:latin typeface="Source Sans Pro"/>
                <a:ea typeface="Source Sans Pro"/>
                <a:cs typeface="Source Sans Pro"/>
                <a:sym typeface="Source Sans Pro"/>
              </a:endParaRPr>
            </a:p>
          </p:txBody>
        </p:sp>
        <p:sp>
          <p:nvSpPr>
            <p:cNvPr id="95" name="Shape 587"/>
            <p:cNvSpPr txBox="1"/>
            <p:nvPr/>
          </p:nvSpPr>
          <p:spPr>
            <a:xfrm>
              <a:off x="8578271" y="1488369"/>
              <a:ext cx="2810099" cy="400199"/>
            </a:xfrm>
            <a:prstGeom prst="rect">
              <a:avLst/>
            </a:prstGeom>
            <a:noFill/>
            <a:ln>
              <a:noFill/>
            </a:ln>
          </p:spPr>
          <p:txBody>
            <a:bodyPr lIns="91425" tIns="45700" rIns="91425" bIns="45700" anchor="t" anchorCtr="0">
              <a:noAutofit/>
            </a:bodyPr>
            <a:lstStyle/>
            <a:p>
              <a:pPr algn="ctr">
                <a:buSzPct val="25000"/>
              </a:pPr>
              <a:r>
                <a:rPr lang="en" dirty="0">
                  <a:solidFill>
                    <a:srgbClr val="00CEF6"/>
                  </a:solidFill>
                  <a:latin typeface="Source Sans Pro"/>
                  <a:ea typeface="Source Sans Pro"/>
                  <a:cs typeface="Source Sans Pro"/>
                  <a:sym typeface="Source Sans Pro"/>
                </a:rPr>
                <a:t>NUEVAS ASIGNACIONES</a:t>
              </a:r>
            </a:p>
          </p:txBody>
        </p:sp>
      </p:grpSp>
      <p:grpSp>
        <p:nvGrpSpPr>
          <p:cNvPr id="96" name="Shape 588"/>
          <p:cNvGrpSpPr/>
          <p:nvPr/>
        </p:nvGrpSpPr>
        <p:grpSpPr>
          <a:xfrm>
            <a:off x="8395143" y="3580082"/>
            <a:ext cx="2007216" cy="748461"/>
            <a:chOff x="6426462" y="3745966"/>
            <a:chExt cx="2215470" cy="826117"/>
          </a:xfrm>
        </p:grpSpPr>
        <p:sp>
          <p:nvSpPr>
            <p:cNvPr id="97" name="Shape 589"/>
            <p:cNvSpPr txBox="1"/>
            <p:nvPr/>
          </p:nvSpPr>
          <p:spPr>
            <a:xfrm>
              <a:off x="6426462" y="3745966"/>
              <a:ext cx="2126100" cy="443700"/>
            </a:xfrm>
            <a:prstGeom prst="rect">
              <a:avLst/>
            </a:prstGeom>
            <a:noFill/>
            <a:ln>
              <a:noFill/>
            </a:ln>
          </p:spPr>
          <p:txBody>
            <a:bodyPr lIns="91425" tIns="45700" rIns="91425" bIns="45700" anchor="t" anchorCtr="0">
              <a:noAutofit/>
            </a:bodyPr>
            <a:lstStyle/>
            <a:p>
              <a:pPr>
                <a:buSzPct val="25000"/>
              </a:pPr>
              <a:endParaRPr lang="en" sz="1100" dirty="0">
                <a:solidFill>
                  <a:srgbClr val="3F3F3F"/>
                </a:solidFill>
                <a:latin typeface="Source Sans Pro"/>
                <a:ea typeface="Source Sans Pro"/>
                <a:cs typeface="Source Sans Pro"/>
                <a:sym typeface="Source Sans Pro"/>
              </a:endParaRPr>
            </a:p>
          </p:txBody>
        </p:sp>
        <p:sp>
          <p:nvSpPr>
            <p:cNvPr id="98" name="Shape 590"/>
            <p:cNvSpPr txBox="1"/>
            <p:nvPr/>
          </p:nvSpPr>
          <p:spPr>
            <a:xfrm>
              <a:off x="6508932" y="4268183"/>
              <a:ext cx="2133000" cy="303900"/>
            </a:xfrm>
            <a:prstGeom prst="rect">
              <a:avLst/>
            </a:prstGeom>
            <a:noFill/>
            <a:ln>
              <a:noFill/>
            </a:ln>
          </p:spPr>
          <p:txBody>
            <a:bodyPr lIns="91425" tIns="45700" rIns="91425" bIns="45700" anchor="t" anchorCtr="0">
              <a:noAutofit/>
            </a:bodyPr>
            <a:lstStyle/>
            <a:p>
              <a:pPr>
                <a:buSzPct val="25000"/>
              </a:pPr>
              <a:r>
                <a:rPr lang="en" dirty="0">
                  <a:solidFill>
                    <a:srgbClr val="28324A"/>
                  </a:solidFill>
                  <a:latin typeface="Source Sans Pro"/>
                  <a:ea typeface="Source Sans Pro"/>
                  <a:cs typeface="Source Sans Pro"/>
                  <a:sym typeface="Source Sans Pro"/>
                </a:rPr>
                <a:t>ENTREGAS PRODUCTO DE REMOCIONES</a:t>
              </a:r>
            </a:p>
          </p:txBody>
        </p:sp>
      </p:grpSp>
      <p:grpSp>
        <p:nvGrpSpPr>
          <p:cNvPr id="99" name="Shape 597"/>
          <p:cNvGrpSpPr/>
          <p:nvPr/>
        </p:nvGrpSpPr>
        <p:grpSpPr>
          <a:xfrm>
            <a:off x="8190659" y="3192224"/>
            <a:ext cx="258711" cy="313123"/>
            <a:chOff x="584925" y="922575"/>
            <a:chExt cx="415200" cy="502525"/>
          </a:xfrm>
        </p:grpSpPr>
        <p:sp>
          <p:nvSpPr>
            <p:cNvPr id="100" name="Shape 598"/>
            <p:cNvSpPr/>
            <p:nvPr/>
          </p:nvSpPr>
          <p:spPr>
            <a:xfrm>
              <a:off x="584925" y="961025"/>
              <a:ext cx="378575" cy="464075"/>
            </a:xfrm>
            <a:custGeom>
              <a:avLst/>
              <a:gdLst/>
              <a:ahLst/>
              <a:cxnLst/>
              <a:rect l="0" t="0" r="0" b="0"/>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solidFill>
              <a:srgbClr val="28324A"/>
            </a:solidFill>
            <a:ln>
              <a:noFill/>
            </a:ln>
          </p:spPr>
          <p:txBody>
            <a:bodyPr lIns="91425" tIns="91425" rIns="91425" bIns="91425" anchor="ctr" anchorCtr="0">
              <a:noAutofit/>
            </a:bodyPr>
            <a:lstStyle/>
            <a:p>
              <a:endParaRPr/>
            </a:p>
          </p:txBody>
        </p:sp>
        <p:sp>
          <p:nvSpPr>
            <p:cNvPr id="101" name="Shape 599"/>
            <p:cNvSpPr/>
            <p:nvPr/>
          </p:nvSpPr>
          <p:spPr>
            <a:xfrm>
              <a:off x="621550" y="922575"/>
              <a:ext cx="378575" cy="464050"/>
            </a:xfrm>
            <a:custGeom>
              <a:avLst/>
              <a:gdLst/>
              <a:ahLst/>
              <a:cxnLst/>
              <a:rect l="0" t="0" r="0" b="0"/>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solidFill>
              <a:srgbClr val="28324A"/>
            </a:solidFill>
            <a:ln>
              <a:noFill/>
            </a:ln>
          </p:spPr>
          <p:txBody>
            <a:bodyPr lIns="91425" tIns="91425" rIns="91425" bIns="91425" anchor="ctr" anchorCtr="0">
              <a:noAutofit/>
            </a:bodyPr>
            <a:lstStyle/>
            <a:p>
              <a:endParaRPr/>
            </a:p>
          </p:txBody>
        </p:sp>
        <p:sp>
          <p:nvSpPr>
            <p:cNvPr id="102" name="Shape 600"/>
            <p:cNvSpPr/>
            <p:nvPr/>
          </p:nvSpPr>
          <p:spPr>
            <a:xfrm>
              <a:off x="915850" y="922575"/>
              <a:ext cx="84275" cy="84275"/>
            </a:xfrm>
            <a:custGeom>
              <a:avLst/>
              <a:gdLst/>
              <a:ahLst/>
              <a:cxnLst/>
              <a:rect l="0" t="0" r="0" b="0"/>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solidFill>
              <a:srgbClr val="28324A"/>
            </a:solidFill>
            <a:ln>
              <a:noFill/>
            </a:ln>
          </p:spPr>
          <p:txBody>
            <a:bodyPr lIns="91425" tIns="91425" rIns="91425" bIns="91425" anchor="ctr" anchorCtr="0">
              <a:noAutofit/>
            </a:bodyPr>
            <a:lstStyle/>
            <a:p>
              <a:endParaRPr/>
            </a:p>
          </p:txBody>
        </p:sp>
      </p:grpSp>
      <p:grpSp>
        <p:nvGrpSpPr>
          <p:cNvPr id="112" name="Shape 610"/>
          <p:cNvGrpSpPr/>
          <p:nvPr/>
        </p:nvGrpSpPr>
        <p:grpSpPr>
          <a:xfrm>
            <a:off x="6721721" y="1786592"/>
            <a:ext cx="282295" cy="206978"/>
            <a:chOff x="4610450" y="3703750"/>
            <a:chExt cx="453050" cy="332175"/>
          </a:xfrm>
        </p:grpSpPr>
        <p:sp>
          <p:nvSpPr>
            <p:cNvPr id="113" name="Shape 611"/>
            <p:cNvSpPr/>
            <p:nvPr/>
          </p:nvSpPr>
          <p:spPr>
            <a:xfrm>
              <a:off x="4610450" y="3703750"/>
              <a:ext cx="453050" cy="332175"/>
            </a:xfrm>
            <a:custGeom>
              <a:avLst/>
              <a:gdLst/>
              <a:ahLst/>
              <a:cxnLst/>
              <a:rect l="0" t="0" r="0" b="0"/>
              <a:pathLst>
                <a:path w="18122" h="13287" extrusionOk="0">
                  <a:moveTo>
                    <a:pt x="366" y="0"/>
                  </a:moveTo>
                  <a:lnTo>
                    <a:pt x="293" y="49"/>
                  </a:lnTo>
                  <a:lnTo>
                    <a:pt x="195" y="74"/>
                  </a:lnTo>
                  <a:lnTo>
                    <a:pt x="122" y="147"/>
                  </a:lnTo>
                  <a:lnTo>
                    <a:pt x="73" y="220"/>
                  </a:lnTo>
                  <a:lnTo>
                    <a:pt x="25" y="293"/>
                  </a:lnTo>
                  <a:lnTo>
                    <a:pt x="0" y="391"/>
                  </a:lnTo>
                  <a:lnTo>
                    <a:pt x="0" y="489"/>
                  </a:lnTo>
                  <a:lnTo>
                    <a:pt x="0" y="12798"/>
                  </a:lnTo>
                  <a:lnTo>
                    <a:pt x="0" y="12896"/>
                  </a:lnTo>
                  <a:lnTo>
                    <a:pt x="25" y="12993"/>
                  </a:lnTo>
                  <a:lnTo>
                    <a:pt x="73" y="13067"/>
                  </a:lnTo>
                  <a:lnTo>
                    <a:pt x="122" y="13140"/>
                  </a:lnTo>
                  <a:lnTo>
                    <a:pt x="195" y="13213"/>
                  </a:lnTo>
                  <a:lnTo>
                    <a:pt x="293" y="13238"/>
                  </a:lnTo>
                  <a:lnTo>
                    <a:pt x="366" y="13287"/>
                  </a:lnTo>
                  <a:lnTo>
                    <a:pt x="17756" y="13287"/>
                  </a:lnTo>
                  <a:lnTo>
                    <a:pt x="17829" y="13238"/>
                  </a:lnTo>
                  <a:lnTo>
                    <a:pt x="17927" y="13213"/>
                  </a:lnTo>
                  <a:lnTo>
                    <a:pt x="18000" y="13140"/>
                  </a:lnTo>
                  <a:lnTo>
                    <a:pt x="18049" y="13067"/>
                  </a:lnTo>
                  <a:lnTo>
                    <a:pt x="18098" y="12993"/>
                  </a:lnTo>
                  <a:lnTo>
                    <a:pt x="18122" y="12896"/>
                  </a:lnTo>
                  <a:lnTo>
                    <a:pt x="18122" y="12798"/>
                  </a:lnTo>
                  <a:lnTo>
                    <a:pt x="18122" y="12700"/>
                  </a:lnTo>
                  <a:lnTo>
                    <a:pt x="18098" y="12603"/>
                  </a:lnTo>
                  <a:lnTo>
                    <a:pt x="18049" y="12529"/>
                  </a:lnTo>
                  <a:lnTo>
                    <a:pt x="18000" y="12456"/>
                  </a:lnTo>
                  <a:lnTo>
                    <a:pt x="17927" y="12383"/>
                  </a:lnTo>
                  <a:lnTo>
                    <a:pt x="17829" y="12358"/>
                  </a:lnTo>
                  <a:lnTo>
                    <a:pt x="17756" y="12310"/>
                  </a:lnTo>
                  <a:lnTo>
                    <a:pt x="977" y="12310"/>
                  </a:lnTo>
                  <a:lnTo>
                    <a:pt x="977" y="489"/>
                  </a:lnTo>
                  <a:lnTo>
                    <a:pt x="953" y="391"/>
                  </a:lnTo>
                  <a:lnTo>
                    <a:pt x="928" y="293"/>
                  </a:lnTo>
                  <a:lnTo>
                    <a:pt x="879" y="220"/>
                  </a:lnTo>
                  <a:lnTo>
                    <a:pt x="830" y="147"/>
                  </a:lnTo>
                  <a:lnTo>
                    <a:pt x="757" y="74"/>
                  </a:lnTo>
                  <a:lnTo>
                    <a:pt x="660" y="49"/>
                  </a:lnTo>
                  <a:lnTo>
                    <a:pt x="586" y="0"/>
                  </a:lnTo>
                  <a:close/>
                </a:path>
              </a:pathLst>
            </a:custGeom>
            <a:solidFill>
              <a:srgbClr val="28324A"/>
            </a:solidFill>
            <a:ln>
              <a:noFill/>
            </a:ln>
          </p:spPr>
          <p:txBody>
            <a:bodyPr lIns="91425" tIns="91425" rIns="91425" bIns="91425" anchor="ctr" anchorCtr="0">
              <a:noAutofit/>
            </a:bodyPr>
            <a:lstStyle/>
            <a:p>
              <a:endParaRPr/>
            </a:p>
          </p:txBody>
        </p:sp>
        <p:sp>
          <p:nvSpPr>
            <p:cNvPr id="114" name="Shape 612"/>
            <p:cNvSpPr/>
            <p:nvPr/>
          </p:nvSpPr>
          <p:spPr>
            <a:xfrm>
              <a:off x="4642200" y="3730000"/>
              <a:ext cx="389550" cy="249150"/>
            </a:xfrm>
            <a:custGeom>
              <a:avLst/>
              <a:gdLst/>
              <a:ahLst/>
              <a:cxnLst/>
              <a:rect l="0" t="0" r="0" b="0"/>
              <a:pathLst>
                <a:path w="15582" h="9966" extrusionOk="0">
                  <a:moveTo>
                    <a:pt x="14752" y="1"/>
                  </a:moveTo>
                  <a:lnTo>
                    <a:pt x="14629" y="49"/>
                  </a:lnTo>
                  <a:lnTo>
                    <a:pt x="14507" y="98"/>
                  </a:lnTo>
                  <a:lnTo>
                    <a:pt x="14410" y="196"/>
                  </a:lnTo>
                  <a:lnTo>
                    <a:pt x="14336" y="294"/>
                  </a:lnTo>
                  <a:lnTo>
                    <a:pt x="14263" y="416"/>
                  </a:lnTo>
                  <a:lnTo>
                    <a:pt x="14239" y="538"/>
                  </a:lnTo>
                  <a:lnTo>
                    <a:pt x="14214" y="684"/>
                  </a:lnTo>
                  <a:lnTo>
                    <a:pt x="14239" y="831"/>
                  </a:lnTo>
                  <a:lnTo>
                    <a:pt x="14288" y="1002"/>
                  </a:lnTo>
                  <a:lnTo>
                    <a:pt x="11308" y="4372"/>
                  </a:lnTo>
                  <a:lnTo>
                    <a:pt x="11161" y="4323"/>
                  </a:lnTo>
                  <a:lnTo>
                    <a:pt x="11015" y="4299"/>
                  </a:lnTo>
                  <a:lnTo>
                    <a:pt x="10844" y="4323"/>
                  </a:lnTo>
                  <a:lnTo>
                    <a:pt x="10087" y="3005"/>
                  </a:lnTo>
                  <a:lnTo>
                    <a:pt x="10160" y="2907"/>
                  </a:lnTo>
                  <a:lnTo>
                    <a:pt x="10209" y="2809"/>
                  </a:lnTo>
                  <a:lnTo>
                    <a:pt x="10233" y="2687"/>
                  </a:lnTo>
                  <a:lnTo>
                    <a:pt x="10233" y="2565"/>
                  </a:lnTo>
                  <a:lnTo>
                    <a:pt x="10233" y="2418"/>
                  </a:lnTo>
                  <a:lnTo>
                    <a:pt x="10184" y="2296"/>
                  </a:lnTo>
                  <a:lnTo>
                    <a:pt x="10136" y="2174"/>
                  </a:lnTo>
                  <a:lnTo>
                    <a:pt x="10038" y="2077"/>
                  </a:lnTo>
                  <a:lnTo>
                    <a:pt x="9940" y="2003"/>
                  </a:lnTo>
                  <a:lnTo>
                    <a:pt x="9818" y="1930"/>
                  </a:lnTo>
                  <a:lnTo>
                    <a:pt x="9696" y="1906"/>
                  </a:lnTo>
                  <a:lnTo>
                    <a:pt x="9549" y="1881"/>
                  </a:lnTo>
                  <a:lnTo>
                    <a:pt x="9427" y="1906"/>
                  </a:lnTo>
                  <a:lnTo>
                    <a:pt x="9281" y="1930"/>
                  </a:lnTo>
                  <a:lnTo>
                    <a:pt x="9183" y="2003"/>
                  </a:lnTo>
                  <a:lnTo>
                    <a:pt x="9085" y="2077"/>
                  </a:lnTo>
                  <a:lnTo>
                    <a:pt x="8988" y="2174"/>
                  </a:lnTo>
                  <a:lnTo>
                    <a:pt x="8939" y="2296"/>
                  </a:lnTo>
                  <a:lnTo>
                    <a:pt x="8890" y="2418"/>
                  </a:lnTo>
                  <a:lnTo>
                    <a:pt x="8866" y="2565"/>
                  </a:lnTo>
                  <a:lnTo>
                    <a:pt x="8890" y="2663"/>
                  </a:lnTo>
                  <a:lnTo>
                    <a:pt x="8914" y="2785"/>
                  </a:lnTo>
                  <a:lnTo>
                    <a:pt x="8939" y="2883"/>
                  </a:lnTo>
                  <a:lnTo>
                    <a:pt x="8988" y="2956"/>
                  </a:lnTo>
                  <a:lnTo>
                    <a:pt x="6521" y="6668"/>
                  </a:lnTo>
                  <a:lnTo>
                    <a:pt x="6399" y="6644"/>
                  </a:lnTo>
                  <a:lnTo>
                    <a:pt x="6130" y="6644"/>
                  </a:lnTo>
                  <a:lnTo>
                    <a:pt x="5959" y="6717"/>
                  </a:lnTo>
                  <a:lnTo>
                    <a:pt x="4714" y="5398"/>
                  </a:lnTo>
                  <a:lnTo>
                    <a:pt x="4763" y="5252"/>
                  </a:lnTo>
                  <a:lnTo>
                    <a:pt x="4763" y="5105"/>
                  </a:lnTo>
                  <a:lnTo>
                    <a:pt x="4763" y="4958"/>
                  </a:lnTo>
                  <a:lnTo>
                    <a:pt x="4714" y="4836"/>
                  </a:lnTo>
                  <a:lnTo>
                    <a:pt x="4665" y="4714"/>
                  </a:lnTo>
                  <a:lnTo>
                    <a:pt x="4567" y="4617"/>
                  </a:lnTo>
                  <a:lnTo>
                    <a:pt x="4470" y="4543"/>
                  </a:lnTo>
                  <a:lnTo>
                    <a:pt x="4347" y="4470"/>
                  </a:lnTo>
                  <a:lnTo>
                    <a:pt x="4225" y="4446"/>
                  </a:lnTo>
                  <a:lnTo>
                    <a:pt x="4079" y="4421"/>
                  </a:lnTo>
                  <a:lnTo>
                    <a:pt x="3957" y="4446"/>
                  </a:lnTo>
                  <a:lnTo>
                    <a:pt x="3810" y="4470"/>
                  </a:lnTo>
                  <a:lnTo>
                    <a:pt x="3712" y="4543"/>
                  </a:lnTo>
                  <a:lnTo>
                    <a:pt x="3615" y="4617"/>
                  </a:lnTo>
                  <a:lnTo>
                    <a:pt x="3517" y="4714"/>
                  </a:lnTo>
                  <a:lnTo>
                    <a:pt x="3468" y="4836"/>
                  </a:lnTo>
                  <a:lnTo>
                    <a:pt x="3419" y="4958"/>
                  </a:lnTo>
                  <a:lnTo>
                    <a:pt x="3395" y="5105"/>
                  </a:lnTo>
                  <a:lnTo>
                    <a:pt x="3419" y="5276"/>
                  </a:lnTo>
                  <a:lnTo>
                    <a:pt x="3493" y="5447"/>
                  </a:lnTo>
                  <a:lnTo>
                    <a:pt x="49" y="9574"/>
                  </a:lnTo>
                  <a:lnTo>
                    <a:pt x="0" y="9648"/>
                  </a:lnTo>
                  <a:lnTo>
                    <a:pt x="0" y="9745"/>
                  </a:lnTo>
                  <a:lnTo>
                    <a:pt x="25" y="9843"/>
                  </a:lnTo>
                  <a:lnTo>
                    <a:pt x="98" y="9916"/>
                  </a:lnTo>
                  <a:lnTo>
                    <a:pt x="171" y="9965"/>
                  </a:lnTo>
                  <a:lnTo>
                    <a:pt x="244" y="9965"/>
                  </a:lnTo>
                  <a:lnTo>
                    <a:pt x="342" y="9941"/>
                  </a:lnTo>
                  <a:lnTo>
                    <a:pt x="440" y="9892"/>
                  </a:lnTo>
                  <a:lnTo>
                    <a:pt x="3859" y="5740"/>
                  </a:lnTo>
                  <a:lnTo>
                    <a:pt x="3981" y="5789"/>
                  </a:lnTo>
                  <a:lnTo>
                    <a:pt x="4079" y="5789"/>
                  </a:lnTo>
                  <a:lnTo>
                    <a:pt x="4225" y="5764"/>
                  </a:lnTo>
                  <a:lnTo>
                    <a:pt x="4347" y="5740"/>
                  </a:lnTo>
                  <a:lnTo>
                    <a:pt x="5642" y="7083"/>
                  </a:lnTo>
                  <a:lnTo>
                    <a:pt x="5617" y="7205"/>
                  </a:lnTo>
                  <a:lnTo>
                    <a:pt x="5617" y="7328"/>
                  </a:lnTo>
                  <a:lnTo>
                    <a:pt x="5617" y="7450"/>
                  </a:lnTo>
                  <a:lnTo>
                    <a:pt x="5666" y="7572"/>
                  </a:lnTo>
                  <a:lnTo>
                    <a:pt x="5740" y="7694"/>
                  </a:lnTo>
                  <a:lnTo>
                    <a:pt x="5813" y="7792"/>
                  </a:lnTo>
                  <a:lnTo>
                    <a:pt x="5910" y="7889"/>
                  </a:lnTo>
                  <a:lnTo>
                    <a:pt x="6033" y="7938"/>
                  </a:lnTo>
                  <a:lnTo>
                    <a:pt x="6155" y="7987"/>
                  </a:lnTo>
                  <a:lnTo>
                    <a:pt x="6301" y="8011"/>
                  </a:lnTo>
                  <a:lnTo>
                    <a:pt x="6448" y="7987"/>
                  </a:lnTo>
                  <a:lnTo>
                    <a:pt x="6570" y="7938"/>
                  </a:lnTo>
                  <a:lnTo>
                    <a:pt x="6692" y="7889"/>
                  </a:lnTo>
                  <a:lnTo>
                    <a:pt x="6790" y="7792"/>
                  </a:lnTo>
                  <a:lnTo>
                    <a:pt x="6863" y="7694"/>
                  </a:lnTo>
                  <a:lnTo>
                    <a:pt x="6936" y="7572"/>
                  </a:lnTo>
                  <a:lnTo>
                    <a:pt x="6961" y="7450"/>
                  </a:lnTo>
                  <a:lnTo>
                    <a:pt x="6985" y="7328"/>
                  </a:lnTo>
                  <a:lnTo>
                    <a:pt x="6961" y="7132"/>
                  </a:lnTo>
                  <a:lnTo>
                    <a:pt x="6887" y="6986"/>
                  </a:lnTo>
                  <a:lnTo>
                    <a:pt x="9403" y="3224"/>
                  </a:lnTo>
                  <a:lnTo>
                    <a:pt x="9549" y="3249"/>
                  </a:lnTo>
                  <a:lnTo>
                    <a:pt x="9647" y="3249"/>
                  </a:lnTo>
                  <a:lnTo>
                    <a:pt x="10429" y="4617"/>
                  </a:lnTo>
                  <a:lnTo>
                    <a:pt x="10355" y="4788"/>
                  </a:lnTo>
                  <a:lnTo>
                    <a:pt x="10331" y="4885"/>
                  </a:lnTo>
                  <a:lnTo>
                    <a:pt x="10331" y="4983"/>
                  </a:lnTo>
                  <a:lnTo>
                    <a:pt x="10331" y="5129"/>
                  </a:lnTo>
                  <a:lnTo>
                    <a:pt x="10380" y="5252"/>
                  </a:lnTo>
                  <a:lnTo>
                    <a:pt x="10429" y="5374"/>
                  </a:lnTo>
                  <a:lnTo>
                    <a:pt x="10526" y="5471"/>
                  </a:lnTo>
                  <a:lnTo>
                    <a:pt x="10624" y="5569"/>
                  </a:lnTo>
                  <a:lnTo>
                    <a:pt x="10746" y="5618"/>
                  </a:lnTo>
                  <a:lnTo>
                    <a:pt x="10868" y="5667"/>
                  </a:lnTo>
                  <a:lnTo>
                    <a:pt x="11137" y="5667"/>
                  </a:lnTo>
                  <a:lnTo>
                    <a:pt x="11284" y="5618"/>
                  </a:lnTo>
                  <a:lnTo>
                    <a:pt x="11381" y="5569"/>
                  </a:lnTo>
                  <a:lnTo>
                    <a:pt x="11479" y="5471"/>
                  </a:lnTo>
                  <a:lnTo>
                    <a:pt x="11577" y="5374"/>
                  </a:lnTo>
                  <a:lnTo>
                    <a:pt x="11625" y="5252"/>
                  </a:lnTo>
                  <a:lnTo>
                    <a:pt x="11674" y="5129"/>
                  </a:lnTo>
                  <a:lnTo>
                    <a:pt x="11699" y="4983"/>
                  </a:lnTo>
                  <a:lnTo>
                    <a:pt x="11674" y="4861"/>
                  </a:lnTo>
                  <a:lnTo>
                    <a:pt x="11650" y="4739"/>
                  </a:lnTo>
                  <a:lnTo>
                    <a:pt x="14654" y="1319"/>
                  </a:lnTo>
                  <a:lnTo>
                    <a:pt x="14776" y="1344"/>
                  </a:lnTo>
                  <a:lnTo>
                    <a:pt x="14898" y="1368"/>
                  </a:lnTo>
                  <a:lnTo>
                    <a:pt x="15045" y="1344"/>
                  </a:lnTo>
                  <a:lnTo>
                    <a:pt x="15167" y="1295"/>
                  </a:lnTo>
                  <a:lnTo>
                    <a:pt x="15289" y="1246"/>
                  </a:lnTo>
                  <a:lnTo>
                    <a:pt x="15387" y="1148"/>
                  </a:lnTo>
                  <a:lnTo>
                    <a:pt x="15460" y="1051"/>
                  </a:lnTo>
                  <a:lnTo>
                    <a:pt x="15533" y="953"/>
                  </a:lnTo>
                  <a:lnTo>
                    <a:pt x="15558" y="807"/>
                  </a:lnTo>
                  <a:lnTo>
                    <a:pt x="15582" y="684"/>
                  </a:lnTo>
                  <a:lnTo>
                    <a:pt x="15558" y="538"/>
                  </a:lnTo>
                  <a:lnTo>
                    <a:pt x="15533" y="416"/>
                  </a:lnTo>
                  <a:lnTo>
                    <a:pt x="15460" y="294"/>
                  </a:lnTo>
                  <a:lnTo>
                    <a:pt x="15387" y="196"/>
                  </a:lnTo>
                  <a:lnTo>
                    <a:pt x="15289" y="98"/>
                  </a:lnTo>
                  <a:lnTo>
                    <a:pt x="15167" y="49"/>
                  </a:lnTo>
                  <a:lnTo>
                    <a:pt x="15045" y="1"/>
                  </a:lnTo>
                  <a:close/>
                </a:path>
              </a:pathLst>
            </a:custGeom>
            <a:solidFill>
              <a:srgbClr val="28324A"/>
            </a:solidFill>
            <a:ln>
              <a:noFill/>
            </a:ln>
          </p:spPr>
          <p:txBody>
            <a:bodyPr lIns="91425" tIns="91425" rIns="91425" bIns="91425" anchor="ctr" anchorCtr="0">
              <a:noAutofit/>
            </a:bodyPr>
            <a:lstStyle/>
            <a:p>
              <a:endParaRPr/>
            </a:p>
          </p:txBody>
        </p:sp>
      </p:grpSp>
      <p:sp>
        <p:nvSpPr>
          <p:cNvPr id="121" name="CuadroTexto 120"/>
          <p:cNvSpPr txBox="1"/>
          <p:nvPr/>
        </p:nvSpPr>
        <p:spPr>
          <a:xfrm>
            <a:off x="6199124" y="3024036"/>
            <a:ext cx="1367802" cy="584775"/>
          </a:xfrm>
          <a:prstGeom prst="rect">
            <a:avLst/>
          </a:prstGeom>
          <a:noFill/>
        </p:spPr>
        <p:txBody>
          <a:bodyPr wrap="square" rtlCol="0">
            <a:spAutoFit/>
          </a:bodyPr>
          <a:lstStyle/>
          <a:p>
            <a:r>
              <a:rPr lang="es-CO" sz="3200" b="1" dirty="0">
                <a:solidFill>
                  <a:schemeClr val="accent6">
                    <a:lumMod val="75000"/>
                  </a:schemeClr>
                </a:solidFill>
              </a:rPr>
              <a:t>10.253</a:t>
            </a:r>
          </a:p>
        </p:txBody>
      </p:sp>
      <p:sp>
        <p:nvSpPr>
          <p:cNvPr id="123" name="CuadroTexto 122"/>
          <p:cNvSpPr txBox="1"/>
          <p:nvPr/>
        </p:nvSpPr>
        <p:spPr>
          <a:xfrm>
            <a:off x="8814408" y="2867238"/>
            <a:ext cx="1587952" cy="923330"/>
          </a:xfrm>
          <a:prstGeom prst="rect">
            <a:avLst/>
          </a:prstGeom>
          <a:noFill/>
        </p:spPr>
        <p:txBody>
          <a:bodyPr wrap="square" rtlCol="0">
            <a:spAutoFit/>
          </a:bodyPr>
          <a:lstStyle/>
          <a:p>
            <a:r>
              <a:rPr lang="es-CO" sz="5400" b="1" dirty="0">
                <a:ln w="9525">
                  <a:solidFill>
                    <a:schemeClr val="bg1"/>
                  </a:solidFill>
                  <a:prstDash val="solid"/>
                </a:ln>
                <a:solidFill>
                  <a:schemeClr val="accent1">
                    <a:lumMod val="75000"/>
                  </a:schemeClr>
                </a:solidFill>
                <a:effectLst>
                  <a:outerShdw blurRad="12700" dist="38100" dir="2700000" algn="tl" rotWithShape="0">
                    <a:schemeClr val="accent5">
                      <a:lumMod val="60000"/>
                      <a:lumOff val="40000"/>
                    </a:schemeClr>
                  </a:outerShdw>
                </a:effectLst>
              </a:rPr>
              <a:t>83%</a:t>
            </a:r>
          </a:p>
        </p:txBody>
      </p:sp>
      <p:pic>
        <p:nvPicPr>
          <p:cNvPr id="124" name="Imagen 123"/>
          <p:cNvPicPr>
            <a:picLocks noChangeAspect="1"/>
          </p:cNvPicPr>
          <p:nvPr/>
        </p:nvPicPr>
        <p:blipFill>
          <a:blip r:embed="rId2"/>
          <a:stretch>
            <a:fillRect/>
          </a:stretch>
        </p:blipFill>
        <p:spPr>
          <a:xfrm>
            <a:off x="6687185" y="4614242"/>
            <a:ext cx="377985" cy="280440"/>
          </a:xfrm>
          <a:prstGeom prst="rect">
            <a:avLst/>
          </a:prstGeom>
        </p:spPr>
      </p:pic>
      <p:sp>
        <p:nvSpPr>
          <p:cNvPr id="51" name="Rectángulo 50"/>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52" name="Imagen 51"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53" name="CuadroTexto 52"/>
          <p:cNvSpPr txBox="1"/>
          <p:nvPr/>
        </p:nvSpPr>
        <p:spPr>
          <a:xfrm>
            <a:off x="1715678" y="79003"/>
            <a:ext cx="10380133" cy="523220"/>
          </a:xfrm>
          <a:prstGeom prst="rect">
            <a:avLst/>
          </a:prstGeom>
          <a:noFill/>
        </p:spPr>
        <p:txBody>
          <a:bodyPr wrap="square" rtlCol="0">
            <a:spAutoFit/>
          </a:bodyPr>
          <a:lstStyle/>
          <a:p>
            <a:pPr algn="r"/>
            <a:r>
              <a:rPr lang="es-CO" sz="2800" b="1" dirty="0">
                <a:solidFill>
                  <a:schemeClr val="bg1"/>
                </a:solidFill>
              </a:rPr>
              <a:t>ENTREGAS TOTALES A NUEVOS DEPOSITARIOS</a:t>
            </a:r>
          </a:p>
        </p:txBody>
      </p:sp>
      <p:pic>
        <p:nvPicPr>
          <p:cNvPr id="2" name="Imagen 1"/>
          <p:cNvPicPr>
            <a:picLocks noChangeAspect="1"/>
          </p:cNvPicPr>
          <p:nvPr/>
        </p:nvPicPr>
        <p:blipFill>
          <a:blip r:embed="rId4"/>
          <a:stretch>
            <a:fillRect/>
          </a:stretch>
        </p:blipFill>
        <p:spPr>
          <a:xfrm>
            <a:off x="6199124" y="5607930"/>
            <a:ext cx="1490984" cy="931865"/>
          </a:xfrm>
          <a:prstGeom prst="rect">
            <a:avLst/>
          </a:prstGeom>
        </p:spPr>
      </p:pic>
      <p:sp>
        <p:nvSpPr>
          <p:cNvPr id="54" name="CuadroTexto 53"/>
          <p:cNvSpPr txBox="1"/>
          <p:nvPr/>
        </p:nvSpPr>
        <p:spPr>
          <a:xfrm>
            <a:off x="7876689" y="5557800"/>
            <a:ext cx="2122726" cy="1015663"/>
          </a:xfrm>
          <a:prstGeom prst="rect">
            <a:avLst/>
          </a:prstGeom>
          <a:noFill/>
        </p:spPr>
        <p:txBody>
          <a:bodyPr wrap="square" rtlCol="0">
            <a:spAutoFit/>
          </a:bodyPr>
          <a:lstStyle/>
          <a:p>
            <a:pPr algn="ctr"/>
            <a:r>
              <a:rPr lang="es-CO" sz="2000" b="1" dirty="0">
                <a:solidFill>
                  <a:schemeClr val="accent6">
                    <a:lumMod val="75000"/>
                  </a:schemeClr>
                </a:solidFill>
              </a:rPr>
              <a:t>7.328 </a:t>
            </a:r>
          </a:p>
          <a:p>
            <a:pPr algn="ctr"/>
            <a:r>
              <a:rPr lang="es-CO" sz="2000" b="1" dirty="0">
                <a:solidFill>
                  <a:schemeClr val="accent6">
                    <a:lumMod val="75000"/>
                  </a:schemeClr>
                </a:solidFill>
              </a:rPr>
              <a:t>Inmuebles Asignados </a:t>
            </a:r>
          </a:p>
        </p:txBody>
      </p:sp>
    </p:spTree>
    <p:extLst>
      <p:ext uri="{BB962C8B-B14F-4D97-AF65-F5344CB8AC3E}">
        <p14:creationId xmlns:p14="http://schemas.microsoft.com/office/powerpoint/2010/main" val="1548430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258605" y="3732023"/>
            <a:ext cx="7535843" cy="441873"/>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8402300"/>
          </a:xfrm>
          <a:prstGeom prst="rect">
            <a:avLst/>
          </a:prstGeom>
          <a:noFill/>
        </p:spPr>
        <p:txBody>
          <a:bodyPr wrap="square" rtlCol="0">
            <a:spAutoFit/>
          </a:bodyPr>
          <a:lstStyle/>
          <a:p>
            <a:pPr marL="457200" indent="-457200">
              <a:buAutoNum type="arabicPeriod"/>
            </a:pPr>
            <a:r>
              <a:rPr lang="es-CO" sz="2400" dirty="0"/>
              <a:t>Verificación del Quórum. Ley de Extinción de</a:t>
            </a:r>
          </a:p>
          <a:p>
            <a:pPr lvl="0"/>
            <a:r>
              <a:rPr lang="es-ES" sz="2400" dirty="0"/>
              <a:t>2. Cambios Metodología de Administración de los Bienes del FRISCO</a:t>
            </a:r>
            <a:endParaRPr lang="es-CO" sz="2400" dirty="0"/>
          </a:p>
          <a:p>
            <a:pPr lvl="0"/>
            <a:r>
              <a:rPr lang="es-ES" sz="2400" dirty="0"/>
              <a:t>3. Comité Financiero</a:t>
            </a:r>
            <a:endParaRPr lang="es-CO" sz="2400" dirty="0"/>
          </a:p>
          <a:p>
            <a:pPr lvl="0"/>
            <a:r>
              <a:rPr lang="es-ES" sz="2400" dirty="0"/>
              <a:t>4. Informe Planes Choque Gerencia </a:t>
            </a:r>
            <a:r>
              <a:rPr lang="es-ES" sz="2400" dirty="0">
                <a:solidFill>
                  <a:schemeClr val="bg1"/>
                </a:solidFill>
              </a:rPr>
              <a:t>de Inmuebles</a:t>
            </a:r>
            <a:endParaRPr lang="es-CO" sz="2400" dirty="0">
              <a:solidFill>
                <a:schemeClr val="bg1"/>
              </a:solidFill>
            </a:endParaRPr>
          </a:p>
          <a:p>
            <a:pPr lvl="0"/>
            <a:r>
              <a:rPr lang="es-ES" sz="2400" dirty="0">
                <a:solidFill>
                  <a:schemeClr val="bg1"/>
                </a:solidFill>
              </a:rPr>
              <a:t>5. Informe Proyectos Gerencia de Tecnología</a:t>
            </a:r>
            <a:endParaRPr lang="es-CO" sz="2400" dirty="0">
              <a:solidFill>
                <a:schemeClr val="bg1"/>
              </a:solidFill>
            </a:endParaRPr>
          </a:p>
          <a:p>
            <a:pPr lvl="0"/>
            <a:r>
              <a:rPr lang="es-ES" sz="2400" dirty="0"/>
              <a:t>6. Informe Gerencia Comercial</a:t>
            </a:r>
          </a:p>
          <a:p>
            <a:pPr lvl="0"/>
            <a:r>
              <a:rPr lang="es-CO" sz="2400" dirty="0"/>
              <a:t>7. 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46</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17519088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CO" dirty="0"/>
              <a:t>CONTENIDO</a:t>
            </a:r>
          </a:p>
        </p:txBody>
      </p:sp>
      <p:graphicFrame>
        <p:nvGraphicFramePr>
          <p:cNvPr id="4" name="Diagrama 3"/>
          <p:cNvGraphicFramePr/>
          <p:nvPr>
            <p:extLst/>
          </p:nvPr>
        </p:nvGraphicFramePr>
        <p:xfrm>
          <a:off x="3048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ángulo 6"/>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descr="Fondos oscuros-01.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9" name="CuadroTexto 8"/>
          <p:cNvSpPr txBox="1"/>
          <p:nvPr/>
        </p:nvSpPr>
        <p:spPr>
          <a:xfrm>
            <a:off x="1715678" y="79003"/>
            <a:ext cx="10380133" cy="523220"/>
          </a:xfrm>
          <a:prstGeom prst="rect">
            <a:avLst/>
          </a:prstGeom>
          <a:noFill/>
        </p:spPr>
        <p:txBody>
          <a:bodyPr wrap="square" rtlCol="0">
            <a:spAutoFit/>
          </a:bodyPr>
          <a:lstStyle/>
          <a:p>
            <a:pPr algn="r"/>
            <a:r>
              <a:rPr lang="es-CO" sz="2800" b="1" dirty="0">
                <a:solidFill>
                  <a:schemeClr val="bg1"/>
                </a:solidFill>
              </a:rPr>
              <a:t>CONTENIDO</a:t>
            </a:r>
          </a:p>
        </p:txBody>
      </p:sp>
    </p:spTree>
    <p:extLst>
      <p:ext uri="{BB962C8B-B14F-4D97-AF65-F5344CB8AC3E}">
        <p14:creationId xmlns:p14="http://schemas.microsoft.com/office/powerpoint/2010/main" val="34619836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normAutofit/>
          </a:bodyPr>
          <a:lstStyle/>
          <a:p>
            <a:r>
              <a:rPr lang="es-CO" dirty="0"/>
              <a:t>Seguridad – Monitoreo y Control</a:t>
            </a:r>
          </a:p>
        </p:txBody>
      </p:sp>
      <p:graphicFrame>
        <p:nvGraphicFramePr>
          <p:cNvPr id="5" name="Diagrama 4"/>
          <p:cNvGraphicFramePr/>
          <p:nvPr>
            <p:extLst/>
          </p:nvPr>
        </p:nvGraphicFramePr>
        <p:xfrm>
          <a:off x="2279576" y="1484784"/>
          <a:ext cx="7704856"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ángulo 3"/>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descr="Fondos oscuros-01.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7" name="CuadroTexto 6"/>
          <p:cNvSpPr txBox="1"/>
          <p:nvPr/>
        </p:nvSpPr>
        <p:spPr>
          <a:xfrm>
            <a:off x="1715678" y="79003"/>
            <a:ext cx="10380133" cy="523220"/>
          </a:xfrm>
          <a:prstGeom prst="rect">
            <a:avLst/>
          </a:prstGeom>
          <a:noFill/>
        </p:spPr>
        <p:txBody>
          <a:bodyPr wrap="square" rtlCol="0">
            <a:spAutoFit/>
          </a:bodyPr>
          <a:lstStyle/>
          <a:p>
            <a:pPr algn="r"/>
            <a:r>
              <a:rPr lang="es-CO" sz="2800" b="1" dirty="0">
                <a:solidFill>
                  <a:schemeClr val="bg1"/>
                </a:solidFill>
              </a:rPr>
              <a:t>SEGURIDAD, MONITOREO Y CONTROL</a:t>
            </a:r>
          </a:p>
        </p:txBody>
      </p:sp>
    </p:spTree>
    <p:extLst>
      <p:ext uri="{BB962C8B-B14F-4D97-AF65-F5344CB8AC3E}">
        <p14:creationId xmlns:p14="http://schemas.microsoft.com/office/powerpoint/2010/main" val="5069288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normAutofit/>
          </a:bodyPr>
          <a:lstStyle/>
          <a:p>
            <a:r>
              <a:rPr lang="es-CO" dirty="0"/>
              <a:t>Seguridad – Monitoreo y Control</a:t>
            </a:r>
          </a:p>
        </p:txBody>
      </p:sp>
      <p:graphicFrame>
        <p:nvGraphicFramePr>
          <p:cNvPr id="5" name="Diagrama 4"/>
          <p:cNvGraphicFramePr/>
          <p:nvPr>
            <p:extLst/>
          </p:nvPr>
        </p:nvGraphicFramePr>
        <p:xfrm>
          <a:off x="2279576" y="1484784"/>
          <a:ext cx="7704856"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ángulo 3"/>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descr="Fondos oscuros-01.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7" name="CuadroTexto 6"/>
          <p:cNvSpPr txBox="1"/>
          <p:nvPr/>
        </p:nvSpPr>
        <p:spPr>
          <a:xfrm>
            <a:off x="1715678" y="79003"/>
            <a:ext cx="10380133" cy="523220"/>
          </a:xfrm>
          <a:prstGeom prst="rect">
            <a:avLst/>
          </a:prstGeom>
          <a:noFill/>
        </p:spPr>
        <p:txBody>
          <a:bodyPr wrap="square" rtlCol="0">
            <a:spAutoFit/>
          </a:bodyPr>
          <a:lstStyle/>
          <a:p>
            <a:pPr algn="r"/>
            <a:r>
              <a:rPr lang="es-CO" sz="2800" b="1" dirty="0">
                <a:solidFill>
                  <a:schemeClr val="bg1"/>
                </a:solidFill>
              </a:rPr>
              <a:t>SEGURIDAD, MONITOREO Y CONTROL</a:t>
            </a:r>
          </a:p>
        </p:txBody>
      </p:sp>
    </p:spTree>
    <p:extLst>
      <p:ext uri="{BB962C8B-B14F-4D97-AF65-F5344CB8AC3E}">
        <p14:creationId xmlns:p14="http://schemas.microsoft.com/office/powerpoint/2010/main" val="16197264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normAutofit/>
          </a:bodyPr>
          <a:lstStyle/>
          <a:p>
            <a:r>
              <a:rPr lang="es-CO" dirty="0"/>
              <a:t>Seguridad – Datos personales</a:t>
            </a:r>
          </a:p>
        </p:txBody>
      </p:sp>
      <p:graphicFrame>
        <p:nvGraphicFramePr>
          <p:cNvPr id="5" name="Diagrama 4"/>
          <p:cNvGraphicFramePr/>
          <p:nvPr>
            <p:extLst/>
          </p:nvPr>
        </p:nvGraphicFramePr>
        <p:xfrm>
          <a:off x="2279576" y="2060848"/>
          <a:ext cx="7704856" cy="3816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ángulo 3"/>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descr="Fondos oscuros-01.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7" name="CuadroTexto 6"/>
          <p:cNvSpPr txBox="1"/>
          <p:nvPr/>
        </p:nvSpPr>
        <p:spPr>
          <a:xfrm>
            <a:off x="1715678" y="79003"/>
            <a:ext cx="10380133" cy="523220"/>
          </a:xfrm>
          <a:prstGeom prst="rect">
            <a:avLst/>
          </a:prstGeom>
          <a:noFill/>
        </p:spPr>
        <p:txBody>
          <a:bodyPr wrap="square" rtlCol="0">
            <a:spAutoFit/>
          </a:bodyPr>
          <a:lstStyle/>
          <a:p>
            <a:pPr algn="r"/>
            <a:r>
              <a:rPr lang="es-CO" sz="2800" b="1" dirty="0">
                <a:solidFill>
                  <a:schemeClr val="bg1"/>
                </a:solidFill>
              </a:rPr>
              <a:t>SEGURIDAD – DATOS PERSONALES</a:t>
            </a:r>
          </a:p>
        </p:txBody>
      </p:sp>
    </p:spTree>
    <p:extLst>
      <p:ext uri="{BB962C8B-B14F-4D97-AF65-F5344CB8AC3E}">
        <p14:creationId xmlns:p14="http://schemas.microsoft.com/office/powerpoint/2010/main" val="29183689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áfico 8"/>
          <p:cNvGraphicFramePr>
            <a:graphicFrameLocks/>
          </p:cNvGraphicFramePr>
          <p:nvPr>
            <p:extLst/>
          </p:nvPr>
        </p:nvGraphicFramePr>
        <p:xfrm>
          <a:off x="1320019" y="373892"/>
          <a:ext cx="9551962" cy="6166608"/>
        </p:xfrm>
        <a:graphic>
          <a:graphicData uri="http://schemas.openxmlformats.org/drawingml/2006/chart">
            <c:chart xmlns:c="http://schemas.openxmlformats.org/drawingml/2006/chart" xmlns:r="http://schemas.openxmlformats.org/officeDocument/2006/relationships" r:id="rId2"/>
          </a:graphicData>
        </a:graphic>
      </p:graphicFrame>
      <p:sp>
        <p:nvSpPr>
          <p:cNvPr id="11" name="Forma libre: forma 10"/>
          <p:cNvSpPr/>
          <p:nvPr/>
        </p:nvSpPr>
        <p:spPr>
          <a:xfrm>
            <a:off x="6553200" y="2021656"/>
            <a:ext cx="1422400" cy="1381944"/>
          </a:xfrm>
          <a:custGeom>
            <a:avLst/>
            <a:gdLst>
              <a:gd name="connsiteX0" fmla="*/ 753533 w 1422400"/>
              <a:gd name="connsiteY0" fmla="*/ 61144 h 1381944"/>
              <a:gd name="connsiteX1" fmla="*/ 668867 w 1422400"/>
              <a:gd name="connsiteY1" fmla="*/ 61144 h 1381944"/>
              <a:gd name="connsiteX2" fmla="*/ 618067 w 1422400"/>
              <a:gd name="connsiteY2" fmla="*/ 78077 h 1381944"/>
              <a:gd name="connsiteX3" fmla="*/ 592667 w 1422400"/>
              <a:gd name="connsiteY3" fmla="*/ 95011 h 1381944"/>
              <a:gd name="connsiteX4" fmla="*/ 575733 w 1422400"/>
              <a:gd name="connsiteY4" fmla="*/ 111944 h 1381944"/>
              <a:gd name="connsiteX5" fmla="*/ 524933 w 1422400"/>
              <a:gd name="connsiteY5" fmla="*/ 145811 h 1381944"/>
              <a:gd name="connsiteX6" fmla="*/ 448733 w 1422400"/>
              <a:gd name="connsiteY6" fmla="*/ 196611 h 1381944"/>
              <a:gd name="connsiteX7" fmla="*/ 423333 w 1422400"/>
              <a:gd name="connsiteY7" fmla="*/ 213544 h 1381944"/>
              <a:gd name="connsiteX8" fmla="*/ 397933 w 1422400"/>
              <a:gd name="connsiteY8" fmla="*/ 230477 h 1381944"/>
              <a:gd name="connsiteX9" fmla="*/ 381000 w 1422400"/>
              <a:gd name="connsiteY9" fmla="*/ 247411 h 1381944"/>
              <a:gd name="connsiteX10" fmla="*/ 355600 w 1422400"/>
              <a:gd name="connsiteY10" fmla="*/ 255877 h 1381944"/>
              <a:gd name="connsiteX11" fmla="*/ 338667 w 1422400"/>
              <a:gd name="connsiteY11" fmla="*/ 272811 h 1381944"/>
              <a:gd name="connsiteX12" fmla="*/ 296333 w 1422400"/>
              <a:gd name="connsiteY12" fmla="*/ 306677 h 1381944"/>
              <a:gd name="connsiteX13" fmla="*/ 262467 w 1422400"/>
              <a:gd name="connsiteY13" fmla="*/ 349011 h 1381944"/>
              <a:gd name="connsiteX14" fmla="*/ 228600 w 1422400"/>
              <a:gd name="connsiteY14" fmla="*/ 399811 h 1381944"/>
              <a:gd name="connsiteX15" fmla="*/ 194733 w 1422400"/>
              <a:gd name="connsiteY15" fmla="*/ 459077 h 1381944"/>
              <a:gd name="connsiteX16" fmla="*/ 160867 w 1422400"/>
              <a:gd name="connsiteY16" fmla="*/ 518344 h 1381944"/>
              <a:gd name="connsiteX17" fmla="*/ 135467 w 1422400"/>
              <a:gd name="connsiteY17" fmla="*/ 594544 h 1381944"/>
              <a:gd name="connsiteX18" fmla="*/ 118533 w 1422400"/>
              <a:gd name="connsiteY18" fmla="*/ 645344 h 1381944"/>
              <a:gd name="connsiteX19" fmla="*/ 110067 w 1422400"/>
              <a:gd name="connsiteY19" fmla="*/ 670744 h 1381944"/>
              <a:gd name="connsiteX20" fmla="*/ 101600 w 1422400"/>
              <a:gd name="connsiteY20" fmla="*/ 704611 h 1381944"/>
              <a:gd name="connsiteX21" fmla="*/ 93133 w 1422400"/>
              <a:gd name="connsiteY21" fmla="*/ 730011 h 1381944"/>
              <a:gd name="connsiteX22" fmla="*/ 84667 w 1422400"/>
              <a:gd name="connsiteY22" fmla="*/ 763877 h 1381944"/>
              <a:gd name="connsiteX23" fmla="*/ 76200 w 1422400"/>
              <a:gd name="connsiteY23" fmla="*/ 789277 h 1381944"/>
              <a:gd name="connsiteX24" fmla="*/ 67733 w 1422400"/>
              <a:gd name="connsiteY24" fmla="*/ 823144 h 1381944"/>
              <a:gd name="connsiteX25" fmla="*/ 50800 w 1422400"/>
              <a:gd name="connsiteY25" fmla="*/ 865477 h 1381944"/>
              <a:gd name="connsiteX26" fmla="*/ 42333 w 1422400"/>
              <a:gd name="connsiteY26" fmla="*/ 890877 h 1381944"/>
              <a:gd name="connsiteX27" fmla="*/ 33867 w 1422400"/>
              <a:gd name="connsiteY27" fmla="*/ 941677 h 1381944"/>
              <a:gd name="connsiteX28" fmla="*/ 25400 w 1422400"/>
              <a:gd name="connsiteY28" fmla="*/ 975544 h 1381944"/>
              <a:gd name="connsiteX29" fmla="*/ 16933 w 1422400"/>
              <a:gd name="connsiteY29" fmla="*/ 1051744 h 1381944"/>
              <a:gd name="connsiteX30" fmla="*/ 0 w 1422400"/>
              <a:gd name="connsiteY30" fmla="*/ 1111011 h 1381944"/>
              <a:gd name="connsiteX31" fmla="*/ 8467 w 1422400"/>
              <a:gd name="connsiteY31" fmla="*/ 1229544 h 1381944"/>
              <a:gd name="connsiteX32" fmla="*/ 67733 w 1422400"/>
              <a:gd name="connsiteY32" fmla="*/ 1297277 h 1381944"/>
              <a:gd name="connsiteX33" fmla="*/ 84667 w 1422400"/>
              <a:gd name="connsiteY33" fmla="*/ 1322677 h 1381944"/>
              <a:gd name="connsiteX34" fmla="*/ 135467 w 1422400"/>
              <a:gd name="connsiteY34" fmla="*/ 1348077 h 1381944"/>
              <a:gd name="connsiteX35" fmla="*/ 169333 w 1422400"/>
              <a:gd name="connsiteY35" fmla="*/ 1365011 h 1381944"/>
              <a:gd name="connsiteX36" fmla="*/ 220133 w 1422400"/>
              <a:gd name="connsiteY36" fmla="*/ 1381944 h 1381944"/>
              <a:gd name="connsiteX37" fmla="*/ 347133 w 1422400"/>
              <a:gd name="connsiteY37" fmla="*/ 1373477 h 1381944"/>
              <a:gd name="connsiteX38" fmla="*/ 457200 w 1422400"/>
              <a:gd name="connsiteY38" fmla="*/ 1348077 h 1381944"/>
              <a:gd name="connsiteX39" fmla="*/ 524933 w 1422400"/>
              <a:gd name="connsiteY39" fmla="*/ 1331144 h 1381944"/>
              <a:gd name="connsiteX40" fmla="*/ 575733 w 1422400"/>
              <a:gd name="connsiteY40" fmla="*/ 1314211 h 1381944"/>
              <a:gd name="connsiteX41" fmla="*/ 626533 w 1422400"/>
              <a:gd name="connsiteY41" fmla="*/ 1280344 h 1381944"/>
              <a:gd name="connsiteX42" fmla="*/ 643467 w 1422400"/>
              <a:gd name="connsiteY42" fmla="*/ 1263411 h 1381944"/>
              <a:gd name="connsiteX43" fmla="*/ 711200 w 1422400"/>
              <a:gd name="connsiteY43" fmla="*/ 1221077 h 1381944"/>
              <a:gd name="connsiteX44" fmla="*/ 736600 w 1422400"/>
              <a:gd name="connsiteY44" fmla="*/ 1195677 h 1381944"/>
              <a:gd name="connsiteX45" fmla="*/ 770467 w 1422400"/>
              <a:gd name="connsiteY45" fmla="*/ 1178744 h 1381944"/>
              <a:gd name="connsiteX46" fmla="*/ 804333 w 1422400"/>
              <a:gd name="connsiteY46" fmla="*/ 1153344 h 1381944"/>
              <a:gd name="connsiteX47" fmla="*/ 889000 w 1422400"/>
              <a:gd name="connsiteY47" fmla="*/ 1111011 h 1381944"/>
              <a:gd name="connsiteX48" fmla="*/ 965200 w 1422400"/>
              <a:gd name="connsiteY48" fmla="*/ 1060211 h 1381944"/>
              <a:gd name="connsiteX49" fmla="*/ 990600 w 1422400"/>
              <a:gd name="connsiteY49" fmla="*/ 1043277 h 1381944"/>
              <a:gd name="connsiteX50" fmla="*/ 1016000 w 1422400"/>
              <a:gd name="connsiteY50" fmla="*/ 1026344 h 1381944"/>
              <a:gd name="connsiteX51" fmla="*/ 1066800 w 1422400"/>
              <a:gd name="connsiteY51" fmla="*/ 984011 h 1381944"/>
              <a:gd name="connsiteX52" fmla="*/ 1092200 w 1422400"/>
              <a:gd name="connsiteY52" fmla="*/ 958611 h 1381944"/>
              <a:gd name="connsiteX53" fmla="*/ 1176867 w 1422400"/>
              <a:gd name="connsiteY53" fmla="*/ 890877 h 1381944"/>
              <a:gd name="connsiteX54" fmla="*/ 1227667 w 1422400"/>
              <a:gd name="connsiteY54" fmla="*/ 814677 h 1381944"/>
              <a:gd name="connsiteX55" fmla="*/ 1253067 w 1422400"/>
              <a:gd name="connsiteY55" fmla="*/ 772344 h 1381944"/>
              <a:gd name="connsiteX56" fmla="*/ 1286933 w 1422400"/>
              <a:gd name="connsiteY56" fmla="*/ 730011 h 1381944"/>
              <a:gd name="connsiteX57" fmla="*/ 1312333 w 1422400"/>
              <a:gd name="connsiteY57" fmla="*/ 679211 h 1381944"/>
              <a:gd name="connsiteX58" fmla="*/ 1363133 w 1422400"/>
              <a:gd name="connsiteY58" fmla="*/ 603011 h 1381944"/>
              <a:gd name="connsiteX59" fmla="*/ 1380067 w 1422400"/>
              <a:gd name="connsiteY59" fmla="*/ 552211 h 1381944"/>
              <a:gd name="connsiteX60" fmla="*/ 1388533 w 1422400"/>
              <a:gd name="connsiteY60" fmla="*/ 526811 h 1381944"/>
              <a:gd name="connsiteX61" fmla="*/ 1397000 w 1422400"/>
              <a:gd name="connsiteY61" fmla="*/ 492944 h 1381944"/>
              <a:gd name="connsiteX62" fmla="*/ 1413933 w 1422400"/>
              <a:gd name="connsiteY62" fmla="*/ 459077 h 1381944"/>
              <a:gd name="connsiteX63" fmla="*/ 1422400 w 1422400"/>
              <a:gd name="connsiteY63" fmla="*/ 416744 h 1381944"/>
              <a:gd name="connsiteX64" fmla="*/ 1405467 w 1422400"/>
              <a:gd name="connsiteY64" fmla="*/ 264344 h 1381944"/>
              <a:gd name="connsiteX65" fmla="*/ 1397000 w 1422400"/>
              <a:gd name="connsiteY65" fmla="*/ 238944 h 1381944"/>
              <a:gd name="connsiteX66" fmla="*/ 1363133 w 1422400"/>
              <a:gd name="connsiteY66" fmla="*/ 196611 h 1381944"/>
              <a:gd name="connsiteX67" fmla="*/ 1346200 w 1422400"/>
              <a:gd name="connsiteY67" fmla="*/ 171211 h 1381944"/>
              <a:gd name="connsiteX68" fmla="*/ 1312333 w 1422400"/>
              <a:gd name="connsiteY68" fmla="*/ 145811 h 1381944"/>
              <a:gd name="connsiteX69" fmla="*/ 1270000 w 1422400"/>
              <a:gd name="connsiteY69" fmla="*/ 103477 h 1381944"/>
              <a:gd name="connsiteX70" fmla="*/ 1236133 w 1422400"/>
              <a:gd name="connsiteY70" fmla="*/ 78077 h 1381944"/>
              <a:gd name="connsiteX71" fmla="*/ 1210733 w 1422400"/>
              <a:gd name="connsiteY71" fmla="*/ 52677 h 1381944"/>
              <a:gd name="connsiteX72" fmla="*/ 1168400 w 1422400"/>
              <a:gd name="connsiteY72" fmla="*/ 44211 h 1381944"/>
              <a:gd name="connsiteX73" fmla="*/ 1066800 w 1422400"/>
              <a:gd name="connsiteY73" fmla="*/ 27277 h 1381944"/>
              <a:gd name="connsiteX74" fmla="*/ 668867 w 1422400"/>
              <a:gd name="connsiteY74" fmla="*/ 52677 h 1381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422400" h="1381944">
                <a:moveTo>
                  <a:pt x="753533" y="61144"/>
                </a:moveTo>
                <a:cubicBezTo>
                  <a:pt x="699239" y="52095"/>
                  <a:pt x="713976" y="47611"/>
                  <a:pt x="668867" y="61144"/>
                </a:cubicBezTo>
                <a:cubicBezTo>
                  <a:pt x="651771" y="66273"/>
                  <a:pt x="618067" y="78077"/>
                  <a:pt x="618067" y="78077"/>
                </a:cubicBezTo>
                <a:cubicBezTo>
                  <a:pt x="609600" y="83722"/>
                  <a:pt x="600613" y="88654"/>
                  <a:pt x="592667" y="95011"/>
                </a:cubicBezTo>
                <a:cubicBezTo>
                  <a:pt x="586434" y="99998"/>
                  <a:pt x="582119" y="107155"/>
                  <a:pt x="575733" y="111944"/>
                </a:cubicBezTo>
                <a:cubicBezTo>
                  <a:pt x="559452" y="124155"/>
                  <a:pt x="541866" y="134522"/>
                  <a:pt x="524933" y="145811"/>
                </a:cubicBezTo>
                <a:lnTo>
                  <a:pt x="448733" y="196611"/>
                </a:lnTo>
                <a:lnTo>
                  <a:pt x="423333" y="213544"/>
                </a:lnTo>
                <a:cubicBezTo>
                  <a:pt x="414866" y="219188"/>
                  <a:pt x="405128" y="223282"/>
                  <a:pt x="397933" y="230477"/>
                </a:cubicBezTo>
                <a:cubicBezTo>
                  <a:pt x="392289" y="236122"/>
                  <a:pt x="387845" y="243304"/>
                  <a:pt x="381000" y="247411"/>
                </a:cubicBezTo>
                <a:cubicBezTo>
                  <a:pt x="373347" y="252003"/>
                  <a:pt x="364067" y="253055"/>
                  <a:pt x="355600" y="255877"/>
                </a:cubicBezTo>
                <a:cubicBezTo>
                  <a:pt x="349956" y="261522"/>
                  <a:pt x="344900" y="267824"/>
                  <a:pt x="338667" y="272811"/>
                </a:cubicBezTo>
                <a:cubicBezTo>
                  <a:pt x="314221" y="292369"/>
                  <a:pt x="314504" y="283964"/>
                  <a:pt x="296333" y="306677"/>
                </a:cubicBezTo>
                <a:cubicBezTo>
                  <a:pt x="253600" y="360092"/>
                  <a:pt x="303361" y="308115"/>
                  <a:pt x="262467" y="349011"/>
                </a:cubicBezTo>
                <a:cubicBezTo>
                  <a:pt x="247587" y="393649"/>
                  <a:pt x="263835" y="357529"/>
                  <a:pt x="228600" y="399811"/>
                </a:cubicBezTo>
                <a:cubicBezTo>
                  <a:pt x="209851" y="422310"/>
                  <a:pt x="209786" y="432734"/>
                  <a:pt x="194733" y="459077"/>
                </a:cubicBezTo>
                <a:cubicBezTo>
                  <a:pt x="174368" y="494715"/>
                  <a:pt x="177923" y="475703"/>
                  <a:pt x="160867" y="518344"/>
                </a:cubicBezTo>
                <a:cubicBezTo>
                  <a:pt x="160850" y="518386"/>
                  <a:pt x="139708" y="581822"/>
                  <a:pt x="135467" y="594544"/>
                </a:cubicBezTo>
                <a:lnTo>
                  <a:pt x="118533" y="645344"/>
                </a:lnTo>
                <a:cubicBezTo>
                  <a:pt x="115711" y="653811"/>
                  <a:pt x="112232" y="662086"/>
                  <a:pt x="110067" y="670744"/>
                </a:cubicBezTo>
                <a:cubicBezTo>
                  <a:pt x="107245" y="682033"/>
                  <a:pt x="104797" y="693422"/>
                  <a:pt x="101600" y="704611"/>
                </a:cubicBezTo>
                <a:cubicBezTo>
                  <a:pt x="99148" y="713192"/>
                  <a:pt x="95585" y="721430"/>
                  <a:pt x="93133" y="730011"/>
                </a:cubicBezTo>
                <a:cubicBezTo>
                  <a:pt x="89936" y="741199"/>
                  <a:pt x="87864" y="752689"/>
                  <a:pt x="84667" y="763877"/>
                </a:cubicBezTo>
                <a:cubicBezTo>
                  <a:pt x="82215" y="772458"/>
                  <a:pt x="78652" y="780696"/>
                  <a:pt x="76200" y="789277"/>
                </a:cubicBezTo>
                <a:cubicBezTo>
                  <a:pt x="73003" y="800466"/>
                  <a:pt x="71413" y="812105"/>
                  <a:pt x="67733" y="823144"/>
                </a:cubicBezTo>
                <a:cubicBezTo>
                  <a:pt x="62927" y="837562"/>
                  <a:pt x="56136" y="851247"/>
                  <a:pt x="50800" y="865477"/>
                </a:cubicBezTo>
                <a:cubicBezTo>
                  <a:pt x="47666" y="873833"/>
                  <a:pt x="45155" y="882410"/>
                  <a:pt x="42333" y="890877"/>
                </a:cubicBezTo>
                <a:cubicBezTo>
                  <a:pt x="39511" y="907810"/>
                  <a:pt x="37234" y="924843"/>
                  <a:pt x="33867" y="941677"/>
                </a:cubicBezTo>
                <a:cubicBezTo>
                  <a:pt x="31585" y="953087"/>
                  <a:pt x="27169" y="964043"/>
                  <a:pt x="25400" y="975544"/>
                </a:cubicBezTo>
                <a:cubicBezTo>
                  <a:pt x="21514" y="1000803"/>
                  <a:pt x="20819" y="1026485"/>
                  <a:pt x="16933" y="1051744"/>
                </a:cubicBezTo>
                <a:cubicBezTo>
                  <a:pt x="13895" y="1071494"/>
                  <a:pt x="6324" y="1092039"/>
                  <a:pt x="0" y="1111011"/>
                </a:cubicBezTo>
                <a:cubicBezTo>
                  <a:pt x="2822" y="1150522"/>
                  <a:pt x="-1140" y="1191115"/>
                  <a:pt x="8467" y="1229544"/>
                </a:cubicBezTo>
                <a:cubicBezTo>
                  <a:pt x="18345" y="1269056"/>
                  <a:pt x="40216" y="1278933"/>
                  <a:pt x="67733" y="1297277"/>
                </a:cubicBezTo>
                <a:cubicBezTo>
                  <a:pt x="73378" y="1305744"/>
                  <a:pt x="77472" y="1315482"/>
                  <a:pt x="84667" y="1322677"/>
                </a:cubicBezTo>
                <a:cubicBezTo>
                  <a:pt x="105009" y="1343019"/>
                  <a:pt x="111362" y="1337746"/>
                  <a:pt x="135467" y="1348077"/>
                </a:cubicBezTo>
                <a:cubicBezTo>
                  <a:pt x="147068" y="1353049"/>
                  <a:pt x="157614" y="1360324"/>
                  <a:pt x="169333" y="1365011"/>
                </a:cubicBezTo>
                <a:cubicBezTo>
                  <a:pt x="185906" y="1371640"/>
                  <a:pt x="220133" y="1381944"/>
                  <a:pt x="220133" y="1381944"/>
                </a:cubicBezTo>
                <a:cubicBezTo>
                  <a:pt x="262466" y="1379122"/>
                  <a:pt x="304916" y="1377699"/>
                  <a:pt x="347133" y="1373477"/>
                </a:cubicBezTo>
                <a:cubicBezTo>
                  <a:pt x="366331" y="1371557"/>
                  <a:pt x="449827" y="1350534"/>
                  <a:pt x="457200" y="1348077"/>
                </a:cubicBezTo>
                <a:cubicBezTo>
                  <a:pt x="534282" y="1322385"/>
                  <a:pt x="412527" y="1361800"/>
                  <a:pt x="524933" y="1331144"/>
                </a:cubicBezTo>
                <a:cubicBezTo>
                  <a:pt x="542153" y="1326448"/>
                  <a:pt x="575733" y="1314211"/>
                  <a:pt x="575733" y="1314211"/>
                </a:cubicBezTo>
                <a:cubicBezTo>
                  <a:pt x="592666" y="1302922"/>
                  <a:pt x="612142" y="1294734"/>
                  <a:pt x="626533" y="1280344"/>
                </a:cubicBezTo>
                <a:cubicBezTo>
                  <a:pt x="632178" y="1274700"/>
                  <a:pt x="637234" y="1268398"/>
                  <a:pt x="643467" y="1263411"/>
                </a:cubicBezTo>
                <a:cubicBezTo>
                  <a:pt x="673053" y="1239742"/>
                  <a:pt x="675515" y="1247841"/>
                  <a:pt x="711200" y="1221077"/>
                </a:cubicBezTo>
                <a:cubicBezTo>
                  <a:pt x="720779" y="1213893"/>
                  <a:pt x="726857" y="1202636"/>
                  <a:pt x="736600" y="1195677"/>
                </a:cubicBezTo>
                <a:cubicBezTo>
                  <a:pt x="746871" y="1188341"/>
                  <a:pt x="759764" y="1185433"/>
                  <a:pt x="770467" y="1178744"/>
                </a:cubicBezTo>
                <a:cubicBezTo>
                  <a:pt x="782433" y="1171265"/>
                  <a:pt x="792428" y="1160920"/>
                  <a:pt x="804333" y="1153344"/>
                </a:cubicBezTo>
                <a:cubicBezTo>
                  <a:pt x="856989" y="1119835"/>
                  <a:pt x="847646" y="1124795"/>
                  <a:pt x="889000" y="1111011"/>
                </a:cubicBezTo>
                <a:lnTo>
                  <a:pt x="965200" y="1060211"/>
                </a:lnTo>
                <a:lnTo>
                  <a:pt x="990600" y="1043277"/>
                </a:lnTo>
                <a:cubicBezTo>
                  <a:pt x="999067" y="1037633"/>
                  <a:pt x="1008805" y="1033539"/>
                  <a:pt x="1016000" y="1026344"/>
                </a:cubicBezTo>
                <a:cubicBezTo>
                  <a:pt x="1090207" y="952137"/>
                  <a:pt x="996074" y="1042948"/>
                  <a:pt x="1066800" y="984011"/>
                </a:cubicBezTo>
                <a:cubicBezTo>
                  <a:pt x="1075998" y="976346"/>
                  <a:pt x="1082621" y="965795"/>
                  <a:pt x="1092200" y="958611"/>
                </a:cubicBezTo>
                <a:cubicBezTo>
                  <a:pt x="1123176" y="935379"/>
                  <a:pt x="1157422" y="929766"/>
                  <a:pt x="1176867" y="890877"/>
                </a:cubicBezTo>
                <a:cubicBezTo>
                  <a:pt x="1210994" y="822624"/>
                  <a:pt x="1172869" y="892959"/>
                  <a:pt x="1227667" y="814677"/>
                </a:cubicBezTo>
                <a:cubicBezTo>
                  <a:pt x="1237104" y="801196"/>
                  <a:pt x="1243630" y="785825"/>
                  <a:pt x="1253067" y="772344"/>
                </a:cubicBezTo>
                <a:cubicBezTo>
                  <a:pt x="1263430" y="757540"/>
                  <a:pt x="1277231" y="745257"/>
                  <a:pt x="1286933" y="730011"/>
                </a:cubicBezTo>
                <a:cubicBezTo>
                  <a:pt x="1297097" y="714039"/>
                  <a:pt x="1302593" y="695445"/>
                  <a:pt x="1312333" y="679211"/>
                </a:cubicBezTo>
                <a:cubicBezTo>
                  <a:pt x="1341647" y="630354"/>
                  <a:pt x="1337423" y="659572"/>
                  <a:pt x="1363133" y="603011"/>
                </a:cubicBezTo>
                <a:cubicBezTo>
                  <a:pt x="1370519" y="586762"/>
                  <a:pt x="1374423" y="569144"/>
                  <a:pt x="1380067" y="552211"/>
                </a:cubicBezTo>
                <a:cubicBezTo>
                  <a:pt x="1382889" y="543744"/>
                  <a:pt x="1386368" y="535469"/>
                  <a:pt x="1388533" y="526811"/>
                </a:cubicBezTo>
                <a:cubicBezTo>
                  <a:pt x="1391355" y="515522"/>
                  <a:pt x="1392914" y="503840"/>
                  <a:pt x="1397000" y="492944"/>
                </a:cubicBezTo>
                <a:cubicBezTo>
                  <a:pt x="1401432" y="481126"/>
                  <a:pt x="1408289" y="470366"/>
                  <a:pt x="1413933" y="459077"/>
                </a:cubicBezTo>
                <a:cubicBezTo>
                  <a:pt x="1416755" y="444966"/>
                  <a:pt x="1422400" y="431134"/>
                  <a:pt x="1422400" y="416744"/>
                </a:cubicBezTo>
                <a:cubicBezTo>
                  <a:pt x="1422400" y="349918"/>
                  <a:pt x="1420809" y="318041"/>
                  <a:pt x="1405467" y="264344"/>
                </a:cubicBezTo>
                <a:cubicBezTo>
                  <a:pt x="1403015" y="255763"/>
                  <a:pt x="1400991" y="246926"/>
                  <a:pt x="1397000" y="238944"/>
                </a:cubicBezTo>
                <a:cubicBezTo>
                  <a:pt x="1379624" y="204193"/>
                  <a:pt x="1384136" y="222864"/>
                  <a:pt x="1363133" y="196611"/>
                </a:cubicBezTo>
                <a:cubicBezTo>
                  <a:pt x="1356776" y="188665"/>
                  <a:pt x="1353395" y="178406"/>
                  <a:pt x="1346200" y="171211"/>
                </a:cubicBezTo>
                <a:cubicBezTo>
                  <a:pt x="1336222" y="161233"/>
                  <a:pt x="1322880" y="155186"/>
                  <a:pt x="1312333" y="145811"/>
                </a:cubicBezTo>
                <a:cubicBezTo>
                  <a:pt x="1297418" y="132553"/>
                  <a:pt x="1285965" y="115451"/>
                  <a:pt x="1270000" y="103477"/>
                </a:cubicBezTo>
                <a:cubicBezTo>
                  <a:pt x="1258711" y="95010"/>
                  <a:pt x="1246847" y="87260"/>
                  <a:pt x="1236133" y="78077"/>
                </a:cubicBezTo>
                <a:cubicBezTo>
                  <a:pt x="1227042" y="70285"/>
                  <a:pt x="1221443" y="58032"/>
                  <a:pt x="1210733" y="52677"/>
                </a:cubicBezTo>
                <a:cubicBezTo>
                  <a:pt x="1197862" y="46241"/>
                  <a:pt x="1182571" y="46712"/>
                  <a:pt x="1168400" y="44211"/>
                </a:cubicBezTo>
                <a:lnTo>
                  <a:pt x="1066800" y="27277"/>
                </a:lnTo>
                <a:cubicBezTo>
                  <a:pt x="677820" y="35921"/>
                  <a:pt x="775625" y="-54081"/>
                  <a:pt x="668867" y="52677"/>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 name="Rectángulo 3"/>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5" name="Imagen 4"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6" name="CuadroTexto 5"/>
          <p:cNvSpPr txBox="1"/>
          <p:nvPr/>
        </p:nvSpPr>
        <p:spPr>
          <a:xfrm>
            <a:off x="1715678" y="79003"/>
            <a:ext cx="10380133" cy="523220"/>
          </a:xfrm>
          <a:prstGeom prst="rect">
            <a:avLst/>
          </a:prstGeom>
          <a:noFill/>
        </p:spPr>
        <p:txBody>
          <a:bodyPr wrap="square" rtlCol="0">
            <a:spAutoFit/>
          </a:bodyPr>
          <a:lstStyle/>
          <a:p>
            <a:pPr algn="r"/>
            <a:r>
              <a:rPr lang="es-CO" sz="2800" b="1" dirty="0">
                <a:solidFill>
                  <a:schemeClr val="bg1"/>
                </a:solidFill>
              </a:rPr>
              <a:t>FURAG SAE VS SECTOR</a:t>
            </a:r>
          </a:p>
        </p:txBody>
      </p:sp>
    </p:spTree>
    <p:extLst>
      <p:ext uri="{BB962C8B-B14F-4D97-AF65-F5344CB8AC3E}">
        <p14:creationId xmlns:p14="http://schemas.microsoft.com/office/powerpoint/2010/main" val="33797643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a 4"/>
          <p:cNvGraphicFramePr/>
          <p:nvPr>
            <p:extLst/>
          </p:nvPr>
        </p:nvGraphicFramePr>
        <p:xfrm>
          <a:off x="2279576" y="2060848"/>
          <a:ext cx="7704856" cy="3816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ángulo 3"/>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descr="Fondos oscuros-01.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7" name="CuadroTexto 6"/>
          <p:cNvSpPr txBox="1"/>
          <p:nvPr/>
        </p:nvSpPr>
        <p:spPr>
          <a:xfrm>
            <a:off x="1715678" y="79003"/>
            <a:ext cx="10380133" cy="523220"/>
          </a:xfrm>
          <a:prstGeom prst="rect">
            <a:avLst/>
          </a:prstGeom>
          <a:noFill/>
        </p:spPr>
        <p:txBody>
          <a:bodyPr wrap="square" rtlCol="0">
            <a:spAutoFit/>
          </a:bodyPr>
          <a:lstStyle/>
          <a:p>
            <a:pPr algn="r"/>
            <a:r>
              <a:rPr lang="es-CO" sz="2800" b="1" dirty="0">
                <a:solidFill>
                  <a:schemeClr val="bg1"/>
                </a:solidFill>
              </a:rPr>
              <a:t>PROVEEDORES CISA SW</a:t>
            </a:r>
          </a:p>
        </p:txBody>
      </p:sp>
    </p:spTree>
    <p:extLst>
      <p:ext uri="{BB962C8B-B14F-4D97-AF65-F5344CB8AC3E}">
        <p14:creationId xmlns:p14="http://schemas.microsoft.com/office/powerpoint/2010/main" val="7728495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normAutofit/>
          </a:bodyPr>
          <a:lstStyle/>
          <a:p>
            <a:r>
              <a:rPr lang="es-CO" dirty="0"/>
              <a:t>Aplicaciones</a:t>
            </a:r>
          </a:p>
        </p:txBody>
      </p:sp>
      <p:graphicFrame>
        <p:nvGraphicFramePr>
          <p:cNvPr id="4" name="Diagrama 3"/>
          <p:cNvGraphicFramePr/>
          <p:nvPr>
            <p:extLst>
              <p:ext uri="{D42A27DB-BD31-4B8C-83A1-F6EECF244321}">
                <p14:modId xmlns:p14="http://schemas.microsoft.com/office/powerpoint/2010/main" val="3141842948"/>
              </p:ext>
            </p:extLst>
          </p:nvPr>
        </p:nvGraphicFramePr>
        <p:xfrm>
          <a:off x="2037884" y="1515808"/>
          <a:ext cx="9161159"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ángulo 4"/>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descr="Fondos oscuros-01.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7" name="CuadroTexto 6"/>
          <p:cNvSpPr txBox="1"/>
          <p:nvPr/>
        </p:nvSpPr>
        <p:spPr>
          <a:xfrm>
            <a:off x="1715678" y="79003"/>
            <a:ext cx="10380133" cy="523220"/>
          </a:xfrm>
          <a:prstGeom prst="rect">
            <a:avLst/>
          </a:prstGeom>
          <a:noFill/>
        </p:spPr>
        <p:txBody>
          <a:bodyPr wrap="square" rtlCol="0">
            <a:spAutoFit/>
          </a:bodyPr>
          <a:lstStyle/>
          <a:p>
            <a:pPr algn="r"/>
            <a:r>
              <a:rPr lang="es-CO" sz="2800" b="1" dirty="0">
                <a:solidFill>
                  <a:schemeClr val="bg1"/>
                </a:solidFill>
              </a:rPr>
              <a:t>APLICACIONES</a:t>
            </a:r>
          </a:p>
        </p:txBody>
      </p:sp>
    </p:spTree>
    <p:extLst>
      <p:ext uri="{BB962C8B-B14F-4D97-AF65-F5344CB8AC3E}">
        <p14:creationId xmlns:p14="http://schemas.microsoft.com/office/powerpoint/2010/main" val="30321976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normAutofit/>
          </a:bodyPr>
          <a:lstStyle/>
          <a:p>
            <a:r>
              <a:rPr lang="es-CO" dirty="0"/>
              <a:t>Aplicaciones – </a:t>
            </a:r>
            <a:r>
              <a:rPr lang="es-CO" dirty="0" err="1"/>
              <a:t>Matrix</a:t>
            </a:r>
            <a:r>
              <a:rPr lang="es-CO" dirty="0"/>
              <a:t> 2.0</a:t>
            </a:r>
          </a:p>
        </p:txBody>
      </p:sp>
      <p:graphicFrame>
        <p:nvGraphicFramePr>
          <p:cNvPr id="4" name="Diagrama 3"/>
          <p:cNvGraphicFramePr/>
          <p:nvPr>
            <p:extLst>
              <p:ext uri="{D42A27DB-BD31-4B8C-83A1-F6EECF244321}">
                <p14:modId xmlns:p14="http://schemas.microsoft.com/office/powerpoint/2010/main" val="2824556171"/>
              </p:ext>
            </p:extLst>
          </p:nvPr>
        </p:nvGraphicFramePr>
        <p:xfrm>
          <a:off x="2207568" y="1600780"/>
          <a:ext cx="7704856"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ángulo 4"/>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descr="Fondos oscuros-01.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7" name="CuadroTexto 6"/>
          <p:cNvSpPr txBox="1"/>
          <p:nvPr/>
        </p:nvSpPr>
        <p:spPr>
          <a:xfrm>
            <a:off x="1715678" y="79003"/>
            <a:ext cx="10380133" cy="954107"/>
          </a:xfrm>
          <a:prstGeom prst="rect">
            <a:avLst/>
          </a:prstGeom>
          <a:noFill/>
        </p:spPr>
        <p:txBody>
          <a:bodyPr wrap="square" rtlCol="0">
            <a:spAutoFit/>
          </a:bodyPr>
          <a:lstStyle/>
          <a:p>
            <a:pPr algn="r"/>
            <a:r>
              <a:rPr lang="es-CO" sz="2800" b="1" dirty="0">
                <a:solidFill>
                  <a:schemeClr val="bg1"/>
                </a:solidFill>
              </a:rPr>
              <a:t>APLICACIONES</a:t>
            </a:r>
          </a:p>
          <a:p>
            <a:pPr algn="r"/>
            <a:r>
              <a:rPr lang="es-CO" sz="2800" b="1" dirty="0">
                <a:solidFill>
                  <a:schemeClr val="bg1"/>
                </a:solidFill>
              </a:rPr>
              <a:t>PRROYECTO MATRIX 2.0</a:t>
            </a:r>
          </a:p>
        </p:txBody>
      </p:sp>
    </p:spTree>
    <p:extLst>
      <p:ext uri="{BB962C8B-B14F-4D97-AF65-F5344CB8AC3E}">
        <p14:creationId xmlns:p14="http://schemas.microsoft.com/office/powerpoint/2010/main" val="13100063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normAutofit/>
          </a:bodyPr>
          <a:lstStyle/>
          <a:p>
            <a:r>
              <a:rPr lang="es-CO" dirty="0"/>
              <a:t>Aplicaciones – Proyecto </a:t>
            </a:r>
            <a:r>
              <a:rPr lang="es-CO" dirty="0" err="1"/>
              <a:t>Matrix</a:t>
            </a:r>
            <a:r>
              <a:rPr lang="es-CO" dirty="0"/>
              <a:t> 2.0</a:t>
            </a:r>
          </a:p>
        </p:txBody>
      </p:sp>
      <p:graphicFrame>
        <p:nvGraphicFramePr>
          <p:cNvPr id="4" name="Diagrama 3"/>
          <p:cNvGraphicFramePr/>
          <p:nvPr>
            <p:extLst>
              <p:ext uri="{D42A27DB-BD31-4B8C-83A1-F6EECF244321}">
                <p14:modId xmlns:p14="http://schemas.microsoft.com/office/powerpoint/2010/main" val="2707701500"/>
              </p:ext>
            </p:extLst>
          </p:nvPr>
        </p:nvGraphicFramePr>
        <p:xfrm>
          <a:off x="2359198" y="1457958"/>
          <a:ext cx="7704856"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ángulo 4"/>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descr="Fondos oscuros-01.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7" name="CuadroTexto 6"/>
          <p:cNvSpPr txBox="1"/>
          <p:nvPr/>
        </p:nvSpPr>
        <p:spPr>
          <a:xfrm>
            <a:off x="1715678" y="79003"/>
            <a:ext cx="10380133" cy="954107"/>
          </a:xfrm>
          <a:prstGeom prst="rect">
            <a:avLst/>
          </a:prstGeom>
          <a:noFill/>
        </p:spPr>
        <p:txBody>
          <a:bodyPr wrap="square" rtlCol="0">
            <a:spAutoFit/>
          </a:bodyPr>
          <a:lstStyle/>
          <a:p>
            <a:pPr algn="r"/>
            <a:r>
              <a:rPr lang="es-CO" sz="2800" b="1" dirty="0">
                <a:solidFill>
                  <a:schemeClr val="bg1"/>
                </a:solidFill>
              </a:rPr>
              <a:t>APLICACIONES</a:t>
            </a:r>
          </a:p>
          <a:p>
            <a:pPr algn="r"/>
            <a:r>
              <a:rPr lang="es-CO" sz="2800" b="1" dirty="0">
                <a:solidFill>
                  <a:schemeClr val="bg1"/>
                </a:solidFill>
              </a:rPr>
              <a:t>PRROYECTO MATRIX 2.0</a:t>
            </a:r>
          </a:p>
        </p:txBody>
      </p:sp>
    </p:spTree>
    <p:extLst>
      <p:ext uri="{BB962C8B-B14F-4D97-AF65-F5344CB8AC3E}">
        <p14:creationId xmlns:p14="http://schemas.microsoft.com/office/powerpoint/2010/main" val="26260724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8" name="Conector: angular 367"/>
          <p:cNvCxnSpPr/>
          <p:nvPr/>
        </p:nvCxnSpPr>
        <p:spPr>
          <a:xfrm rot="10800000" flipH="1" flipV="1">
            <a:off x="7969032" y="5364249"/>
            <a:ext cx="1551" cy="160991"/>
          </a:xfrm>
          <a:prstGeom prst="bentConnector3">
            <a:avLst>
              <a:gd name="adj1" fmla="val -6591925"/>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379" name="Conector recto 378"/>
          <p:cNvCxnSpPr/>
          <p:nvPr/>
        </p:nvCxnSpPr>
        <p:spPr>
          <a:xfrm flipH="1">
            <a:off x="9559684" y="2211534"/>
            <a:ext cx="1794" cy="3750050"/>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381" name="Conector recto 380"/>
          <p:cNvCxnSpPr/>
          <p:nvPr/>
        </p:nvCxnSpPr>
        <p:spPr>
          <a:xfrm>
            <a:off x="2288274" y="5289137"/>
            <a:ext cx="7273203" cy="0"/>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sp>
        <p:nvSpPr>
          <p:cNvPr id="457" name="Rectángulo 456"/>
          <p:cNvSpPr/>
          <p:nvPr/>
        </p:nvSpPr>
        <p:spPr>
          <a:xfrm>
            <a:off x="1608937" y="4984886"/>
            <a:ext cx="837335" cy="309544"/>
          </a:xfrm>
          <a:prstGeom prst="rect">
            <a:avLst/>
          </a:prstGeom>
          <a:solidFill>
            <a:schemeClr val="bg1"/>
          </a:solidFill>
          <a:ln>
            <a:solidFill>
              <a:schemeClr val="tx1">
                <a:lumMod val="50000"/>
                <a:lumOff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CO" sz="675" b="1" dirty="0">
              <a:solidFill>
                <a:schemeClr val="tx1"/>
              </a:solidFill>
            </a:endParaRPr>
          </a:p>
        </p:txBody>
      </p:sp>
      <p:cxnSp>
        <p:nvCxnSpPr>
          <p:cNvPr id="382" name="Conector recto 381"/>
          <p:cNvCxnSpPr/>
          <p:nvPr/>
        </p:nvCxnSpPr>
        <p:spPr>
          <a:xfrm>
            <a:off x="2361466" y="5630451"/>
            <a:ext cx="7205453" cy="11288"/>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sp>
        <p:nvSpPr>
          <p:cNvPr id="116" name="Rectángulo 115"/>
          <p:cNvSpPr/>
          <p:nvPr/>
        </p:nvSpPr>
        <p:spPr>
          <a:xfrm>
            <a:off x="0" y="0"/>
            <a:ext cx="12192000" cy="1308285"/>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dirty="0"/>
          </a:p>
        </p:txBody>
      </p:sp>
      <p:sp>
        <p:nvSpPr>
          <p:cNvPr id="117" name="CuadroTexto 116"/>
          <p:cNvSpPr txBox="1"/>
          <p:nvPr/>
        </p:nvSpPr>
        <p:spPr>
          <a:xfrm>
            <a:off x="4343036" y="915646"/>
            <a:ext cx="3492495" cy="300082"/>
          </a:xfrm>
          <a:prstGeom prst="rect">
            <a:avLst/>
          </a:prstGeom>
          <a:noFill/>
        </p:spPr>
        <p:txBody>
          <a:bodyPr wrap="none" rtlCol="0">
            <a:spAutoFit/>
          </a:bodyPr>
          <a:lstStyle/>
          <a:p>
            <a:r>
              <a:rPr lang="es-CO" sz="1350" dirty="0">
                <a:solidFill>
                  <a:schemeClr val="bg1"/>
                </a:solidFill>
              </a:rPr>
              <a:t>Investigación proceso de Extinción de Dominio </a:t>
            </a:r>
          </a:p>
        </p:txBody>
      </p:sp>
      <p:sp>
        <p:nvSpPr>
          <p:cNvPr id="118" name="Rectángulo 117"/>
          <p:cNvSpPr/>
          <p:nvPr/>
        </p:nvSpPr>
        <p:spPr>
          <a:xfrm rot="16200000">
            <a:off x="1699381" y="1599524"/>
            <a:ext cx="915194" cy="461665"/>
          </a:xfrm>
          <a:prstGeom prst="rect">
            <a:avLst/>
          </a:prstGeom>
        </p:spPr>
        <p:txBody>
          <a:bodyPr wrap="square">
            <a:spAutoFit/>
          </a:bodyPr>
          <a:lstStyle/>
          <a:p>
            <a:r>
              <a:rPr lang="es-CO" sz="1200" dirty="0">
                <a:solidFill>
                  <a:schemeClr val="bg1"/>
                </a:solidFill>
              </a:rPr>
              <a:t>Gestión FGN</a:t>
            </a:r>
          </a:p>
        </p:txBody>
      </p:sp>
      <p:pic>
        <p:nvPicPr>
          <p:cNvPr id="199" name="Imagen 198"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7074" y="127286"/>
            <a:ext cx="2271212" cy="726843"/>
          </a:xfrm>
          <a:prstGeom prst="rect">
            <a:avLst/>
          </a:prstGeom>
        </p:spPr>
      </p:pic>
      <p:sp>
        <p:nvSpPr>
          <p:cNvPr id="294" name="CuadroTexto 293"/>
          <p:cNvSpPr txBox="1"/>
          <p:nvPr/>
        </p:nvSpPr>
        <p:spPr>
          <a:xfrm>
            <a:off x="4452563" y="96666"/>
            <a:ext cx="7715125" cy="730969"/>
          </a:xfrm>
          <a:prstGeom prst="rect">
            <a:avLst/>
          </a:prstGeom>
          <a:noFill/>
        </p:spPr>
        <p:txBody>
          <a:bodyPr wrap="none" rtlCol="0">
            <a:spAutoFit/>
          </a:bodyPr>
          <a:lstStyle/>
          <a:p>
            <a:pPr algn="r"/>
            <a:r>
              <a:rPr lang="es-CO" sz="2800" b="1" dirty="0">
                <a:solidFill>
                  <a:schemeClr val="bg1"/>
                </a:solidFill>
              </a:rPr>
              <a:t>INTERACCION CON ACTORES DEL MACROPROCESO</a:t>
            </a:r>
          </a:p>
          <a:p>
            <a:endParaRPr lang="es-CO" sz="1350" dirty="0">
              <a:solidFill>
                <a:schemeClr val="bg1"/>
              </a:solidFill>
            </a:endParaRPr>
          </a:p>
        </p:txBody>
      </p:sp>
      <p:cxnSp>
        <p:nvCxnSpPr>
          <p:cNvPr id="296" name="Conector recto de flecha 295"/>
          <p:cNvCxnSpPr/>
          <p:nvPr/>
        </p:nvCxnSpPr>
        <p:spPr>
          <a:xfrm>
            <a:off x="2446272" y="3812883"/>
            <a:ext cx="6857633" cy="9135"/>
          </a:xfrm>
          <a:prstGeom prst="straightConnector1">
            <a:avLst/>
          </a:prstGeom>
          <a:ln w="28575">
            <a:solidFill>
              <a:srgbClr val="000A8B"/>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97" name="Conector recto de flecha 296"/>
          <p:cNvCxnSpPr/>
          <p:nvPr/>
        </p:nvCxnSpPr>
        <p:spPr>
          <a:xfrm flipV="1">
            <a:off x="2449939" y="3203520"/>
            <a:ext cx="6901423" cy="8819"/>
          </a:xfrm>
          <a:prstGeom prst="straightConnector1">
            <a:avLst/>
          </a:prstGeom>
          <a:ln w="28575">
            <a:solidFill>
              <a:srgbClr val="000A8B"/>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299" name="Rectángulo 298"/>
          <p:cNvSpPr/>
          <p:nvPr/>
        </p:nvSpPr>
        <p:spPr>
          <a:xfrm>
            <a:off x="4508965" y="4964344"/>
            <a:ext cx="1237691" cy="285651"/>
          </a:xfrm>
          <a:prstGeom prst="rect">
            <a:avLst/>
          </a:prstGeom>
          <a:solidFill>
            <a:schemeClr val="bg1"/>
          </a:solidFill>
          <a:ln>
            <a:solidFill>
              <a:schemeClr val="tx1">
                <a:lumMod val="50000"/>
                <a:lumOff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750" b="1" dirty="0">
                <a:solidFill>
                  <a:srgbClr val="002060"/>
                </a:solidFill>
              </a:rPr>
              <a:t>Aprobaciones de Enajenación Temprana*</a:t>
            </a:r>
          </a:p>
        </p:txBody>
      </p:sp>
      <p:sp>
        <p:nvSpPr>
          <p:cNvPr id="300" name="Elipse 299"/>
          <p:cNvSpPr/>
          <p:nvPr/>
        </p:nvSpPr>
        <p:spPr>
          <a:xfrm>
            <a:off x="4212193" y="5037430"/>
            <a:ext cx="174643" cy="199165"/>
          </a:xfrm>
          <a:prstGeom prst="ellipse">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i="1" dirty="0">
                <a:solidFill>
                  <a:schemeClr val="bg1"/>
                </a:solidFill>
              </a:rPr>
              <a:t>A</a:t>
            </a:r>
          </a:p>
        </p:txBody>
      </p:sp>
      <p:cxnSp>
        <p:nvCxnSpPr>
          <p:cNvPr id="301" name="Conector recto de flecha 300"/>
          <p:cNvCxnSpPr>
            <a:stCxn id="300" idx="6"/>
          </p:cNvCxnSpPr>
          <p:nvPr/>
        </p:nvCxnSpPr>
        <p:spPr>
          <a:xfrm flipV="1">
            <a:off x="4386835" y="5133234"/>
            <a:ext cx="108621" cy="3779"/>
          </a:xfrm>
          <a:prstGeom prst="straightConnector1">
            <a:avLst/>
          </a:prstGeom>
          <a:ln>
            <a:solidFill>
              <a:srgbClr val="000A8B"/>
            </a:solidFill>
            <a:tailEnd type="triangle"/>
          </a:ln>
        </p:spPr>
        <p:style>
          <a:lnRef idx="1">
            <a:schemeClr val="accent1"/>
          </a:lnRef>
          <a:fillRef idx="0">
            <a:schemeClr val="accent1"/>
          </a:fillRef>
          <a:effectRef idx="0">
            <a:schemeClr val="accent1"/>
          </a:effectRef>
          <a:fontRef idx="minor">
            <a:schemeClr val="tx1"/>
          </a:fontRef>
        </p:style>
      </p:cxnSp>
      <p:sp>
        <p:nvSpPr>
          <p:cNvPr id="307" name="Rectángulo 306"/>
          <p:cNvSpPr/>
          <p:nvPr/>
        </p:nvSpPr>
        <p:spPr>
          <a:xfrm rot="16200000">
            <a:off x="1803013" y="2842712"/>
            <a:ext cx="936795" cy="276999"/>
          </a:xfrm>
          <a:prstGeom prst="rect">
            <a:avLst/>
          </a:prstGeom>
        </p:spPr>
        <p:txBody>
          <a:bodyPr wrap="none">
            <a:spAutoFit/>
          </a:bodyPr>
          <a:lstStyle/>
          <a:p>
            <a:r>
              <a:rPr lang="es-CO" sz="1200" dirty="0">
                <a:solidFill>
                  <a:schemeClr val="bg1"/>
                </a:solidFill>
              </a:rPr>
              <a:t>Gestión SAE</a:t>
            </a:r>
          </a:p>
        </p:txBody>
      </p:sp>
      <p:sp>
        <p:nvSpPr>
          <p:cNvPr id="312" name="Rectángulo 311"/>
          <p:cNvSpPr/>
          <p:nvPr/>
        </p:nvSpPr>
        <p:spPr>
          <a:xfrm>
            <a:off x="2958932" y="1486095"/>
            <a:ext cx="1320006" cy="314072"/>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cxnSp>
        <p:nvCxnSpPr>
          <p:cNvPr id="313" name="Conector: angular 312"/>
          <p:cNvCxnSpPr>
            <a:endCxn id="354" idx="0"/>
          </p:cNvCxnSpPr>
          <p:nvPr/>
        </p:nvCxnSpPr>
        <p:spPr>
          <a:xfrm rot="10800000" flipV="1">
            <a:off x="3671791" y="1308286"/>
            <a:ext cx="2441509" cy="167843"/>
          </a:xfrm>
          <a:prstGeom prst="bentConnector2">
            <a:avLst/>
          </a:prstGeom>
          <a:ln>
            <a:solidFill>
              <a:srgbClr val="000A8B"/>
            </a:solidFill>
            <a:tailEnd type="triangle"/>
          </a:ln>
        </p:spPr>
        <p:style>
          <a:lnRef idx="1">
            <a:schemeClr val="accent1"/>
          </a:lnRef>
          <a:fillRef idx="0">
            <a:schemeClr val="accent1"/>
          </a:fillRef>
          <a:effectRef idx="0">
            <a:schemeClr val="accent1"/>
          </a:effectRef>
          <a:fontRef idx="minor">
            <a:schemeClr val="tx1"/>
          </a:fontRef>
        </p:style>
      </p:cxnSp>
      <p:sp>
        <p:nvSpPr>
          <p:cNvPr id="314" name="Elipse 313"/>
          <p:cNvSpPr/>
          <p:nvPr/>
        </p:nvSpPr>
        <p:spPr>
          <a:xfrm>
            <a:off x="4708311" y="1509815"/>
            <a:ext cx="196301" cy="154140"/>
          </a:xfrm>
          <a:prstGeom prst="ellipse">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i="1" dirty="0">
                <a:solidFill>
                  <a:schemeClr val="bg1"/>
                </a:solidFill>
              </a:rPr>
              <a:t>A</a:t>
            </a:r>
          </a:p>
        </p:txBody>
      </p:sp>
      <p:cxnSp>
        <p:nvCxnSpPr>
          <p:cNvPr id="315" name="Conector recto de flecha 314"/>
          <p:cNvCxnSpPr>
            <a:stCxn id="314" idx="6"/>
          </p:cNvCxnSpPr>
          <p:nvPr/>
        </p:nvCxnSpPr>
        <p:spPr>
          <a:xfrm flipV="1">
            <a:off x="4904612" y="1586409"/>
            <a:ext cx="294485" cy="477"/>
          </a:xfrm>
          <a:prstGeom prst="straightConnector1">
            <a:avLst/>
          </a:prstGeom>
          <a:ln>
            <a:solidFill>
              <a:srgbClr val="000A8B"/>
            </a:solidFill>
            <a:tailEnd type="triangle"/>
          </a:ln>
        </p:spPr>
        <p:style>
          <a:lnRef idx="1">
            <a:schemeClr val="accent1"/>
          </a:lnRef>
          <a:fillRef idx="0">
            <a:schemeClr val="accent1"/>
          </a:fillRef>
          <a:effectRef idx="0">
            <a:schemeClr val="accent1"/>
          </a:effectRef>
          <a:fontRef idx="minor">
            <a:schemeClr val="tx1"/>
          </a:fontRef>
        </p:style>
      </p:cxnSp>
      <p:sp>
        <p:nvSpPr>
          <p:cNvPr id="316" name="Rectángulo 315"/>
          <p:cNvSpPr/>
          <p:nvPr/>
        </p:nvSpPr>
        <p:spPr>
          <a:xfrm>
            <a:off x="3487232" y="2514804"/>
            <a:ext cx="497231" cy="2130549"/>
          </a:xfrm>
          <a:prstGeom prst="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dirty="0">
                <a:solidFill>
                  <a:schemeClr val="accent6">
                    <a:lumMod val="50000"/>
                  </a:schemeClr>
                </a:solidFill>
              </a:rPr>
              <a:t>Registro en el sistema</a:t>
            </a:r>
          </a:p>
        </p:txBody>
      </p:sp>
      <p:sp>
        <p:nvSpPr>
          <p:cNvPr id="317" name="Rectángulo 316"/>
          <p:cNvSpPr/>
          <p:nvPr/>
        </p:nvSpPr>
        <p:spPr>
          <a:xfrm>
            <a:off x="2964288" y="2514804"/>
            <a:ext cx="508722" cy="2130549"/>
          </a:xfrm>
          <a:prstGeom prst="rect">
            <a:avLst/>
          </a:prstGeom>
          <a:solidFill>
            <a:srgbClr val="21D2D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00" b="1" dirty="0">
                <a:solidFill>
                  <a:schemeClr val="bg2">
                    <a:lumMod val="10000"/>
                  </a:schemeClr>
                </a:solidFill>
              </a:rPr>
              <a:t>Recepción</a:t>
            </a:r>
          </a:p>
        </p:txBody>
      </p:sp>
      <p:sp>
        <p:nvSpPr>
          <p:cNvPr id="318" name="Rectángulo 317"/>
          <p:cNvSpPr/>
          <p:nvPr/>
        </p:nvSpPr>
        <p:spPr>
          <a:xfrm>
            <a:off x="3977466" y="2514804"/>
            <a:ext cx="650890" cy="2130549"/>
          </a:xfrm>
          <a:prstGeom prst="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dirty="0">
                <a:solidFill>
                  <a:schemeClr val="accent6">
                    <a:lumMod val="50000"/>
                  </a:schemeClr>
                </a:solidFill>
              </a:rPr>
              <a:t>Registro y clasificación de  Depositarios y Liquidadores</a:t>
            </a:r>
          </a:p>
          <a:p>
            <a:endParaRPr lang="es-CO" sz="675" b="1" dirty="0">
              <a:solidFill>
                <a:schemeClr val="accent6">
                  <a:lumMod val="50000"/>
                </a:schemeClr>
              </a:solidFill>
            </a:endParaRPr>
          </a:p>
          <a:p>
            <a:endParaRPr lang="es-CO" sz="675" b="1" dirty="0">
              <a:solidFill>
                <a:schemeClr val="accent6">
                  <a:lumMod val="50000"/>
                </a:schemeClr>
              </a:solidFill>
            </a:endParaRPr>
          </a:p>
          <a:p>
            <a:endParaRPr lang="es-CO" sz="675" b="1" dirty="0">
              <a:solidFill>
                <a:schemeClr val="accent6">
                  <a:lumMod val="50000"/>
                </a:schemeClr>
              </a:solidFill>
            </a:endParaRPr>
          </a:p>
          <a:p>
            <a:endParaRPr lang="es-CO" sz="675" b="1" dirty="0">
              <a:solidFill>
                <a:schemeClr val="accent6">
                  <a:lumMod val="50000"/>
                </a:schemeClr>
              </a:solidFill>
            </a:endParaRPr>
          </a:p>
          <a:p>
            <a:r>
              <a:rPr lang="es-CO" sz="675" b="1" dirty="0">
                <a:solidFill>
                  <a:schemeClr val="accent6">
                    <a:lumMod val="50000"/>
                  </a:schemeClr>
                </a:solidFill>
              </a:rPr>
              <a:t>Asignación automática de Depositarios y Liquidadores, garantías y posesión</a:t>
            </a:r>
          </a:p>
          <a:p>
            <a:endParaRPr lang="es-CO" sz="675" b="1" dirty="0">
              <a:solidFill>
                <a:schemeClr val="accent6">
                  <a:lumMod val="50000"/>
                </a:schemeClr>
              </a:solidFill>
            </a:endParaRPr>
          </a:p>
        </p:txBody>
      </p:sp>
      <p:sp>
        <p:nvSpPr>
          <p:cNvPr id="319" name="Rectángulo 318"/>
          <p:cNvSpPr/>
          <p:nvPr/>
        </p:nvSpPr>
        <p:spPr>
          <a:xfrm>
            <a:off x="3009209" y="2102626"/>
            <a:ext cx="1599332" cy="380846"/>
          </a:xfrm>
          <a:prstGeom prst="rect">
            <a:avLst/>
          </a:prstGeom>
          <a:solidFill>
            <a:srgbClr val="000A8B"/>
          </a:solidFill>
          <a:ln>
            <a:solidFill>
              <a:srgbClr val="000A8B"/>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dirty="0">
                <a:solidFill>
                  <a:schemeClr val="bg1"/>
                </a:solidFill>
              </a:rPr>
              <a:t>RR. RECEPCIÓN Y REGISTRO </a:t>
            </a:r>
          </a:p>
        </p:txBody>
      </p:sp>
      <p:cxnSp>
        <p:nvCxnSpPr>
          <p:cNvPr id="320" name="Conector recto 319"/>
          <p:cNvCxnSpPr/>
          <p:nvPr/>
        </p:nvCxnSpPr>
        <p:spPr>
          <a:xfrm>
            <a:off x="2426072" y="2081419"/>
            <a:ext cx="7140847" cy="21997"/>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321" name="Rectángulo 320"/>
          <p:cNvSpPr/>
          <p:nvPr/>
        </p:nvSpPr>
        <p:spPr>
          <a:xfrm rot="16200000">
            <a:off x="2259182" y="4081227"/>
            <a:ext cx="960906"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dirty="0">
                <a:solidFill>
                  <a:schemeClr val="tx1"/>
                </a:solidFill>
              </a:rPr>
              <a:t>SOCIEDAES  Y ESTABLECIMIENTO  DE COMERCIO</a:t>
            </a:r>
          </a:p>
        </p:txBody>
      </p:sp>
      <p:sp>
        <p:nvSpPr>
          <p:cNvPr id="322" name="Rectángulo 321"/>
          <p:cNvSpPr/>
          <p:nvPr/>
        </p:nvSpPr>
        <p:spPr>
          <a:xfrm rot="16200000">
            <a:off x="2361641" y="3351704"/>
            <a:ext cx="737299"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dirty="0">
                <a:solidFill>
                  <a:schemeClr val="tx1"/>
                </a:solidFill>
              </a:rPr>
              <a:t>INMUEBLES</a:t>
            </a:r>
          </a:p>
        </p:txBody>
      </p:sp>
      <p:sp>
        <p:nvSpPr>
          <p:cNvPr id="323" name="Rectángulo 322"/>
          <p:cNvSpPr/>
          <p:nvPr/>
        </p:nvSpPr>
        <p:spPr>
          <a:xfrm rot="16200000">
            <a:off x="2411256" y="2712793"/>
            <a:ext cx="666639"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dirty="0">
                <a:solidFill>
                  <a:schemeClr val="tx1"/>
                </a:solidFill>
              </a:rPr>
              <a:t>MUEBLES</a:t>
            </a:r>
          </a:p>
        </p:txBody>
      </p:sp>
      <p:sp>
        <p:nvSpPr>
          <p:cNvPr id="324" name="Rectángulo 323"/>
          <p:cNvSpPr/>
          <p:nvPr/>
        </p:nvSpPr>
        <p:spPr>
          <a:xfrm>
            <a:off x="4642738" y="2105563"/>
            <a:ext cx="1408189" cy="387626"/>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dirty="0">
                <a:solidFill>
                  <a:schemeClr val="bg1"/>
                </a:solidFill>
              </a:rPr>
              <a:t>DP. DIAGNÓSTICO Y ALISTAMIENTO DE ACTIVOS </a:t>
            </a:r>
          </a:p>
        </p:txBody>
      </p:sp>
      <p:sp>
        <p:nvSpPr>
          <p:cNvPr id="333" name="Elipse 332"/>
          <p:cNvSpPr/>
          <p:nvPr/>
        </p:nvSpPr>
        <p:spPr>
          <a:xfrm>
            <a:off x="6130655" y="4250200"/>
            <a:ext cx="100477" cy="125665"/>
          </a:xfrm>
          <a:prstGeom prst="ellipse">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450" b="1" i="1" dirty="0">
                <a:solidFill>
                  <a:schemeClr val="bg1"/>
                </a:solidFill>
              </a:rPr>
              <a:t>A</a:t>
            </a:r>
          </a:p>
        </p:txBody>
      </p:sp>
      <p:sp>
        <p:nvSpPr>
          <p:cNvPr id="334" name="Rectángulo 333"/>
          <p:cNvSpPr/>
          <p:nvPr/>
        </p:nvSpPr>
        <p:spPr>
          <a:xfrm>
            <a:off x="6085122" y="2115516"/>
            <a:ext cx="1588531" cy="386088"/>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dirty="0">
                <a:solidFill>
                  <a:schemeClr val="bg1"/>
                </a:solidFill>
              </a:rPr>
              <a:t>DT. DISPOSICIÓN TEMPORAL DE ACTIVOS </a:t>
            </a:r>
          </a:p>
        </p:txBody>
      </p:sp>
      <p:sp>
        <p:nvSpPr>
          <p:cNvPr id="339" name="Elipse 338"/>
          <p:cNvSpPr/>
          <p:nvPr/>
        </p:nvSpPr>
        <p:spPr>
          <a:xfrm>
            <a:off x="7324012" y="1672036"/>
            <a:ext cx="284437" cy="150116"/>
          </a:xfrm>
          <a:prstGeom prst="ellipse">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dirty="0">
                <a:solidFill>
                  <a:schemeClr val="bg1"/>
                </a:solidFill>
              </a:rPr>
              <a:t>B</a:t>
            </a:r>
          </a:p>
        </p:txBody>
      </p:sp>
      <p:cxnSp>
        <p:nvCxnSpPr>
          <p:cNvPr id="340" name="Conector recto de flecha 339"/>
          <p:cNvCxnSpPr/>
          <p:nvPr/>
        </p:nvCxnSpPr>
        <p:spPr>
          <a:xfrm flipV="1">
            <a:off x="7237974" y="1754239"/>
            <a:ext cx="78895" cy="3409"/>
          </a:xfrm>
          <a:prstGeom prst="straightConnector1">
            <a:avLst/>
          </a:prstGeom>
          <a:ln>
            <a:solidFill>
              <a:srgbClr val="000A8B"/>
            </a:solidFill>
            <a:tailEnd type="triangle"/>
          </a:ln>
        </p:spPr>
        <p:style>
          <a:lnRef idx="1">
            <a:schemeClr val="accent1"/>
          </a:lnRef>
          <a:fillRef idx="0">
            <a:schemeClr val="accent1"/>
          </a:fillRef>
          <a:effectRef idx="0">
            <a:schemeClr val="accent1"/>
          </a:effectRef>
          <a:fontRef idx="minor">
            <a:schemeClr val="tx1"/>
          </a:fontRef>
        </p:style>
      </p:cxnSp>
      <p:cxnSp>
        <p:nvCxnSpPr>
          <p:cNvPr id="341" name="Conector recto de flecha 340"/>
          <p:cNvCxnSpPr/>
          <p:nvPr/>
        </p:nvCxnSpPr>
        <p:spPr>
          <a:xfrm flipV="1">
            <a:off x="7238728" y="1510822"/>
            <a:ext cx="78140" cy="1832"/>
          </a:xfrm>
          <a:prstGeom prst="straightConnector1">
            <a:avLst/>
          </a:prstGeom>
          <a:ln>
            <a:solidFill>
              <a:srgbClr val="000A8B"/>
            </a:solidFill>
            <a:tailEnd type="triangle"/>
          </a:ln>
        </p:spPr>
        <p:style>
          <a:lnRef idx="1">
            <a:schemeClr val="accent1"/>
          </a:lnRef>
          <a:fillRef idx="0">
            <a:schemeClr val="accent1"/>
          </a:fillRef>
          <a:effectRef idx="0">
            <a:schemeClr val="accent1"/>
          </a:effectRef>
          <a:fontRef idx="minor">
            <a:schemeClr val="tx1"/>
          </a:fontRef>
        </p:style>
      </p:cxnSp>
      <p:sp>
        <p:nvSpPr>
          <p:cNvPr id="342" name="Rectángulo 341"/>
          <p:cNvSpPr/>
          <p:nvPr/>
        </p:nvSpPr>
        <p:spPr>
          <a:xfrm>
            <a:off x="7690530" y="2115517"/>
            <a:ext cx="1446034" cy="390893"/>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dirty="0">
                <a:solidFill>
                  <a:schemeClr val="bg1"/>
                </a:solidFill>
              </a:rPr>
              <a:t>DF. DISPOSICIÓN FINAL DE ACTIVOS </a:t>
            </a:r>
          </a:p>
        </p:txBody>
      </p:sp>
      <p:sp>
        <p:nvSpPr>
          <p:cNvPr id="345" name="Rectángulo 344"/>
          <p:cNvSpPr/>
          <p:nvPr/>
        </p:nvSpPr>
        <p:spPr>
          <a:xfrm rot="5400000">
            <a:off x="8176371" y="3265371"/>
            <a:ext cx="2582859" cy="232877"/>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schemeClr val="bg1"/>
                </a:solidFill>
              </a:rPr>
              <a:t>FRISCO</a:t>
            </a:r>
          </a:p>
        </p:txBody>
      </p:sp>
      <p:cxnSp>
        <p:nvCxnSpPr>
          <p:cNvPr id="350" name="Conector angular 219"/>
          <p:cNvCxnSpPr/>
          <p:nvPr/>
        </p:nvCxnSpPr>
        <p:spPr>
          <a:xfrm>
            <a:off x="8840693" y="2963809"/>
            <a:ext cx="854519" cy="620638"/>
          </a:xfrm>
          <a:prstGeom prst="bentConnector3">
            <a:avLst>
              <a:gd name="adj1" fmla="val 50000"/>
            </a:avLst>
          </a:prstGeom>
          <a:ln>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51" name="Elipse 350"/>
          <p:cNvSpPr/>
          <p:nvPr/>
        </p:nvSpPr>
        <p:spPr>
          <a:xfrm>
            <a:off x="9709825" y="3530027"/>
            <a:ext cx="100477" cy="122652"/>
          </a:xfrm>
          <a:prstGeom prst="ellipse">
            <a:avLst/>
          </a:prstGeom>
          <a:solidFill>
            <a:srgbClr val="000A8B"/>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450" b="1" u="sng" dirty="0">
                <a:solidFill>
                  <a:schemeClr val="bg1"/>
                </a:solidFill>
              </a:rPr>
              <a:t>E</a:t>
            </a:r>
          </a:p>
        </p:txBody>
      </p:sp>
      <p:sp>
        <p:nvSpPr>
          <p:cNvPr id="352" name="Rectángulo 351"/>
          <p:cNvSpPr/>
          <p:nvPr/>
        </p:nvSpPr>
        <p:spPr>
          <a:xfrm>
            <a:off x="4139053" y="4730164"/>
            <a:ext cx="3613225" cy="162625"/>
          </a:xfrm>
          <a:prstGeom prst="rect">
            <a:avLst/>
          </a:prstGeom>
          <a:solidFill>
            <a:schemeClr val="bg1"/>
          </a:solidFill>
          <a:ln>
            <a:solidFill>
              <a:schemeClr val="tx1">
                <a:lumMod val="50000"/>
                <a:lumOff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825" b="1" i="1" dirty="0">
                <a:solidFill>
                  <a:srgbClr val="002060"/>
                </a:solidFill>
              </a:rPr>
              <a:t>Representa intereses  de la Nación en Proceso de extinción de dominio.  *</a:t>
            </a:r>
          </a:p>
        </p:txBody>
      </p:sp>
      <p:sp>
        <p:nvSpPr>
          <p:cNvPr id="353" name="Rectángulo 352"/>
          <p:cNvSpPr/>
          <p:nvPr/>
        </p:nvSpPr>
        <p:spPr>
          <a:xfrm>
            <a:off x="2908546" y="4993727"/>
            <a:ext cx="687997" cy="241108"/>
          </a:xfrm>
          <a:prstGeom prst="rect">
            <a:avLst/>
          </a:prstGeom>
          <a:solidFill>
            <a:schemeClr val="bg1"/>
          </a:solidFill>
          <a:ln>
            <a:solidFill>
              <a:schemeClr val="tx1">
                <a:lumMod val="50000"/>
                <a:lumOff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750" b="1" dirty="0">
                <a:solidFill>
                  <a:srgbClr val="002060"/>
                </a:solidFill>
              </a:rPr>
              <a:t>Puestas a disposición</a:t>
            </a:r>
          </a:p>
        </p:txBody>
      </p:sp>
      <p:sp>
        <p:nvSpPr>
          <p:cNvPr id="354" name="CuadroTexto 353"/>
          <p:cNvSpPr txBox="1"/>
          <p:nvPr/>
        </p:nvSpPr>
        <p:spPr>
          <a:xfrm>
            <a:off x="2958934" y="1476129"/>
            <a:ext cx="1425711" cy="369332"/>
          </a:xfrm>
          <a:prstGeom prst="rect">
            <a:avLst/>
          </a:prstGeom>
          <a:solidFill>
            <a:schemeClr val="bg1"/>
          </a:solidFill>
          <a:ln>
            <a:solidFill>
              <a:schemeClr val="tx1">
                <a:lumMod val="50000"/>
                <a:lumOff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rtlCol="0">
            <a:spAutoFit/>
          </a:bodyPr>
          <a:lstStyle/>
          <a:p>
            <a:pPr marL="128588" indent="-128588">
              <a:buFont typeface="Arial" panose="020B0604020202020204" pitchFamily="34" charset="0"/>
              <a:buChar char="•"/>
            </a:pPr>
            <a:r>
              <a:rPr lang="es-CO" sz="900" b="1" dirty="0">
                <a:solidFill>
                  <a:srgbClr val="002060"/>
                </a:solidFill>
              </a:rPr>
              <a:t>Puestas a disposición</a:t>
            </a:r>
          </a:p>
          <a:p>
            <a:pPr marL="128588" indent="-128588">
              <a:buFont typeface="Arial" panose="020B0604020202020204" pitchFamily="34" charset="0"/>
              <a:buChar char="•"/>
            </a:pPr>
            <a:r>
              <a:rPr lang="es-CO" sz="900" b="1" dirty="0">
                <a:solidFill>
                  <a:srgbClr val="002060"/>
                </a:solidFill>
              </a:rPr>
              <a:t>Diligencia de Secuestro</a:t>
            </a:r>
          </a:p>
        </p:txBody>
      </p:sp>
      <p:cxnSp>
        <p:nvCxnSpPr>
          <p:cNvPr id="355" name="Conector: angular 354"/>
          <p:cNvCxnSpPr/>
          <p:nvPr/>
        </p:nvCxnSpPr>
        <p:spPr>
          <a:xfrm rot="5400000">
            <a:off x="2530693" y="2285941"/>
            <a:ext cx="1534712" cy="600505"/>
          </a:xfrm>
          <a:prstGeom prst="bentConnector4">
            <a:avLst>
              <a:gd name="adj1" fmla="val 15459"/>
              <a:gd name="adj2" fmla="val 128551"/>
            </a:avLst>
          </a:prstGeom>
          <a:ln>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56" name="Rectángulo 355"/>
          <p:cNvSpPr/>
          <p:nvPr/>
        </p:nvSpPr>
        <p:spPr>
          <a:xfrm>
            <a:off x="6962840" y="4939591"/>
            <a:ext cx="927363" cy="169537"/>
          </a:xfrm>
          <a:prstGeom prst="rect">
            <a:avLst/>
          </a:prstGeom>
          <a:solidFill>
            <a:schemeClr val="bg1"/>
          </a:solidFill>
          <a:ln>
            <a:solidFill>
              <a:schemeClr val="tx1">
                <a:lumMod val="50000"/>
                <a:lumOff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dirty="0">
                <a:solidFill>
                  <a:srgbClr val="002060"/>
                </a:solidFill>
              </a:rPr>
              <a:t>Extinción de Dominio</a:t>
            </a:r>
          </a:p>
        </p:txBody>
      </p:sp>
      <p:sp>
        <p:nvSpPr>
          <p:cNvPr id="358" name="Rectángulo 357"/>
          <p:cNvSpPr/>
          <p:nvPr/>
        </p:nvSpPr>
        <p:spPr>
          <a:xfrm>
            <a:off x="6205704" y="4967555"/>
            <a:ext cx="614359" cy="230476"/>
          </a:xfrm>
          <a:prstGeom prst="rect">
            <a:avLst/>
          </a:prstGeom>
          <a:solidFill>
            <a:schemeClr val="bg1"/>
          </a:solidFill>
          <a:ln>
            <a:solidFill>
              <a:schemeClr val="tx1">
                <a:lumMod val="50000"/>
                <a:lumOff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750" b="1" dirty="0">
                <a:solidFill>
                  <a:srgbClr val="002060"/>
                </a:solidFill>
              </a:rPr>
              <a:t>Dicta  Sentencia</a:t>
            </a:r>
          </a:p>
        </p:txBody>
      </p:sp>
      <p:cxnSp>
        <p:nvCxnSpPr>
          <p:cNvPr id="359" name="Conector angular 1038"/>
          <p:cNvCxnSpPr>
            <a:stCxn id="358" idx="3"/>
          </p:cNvCxnSpPr>
          <p:nvPr/>
        </p:nvCxnSpPr>
        <p:spPr>
          <a:xfrm flipV="1">
            <a:off x="6820063" y="4993433"/>
            <a:ext cx="125731" cy="89360"/>
          </a:xfrm>
          <a:prstGeom prst="bentConnector3">
            <a:avLst>
              <a:gd name="adj1" fmla="val 50000"/>
            </a:avLst>
          </a:prstGeom>
          <a:ln>
            <a:solidFill>
              <a:srgbClr val="000A8B"/>
            </a:solidFill>
            <a:tailEnd type="triangle"/>
          </a:ln>
        </p:spPr>
        <p:style>
          <a:lnRef idx="1">
            <a:schemeClr val="accent1"/>
          </a:lnRef>
          <a:fillRef idx="0">
            <a:schemeClr val="accent1"/>
          </a:fillRef>
          <a:effectRef idx="0">
            <a:schemeClr val="accent1"/>
          </a:effectRef>
          <a:fontRef idx="minor">
            <a:schemeClr val="tx1"/>
          </a:fontRef>
        </p:style>
      </p:cxnSp>
      <p:cxnSp>
        <p:nvCxnSpPr>
          <p:cNvPr id="360" name="Conector angular 1040"/>
          <p:cNvCxnSpPr>
            <a:stCxn id="358" idx="3"/>
          </p:cNvCxnSpPr>
          <p:nvPr/>
        </p:nvCxnSpPr>
        <p:spPr>
          <a:xfrm>
            <a:off x="6820063" y="5082794"/>
            <a:ext cx="125731" cy="91493"/>
          </a:xfrm>
          <a:prstGeom prst="bentConnector3">
            <a:avLst/>
          </a:prstGeom>
          <a:ln>
            <a:solidFill>
              <a:srgbClr val="000A8B"/>
            </a:solidFill>
            <a:tailEnd type="triangle"/>
          </a:ln>
        </p:spPr>
        <p:style>
          <a:lnRef idx="1">
            <a:schemeClr val="accent1"/>
          </a:lnRef>
          <a:fillRef idx="0">
            <a:schemeClr val="accent1"/>
          </a:fillRef>
          <a:effectRef idx="0">
            <a:schemeClr val="accent1"/>
          </a:effectRef>
          <a:fontRef idx="minor">
            <a:schemeClr val="tx1"/>
          </a:fontRef>
        </p:style>
      </p:cxnSp>
      <p:sp>
        <p:nvSpPr>
          <p:cNvPr id="361" name="Elipse 360"/>
          <p:cNvSpPr/>
          <p:nvPr/>
        </p:nvSpPr>
        <p:spPr>
          <a:xfrm>
            <a:off x="5955728" y="5002450"/>
            <a:ext cx="153426" cy="174294"/>
          </a:xfrm>
          <a:prstGeom prst="ellipse">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bg1"/>
                </a:solidFill>
              </a:rPr>
              <a:t>B</a:t>
            </a:r>
          </a:p>
        </p:txBody>
      </p:sp>
      <p:cxnSp>
        <p:nvCxnSpPr>
          <p:cNvPr id="362" name="Conector angular 1063"/>
          <p:cNvCxnSpPr/>
          <p:nvPr/>
        </p:nvCxnSpPr>
        <p:spPr>
          <a:xfrm flipV="1">
            <a:off x="7866673" y="5095913"/>
            <a:ext cx="237788" cy="144929"/>
          </a:xfrm>
          <a:prstGeom prst="bentConnector3">
            <a:avLst>
              <a:gd name="adj1" fmla="val 50000"/>
            </a:avLst>
          </a:prstGeom>
          <a:ln>
            <a:solidFill>
              <a:srgbClr val="000A8B"/>
            </a:solidFill>
            <a:tailEnd type="triangle"/>
          </a:ln>
        </p:spPr>
        <p:style>
          <a:lnRef idx="1">
            <a:schemeClr val="accent1"/>
          </a:lnRef>
          <a:fillRef idx="0">
            <a:schemeClr val="accent1"/>
          </a:fillRef>
          <a:effectRef idx="0">
            <a:schemeClr val="accent1"/>
          </a:effectRef>
          <a:fontRef idx="minor">
            <a:schemeClr val="tx1"/>
          </a:fontRef>
        </p:style>
      </p:cxnSp>
      <p:sp>
        <p:nvSpPr>
          <p:cNvPr id="363" name="Elipse 362"/>
          <p:cNvSpPr/>
          <p:nvPr/>
        </p:nvSpPr>
        <p:spPr>
          <a:xfrm>
            <a:off x="8105453" y="5042713"/>
            <a:ext cx="100477" cy="125665"/>
          </a:xfrm>
          <a:prstGeom prst="ellipse">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450" b="1" dirty="0">
                <a:solidFill>
                  <a:schemeClr val="bg1"/>
                </a:solidFill>
              </a:rPr>
              <a:t>C</a:t>
            </a:r>
          </a:p>
        </p:txBody>
      </p:sp>
      <p:cxnSp>
        <p:nvCxnSpPr>
          <p:cNvPr id="364" name="Conector: angular 363"/>
          <p:cNvCxnSpPr/>
          <p:nvPr/>
        </p:nvCxnSpPr>
        <p:spPr>
          <a:xfrm>
            <a:off x="7886357" y="5006268"/>
            <a:ext cx="193883" cy="89645"/>
          </a:xfrm>
          <a:prstGeom prst="bentConnector3">
            <a:avLst/>
          </a:prstGeom>
          <a:ln>
            <a:solidFill>
              <a:srgbClr val="000A8B"/>
            </a:solidFill>
          </a:ln>
        </p:spPr>
        <p:style>
          <a:lnRef idx="1">
            <a:schemeClr val="accent1"/>
          </a:lnRef>
          <a:fillRef idx="0">
            <a:schemeClr val="accent1"/>
          </a:fillRef>
          <a:effectRef idx="0">
            <a:schemeClr val="accent1"/>
          </a:effectRef>
          <a:fontRef idx="minor">
            <a:schemeClr val="tx1"/>
          </a:fontRef>
        </p:style>
      </p:cxnSp>
      <p:sp>
        <p:nvSpPr>
          <p:cNvPr id="365" name="Rectángulo 364"/>
          <p:cNvSpPr/>
          <p:nvPr/>
        </p:nvSpPr>
        <p:spPr>
          <a:xfrm>
            <a:off x="7961578" y="5307395"/>
            <a:ext cx="1230545" cy="165387"/>
          </a:xfrm>
          <a:prstGeom prst="rect">
            <a:avLst/>
          </a:prstGeom>
          <a:solidFill>
            <a:schemeClr val="bg1"/>
          </a:solidFill>
          <a:ln>
            <a:solidFill>
              <a:schemeClr val="tx1">
                <a:lumMod val="50000"/>
                <a:lumOff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dirty="0">
                <a:solidFill>
                  <a:srgbClr val="002060"/>
                </a:solidFill>
              </a:rPr>
              <a:t>Promoción y Venta  Muebles</a:t>
            </a:r>
          </a:p>
        </p:txBody>
      </p:sp>
      <p:sp>
        <p:nvSpPr>
          <p:cNvPr id="366" name="Rectángulo 365"/>
          <p:cNvSpPr/>
          <p:nvPr/>
        </p:nvSpPr>
        <p:spPr>
          <a:xfrm>
            <a:off x="7963128" y="5485601"/>
            <a:ext cx="1228994" cy="156593"/>
          </a:xfrm>
          <a:prstGeom prst="rect">
            <a:avLst/>
          </a:prstGeom>
          <a:solidFill>
            <a:schemeClr val="bg1"/>
          </a:solidFill>
          <a:ln>
            <a:solidFill>
              <a:schemeClr val="tx1">
                <a:lumMod val="50000"/>
                <a:lumOff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dirty="0">
                <a:solidFill>
                  <a:srgbClr val="002060"/>
                </a:solidFill>
              </a:rPr>
              <a:t> Promoción y venta Inmuebles </a:t>
            </a:r>
          </a:p>
        </p:txBody>
      </p:sp>
      <p:sp>
        <p:nvSpPr>
          <p:cNvPr id="367" name="Elipse 366"/>
          <p:cNvSpPr/>
          <p:nvPr/>
        </p:nvSpPr>
        <p:spPr>
          <a:xfrm>
            <a:off x="7783075" y="5358544"/>
            <a:ext cx="122942" cy="165234"/>
          </a:xfrm>
          <a:prstGeom prst="ellipse">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450" b="1" dirty="0">
                <a:solidFill>
                  <a:schemeClr val="bg1"/>
                </a:solidFill>
              </a:rPr>
              <a:t>D</a:t>
            </a:r>
          </a:p>
        </p:txBody>
      </p:sp>
      <p:sp>
        <p:nvSpPr>
          <p:cNvPr id="369" name="Rectángulo 368"/>
          <p:cNvSpPr/>
          <p:nvPr/>
        </p:nvSpPr>
        <p:spPr>
          <a:xfrm>
            <a:off x="7885171" y="5710067"/>
            <a:ext cx="1382780" cy="216756"/>
          </a:xfrm>
          <a:prstGeom prst="rect">
            <a:avLst/>
          </a:prstGeom>
          <a:solidFill>
            <a:schemeClr val="bg1"/>
          </a:solidFill>
          <a:ln>
            <a:solidFill>
              <a:schemeClr val="tx1">
                <a:lumMod val="50000"/>
                <a:lumOff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rgbClr val="002060"/>
                </a:solidFill>
              </a:rPr>
              <a:t>Recepción de Activos Y Rendimientos</a:t>
            </a:r>
          </a:p>
        </p:txBody>
      </p:sp>
      <p:sp>
        <p:nvSpPr>
          <p:cNvPr id="370" name="Elipse 369"/>
          <p:cNvSpPr/>
          <p:nvPr/>
        </p:nvSpPr>
        <p:spPr>
          <a:xfrm>
            <a:off x="7646021" y="5720698"/>
            <a:ext cx="142710" cy="198416"/>
          </a:xfrm>
          <a:prstGeom prst="ellipse">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450" b="1" u="sng" dirty="0">
                <a:solidFill>
                  <a:schemeClr val="bg1"/>
                </a:solidFill>
              </a:rPr>
              <a:t>E</a:t>
            </a:r>
          </a:p>
        </p:txBody>
      </p:sp>
      <p:cxnSp>
        <p:nvCxnSpPr>
          <p:cNvPr id="371" name="Conector angular 234"/>
          <p:cNvCxnSpPr>
            <a:stCxn id="370" idx="6"/>
            <a:endCxn id="369" idx="1"/>
          </p:cNvCxnSpPr>
          <p:nvPr/>
        </p:nvCxnSpPr>
        <p:spPr>
          <a:xfrm flipV="1">
            <a:off x="7788732" y="5818446"/>
            <a:ext cx="96441" cy="1460"/>
          </a:xfrm>
          <a:prstGeom prst="bentConnector3">
            <a:avLst/>
          </a:prstGeom>
          <a:ln>
            <a:solidFill>
              <a:srgbClr val="000A8B"/>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73" name="Conector recto 372"/>
          <p:cNvCxnSpPr/>
          <p:nvPr/>
        </p:nvCxnSpPr>
        <p:spPr>
          <a:xfrm>
            <a:off x="8840692" y="3585256"/>
            <a:ext cx="494733"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74" name="Conector: angular 373"/>
          <p:cNvCxnSpPr/>
          <p:nvPr/>
        </p:nvCxnSpPr>
        <p:spPr>
          <a:xfrm rot="5400000">
            <a:off x="8819495" y="3522860"/>
            <a:ext cx="450293" cy="446621"/>
          </a:xfrm>
          <a:prstGeom prst="bentConnector2">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75" name="Conector recto 374"/>
          <p:cNvCxnSpPr/>
          <p:nvPr/>
        </p:nvCxnSpPr>
        <p:spPr>
          <a:xfrm>
            <a:off x="2462408" y="2502544"/>
            <a:ext cx="6892054" cy="29197"/>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cxnSp>
        <p:nvCxnSpPr>
          <p:cNvPr id="376" name="Conector recto de flecha 375"/>
          <p:cNvCxnSpPr/>
          <p:nvPr/>
        </p:nvCxnSpPr>
        <p:spPr>
          <a:xfrm flipH="1" flipV="1">
            <a:off x="3249253" y="4180407"/>
            <a:ext cx="9415" cy="794351"/>
          </a:xfrm>
          <a:prstGeom prst="straightConnector1">
            <a:avLst/>
          </a:prstGeom>
          <a:ln>
            <a:solidFill>
              <a:srgbClr val="000A8B"/>
            </a:solidFill>
            <a:tailEnd type="triangle"/>
          </a:ln>
        </p:spPr>
        <p:style>
          <a:lnRef idx="1">
            <a:schemeClr val="accent1"/>
          </a:lnRef>
          <a:fillRef idx="0">
            <a:schemeClr val="accent1"/>
          </a:fillRef>
          <a:effectRef idx="0">
            <a:schemeClr val="accent1"/>
          </a:effectRef>
          <a:fontRef idx="minor">
            <a:schemeClr val="tx1"/>
          </a:fontRef>
        </p:style>
      </p:cxnSp>
      <p:cxnSp>
        <p:nvCxnSpPr>
          <p:cNvPr id="377" name="Conector recto 376"/>
          <p:cNvCxnSpPr/>
          <p:nvPr/>
        </p:nvCxnSpPr>
        <p:spPr>
          <a:xfrm>
            <a:off x="4640117" y="2499809"/>
            <a:ext cx="0" cy="2150382"/>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cxnSp>
        <p:nvCxnSpPr>
          <p:cNvPr id="378" name="Conector recto 377"/>
          <p:cNvCxnSpPr/>
          <p:nvPr/>
        </p:nvCxnSpPr>
        <p:spPr>
          <a:xfrm flipH="1">
            <a:off x="7655678" y="2528929"/>
            <a:ext cx="1196" cy="2102458"/>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cxnSp>
        <p:nvCxnSpPr>
          <p:cNvPr id="383" name="Conector recto 382"/>
          <p:cNvCxnSpPr/>
          <p:nvPr/>
        </p:nvCxnSpPr>
        <p:spPr>
          <a:xfrm>
            <a:off x="2398368" y="5961584"/>
            <a:ext cx="7161317" cy="0"/>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sp>
        <p:nvSpPr>
          <p:cNvPr id="387" name="Rectángulo 386"/>
          <p:cNvSpPr/>
          <p:nvPr/>
        </p:nvSpPr>
        <p:spPr>
          <a:xfrm>
            <a:off x="5072472" y="1450790"/>
            <a:ext cx="857126" cy="331992"/>
          </a:xfrm>
          <a:prstGeom prst="rect">
            <a:avLst/>
          </a:prstGeom>
          <a:solidFill>
            <a:schemeClr val="bg1"/>
          </a:solidFill>
          <a:ln>
            <a:solidFill>
              <a:schemeClr val="tx1">
                <a:lumMod val="50000"/>
                <a:lumOff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dirty="0">
                <a:solidFill>
                  <a:srgbClr val="002060"/>
                </a:solidFill>
              </a:rPr>
              <a:t>Aprobaciones de Enajenación Temprana</a:t>
            </a:r>
          </a:p>
        </p:txBody>
      </p:sp>
      <p:sp>
        <p:nvSpPr>
          <p:cNvPr id="388" name="Rectángulo 387"/>
          <p:cNvSpPr/>
          <p:nvPr/>
        </p:nvSpPr>
        <p:spPr>
          <a:xfrm>
            <a:off x="6087121" y="1430568"/>
            <a:ext cx="1153570" cy="207391"/>
          </a:xfrm>
          <a:prstGeom prst="rect">
            <a:avLst/>
          </a:prstGeom>
          <a:solidFill>
            <a:schemeClr val="bg1"/>
          </a:solidFill>
          <a:ln>
            <a:solidFill>
              <a:schemeClr val="tx1">
                <a:lumMod val="50000"/>
                <a:lumOff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dirty="0">
                <a:solidFill>
                  <a:srgbClr val="002060"/>
                </a:solidFill>
              </a:rPr>
              <a:t>Improcedencia y ordena devolución </a:t>
            </a:r>
          </a:p>
        </p:txBody>
      </p:sp>
      <p:sp>
        <p:nvSpPr>
          <p:cNvPr id="389" name="Rectángulo 388"/>
          <p:cNvSpPr/>
          <p:nvPr/>
        </p:nvSpPr>
        <p:spPr>
          <a:xfrm>
            <a:off x="6088324" y="1691871"/>
            <a:ext cx="1151612" cy="174771"/>
          </a:xfrm>
          <a:prstGeom prst="rect">
            <a:avLst/>
          </a:prstGeom>
          <a:solidFill>
            <a:schemeClr val="bg1"/>
          </a:solidFill>
          <a:ln>
            <a:solidFill>
              <a:schemeClr val="tx1">
                <a:lumMod val="50000"/>
                <a:lumOff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dirty="0">
                <a:solidFill>
                  <a:srgbClr val="002060"/>
                </a:solidFill>
              </a:rPr>
              <a:t>Procedencia y  pasa a Juez  </a:t>
            </a:r>
          </a:p>
        </p:txBody>
      </p:sp>
      <p:sp>
        <p:nvSpPr>
          <p:cNvPr id="390" name="Elipse 389"/>
          <p:cNvSpPr/>
          <p:nvPr/>
        </p:nvSpPr>
        <p:spPr>
          <a:xfrm>
            <a:off x="7325976" y="1445706"/>
            <a:ext cx="284437" cy="173450"/>
          </a:xfrm>
          <a:prstGeom prst="ellipse">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dirty="0">
                <a:solidFill>
                  <a:schemeClr val="bg1"/>
                </a:solidFill>
              </a:rPr>
              <a:t>C</a:t>
            </a:r>
          </a:p>
        </p:txBody>
      </p:sp>
      <p:cxnSp>
        <p:nvCxnSpPr>
          <p:cNvPr id="392" name="Conector: angular 391"/>
          <p:cNvCxnSpPr>
            <a:stCxn id="387" idx="3"/>
            <a:endCxn id="389" idx="1"/>
          </p:cNvCxnSpPr>
          <p:nvPr/>
        </p:nvCxnSpPr>
        <p:spPr>
          <a:xfrm>
            <a:off x="5929599" y="1616785"/>
            <a:ext cx="158727" cy="162470"/>
          </a:xfrm>
          <a:prstGeom prst="bentConnector3">
            <a:avLst/>
          </a:prstGeom>
          <a:ln>
            <a:solidFill>
              <a:srgbClr val="000A8B"/>
            </a:solidFill>
            <a:tailEnd type="triangle"/>
          </a:ln>
        </p:spPr>
        <p:style>
          <a:lnRef idx="1">
            <a:schemeClr val="accent1"/>
          </a:lnRef>
          <a:fillRef idx="0">
            <a:schemeClr val="accent1"/>
          </a:fillRef>
          <a:effectRef idx="0">
            <a:schemeClr val="accent1"/>
          </a:effectRef>
          <a:fontRef idx="minor">
            <a:schemeClr val="tx1"/>
          </a:fontRef>
        </p:style>
      </p:cxnSp>
      <p:cxnSp>
        <p:nvCxnSpPr>
          <p:cNvPr id="394" name="Conector: angular 393"/>
          <p:cNvCxnSpPr>
            <a:stCxn id="387" idx="3"/>
            <a:endCxn id="388" idx="1"/>
          </p:cNvCxnSpPr>
          <p:nvPr/>
        </p:nvCxnSpPr>
        <p:spPr>
          <a:xfrm flipV="1">
            <a:off x="5929599" y="1534264"/>
            <a:ext cx="157523" cy="82523"/>
          </a:xfrm>
          <a:prstGeom prst="bentConnector3">
            <a:avLst/>
          </a:prstGeom>
          <a:ln>
            <a:solidFill>
              <a:srgbClr val="000A8B"/>
            </a:solidFill>
            <a:tailEnd type="triangle"/>
          </a:ln>
        </p:spPr>
        <p:style>
          <a:lnRef idx="1">
            <a:schemeClr val="accent1"/>
          </a:lnRef>
          <a:fillRef idx="0">
            <a:schemeClr val="accent1"/>
          </a:fillRef>
          <a:effectRef idx="0">
            <a:schemeClr val="accent1"/>
          </a:effectRef>
          <a:fontRef idx="minor">
            <a:schemeClr val="tx1"/>
          </a:fontRef>
        </p:style>
      </p:cxnSp>
      <p:sp>
        <p:nvSpPr>
          <p:cNvPr id="395" name="Rectángulo 394"/>
          <p:cNvSpPr/>
          <p:nvPr/>
        </p:nvSpPr>
        <p:spPr>
          <a:xfrm>
            <a:off x="5337126" y="3864497"/>
            <a:ext cx="706423" cy="785695"/>
          </a:xfrm>
          <a:prstGeom prst="rect">
            <a:avLst/>
          </a:prstGeom>
          <a:solidFill>
            <a:srgbClr val="21D2D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19" b="1" dirty="0">
                <a:solidFill>
                  <a:schemeClr val="bg2">
                    <a:lumMod val="10000"/>
                  </a:schemeClr>
                </a:solidFill>
              </a:rPr>
              <a:t>Saneamientos </a:t>
            </a:r>
            <a:r>
              <a:rPr lang="es-ES" sz="619" b="1" dirty="0">
                <a:solidFill>
                  <a:schemeClr val="bg2">
                    <a:lumMod val="10000"/>
                  </a:schemeClr>
                </a:solidFill>
              </a:rPr>
              <a:t>Jurídico, </a:t>
            </a:r>
            <a:r>
              <a:rPr lang="es-CO" sz="619" b="1" dirty="0">
                <a:solidFill>
                  <a:schemeClr val="bg2">
                    <a:lumMod val="10000"/>
                  </a:schemeClr>
                </a:solidFill>
              </a:rPr>
              <a:t>Contable y Financiero</a:t>
            </a:r>
          </a:p>
          <a:p>
            <a:r>
              <a:rPr lang="es-ES" sz="619" b="1" dirty="0">
                <a:solidFill>
                  <a:schemeClr val="bg2">
                    <a:lumMod val="10000"/>
                  </a:schemeClr>
                </a:solidFill>
              </a:rPr>
              <a:t>Valoración de sociedades</a:t>
            </a:r>
            <a:endParaRPr lang="es-CO" sz="619" b="1" dirty="0">
              <a:solidFill>
                <a:schemeClr val="bg2">
                  <a:lumMod val="10000"/>
                </a:schemeClr>
              </a:solidFill>
            </a:endParaRPr>
          </a:p>
        </p:txBody>
      </p:sp>
      <p:sp>
        <p:nvSpPr>
          <p:cNvPr id="396" name="Rectángulo 395"/>
          <p:cNvSpPr/>
          <p:nvPr/>
        </p:nvSpPr>
        <p:spPr>
          <a:xfrm>
            <a:off x="5340628" y="2538610"/>
            <a:ext cx="710299" cy="650024"/>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dirty="0">
                <a:solidFill>
                  <a:schemeClr val="tx1">
                    <a:lumMod val="65000"/>
                    <a:lumOff val="35000"/>
                  </a:schemeClr>
                </a:solidFill>
              </a:rPr>
              <a:t>Alistamiento y/o Saneamiento</a:t>
            </a:r>
          </a:p>
        </p:txBody>
      </p:sp>
      <p:sp>
        <p:nvSpPr>
          <p:cNvPr id="397" name="Rectángulo 396"/>
          <p:cNvSpPr/>
          <p:nvPr/>
        </p:nvSpPr>
        <p:spPr>
          <a:xfrm>
            <a:off x="4671874" y="2536473"/>
            <a:ext cx="633895" cy="645236"/>
          </a:xfrm>
          <a:prstGeom prst="rect">
            <a:avLst/>
          </a:prstGeom>
          <a:solidFill>
            <a:srgbClr val="21D2D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00" b="1" dirty="0">
                <a:solidFill>
                  <a:schemeClr val="bg2">
                    <a:lumMod val="10000"/>
                  </a:schemeClr>
                </a:solidFill>
              </a:rPr>
              <a:t>Diagnóstico</a:t>
            </a:r>
            <a:endParaRPr lang="es-CO" sz="600" b="1" dirty="0">
              <a:solidFill>
                <a:schemeClr val="bg2">
                  <a:lumMod val="10000"/>
                </a:schemeClr>
              </a:solidFill>
            </a:endParaRPr>
          </a:p>
        </p:txBody>
      </p:sp>
      <p:sp>
        <p:nvSpPr>
          <p:cNvPr id="398" name="Rectángulo 397"/>
          <p:cNvSpPr/>
          <p:nvPr/>
        </p:nvSpPr>
        <p:spPr>
          <a:xfrm>
            <a:off x="4672994" y="3232223"/>
            <a:ext cx="634707" cy="562403"/>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19" b="1" dirty="0">
                <a:solidFill>
                  <a:schemeClr val="bg1"/>
                </a:solidFill>
              </a:rPr>
              <a:t>Diagnóstico</a:t>
            </a:r>
            <a:endParaRPr lang="es-CO" sz="619" b="1" dirty="0">
              <a:solidFill>
                <a:schemeClr val="bg1"/>
              </a:solidFill>
            </a:endParaRPr>
          </a:p>
        </p:txBody>
      </p:sp>
      <p:sp>
        <p:nvSpPr>
          <p:cNvPr id="399" name="Rectángulo 398"/>
          <p:cNvSpPr/>
          <p:nvPr/>
        </p:nvSpPr>
        <p:spPr>
          <a:xfrm>
            <a:off x="4663821" y="3854065"/>
            <a:ext cx="640603" cy="796127"/>
          </a:xfrm>
          <a:prstGeom prst="rect">
            <a:avLst/>
          </a:prstGeom>
          <a:solidFill>
            <a:srgbClr val="21D2D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19" b="1" dirty="0">
                <a:solidFill>
                  <a:schemeClr val="bg2">
                    <a:lumMod val="10000"/>
                  </a:schemeClr>
                </a:solidFill>
              </a:rPr>
              <a:t>Diagnóstico</a:t>
            </a:r>
            <a:endParaRPr lang="es-CO" sz="619" b="1" dirty="0">
              <a:solidFill>
                <a:schemeClr val="bg2">
                  <a:lumMod val="10000"/>
                </a:schemeClr>
              </a:solidFill>
            </a:endParaRPr>
          </a:p>
        </p:txBody>
      </p:sp>
      <p:sp>
        <p:nvSpPr>
          <p:cNvPr id="400" name="Rectángulo 399"/>
          <p:cNvSpPr/>
          <p:nvPr/>
        </p:nvSpPr>
        <p:spPr>
          <a:xfrm>
            <a:off x="5337803" y="3241023"/>
            <a:ext cx="711710" cy="558747"/>
          </a:xfrm>
          <a:prstGeom prst="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dirty="0">
                <a:solidFill>
                  <a:schemeClr val="accent6">
                    <a:lumMod val="50000"/>
                  </a:schemeClr>
                </a:solidFill>
              </a:rPr>
              <a:t>Alistamiento y/o Saneamiento</a:t>
            </a:r>
          </a:p>
        </p:txBody>
      </p:sp>
      <p:sp>
        <p:nvSpPr>
          <p:cNvPr id="401" name="Rectángulo 400"/>
          <p:cNvSpPr/>
          <p:nvPr/>
        </p:nvSpPr>
        <p:spPr>
          <a:xfrm>
            <a:off x="6055498" y="3242965"/>
            <a:ext cx="607283" cy="1409408"/>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dirty="0">
                <a:solidFill>
                  <a:schemeClr val="bg1"/>
                </a:solidFill>
              </a:rPr>
              <a:t>Control de depositarios provisionales</a:t>
            </a:r>
          </a:p>
        </p:txBody>
      </p:sp>
      <p:sp>
        <p:nvSpPr>
          <p:cNvPr id="402" name="Rectángulo 401"/>
          <p:cNvSpPr/>
          <p:nvPr/>
        </p:nvSpPr>
        <p:spPr>
          <a:xfrm>
            <a:off x="7210856" y="3232223"/>
            <a:ext cx="435167" cy="560344"/>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dirty="0" err="1">
                <a:solidFill>
                  <a:schemeClr val="bg1"/>
                </a:solidFill>
              </a:rPr>
              <a:t>Admon</a:t>
            </a:r>
            <a:r>
              <a:rPr lang="es-CO" sz="619" b="1" dirty="0">
                <a:solidFill>
                  <a:schemeClr val="bg1"/>
                </a:solidFill>
              </a:rPr>
              <a:t>. Directa</a:t>
            </a:r>
          </a:p>
        </p:txBody>
      </p:sp>
      <p:sp>
        <p:nvSpPr>
          <p:cNvPr id="403" name="Rectángulo 402"/>
          <p:cNvSpPr/>
          <p:nvPr/>
        </p:nvSpPr>
        <p:spPr>
          <a:xfrm>
            <a:off x="6662782" y="2532563"/>
            <a:ext cx="531295" cy="125329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dirty="0">
                <a:solidFill>
                  <a:schemeClr val="tx1">
                    <a:lumMod val="65000"/>
                    <a:lumOff val="35000"/>
                  </a:schemeClr>
                </a:solidFill>
              </a:rPr>
              <a:t>Control de Destinación Provisional</a:t>
            </a:r>
          </a:p>
        </p:txBody>
      </p:sp>
      <p:sp>
        <p:nvSpPr>
          <p:cNvPr id="404" name="Rectángulo 403"/>
          <p:cNvSpPr/>
          <p:nvPr/>
        </p:nvSpPr>
        <p:spPr>
          <a:xfrm>
            <a:off x="7196568" y="2539263"/>
            <a:ext cx="443499" cy="664256"/>
          </a:xfrm>
          <a:prstGeom prst="rect">
            <a:avLst/>
          </a:prstGeom>
          <a:solidFill>
            <a:srgbClr val="21D2D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dirty="0" err="1">
                <a:solidFill>
                  <a:schemeClr val="bg2">
                    <a:lumMod val="10000"/>
                  </a:schemeClr>
                </a:solidFill>
              </a:rPr>
              <a:t>Admon</a:t>
            </a:r>
            <a:r>
              <a:rPr lang="es-CO" sz="619" b="1" dirty="0">
                <a:solidFill>
                  <a:schemeClr val="bg2">
                    <a:lumMod val="10000"/>
                  </a:schemeClr>
                </a:solidFill>
              </a:rPr>
              <a:t>. Directa</a:t>
            </a:r>
          </a:p>
        </p:txBody>
      </p:sp>
      <p:sp>
        <p:nvSpPr>
          <p:cNvPr id="410" name="Rectángulo 409"/>
          <p:cNvSpPr/>
          <p:nvPr/>
        </p:nvSpPr>
        <p:spPr>
          <a:xfrm>
            <a:off x="8541820" y="2547885"/>
            <a:ext cx="656808" cy="2062531"/>
          </a:xfrm>
          <a:prstGeom prst="rect">
            <a:avLst/>
          </a:prstGeom>
          <a:solidFill>
            <a:srgbClr val="21D2D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19" b="1" dirty="0">
                <a:solidFill>
                  <a:schemeClr val="bg2">
                    <a:lumMod val="10000"/>
                  </a:schemeClr>
                </a:solidFill>
              </a:rPr>
              <a:t>Otras  disposiciones finales</a:t>
            </a:r>
          </a:p>
          <a:p>
            <a:endParaRPr lang="es-CO" sz="619" b="1" dirty="0">
              <a:solidFill>
                <a:schemeClr val="bg2">
                  <a:lumMod val="10000"/>
                </a:schemeClr>
              </a:solidFill>
            </a:endParaRPr>
          </a:p>
          <a:p>
            <a:r>
              <a:rPr lang="es-CO" sz="619" b="1" dirty="0">
                <a:solidFill>
                  <a:schemeClr val="bg2">
                    <a:lumMod val="10000"/>
                  </a:schemeClr>
                </a:solidFill>
              </a:rPr>
              <a:t> Devolución</a:t>
            </a:r>
          </a:p>
          <a:p>
            <a:endParaRPr lang="es-CO" sz="619" b="1" dirty="0">
              <a:solidFill>
                <a:schemeClr val="bg2">
                  <a:lumMod val="10000"/>
                </a:schemeClr>
              </a:solidFill>
            </a:endParaRPr>
          </a:p>
          <a:p>
            <a:endParaRPr lang="es-CO" sz="619" b="1" dirty="0">
              <a:solidFill>
                <a:schemeClr val="bg2">
                  <a:lumMod val="10000"/>
                </a:schemeClr>
              </a:solidFill>
            </a:endParaRPr>
          </a:p>
          <a:p>
            <a:r>
              <a:rPr lang="es-CO" sz="619" b="1" dirty="0">
                <a:solidFill>
                  <a:schemeClr val="bg2">
                    <a:lumMod val="10000"/>
                  </a:schemeClr>
                </a:solidFill>
              </a:rPr>
              <a:t> Destrucción</a:t>
            </a:r>
          </a:p>
        </p:txBody>
      </p:sp>
      <p:sp>
        <p:nvSpPr>
          <p:cNvPr id="411" name="Rectángulo 410"/>
          <p:cNvSpPr/>
          <p:nvPr/>
        </p:nvSpPr>
        <p:spPr>
          <a:xfrm>
            <a:off x="7678852" y="2536473"/>
            <a:ext cx="833989" cy="2086772"/>
          </a:xfrm>
          <a:prstGeom prst="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dirty="0">
                <a:solidFill>
                  <a:schemeClr val="accent6">
                    <a:lumMod val="50000"/>
                  </a:schemeClr>
                </a:solidFill>
              </a:rPr>
              <a:t>   Venta de activos </a:t>
            </a:r>
          </a:p>
          <a:p>
            <a:r>
              <a:rPr lang="es-CO" sz="675" b="1" dirty="0">
                <a:solidFill>
                  <a:schemeClr val="accent6">
                    <a:lumMod val="50000"/>
                  </a:schemeClr>
                </a:solidFill>
              </a:rPr>
              <a:t>   Formalización de venta</a:t>
            </a:r>
          </a:p>
          <a:p>
            <a:endParaRPr lang="es-CO" sz="675" b="1" dirty="0">
              <a:solidFill>
                <a:schemeClr val="accent6">
                  <a:lumMod val="50000"/>
                </a:schemeClr>
              </a:solidFill>
            </a:endParaRPr>
          </a:p>
          <a:p>
            <a:r>
              <a:rPr lang="es-CO" sz="675" b="1" dirty="0">
                <a:solidFill>
                  <a:schemeClr val="accent6">
                    <a:lumMod val="50000"/>
                  </a:schemeClr>
                </a:solidFill>
              </a:rPr>
              <a:t>  Donación</a:t>
            </a:r>
          </a:p>
          <a:p>
            <a:r>
              <a:rPr lang="es-CO" sz="675" b="1" dirty="0">
                <a:solidFill>
                  <a:schemeClr val="accent6">
                    <a:lumMod val="50000"/>
                  </a:schemeClr>
                </a:solidFill>
              </a:rPr>
              <a:t>  Destinaciones  (Especificas, </a:t>
            </a:r>
          </a:p>
          <a:p>
            <a:r>
              <a:rPr lang="es-CO" sz="675" b="1" dirty="0">
                <a:solidFill>
                  <a:schemeClr val="accent6">
                    <a:lumMod val="50000"/>
                  </a:schemeClr>
                </a:solidFill>
              </a:rPr>
              <a:t>definitivas,  de Ley) </a:t>
            </a:r>
          </a:p>
          <a:p>
            <a:endParaRPr lang="es-CO" sz="675" b="1" dirty="0">
              <a:solidFill>
                <a:schemeClr val="accent6">
                  <a:lumMod val="50000"/>
                </a:schemeClr>
              </a:solidFill>
            </a:endParaRPr>
          </a:p>
          <a:p>
            <a:r>
              <a:rPr lang="es-CO" sz="675" b="1" dirty="0">
                <a:solidFill>
                  <a:schemeClr val="accent6">
                    <a:lumMod val="50000"/>
                  </a:schemeClr>
                </a:solidFill>
              </a:rPr>
              <a:t>  Expropiación</a:t>
            </a:r>
          </a:p>
          <a:p>
            <a:r>
              <a:rPr lang="es-CO" sz="675" b="1" dirty="0">
                <a:solidFill>
                  <a:schemeClr val="accent6">
                    <a:lumMod val="50000"/>
                  </a:schemeClr>
                </a:solidFill>
              </a:rPr>
              <a:t> </a:t>
            </a:r>
            <a:r>
              <a:rPr lang="es-CO" sz="675" b="1" dirty="0" err="1">
                <a:solidFill>
                  <a:schemeClr val="accent6">
                    <a:lumMod val="50000"/>
                  </a:schemeClr>
                </a:solidFill>
              </a:rPr>
              <a:t>Chatarrización</a:t>
            </a:r>
            <a:endParaRPr lang="es-CO" sz="675" b="1" dirty="0">
              <a:solidFill>
                <a:schemeClr val="accent6">
                  <a:lumMod val="50000"/>
                </a:schemeClr>
              </a:solidFill>
            </a:endParaRPr>
          </a:p>
          <a:p>
            <a:endParaRPr lang="es-CO" sz="675" b="1" dirty="0">
              <a:solidFill>
                <a:schemeClr val="accent6">
                  <a:lumMod val="50000"/>
                </a:schemeClr>
              </a:solidFill>
            </a:endParaRPr>
          </a:p>
          <a:p>
            <a:r>
              <a:rPr lang="es-CO" sz="675" b="1" dirty="0">
                <a:solidFill>
                  <a:schemeClr val="accent6">
                    <a:lumMod val="50000"/>
                  </a:schemeClr>
                </a:solidFill>
              </a:rPr>
              <a:t> Monetización de divisas</a:t>
            </a:r>
          </a:p>
        </p:txBody>
      </p:sp>
      <p:sp>
        <p:nvSpPr>
          <p:cNvPr id="412" name="Rectángulo 411"/>
          <p:cNvSpPr/>
          <p:nvPr/>
        </p:nvSpPr>
        <p:spPr>
          <a:xfrm>
            <a:off x="9709823" y="2421034"/>
            <a:ext cx="846662" cy="376823"/>
          </a:xfrm>
          <a:prstGeom prst="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dirty="0">
                <a:solidFill>
                  <a:schemeClr val="accent6">
                    <a:lumMod val="50000"/>
                  </a:schemeClr>
                </a:solidFill>
              </a:rPr>
              <a:t>En  renovación tecnológica</a:t>
            </a:r>
          </a:p>
        </p:txBody>
      </p:sp>
      <p:sp>
        <p:nvSpPr>
          <p:cNvPr id="413" name="Rectángulo 412"/>
          <p:cNvSpPr/>
          <p:nvPr/>
        </p:nvSpPr>
        <p:spPr>
          <a:xfrm>
            <a:off x="9709823" y="2115515"/>
            <a:ext cx="845866" cy="285024"/>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dirty="0">
                <a:solidFill>
                  <a:schemeClr val="bg1"/>
                </a:solidFill>
              </a:rPr>
              <a:t>Terminado</a:t>
            </a:r>
          </a:p>
        </p:txBody>
      </p:sp>
      <p:sp>
        <p:nvSpPr>
          <p:cNvPr id="414" name="Rectángulo 413"/>
          <p:cNvSpPr/>
          <p:nvPr/>
        </p:nvSpPr>
        <p:spPr>
          <a:xfrm>
            <a:off x="9714635" y="3127198"/>
            <a:ext cx="841055" cy="281371"/>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dirty="0">
                <a:solidFill>
                  <a:schemeClr val="tx1">
                    <a:lumMod val="65000"/>
                    <a:lumOff val="35000"/>
                  </a:schemeClr>
                </a:solidFill>
              </a:rPr>
              <a:t>Por desarrollar</a:t>
            </a:r>
          </a:p>
        </p:txBody>
      </p:sp>
      <p:sp>
        <p:nvSpPr>
          <p:cNvPr id="415" name="Rectángulo 414"/>
          <p:cNvSpPr/>
          <p:nvPr/>
        </p:nvSpPr>
        <p:spPr>
          <a:xfrm>
            <a:off x="9715517" y="2821297"/>
            <a:ext cx="840173" cy="285024"/>
          </a:xfrm>
          <a:prstGeom prst="rect">
            <a:avLst/>
          </a:prstGeom>
          <a:solidFill>
            <a:srgbClr val="21D2D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75" b="1" dirty="0">
                <a:solidFill>
                  <a:schemeClr val="bg2">
                    <a:lumMod val="25000"/>
                  </a:schemeClr>
                </a:solidFill>
              </a:rPr>
              <a:t>En desarrollo</a:t>
            </a:r>
            <a:endParaRPr lang="es-CO" sz="675" b="1" dirty="0">
              <a:solidFill>
                <a:schemeClr val="bg2">
                  <a:lumMod val="25000"/>
                </a:schemeClr>
              </a:solidFill>
            </a:endParaRPr>
          </a:p>
        </p:txBody>
      </p:sp>
      <p:sp>
        <p:nvSpPr>
          <p:cNvPr id="420" name="Elipse 419"/>
          <p:cNvSpPr/>
          <p:nvPr/>
        </p:nvSpPr>
        <p:spPr>
          <a:xfrm flipV="1">
            <a:off x="7712276" y="3311125"/>
            <a:ext cx="34289" cy="34289"/>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425" name="Elipse 424"/>
          <p:cNvSpPr/>
          <p:nvPr/>
        </p:nvSpPr>
        <p:spPr>
          <a:xfrm flipV="1">
            <a:off x="7709117" y="3831499"/>
            <a:ext cx="34289" cy="34289"/>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427" name="Elipse 426"/>
          <p:cNvSpPr/>
          <p:nvPr/>
        </p:nvSpPr>
        <p:spPr>
          <a:xfrm flipV="1">
            <a:off x="7712276" y="3009747"/>
            <a:ext cx="34289" cy="34289"/>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428" name="Elipse 427"/>
          <p:cNvSpPr/>
          <p:nvPr/>
        </p:nvSpPr>
        <p:spPr>
          <a:xfrm flipV="1">
            <a:off x="7705866" y="4122440"/>
            <a:ext cx="34289" cy="34289"/>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429" name="Elipse 428"/>
          <p:cNvSpPr/>
          <p:nvPr/>
        </p:nvSpPr>
        <p:spPr>
          <a:xfrm flipV="1">
            <a:off x="7717951" y="2901651"/>
            <a:ext cx="34289" cy="34289"/>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430" name="Elipse 429"/>
          <p:cNvSpPr/>
          <p:nvPr/>
        </p:nvSpPr>
        <p:spPr>
          <a:xfrm flipV="1">
            <a:off x="8560913" y="3233226"/>
            <a:ext cx="34289" cy="34289"/>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431" name="Elipse 430"/>
          <p:cNvSpPr/>
          <p:nvPr/>
        </p:nvSpPr>
        <p:spPr>
          <a:xfrm flipV="1">
            <a:off x="8553770" y="3596936"/>
            <a:ext cx="34289" cy="34289"/>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432" name="Elipse 431"/>
          <p:cNvSpPr/>
          <p:nvPr/>
        </p:nvSpPr>
        <p:spPr>
          <a:xfrm flipV="1">
            <a:off x="8560913" y="3874808"/>
            <a:ext cx="34289" cy="34289"/>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434" name="Elipse 433"/>
          <p:cNvSpPr/>
          <p:nvPr/>
        </p:nvSpPr>
        <p:spPr>
          <a:xfrm flipV="1">
            <a:off x="5347514" y="4005361"/>
            <a:ext cx="34289" cy="34289"/>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436" name="Elipse 435"/>
          <p:cNvSpPr/>
          <p:nvPr/>
        </p:nvSpPr>
        <p:spPr>
          <a:xfrm flipV="1">
            <a:off x="5340861" y="4371569"/>
            <a:ext cx="34289" cy="34289"/>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437" name="Elipse 436"/>
          <p:cNvSpPr/>
          <p:nvPr/>
        </p:nvSpPr>
        <p:spPr>
          <a:xfrm flipV="1">
            <a:off x="5352533" y="4279661"/>
            <a:ext cx="34289" cy="34289"/>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cxnSp>
        <p:nvCxnSpPr>
          <p:cNvPr id="451" name="Conector recto 450"/>
          <p:cNvCxnSpPr/>
          <p:nvPr/>
        </p:nvCxnSpPr>
        <p:spPr>
          <a:xfrm>
            <a:off x="6056315" y="2514804"/>
            <a:ext cx="0" cy="2140906"/>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357" name="Rectángulo 356"/>
          <p:cNvSpPr/>
          <p:nvPr/>
        </p:nvSpPr>
        <p:spPr>
          <a:xfrm>
            <a:off x="6953128" y="5136156"/>
            <a:ext cx="937075" cy="139766"/>
          </a:xfrm>
          <a:prstGeom prst="rect">
            <a:avLst/>
          </a:prstGeom>
          <a:solidFill>
            <a:schemeClr val="bg1"/>
          </a:solidFill>
          <a:ln>
            <a:solidFill>
              <a:schemeClr val="tx1">
                <a:lumMod val="50000"/>
                <a:lumOff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dirty="0">
                <a:solidFill>
                  <a:srgbClr val="002060"/>
                </a:solidFill>
              </a:rPr>
              <a:t>Devolución</a:t>
            </a:r>
          </a:p>
        </p:txBody>
      </p:sp>
      <p:sp>
        <p:nvSpPr>
          <p:cNvPr id="455" name="Rectángulo 454"/>
          <p:cNvSpPr/>
          <p:nvPr/>
        </p:nvSpPr>
        <p:spPr>
          <a:xfrm>
            <a:off x="1592048" y="1411915"/>
            <a:ext cx="854222" cy="635493"/>
          </a:xfrm>
          <a:prstGeom prst="rect">
            <a:avLst/>
          </a:prstGeom>
          <a:solidFill>
            <a:schemeClr val="bg1"/>
          </a:solidFill>
          <a:ln>
            <a:solidFill>
              <a:schemeClr val="tx1">
                <a:lumMod val="50000"/>
                <a:lumOff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CO" sz="675" b="1" dirty="0">
              <a:solidFill>
                <a:schemeClr val="tx1"/>
              </a:solidFill>
            </a:endParaRPr>
          </a:p>
        </p:txBody>
      </p:sp>
      <p:sp>
        <p:nvSpPr>
          <p:cNvPr id="456" name="Rectángulo 455"/>
          <p:cNvSpPr/>
          <p:nvPr/>
        </p:nvSpPr>
        <p:spPr>
          <a:xfrm>
            <a:off x="1593599" y="2075323"/>
            <a:ext cx="856338" cy="2580386"/>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CO" sz="675" b="1" dirty="0">
              <a:solidFill>
                <a:schemeClr val="tx1"/>
              </a:solidFill>
            </a:endParaRPr>
          </a:p>
        </p:txBody>
      </p:sp>
      <p:sp>
        <p:nvSpPr>
          <p:cNvPr id="458" name="Rectángulo 457"/>
          <p:cNvSpPr/>
          <p:nvPr/>
        </p:nvSpPr>
        <p:spPr>
          <a:xfrm>
            <a:off x="1592049" y="5312675"/>
            <a:ext cx="854223" cy="280481"/>
          </a:xfrm>
          <a:prstGeom prst="rect">
            <a:avLst/>
          </a:prstGeom>
          <a:solidFill>
            <a:schemeClr val="bg1"/>
          </a:solidFill>
          <a:ln>
            <a:solidFill>
              <a:schemeClr val="tx1">
                <a:lumMod val="50000"/>
                <a:lumOff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CO" sz="675" b="1" dirty="0">
              <a:solidFill>
                <a:schemeClr val="tx1"/>
              </a:solidFill>
            </a:endParaRPr>
          </a:p>
        </p:txBody>
      </p:sp>
      <p:sp>
        <p:nvSpPr>
          <p:cNvPr id="459" name="Rectángulo 458"/>
          <p:cNvSpPr/>
          <p:nvPr/>
        </p:nvSpPr>
        <p:spPr>
          <a:xfrm>
            <a:off x="1593599" y="5616590"/>
            <a:ext cx="845240" cy="344995"/>
          </a:xfrm>
          <a:prstGeom prst="rect">
            <a:avLst/>
          </a:prstGeom>
          <a:solidFill>
            <a:schemeClr val="bg1"/>
          </a:solidFill>
          <a:ln>
            <a:solidFill>
              <a:schemeClr val="tx1">
                <a:lumMod val="50000"/>
                <a:lumOff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CO" sz="600" b="1" dirty="0">
              <a:solidFill>
                <a:schemeClr val="tx1"/>
              </a:solidFill>
            </a:endParaRPr>
          </a:p>
        </p:txBody>
      </p:sp>
      <p:sp>
        <p:nvSpPr>
          <p:cNvPr id="460" name="CuadroTexto 459"/>
          <p:cNvSpPr txBox="1"/>
          <p:nvPr/>
        </p:nvSpPr>
        <p:spPr>
          <a:xfrm>
            <a:off x="1766694" y="5788595"/>
            <a:ext cx="663553" cy="230832"/>
          </a:xfrm>
          <a:prstGeom prst="rect">
            <a:avLst/>
          </a:prstGeom>
          <a:noFill/>
        </p:spPr>
        <p:txBody>
          <a:bodyPr wrap="square" rtlCol="0">
            <a:spAutoFit/>
          </a:bodyPr>
          <a:lstStyle/>
          <a:p>
            <a:r>
              <a:rPr lang="es-CO" sz="900" b="1" dirty="0">
                <a:solidFill>
                  <a:srgbClr val="002060"/>
                </a:solidFill>
              </a:rPr>
              <a:t>Afectado</a:t>
            </a:r>
          </a:p>
        </p:txBody>
      </p:sp>
      <p:pic>
        <p:nvPicPr>
          <p:cNvPr id="461" name="Picture 6" descr="Resultado de imagen para logo fiscalia 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8274" y="1456963"/>
            <a:ext cx="593202" cy="593202"/>
          </a:xfrm>
          <a:prstGeom prst="rect">
            <a:avLst/>
          </a:prstGeom>
          <a:noFill/>
          <a:extLst>
            <a:ext uri="{909E8E84-426E-40DD-AFC4-6F175D3DCCD1}">
              <a14:hiddenFill xmlns:a14="http://schemas.microsoft.com/office/drawing/2010/main">
                <a:solidFill>
                  <a:srgbClr val="FFFFFF"/>
                </a:solidFill>
              </a14:hiddenFill>
            </a:ext>
          </a:extLst>
        </p:spPr>
      </p:pic>
      <p:pic>
        <p:nvPicPr>
          <p:cNvPr id="462" name="Imagen 461" descr="Fondos oscuros-01.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79177" y="2972187"/>
            <a:ext cx="911960" cy="438049"/>
          </a:xfrm>
          <a:prstGeom prst="rect">
            <a:avLst/>
          </a:prstGeom>
        </p:spPr>
      </p:pic>
      <p:pic>
        <p:nvPicPr>
          <p:cNvPr id="464" name="Picture 10" descr="Resultado de imagen para rama judicia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43535" y="4974758"/>
            <a:ext cx="340823" cy="338581"/>
          </a:xfrm>
          <a:prstGeom prst="rect">
            <a:avLst/>
          </a:prstGeom>
          <a:noFill/>
          <a:extLst>
            <a:ext uri="{909E8E84-426E-40DD-AFC4-6F175D3DCCD1}">
              <a14:hiddenFill xmlns:a14="http://schemas.microsoft.com/office/drawing/2010/main">
                <a:solidFill>
                  <a:srgbClr val="FFFFFF"/>
                </a:solidFill>
              </a14:hiddenFill>
            </a:ext>
          </a:extLst>
        </p:spPr>
      </p:pic>
      <p:pic>
        <p:nvPicPr>
          <p:cNvPr id="465" name="Picture 14" descr="Resultado de imagen para PERSONA ICON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19971" y="5636398"/>
            <a:ext cx="221162" cy="221162"/>
          </a:xfrm>
          <a:prstGeom prst="rect">
            <a:avLst/>
          </a:prstGeom>
          <a:noFill/>
          <a:extLst>
            <a:ext uri="{909E8E84-426E-40DD-AFC4-6F175D3DCCD1}">
              <a14:hiddenFill xmlns:a14="http://schemas.microsoft.com/office/drawing/2010/main">
                <a:solidFill>
                  <a:srgbClr val="FFFFFF"/>
                </a:solidFill>
              </a14:hiddenFill>
            </a:ext>
          </a:extLst>
        </p:spPr>
      </p:pic>
      <p:pic>
        <p:nvPicPr>
          <p:cNvPr id="467" name="Picture 12" descr="Resultado de imagen para logo CISA CENTRAL DE INVERSIONES SA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72511" y="5336236"/>
            <a:ext cx="250802" cy="250802"/>
          </a:xfrm>
          <a:prstGeom prst="rect">
            <a:avLst/>
          </a:prstGeom>
          <a:noFill/>
          <a:extLst>
            <a:ext uri="{909E8E84-426E-40DD-AFC4-6F175D3DCCD1}">
              <a14:hiddenFill xmlns:a14="http://schemas.microsoft.com/office/drawing/2010/main">
                <a:solidFill>
                  <a:srgbClr val="FFFFFF"/>
                </a:solidFill>
              </a14:hiddenFill>
            </a:ext>
          </a:extLst>
        </p:spPr>
      </p:pic>
      <p:cxnSp>
        <p:nvCxnSpPr>
          <p:cNvPr id="142" name="Conector recto de flecha 141"/>
          <p:cNvCxnSpPr/>
          <p:nvPr/>
        </p:nvCxnSpPr>
        <p:spPr>
          <a:xfrm flipV="1">
            <a:off x="6109155" y="5089598"/>
            <a:ext cx="108621" cy="3779"/>
          </a:xfrm>
          <a:prstGeom prst="straightConnector1">
            <a:avLst/>
          </a:prstGeom>
          <a:ln>
            <a:solidFill>
              <a:srgbClr val="000A8B"/>
            </a:solidFill>
            <a:tailEnd type="triangle"/>
          </a:ln>
        </p:spPr>
        <p:style>
          <a:lnRef idx="1">
            <a:schemeClr val="accent1"/>
          </a:lnRef>
          <a:fillRef idx="0">
            <a:schemeClr val="accent1"/>
          </a:fillRef>
          <a:effectRef idx="0">
            <a:schemeClr val="accent1"/>
          </a:effectRef>
          <a:fontRef idx="minor">
            <a:schemeClr val="tx1"/>
          </a:fontRef>
        </p:style>
      </p:cxnSp>
      <p:cxnSp>
        <p:nvCxnSpPr>
          <p:cNvPr id="380" name="Conector recto 379"/>
          <p:cNvCxnSpPr/>
          <p:nvPr/>
        </p:nvCxnSpPr>
        <p:spPr>
          <a:xfrm flipV="1">
            <a:off x="2381472" y="4892060"/>
            <a:ext cx="7178212" cy="62383"/>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50" name="Conector recto 149"/>
          <p:cNvCxnSpPr/>
          <p:nvPr/>
        </p:nvCxnSpPr>
        <p:spPr>
          <a:xfrm flipV="1">
            <a:off x="2289524" y="4668311"/>
            <a:ext cx="7270160" cy="4926"/>
          </a:xfrm>
          <a:prstGeom prst="line">
            <a:avLst/>
          </a:prstGeom>
          <a:ln w="28575">
            <a:solidFill>
              <a:srgbClr val="000A8B"/>
            </a:solidFill>
          </a:ln>
        </p:spPr>
        <p:style>
          <a:lnRef idx="1">
            <a:schemeClr val="accent1"/>
          </a:lnRef>
          <a:fillRef idx="0">
            <a:schemeClr val="accent1"/>
          </a:fillRef>
          <a:effectRef idx="0">
            <a:schemeClr val="accent1"/>
          </a:effectRef>
          <a:fontRef idx="minor">
            <a:schemeClr val="tx1"/>
          </a:fontRef>
        </p:style>
      </p:cxnSp>
      <p:sp>
        <p:nvSpPr>
          <p:cNvPr id="466" name="Rectángulo 465"/>
          <p:cNvSpPr/>
          <p:nvPr/>
        </p:nvSpPr>
        <p:spPr>
          <a:xfrm>
            <a:off x="1603201" y="4657434"/>
            <a:ext cx="835638" cy="309544"/>
          </a:xfrm>
          <a:prstGeom prst="rect">
            <a:avLst/>
          </a:prstGeom>
          <a:solidFill>
            <a:srgbClr val="A6A6A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CO" sz="675" b="1" dirty="0">
              <a:solidFill>
                <a:schemeClr val="tx1"/>
              </a:solidFill>
            </a:endParaRPr>
          </a:p>
        </p:txBody>
      </p:sp>
      <p:pic>
        <p:nvPicPr>
          <p:cNvPr id="463" name="Picture 8" descr="Resultado de imagen para logo ministerio de justicia colombia png"/>
          <p:cNvPicPr>
            <a:picLocks noChangeAspect="1" noChangeArrowheads="1"/>
          </p:cNvPicPr>
          <p:nvPr/>
        </p:nvPicPr>
        <p:blipFill rotWithShape="1">
          <a:blip r:embed="rId8">
            <a:extLst>
              <a:ext uri="{28A0092B-C50C-407E-A947-70E740481C1C}">
                <a14:useLocalDpi xmlns:a14="http://schemas.microsoft.com/office/drawing/2010/main" val="0"/>
              </a:ext>
            </a:extLst>
          </a:blip>
          <a:srcRect l="4909" r="56341" b="5031"/>
          <a:stretch/>
        </p:blipFill>
        <p:spPr bwMode="auto">
          <a:xfrm>
            <a:off x="1602537" y="4650920"/>
            <a:ext cx="843735" cy="309818"/>
          </a:xfrm>
          <a:prstGeom prst="rect">
            <a:avLst/>
          </a:prstGeom>
          <a:solidFill>
            <a:schemeClr val="bg1"/>
          </a:solidFill>
          <a:ln>
            <a:solidFill>
              <a:schemeClr val="tx1">
                <a:lumMod val="50000"/>
                <a:lumOff val="50000"/>
              </a:schemeClr>
            </a:solidFill>
          </a:ln>
          <a:extLst/>
        </p:spPr>
      </p:pic>
    </p:spTree>
    <p:extLst>
      <p:ext uri="{BB962C8B-B14F-4D97-AF65-F5344CB8AC3E}">
        <p14:creationId xmlns:p14="http://schemas.microsoft.com/office/powerpoint/2010/main" val="30517790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normAutofit/>
          </a:bodyPr>
          <a:lstStyle/>
          <a:p>
            <a:r>
              <a:rPr lang="es-CO" dirty="0"/>
              <a:t>Infraestructura</a:t>
            </a:r>
          </a:p>
        </p:txBody>
      </p:sp>
      <p:graphicFrame>
        <p:nvGraphicFramePr>
          <p:cNvPr id="5" name="Diagrama 4"/>
          <p:cNvGraphicFramePr/>
          <p:nvPr>
            <p:extLst/>
          </p:nvPr>
        </p:nvGraphicFramePr>
        <p:xfrm>
          <a:off x="2279576" y="2060848"/>
          <a:ext cx="7704856" cy="3816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ángulo 3"/>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descr="Fondos oscuros-01.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7" name="CuadroTexto 6"/>
          <p:cNvSpPr txBox="1"/>
          <p:nvPr/>
        </p:nvSpPr>
        <p:spPr>
          <a:xfrm>
            <a:off x="1715678" y="79003"/>
            <a:ext cx="10380133" cy="523220"/>
          </a:xfrm>
          <a:prstGeom prst="rect">
            <a:avLst/>
          </a:prstGeom>
          <a:noFill/>
        </p:spPr>
        <p:txBody>
          <a:bodyPr wrap="square" rtlCol="0">
            <a:spAutoFit/>
          </a:bodyPr>
          <a:lstStyle/>
          <a:p>
            <a:pPr algn="r"/>
            <a:r>
              <a:rPr lang="es-CO" sz="2800" b="1" dirty="0">
                <a:solidFill>
                  <a:schemeClr val="bg1"/>
                </a:solidFill>
              </a:rPr>
              <a:t>INFRAESTRUCTURA</a:t>
            </a:r>
          </a:p>
        </p:txBody>
      </p:sp>
    </p:spTree>
    <p:extLst>
      <p:ext uri="{BB962C8B-B14F-4D97-AF65-F5344CB8AC3E}">
        <p14:creationId xmlns:p14="http://schemas.microsoft.com/office/powerpoint/2010/main" val="21606064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normAutofit/>
          </a:bodyPr>
          <a:lstStyle/>
          <a:p>
            <a:r>
              <a:rPr lang="es-CO" dirty="0"/>
              <a:t>Infraestructura – Migración Centro de Cómputo</a:t>
            </a:r>
          </a:p>
        </p:txBody>
      </p:sp>
      <p:graphicFrame>
        <p:nvGraphicFramePr>
          <p:cNvPr id="5" name="Diagrama 4"/>
          <p:cNvGraphicFramePr/>
          <p:nvPr>
            <p:extLst>
              <p:ext uri="{D42A27DB-BD31-4B8C-83A1-F6EECF244321}">
                <p14:modId xmlns:p14="http://schemas.microsoft.com/office/powerpoint/2010/main" val="3162280340"/>
              </p:ext>
            </p:extLst>
          </p:nvPr>
        </p:nvGraphicFramePr>
        <p:xfrm>
          <a:off x="2279576" y="2060848"/>
          <a:ext cx="7704856" cy="3816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ángulo 3"/>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descr="Fondos oscuros-01.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7" name="CuadroTexto 6"/>
          <p:cNvSpPr txBox="1"/>
          <p:nvPr/>
        </p:nvSpPr>
        <p:spPr>
          <a:xfrm>
            <a:off x="1715678" y="79003"/>
            <a:ext cx="10380133" cy="954107"/>
          </a:xfrm>
          <a:prstGeom prst="rect">
            <a:avLst/>
          </a:prstGeom>
          <a:noFill/>
        </p:spPr>
        <p:txBody>
          <a:bodyPr wrap="square" rtlCol="0">
            <a:spAutoFit/>
          </a:bodyPr>
          <a:lstStyle/>
          <a:p>
            <a:pPr algn="r"/>
            <a:r>
              <a:rPr lang="es-CO" sz="2800" b="1" dirty="0">
                <a:solidFill>
                  <a:schemeClr val="bg1"/>
                </a:solidFill>
              </a:rPr>
              <a:t>INFRAESTRUCTURA</a:t>
            </a:r>
          </a:p>
          <a:p>
            <a:pPr algn="r"/>
            <a:r>
              <a:rPr lang="es-CO" sz="2800" b="1" dirty="0">
                <a:solidFill>
                  <a:schemeClr val="bg1"/>
                </a:solidFill>
              </a:rPr>
              <a:t>MIGRACIÓN CENTRO DE CÓMPUTO</a:t>
            </a:r>
          </a:p>
        </p:txBody>
      </p:sp>
    </p:spTree>
    <p:extLst>
      <p:ext uri="{BB962C8B-B14F-4D97-AF65-F5344CB8AC3E}">
        <p14:creationId xmlns:p14="http://schemas.microsoft.com/office/powerpoint/2010/main" val="19046041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normAutofit/>
          </a:bodyPr>
          <a:lstStyle/>
          <a:p>
            <a:r>
              <a:rPr lang="es-CO" dirty="0"/>
              <a:t>Infraestructura – Migración Centro de Cómputo</a:t>
            </a:r>
          </a:p>
        </p:txBody>
      </p:sp>
      <p:pic>
        <p:nvPicPr>
          <p:cNvPr id="1026" name="Picture 2" descr="Visita a Triara, el datacenter que atiende a mas de 100.000 empres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7568" y="1484784"/>
            <a:ext cx="3865612" cy="193280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eltiempo.com/contenido/tecnosfera/novedades-tecnologia/IMAGEN/IMAGEN-15448979-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6348" y="3789040"/>
            <a:ext cx="4346848" cy="2173424"/>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1703512" y="4137088"/>
            <a:ext cx="3816424" cy="1754326"/>
          </a:xfrm>
          <a:prstGeom prst="rect">
            <a:avLst/>
          </a:prstGeom>
        </p:spPr>
        <p:txBody>
          <a:bodyPr wrap="square">
            <a:spAutoFit/>
          </a:bodyPr>
          <a:lstStyle/>
          <a:p>
            <a:r>
              <a:rPr lang="es-CO" dirty="0">
                <a:solidFill>
                  <a:srgbClr val="1C1C1C"/>
                </a:solidFill>
                <a:latin typeface="open_sansbold"/>
              </a:rPr>
              <a:t>Las plantas eléctricas, que necesitan menos de diez segundos para entrar en funcionamiento, serían capaces de alimentar de energía a una población de unas 25.000 personas.</a:t>
            </a:r>
            <a:endParaRPr lang="es-CO" dirty="0"/>
          </a:p>
        </p:txBody>
      </p:sp>
      <p:sp>
        <p:nvSpPr>
          <p:cNvPr id="4" name="Rectángulo 3"/>
          <p:cNvSpPr/>
          <p:nvPr/>
        </p:nvSpPr>
        <p:spPr>
          <a:xfrm>
            <a:off x="6384032" y="1712523"/>
            <a:ext cx="3888432" cy="1477328"/>
          </a:xfrm>
          <a:prstGeom prst="rect">
            <a:avLst/>
          </a:prstGeom>
        </p:spPr>
        <p:txBody>
          <a:bodyPr wrap="square">
            <a:spAutoFit/>
          </a:bodyPr>
          <a:lstStyle/>
          <a:p>
            <a:r>
              <a:rPr lang="es-CO" dirty="0">
                <a:solidFill>
                  <a:srgbClr val="393939"/>
                </a:solidFill>
                <a:latin typeface="roboto_slab_regular"/>
              </a:rPr>
              <a:t>Triara, el </a:t>
            </a:r>
            <a:r>
              <a:rPr lang="es-CO" dirty="0" err="1">
                <a:solidFill>
                  <a:srgbClr val="393939"/>
                </a:solidFill>
                <a:latin typeface="roboto_slab_regular"/>
              </a:rPr>
              <a:t>datacenter</a:t>
            </a:r>
            <a:r>
              <a:rPr lang="es-CO" dirty="0">
                <a:solidFill>
                  <a:srgbClr val="393939"/>
                </a:solidFill>
                <a:latin typeface="roboto_slab_regular"/>
              </a:rPr>
              <a:t> de la compañía de telecomunicaciones Claro, mole de concreto que se ha convertido en un HUB tecnológico que sirve a ocho países de la región</a:t>
            </a:r>
            <a:endParaRPr lang="es-CO" dirty="0"/>
          </a:p>
        </p:txBody>
      </p:sp>
      <p:sp>
        <p:nvSpPr>
          <p:cNvPr id="7" name="Rectángulo 6"/>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9" name="CuadroTexto 8"/>
          <p:cNvSpPr txBox="1"/>
          <p:nvPr/>
        </p:nvSpPr>
        <p:spPr>
          <a:xfrm>
            <a:off x="1715678" y="79003"/>
            <a:ext cx="10380133" cy="954107"/>
          </a:xfrm>
          <a:prstGeom prst="rect">
            <a:avLst/>
          </a:prstGeom>
          <a:noFill/>
        </p:spPr>
        <p:txBody>
          <a:bodyPr wrap="square" rtlCol="0">
            <a:spAutoFit/>
          </a:bodyPr>
          <a:lstStyle/>
          <a:p>
            <a:pPr algn="r"/>
            <a:r>
              <a:rPr lang="es-CO" sz="2800" b="1" dirty="0">
                <a:solidFill>
                  <a:schemeClr val="bg1"/>
                </a:solidFill>
              </a:rPr>
              <a:t>INFRAESTRUCTURA</a:t>
            </a:r>
          </a:p>
          <a:p>
            <a:pPr algn="r"/>
            <a:r>
              <a:rPr lang="es-CO" sz="2800" b="1" dirty="0">
                <a:solidFill>
                  <a:schemeClr val="bg1"/>
                </a:solidFill>
              </a:rPr>
              <a:t>MIGRACIÓN CENTRO DE CÓMPUTO</a:t>
            </a:r>
          </a:p>
        </p:txBody>
      </p:sp>
    </p:spTree>
    <p:extLst>
      <p:ext uri="{BB962C8B-B14F-4D97-AF65-F5344CB8AC3E}">
        <p14:creationId xmlns:p14="http://schemas.microsoft.com/office/powerpoint/2010/main" val="3567852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161485" y="4090241"/>
            <a:ext cx="7535843" cy="441873"/>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8402300"/>
          </a:xfrm>
          <a:prstGeom prst="rect">
            <a:avLst/>
          </a:prstGeom>
          <a:noFill/>
        </p:spPr>
        <p:txBody>
          <a:bodyPr wrap="square" rtlCol="0">
            <a:spAutoFit/>
          </a:bodyPr>
          <a:lstStyle/>
          <a:p>
            <a:pPr marL="457200" indent="-457200">
              <a:buAutoNum type="arabicPeriod"/>
            </a:pPr>
            <a:r>
              <a:rPr lang="es-CO" sz="2400" dirty="0"/>
              <a:t>Verificación del Quórum. Ley de Extinción de</a:t>
            </a:r>
          </a:p>
          <a:p>
            <a:pPr lvl="0"/>
            <a:r>
              <a:rPr lang="es-ES" sz="2400" dirty="0"/>
              <a:t>2. Cambios Metodología de Administración de los Bienes del FRISCO</a:t>
            </a:r>
            <a:endParaRPr lang="es-CO" sz="2400" dirty="0"/>
          </a:p>
          <a:p>
            <a:pPr lvl="0"/>
            <a:r>
              <a:rPr lang="es-ES" sz="2400" dirty="0"/>
              <a:t>3. Comité Financiero</a:t>
            </a:r>
            <a:endParaRPr lang="es-CO" sz="2400" dirty="0"/>
          </a:p>
          <a:p>
            <a:pPr lvl="0"/>
            <a:r>
              <a:rPr lang="es-ES" sz="2400" dirty="0"/>
              <a:t>4. Informe Planes Choque Gerencia de Inmuebles</a:t>
            </a:r>
            <a:endParaRPr lang="es-CO" sz="2400" dirty="0"/>
          </a:p>
          <a:p>
            <a:pPr lvl="0"/>
            <a:r>
              <a:rPr lang="es-ES" sz="2400" dirty="0"/>
              <a:t>5. Informe Proyectos Gerencia de Tecnología</a:t>
            </a:r>
            <a:endParaRPr lang="es-CO" sz="2400" dirty="0"/>
          </a:p>
          <a:p>
            <a:pPr lvl="0"/>
            <a:r>
              <a:rPr lang="es-ES" sz="2400" dirty="0">
                <a:solidFill>
                  <a:schemeClr val="bg1"/>
                </a:solidFill>
              </a:rPr>
              <a:t>6. Informe Gerencia Comercial</a:t>
            </a:r>
          </a:p>
          <a:p>
            <a:pPr lvl="0"/>
            <a:r>
              <a:rPr lang="es-CO" sz="2400" dirty="0"/>
              <a:t>7. 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60</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4549283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9"/>
          <p:cNvSpPr/>
          <p:nvPr/>
        </p:nvSpPr>
        <p:spPr>
          <a:xfrm>
            <a:off x="1519065" y="-3274"/>
            <a:ext cx="9144000" cy="75917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b="1" dirty="0">
              <a:latin typeface="Arial Narrow" panose="020B0606020202030204" pitchFamily="34" charset="0"/>
            </a:endParaRPr>
          </a:p>
        </p:txBody>
      </p:sp>
      <p:pic>
        <p:nvPicPr>
          <p:cNvPr id="27"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2" y="35397"/>
            <a:ext cx="1233817" cy="635238"/>
          </a:xfrm>
          <a:prstGeom prst="rect">
            <a:avLst/>
          </a:prstGeom>
        </p:spPr>
      </p:pic>
      <p:sp>
        <p:nvSpPr>
          <p:cNvPr id="20" name="Rectángulo 19"/>
          <p:cNvSpPr/>
          <p:nvPr/>
        </p:nvSpPr>
        <p:spPr>
          <a:xfrm>
            <a:off x="0" y="6646772"/>
            <a:ext cx="12192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21" name="CuadroTexto 20"/>
          <p:cNvSpPr txBox="1"/>
          <p:nvPr/>
        </p:nvSpPr>
        <p:spPr>
          <a:xfrm>
            <a:off x="5509823"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 Jul 2017 </a:t>
            </a:r>
          </a:p>
        </p:txBody>
      </p:sp>
      <p:sp>
        <p:nvSpPr>
          <p:cNvPr id="58" name="AutoShape 2" descr="Resultado de imagen para recurso humano"/>
          <p:cNvSpPr>
            <a:spLocks noChangeAspect="1" noChangeArrowheads="1"/>
          </p:cNvSpPr>
          <p:nvPr/>
        </p:nvSpPr>
        <p:spPr bwMode="auto">
          <a:xfrm>
            <a:off x="1640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2" name="CuadroTexto 1"/>
          <p:cNvSpPr txBox="1"/>
          <p:nvPr/>
        </p:nvSpPr>
        <p:spPr>
          <a:xfrm>
            <a:off x="2124076" y="2197295"/>
            <a:ext cx="7858125" cy="3170099"/>
          </a:xfrm>
          <a:prstGeom prst="rect">
            <a:avLst/>
          </a:prstGeom>
          <a:noFill/>
        </p:spPr>
        <p:txBody>
          <a:bodyPr wrap="square" rtlCol="0">
            <a:spAutoFit/>
          </a:bodyPr>
          <a:lstStyle/>
          <a:p>
            <a:pPr marL="457200" indent="-457200">
              <a:buFont typeface="+mj-lt"/>
              <a:buAutoNum type="arabicPeriod"/>
            </a:pPr>
            <a:r>
              <a:rPr lang="es-CO" sz="2000" dirty="0">
                <a:solidFill>
                  <a:schemeClr val="accent1">
                    <a:lumMod val="75000"/>
                  </a:schemeClr>
                </a:solidFill>
                <a:latin typeface="Arial Narrow" panose="020B0606020202030204" pitchFamily="34" charset="0"/>
              </a:rPr>
              <a:t>Recaudos primer semestre gestión directa – arrendamientos.</a:t>
            </a:r>
          </a:p>
          <a:p>
            <a:endParaRPr lang="es-CO" sz="2000" dirty="0">
              <a:solidFill>
                <a:schemeClr val="accent1">
                  <a:lumMod val="75000"/>
                </a:schemeClr>
              </a:solidFill>
              <a:latin typeface="Arial Narrow" panose="020B0606020202030204" pitchFamily="34" charset="0"/>
            </a:endParaRPr>
          </a:p>
          <a:p>
            <a:endParaRPr lang="es-CO" sz="2000" dirty="0">
              <a:solidFill>
                <a:schemeClr val="accent1">
                  <a:lumMod val="75000"/>
                </a:schemeClr>
              </a:solidFill>
              <a:latin typeface="Arial Narrow" panose="020B0606020202030204" pitchFamily="34" charset="0"/>
            </a:endParaRPr>
          </a:p>
          <a:p>
            <a:pPr marL="457200" indent="-457200">
              <a:buFont typeface="+mj-lt"/>
              <a:buAutoNum type="arabicPeriod" startAt="2"/>
            </a:pPr>
            <a:r>
              <a:rPr lang="es-CO" sz="2000" dirty="0">
                <a:solidFill>
                  <a:schemeClr val="accent1">
                    <a:lumMod val="75000"/>
                  </a:schemeClr>
                </a:solidFill>
                <a:latin typeface="Arial Narrow" panose="020B0606020202030204" pitchFamily="34" charset="0"/>
              </a:rPr>
              <a:t>Recaudos primer semestre gestión cobro persuasivo – CISA.</a:t>
            </a:r>
          </a:p>
          <a:p>
            <a:endParaRPr lang="es-CO" sz="2000" dirty="0">
              <a:solidFill>
                <a:schemeClr val="accent1">
                  <a:lumMod val="75000"/>
                </a:schemeClr>
              </a:solidFill>
              <a:latin typeface="Arial Narrow" panose="020B0606020202030204" pitchFamily="34" charset="0"/>
            </a:endParaRPr>
          </a:p>
          <a:p>
            <a:endParaRPr lang="es-CO" sz="2000" dirty="0">
              <a:solidFill>
                <a:schemeClr val="accent1">
                  <a:lumMod val="75000"/>
                </a:schemeClr>
              </a:solidFill>
              <a:latin typeface="Arial Narrow" panose="020B0606020202030204" pitchFamily="34" charset="0"/>
            </a:endParaRPr>
          </a:p>
          <a:p>
            <a:pPr marL="457200" indent="-457200">
              <a:buFont typeface="+mj-lt"/>
              <a:buAutoNum type="arabicPeriod" startAt="3"/>
            </a:pPr>
            <a:r>
              <a:rPr lang="es-CO" sz="2000" dirty="0">
                <a:solidFill>
                  <a:schemeClr val="accent1">
                    <a:lumMod val="75000"/>
                  </a:schemeClr>
                </a:solidFill>
                <a:latin typeface="Arial Narrow" panose="020B0606020202030204" pitchFamily="34" charset="0"/>
              </a:rPr>
              <a:t>Gestión ventas directas – SAE.</a:t>
            </a:r>
          </a:p>
          <a:p>
            <a:endParaRPr lang="es-CO" sz="2000" dirty="0">
              <a:solidFill>
                <a:schemeClr val="accent1">
                  <a:lumMod val="75000"/>
                </a:schemeClr>
              </a:solidFill>
              <a:latin typeface="Arial Narrow" panose="020B0606020202030204" pitchFamily="34" charset="0"/>
            </a:endParaRPr>
          </a:p>
          <a:p>
            <a:endParaRPr lang="es-CO" sz="2000" dirty="0">
              <a:solidFill>
                <a:schemeClr val="accent1">
                  <a:lumMod val="75000"/>
                </a:schemeClr>
              </a:solidFill>
              <a:latin typeface="Arial Narrow" panose="020B0606020202030204" pitchFamily="34" charset="0"/>
            </a:endParaRPr>
          </a:p>
          <a:p>
            <a:pPr marL="457200" indent="-457200">
              <a:buFont typeface="+mj-lt"/>
              <a:buAutoNum type="arabicPeriod" startAt="4"/>
            </a:pPr>
            <a:r>
              <a:rPr lang="es-CO" sz="2000" dirty="0">
                <a:solidFill>
                  <a:schemeClr val="accent1">
                    <a:lumMod val="75000"/>
                  </a:schemeClr>
                </a:solidFill>
                <a:latin typeface="Arial Narrow" panose="020B0606020202030204" pitchFamily="34" charset="0"/>
              </a:rPr>
              <a:t>Gestión ventas de inmuebles – CISA.</a:t>
            </a:r>
          </a:p>
        </p:txBody>
      </p:sp>
      <p:sp>
        <p:nvSpPr>
          <p:cNvPr id="17" name="CuadroTexto 16"/>
          <p:cNvSpPr txBox="1"/>
          <p:nvPr/>
        </p:nvSpPr>
        <p:spPr>
          <a:xfrm>
            <a:off x="2225274" y="1269038"/>
            <a:ext cx="8081799" cy="400110"/>
          </a:xfrm>
          <a:prstGeom prst="rect">
            <a:avLst/>
          </a:prstGeom>
          <a:noFill/>
        </p:spPr>
        <p:txBody>
          <a:bodyPr wrap="square" rtlCol="0">
            <a:spAutoFit/>
          </a:bodyPr>
          <a:lstStyle/>
          <a:p>
            <a:pPr algn="ctr"/>
            <a:r>
              <a:rPr lang="es-CO" sz="2000" b="1" dirty="0">
                <a:solidFill>
                  <a:schemeClr val="accent1">
                    <a:lumMod val="75000"/>
                  </a:schemeClr>
                </a:solidFill>
                <a:latin typeface="Arial Narrow" panose="020B0606020202030204" pitchFamily="34" charset="0"/>
              </a:rPr>
              <a:t>Temario Comercial</a:t>
            </a:r>
          </a:p>
        </p:txBody>
      </p:sp>
      <p:sp>
        <p:nvSpPr>
          <p:cNvPr id="9" name="Rectángulo 8"/>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1" name="CuadroTexto 10"/>
          <p:cNvSpPr txBox="1"/>
          <p:nvPr/>
        </p:nvSpPr>
        <p:spPr>
          <a:xfrm>
            <a:off x="1715678" y="79003"/>
            <a:ext cx="10380133" cy="523220"/>
          </a:xfrm>
          <a:prstGeom prst="rect">
            <a:avLst/>
          </a:prstGeom>
          <a:noFill/>
        </p:spPr>
        <p:txBody>
          <a:bodyPr wrap="square" rtlCol="0">
            <a:spAutoFit/>
          </a:bodyPr>
          <a:lstStyle/>
          <a:p>
            <a:pPr algn="r"/>
            <a:r>
              <a:rPr lang="es-CO" sz="2800" b="1" dirty="0">
                <a:solidFill>
                  <a:schemeClr val="bg1"/>
                </a:solidFill>
              </a:rPr>
              <a:t>CONTENIDO</a:t>
            </a:r>
          </a:p>
        </p:txBody>
      </p:sp>
    </p:spTree>
    <p:extLst>
      <p:ext uri="{BB962C8B-B14F-4D97-AF65-F5344CB8AC3E}">
        <p14:creationId xmlns:p14="http://schemas.microsoft.com/office/powerpoint/2010/main" val="463782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9"/>
          <p:cNvSpPr/>
          <p:nvPr/>
        </p:nvSpPr>
        <p:spPr>
          <a:xfrm>
            <a:off x="1519065" y="-3274"/>
            <a:ext cx="9144000" cy="75917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b="1" dirty="0">
              <a:latin typeface="Arial Narrow" panose="020B0606020202030204" pitchFamily="34" charset="0"/>
            </a:endParaRPr>
          </a:p>
        </p:txBody>
      </p:sp>
      <p:pic>
        <p:nvPicPr>
          <p:cNvPr id="27"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2" y="35397"/>
            <a:ext cx="1233817" cy="635238"/>
          </a:xfrm>
          <a:prstGeom prst="rect">
            <a:avLst/>
          </a:prstGeom>
        </p:spPr>
      </p:pic>
      <p:sp>
        <p:nvSpPr>
          <p:cNvPr id="20" name="Rectángulo 19"/>
          <p:cNvSpPr/>
          <p:nvPr/>
        </p:nvSpPr>
        <p:spPr>
          <a:xfrm>
            <a:off x="0" y="6646772"/>
            <a:ext cx="12192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21" name="CuadroTexto 20"/>
          <p:cNvSpPr txBox="1"/>
          <p:nvPr/>
        </p:nvSpPr>
        <p:spPr>
          <a:xfrm>
            <a:off x="5509823"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 Jul 2017 </a:t>
            </a:r>
          </a:p>
        </p:txBody>
      </p:sp>
      <p:sp>
        <p:nvSpPr>
          <p:cNvPr id="58" name="AutoShape 2" descr="Resultado de imagen para recurso humano"/>
          <p:cNvSpPr>
            <a:spLocks noChangeAspect="1" noChangeArrowheads="1"/>
          </p:cNvSpPr>
          <p:nvPr/>
        </p:nvSpPr>
        <p:spPr bwMode="auto">
          <a:xfrm>
            <a:off x="1640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2" name="CuadroTexto 1"/>
          <p:cNvSpPr txBox="1"/>
          <p:nvPr/>
        </p:nvSpPr>
        <p:spPr>
          <a:xfrm>
            <a:off x="2124076" y="2197295"/>
            <a:ext cx="7858125" cy="3170099"/>
          </a:xfrm>
          <a:prstGeom prst="rect">
            <a:avLst/>
          </a:prstGeom>
          <a:noFill/>
        </p:spPr>
        <p:txBody>
          <a:bodyPr wrap="square" rtlCol="0">
            <a:spAutoFit/>
          </a:bodyPr>
          <a:lstStyle/>
          <a:p>
            <a:pPr marL="457200" indent="-457200">
              <a:buFont typeface="+mj-lt"/>
              <a:buAutoNum type="arabicPeriod"/>
            </a:pPr>
            <a:r>
              <a:rPr lang="es-CO" sz="2000" dirty="0">
                <a:solidFill>
                  <a:schemeClr val="accent1">
                    <a:lumMod val="75000"/>
                  </a:schemeClr>
                </a:solidFill>
                <a:latin typeface="Arial Narrow" panose="020B0606020202030204" pitchFamily="34" charset="0"/>
              </a:rPr>
              <a:t>Recaudos primer semestre gestión directa – arrendamientos.</a:t>
            </a:r>
          </a:p>
          <a:p>
            <a:endParaRPr lang="es-CO" sz="2000" dirty="0">
              <a:solidFill>
                <a:schemeClr val="accent1">
                  <a:lumMod val="75000"/>
                </a:schemeClr>
              </a:solidFill>
              <a:latin typeface="Arial Narrow" panose="020B0606020202030204" pitchFamily="34" charset="0"/>
            </a:endParaRPr>
          </a:p>
          <a:p>
            <a:endParaRPr lang="es-CO" sz="2000" dirty="0">
              <a:solidFill>
                <a:schemeClr val="accent1">
                  <a:lumMod val="75000"/>
                </a:schemeClr>
              </a:solidFill>
              <a:latin typeface="Arial Narrow" panose="020B0606020202030204" pitchFamily="34" charset="0"/>
            </a:endParaRPr>
          </a:p>
          <a:p>
            <a:pPr marL="457200" indent="-457200">
              <a:buFont typeface="+mj-lt"/>
              <a:buAutoNum type="arabicPeriod" startAt="2"/>
            </a:pPr>
            <a:r>
              <a:rPr lang="es-CO" sz="2000" dirty="0">
                <a:solidFill>
                  <a:schemeClr val="accent1">
                    <a:lumMod val="75000"/>
                  </a:schemeClr>
                </a:solidFill>
                <a:latin typeface="Arial Narrow" panose="020B0606020202030204" pitchFamily="34" charset="0"/>
              </a:rPr>
              <a:t>Recaudos primer semestre gestión cobro persuasivo – CISA.</a:t>
            </a:r>
          </a:p>
          <a:p>
            <a:endParaRPr lang="es-CO" sz="2000" dirty="0">
              <a:solidFill>
                <a:schemeClr val="accent1">
                  <a:lumMod val="75000"/>
                </a:schemeClr>
              </a:solidFill>
              <a:latin typeface="Arial Narrow" panose="020B0606020202030204" pitchFamily="34" charset="0"/>
            </a:endParaRPr>
          </a:p>
          <a:p>
            <a:endParaRPr lang="es-CO" sz="2000" dirty="0">
              <a:solidFill>
                <a:schemeClr val="accent1">
                  <a:lumMod val="75000"/>
                </a:schemeClr>
              </a:solidFill>
              <a:latin typeface="Arial Narrow" panose="020B0606020202030204" pitchFamily="34" charset="0"/>
            </a:endParaRPr>
          </a:p>
          <a:p>
            <a:pPr marL="457200" indent="-457200">
              <a:buFont typeface="+mj-lt"/>
              <a:buAutoNum type="arabicPeriod" startAt="3"/>
            </a:pPr>
            <a:r>
              <a:rPr lang="es-CO" sz="2000" dirty="0">
                <a:solidFill>
                  <a:schemeClr val="accent1">
                    <a:lumMod val="75000"/>
                  </a:schemeClr>
                </a:solidFill>
                <a:latin typeface="Arial Narrow" panose="020B0606020202030204" pitchFamily="34" charset="0"/>
              </a:rPr>
              <a:t>Gestión ventas directas – SAE.</a:t>
            </a:r>
          </a:p>
          <a:p>
            <a:endParaRPr lang="es-CO" sz="2000" dirty="0">
              <a:solidFill>
                <a:schemeClr val="accent1">
                  <a:lumMod val="75000"/>
                </a:schemeClr>
              </a:solidFill>
              <a:latin typeface="Arial Narrow" panose="020B0606020202030204" pitchFamily="34" charset="0"/>
            </a:endParaRPr>
          </a:p>
          <a:p>
            <a:endParaRPr lang="es-CO" sz="2000" dirty="0">
              <a:solidFill>
                <a:schemeClr val="accent1">
                  <a:lumMod val="75000"/>
                </a:schemeClr>
              </a:solidFill>
              <a:latin typeface="Arial Narrow" panose="020B0606020202030204" pitchFamily="34" charset="0"/>
            </a:endParaRPr>
          </a:p>
          <a:p>
            <a:pPr marL="457200" indent="-457200">
              <a:buFont typeface="+mj-lt"/>
              <a:buAutoNum type="arabicPeriod" startAt="4"/>
            </a:pPr>
            <a:r>
              <a:rPr lang="es-CO" sz="2000" dirty="0">
                <a:solidFill>
                  <a:schemeClr val="accent1">
                    <a:lumMod val="75000"/>
                  </a:schemeClr>
                </a:solidFill>
                <a:latin typeface="Arial Narrow" panose="020B0606020202030204" pitchFamily="34" charset="0"/>
              </a:rPr>
              <a:t>Gestión ventas de inmuebles – CISA.</a:t>
            </a:r>
          </a:p>
        </p:txBody>
      </p:sp>
      <p:sp>
        <p:nvSpPr>
          <p:cNvPr id="17" name="CuadroTexto 16"/>
          <p:cNvSpPr txBox="1"/>
          <p:nvPr/>
        </p:nvSpPr>
        <p:spPr>
          <a:xfrm>
            <a:off x="2225274" y="1269038"/>
            <a:ext cx="8081799" cy="400110"/>
          </a:xfrm>
          <a:prstGeom prst="rect">
            <a:avLst/>
          </a:prstGeom>
          <a:noFill/>
        </p:spPr>
        <p:txBody>
          <a:bodyPr wrap="square" rtlCol="0">
            <a:spAutoFit/>
          </a:bodyPr>
          <a:lstStyle/>
          <a:p>
            <a:pPr algn="ctr"/>
            <a:r>
              <a:rPr lang="es-CO" sz="2000" b="1" dirty="0">
                <a:solidFill>
                  <a:schemeClr val="accent1">
                    <a:lumMod val="75000"/>
                  </a:schemeClr>
                </a:solidFill>
                <a:latin typeface="Arial Narrow" panose="020B0606020202030204" pitchFamily="34" charset="0"/>
              </a:rPr>
              <a:t>Temario Comercial</a:t>
            </a:r>
          </a:p>
        </p:txBody>
      </p:sp>
      <p:sp>
        <p:nvSpPr>
          <p:cNvPr id="9" name="CuadroTexto 8"/>
          <p:cNvSpPr txBox="1"/>
          <p:nvPr/>
        </p:nvSpPr>
        <p:spPr>
          <a:xfrm>
            <a:off x="5509823"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 Jul 2017 </a:t>
            </a:r>
          </a:p>
        </p:txBody>
      </p:sp>
      <p:sp>
        <p:nvSpPr>
          <p:cNvPr id="10" name="Rectángulo 9"/>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1715678" y="79003"/>
            <a:ext cx="10380133" cy="523220"/>
          </a:xfrm>
          <a:prstGeom prst="rect">
            <a:avLst/>
          </a:prstGeom>
          <a:noFill/>
        </p:spPr>
        <p:txBody>
          <a:bodyPr wrap="square" rtlCol="0">
            <a:spAutoFit/>
          </a:bodyPr>
          <a:lstStyle/>
          <a:p>
            <a:pPr algn="r"/>
            <a:r>
              <a:rPr lang="es-CO" sz="2800" b="1" dirty="0">
                <a:solidFill>
                  <a:schemeClr val="bg1"/>
                </a:solidFill>
              </a:rPr>
              <a:t>CONTENIDO</a:t>
            </a:r>
          </a:p>
        </p:txBody>
      </p:sp>
    </p:spTree>
    <p:extLst>
      <p:ext uri="{BB962C8B-B14F-4D97-AF65-F5344CB8AC3E}">
        <p14:creationId xmlns:p14="http://schemas.microsoft.com/office/powerpoint/2010/main" val="38648765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9"/>
          <p:cNvSpPr/>
          <p:nvPr/>
        </p:nvSpPr>
        <p:spPr>
          <a:xfrm>
            <a:off x="1519065" y="-3274"/>
            <a:ext cx="9144000" cy="75917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b="1" dirty="0">
                <a:latin typeface="Arial Narrow" panose="020B0606020202030204" pitchFamily="34" charset="0"/>
              </a:rPr>
              <a:t>GESTION DE COBRO PERSUASIVO </a:t>
            </a:r>
          </a:p>
        </p:txBody>
      </p:sp>
      <p:pic>
        <p:nvPicPr>
          <p:cNvPr id="27"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2" y="35397"/>
            <a:ext cx="1233817" cy="635238"/>
          </a:xfrm>
          <a:prstGeom prst="rect">
            <a:avLst/>
          </a:prstGeom>
        </p:spPr>
      </p:pic>
      <p:sp>
        <p:nvSpPr>
          <p:cNvPr id="20" name="Rectángulo 19"/>
          <p:cNvSpPr/>
          <p:nvPr/>
        </p:nvSpPr>
        <p:spPr>
          <a:xfrm>
            <a:off x="1524000" y="6646772"/>
            <a:ext cx="9144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21" name="CuadroTexto 20"/>
          <p:cNvSpPr txBox="1"/>
          <p:nvPr/>
        </p:nvSpPr>
        <p:spPr>
          <a:xfrm>
            <a:off x="5509823"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 Jul 2017 </a:t>
            </a:r>
          </a:p>
        </p:txBody>
      </p:sp>
      <p:sp>
        <p:nvSpPr>
          <p:cNvPr id="58" name="AutoShape 2" descr="Resultado de imagen para recurso humano"/>
          <p:cNvSpPr>
            <a:spLocks noChangeAspect="1" noChangeArrowheads="1"/>
          </p:cNvSpPr>
          <p:nvPr/>
        </p:nvSpPr>
        <p:spPr bwMode="auto">
          <a:xfrm>
            <a:off x="1640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graphicFrame>
        <p:nvGraphicFramePr>
          <p:cNvPr id="11" name="Gráfico 10">
            <a:extLst>
              <a:ext uri="{FF2B5EF4-FFF2-40B4-BE49-F238E27FC236}">
                <a16:creationId xmlns:a16="http://schemas.microsoft.com/office/drawing/2014/main" id="{010426EA-4AE1-4AA2-813D-EE7A33944F64}"/>
              </a:ext>
            </a:extLst>
          </p:cNvPr>
          <p:cNvGraphicFramePr>
            <a:graphicFrameLocks/>
          </p:cNvGraphicFramePr>
          <p:nvPr>
            <p:extLst/>
          </p:nvPr>
        </p:nvGraphicFramePr>
        <p:xfrm>
          <a:off x="4055269" y="1167547"/>
          <a:ext cx="6026944" cy="223718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Gráfico 11">
            <a:extLst/>
          </p:cNvPr>
          <p:cNvGraphicFramePr>
            <a:graphicFrameLocks/>
          </p:cNvGraphicFramePr>
          <p:nvPr>
            <p:extLst/>
          </p:nvPr>
        </p:nvGraphicFramePr>
        <p:xfrm>
          <a:off x="4055270" y="3631491"/>
          <a:ext cx="5740253" cy="2773410"/>
        </p:xfrm>
        <a:graphic>
          <a:graphicData uri="http://schemas.openxmlformats.org/drawingml/2006/chart">
            <c:chart xmlns:c="http://schemas.openxmlformats.org/drawingml/2006/chart" xmlns:r="http://schemas.openxmlformats.org/officeDocument/2006/relationships" r:id="rId5"/>
          </a:graphicData>
        </a:graphic>
      </p:graphicFrame>
      <p:sp>
        <p:nvSpPr>
          <p:cNvPr id="2" name="CuadroTexto 1"/>
          <p:cNvSpPr txBox="1"/>
          <p:nvPr/>
        </p:nvSpPr>
        <p:spPr>
          <a:xfrm>
            <a:off x="1754981" y="4648465"/>
            <a:ext cx="1885950" cy="830997"/>
          </a:xfrm>
          <a:prstGeom prst="rect">
            <a:avLst/>
          </a:prstGeom>
          <a:noFill/>
        </p:spPr>
        <p:txBody>
          <a:bodyPr wrap="square" rtlCol="0">
            <a:spAutoFit/>
          </a:bodyPr>
          <a:lstStyle/>
          <a:p>
            <a:pPr algn="ctr"/>
            <a:r>
              <a:rPr lang="es-CO" sz="1600" dirty="0">
                <a:solidFill>
                  <a:schemeClr val="accent1">
                    <a:lumMod val="75000"/>
                  </a:schemeClr>
                </a:solidFill>
                <a:latin typeface="Arial Narrow" panose="020B0606020202030204" pitchFamily="34" charset="0"/>
              </a:rPr>
              <a:t>Recaudo primer semestre año 2016 - 2017</a:t>
            </a:r>
          </a:p>
        </p:txBody>
      </p:sp>
      <p:sp>
        <p:nvSpPr>
          <p:cNvPr id="15" name="CuadroTexto 14"/>
          <p:cNvSpPr txBox="1"/>
          <p:nvPr/>
        </p:nvSpPr>
        <p:spPr>
          <a:xfrm>
            <a:off x="1754981" y="1762920"/>
            <a:ext cx="1885950" cy="830997"/>
          </a:xfrm>
          <a:prstGeom prst="rect">
            <a:avLst/>
          </a:prstGeom>
          <a:noFill/>
        </p:spPr>
        <p:txBody>
          <a:bodyPr wrap="square" rtlCol="0">
            <a:spAutoFit/>
          </a:bodyPr>
          <a:lstStyle/>
          <a:p>
            <a:pPr algn="ctr"/>
            <a:r>
              <a:rPr lang="es-CO" sz="1600" dirty="0">
                <a:solidFill>
                  <a:schemeClr val="accent1">
                    <a:lumMod val="75000"/>
                  </a:schemeClr>
                </a:solidFill>
                <a:latin typeface="Arial Narrow" panose="020B0606020202030204" pitchFamily="34" charset="0"/>
              </a:rPr>
              <a:t>Recaudo primer semestre año 2016 - 2017</a:t>
            </a:r>
          </a:p>
        </p:txBody>
      </p:sp>
      <p:sp>
        <p:nvSpPr>
          <p:cNvPr id="13" name="CuadroTexto 12"/>
          <p:cNvSpPr txBox="1"/>
          <p:nvPr/>
        </p:nvSpPr>
        <p:spPr>
          <a:xfrm>
            <a:off x="8346639" y="1466564"/>
            <a:ext cx="2321361" cy="276999"/>
          </a:xfrm>
          <a:prstGeom prst="rect">
            <a:avLst/>
          </a:prstGeom>
          <a:noFill/>
        </p:spPr>
        <p:txBody>
          <a:bodyPr wrap="square" rtlCol="0">
            <a:spAutoFit/>
          </a:bodyPr>
          <a:lstStyle/>
          <a:p>
            <a:pPr algn="r"/>
            <a:r>
              <a:rPr lang="es-CO" sz="1200" dirty="0"/>
              <a:t>Cifras en Millones $</a:t>
            </a:r>
          </a:p>
        </p:txBody>
      </p:sp>
      <p:sp>
        <p:nvSpPr>
          <p:cNvPr id="14" name="Rectángulo 13"/>
          <p:cNvSpPr/>
          <p:nvPr/>
        </p:nvSpPr>
        <p:spPr>
          <a:xfrm>
            <a:off x="0" y="6658852"/>
            <a:ext cx="12192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16" name="CuadroTexto 15"/>
          <p:cNvSpPr txBox="1"/>
          <p:nvPr/>
        </p:nvSpPr>
        <p:spPr>
          <a:xfrm>
            <a:off x="5509823" y="664374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 Jul 2017 </a:t>
            </a:r>
          </a:p>
        </p:txBody>
      </p:sp>
      <p:sp>
        <p:nvSpPr>
          <p:cNvPr id="17" name="Rectángulo 16"/>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8" name="Imagen 17" descr="Fondos oscuros-01.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9" name="CuadroTexto 18"/>
          <p:cNvSpPr txBox="1"/>
          <p:nvPr/>
        </p:nvSpPr>
        <p:spPr>
          <a:xfrm>
            <a:off x="1715678" y="79003"/>
            <a:ext cx="10380133" cy="523220"/>
          </a:xfrm>
          <a:prstGeom prst="rect">
            <a:avLst/>
          </a:prstGeom>
          <a:noFill/>
        </p:spPr>
        <p:txBody>
          <a:bodyPr wrap="square" rtlCol="0">
            <a:spAutoFit/>
          </a:bodyPr>
          <a:lstStyle/>
          <a:p>
            <a:pPr algn="r"/>
            <a:r>
              <a:rPr lang="es-CO" sz="2800" b="1" dirty="0">
                <a:solidFill>
                  <a:schemeClr val="bg1"/>
                </a:solidFill>
              </a:rPr>
              <a:t>GESTIÓN COBRO PERSUASIVO</a:t>
            </a:r>
          </a:p>
        </p:txBody>
      </p:sp>
    </p:spTree>
    <p:extLst>
      <p:ext uri="{BB962C8B-B14F-4D97-AF65-F5344CB8AC3E}">
        <p14:creationId xmlns:p14="http://schemas.microsoft.com/office/powerpoint/2010/main" val="18435224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9"/>
          <p:cNvSpPr/>
          <p:nvPr/>
        </p:nvSpPr>
        <p:spPr>
          <a:xfrm>
            <a:off x="1519065" y="-3274"/>
            <a:ext cx="9144000" cy="75917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b="1" dirty="0">
                <a:latin typeface="Arial Narrow" panose="020B0606020202030204" pitchFamily="34" charset="0"/>
              </a:rPr>
              <a:t>RECAUDOS GESTIÓN DIRECTA SAE</a:t>
            </a:r>
          </a:p>
        </p:txBody>
      </p:sp>
      <p:pic>
        <p:nvPicPr>
          <p:cNvPr id="27"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2" y="35397"/>
            <a:ext cx="1233817" cy="635238"/>
          </a:xfrm>
          <a:prstGeom prst="rect">
            <a:avLst/>
          </a:prstGeom>
        </p:spPr>
      </p:pic>
      <p:sp>
        <p:nvSpPr>
          <p:cNvPr id="20" name="Rectángulo 19"/>
          <p:cNvSpPr/>
          <p:nvPr/>
        </p:nvSpPr>
        <p:spPr>
          <a:xfrm>
            <a:off x="1524000" y="6646772"/>
            <a:ext cx="9144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21" name="CuadroTexto 20"/>
          <p:cNvSpPr txBox="1"/>
          <p:nvPr/>
        </p:nvSpPr>
        <p:spPr>
          <a:xfrm>
            <a:off x="5509823"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 Jul 2017 </a:t>
            </a:r>
          </a:p>
        </p:txBody>
      </p:sp>
      <p:sp>
        <p:nvSpPr>
          <p:cNvPr id="58" name="AutoShape 2" descr="Resultado de imagen para recurso humano"/>
          <p:cNvSpPr>
            <a:spLocks noChangeAspect="1" noChangeArrowheads="1"/>
          </p:cNvSpPr>
          <p:nvPr/>
        </p:nvSpPr>
        <p:spPr bwMode="auto">
          <a:xfrm>
            <a:off x="1640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2" name="CuadroTexto 1"/>
          <p:cNvSpPr txBox="1"/>
          <p:nvPr/>
        </p:nvSpPr>
        <p:spPr>
          <a:xfrm>
            <a:off x="1831345" y="4613832"/>
            <a:ext cx="1885950" cy="830997"/>
          </a:xfrm>
          <a:prstGeom prst="rect">
            <a:avLst/>
          </a:prstGeom>
          <a:noFill/>
        </p:spPr>
        <p:txBody>
          <a:bodyPr wrap="square" rtlCol="0">
            <a:spAutoFit/>
          </a:bodyPr>
          <a:lstStyle/>
          <a:p>
            <a:r>
              <a:rPr lang="es-CO" sz="1600" dirty="0">
                <a:solidFill>
                  <a:schemeClr val="accent1">
                    <a:lumMod val="75000"/>
                  </a:schemeClr>
                </a:solidFill>
                <a:latin typeface="Arial Narrow" panose="020B0606020202030204" pitchFamily="34" charset="0"/>
              </a:rPr>
              <a:t>Recaudo primer semestre año 2016 - 2017</a:t>
            </a:r>
          </a:p>
        </p:txBody>
      </p:sp>
      <p:sp>
        <p:nvSpPr>
          <p:cNvPr id="15" name="CuadroTexto 14"/>
          <p:cNvSpPr txBox="1"/>
          <p:nvPr/>
        </p:nvSpPr>
        <p:spPr>
          <a:xfrm>
            <a:off x="1754981" y="1998593"/>
            <a:ext cx="1885950" cy="830997"/>
          </a:xfrm>
          <a:prstGeom prst="rect">
            <a:avLst/>
          </a:prstGeom>
          <a:noFill/>
        </p:spPr>
        <p:txBody>
          <a:bodyPr wrap="square" rtlCol="0">
            <a:spAutoFit/>
          </a:bodyPr>
          <a:lstStyle/>
          <a:p>
            <a:r>
              <a:rPr lang="es-CO" sz="1600" dirty="0">
                <a:solidFill>
                  <a:schemeClr val="accent1">
                    <a:lumMod val="75000"/>
                  </a:schemeClr>
                </a:solidFill>
                <a:latin typeface="Arial Narrow" panose="020B0606020202030204" pitchFamily="34" charset="0"/>
              </a:rPr>
              <a:t>Recaudo primer semestre año 2016 - 2017</a:t>
            </a:r>
          </a:p>
        </p:txBody>
      </p:sp>
      <p:graphicFrame>
        <p:nvGraphicFramePr>
          <p:cNvPr id="13" name="Gráfico 12">
            <a:extLst>
              <a:ext uri="{FF2B5EF4-FFF2-40B4-BE49-F238E27FC236}">
                <a16:creationId xmlns:a16="http://schemas.microsoft.com/office/drawing/2014/main" id="{A167997D-EF34-43B7-8BC5-F963C8A808D3}"/>
              </a:ext>
            </a:extLst>
          </p:cNvPr>
          <p:cNvGraphicFramePr>
            <a:graphicFrameLocks/>
          </p:cNvGraphicFramePr>
          <p:nvPr>
            <p:extLst>
              <p:ext uri="{D42A27DB-BD31-4B8C-83A1-F6EECF244321}">
                <p14:modId xmlns:p14="http://schemas.microsoft.com/office/powerpoint/2010/main" val="3085424185"/>
              </p:ext>
            </p:extLst>
          </p:nvPr>
        </p:nvGraphicFramePr>
        <p:xfrm>
          <a:off x="3842919" y="1331880"/>
          <a:ext cx="6239293" cy="269232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Gráfico 13">
            <a:extLst>
              <a:ext uri="{FF2B5EF4-FFF2-40B4-BE49-F238E27FC236}">
                <a16:creationId xmlns:a16="http://schemas.microsoft.com/office/drawing/2014/main" id="{470C5DD8-A25A-45F2-80EB-B99F292A2AA9}"/>
              </a:ext>
            </a:extLst>
          </p:cNvPr>
          <p:cNvGraphicFramePr>
            <a:graphicFrameLocks/>
          </p:cNvGraphicFramePr>
          <p:nvPr>
            <p:extLst>
              <p:ext uri="{D42A27DB-BD31-4B8C-83A1-F6EECF244321}">
                <p14:modId xmlns:p14="http://schemas.microsoft.com/office/powerpoint/2010/main" val="1310209628"/>
              </p:ext>
            </p:extLst>
          </p:nvPr>
        </p:nvGraphicFramePr>
        <p:xfrm>
          <a:off x="4707442" y="3870140"/>
          <a:ext cx="4510244" cy="2162044"/>
        </p:xfrm>
        <a:graphic>
          <a:graphicData uri="http://schemas.openxmlformats.org/drawingml/2006/chart">
            <c:chart xmlns:c="http://schemas.openxmlformats.org/drawingml/2006/chart" xmlns:r="http://schemas.openxmlformats.org/officeDocument/2006/relationships" r:id="rId5"/>
          </a:graphicData>
        </a:graphic>
      </p:graphicFrame>
      <p:sp>
        <p:nvSpPr>
          <p:cNvPr id="16" name="CuadroTexto 15"/>
          <p:cNvSpPr txBox="1"/>
          <p:nvPr/>
        </p:nvSpPr>
        <p:spPr>
          <a:xfrm>
            <a:off x="1869281" y="6091160"/>
            <a:ext cx="8239124" cy="584775"/>
          </a:xfrm>
          <a:prstGeom prst="rect">
            <a:avLst/>
          </a:prstGeom>
          <a:noFill/>
        </p:spPr>
        <p:txBody>
          <a:bodyPr wrap="square" rtlCol="0">
            <a:spAutoFit/>
          </a:bodyPr>
          <a:lstStyle/>
          <a:p>
            <a:pPr marL="285750" indent="-285750">
              <a:buFont typeface="Wingdings" panose="05000000000000000000" pitchFamily="2" charset="2"/>
              <a:buChar char="ü"/>
            </a:pPr>
            <a:r>
              <a:rPr lang="es-CO" sz="1600" dirty="0">
                <a:solidFill>
                  <a:schemeClr val="accent1">
                    <a:lumMod val="75000"/>
                  </a:schemeClr>
                </a:solidFill>
                <a:latin typeface="Arial Narrow" panose="020B0606020202030204" pitchFamily="34" charset="0"/>
              </a:rPr>
              <a:t>Legalización de ocupación (24) se han realizado contratos de transacción por valor de $838.9 Millones.</a:t>
            </a:r>
          </a:p>
          <a:p>
            <a:pPr marL="285750" indent="-285750">
              <a:buFont typeface="Wingdings" panose="05000000000000000000" pitchFamily="2" charset="2"/>
              <a:buChar char="ü"/>
            </a:pPr>
            <a:r>
              <a:rPr lang="es-CO" sz="1600" dirty="0">
                <a:solidFill>
                  <a:schemeClr val="accent1">
                    <a:lumMod val="75000"/>
                  </a:schemeClr>
                </a:solidFill>
                <a:latin typeface="Arial Narrow" panose="020B0606020202030204" pitchFamily="34" charset="0"/>
              </a:rPr>
              <a:t>Recaudo y facturación centralizado 523 contratos  </a:t>
            </a:r>
          </a:p>
        </p:txBody>
      </p:sp>
      <p:sp>
        <p:nvSpPr>
          <p:cNvPr id="17" name="CuadroTexto 16"/>
          <p:cNvSpPr txBox="1"/>
          <p:nvPr/>
        </p:nvSpPr>
        <p:spPr>
          <a:xfrm>
            <a:off x="8211405" y="1328706"/>
            <a:ext cx="2321361" cy="276999"/>
          </a:xfrm>
          <a:prstGeom prst="rect">
            <a:avLst/>
          </a:prstGeom>
          <a:noFill/>
        </p:spPr>
        <p:txBody>
          <a:bodyPr wrap="square" rtlCol="0">
            <a:spAutoFit/>
          </a:bodyPr>
          <a:lstStyle/>
          <a:p>
            <a:pPr algn="r"/>
            <a:r>
              <a:rPr lang="es-CO" sz="1200" dirty="0"/>
              <a:t>Cifras en Millones $</a:t>
            </a:r>
          </a:p>
        </p:txBody>
      </p:sp>
      <p:sp>
        <p:nvSpPr>
          <p:cNvPr id="18" name="Rectángulo 17"/>
          <p:cNvSpPr/>
          <p:nvPr/>
        </p:nvSpPr>
        <p:spPr>
          <a:xfrm>
            <a:off x="0" y="6658852"/>
            <a:ext cx="12192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19" name="CuadroTexto 18"/>
          <p:cNvSpPr txBox="1"/>
          <p:nvPr/>
        </p:nvSpPr>
        <p:spPr>
          <a:xfrm>
            <a:off x="5509823" y="664374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 Jul 2017 </a:t>
            </a:r>
          </a:p>
        </p:txBody>
      </p:sp>
      <p:sp>
        <p:nvSpPr>
          <p:cNvPr id="25" name="Rectángulo 24"/>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8" name="Imagen 27" descr="Fondos oscuros-01.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29" name="CuadroTexto 28"/>
          <p:cNvSpPr txBox="1"/>
          <p:nvPr/>
        </p:nvSpPr>
        <p:spPr>
          <a:xfrm>
            <a:off x="1715678" y="79003"/>
            <a:ext cx="10380133" cy="523220"/>
          </a:xfrm>
          <a:prstGeom prst="rect">
            <a:avLst/>
          </a:prstGeom>
          <a:noFill/>
        </p:spPr>
        <p:txBody>
          <a:bodyPr wrap="square" rtlCol="0">
            <a:spAutoFit/>
          </a:bodyPr>
          <a:lstStyle/>
          <a:p>
            <a:pPr algn="r"/>
            <a:r>
              <a:rPr lang="es-CO" sz="2800" b="1" dirty="0">
                <a:solidFill>
                  <a:schemeClr val="bg1"/>
                </a:solidFill>
              </a:rPr>
              <a:t>RECAUDOS GESTIÓN DIRECTA SAE</a:t>
            </a:r>
          </a:p>
        </p:txBody>
      </p:sp>
    </p:spTree>
    <p:extLst>
      <p:ext uri="{BB962C8B-B14F-4D97-AF65-F5344CB8AC3E}">
        <p14:creationId xmlns:p14="http://schemas.microsoft.com/office/powerpoint/2010/main" val="32532118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9"/>
          <p:cNvSpPr/>
          <p:nvPr/>
        </p:nvSpPr>
        <p:spPr>
          <a:xfrm>
            <a:off x="1519065" y="-3274"/>
            <a:ext cx="9144000" cy="75917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latin typeface="Arial Narrow" panose="020B0606020202030204" pitchFamily="34" charset="0"/>
              </a:rPr>
              <a:t>                                                             TOTAL RECAUDOS GESTIÓN DIRECTA + COBRO PERSUASIVO.</a:t>
            </a:r>
          </a:p>
        </p:txBody>
      </p:sp>
      <p:pic>
        <p:nvPicPr>
          <p:cNvPr id="27"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2" y="35397"/>
            <a:ext cx="1233817" cy="635238"/>
          </a:xfrm>
          <a:prstGeom prst="rect">
            <a:avLst/>
          </a:prstGeom>
        </p:spPr>
      </p:pic>
      <p:sp>
        <p:nvSpPr>
          <p:cNvPr id="20" name="Rectángulo 19"/>
          <p:cNvSpPr/>
          <p:nvPr/>
        </p:nvSpPr>
        <p:spPr>
          <a:xfrm>
            <a:off x="1524000" y="6646772"/>
            <a:ext cx="9144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21" name="CuadroTexto 20"/>
          <p:cNvSpPr txBox="1"/>
          <p:nvPr/>
        </p:nvSpPr>
        <p:spPr>
          <a:xfrm>
            <a:off x="5509823"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 Jul 2017 </a:t>
            </a:r>
          </a:p>
        </p:txBody>
      </p:sp>
      <p:sp>
        <p:nvSpPr>
          <p:cNvPr id="58" name="AutoShape 2" descr="Resultado de imagen para recurso humano"/>
          <p:cNvSpPr>
            <a:spLocks noChangeAspect="1" noChangeArrowheads="1"/>
          </p:cNvSpPr>
          <p:nvPr/>
        </p:nvSpPr>
        <p:spPr bwMode="auto">
          <a:xfrm>
            <a:off x="1640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11" name="CuadroTexto 10"/>
          <p:cNvSpPr txBox="1"/>
          <p:nvPr/>
        </p:nvSpPr>
        <p:spPr>
          <a:xfrm>
            <a:off x="8042395" y="1376718"/>
            <a:ext cx="2321361" cy="276999"/>
          </a:xfrm>
          <a:prstGeom prst="rect">
            <a:avLst/>
          </a:prstGeom>
          <a:noFill/>
        </p:spPr>
        <p:txBody>
          <a:bodyPr wrap="square" rtlCol="0">
            <a:spAutoFit/>
          </a:bodyPr>
          <a:lstStyle/>
          <a:p>
            <a:pPr algn="r"/>
            <a:r>
              <a:rPr lang="es-CO" sz="1200" dirty="0">
                <a:latin typeface="Arial Narrow" panose="020B0606020202030204" pitchFamily="34" charset="0"/>
              </a:rPr>
              <a:t>Cifras en Millones $</a:t>
            </a:r>
          </a:p>
        </p:txBody>
      </p:sp>
      <p:graphicFrame>
        <p:nvGraphicFramePr>
          <p:cNvPr id="9" name="6 Gráfico"/>
          <p:cNvGraphicFramePr>
            <a:graphicFrameLocks/>
          </p:cNvGraphicFramePr>
          <p:nvPr>
            <p:extLst>
              <p:ext uri="{D42A27DB-BD31-4B8C-83A1-F6EECF244321}">
                <p14:modId xmlns:p14="http://schemas.microsoft.com/office/powerpoint/2010/main" val="984504763"/>
              </p:ext>
            </p:extLst>
          </p:nvPr>
        </p:nvGraphicFramePr>
        <p:xfrm>
          <a:off x="2056264" y="1344991"/>
          <a:ext cx="8052178" cy="281104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8 Gráfico"/>
          <p:cNvGraphicFramePr>
            <a:graphicFrameLocks/>
          </p:cNvGraphicFramePr>
          <p:nvPr>
            <p:extLst/>
          </p:nvPr>
        </p:nvGraphicFramePr>
        <p:xfrm>
          <a:off x="2357936" y="3958286"/>
          <a:ext cx="4610099" cy="2688703"/>
        </p:xfrm>
        <a:graphic>
          <a:graphicData uri="http://schemas.openxmlformats.org/drawingml/2006/chart">
            <c:chart xmlns:c="http://schemas.openxmlformats.org/drawingml/2006/chart" xmlns:r="http://schemas.openxmlformats.org/officeDocument/2006/relationships" r:id="rId5"/>
          </a:graphicData>
        </a:graphic>
      </p:graphicFrame>
      <p:sp>
        <p:nvSpPr>
          <p:cNvPr id="2" name="1 Flecha abajo"/>
          <p:cNvSpPr/>
          <p:nvPr/>
        </p:nvSpPr>
        <p:spPr>
          <a:xfrm rot="10800000">
            <a:off x="7898865" y="5234622"/>
            <a:ext cx="1023582" cy="859809"/>
          </a:xfrm>
          <a:prstGeom prst="downArrow">
            <a:avLst/>
          </a:prstGeom>
          <a:solidFill>
            <a:srgbClr val="00FF99"/>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s-CO"/>
          </a:p>
        </p:txBody>
      </p:sp>
      <p:sp>
        <p:nvSpPr>
          <p:cNvPr id="3" name="2 CuadroTexto"/>
          <p:cNvSpPr txBox="1"/>
          <p:nvPr/>
        </p:nvSpPr>
        <p:spPr>
          <a:xfrm>
            <a:off x="8184109" y="5657087"/>
            <a:ext cx="600501" cy="338554"/>
          </a:xfrm>
          <a:prstGeom prst="rect">
            <a:avLst/>
          </a:prstGeom>
          <a:noFill/>
        </p:spPr>
        <p:txBody>
          <a:bodyPr wrap="square" rtlCol="0">
            <a:spAutoFit/>
          </a:bodyPr>
          <a:lstStyle/>
          <a:p>
            <a:r>
              <a:rPr lang="es-CO" sz="1600" b="1" dirty="0"/>
              <a:t>72%</a:t>
            </a:r>
          </a:p>
        </p:txBody>
      </p:sp>
      <p:sp>
        <p:nvSpPr>
          <p:cNvPr id="4" name="3 CuadroTexto"/>
          <p:cNvSpPr txBox="1"/>
          <p:nvPr/>
        </p:nvSpPr>
        <p:spPr>
          <a:xfrm>
            <a:off x="6843630" y="4292925"/>
            <a:ext cx="3134050" cy="830997"/>
          </a:xfrm>
          <a:prstGeom prst="rect">
            <a:avLst/>
          </a:prstGeom>
          <a:noFill/>
        </p:spPr>
        <p:txBody>
          <a:bodyPr wrap="square" rtlCol="0">
            <a:spAutoFit/>
          </a:bodyPr>
          <a:lstStyle/>
          <a:p>
            <a:pPr algn="ctr"/>
            <a:r>
              <a:rPr lang="es-CO" sz="1600" dirty="0">
                <a:solidFill>
                  <a:schemeClr val="accent1">
                    <a:lumMod val="75000"/>
                  </a:schemeClr>
                </a:solidFill>
                <a:latin typeface="Arial Narrow" panose="020B0606020202030204" pitchFamily="34" charset="0"/>
              </a:rPr>
              <a:t>Gestión facturación y recaudo centralizado</a:t>
            </a:r>
          </a:p>
          <a:p>
            <a:pPr algn="ctr"/>
            <a:r>
              <a:rPr lang="es-CO" sz="1600" b="1" dirty="0">
                <a:solidFill>
                  <a:schemeClr val="accent1">
                    <a:lumMod val="75000"/>
                  </a:schemeClr>
                </a:solidFill>
                <a:latin typeface="Arial Narrow" panose="020B0606020202030204" pitchFamily="34" charset="0"/>
              </a:rPr>
              <a:t>523 Contratos retoma</a:t>
            </a:r>
          </a:p>
        </p:txBody>
      </p:sp>
      <p:sp>
        <p:nvSpPr>
          <p:cNvPr id="5" name="4 Cerrar llave"/>
          <p:cNvSpPr/>
          <p:nvPr/>
        </p:nvSpPr>
        <p:spPr>
          <a:xfrm>
            <a:off x="6546376" y="4067034"/>
            <a:ext cx="297254" cy="2456597"/>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14" name="Rectángulo 13"/>
          <p:cNvSpPr/>
          <p:nvPr/>
        </p:nvSpPr>
        <p:spPr>
          <a:xfrm>
            <a:off x="0" y="6658852"/>
            <a:ext cx="12192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15" name="CuadroTexto 14"/>
          <p:cNvSpPr txBox="1"/>
          <p:nvPr/>
        </p:nvSpPr>
        <p:spPr>
          <a:xfrm>
            <a:off x="5509823" y="664374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 Jul 2017 </a:t>
            </a:r>
          </a:p>
        </p:txBody>
      </p:sp>
      <p:sp>
        <p:nvSpPr>
          <p:cNvPr id="16" name="Rectángulo 15"/>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7" name="Imagen 16" descr="Fondos oscuros-01.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8" name="CuadroTexto 17"/>
          <p:cNvSpPr txBox="1"/>
          <p:nvPr/>
        </p:nvSpPr>
        <p:spPr>
          <a:xfrm>
            <a:off x="1715678" y="79003"/>
            <a:ext cx="10380133" cy="954107"/>
          </a:xfrm>
          <a:prstGeom prst="rect">
            <a:avLst/>
          </a:prstGeom>
          <a:noFill/>
        </p:spPr>
        <p:txBody>
          <a:bodyPr wrap="square" rtlCol="0">
            <a:spAutoFit/>
          </a:bodyPr>
          <a:lstStyle/>
          <a:p>
            <a:pPr algn="r"/>
            <a:r>
              <a:rPr lang="es-CO" sz="2800" b="1" dirty="0">
                <a:solidFill>
                  <a:schemeClr val="bg1"/>
                </a:solidFill>
              </a:rPr>
              <a:t>TOTAL RECAUDOS:</a:t>
            </a:r>
          </a:p>
          <a:p>
            <a:pPr algn="r"/>
            <a:r>
              <a:rPr lang="es-CO" sz="2800" b="1" dirty="0">
                <a:solidFill>
                  <a:schemeClr val="bg1"/>
                </a:solidFill>
              </a:rPr>
              <a:t>GESTIÓN DIRECTA + COBRO PERSUASIVO</a:t>
            </a:r>
          </a:p>
        </p:txBody>
      </p:sp>
    </p:spTree>
    <p:extLst>
      <p:ext uri="{BB962C8B-B14F-4D97-AF65-F5344CB8AC3E}">
        <p14:creationId xmlns:p14="http://schemas.microsoft.com/office/powerpoint/2010/main" val="33262698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9"/>
          <p:cNvSpPr/>
          <p:nvPr/>
        </p:nvSpPr>
        <p:spPr>
          <a:xfrm>
            <a:off x="1519065" y="-3274"/>
            <a:ext cx="9144000" cy="75917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latin typeface="Arial Narrow" panose="020B0606020202030204" pitchFamily="34" charset="0"/>
              </a:rPr>
              <a:t>GESTIÓN VENTAS DIRECTAS - SAE</a:t>
            </a:r>
          </a:p>
        </p:txBody>
      </p:sp>
      <p:pic>
        <p:nvPicPr>
          <p:cNvPr id="27"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2" y="35397"/>
            <a:ext cx="1233817" cy="635238"/>
          </a:xfrm>
          <a:prstGeom prst="rect">
            <a:avLst/>
          </a:prstGeom>
        </p:spPr>
      </p:pic>
      <p:sp>
        <p:nvSpPr>
          <p:cNvPr id="20" name="Rectángulo 19"/>
          <p:cNvSpPr/>
          <p:nvPr/>
        </p:nvSpPr>
        <p:spPr>
          <a:xfrm>
            <a:off x="1524000" y="6646772"/>
            <a:ext cx="9144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21" name="CuadroTexto 20"/>
          <p:cNvSpPr txBox="1"/>
          <p:nvPr/>
        </p:nvSpPr>
        <p:spPr>
          <a:xfrm>
            <a:off x="5509823"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 Jul 2017 </a:t>
            </a:r>
          </a:p>
        </p:txBody>
      </p:sp>
      <p:sp>
        <p:nvSpPr>
          <p:cNvPr id="58" name="AutoShape 2" descr="Resultado de imagen para recurso humano"/>
          <p:cNvSpPr>
            <a:spLocks noChangeAspect="1" noChangeArrowheads="1"/>
          </p:cNvSpPr>
          <p:nvPr/>
        </p:nvSpPr>
        <p:spPr bwMode="auto">
          <a:xfrm>
            <a:off x="1640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11" name="CuadroTexto 10"/>
          <p:cNvSpPr txBox="1"/>
          <p:nvPr/>
        </p:nvSpPr>
        <p:spPr>
          <a:xfrm>
            <a:off x="6406411" y="1519506"/>
            <a:ext cx="1464965" cy="276999"/>
          </a:xfrm>
          <a:prstGeom prst="rect">
            <a:avLst/>
          </a:prstGeom>
          <a:noFill/>
        </p:spPr>
        <p:txBody>
          <a:bodyPr wrap="square" rtlCol="0">
            <a:spAutoFit/>
          </a:bodyPr>
          <a:lstStyle/>
          <a:p>
            <a:pPr algn="r"/>
            <a:r>
              <a:rPr lang="es-CO" sz="1200" dirty="0">
                <a:latin typeface="Arial Narrow" panose="020B0606020202030204" pitchFamily="34" charset="0"/>
              </a:rPr>
              <a:t>Cifras en Millones $</a:t>
            </a:r>
          </a:p>
        </p:txBody>
      </p:sp>
      <p:pic>
        <p:nvPicPr>
          <p:cNvPr id="8" name="Imagen 7"/>
          <p:cNvPicPr>
            <a:picLocks noChangeAspect="1"/>
          </p:cNvPicPr>
          <p:nvPr/>
        </p:nvPicPr>
        <p:blipFill>
          <a:blip r:embed="rId4"/>
          <a:stretch>
            <a:fillRect/>
          </a:stretch>
        </p:blipFill>
        <p:spPr>
          <a:xfrm>
            <a:off x="1869282" y="1271667"/>
            <a:ext cx="3954615" cy="5288148"/>
          </a:xfrm>
          <a:prstGeom prst="rect">
            <a:avLst/>
          </a:prstGeom>
          <a:ln>
            <a:solidFill>
              <a:srgbClr val="000A8B"/>
            </a:solidFill>
          </a:ln>
        </p:spPr>
      </p:pic>
      <p:sp>
        <p:nvSpPr>
          <p:cNvPr id="9" name="CuadroTexto 8"/>
          <p:cNvSpPr txBox="1"/>
          <p:nvPr/>
        </p:nvSpPr>
        <p:spPr>
          <a:xfrm>
            <a:off x="6967527" y="2560116"/>
            <a:ext cx="3056631" cy="369332"/>
          </a:xfrm>
          <a:prstGeom prst="rect">
            <a:avLst/>
          </a:prstGeom>
          <a:noFill/>
        </p:spPr>
        <p:txBody>
          <a:bodyPr wrap="square" rtlCol="0">
            <a:spAutoFit/>
          </a:bodyPr>
          <a:lstStyle/>
          <a:p>
            <a:pPr algn="ctr"/>
            <a:r>
              <a:rPr lang="es-CO" dirty="0">
                <a:solidFill>
                  <a:schemeClr val="accent1">
                    <a:lumMod val="75000"/>
                  </a:schemeClr>
                </a:solidFill>
                <a:latin typeface="Arial Narrow" panose="020B0606020202030204" pitchFamily="34" charset="0"/>
              </a:rPr>
              <a:t>Composición por estado legal.</a:t>
            </a:r>
          </a:p>
        </p:txBody>
      </p:sp>
      <p:pic>
        <p:nvPicPr>
          <p:cNvPr id="10" name="Imagen 9"/>
          <p:cNvPicPr>
            <a:picLocks noChangeAspect="1"/>
          </p:cNvPicPr>
          <p:nvPr/>
        </p:nvPicPr>
        <p:blipFill rotWithShape="1">
          <a:blip r:embed="rId5"/>
          <a:srcRect l="12170" t="8413" r="15172" b="3732"/>
          <a:stretch/>
        </p:blipFill>
        <p:spPr>
          <a:xfrm>
            <a:off x="6668540" y="3088565"/>
            <a:ext cx="3612155" cy="2226913"/>
          </a:xfrm>
          <a:prstGeom prst="rect">
            <a:avLst/>
          </a:prstGeom>
        </p:spPr>
      </p:pic>
      <p:sp>
        <p:nvSpPr>
          <p:cNvPr id="4" name="Cerrar llave 3"/>
          <p:cNvSpPr/>
          <p:nvPr/>
        </p:nvSpPr>
        <p:spPr>
          <a:xfrm>
            <a:off x="5989796" y="1548809"/>
            <a:ext cx="394296" cy="4414837"/>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12" name="Rectángulo 11"/>
          <p:cNvSpPr/>
          <p:nvPr/>
        </p:nvSpPr>
        <p:spPr>
          <a:xfrm>
            <a:off x="0" y="6658852"/>
            <a:ext cx="12192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13" name="CuadroTexto 12"/>
          <p:cNvSpPr txBox="1"/>
          <p:nvPr/>
        </p:nvSpPr>
        <p:spPr>
          <a:xfrm>
            <a:off x="5509823" y="664374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 Jul 2017 </a:t>
            </a:r>
          </a:p>
        </p:txBody>
      </p:sp>
      <p:sp>
        <p:nvSpPr>
          <p:cNvPr id="17" name="Rectángulo 16"/>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8" name="Imagen 17" descr="Fondos oscuros-01.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9" name="CuadroTexto 18"/>
          <p:cNvSpPr txBox="1"/>
          <p:nvPr/>
        </p:nvSpPr>
        <p:spPr>
          <a:xfrm>
            <a:off x="1715678" y="79003"/>
            <a:ext cx="10380133" cy="523220"/>
          </a:xfrm>
          <a:prstGeom prst="rect">
            <a:avLst/>
          </a:prstGeom>
          <a:noFill/>
        </p:spPr>
        <p:txBody>
          <a:bodyPr wrap="square" rtlCol="0">
            <a:spAutoFit/>
          </a:bodyPr>
          <a:lstStyle/>
          <a:p>
            <a:pPr algn="r"/>
            <a:r>
              <a:rPr lang="es-CO" sz="2800" b="1" dirty="0">
                <a:solidFill>
                  <a:schemeClr val="bg1"/>
                </a:solidFill>
              </a:rPr>
              <a:t>GESTIÓN VENTAS DIRECTAS SAE</a:t>
            </a:r>
          </a:p>
        </p:txBody>
      </p:sp>
    </p:spTree>
    <p:extLst>
      <p:ext uri="{BB962C8B-B14F-4D97-AF65-F5344CB8AC3E}">
        <p14:creationId xmlns:p14="http://schemas.microsoft.com/office/powerpoint/2010/main" val="28875690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9"/>
          <p:cNvSpPr/>
          <p:nvPr/>
        </p:nvSpPr>
        <p:spPr>
          <a:xfrm>
            <a:off x="1519065" y="-3274"/>
            <a:ext cx="9144000" cy="75917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b="1" dirty="0">
                <a:latin typeface="Arial Narrow" panose="020B0606020202030204" pitchFamily="34" charset="0"/>
              </a:rPr>
              <a:t>                                         GESTIÓN VENTAS DIRECTAS: CUOTAS PARTES Y DACIONES EN PAGO</a:t>
            </a:r>
          </a:p>
        </p:txBody>
      </p:sp>
      <p:pic>
        <p:nvPicPr>
          <p:cNvPr id="27"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2" y="35397"/>
            <a:ext cx="1233817" cy="635238"/>
          </a:xfrm>
          <a:prstGeom prst="rect">
            <a:avLst/>
          </a:prstGeom>
        </p:spPr>
      </p:pic>
      <p:sp>
        <p:nvSpPr>
          <p:cNvPr id="20" name="Rectángulo 19"/>
          <p:cNvSpPr/>
          <p:nvPr/>
        </p:nvSpPr>
        <p:spPr>
          <a:xfrm>
            <a:off x="1524000" y="6646772"/>
            <a:ext cx="9144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21" name="CuadroTexto 20"/>
          <p:cNvSpPr txBox="1"/>
          <p:nvPr/>
        </p:nvSpPr>
        <p:spPr>
          <a:xfrm>
            <a:off x="5509823"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 Jul 2017 </a:t>
            </a:r>
          </a:p>
        </p:txBody>
      </p:sp>
      <p:sp>
        <p:nvSpPr>
          <p:cNvPr id="11" name="CuadroTexto 10"/>
          <p:cNvSpPr txBox="1"/>
          <p:nvPr/>
        </p:nvSpPr>
        <p:spPr>
          <a:xfrm>
            <a:off x="8869838" y="1423215"/>
            <a:ext cx="1464965" cy="276999"/>
          </a:xfrm>
          <a:prstGeom prst="rect">
            <a:avLst/>
          </a:prstGeom>
          <a:noFill/>
        </p:spPr>
        <p:txBody>
          <a:bodyPr wrap="square" rtlCol="0">
            <a:spAutoFit/>
          </a:bodyPr>
          <a:lstStyle/>
          <a:p>
            <a:pPr algn="r"/>
            <a:r>
              <a:rPr lang="es-CO" sz="1200" dirty="0">
                <a:latin typeface="Arial Narrow" panose="020B0606020202030204" pitchFamily="34" charset="0"/>
              </a:rPr>
              <a:t>Cifras en Millones $</a:t>
            </a:r>
          </a:p>
        </p:txBody>
      </p:sp>
      <p:pic>
        <p:nvPicPr>
          <p:cNvPr id="2" name="Imagen 1"/>
          <p:cNvPicPr>
            <a:picLocks noChangeAspect="1"/>
          </p:cNvPicPr>
          <p:nvPr/>
        </p:nvPicPr>
        <p:blipFill>
          <a:blip r:embed="rId4"/>
          <a:stretch>
            <a:fillRect/>
          </a:stretch>
        </p:blipFill>
        <p:spPr>
          <a:xfrm>
            <a:off x="5138738" y="1700214"/>
            <a:ext cx="5038377" cy="1432217"/>
          </a:xfrm>
          <a:prstGeom prst="rect">
            <a:avLst/>
          </a:prstGeom>
        </p:spPr>
      </p:pic>
      <p:sp>
        <p:nvSpPr>
          <p:cNvPr id="13" name="CuadroTexto 12"/>
          <p:cNvSpPr txBox="1"/>
          <p:nvPr/>
        </p:nvSpPr>
        <p:spPr>
          <a:xfrm>
            <a:off x="1793082" y="2186850"/>
            <a:ext cx="2240757" cy="646331"/>
          </a:xfrm>
          <a:prstGeom prst="rect">
            <a:avLst/>
          </a:prstGeom>
          <a:noFill/>
        </p:spPr>
        <p:txBody>
          <a:bodyPr wrap="square" rtlCol="0">
            <a:spAutoFit/>
          </a:bodyPr>
          <a:lstStyle/>
          <a:p>
            <a:pPr algn="ctr"/>
            <a:r>
              <a:rPr lang="es-CO" u="sng" dirty="0">
                <a:solidFill>
                  <a:schemeClr val="accent1">
                    <a:lumMod val="75000"/>
                  </a:schemeClr>
                </a:solidFill>
                <a:latin typeface="Arial Narrow" panose="020B0606020202030204" pitchFamily="34" charset="0"/>
              </a:rPr>
              <a:t>Gestión Directa cuotas partes:</a:t>
            </a:r>
          </a:p>
        </p:txBody>
      </p:sp>
      <p:pic>
        <p:nvPicPr>
          <p:cNvPr id="3" name="Imagen 2"/>
          <p:cNvPicPr>
            <a:picLocks noChangeAspect="1"/>
          </p:cNvPicPr>
          <p:nvPr/>
        </p:nvPicPr>
        <p:blipFill>
          <a:blip r:embed="rId5"/>
          <a:stretch>
            <a:fillRect/>
          </a:stretch>
        </p:blipFill>
        <p:spPr>
          <a:xfrm>
            <a:off x="5138738" y="4130431"/>
            <a:ext cx="5038377" cy="1187803"/>
          </a:xfrm>
          <a:prstGeom prst="rect">
            <a:avLst/>
          </a:prstGeom>
          <a:ln>
            <a:solidFill>
              <a:srgbClr val="000A8B"/>
            </a:solidFill>
          </a:ln>
        </p:spPr>
      </p:pic>
      <p:sp>
        <p:nvSpPr>
          <p:cNvPr id="15" name="CuadroTexto 14"/>
          <p:cNvSpPr txBox="1"/>
          <p:nvPr/>
        </p:nvSpPr>
        <p:spPr>
          <a:xfrm>
            <a:off x="1793082" y="4370414"/>
            <a:ext cx="2202657" cy="646331"/>
          </a:xfrm>
          <a:prstGeom prst="rect">
            <a:avLst/>
          </a:prstGeom>
          <a:noFill/>
        </p:spPr>
        <p:txBody>
          <a:bodyPr wrap="square" rtlCol="0">
            <a:spAutoFit/>
          </a:bodyPr>
          <a:lstStyle/>
          <a:p>
            <a:pPr algn="ctr"/>
            <a:r>
              <a:rPr lang="es-CO" u="sng" dirty="0">
                <a:solidFill>
                  <a:schemeClr val="accent1">
                    <a:lumMod val="75000"/>
                  </a:schemeClr>
                </a:solidFill>
                <a:latin typeface="Arial Narrow" panose="020B0606020202030204" pitchFamily="34" charset="0"/>
              </a:rPr>
              <a:t>Gestión Directa Daciones en pago:</a:t>
            </a:r>
          </a:p>
        </p:txBody>
      </p:sp>
      <p:sp>
        <p:nvSpPr>
          <p:cNvPr id="6" name="Flecha derecha 5"/>
          <p:cNvSpPr/>
          <p:nvPr/>
        </p:nvSpPr>
        <p:spPr>
          <a:xfrm>
            <a:off x="4238626" y="2186849"/>
            <a:ext cx="500063" cy="527776"/>
          </a:xfrm>
          <a:prstGeom prst="rightArrow">
            <a:avLst/>
          </a:prstGeom>
          <a:solidFill>
            <a:srgbClr val="92D050"/>
          </a:solid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s-CO"/>
          </a:p>
        </p:txBody>
      </p:sp>
      <p:sp>
        <p:nvSpPr>
          <p:cNvPr id="18" name="Flecha derecha 17"/>
          <p:cNvSpPr/>
          <p:nvPr/>
        </p:nvSpPr>
        <p:spPr>
          <a:xfrm>
            <a:off x="4238626" y="4424154"/>
            <a:ext cx="500063" cy="527776"/>
          </a:xfrm>
          <a:prstGeom prst="rightArrow">
            <a:avLst/>
          </a:prstGeom>
          <a:solidFill>
            <a:srgbClr val="92D050"/>
          </a:solid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s-CO"/>
          </a:p>
        </p:txBody>
      </p:sp>
      <p:sp>
        <p:nvSpPr>
          <p:cNvPr id="14" name="Rectángulo 13"/>
          <p:cNvSpPr/>
          <p:nvPr/>
        </p:nvSpPr>
        <p:spPr>
          <a:xfrm>
            <a:off x="0" y="6658852"/>
            <a:ext cx="12192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16" name="CuadroTexto 15"/>
          <p:cNvSpPr txBox="1"/>
          <p:nvPr/>
        </p:nvSpPr>
        <p:spPr>
          <a:xfrm>
            <a:off x="5509823" y="664374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 Jul 2017 </a:t>
            </a:r>
          </a:p>
        </p:txBody>
      </p:sp>
      <p:sp>
        <p:nvSpPr>
          <p:cNvPr id="17" name="Rectángulo 16"/>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9" name="Imagen 18" descr="Fondos oscuros-01.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22" name="CuadroTexto 21"/>
          <p:cNvSpPr txBox="1"/>
          <p:nvPr/>
        </p:nvSpPr>
        <p:spPr>
          <a:xfrm>
            <a:off x="1715678" y="79003"/>
            <a:ext cx="10380133" cy="954107"/>
          </a:xfrm>
          <a:prstGeom prst="rect">
            <a:avLst/>
          </a:prstGeom>
          <a:noFill/>
        </p:spPr>
        <p:txBody>
          <a:bodyPr wrap="square" rtlCol="0">
            <a:spAutoFit/>
          </a:bodyPr>
          <a:lstStyle/>
          <a:p>
            <a:pPr algn="r"/>
            <a:r>
              <a:rPr lang="es-CO" sz="2800" b="1" dirty="0">
                <a:solidFill>
                  <a:schemeClr val="bg1"/>
                </a:solidFill>
              </a:rPr>
              <a:t>GESTIÓN VENTAS DIRECTAS: </a:t>
            </a:r>
          </a:p>
          <a:p>
            <a:pPr algn="r"/>
            <a:r>
              <a:rPr lang="es-CO" sz="2800" b="1" dirty="0">
                <a:solidFill>
                  <a:schemeClr val="bg1"/>
                </a:solidFill>
              </a:rPr>
              <a:t>CUOTAS PARTES Y DACIONES EN PAGO</a:t>
            </a:r>
          </a:p>
        </p:txBody>
      </p:sp>
    </p:spTree>
    <p:extLst>
      <p:ext uri="{BB962C8B-B14F-4D97-AF65-F5344CB8AC3E}">
        <p14:creationId xmlns:p14="http://schemas.microsoft.com/office/powerpoint/2010/main" val="42527779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p:cNvSpPr txBox="1"/>
          <p:nvPr/>
        </p:nvSpPr>
        <p:spPr>
          <a:xfrm>
            <a:off x="8314437" y="1220628"/>
            <a:ext cx="2321361" cy="261610"/>
          </a:xfrm>
          <a:prstGeom prst="rect">
            <a:avLst/>
          </a:prstGeom>
          <a:noFill/>
        </p:spPr>
        <p:txBody>
          <a:bodyPr wrap="square" rtlCol="0">
            <a:spAutoFit/>
          </a:bodyPr>
          <a:lstStyle/>
          <a:p>
            <a:pPr algn="r"/>
            <a:r>
              <a:rPr lang="es-CO" sz="1100" dirty="0">
                <a:solidFill>
                  <a:schemeClr val="tx2"/>
                </a:solidFill>
                <a:latin typeface="Arial Narrow" panose="020B0606020202030204" pitchFamily="34" charset="0"/>
              </a:rPr>
              <a:t>Cifras en Millones $</a:t>
            </a: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sp>
        <p:nvSpPr>
          <p:cNvPr id="5" name="CuadroTexto 4"/>
          <p:cNvSpPr txBox="1"/>
          <p:nvPr/>
        </p:nvSpPr>
        <p:spPr>
          <a:xfrm>
            <a:off x="1766887" y="5084871"/>
            <a:ext cx="8658225" cy="1569660"/>
          </a:xfrm>
          <a:prstGeom prst="rect">
            <a:avLst/>
          </a:prstGeom>
          <a:solidFill>
            <a:schemeClr val="bg1">
              <a:lumMod val="95000"/>
            </a:schemeClr>
          </a:solidFill>
        </p:spPr>
        <p:txBody>
          <a:bodyPr wrap="square" rtlCol="0">
            <a:spAutoFit/>
          </a:bodyPr>
          <a:lstStyle/>
          <a:p>
            <a:pPr marL="285750" indent="-285750">
              <a:buFont typeface="Wingdings" panose="05000000000000000000" pitchFamily="2" charset="2"/>
              <a:buChar char="v"/>
            </a:pPr>
            <a:r>
              <a:rPr lang="es-CO" sz="1600" dirty="0">
                <a:latin typeface="Arial Narrow" panose="020B0606020202030204" pitchFamily="34" charset="0"/>
              </a:rPr>
              <a:t>Compromiso entrega portafolio año 2017: $138.000</a:t>
            </a:r>
          </a:p>
          <a:p>
            <a:pPr marL="285750" indent="-285750">
              <a:buFont typeface="Wingdings" panose="05000000000000000000" pitchFamily="2" charset="2"/>
              <a:buChar char="v"/>
            </a:pPr>
            <a:r>
              <a:rPr lang="es-CO" sz="1600" dirty="0">
                <a:latin typeface="Arial Narrow" panose="020B0606020202030204" pitchFamily="34" charset="0"/>
              </a:rPr>
              <a:t>Meta de ventas: $165.200</a:t>
            </a:r>
          </a:p>
          <a:p>
            <a:pPr marL="285750" indent="-285750">
              <a:buFont typeface="Wingdings" panose="05000000000000000000" pitchFamily="2" charset="2"/>
              <a:buChar char="v"/>
            </a:pPr>
            <a:r>
              <a:rPr lang="es-CO" sz="1600" dirty="0">
                <a:latin typeface="Arial Narrow" panose="020B0606020202030204" pitchFamily="34" charset="0"/>
              </a:rPr>
              <a:t>Proyección entrega de inmuebles a agosto 2017: $92.000</a:t>
            </a:r>
          </a:p>
          <a:p>
            <a:pPr marL="285750" indent="-285750">
              <a:buFont typeface="Wingdings" panose="05000000000000000000" pitchFamily="2" charset="2"/>
              <a:buChar char="v"/>
            </a:pPr>
            <a:r>
              <a:rPr lang="es-CO" sz="1600" dirty="0">
                <a:latin typeface="Arial Narrow" panose="020B0606020202030204" pitchFamily="34" charset="0"/>
              </a:rPr>
              <a:t>En julio de 2017: $91.892 disponibles + $101.808 de entrega= $193.700 millones (Diferencia $8.357)</a:t>
            </a:r>
          </a:p>
          <a:p>
            <a:pPr marL="285750" indent="-285750">
              <a:buFont typeface="Wingdings" panose="05000000000000000000" pitchFamily="2" charset="2"/>
              <a:buChar char="v"/>
            </a:pPr>
            <a:r>
              <a:rPr lang="es-CO" sz="1600" dirty="0">
                <a:latin typeface="Arial Narrow" panose="020B0606020202030204" pitchFamily="34" charset="0"/>
              </a:rPr>
              <a:t>Entrega de inmuebles con proyección agosto 2017: $177.527, aumento del 22.43%</a:t>
            </a:r>
          </a:p>
          <a:p>
            <a:pPr marL="285750" indent="-285750">
              <a:buFont typeface="Wingdings" panose="05000000000000000000" pitchFamily="2" charset="2"/>
              <a:buChar char="v"/>
            </a:pPr>
            <a:endParaRPr lang="es-CO" sz="1600" dirty="0">
              <a:latin typeface="Arial Narrow" panose="020B0606020202030204" pitchFamily="34" charset="0"/>
            </a:endParaRPr>
          </a:p>
        </p:txBody>
      </p:sp>
      <p:pic>
        <p:nvPicPr>
          <p:cNvPr id="7" name="Imagen 6"/>
          <p:cNvPicPr>
            <a:picLocks noChangeAspect="1"/>
          </p:cNvPicPr>
          <p:nvPr/>
        </p:nvPicPr>
        <p:blipFill rotWithShape="1">
          <a:blip r:embed="rId4"/>
          <a:srcRect l="3923" t="13745" r="1891" b="11558"/>
          <a:stretch/>
        </p:blipFill>
        <p:spPr>
          <a:xfrm>
            <a:off x="1583527" y="1513577"/>
            <a:ext cx="8995118" cy="3539004"/>
          </a:xfrm>
          <a:prstGeom prst="rect">
            <a:avLst/>
          </a:prstGeom>
        </p:spPr>
      </p:pic>
      <p:sp>
        <p:nvSpPr>
          <p:cNvPr id="8" name="Rectángulo 7"/>
          <p:cNvSpPr/>
          <p:nvPr/>
        </p:nvSpPr>
        <p:spPr>
          <a:xfrm>
            <a:off x="0" y="6658852"/>
            <a:ext cx="12192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9" name="CuadroTexto 8"/>
          <p:cNvSpPr txBox="1"/>
          <p:nvPr/>
        </p:nvSpPr>
        <p:spPr>
          <a:xfrm>
            <a:off x="5509823" y="664374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 Jul 2017 </a:t>
            </a:r>
          </a:p>
        </p:txBody>
      </p:sp>
      <p:sp>
        <p:nvSpPr>
          <p:cNvPr id="10" name="Rectángulo 9"/>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1715678" y="79003"/>
            <a:ext cx="10380133" cy="954107"/>
          </a:xfrm>
          <a:prstGeom prst="rect">
            <a:avLst/>
          </a:prstGeom>
          <a:noFill/>
        </p:spPr>
        <p:txBody>
          <a:bodyPr wrap="square" rtlCol="0">
            <a:spAutoFit/>
          </a:bodyPr>
          <a:lstStyle/>
          <a:p>
            <a:pPr algn="r"/>
            <a:r>
              <a:rPr lang="es-CO" sz="2800" b="1" dirty="0">
                <a:solidFill>
                  <a:schemeClr val="bg1"/>
                </a:solidFill>
              </a:rPr>
              <a:t>ESTADO PORTAFOLIO INMUEBLES – PROCESO DE COMERCIALIZACIÓN</a:t>
            </a:r>
          </a:p>
        </p:txBody>
      </p:sp>
    </p:spTree>
    <p:extLst>
      <p:ext uri="{BB962C8B-B14F-4D97-AF65-F5344CB8AC3E}">
        <p14:creationId xmlns:p14="http://schemas.microsoft.com/office/powerpoint/2010/main" val="23324878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p:cNvSpPr txBox="1"/>
          <p:nvPr/>
        </p:nvSpPr>
        <p:spPr>
          <a:xfrm>
            <a:off x="9280715" y="1236145"/>
            <a:ext cx="2321361" cy="261610"/>
          </a:xfrm>
          <a:prstGeom prst="rect">
            <a:avLst/>
          </a:prstGeom>
          <a:noFill/>
        </p:spPr>
        <p:txBody>
          <a:bodyPr wrap="square" rtlCol="0">
            <a:spAutoFit/>
          </a:bodyPr>
          <a:lstStyle/>
          <a:p>
            <a:pPr algn="r"/>
            <a:r>
              <a:rPr lang="es-CO" sz="1100" dirty="0">
                <a:solidFill>
                  <a:schemeClr val="tx2"/>
                </a:solidFill>
                <a:latin typeface="Arial Narrow" panose="020B0606020202030204" pitchFamily="34" charset="0"/>
              </a:rPr>
              <a:t>Cifras en Millones $</a:t>
            </a:r>
          </a:p>
        </p:txBody>
      </p:sp>
      <p:sp>
        <p:nvSpPr>
          <p:cNvPr id="17" name="CuadroTexto 16"/>
          <p:cNvSpPr txBox="1"/>
          <p:nvPr/>
        </p:nvSpPr>
        <p:spPr>
          <a:xfrm>
            <a:off x="3323605" y="4861873"/>
            <a:ext cx="2319690" cy="1169551"/>
          </a:xfrm>
          <a:prstGeom prst="rect">
            <a:avLst/>
          </a:prstGeom>
          <a:solidFill>
            <a:schemeClr val="accent1">
              <a:lumMod val="75000"/>
            </a:schemeClr>
          </a:solidFill>
          <a:ln>
            <a:solidFill>
              <a:schemeClr val="accent1"/>
            </a:solidFill>
          </a:ln>
        </p:spPr>
        <p:txBody>
          <a:bodyPr wrap="square" rtlCol="0">
            <a:spAutoFit/>
          </a:bodyPr>
          <a:lstStyle/>
          <a:p>
            <a:pPr algn="ctr"/>
            <a:r>
              <a:rPr lang="es-CO" sz="1400" b="1" dirty="0">
                <a:solidFill>
                  <a:schemeClr val="bg1"/>
                </a:solidFill>
                <a:latin typeface="Arial Narrow" panose="020B0606020202030204" pitchFamily="34" charset="0"/>
              </a:rPr>
              <a:t>CONCEPTO</a:t>
            </a:r>
          </a:p>
          <a:p>
            <a:endParaRPr lang="es-CO" sz="1400" dirty="0">
              <a:solidFill>
                <a:schemeClr val="bg1"/>
              </a:solidFill>
              <a:latin typeface="Arial Narrow" panose="020B0606020202030204" pitchFamily="34" charset="0"/>
            </a:endParaRPr>
          </a:p>
          <a:p>
            <a:r>
              <a:rPr lang="es-CO" sz="1400" dirty="0">
                <a:solidFill>
                  <a:schemeClr val="bg1"/>
                </a:solidFill>
                <a:latin typeface="Arial Narrow" panose="020B0606020202030204" pitchFamily="34" charset="0"/>
              </a:rPr>
              <a:t>Unid. Comerciales Vendidas: </a:t>
            </a:r>
          </a:p>
          <a:p>
            <a:r>
              <a:rPr lang="es-CO" sz="1400" dirty="0">
                <a:solidFill>
                  <a:schemeClr val="bg1"/>
                </a:solidFill>
                <a:latin typeface="Arial Narrow" panose="020B0606020202030204" pitchFamily="34" charset="0"/>
              </a:rPr>
              <a:t>M.I. Vendidas:</a:t>
            </a:r>
          </a:p>
          <a:p>
            <a:r>
              <a:rPr lang="es-CO" sz="1400" dirty="0">
                <a:solidFill>
                  <a:schemeClr val="bg1"/>
                </a:solidFill>
                <a:latin typeface="Arial Narrow" panose="020B0606020202030204" pitchFamily="34" charset="0"/>
              </a:rPr>
              <a:t>Valor Ventas: 		 </a:t>
            </a:r>
          </a:p>
        </p:txBody>
      </p:sp>
      <p:sp>
        <p:nvSpPr>
          <p:cNvPr id="18" name="CuadroTexto 17"/>
          <p:cNvSpPr txBox="1"/>
          <p:nvPr/>
        </p:nvSpPr>
        <p:spPr>
          <a:xfrm>
            <a:off x="7147575" y="4830542"/>
            <a:ext cx="1137740" cy="1169551"/>
          </a:xfrm>
          <a:prstGeom prst="rect">
            <a:avLst/>
          </a:prstGeom>
          <a:solidFill>
            <a:schemeClr val="tx2">
              <a:lumMod val="20000"/>
              <a:lumOff val="80000"/>
            </a:schemeClr>
          </a:solidFill>
        </p:spPr>
        <p:txBody>
          <a:bodyPr wrap="square" rtlCol="0">
            <a:spAutoFit/>
          </a:bodyPr>
          <a:lstStyle/>
          <a:p>
            <a:pPr algn="ctr"/>
            <a:r>
              <a:rPr lang="es-CO" sz="1400" b="1" u="sng" dirty="0">
                <a:solidFill>
                  <a:schemeClr val="tx2"/>
                </a:solidFill>
                <a:latin typeface="Arial Narrow" panose="020B0606020202030204" pitchFamily="34" charset="0"/>
              </a:rPr>
              <a:t>AÑO 2016</a:t>
            </a:r>
          </a:p>
          <a:p>
            <a:pPr algn="ctr"/>
            <a:endParaRPr lang="es-CO" sz="1400" dirty="0">
              <a:solidFill>
                <a:schemeClr val="tx2"/>
              </a:solidFill>
              <a:latin typeface="Arial Narrow" panose="020B0606020202030204" pitchFamily="34" charset="0"/>
            </a:endParaRPr>
          </a:p>
          <a:p>
            <a:pPr algn="ctr"/>
            <a:r>
              <a:rPr lang="es-CO" sz="1400" dirty="0">
                <a:solidFill>
                  <a:schemeClr val="tx2"/>
                </a:solidFill>
                <a:latin typeface="Arial Narrow" panose="020B0606020202030204" pitchFamily="34" charset="0"/>
              </a:rPr>
              <a:t>79</a:t>
            </a:r>
          </a:p>
          <a:p>
            <a:pPr algn="ctr"/>
            <a:r>
              <a:rPr lang="es-CO" sz="1400" dirty="0">
                <a:solidFill>
                  <a:schemeClr val="tx2"/>
                </a:solidFill>
                <a:latin typeface="Arial Narrow" panose="020B0606020202030204" pitchFamily="34" charset="0"/>
              </a:rPr>
              <a:t>128</a:t>
            </a:r>
          </a:p>
          <a:p>
            <a:pPr algn="ctr"/>
            <a:r>
              <a:rPr lang="es-CO" sz="1400" b="1" dirty="0">
                <a:solidFill>
                  <a:schemeClr val="tx2"/>
                </a:solidFill>
                <a:latin typeface="Arial Narrow" panose="020B0606020202030204" pitchFamily="34" charset="0"/>
              </a:rPr>
              <a:t>$22,249</a:t>
            </a:r>
          </a:p>
        </p:txBody>
      </p:sp>
      <p:sp>
        <p:nvSpPr>
          <p:cNvPr id="19" name="CuadroTexto 18"/>
          <p:cNvSpPr txBox="1"/>
          <p:nvPr/>
        </p:nvSpPr>
        <p:spPr>
          <a:xfrm>
            <a:off x="5811396" y="4833027"/>
            <a:ext cx="1137740" cy="1169551"/>
          </a:xfrm>
          <a:prstGeom prst="rect">
            <a:avLst/>
          </a:prstGeom>
          <a:solidFill>
            <a:schemeClr val="tx2">
              <a:lumMod val="20000"/>
              <a:lumOff val="80000"/>
            </a:schemeClr>
          </a:solidFill>
        </p:spPr>
        <p:txBody>
          <a:bodyPr wrap="square" rtlCol="0">
            <a:spAutoFit/>
          </a:bodyPr>
          <a:lstStyle/>
          <a:p>
            <a:pPr algn="ctr"/>
            <a:r>
              <a:rPr lang="es-CO" sz="1400" b="1" u="sng" dirty="0">
                <a:solidFill>
                  <a:schemeClr val="tx2"/>
                </a:solidFill>
                <a:latin typeface="Arial Narrow" panose="020B0606020202030204" pitchFamily="34" charset="0"/>
              </a:rPr>
              <a:t>AÑO 2015</a:t>
            </a:r>
          </a:p>
          <a:p>
            <a:pPr algn="ctr"/>
            <a:endParaRPr lang="es-CO" sz="1400" dirty="0">
              <a:solidFill>
                <a:schemeClr val="tx2"/>
              </a:solidFill>
              <a:latin typeface="Arial Narrow" panose="020B0606020202030204" pitchFamily="34" charset="0"/>
            </a:endParaRPr>
          </a:p>
          <a:p>
            <a:pPr algn="ctr"/>
            <a:r>
              <a:rPr lang="es-CO" sz="1400" dirty="0">
                <a:solidFill>
                  <a:schemeClr val="tx2"/>
                </a:solidFill>
                <a:latin typeface="Arial Narrow" panose="020B0606020202030204" pitchFamily="34" charset="0"/>
              </a:rPr>
              <a:t>26</a:t>
            </a:r>
          </a:p>
          <a:p>
            <a:pPr algn="ctr"/>
            <a:r>
              <a:rPr lang="es-CO" sz="1400" dirty="0">
                <a:solidFill>
                  <a:schemeClr val="tx2"/>
                </a:solidFill>
                <a:latin typeface="Arial Narrow" panose="020B0606020202030204" pitchFamily="34" charset="0"/>
              </a:rPr>
              <a:t>40</a:t>
            </a:r>
          </a:p>
          <a:p>
            <a:pPr algn="ctr"/>
            <a:r>
              <a:rPr lang="es-CO" sz="1400" b="1" dirty="0">
                <a:solidFill>
                  <a:schemeClr val="tx2"/>
                </a:solidFill>
                <a:latin typeface="Arial Narrow" panose="020B0606020202030204" pitchFamily="34" charset="0"/>
              </a:rPr>
              <a:t>$10,047</a:t>
            </a:r>
          </a:p>
        </p:txBody>
      </p:sp>
      <p:sp>
        <p:nvSpPr>
          <p:cNvPr id="22" name="CuadroTexto 21"/>
          <p:cNvSpPr txBox="1"/>
          <p:nvPr/>
        </p:nvSpPr>
        <p:spPr>
          <a:xfrm>
            <a:off x="8433858" y="4848457"/>
            <a:ext cx="1137740" cy="1169551"/>
          </a:xfrm>
          <a:prstGeom prst="rect">
            <a:avLst/>
          </a:prstGeom>
          <a:solidFill>
            <a:schemeClr val="bg1">
              <a:lumMod val="95000"/>
            </a:schemeClr>
          </a:solidFill>
        </p:spPr>
        <p:txBody>
          <a:bodyPr wrap="square" rtlCol="0">
            <a:spAutoFit/>
          </a:bodyPr>
          <a:lstStyle/>
          <a:p>
            <a:pPr algn="ctr"/>
            <a:r>
              <a:rPr lang="es-CO" sz="1400" b="1" u="sng" dirty="0">
                <a:solidFill>
                  <a:schemeClr val="tx2"/>
                </a:solidFill>
                <a:latin typeface="Arial Narrow" panose="020B0606020202030204" pitchFamily="34" charset="0"/>
              </a:rPr>
              <a:t>AÑO 2017</a:t>
            </a:r>
          </a:p>
          <a:p>
            <a:pPr algn="ctr"/>
            <a:endParaRPr lang="es-CO" sz="1400" b="1" u="sng" dirty="0">
              <a:solidFill>
                <a:schemeClr val="tx2"/>
              </a:solidFill>
              <a:latin typeface="Arial Narrow" panose="020B0606020202030204" pitchFamily="34" charset="0"/>
            </a:endParaRPr>
          </a:p>
          <a:p>
            <a:pPr algn="ctr"/>
            <a:r>
              <a:rPr lang="es-CO" sz="1400" dirty="0">
                <a:solidFill>
                  <a:schemeClr val="tx2"/>
                </a:solidFill>
                <a:latin typeface="Arial Narrow" panose="020B0606020202030204" pitchFamily="34" charset="0"/>
              </a:rPr>
              <a:t>49</a:t>
            </a:r>
          </a:p>
          <a:p>
            <a:pPr algn="ctr"/>
            <a:r>
              <a:rPr lang="es-ES" sz="1400" dirty="0">
                <a:solidFill>
                  <a:schemeClr val="tx2"/>
                </a:solidFill>
                <a:latin typeface="Arial Narrow" panose="020B0606020202030204" pitchFamily="34" charset="0"/>
              </a:rPr>
              <a:t>107</a:t>
            </a:r>
            <a:endParaRPr lang="es-CO" sz="1400" dirty="0">
              <a:solidFill>
                <a:schemeClr val="tx2"/>
              </a:solidFill>
              <a:latin typeface="Arial Narrow" panose="020B0606020202030204" pitchFamily="34" charset="0"/>
            </a:endParaRPr>
          </a:p>
          <a:p>
            <a:pPr algn="ctr"/>
            <a:r>
              <a:rPr lang="es-CO" sz="1400" b="1" dirty="0">
                <a:solidFill>
                  <a:schemeClr val="tx2"/>
                </a:solidFill>
                <a:latin typeface="Arial Narrow" panose="020B0606020202030204" pitchFamily="34" charset="0"/>
              </a:rPr>
              <a:t>$28.933</a:t>
            </a:r>
          </a:p>
        </p:txBody>
      </p:sp>
      <p:sp>
        <p:nvSpPr>
          <p:cNvPr id="11" name="CuadroTexto 10"/>
          <p:cNvSpPr txBox="1"/>
          <p:nvPr/>
        </p:nvSpPr>
        <p:spPr>
          <a:xfrm>
            <a:off x="3253113" y="4542666"/>
            <a:ext cx="2622678" cy="261610"/>
          </a:xfrm>
          <a:prstGeom prst="rect">
            <a:avLst/>
          </a:prstGeom>
          <a:noFill/>
        </p:spPr>
        <p:txBody>
          <a:bodyPr wrap="square" rtlCol="0">
            <a:spAutoFit/>
          </a:bodyPr>
          <a:lstStyle/>
          <a:p>
            <a:r>
              <a:rPr lang="es-CO" sz="1100" i="1" dirty="0">
                <a:solidFill>
                  <a:schemeClr val="accent1">
                    <a:lumMod val="75000"/>
                  </a:schemeClr>
                </a:solidFill>
              </a:rPr>
              <a:t>Datos a corte  17 de julio 17 </a:t>
            </a:r>
          </a:p>
        </p:txBody>
      </p:sp>
      <p:sp>
        <p:nvSpPr>
          <p:cNvPr id="23" name="Rectángulo 22"/>
          <p:cNvSpPr/>
          <p:nvPr/>
        </p:nvSpPr>
        <p:spPr>
          <a:xfrm>
            <a:off x="1520603" y="-2"/>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ESTADO PORTAFOLIO INMUEBLES – PROCESO DE COMERCIALIZACIÓN</a:t>
            </a: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sp>
        <p:nvSpPr>
          <p:cNvPr id="21" name="CuadroTexto 20"/>
          <p:cNvSpPr txBox="1"/>
          <p:nvPr/>
        </p:nvSpPr>
        <p:spPr>
          <a:xfrm>
            <a:off x="5875791" y="6295294"/>
            <a:ext cx="2409524" cy="305226"/>
          </a:xfrm>
          <a:prstGeom prst="rect">
            <a:avLst/>
          </a:prstGeom>
          <a:noFill/>
        </p:spPr>
        <p:txBody>
          <a:bodyPr wrap="square" rtlCol="0">
            <a:spAutoFit/>
          </a:bodyPr>
          <a:lstStyle/>
          <a:p>
            <a:pPr algn="ctr"/>
            <a:r>
              <a:rPr lang="es-CO" sz="1400" b="1" dirty="0">
                <a:solidFill>
                  <a:schemeClr val="tx2"/>
                </a:solidFill>
                <a:latin typeface="Arial Narrow" panose="020B0606020202030204" pitchFamily="34" charset="0"/>
              </a:rPr>
              <a:t>$32.296</a:t>
            </a:r>
          </a:p>
        </p:txBody>
      </p:sp>
      <p:sp>
        <p:nvSpPr>
          <p:cNvPr id="25" name="CuadroTexto 24"/>
          <p:cNvSpPr txBox="1"/>
          <p:nvPr/>
        </p:nvSpPr>
        <p:spPr>
          <a:xfrm>
            <a:off x="9720142" y="4824132"/>
            <a:ext cx="1442509" cy="276999"/>
          </a:xfrm>
          <a:prstGeom prst="rect">
            <a:avLst/>
          </a:prstGeom>
          <a:solidFill>
            <a:schemeClr val="bg1">
              <a:lumMod val="95000"/>
            </a:schemeClr>
          </a:solidFill>
        </p:spPr>
        <p:txBody>
          <a:bodyPr wrap="square" rtlCol="0">
            <a:spAutoFit/>
          </a:bodyPr>
          <a:lstStyle/>
          <a:p>
            <a:r>
              <a:rPr lang="es-CO" sz="1200" b="1" dirty="0">
                <a:solidFill>
                  <a:schemeClr val="tx2"/>
                </a:solidFill>
                <a:latin typeface="Arial Narrow" panose="020B0606020202030204" pitchFamily="34" charset="0"/>
              </a:rPr>
              <a:t>1 Trim. 2017: $10.024</a:t>
            </a:r>
          </a:p>
        </p:txBody>
      </p:sp>
      <p:sp>
        <p:nvSpPr>
          <p:cNvPr id="27" name="CuadroTexto 26"/>
          <p:cNvSpPr txBox="1"/>
          <p:nvPr/>
        </p:nvSpPr>
        <p:spPr>
          <a:xfrm>
            <a:off x="9720142" y="5731082"/>
            <a:ext cx="1389595" cy="276999"/>
          </a:xfrm>
          <a:prstGeom prst="rect">
            <a:avLst/>
          </a:prstGeom>
          <a:solidFill>
            <a:schemeClr val="bg1">
              <a:lumMod val="95000"/>
            </a:schemeClr>
          </a:solidFill>
        </p:spPr>
        <p:txBody>
          <a:bodyPr wrap="square" rtlCol="0">
            <a:spAutoFit/>
          </a:bodyPr>
          <a:lstStyle/>
          <a:p>
            <a:r>
              <a:rPr lang="es-CO" sz="1200" b="1" dirty="0">
                <a:solidFill>
                  <a:schemeClr val="tx2"/>
                </a:solidFill>
                <a:latin typeface="Arial Narrow" panose="020B0606020202030204" pitchFamily="34" charset="0"/>
              </a:rPr>
              <a:t>Puja 7 </a:t>
            </a:r>
            <a:r>
              <a:rPr lang="es-CO" sz="1200" b="1" dirty="0" err="1">
                <a:solidFill>
                  <a:schemeClr val="tx2"/>
                </a:solidFill>
                <a:latin typeface="Arial Narrow" panose="020B0606020202030204" pitchFamily="34" charset="0"/>
              </a:rPr>
              <a:t>F.M.I</a:t>
            </a:r>
            <a:r>
              <a:rPr lang="es-CO" sz="1200" b="1" dirty="0">
                <a:solidFill>
                  <a:schemeClr val="tx2"/>
                </a:solidFill>
                <a:latin typeface="Arial Narrow" panose="020B0606020202030204" pitchFamily="34" charset="0"/>
              </a:rPr>
              <a:t>: $ 3.287</a:t>
            </a:r>
          </a:p>
        </p:txBody>
      </p:sp>
      <p:sp>
        <p:nvSpPr>
          <p:cNvPr id="3" name="Cerrar llave 2"/>
          <p:cNvSpPr/>
          <p:nvPr/>
        </p:nvSpPr>
        <p:spPr>
          <a:xfrm rot="5400000">
            <a:off x="6972566" y="4931231"/>
            <a:ext cx="151579" cy="247392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28" name="CuadroTexto 27"/>
          <p:cNvSpPr txBox="1"/>
          <p:nvPr/>
        </p:nvSpPr>
        <p:spPr>
          <a:xfrm>
            <a:off x="8601448" y="6321786"/>
            <a:ext cx="2409524" cy="305226"/>
          </a:xfrm>
          <a:prstGeom prst="rect">
            <a:avLst/>
          </a:prstGeom>
          <a:noFill/>
        </p:spPr>
        <p:txBody>
          <a:bodyPr wrap="square" rtlCol="0">
            <a:spAutoFit/>
          </a:bodyPr>
          <a:lstStyle/>
          <a:p>
            <a:pPr algn="ctr"/>
            <a:r>
              <a:rPr lang="es-CO" sz="1400" b="1" dirty="0">
                <a:solidFill>
                  <a:schemeClr val="tx2"/>
                </a:solidFill>
                <a:latin typeface="Arial Narrow" panose="020B0606020202030204" pitchFamily="34" charset="0"/>
              </a:rPr>
              <a:t>17.51% Avance meta.</a:t>
            </a:r>
          </a:p>
        </p:txBody>
      </p:sp>
      <p:sp>
        <p:nvSpPr>
          <p:cNvPr id="29" name="Cerrar llave 28"/>
          <p:cNvSpPr/>
          <p:nvPr/>
        </p:nvSpPr>
        <p:spPr>
          <a:xfrm rot="5400000">
            <a:off x="9672650" y="4841466"/>
            <a:ext cx="198291" cy="2675875"/>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30" name="CuadroTexto 29"/>
          <p:cNvSpPr txBox="1"/>
          <p:nvPr/>
        </p:nvSpPr>
        <p:spPr>
          <a:xfrm>
            <a:off x="9723680" y="5201547"/>
            <a:ext cx="1442509" cy="276999"/>
          </a:xfrm>
          <a:prstGeom prst="rect">
            <a:avLst/>
          </a:prstGeom>
          <a:solidFill>
            <a:schemeClr val="bg1">
              <a:lumMod val="95000"/>
            </a:schemeClr>
          </a:solidFill>
        </p:spPr>
        <p:txBody>
          <a:bodyPr wrap="square" rtlCol="0">
            <a:spAutoFit/>
          </a:bodyPr>
          <a:lstStyle/>
          <a:p>
            <a:r>
              <a:rPr lang="es-CO" sz="1200" b="1" dirty="0">
                <a:solidFill>
                  <a:schemeClr val="tx2"/>
                </a:solidFill>
                <a:latin typeface="Arial Narrow" panose="020B0606020202030204" pitchFamily="34" charset="0"/>
              </a:rPr>
              <a:t>2 Trim. 2017: $18.909</a:t>
            </a:r>
          </a:p>
        </p:txBody>
      </p:sp>
      <p:sp>
        <p:nvSpPr>
          <p:cNvPr id="20" name="Rectángulo 19"/>
          <p:cNvSpPr/>
          <p:nvPr/>
        </p:nvSpPr>
        <p:spPr>
          <a:xfrm>
            <a:off x="0" y="6658852"/>
            <a:ext cx="12192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26" name="CuadroTexto 25"/>
          <p:cNvSpPr txBox="1"/>
          <p:nvPr/>
        </p:nvSpPr>
        <p:spPr>
          <a:xfrm>
            <a:off x="5509823" y="664374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 Jul 2017 </a:t>
            </a:r>
          </a:p>
        </p:txBody>
      </p:sp>
      <p:sp>
        <p:nvSpPr>
          <p:cNvPr id="34" name="Rectángulo 33"/>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35" name="Imagen 34"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36" name="CuadroTexto 35"/>
          <p:cNvSpPr txBox="1"/>
          <p:nvPr/>
        </p:nvSpPr>
        <p:spPr>
          <a:xfrm>
            <a:off x="1715678" y="79003"/>
            <a:ext cx="10380133" cy="954107"/>
          </a:xfrm>
          <a:prstGeom prst="rect">
            <a:avLst/>
          </a:prstGeom>
          <a:noFill/>
        </p:spPr>
        <p:txBody>
          <a:bodyPr wrap="square" rtlCol="0">
            <a:spAutoFit/>
          </a:bodyPr>
          <a:lstStyle/>
          <a:p>
            <a:pPr algn="r"/>
            <a:r>
              <a:rPr lang="es-CO" sz="2800" b="1" dirty="0">
                <a:solidFill>
                  <a:schemeClr val="bg1"/>
                </a:solidFill>
              </a:rPr>
              <a:t>ESTADO PORTAFOLIO INMUEBLES – PROCESO DE COMERCIALIZACIÓN</a:t>
            </a:r>
          </a:p>
        </p:txBody>
      </p:sp>
      <p:pic>
        <p:nvPicPr>
          <p:cNvPr id="2" name="Imagen 1"/>
          <p:cNvPicPr>
            <a:picLocks noChangeAspect="1"/>
          </p:cNvPicPr>
          <p:nvPr/>
        </p:nvPicPr>
        <p:blipFill>
          <a:blip r:embed="rId5"/>
          <a:stretch>
            <a:fillRect/>
          </a:stretch>
        </p:blipFill>
        <p:spPr>
          <a:xfrm>
            <a:off x="3323606" y="1549068"/>
            <a:ext cx="8401436" cy="2951399"/>
          </a:xfrm>
          <a:prstGeom prst="rect">
            <a:avLst/>
          </a:prstGeom>
        </p:spPr>
      </p:pic>
      <p:sp>
        <p:nvSpPr>
          <p:cNvPr id="5" name="Flecha: hacia la izquierda 4"/>
          <p:cNvSpPr/>
          <p:nvPr/>
        </p:nvSpPr>
        <p:spPr>
          <a:xfrm>
            <a:off x="2950590" y="3695308"/>
            <a:ext cx="373015" cy="273379"/>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6" name="CuadroTexto 5"/>
          <p:cNvSpPr txBox="1"/>
          <p:nvPr/>
        </p:nvSpPr>
        <p:spPr>
          <a:xfrm>
            <a:off x="191839" y="2888514"/>
            <a:ext cx="2746496" cy="1938992"/>
          </a:xfrm>
          <a:prstGeom prst="rect">
            <a:avLst/>
          </a:prstGeom>
          <a:solidFill>
            <a:srgbClr val="000A8B"/>
          </a:solidFill>
        </p:spPr>
        <p:txBody>
          <a:bodyPr wrap="square" rtlCol="0">
            <a:spAutoFit/>
          </a:bodyPr>
          <a:lstStyle/>
          <a:p>
            <a:pPr algn="just"/>
            <a:r>
              <a:rPr lang="es-CO" sz="2000" dirty="0">
                <a:solidFill>
                  <a:schemeClr val="bg1"/>
                </a:solidFill>
              </a:rPr>
              <a:t>Avalúos vencidos 1 vez: 75 unidades por valor de $36.540 millones</a:t>
            </a:r>
          </a:p>
          <a:p>
            <a:pPr algn="just"/>
            <a:r>
              <a:rPr lang="es-CO" sz="2000" dirty="0">
                <a:solidFill>
                  <a:schemeClr val="bg1"/>
                </a:solidFill>
              </a:rPr>
              <a:t>Avalúos vencidos 2 veces: 19 unidades por $19.813 millones  </a:t>
            </a:r>
          </a:p>
        </p:txBody>
      </p:sp>
    </p:spTree>
    <p:extLst>
      <p:ext uri="{BB962C8B-B14F-4D97-AF65-F5344CB8AC3E}">
        <p14:creationId xmlns:p14="http://schemas.microsoft.com/office/powerpoint/2010/main" val="1319897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p:cNvSpPr txBox="1"/>
          <p:nvPr/>
        </p:nvSpPr>
        <p:spPr>
          <a:xfrm>
            <a:off x="8314437" y="1173497"/>
            <a:ext cx="2321361" cy="261610"/>
          </a:xfrm>
          <a:prstGeom prst="rect">
            <a:avLst/>
          </a:prstGeom>
          <a:noFill/>
        </p:spPr>
        <p:txBody>
          <a:bodyPr wrap="square" rtlCol="0">
            <a:spAutoFit/>
          </a:bodyPr>
          <a:lstStyle/>
          <a:p>
            <a:pPr algn="r"/>
            <a:r>
              <a:rPr lang="es-CO" sz="1100" dirty="0">
                <a:solidFill>
                  <a:schemeClr val="tx2"/>
                </a:solidFill>
                <a:latin typeface="Arial Narrow" panose="020B0606020202030204" pitchFamily="34" charset="0"/>
              </a:rPr>
              <a:t>Cifras en Millones $</a:t>
            </a:r>
          </a:p>
        </p:txBody>
      </p:sp>
      <p:sp>
        <p:nvSpPr>
          <p:cNvPr id="23" name="Rectángulo 22"/>
          <p:cNvSpPr/>
          <p:nvPr/>
        </p:nvSpPr>
        <p:spPr>
          <a:xfrm>
            <a:off x="1520603" y="-2"/>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ESTADO PORTAFOLIO INMUEBLES – PROCESO DE COMERCIALIZACIÓN</a:t>
            </a: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sp>
        <p:nvSpPr>
          <p:cNvPr id="28" name="CuadroTexto 27"/>
          <p:cNvSpPr txBox="1"/>
          <p:nvPr/>
        </p:nvSpPr>
        <p:spPr>
          <a:xfrm>
            <a:off x="7811985" y="6205969"/>
            <a:ext cx="2625466" cy="305226"/>
          </a:xfrm>
          <a:prstGeom prst="rect">
            <a:avLst/>
          </a:prstGeom>
          <a:noFill/>
        </p:spPr>
        <p:txBody>
          <a:bodyPr wrap="square" rtlCol="0">
            <a:spAutoFit/>
          </a:bodyPr>
          <a:lstStyle/>
          <a:p>
            <a:pPr algn="ctr"/>
            <a:r>
              <a:rPr lang="es-CO" sz="1400" b="1" dirty="0">
                <a:solidFill>
                  <a:schemeClr val="tx2"/>
                </a:solidFill>
                <a:latin typeface="Arial Narrow" panose="020B0606020202030204" pitchFamily="34" charset="0"/>
              </a:rPr>
              <a:t>46.78% Avance meta.</a:t>
            </a:r>
          </a:p>
        </p:txBody>
      </p:sp>
      <p:sp>
        <p:nvSpPr>
          <p:cNvPr id="29" name="Cerrar llave 28"/>
          <p:cNvSpPr/>
          <p:nvPr/>
        </p:nvSpPr>
        <p:spPr>
          <a:xfrm rot="5400000">
            <a:off x="8973099" y="4777460"/>
            <a:ext cx="205027" cy="2622711"/>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4" name="CuadroTexto 3"/>
          <p:cNvSpPr txBox="1"/>
          <p:nvPr/>
        </p:nvSpPr>
        <p:spPr>
          <a:xfrm>
            <a:off x="1792958" y="1220178"/>
            <a:ext cx="8594009" cy="369332"/>
          </a:xfrm>
          <a:prstGeom prst="rect">
            <a:avLst/>
          </a:prstGeom>
          <a:noFill/>
        </p:spPr>
        <p:txBody>
          <a:bodyPr wrap="square" rtlCol="0">
            <a:spAutoFit/>
          </a:bodyPr>
          <a:lstStyle/>
          <a:p>
            <a:pPr algn="ctr"/>
            <a:r>
              <a:rPr lang="es-CO" b="1" dirty="0">
                <a:solidFill>
                  <a:schemeClr val="accent1">
                    <a:lumMod val="75000"/>
                  </a:schemeClr>
                </a:solidFill>
                <a:latin typeface="Arial Narrow" panose="020B0606020202030204" pitchFamily="34" charset="0"/>
              </a:rPr>
              <a:t>Predio Calle 86 (Casa Gacha)</a:t>
            </a:r>
          </a:p>
        </p:txBody>
      </p:sp>
      <p:sp>
        <p:nvSpPr>
          <p:cNvPr id="30" name="CuadroTexto 29"/>
          <p:cNvSpPr txBox="1"/>
          <p:nvPr/>
        </p:nvSpPr>
        <p:spPr>
          <a:xfrm>
            <a:off x="1792957" y="1498912"/>
            <a:ext cx="6019028" cy="1569660"/>
          </a:xfrm>
          <a:prstGeom prst="rect">
            <a:avLst/>
          </a:prstGeom>
          <a:noFill/>
        </p:spPr>
        <p:txBody>
          <a:bodyPr wrap="square" rtlCol="0">
            <a:spAutoFit/>
          </a:bodyPr>
          <a:lstStyle/>
          <a:p>
            <a:r>
              <a:rPr lang="es-CO" sz="1600" b="1" dirty="0">
                <a:solidFill>
                  <a:schemeClr val="accent1">
                    <a:lumMod val="75000"/>
                  </a:schemeClr>
                </a:solidFill>
                <a:latin typeface="Arial Narrow" panose="020B0606020202030204" pitchFamily="34" charset="0"/>
              </a:rPr>
              <a:t>Antecedentes:</a:t>
            </a:r>
          </a:p>
          <a:p>
            <a:r>
              <a:rPr lang="es-CO" sz="1600" dirty="0">
                <a:solidFill>
                  <a:schemeClr val="accent1">
                    <a:lumMod val="75000"/>
                  </a:schemeClr>
                </a:solidFill>
                <a:latin typeface="Arial Narrow" panose="020B0606020202030204" pitchFamily="34" charset="0"/>
              </a:rPr>
              <a:t>Predio comprendido por dos lotes</a:t>
            </a:r>
          </a:p>
          <a:p>
            <a:r>
              <a:rPr lang="es-CO" sz="1600" dirty="0">
                <a:solidFill>
                  <a:schemeClr val="accent1">
                    <a:lumMod val="75000"/>
                  </a:schemeClr>
                </a:solidFill>
                <a:latin typeface="Arial Narrow" panose="020B0606020202030204" pitchFamily="34" charset="0"/>
              </a:rPr>
              <a:t>Barrio la Cabrera en la ciudad de Bogotá D.C.</a:t>
            </a:r>
          </a:p>
          <a:p>
            <a:r>
              <a:rPr lang="es-CO" sz="1600" dirty="0">
                <a:solidFill>
                  <a:schemeClr val="accent1">
                    <a:lumMod val="75000"/>
                  </a:schemeClr>
                </a:solidFill>
                <a:latin typeface="Arial Narrow" panose="020B0606020202030204" pitchFamily="34" charset="0"/>
              </a:rPr>
              <a:t>Área de Terreno 5.145 metros cuadrados.</a:t>
            </a:r>
          </a:p>
          <a:p>
            <a:r>
              <a:rPr lang="es-CO" sz="1600" dirty="0">
                <a:solidFill>
                  <a:schemeClr val="accent1">
                    <a:lumMod val="75000"/>
                  </a:schemeClr>
                </a:solidFill>
                <a:latin typeface="Arial Narrow" panose="020B0606020202030204" pitchFamily="34" charset="0"/>
              </a:rPr>
              <a:t>Valor Base de venta: $50.000</a:t>
            </a:r>
          </a:p>
          <a:p>
            <a:r>
              <a:rPr lang="es-ES" sz="1600" dirty="0">
                <a:solidFill>
                  <a:schemeClr val="accent1">
                    <a:lumMod val="75000"/>
                  </a:schemeClr>
                </a:solidFill>
                <a:latin typeface="Arial Narrow" panose="020B0606020202030204" pitchFamily="34" charset="0"/>
              </a:rPr>
              <a:t>Cronograma de actividades presentado por CISA para la venta del bien. </a:t>
            </a:r>
            <a:endParaRPr lang="es-CO" sz="1600" dirty="0">
              <a:solidFill>
                <a:schemeClr val="accent1">
                  <a:lumMod val="75000"/>
                </a:schemeClr>
              </a:solidFill>
              <a:latin typeface="Arial Narrow" panose="020B0606020202030204" pitchFamily="34" charset="0"/>
            </a:endParaRPr>
          </a:p>
        </p:txBody>
      </p:sp>
      <p:sp>
        <p:nvSpPr>
          <p:cNvPr id="31" name="CuadroTexto 30"/>
          <p:cNvSpPr txBox="1"/>
          <p:nvPr/>
        </p:nvSpPr>
        <p:spPr>
          <a:xfrm>
            <a:off x="4686046" y="5531636"/>
            <a:ext cx="2705600" cy="523220"/>
          </a:xfrm>
          <a:prstGeom prst="rect">
            <a:avLst/>
          </a:prstGeom>
          <a:solidFill>
            <a:schemeClr val="bg1">
              <a:lumMod val="95000"/>
            </a:schemeClr>
          </a:solidFill>
        </p:spPr>
        <p:txBody>
          <a:bodyPr wrap="square" rtlCol="0">
            <a:spAutoFit/>
          </a:bodyPr>
          <a:lstStyle/>
          <a:p>
            <a:pPr algn="ctr"/>
            <a:r>
              <a:rPr lang="es-CO" sz="1400" b="1" dirty="0">
                <a:solidFill>
                  <a:schemeClr val="tx2"/>
                </a:solidFill>
                <a:latin typeface="Arial Narrow" panose="020B0606020202030204" pitchFamily="34" charset="0"/>
              </a:rPr>
              <a:t>EXPECTATIVA</a:t>
            </a:r>
            <a:endParaRPr lang="es-CO" sz="1400" dirty="0">
              <a:solidFill>
                <a:schemeClr val="tx2"/>
              </a:solidFill>
              <a:latin typeface="Arial Narrow" panose="020B0606020202030204" pitchFamily="34" charset="0"/>
            </a:endParaRPr>
          </a:p>
          <a:p>
            <a:pPr algn="ctr"/>
            <a:r>
              <a:rPr lang="es-CO" sz="1400" b="1" dirty="0">
                <a:solidFill>
                  <a:schemeClr val="tx2"/>
                </a:solidFill>
                <a:latin typeface="Arial Narrow" panose="020B0606020202030204" pitchFamily="34" charset="0"/>
              </a:rPr>
              <a:t>$50.000</a:t>
            </a:r>
          </a:p>
        </p:txBody>
      </p:sp>
      <p:sp>
        <p:nvSpPr>
          <p:cNvPr id="32" name="CuadroTexto 31"/>
          <p:cNvSpPr txBox="1"/>
          <p:nvPr/>
        </p:nvSpPr>
        <p:spPr>
          <a:xfrm>
            <a:off x="7730582" y="5537562"/>
            <a:ext cx="2679843" cy="523220"/>
          </a:xfrm>
          <a:prstGeom prst="rect">
            <a:avLst/>
          </a:prstGeom>
          <a:solidFill>
            <a:schemeClr val="bg1">
              <a:lumMod val="95000"/>
            </a:schemeClr>
          </a:solidFill>
        </p:spPr>
        <p:txBody>
          <a:bodyPr wrap="square" rtlCol="0">
            <a:spAutoFit/>
          </a:bodyPr>
          <a:lstStyle/>
          <a:p>
            <a:pPr algn="ctr"/>
            <a:r>
              <a:rPr lang="es-CO" sz="1400" b="1" dirty="0">
                <a:solidFill>
                  <a:schemeClr val="tx2"/>
                </a:solidFill>
                <a:latin typeface="Arial Narrow" panose="020B0606020202030204" pitchFamily="34" charset="0"/>
              </a:rPr>
              <a:t>RESULTADO</a:t>
            </a:r>
            <a:endParaRPr lang="es-CO" sz="1400" dirty="0">
              <a:solidFill>
                <a:schemeClr val="tx2"/>
              </a:solidFill>
              <a:latin typeface="Arial Narrow" panose="020B0606020202030204" pitchFamily="34" charset="0"/>
            </a:endParaRPr>
          </a:p>
          <a:p>
            <a:pPr algn="ctr"/>
            <a:r>
              <a:rPr lang="es-CO" sz="1400" b="1" dirty="0">
                <a:solidFill>
                  <a:schemeClr val="tx2"/>
                </a:solidFill>
                <a:latin typeface="Arial Narrow" panose="020B0606020202030204" pitchFamily="34" charset="0"/>
              </a:rPr>
              <a:t>$78.933</a:t>
            </a:r>
          </a:p>
        </p:txBody>
      </p:sp>
      <p:pic>
        <p:nvPicPr>
          <p:cNvPr id="9" name="Imagen 8"/>
          <p:cNvPicPr>
            <a:picLocks noChangeAspect="1"/>
          </p:cNvPicPr>
          <p:nvPr/>
        </p:nvPicPr>
        <p:blipFill rotWithShape="1">
          <a:blip r:embed="rId4"/>
          <a:srcRect l="20305" t="36576" r="49604" b="29973"/>
          <a:stretch/>
        </p:blipFill>
        <p:spPr>
          <a:xfrm>
            <a:off x="8231702" y="1826924"/>
            <a:ext cx="2152964" cy="1512089"/>
          </a:xfrm>
          <a:prstGeom prst="rect">
            <a:avLst/>
          </a:prstGeom>
          <a:ln>
            <a:solidFill>
              <a:schemeClr val="accent2">
                <a:lumMod val="50000"/>
              </a:schemeClr>
            </a:solidFill>
          </a:ln>
        </p:spPr>
      </p:pic>
      <p:pic>
        <p:nvPicPr>
          <p:cNvPr id="12" name="Imagen 11"/>
          <p:cNvPicPr>
            <a:picLocks noChangeAspect="1"/>
          </p:cNvPicPr>
          <p:nvPr/>
        </p:nvPicPr>
        <p:blipFill rotWithShape="1">
          <a:blip r:embed="rId5"/>
          <a:srcRect l="22483" t="36752" r="49505" b="27156"/>
          <a:stretch/>
        </p:blipFill>
        <p:spPr>
          <a:xfrm>
            <a:off x="8244582" y="3500164"/>
            <a:ext cx="2148643" cy="1500480"/>
          </a:xfrm>
          <a:prstGeom prst="rect">
            <a:avLst/>
          </a:prstGeom>
          <a:ln>
            <a:solidFill>
              <a:schemeClr val="accent2">
                <a:lumMod val="50000"/>
              </a:schemeClr>
            </a:solidFill>
          </a:ln>
        </p:spPr>
      </p:pic>
      <p:sp>
        <p:nvSpPr>
          <p:cNvPr id="33" name="CuadroTexto 32"/>
          <p:cNvSpPr txBox="1"/>
          <p:nvPr/>
        </p:nvSpPr>
        <p:spPr>
          <a:xfrm>
            <a:off x="1745226" y="3072242"/>
            <a:ext cx="6019031" cy="338554"/>
          </a:xfrm>
          <a:prstGeom prst="rect">
            <a:avLst/>
          </a:prstGeom>
          <a:noFill/>
        </p:spPr>
        <p:txBody>
          <a:bodyPr wrap="square" rtlCol="0">
            <a:spAutoFit/>
          </a:bodyPr>
          <a:lstStyle>
            <a:defPPr>
              <a:defRPr lang="es-ES"/>
            </a:defPPr>
            <a:lvl1pPr>
              <a:defRPr sz="1600" b="1">
                <a:solidFill>
                  <a:schemeClr val="accent1">
                    <a:lumMod val="75000"/>
                  </a:schemeClr>
                </a:solidFill>
                <a:latin typeface="Arial Narrow" panose="020B0606020202030204" pitchFamily="34" charset="0"/>
              </a:defRPr>
            </a:lvl1pPr>
          </a:lstStyle>
          <a:p>
            <a:endParaRPr lang="es-CO" b="0" dirty="0"/>
          </a:p>
        </p:txBody>
      </p:sp>
      <p:sp>
        <p:nvSpPr>
          <p:cNvPr id="17" name="CuadroTexto 16"/>
          <p:cNvSpPr txBox="1"/>
          <p:nvPr/>
        </p:nvSpPr>
        <p:spPr>
          <a:xfrm>
            <a:off x="1792958" y="5557694"/>
            <a:ext cx="2533513" cy="523220"/>
          </a:xfrm>
          <a:prstGeom prst="rect">
            <a:avLst/>
          </a:prstGeom>
          <a:solidFill>
            <a:schemeClr val="bg1">
              <a:lumMod val="95000"/>
            </a:schemeClr>
          </a:solidFill>
        </p:spPr>
        <p:txBody>
          <a:bodyPr wrap="square" rtlCol="0">
            <a:spAutoFit/>
          </a:bodyPr>
          <a:lstStyle/>
          <a:p>
            <a:pPr algn="ctr"/>
            <a:r>
              <a:rPr lang="es-CO" sz="1400" b="1" dirty="0">
                <a:solidFill>
                  <a:schemeClr val="tx2"/>
                </a:solidFill>
                <a:latin typeface="Arial Narrow" panose="020B0606020202030204" pitchFamily="34" charset="0"/>
              </a:rPr>
              <a:t>VENTAS AÑO 2017</a:t>
            </a:r>
            <a:endParaRPr lang="es-CO" sz="1400" dirty="0">
              <a:solidFill>
                <a:schemeClr val="tx2"/>
              </a:solidFill>
              <a:latin typeface="Arial Narrow" panose="020B0606020202030204" pitchFamily="34" charset="0"/>
            </a:endParaRPr>
          </a:p>
          <a:p>
            <a:pPr algn="ctr"/>
            <a:r>
              <a:rPr lang="es-CO" sz="1400" b="1" dirty="0">
                <a:solidFill>
                  <a:schemeClr val="tx2"/>
                </a:solidFill>
                <a:latin typeface="Arial Narrow" panose="020B0606020202030204" pitchFamily="34" charset="0"/>
              </a:rPr>
              <a:t>$28.933</a:t>
            </a:r>
          </a:p>
        </p:txBody>
      </p:sp>
      <p:sp>
        <p:nvSpPr>
          <p:cNvPr id="2" name="CuadroTexto 1"/>
          <p:cNvSpPr txBox="1"/>
          <p:nvPr/>
        </p:nvSpPr>
        <p:spPr>
          <a:xfrm>
            <a:off x="4426809" y="5628039"/>
            <a:ext cx="278274" cy="369332"/>
          </a:xfrm>
          <a:prstGeom prst="rect">
            <a:avLst/>
          </a:prstGeom>
          <a:noFill/>
        </p:spPr>
        <p:txBody>
          <a:bodyPr wrap="square" rtlCol="0">
            <a:spAutoFit/>
          </a:bodyPr>
          <a:lstStyle/>
          <a:p>
            <a:r>
              <a:rPr lang="es-CO" b="1" dirty="0"/>
              <a:t>+</a:t>
            </a:r>
          </a:p>
        </p:txBody>
      </p:sp>
      <p:sp>
        <p:nvSpPr>
          <p:cNvPr id="19" name="CuadroTexto 18"/>
          <p:cNvSpPr txBox="1"/>
          <p:nvPr/>
        </p:nvSpPr>
        <p:spPr>
          <a:xfrm>
            <a:off x="7428698" y="5628039"/>
            <a:ext cx="278274" cy="369332"/>
          </a:xfrm>
          <a:prstGeom prst="rect">
            <a:avLst/>
          </a:prstGeom>
          <a:noFill/>
        </p:spPr>
        <p:txBody>
          <a:bodyPr wrap="square" rtlCol="0">
            <a:spAutoFit/>
          </a:bodyPr>
          <a:lstStyle/>
          <a:p>
            <a:r>
              <a:rPr lang="es-CO" b="1" dirty="0"/>
              <a:t>=</a:t>
            </a:r>
          </a:p>
        </p:txBody>
      </p:sp>
      <p:pic>
        <p:nvPicPr>
          <p:cNvPr id="3" name="Imagen 2"/>
          <p:cNvPicPr>
            <a:picLocks noChangeAspect="1"/>
          </p:cNvPicPr>
          <p:nvPr/>
        </p:nvPicPr>
        <p:blipFill>
          <a:blip r:embed="rId6"/>
          <a:stretch>
            <a:fillRect/>
          </a:stretch>
        </p:blipFill>
        <p:spPr>
          <a:xfrm>
            <a:off x="2066260" y="3223074"/>
            <a:ext cx="5325386" cy="2244038"/>
          </a:xfrm>
          <a:prstGeom prst="rect">
            <a:avLst/>
          </a:prstGeom>
        </p:spPr>
      </p:pic>
      <p:sp>
        <p:nvSpPr>
          <p:cNvPr id="20" name="Rectángulo 19"/>
          <p:cNvSpPr/>
          <p:nvPr/>
        </p:nvSpPr>
        <p:spPr>
          <a:xfrm>
            <a:off x="0" y="6658852"/>
            <a:ext cx="12192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21" name="CuadroTexto 20"/>
          <p:cNvSpPr txBox="1"/>
          <p:nvPr/>
        </p:nvSpPr>
        <p:spPr>
          <a:xfrm>
            <a:off x="5509823" y="664374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 Jul 2017 </a:t>
            </a:r>
          </a:p>
        </p:txBody>
      </p:sp>
      <p:sp>
        <p:nvSpPr>
          <p:cNvPr id="27" name="Rectángulo 26"/>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34" name="Imagen 33" descr="Fondos oscuros-01.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35" name="CuadroTexto 34"/>
          <p:cNvSpPr txBox="1"/>
          <p:nvPr/>
        </p:nvSpPr>
        <p:spPr>
          <a:xfrm>
            <a:off x="1715678" y="79003"/>
            <a:ext cx="10380133" cy="954107"/>
          </a:xfrm>
          <a:prstGeom prst="rect">
            <a:avLst/>
          </a:prstGeom>
          <a:noFill/>
        </p:spPr>
        <p:txBody>
          <a:bodyPr wrap="square" rtlCol="0">
            <a:spAutoFit/>
          </a:bodyPr>
          <a:lstStyle/>
          <a:p>
            <a:pPr algn="r"/>
            <a:r>
              <a:rPr lang="es-CO" sz="2800" b="1" dirty="0">
                <a:solidFill>
                  <a:schemeClr val="bg1"/>
                </a:solidFill>
              </a:rPr>
              <a:t>ESTADO PORTAFOLIO INMUEBLES – PROCESO DE COMERCIALIZACIÓN</a:t>
            </a:r>
          </a:p>
        </p:txBody>
      </p:sp>
    </p:spTree>
    <p:extLst>
      <p:ext uri="{BB962C8B-B14F-4D97-AF65-F5344CB8AC3E}">
        <p14:creationId xmlns:p14="http://schemas.microsoft.com/office/powerpoint/2010/main" val="169178282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AutoShape 2" descr="Resultado de imagen para recurso humano"/>
          <p:cNvSpPr>
            <a:spLocks noChangeAspect="1" noChangeArrowheads="1"/>
          </p:cNvSpPr>
          <p:nvPr/>
        </p:nvSpPr>
        <p:spPr bwMode="auto">
          <a:xfrm>
            <a:off x="1640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9" name="Rectángulo 8"/>
          <p:cNvSpPr/>
          <p:nvPr/>
        </p:nvSpPr>
        <p:spPr>
          <a:xfrm>
            <a:off x="1520603" y="-15"/>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GESTION COMERCIAL INMUEBLES – TOP ( 18 UNID. $95.280)</a:t>
            </a:r>
          </a:p>
        </p:txBody>
      </p:sp>
      <p:pic>
        <p:nvPicPr>
          <p:cNvPr id="1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11"/>
            <a:ext cx="1233817" cy="635238"/>
          </a:xfrm>
          <a:prstGeom prst="rect">
            <a:avLst/>
          </a:prstGeom>
        </p:spPr>
      </p:pic>
      <p:pic>
        <p:nvPicPr>
          <p:cNvPr id="4" name="Imagen 3"/>
          <p:cNvPicPr>
            <a:picLocks noChangeAspect="1"/>
          </p:cNvPicPr>
          <p:nvPr/>
        </p:nvPicPr>
        <p:blipFill>
          <a:blip r:embed="rId4"/>
          <a:stretch>
            <a:fillRect/>
          </a:stretch>
        </p:blipFill>
        <p:spPr>
          <a:xfrm>
            <a:off x="1939247" y="1115539"/>
            <a:ext cx="8313506" cy="5543055"/>
          </a:xfrm>
          <a:prstGeom prst="rect">
            <a:avLst/>
          </a:prstGeom>
        </p:spPr>
      </p:pic>
      <p:sp>
        <p:nvSpPr>
          <p:cNvPr id="7" name="Rectángulo 6"/>
          <p:cNvSpPr/>
          <p:nvPr/>
        </p:nvSpPr>
        <p:spPr>
          <a:xfrm>
            <a:off x="0" y="6658852"/>
            <a:ext cx="12192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11" name="CuadroTexto 10"/>
          <p:cNvSpPr txBox="1"/>
          <p:nvPr/>
        </p:nvSpPr>
        <p:spPr>
          <a:xfrm>
            <a:off x="5509823" y="664374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 Jul 2017 </a:t>
            </a:r>
          </a:p>
        </p:txBody>
      </p:sp>
      <p:sp>
        <p:nvSpPr>
          <p:cNvPr id="12" name="Rectángulo 11"/>
          <p:cNvSpPr/>
          <p:nvPr/>
        </p:nvSpPr>
        <p:spPr>
          <a:xfrm>
            <a:off x="0" y="-1"/>
            <a:ext cx="12192000" cy="10972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3" name="Imagen 12" descr="Fondos oscuros-0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0"/>
            <a:ext cx="2159678" cy="1067549"/>
          </a:xfrm>
          <a:prstGeom prst="rect">
            <a:avLst/>
          </a:prstGeom>
        </p:spPr>
      </p:pic>
      <p:sp>
        <p:nvSpPr>
          <p:cNvPr id="14" name="CuadroTexto 13"/>
          <p:cNvSpPr txBox="1"/>
          <p:nvPr/>
        </p:nvSpPr>
        <p:spPr>
          <a:xfrm>
            <a:off x="1715678" y="79003"/>
            <a:ext cx="10380133" cy="954107"/>
          </a:xfrm>
          <a:prstGeom prst="rect">
            <a:avLst/>
          </a:prstGeom>
          <a:noFill/>
        </p:spPr>
        <p:txBody>
          <a:bodyPr wrap="square" rtlCol="0">
            <a:spAutoFit/>
          </a:bodyPr>
          <a:lstStyle/>
          <a:p>
            <a:pPr algn="r"/>
            <a:r>
              <a:rPr lang="es-CO" sz="2800" b="1" dirty="0">
                <a:solidFill>
                  <a:schemeClr val="bg1"/>
                </a:solidFill>
              </a:rPr>
              <a:t>GESTIÓN COMERCIAL INMUEBLES – TOP </a:t>
            </a:r>
          </a:p>
          <a:p>
            <a:pPr algn="r"/>
            <a:r>
              <a:rPr lang="es-CO" sz="2800" b="1" dirty="0">
                <a:solidFill>
                  <a:schemeClr val="bg1"/>
                </a:solidFill>
              </a:rPr>
              <a:t>( 18 UNID. $95.280)</a:t>
            </a:r>
          </a:p>
        </p:txBody>
      </p:sp>
    </p:spTree>
    <p:extLst>
      <p:ext uri="{BB962C8B-B14F-4D97-AF65-F5344CB8AC3E}">
        <p14:creationId xmlns:p14="http://schemas.microsoft.com/office/powerpoint/2010/main" val="280926299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uadroTexto 20"/>
          <p:cNvSpPr txBox="1"/>
          <p:nvPr/>
        </p:nvSpPr>
        <p:spPr>
          <a:xfrm>
            <a:off x="5509823"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a:t>
            </a:r>
          </a:p>
        </p:txBody>
      </p:sp>
      <p:sp>
        <p:nvSpPr>
          <p:cNvPr id="58" name="AutoShape 2" descr="Resultado de imagen para recurso humano"/>
          <p:cNvSpPr>
            <a:spLocks noChangeAspect="1" noChangeArrowheads="1"/>
          </p:cNvSpPr>
          <p:nvPr/>
        </p:nvSpPr>
        <p:spPr bwMode="auto">
          <a:xfrm>
            <a:off x="1640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9" name="Rectángulo 8"/>
          <p:cNvSpPr/>
          <p:nvPr/>
        </p:nvSpPr>
        <p:spPr>
          <a:xfrm>
            <a:off x="1520603" y="-15"/>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GESTION COMERCIAL INMUEBLES – TOP ( 18 UNID. $95.280)</a:t>
            </a:r>
          </a:p>
        </p:txBody>
      </p:sp>
      <p:pic>
        <p:nvPicPr>
          <p:cNvPr id="1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11"/>
            <a:ext cx="1233817" cy="635238"/>
          </a:xfrm>
          <a:prstGeom prst="rect">
            <a:avLst/>
          </a:prstGeom>
        </p:spPr>
      </p:pic>
      <p:grpSp>
        <p:nvGrpSpPr>
          <p:cNvPr id="3" name="Group 4"/>
          <p:cNvGrpSpPr>
            <a:grpSpLocks noChangeAspect="1"/>
          </p:cNvGrpSpPr>
          <p:nvPr/>
        </p:nvGrpSpPr>
        <p:grpSpPr bwMode="auto">
          <a:xfrm>
            <a:off x="1858963" y="1158504"/>
            <a:ext cx="8523288" cy="5395913"/>
            <a:chOff x="211" y="611"/>
            <a:chExt cx="5369" cy="3399"/>
          </a:xfrm>
        </p:grpSpPr>
        <p:sp>
          <p:nvSpPr>
            <p:cNvPr id="4" name="AutoShape 3"/>
            <p:cNvSpPr>
              <a:spLocks noChangeAspect="1" noChangeArrowheads="1" noTextEdit="1"/>
            </p:cNvSpPr>
            <p:nvPr/>
          </p:nvSpPr>
          <p:spPr bwMode="auto">
            <a:xfrm>
              <a:off x="217" y="616"/>
              <a:ext cx="5363" cy="3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5" name="Rectangle 5"/>
            <p:cNvSpPr>
              <a:spLocks noChangeArrowheads="1"/>
            </p:cNvSpPr>
            <p:nvPr/>
          </p:nvSpPr>
          <p:spPr bwMode="auto">
            <a:xfrm>
              <a:off x="217" y="616"/>
              <a:ext cx="5346" cy="357"/>
            </a:xfrm>
            <a:prstGeom prst="rect">
              <a:avLst/>
            </a:prstGeom>
            <a:solidFill>
              <a:srgbClr val="D9E7F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6" name="Rectangle 6"/>
            <p:cNvSpPr>
              <a:spLocks noChangeArrowheads="1"/>
            </p:cNvSpPr>
            <p:nvPr/>
          </p:nvSpPr>
          <p:spPr bwMode="auto">
            <a:xfrm>
              <a:off x="2407" y="968"/>
              <a:ext cx="712" cy="611"/>
            </a:xfrm>
            <a:prstGeom prst="rect">
              <a:avLst/>
            </a:prstGeom>
            <a:solidFill>
              <a:srgbClr val="99FF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7" name="Rectangle 7"/>
            <p:cNvSpPr>
              <a:spLocks noChangeArrowheads="1"/>
            </p:cNvSpPr>
            <p:nvPr/>
          </p:nvSpPr>
          <p:spPr bwMode="auto">
            <a:xfrm>
              <a:off x="2407" y="3480"/>
              <a:ext cx="712" cy="525"/>
            </a:xfrm>
            <a:prstGeom prst="rect">
              <a:avLst/>
            </a:prstGeom>
            <a:solidFill>
              <a:srgbClr val="99FF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1" name="Rectangle 8"/>
            <p:cNvSpPr>
              <a:spLocks noChangeArrowheads="1"/>
            </p:cNvSpPr>
            <p:nvPr/>
          </p:nvSpPr>
          <p:spPr bwMode="auto">
            <a:xfrm>
              <a:off x="311" y="708"/>
              <a:ext cx="69"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b="1">
                  <a:solidFill>
                    <a:srgbClr val="000000"/>
                  </a:solidFill>
                  <a:latin typeface="Arial Narrow" panose="020B0606020202030204" pitchFamily="34" charset="0"/>
                </a:rPr>
                <a:t>ID </a:t>
              </a:r>
              <a:endParaRPr lang="es-CO" altLang="es-CO"/>
            </a:p>
          </p:txBody>
        </p:sp>
        <p:sp>
          <p:nvSpPr>
            <p:cNvPr id="12" name="Rectangle 9"/>
            <p:cNvSpPr>
              <a:spLocks noChangeArrowheads="1"/>
            </p:cNvSpPr>
            <p:nvPr/>
          </p:nvSpPr>
          <p:spPr bwMode="auto">
            <a:xfrm>
              <a:off x="267" y="794"/>
              <a:ext cx="127"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b="1">
                  <a:solidFill>
                    <a:srgbClr val="000000"/>
                  </a:solidFill>
                  <a:latin typeface="Arial Narrow" panose="020B0606020202030204" pitchFamily="34" charset="0"/>
                </a:rPr>
                <a:t>CISA</a:t>
              </a:r>
              <a:endParaRPr lang="es-CO" altLang="es-CO"/>
            </a:p>
          </p:txBody>
        </p:sp>
        <p:sp>
          <p:nvSpPr>
            <p:cNvPr id="13" name="Rectangle 10"/>
            <p:cNvSpPr>
              <a:spLocks noChangeArrowheads="1"/>
            </p:cNvSpPr>
            <p:nvPr/>
          </p:nvSpPr>
          <p:spPr bwMode="auto">
            <a:xfrm>
              <a:off x="482" y="754"/>
              <a:ext cx="17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b="1">
                  <a:solidFill>
                    <a:srgbClr val="000000"/>
                  </a:solidFill>
                  <a:latin typeface="Arial Narrow" panose="020B0606020202030204" pitchFamily="34" charset="0"/>
                </a:rPr>
                <a:t>ID SAE</a:t>
              </a:r>
              <a:endParaRPr lang="es-CO" altLang="es-CO"/>
            </a:p>
          </p:txBody>
        </p:sp>
        <p:sp>
          <p:nvSpPr>
            <p:cNvPr id="14" name="Rectangle 11"/>
            <p:cNvSpPr>
              <a:spLocks noChangeArrowheads="1"/>
            </p:cNvSpPr>
            <p:nvPr/>
          </p:nvSpPr>
          <p:spPr bwMode="auto">
            <a:xfrm>
              <a:off x="813" y="754"/>
              <a:ext cx="207"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b="1">
                  <a:solidFill>
                    <a:srgbClr val="000000"/>
                  </a:solidFill>
                  <a:latin typeface="Arial Narrow" panose="020B0606020202030204" pitchFamily="34" charset="0"/>
                </a:rPr>
                <a:t>CIUDAD</a:t>
              </a:r>
              <a:endParaRPr lang="es-CO" altLang="es-CO"/>
            </a:p>
          </p:txBody>
        </p:sp>
        <p:sp>
          <p:nvSpPr>
            <p:cNvPr id="15" name="Rectangle 12"/>
            <p:cNvSpPr>
              <a:spLocks noChangeArrowheads="1"/>
            </p:cNvSpPr>
            <p:nvPr/>
          </p:nvSpPr>
          <p:spPr bwMode="auto">
            <a:xfrm>
              <a:off x="1265" y="754"/>
              <a:ext cx="252"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b="1">
                  <a:solidFill>
                    <a:srgbClr val="000000"/>
                  </a:solidFill>
                  <a:latin typeface="Arial Narrow" panose="020B0606020202030204" pitchFamily="34" charset="0"/>
                </a:rPr>
                <a:t>TIPO INM.</a:t>
              </a:r>
              <a:endParaRPr lang="es-CO" altLang="es-CO"/>
            </a:p>
          </p:txBody>
        </p:sp>
        <p:sp>
          <p:nvSpPr>
            <p:cNvPr id="16" name="Rectangle 13"/>
            <p:cNvSpPr>
              <a:spLocks noChangeArrowheads="1"/>
            </p:cNvSpPr>
            <p:nvPr/>
          </p:nvSpPr>
          <p:spPr bwMode="auto">
            <a:xfrm>
              <a:off x="1856" y="754"/>
              <a:ext cx="299"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b="1">
                  <a:solidFill>
                    <a:srgbClr val="000000"/>
                  </a:solidFill>
                  <a:latin typeface="Arial Narrow" panose="020B0606020202030204" pitchFamily="34" charset="0"/>
                </a:rPr>
                <a:t>DIRECCION</a:t>
              </a:r>
              <a:endParaRPr lang="es-CO" altLang="es-CO"/>
            </a:p>
          </p:txBody>
        </p:sp>
        <p:sp>
          <p:nvSpPr>
            <p:cNvPr id="17" name="Rectangle 14"/>
            <p:cNvSpPr>
              <a:spLocks noChangeArrowheads="1"/>
            </p:cNvSpPr>
            <p:nvPr/>
          </p:nvSpPr>
          <p:spPr bwMode="auto">
            <a:xfrm>
              <a:off x="2441" y="754"/>
              <a:ext cx="592"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b="1">
                  <a:solidFill>
                    <a:srgbClr val="000000"/>
                  </a:solidFill>
                  <a:latin typeface="Arial Narrow" panose="020B0606020202030204" pitchFamily="34" charset="0"/>
                </a:rPr>
                <a:t> PRECIO BASE VENTA </a:t>
              </a:r>
              <a:endParaRPr lang="es-CO" altLang="es-CO"/>
            </a:p>
          </p:txBody>
        </p:sp>
        <p:sp>
          <p:nvSpPr>
            <p:cNvPr id="18" name="Rectangle 15"/>
            <p:cNvSpPr>
              <a:spLocks noChangeArrowheads="1"/>
            </p:cNvSpPr>
            <p:nvPr/>
          </p:nvSpPr>
          <p:spPr bwMode="auto">
            <a:xfrm>
              <a:off x="4118" y="754"/>
              <a:ext cx="396"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b="1">
                  <a:solidFill>
                    <a:srgbClr val="000000"/>
                  </a:solidFill>
                  <a:latin typeface="Arial Narrow" panose="020B0606020202030204" pitchFamily="34" charset="0"/>
                </a:rPr>
                <a:t>OBSERVACION</a:t>
              </a:r>
              <a:endParaRPr lang="es-CO" altLang="es-CO"/>
            </a:p>
          </p:txBody>
        </p:sp>
        <p:sp>
          <p:nvSpPr>
            <p:cNvPr id="19" name="Rectangle 16"/>
            <p:cNvSpPr>
              <a:spLocks noChangeArrowheads="1"/>
            </p:cNvSpPr>
            <p:nvPr/>
          </p:nvSpPr>
          <p:spPr bwMode="auto">
            <a:xfrm>
              <a:off x="294" y="1233"/>
              <a:ext cx="8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394</a:t>
              </a:r>
              <a:endParaRPr lang="es-CO" altLang="es-CO"/>
            </a:p>
          </p:txBody>
        </p:sp>
        <p:sp>
          <p:nvSpPr>
            <p:cNvPr id="20" name="Rectangle 17"/>
            <p:cNvSpPr>
              <a:spLocks noChangeArrowheads="1"/>
            </p:cNvSpPr>
            <p:nvPr/>
          </p:nvSpPr>
          <p:spPr bwMode="auto">
            <a:xfrm>
              <a:off x="498" y="1233"/>
              <a:ext cx="146"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19868</a:t>
              </a:r>
              <a:endParaRPr lang="es-CO" altLang="es-CO"/>
            </a:p>
          </p:txBody>
        </p:sp>
        <p:sp>
          <p:nvSpPr>
            <p:cNvPr id="22" name="Rectangle 18"/>
            <p:cNvSpPr>
              <a:spLocks noChangeArrowheads="1"/>
            </p:cNvSpPr>
            <p:nvPr/>
          </p:nvSpPr>
          <p:spPr bwMode="auto">
            <a:xfrm>
              <a:off x="714" y="1233"/>
              <a:ext cx="227"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BOGOTA</a:t>
              </a:r>
              <a:endParaRPr lang="es-CO" altLang="es-CO"/>
            </a:p>
          </p:txBody>
        </p:sp>
        <p:sp>
          <p:nvSpPr>
            <p:cNvPr id="23" name="Rectangle 19"/>
            <p:cNvSpPr>
              <a:spLocks noChangeArrowheads="1"/>
            </p:cNvSpPr>
            <p:nvPr/>
          </p:nvSpPr>
          <p:spPr bwMode="auto">
            <a:xfrm>
              <a:off x="1177" y="1233"/>
              <a:ext cx="144"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CASA</a:t>
              </a:r>
              <a:endParaRPr lang="es-CO" altLang="es-CO"/>
            </a:p>
          </p:txBody>
        </p:sp>
        <p:sp>
          <p:nvSpPr>
            <p:cNvPr id="24" name="Rectangle 20"/>
            <p:cNvSpPr>
              <a:spLocks noChangeArrowheads="1"/>
            </p:cNvSpPr>
            <p:nvPr/>
          </p:nvSpPr>
          <p:spPr bwMode="auto">
            <a:xfrm>
              <a:off x="1668" y="1233"/>
              <a:ext cx="591"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AV. CRA. 45 N° 109 - 08</a:t>
              </a:r>
              <a:endParaRPr lang="es-CO" altLang="es-CO"/>
            </a:p>
          </p:txBody>
        </p:sp>
        <p:sp>
          <p:nvSpPr>
            <p:cNvPr id="25" name="Rectangle 21"/>
            <p:cNvSpPr>
              <a:spLocks noChangeArrowheads="1"/>
            </p:cNvSpPr>
            <p:nvPr/>
          </p:nvSpPr>
          <p:spPr bwMode="auto">
            <a:xfrm>
              <a:off x="2838" y="1233"/>
              <a:ext cx="235"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$1,949.10</a:t>
              </a:r>
              <a:endParaRPr lang="es-CO" altLang="es-CO"/>
            </a:p>
          </p:txBody>
        </p:sp>
        <p:sp>
          <p:nvSpPr>
            <p:cNvPr id="26" name="Rectangle 22"/>
            <p:cNvSpPr>
              <a:spLocks noChangeArrowheads="1"/>
            </p:cNvSpPr>
            <p:nvPr/>
          </p:nvSpPr>
          <p:spPr bwMode="auto">
            <a:xfrm>
              <a:off x="3130" y="973"/>
              <a:ext cx="963"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INMUEBLE PUBLICADO: 28 FEB 2017. </a:t>
              </a:r>
              <a:endParaRPr lang="es-CO" altLang="es-CO"/>
            </a:p>
          </p:txBody>
        </p:sp>
        <p:sp>
          <p:nvSpPr>
            <p:cNvPr id="27" name="Rectangle 23"/>
            <p:cNvSpPr>
              <a:spLocks noChangeArrowheads="1"/>
            </p:cNvSpPr>
            <p:nvPr/>
          </p:nvSpPr>
          <p:spPr bwMode="auto">
            <a:xfrm>
              <a:off x="3130" y="1059"/>
              <a:ext cx="914"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VENCIMIENTO AVALUO: 9 DIC 2017.</a:t>
              </a:r>
              <a:endParaRPr lang="es-CO" altLang="es-CO"/>
            </a:p>
          </p:txBody>
        </p:sp>
        <p:sp>
          <p:nvSpPr>
            <p:cNvPr id="28" name="Rectangle 24"/>
            <p:cNvSpPr>
              <a:spLocks noChangeArrowheads="1"/>
            </p:cNvSpPr>
            <p:nvPr/>
          </p:nvSpPr>
          <p:spPr bwMode="auto">
            <a:xfrm>
              <a:off x="3130" y="1146"/>
              <a:ext cx="2094"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INMUEBLE COMERCIAL ARRENDADO A OILD FILTERS PRIMER PISO Y SEGUNDO </a:t>
              </a:r>
              <a:endParaRPr lang="es-CO" altLang="es-CO"/>
            </a:p>
          </p:txBody>
        </p:sp>
        <p:sp>
          <p:nvSpPr>
            <p:cNvPr id="29" name="Rectangle 25"/>
            <p:cNvSpPr>
              <a:spLocks noChangeArrowheads="1"/>
            </p:cNvSpPr>
            <p:nvPr/>
          </p:nvSpPr>
          <p:spPr bwMode="auto">
            <a:xfrm>
              <a:off x="3130" y="1233"/>
              <a:ext cx="537"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PISO RESTAURANTE</a:t>
              </a:r>
              <a:endParaRPr lang="es-CO" altLang="es-CO"/>
            </a:p>
          </p:txBody>
        </p:sp>
        <p:sp>
          <p:nvSpPr>
            <p:cNvPr id="30" name="Rectangle 26"/>
            <p:cNvSpPr>
              <a:spLocks noChangeArrowheads="1"/>
            </p:cNvSpPr>
            <p:nvPr/>
          </p:nvSpPr>
          <p:spPr bwMode="auto">
            <a:xfrm>
              <a:off x="3130" y="1319"/>
              <a:ext cx="131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INMUEBLE FRENTE A AUTOPISTA NORTE CON 109.</a:t>
              </a:r>
              <a:endParaRPr lang="es-CO" altLang="es-CO"/>
            </a:p>
          </p:txBody>
        </p:sp>
        <p:sp>
          <p:nvSpPr>
            <p:cNvPr id="31" name="Rectangle 27"/>
            <p:cNvSpPr>
              <a:spLocks noChangeArrowheads="1"/>
            </p:cNvSpPr>
            <p:nvPr/>
          </p:nvSpPr>
          <p:spPr bwMode="auto">
            <a:xfrm>
              <a:off x="3130" y="1406"/>
              <a:ext cx="523"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b="1">
                  <a:solidFill>
                    <a:srgbClr val="000000"/>
                  </a:solidFill>
                  <a:latin typeface="Arial Narrow" panose="020B0606020202030204" pitchFamily="34" charset="0"/>
                </a:rPr>
                <a:t>INMUEBLE EN PUJA</a:t>
              </a:r>
              <a:endParaRPr lang="es-CO" altLang="es-CO"/>
            </a:p>
          </p:txBody>
        </p:sp>
        <p:sp>
          <p:nvSpPr>
            <p:cNvPr id="32" name="Rectangle 28"/>
            <p:cNvSpPr>
              <a:spLocks noChangeArrowheads="1"/>
            </p:cNvSpPr>
            <p:nvPr/>
          </p:nvSpPr>
          <p:spPr bwMode="auto">
            <a:xfrm>
              <a:off x="3130" y="1493"/>
              <a:ext cx="84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b="1">
                  <a:solidFill>
                    <a:srgbClr val="FF0000"/>
                  </a:solidFill>
                  <a:latin typeface="Arial Narrow" panose="020B0606020202030204" pitchFamily="34" charset="0"/>
                </a:rPr>
                <a:t>ALTA PROBABILIDAD DE VENTA</a:t>
              </a:r>
              <a:endParaRPr lang="es-CO" altLang="es-CO"/>
            </a:p>
          </p:txBody>
        </p:sp>
        <p:sp>
          <p:nvSpPr>
            <p:cNvPr id="33" name="Rectangle 29"/>
            <p:cNvSpPr>
              <a:spLocks noChangeArrowheads="1"/>
            </p:cNvSpPr>
            <p:nvPr/>
          </p:nvSpPr>
          <p:spPr bwMode="auto">
            <a:xfrm>
              <a:off x="294" y="1752"/>
              <a:ext cx="8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446</a:t>
              </a:r>
              <a:endParaRPr lang="es-CO" altLang="es-CO"/>
            </a:p>
          </p:txBody>
        </p:sp>
        <p:sp>
          <p:nvSpPr>
            <p:cNvPr id="34" name="Rectangle 30"/>
            <p:cNvSpPr>
              <a:spLocks noChangeArrowheads="1"/>
            </p:cNvSpPr>
            <p:nvPr/>
          </p:nvSpPr>
          <p:spPr bwMode="auto">
            <a:xfrm>
              <a:off x="498" y="1752"/>
              <a:ext cx="146"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19910</a:t>
              </a:r>
              <a:endParaRPr lang="es-CO" altLang="es-CO"/>
            </a:p>
          </p:txBody>
        </p:sp>
        <p:sp>
          <p:nvSpPr>
            <p:cNvPr id="35" name="Rectangle 31"/>
            <p:cNvSpPr>
              <a:spLocks noChangeArrowheads="1"/>
            </p:cNvSpPr>
            <p:nvPr/>
          </p:nvSpPr>
          <p:spPr bwMode="auto">
            <a:xfrm>
              <a:off x="714" y="1752"/>
              <a:ext cx="227"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BOGOTA</a:t>
              </a:r>
              <a:endParaRPr lang="es-CO" altLang="es-CO"/>
            </a:p>
          </p:txBody>
        </p:sp>
        <p:sp>
          <p:nvSpPr>
            <p:cNvPr id="36" name="Rectangle 32"/>
            <p:cNvSpPr>
              <a:spLocks noChangeArrowheads="1"/>
            </p:cNvSpPr>
            <p:nvPr/>
          </p:nvSpPr>
          <p:spPr bwMode="auto">
            <a:xfrm>
              <a:off x="1177" y="1752"/>
              <a:ext cx="404"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APARTAMENTO</a:t>
              </a:r>
              <a:endParaRPr lang="es-CO" altLang="es-CO"/>
            </a:p>
          </p:txBody>
        </p:sp>
        <p:sp>
          <p:nvSpPr>
            <p:cNvPr id="37" name="Rectangle 33"/>
            <p:cNvSpPr>
              <a:spLocks noChangeArrowheads="1"/>
            </p:cNvSpPr>
            <p:nvPr/>
          </p:nvSpPr>
          <p:spPr bwMode="auto">
            <a:xfrm>
              <a:off x="1668" y="1666"/>
              <a:ext cx="571"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Avenida Carrera 15 No. </a:t>
              </a:r>
              <a:endParaRPr lang="es-CO" altLang="es-CO"/>
            </a:p>
          </p:txBody>
        </p:sp>
        <p:sp>
          <p:nvSpPr>
            <p:cNvPr id="38" name="Rectangle 34"/>
            <p:cNvSpPr>
              <a:spLocks noChangeArrowheads="1"/>
            </p:cNvSpPr>
            <p:nvPr/>
          </p:nvSpPr>
          <p:spPr bwMode="auto">
            <a:xfrm>
              <a:off x="1668" y="1752"/>
              <a:ext cx="58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127B-33 AP 605 Parque </a:t>
              </a:r>
              <a:endParaRPr lang="es-CO" altLang="es-CO"/>
            </a:p>
          </p:txBody>
        </p:sp>
        <p:sp>
          <p:nvSpPr>
            <p:cNvPr id="39" name="Rectangle 35"/>
            <p:cNvSpPr>
              <a:spLocks noChangeArrowheads="1"/>
            </p:cNvSpPr>
            <p:nvPr/>
          </p:nvSpPr>
          <p:spPr bwMode="auto">
            <a:xfrm>
              <a:off x="1668" y="1839"/>
              <a:ext cx="171"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Central</a:t>
              </a:r>
              <a:endParaRPr lang="es-CO" altLang="es-CO"/>
            </a:p>
          </p:txBody>
        </p:sp>
        <p:sp>
          <p:nvSpPr>
            <p:cNvPr id="40" name="Rectangle 36"/>
            <p:cNvSpPr>
              <a:spLocks noChangeArrowheads="1"/>
            </p:cNvSpPr>
            <p:nvPr/>
          </p:nvSpPr>
          <p:spPr bwMode="auto">
            <a:xfrm>
              <a:off x="2838" y="1752"/>
              <a:ext cx="235"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$1,836.82</a:t>
              </a:r>
              <a:endParaRPr lang="es-CO" altLang="es-CO"/>
            </a:p>
          </p:txBody>
        </p:sp>
        <p:sp>
          <p:nvSpPr>
            <p:cNvPr id="41" name="Rectangle 37"/>
            <p:cNvSpPr>
              <a:spLocks noChangeArrowheads="1"/>
            </p:cNvSpPr>
            <p:nvPr/>
          </p:nvSpPr>
          <p:spPr bwMode="auto">
            <a:xfrm>
              <a:off x="3130" y="1579"/>
              <a:ext cx="963"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INMUEBLE PUBLICADO: 29 JUN 2017. </a:t>
              </a:r>
              <a:endParaRPr lang="es-CO" altLang="es-CO"/>
            </a:p>
          </p:txBody>
        </p:sp>
        <p:sp>
          <p:nvSpPr>
            <p:cNvPr id="42" name="Rectangle 38"/>
            <p:cNvSpPr>
              <a:spLocks noChangeArrowheads="1"/>
            </p:cNvSpPr>
            <p:nvPr/>
          </p:nvSpPr>
          <p:spPr bwMode="auto">
            <a:xfrm>
              <a:off x="3130" y="1666"/>
              <a:ext cx="960"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VENCIMIENTO AVALUO: 16 ENE 2018.</a:t>
              </a:r>
              <a:endParaRPr lang="es-CO" altLang="es-CO"/>
            </a:p>
          </p:txBody>
        </p:sp>
        <p:sp>
          <p:nvSpPr>
            <p:cNvPr id="43" name="Rectangle 39"/>
            <p:cNvSpPr>
              <a:spLocks noChangeArrowheads="1"/>
            </p:cNvSpPr>
            <p:nvPr/>
          </p:nvSpPr>
          <p:spPr bwMode="auto">
            <a:xfrm>
              <a:off x="3130" y="1752"/>
              <a:ext cx="1112"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INMUEBLE UBICADO CERCA A UNICENTRO</a:t>
              </a:r>
              <a:endParaRPr lang="es-CO" altLang="es-CO"/>
            </a:p>
          </p:txBody>
        </p:sp>
        <p:sp>
          <p:nvSpPr>
            <p:cNvPr id="44" name="Rectangle 40"/>
            <p:cNvSpPr>
              <a:spLocks noChangeArrowheads="1"/>
            </p:cNvSpPr>
            <p:nvPr/>
          </p:nvSpPr>
          <p:spPr bwMode="auto">
            <a:xfrm>
              <a:off x="3130" y="1839"/>
              <a:ext cx="476"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INMUEBLE NUEVO</a:t>
              </a:r>
              <a:endParaRPr lang="es-CO" altLang="es-CO"/>
            </a:p>
          </p:txBody>
        </p:sp>
        <p:sp>
          <p:nvSpPr>
            <p:cNvPr id="45" name="Rectangle 41"/>
            <p:cNvSpPr>
              <a:spLocks noChangeArrowheads="1"/>
            </p:cNvSpPr>
            <p:nvPr/>
          </p:nvSpPr>
          <p:spPr bwMode="auto">
            <a:xfrm>
              <a:off x="3130" y="1926"/>
              <a:ext cx="84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b="1">
                  <a:solidFill>
                    <a:srgbClr val="FF0000"/>
                  </a:solidFill>
                  <a:latin typeface="Arial Narrow" panose="020B0606020202030204" pitchFamily="34" charset="0"/>
                </a:rPr>
                <a:t>ALTA PROBABILIDAD DE VENTA</a:t>
              </a:r>
              <a:endParaRPr lang="es-CO" altLang="es-CO"/>
            </a:p>
          </p:txBody>
        </p:sp>
        <p:sp>
          <p:nvSpPr>
            <p:cNvPr id="46" name="Rectangle 42"/>
            <p:cNvSpPr>
              <a:spLocks noChangeArrowheads="1"/>
            </p:cNvSpPr>
            <p:nvPr/>
          </p:nvSpPr>
          <p:spPr bwMode="auto">
            <a:xfrm>
              <a:off x="311" y="2186"/>
              <a:ext cx="59"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87</a:t>
              </a:r>
              <a:endParaRPr lang="es-CO" altLang="es-CO"/>
            </a:p>
          </p:txBody>
        </p:sp>
        <p:sp>
          <p:nvSpPr>
            <p:cNvPr id="47" name="Rectangle 43"/>
            <p:cNvSpPr>
              <a:spLocks noChangeArrowheads="1"/>
            </p:cNvSpPr>
            <p:nvPr/>
          </p:nvSpPr>
          <p:spPr bwMode="auto">
            <a:xfrm>
              <a:off x="515" y="2186"/>
              <a:ext cx="117"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1067</a:t>
              </a:r>
              <a:endParaRPr lang="es-CO" altLang="es-CO"/>
            </a:p>
          </p:txBody>
        </p:sp>
        <p:sp>
          <p:nvSpPr>
            <p:cNvPr id="48" name="Rectangle 44"/>
            <p:cNvSpPr>
              <a:spLocks noChangeArrowheads="1"/>
            </p:cNvSpPr>
            <p:nvPr/>
          </p:nvSpPr>
          <p:spPr bwMode="auto">
            <a:xfrm>
              <a:off x="714" y="2186"/>
              <a:ext cx="11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CALI</a:t>
              </a:r>
              <a:endParaRPr lang="es-CO" altLang="es-CO"/>
            </a:p>
          </p:txBody>
        </p:sp>
        <p:sp>
          <p:nvSpPr>
            <p:cNvPr id="49" name="Rectangle 45"/>
            <p:cNvSpPr>
              <a:spLocks noChangeArrowheads="1"/>
            </p:cNvSpPr>
            <p:nvPr/>
          </p:nvSpPr>
          <p:spPr bwMode="auto">
            <a:xfrm>
              <a:off x="1177" y="2186"/>
              <a:ext cx="144"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CASA</a:t>
              </a:r>
              <a:endParaRPr lang="es-CO" altLang="es-CO"/>
            </a:p>
          </p:txBody>
        </p:sp>
        <p:sp>
          <p:nvSpPr>
            <p:cNvPr id="50" name="Rectangle 46"/>
            <p:cNvSpPr>
              <a:spLocks noChangeArrowheads="1"/>
            </p:cNvSpPr>
            <p:nvPr/>
          </p:nvSpPr>
          <p:spPr bwMode="auto">
            <a:xfrm>
              <a:off x="1668" y="2140"/>
              <a:ext cx="552"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CRA 112 N° 15 B 110  </a:t>
              </a:r>
              <a:endParaRPr lang="es-CO" altLang="es-CO"/>
            </a:p>
          </p:txBody>
        </p:sp>
        <p:sp>
          <p:nvSpPr>
            <p:cNvPr id="51" name="Rectangle 47"/>
            <p:cNvSpPr>
              <a:spLocks noChangeArrowheads="1"/>
            </p:cNvSpPr>
            <p:nvPr/>
          </p:nvSpPr>
          <p:spPr bwMode="auto">
            <a:xfrm>
              <a:off x="1668" y="2226"/>
              <a:ext cx="53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URB CIUDAD JARDIN</a:t>
              </a:r>
              <a:endParaRPr lang="es-CO" altLang="es-CO"/>
            </a:p>
          </p:txBody>
        </p:sp>
        <p:sp>
          <p:nvSpPr>
            <p:cNvPr id="52" name="Rectangle 48"/>
            <p:cNvSpPr>
              <a:spLocks noChangeArrowheads="1"/>
            </p:cNvSpPr>
            <p:nvPr/>
          </p:nvSpPr>
          <p:spPr bwMode="auto">
            <a:xfrm>
              <a:off x="2838" y="2186"/>
              <a:ext cx="235"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$1,552.09</a:t>
              </a:r>
              <a:endParaRPr lang="es-CO" altLang="es-CO"/>
            </a:p>
          </p:txBody>
        </p:sp>
        <p:sp>
          <p:nvSpPr>
            <p:cNvPr id="53" name="Rectangle 49"/>
            <p:cNvSpPr>
              <a:spLocks noChangeArrowheads="1"/>
            </p:cNvSpPr>
            <p:nvPr/>
          </p:nvSpPr>
          <p:spPr bwMode="auto">
            <a:xfrm>
              <a:off x="3130" y="2012"/>
              <a:ext cx="97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INMUEBLE PUBLICADO: 26 AGO 2015. </a:t>
              </a:r>
              <a:endParaRPr lang="es-CO" altLang="es-CO"/>
            </a:p>
          </p:txBody>
        </p:sp>
        <p:sp>
          <p:nvSpPr>
            <p:cNvPr id="54" name="Rectangle 50"/>
            <p:cNvSpPr>
              <a:spLocks noChangeArrowheads="1"/>
            </p:cNvSpPr>
            <p:nvPr/>
          </p:nvSpPr>
          <p:spPr bwMode="auto">
            <a:xfrm>
              <a:off x="3130" y="2099"/>
              <a:ext cx="700"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INMUEBLES REAVALUADO.</a:t>
              </a:r>
              <a:endParaRPr lang="es-CO" altLang="es-CO"/>
            </a:p>
          </p:txBody>
        </p:sp>
        <p:sp>
          <p:nvSpPr>
            <p:cNvPr id="55" name="Rectangle 51"/>
            <p:cNvSpPr>
              <a:spLocks noChangeArrowheads="1"/>
            </p:cNvSpPr>
            <p:nvPr/>
          </p:nvSpPr>
          <p:spPr bwMode="auto">
            <a:xfrm>
              <a:off x="3130" y="2186"/>
              <a:ext cx="843"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INTERESADOS EN COMPRA: NO.</a:t>
              </a:r>
              <a:endParaRPr lang="es-CO" altLang="es-CO"/>
            </a:p>
          </p:txBody>
        </p:sp>
        <p:sp>
          <p:nvSpPr>
            <p:cNvPr id="56" name="Rectangle 52"/>
            <p:cNvSpPr>
              <a:spLocks noChangeArrowheads="1"/>
            </p:cNvSpPr>
            <p:nvPr/>
          </p:nvSpPr>
          <p:spPr bwMode="auto">
            <a:xfrm>
              <a:off x="3130" y="2272"/>
              <a:ext cx="1607"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TIEMPO COMERCIALIZACION APLICADO A ESTE INMUEBLE: SI</a:t>
              </a:r>
              <a:endParaRPr lang="es-CO" altLang="es-CO"/>
            </a:p>
          </p:txBody>
        </p:sp>
        <p:sp>
          <p:nvSpPr>
            <p:cNvPr id="57" name="Rectangle 53"/>
            <p:cNvSpPr>
              <a:spLocks noChangeArrowheads="1"/>
            </p:cNvSpPr>
            <p:nvPr/>
          </p:nvSpPr>
          <p:spPr bwMode="auto">
            <a:xfrm>
              <a:off x="3130" y="2359"/>
              <a:ext cx="951"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VENCIMIENTO AVALUO: 23 NOV 2017</a:t>
              </a:r>
              <a:endParaRPr lang="es-CO" altLang="es-CO"/>
            </a:p>
          </p:txBody>
        </p:sp>
        <p:sp>
          <p:nvSpPr>
            <p:cNvPr id="59" name="Rectangle 54"/>
            <p:cNvSpPr>
              <a:spLocks noChangeArrowheads="1"/>
            </p:cNvSpPr>
            <p:nvPr/>
          </p:nvSpPr>
          <p:spPr bwMode="auto">
            <a:xfrm>
              <a:off x="294" y="2573"/>
              <a:ext cx="8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441</a:t>
              </a:r>
              <a:endParaRPr lang="es-CO" altLang="es-CO"/>
            </a:p>
          </p:txBody>
        </p:sp>
        <p:sp>
          <p:nvSpPr>
            <p:cNvPr id="60" name="Rectangle 55"/>
            <p:cNvSpPr>
              <a:spLocks noChangeArrowheads="1"/>
            </p:cNvSpPr>
            <p:nvPr/>
          </p:nvSpPr>
          <p:spPr bwMode="auto">
            <a:xfrm>
              <a:off x="498" y="2573"/>
              <a:ext cx="146"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19904</a:t>
              </a:r>
              <a:endParaRPr lang="es-CO" altLang="es-CO"/>
            </a:p>
          </p:txBody>
        </p:sp>
        <p:sp>
          <p:nvSpPr>
            <p:cNvPr id="61" name="Rectangle 56"/>
            <p:cNvSpPr>
              <a:spLocks noChangeArrowheads="1"/>
            </p:cNvSpPr>
            <p:nvPr/>
          </p:nvSpPr>
          <p:spPr bwMode="auto">
            <a:xfrm>
              <a:off x="714" y="2573"/>
              <a:ext cx="201"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LETICIA</a:t>
              </a:r>
              <a:endParaRPr lang="es-CO" altLang="es-CO"/>
            </a:p>
          </p:txBody>
        </p:sp>
        <p:sp>
          <p:nvSpPr>
            <p:cNvPr id="62" name="Rectangle 57"/>
            <p:cNvSpPr>
              <a:spLocks noChangeArrowheads="1"/>
            </p:cNvSpPr>
            <p:nvPr/>
          </p:nvSpPr>
          <p:spPr bwMode="auto">
            <a:xfrm>
              <a:off x="1177" y="2573"/>
              <a:ext cx="144"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CASA</a:t>
              </a:r>
              <a:endParaRPr lang="es-CO" altLang="es-CO"/>
            </a:p>
          </p:txBody>
        </p:sp>
        <p:sp>
          <p:nvSpPr>
            <p:cNvPr id="63" name="Rectangle 58"/>
            <p:cNvSpPr>
              <a:spLocks noChangeArrowheads="1"/>
            </p:cNvSpPr>
            <p:nvPr/>
          </p:nvSpPr>
          <p:spPr bwMode="auto">
            <a:xfrm>
              <a:off x="1668" y="2573"/>
              <a:ext cx="499"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Carrera 11 No. 13-01</a:t>
              </a:r>
              <a:endParaRPr lang="es-CO" altLang="es-CO"/>
            </a:p>
          </p:txBody>
        </p:sp>
        <p:sp>
          <p:nvSpPr>
            <p:cNvPr id="64" name="Rectangle 59"/>
            <p:cNvSpPr>
              <a:spLocks noChangeArrowheads="1"/>
            </p:cNvSpPr>
            <p:nvPr/>
          </p:nvSpPr>
          <p:spPr bwMode="auto">
            <a:xfrm>
              <a:off x="2805" y="2573"/>
              <a:ext cx="206"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dirty="0">
                  <a:solidFill>
                    <a:srgbClr val="000000"/>
                  </a:solidFill>
                  <a:latin typeface="Arial Narrow" panose="020B0606020202030204" pitchFamily="34" charset="0"/>
                </a:rPr>
                <a:t>$1,369,2</a:t>
              </a:r>
              <a:endParaRPr lang="es-CO" altLang="es-CO" dirty="0"/>
            </a:p>
          </p:txBody>
        </p:sp>
        <p:sp>
          <p:nvSpPr>
            <p:cNvPr id="65" name="Rectangle 60"/>
            <p:cNvSpPr>
              <a:spLocks noChangeArrowheads="1"/>
            </p:cNvSpPr>
            <p:nvPr/>
          </p:nvSpPr>
          <p:spPr bwMode="auto">
            <a:xfrm>
              <a:off x="3130" y="2445"/>
              <a:ext cx="963"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INMUEBLE PUBLICADO: 29 JUN 2017. </a:t>
              </a:r>
              <a:endParaRPr lang="es-CO" altLang="es-CO"/>
            </a:p>
          </p:txBody>
        </p:sp>
        <p:sp>
          <p:nvSpPr>
            <p:cNvPr id="66" name="Rectangle 61"/>
            <p:cNvSpPr>
              <a:spLocks noChangeArrowheads="1"/>
            </p:cNvSpPr>
            <p:nvPr/>
          </p:nvSpPr>
          <p:spPr bwMode="auto">
            <a:xfrm>
              <a:off x="3130" y="2532"/>
              <a:ext cx="960"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VENCIMIENTO AVALUO: 16 ENE 2018.</a:t>
              </a:r>
              <a:endParaRPr lang="es-CO" altLang="es-CO"/>
            </a:p>
          </p:txBody>
        </p:sp>
        <p:sp>
          <p:nvSpPr>
            <p:cNvPr id="67" name="Rectangle 62"/>
            <p:cNvSpPr>
              <a:spLocks noChangeArrowheads="1"/>
            </p:cNvSpPr>
            <p:nvPr/>
          </p:nvSpPr>
          <p:spPr bwMode="auto">
            <a:xfrm>
              <a:off x="3130" y="2619"/>
              <a:ext cx="476"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dirty="0">
                  <a:solidFill>
                    <a:srgbClr val="000000"/>
                  </a:solidFill>
                  <a:latin typeface="Arial Narrow" panose="020B0606020202030204" pitchFamily="34" charset="0"/>
                </a:rPr>
                <a:t>INMUEBLE NUEVO</a:t>
              </a:r>
              <a:endParaRPr lang="es-CO" altLang="es-CO" dirty="0"/>
            </a:p>
          </p:txBody>
        </p:sp>
        <p:sp>
          <p:nvSpPr>
            <p:cNvPr id="68" name="Rectangle 63"/>
            <p:cNvSpPr>
              <a:spLocks noChangeArrowheads="1"/>
            </p:cNvSpPr>
            <p:nvPr/>
          </p:nvSpPr>
          <p:spPr bwMode="auto">
            <a:xfrm>
              <a:off x="3130" y="2705"/>
              <a:ext cx="84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b="1">
                  <a:solidFill>
                    <a:srgbClr val="FF0000"/>
                  </a:solidFill>
                  <a:latin typeface="Arial Narrow" panose="020B0606020202030204" pitchFamily="34" charset="0"/>
                </a:rPr>
                <a:t>ALTA PROBABILIDAD DE VENTA</a:t>
              </a:r>
              <a:endParaRPr lang="es-CO" altLang="es-CO"/>
            </a:p>
          </p:txBody>
        </p:sp>
        <p:sp>
          <p:nvSpPr>
            <p:cNvPr id="69" name="Rectangle 64"/>
            <p:cNvSpPr>
              <a:spLocks noChangeArrowheads="1"/>
            </p:cNvSpPr>
            <p:nvPr/>
          </p:nvSpPr>
          <p:spPr bwMode="auto">
            <a:xfrm>
              <a:off x="311" y="2965"/>
              <a:ext cx="59"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86</a:t>
              </a:r>
              <a:endParaRPr lang="es-CO" altLang="es-CO"/>
            </a:p>
          </p:txBody>
        </p:sp>
        <p:sp>
          <p:nvSpPr>
            <p:cNvPr id="70" name="Rectangle 65"/>
            <p:cNvSpPr>
              <a:spLocks noChangeArrowheads="1"/>
            </p:cNvSpPr>
            <p:nvPr/>
          </p:nvSpPr>
          <p:spPr bwMode="auto">
            <a:xfrm>
              <a:off x="531" y="2965"/>
              <a:ext cx="8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312</a:t>
              </a:r>
              <a:endParaRPr lang="es-CO" altLang="es-CO"/>
            </a:p>
          </p:txBody>
        </p:sp>
        <p:sp>
          <p:nvSpPr>
            <p:cNvPr id="71" name="Rectangle 66"/>
            <p:cNvSpPr>
              <a:spLocks noChangeArrowheads="1"/>
            </p:cNvSpPr>
            <p:nvPr/>
          </p:nvSpPr>
          <p:spPr bwMode="auto">
            <a:xfrm>
              <a:off x="714" y="2965"/>
              <a:ext cx="11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CALI</a:t>
              </a:r>
              <a:endParaRPr lang="es-CO" altLang="es-CO"/>
            </a:p>
          </p:txBody>
        </p:sp>
        <p:sp>
          <p:nvSpPr>
            <p:cNvPr id="72" name="Rectangle 67"/>
            <p:cNvSpPr>
              <a:spLocks noChangeArrowheads="1"/>
            </p:cNvSpPr>
            <p:nvPr/>
          </p:nvSpPr>
          <p:spPr bwMode="auto">
            <a:xfrm>
              <a:off x="1177" y="2965"/>
              <a:ext cx="144"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CASA</a:t>
              </a:r>
              <a:endParaRPr lang="es-CO" altLang="es-CO"/>
            </a:p>
          </p:txBody>
        </p:sp>
        <p:sp>
          <p:nvSpPr>
            <p:cNvPr id="73" name="Rectangle 68"/>
            <p:cNvSpPr>
              <a:spLocks noChangeArrowheads="1"/>
            </p:cNvSpPr>
            <p:nvPr/>
          </p:nvSpPr>
          <p:spPr bwMode="auto">
            <a:xfrm>
              <a:off x="1668" y="2919"/>
              <a:ext cx="587"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CLL 15 N° 107-60  URB </a:t>
              </a:r>
              <a:endParaRPr lang="es-CO" altLang="es-CO"/>
            </a:p>
          </p:txBody>
        </p:sp>
        <p:sp>
          <p:nvSpPr>
            <p:cNvPr id="74" name="Rectangle 69"/>
            <p:cNvSpPr>
              <a:spLocks noChangeArrowheads="1"/>
            </p:cNvSpPr>
            <p:nvPr/>
          </p:nvSpPr>
          <p:spPr bwMode="auto">
            <a:xfrm>
              <a:off x="1668" y="3006"/>
              <a:ext cx="411"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CIUDAD JARDIN</a:t>
              </a:r>
              <a:endParaRPr lang="es-CO" altLang="es-CO"/>
            </a:p>
          </p:txBody>
        </p:sp>
        <p:sp>
          <p:nvSpPr>
            <p:cNvPr id="75" name="Rectangle 70"/>
            <p:cNvSpPr>
              <a:spLocks noChangeArrowheads="1"/>
            </p:cNvSpPr>
            <p:nvPr/>
          </p:nvSpPr>
          <p:spPr bwMode="auto">
            <a:xfrm>
              <a:off x="2838" y="2965"/>
              <a:ext cx="235"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$1,344.37</a:t>
              </a:r>
              <a:endParaRPr lang="es-CO" altLang="es-CO"/>
            </a:p>
          </p:txBody>
        </p:sp>
        <p:sp>
          <p:nvSpPr>
            <p:cNvPr id="76" name="Rectangle 71"/>
            <p:cNvSpPr>
              <a:spLocks noChangeArrowheads="1"/>
            </p:cNvSpPr>
            <p:nvPr/>
          </p:nvSpPr>
          <p:spPr bwMode="auto">
            <a:xfrm>
              <a:off x="3130" y="2792"/>
              <a:ext cx="97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INMUEBLE PUBLICADO: 26 AGO 2015. </a:t>
              </a:r>
              <a:endParaRPr lang="es-CO" altLang="es-CO"/>
            </a:p>
          </p:txBody>
        </p:sp>
        <p:sp>
          <p:nvSpPr>
            <p:cNvPr id="77" name="Rectangle 72"/>
            <p:cNvSpPr>
              <a:spLocks noChangeArrowheads="1"/>
            </p:cNvSpPr>
            <p:nvPr/>
          </p:nvSpPr>
          <p:spPr bwMode="auto">
            <a:xfrm>
              <a:off x="3130" y="2879"/>
              <a:ext cx="700"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INMUEBLES REAVALUADO.</a:t>
              </a:r>
              <a:endParaRPr lang="es-CO" altLang="es-CO"/>
            </a:p>
          </p:txBody>
        </p:sp>
        <p:sp>
          <p:nvSpPr>
            <p:cNvPr id="78" name="Rectangle 73"/>
            <p:cNvSpPr>
              <a:spLocks noChangeArrowheads="1"/>
            </p:cNvSpPr>
            <p:nvPr/>
          </p:nvSpPr>
          <p:spPr bwMode="auto">
            <a:xfrm>
              <a:off x="3130" y="2965"/>
              <a:ext cx="843"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INTERESADOS EN COMPRA: NO.</a:t>
              </a:r>
              <a:endParaRPr lang="es-CO" altLang="es-CO"/>
            </a:p>
          </p:txBody>
        </p:sp>
        <p:sp>
          <p:nvSpPr>
            <p:cNvPr id="79" name="Rectangle 74"/>
            <p:cNvSpPr>
              <a:spLocks noChangeArrowheads="1"/>
            </p:cNvSpPr>
            <p:nvPr/>
          </p:nvSpPr>
          <p:spPr bwMode="auto">
            <a:xfrm>
              <a:off x="3130" y="3052"/>
              <a:ext cx="1607"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TIEMPO COMERCIALIZACION APLICADO A ESTE INMUEBLE: SI</a:t>
              </a:r>
              <a:endParaRPr lang="es-CO" altLang="es-CO"/>
            </a:p>
          </p:txBody>
        </p:sp>
        <p:sp>
          <p:nvSpPr>
            <p:cNvPr id="80" name="Rectangle 75"/>
            <p:cNvSpPr>
              <a:spLocks noChangeArrowheads="1"/>
            </p:cNvSpPr>
            <p:nvPr/>
          </p:nvSpPr>
          <p:spPr bwMode="auto">
            <a:xfrm>
              <a:off x="3130" y="3139"/>
              <a:ext cx="951"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VENCIMIENTO AVALUO: 23 NOV 2017</a:t>
              </a:r>
              <a:endParaRPr lang="es-CO" altLang="es-CO"/>
            </a:p>
          </p:txBody>
        </p:sp>
        <p:sp>
          <p:nvSpPr>
            <p:cNvPr id="81" name="Rectangle 76"/>
            <p:cNvSpPr>
              <a:spLocks noChangeArrowheads="1"/>
            </p:cNvSpPr>
            <p:nvPr/>
          </p:nvSpPr>
          <p:spPr bwMode="auto">
            <a:xfrm>
              <a:off x="294" y="3312"/>
              <a:ext cx="8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387</a:t>
              </a:r>
              <a:endParaRPr lang="es-CO" altLang="es-CO"/>
            </a:p>
          </p:txBody>
        </p:sp>
        <p:sp>
          <p:nvSpPr>
            <p:cNvPr id="82" name="Rectangle 77"/>
            <p:cNvSpPr>
              <a:spLocks noChangeArrowheads="1"/>
            </p:cNvSpPr>
            <p:nvPr/>
          </p:nvSpPr>
          <p:spPr bwMode="auto">
            <a:xfrm>
              <a:off x="498" y="3312"/>
              <a:ext cx="146"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19861</a:t>
              </a:r>
              <a:endParaRPr lang="es-CO" altLang="es-CO"/>
            </a:p>
          </p:txBody>
        </p:sp>
        <p:sp>
          <p:nvSpPr>
            <p:cNvPr id="83" name="Rectangle 78"/>
            <p:cNvSpPr>
              <a:spLocks noChangeArrowheads="1"/>
            </p:cNvSpPr>
            <p:nvPr/>
          </p:nvSpPr>
          <p:spPr bwMode="auto">
            <a:xfrm>
              <a:off x="714" y="3312"/>
              <a:ext cx="224"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MELGAR</a:t>
              </a:r>
              <a:endParaRPr lang="es-CO" altLang="es-CO"/>
            </a:p>
          </p:txBody>
        </p:sp>
        <p:sp>
          <p:nvSpPr>
            <p:cNvPr id="84" name="Rectangle 79"/>
            <p:cNvSpPr>
              <a:spLocks noChangeArrowheads="1"/>
            </p:cNvSpPr>
            <p:nvPr/>
          </p:nvSpPr>
          <p:spPr bwMode="auto">
            <a:xfrm>
              <a:off x="1177" y="3312"/>
              <a:ext cx="144"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CASA</a:t>
              </a:r>
              <a:endParaRPr lang="es-CO" altLang="es-CO"/>
            </a:p>
          </p:txBody>
        </p:sp>
        <p:sp>
          <p:nvSpPr>
            <p:cNvPr id="85" name="Rectangle 80"/>
            <p:cNvSpPr>
              <a:spLocks noChangeArrowheads="1"/>
            </p:cNvSpPr>
            <p:nvPr/>
          </p:nvSpPr>
          <p:spPr bwMode="auto">
            <a:xfrm>
              <a:off x="1668" y="3225"/>
              <a:ext cx="493"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CLL 15 53 97 VILLA </a:t>
              </a:r>
              <a:endParaRPr lang="es-CO" altLang="es-CO"/>
            </a:p>
          </p:txBody>
        </p:sp>
        <p:sp>
          <p:nvSpPr>
            <p:cNvPr id="86" name="Rectangle 81"/>
            <p:cNvSpPr>
              <a:spLocks noChangeArrowheads="1"/>
            </p:cNvSpPr>
            <p:nvPr/>
          </p:nvSpPr>
          <p:spPr bwMode="auto">
            <a:xfrm>
              <a:off x="1668" y="3312"/>
              <a:ext cx="594"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MARCELA URB. VALLE </a:t>
              </a:r>
              <a:endParaRPr lang="es-CO" altLang="es-CO"/>
            </a:p>
          </p:txBody>
        </p:sp>
        <p:sp>
          <p:nvSpPr>
            <p:cNvPr id="87" name="Rectangle 82"/>
            <p:cNvSpPr>
              <a:spLocks noChangeArrowheads="1"/>
            </p:cNvSpPr>
            <p:nvPr/>
          </p:nvSpPr>
          <p:spPr bwMode="auto">
            <a:xfrm>
              <a:off x="1668" y="3398"/>
              <a:ext cx="502"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DE LOS LANCEROS</a:t>
              </a:r>
              <a:endParaRPr lang="es-CO" altLang="es-CO"/>
            </a:p>
          </p:txBody>
        </p:sp>
        <p:sp>
          <p:nvSpPr>
            <p:cNvPr id="88" name="Rectangle 83"/>
            <p:cNvSpPr>
              <a:spLocks noChangeArrowheads="1"/>
            </p:cNvSpPr>
            <p:nvPr/>
          </p:nvSpPr>
          <p:spPr bwMode="auto">
            <a:xfrm>
              <a:off x="2838" y="3312"/>
              <a:ext cx="235"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$1,130.56</a:t>
              </a:r>
              <a:endParaRPr lang="es-CO" altLang="es-CO"/>
            </a:p>
          </p:txBody>
        </p:sp>
        <p:sp>
          <p:nvSpPr>
            <p:cNvPr id="89" name="Rectangle 84"/>
            <p:cNvSpPr>
              <a:spLocks noChangeArrowheads="1"/>
            </p:cNvSpPr>
            <p:nvPr/>
          </p:nvSpPr>
          <p:spPr bwMode="auto">
            <a:xfrm>
              <a:off x="3130" y="3225"/>
              <a:ext cx="963"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INMUEBLE PUBLICADO: 27 FEB 2017. </a:t>
              </a:r>
              <a:endParaRPr lang="es-CO" altLang="es-CO"/>
            </a:p>
          </p:txBody>
        </p:sp>
        <p:sp>
          <p:nvSpPr>
            <p:cNvPr id="90" name="Rectangle 85"/>
            <p:cNvSpPr>
              <a:spLocks noChangeArrowheads="1"/>
            </p:cNvSpPr>
            <p:nvPr/>
          </p:nvSpPr>
          <p:spPr bwMode="auto">
            <a:xfrm>
              <a:off x="3130" y="3312"/>
              <a:ext cx="511"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INMUEBLES NUEVO</a:t>
              </a:r>
              <a:endParaRPr lang="es-CO" altLang="es-CO"/>
            </a:p>
          </p:txBody>
        </p:sp>
        <p:sp>
          <p:nvSpPr>
            <p:cNvPr id="91" name="Rectangle 86"/>
            <p:cNvSpPr>
              <a:spLocks noChangeArrowheads="1"/>
            </p:cNvSpPr>
            <p:nvPr/>
          </p:nvSpPr>
          <p:spPr bwMode="auto">
            <a:xfrm>
              <a:off x="3130" y="3398"/>
              <a:ext cx="942"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VENCIMIENTO AVALUO: 28 SEP 2017</a:t>
              </a:r>
              <a:endParaRPr lang="es-CO" altLang="es-CO"/>
            </a:p>
          </p:txBody>
        </p:sp>
        <p:sp>
          <p:nvSpPr>
            <p:cNvPr id="92" name="Rectangle 87"/>
            <p:cNvSpPr>
              <a:spLocks noChangeArrowheads="1"/>
            </p:cNvSpPr>
            <p:nvPr/>
          </p:nvSpPr>
          <p:spPr bwMode="auto">
            <a:xfrm>
              <a:off x="311" y="3699"/>
              <a:ext cx="59"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92</a:t>
              </a:r>
              <a:endParaRPr lang="es-CO" altLang="es-CO"/>
            </a:p>
          </p:txBody>
        </p:sp>
        <p:sp>
          <p:nvSpPr>
            <p:cNvPr id="93" name="Rectangle 88"/>
            <p:cNvSpPr>
              <a:spLocks noChangeArrowheads="1"/>
            </p:cNvSpPr>
            <p:nvPr/>
          </p:nvSpPr>
          <p:spPr bwMode="auto">
            <a:xfrm>
              <a:off x="531" y="3699"/>
              <a:ext cx="8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401</a:t>
              </a:r>
              <a:endParaRPr lang="es-CO" altLang="es-CO"/>
            </a:p>
          </p:txBody>
        </p:sp>
        <p:sp>
          <p:nvSpPr>
            <p:cNvPr id="94" name="Rectangle 89"/>
            <p:cNvSpPr>
              <a:spLocks noChangeArrowheads="1"/>
            </p:cNvSpPr>
            <p:nvPr/>
          </p:nvSpPr>
          <p:spPr bwMode="auto">
            <a:xfrm>
              <a:off x="714" y="3699"/>
              <a:ext cx="266"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MEDELLIN</a:t>
              </a:r>
              <a:endParaRPr lang="es-CO" altLang="es-CO"/>
            </a:p>
          </p:txBody>
        </p:sp>
        <p:sp>
          <p:nvSpPr>
            <p:cNvPr id="95" name="Rectangle 90"/>
            <p:cNvSpPr>
              <a:spLocks noChangeArrowheads="1"/>
            </p:cNvSpPr>
            <p:nvPr/>
          </p:nvSpPr>
          <p:spPr bwMode="auto">
            <a:xfrm>
              <a:off x="1177" y="3699"/>
              <a:ext cx="404"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APARTAMENTO</a:t>
              </a:r>
              <a:endParaRPr lang="es-CO" altLang="es-CO"/>
            </a:p>
          </p:txBody>
        </p:sp>
        <p:sp>
          <p:nvSpPr>
            <p:cNvPr id="96" name="Rectangle 91"/>
            <p:cNvSpPr>
              <a:spLocks noChangeArrowheads="1"/>
            </p:cNvSpPr>
            <p:nvPr/>
          </p:nvSpPr>
          <p:spPr bwMode="auto">
            <a:xfrm>
              <a:off x="1668" y="3613"/>
              <a:ext cx="605"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CLL 11 S N° 29D-27  AP </a:t>
              </a:r>
              <a:endParaRPr lang="es-CO" altLang="es-CO"/>
            </a:p>
          </p:txBody>
        </p:sp>
        <p:sp>
          <p:nvSpPr>
            <p:cNvPr id="97" name="Rectangle 92"/>
            <p:cNvSpPr>
              <a:spLocks noChangeArrowheads="1"/>
            </p:cNvSpPr>
            <p:nvPr/>
          </p:nvSpPr>
          <p:spPr bwMode="auto">
            <a:xfrm>
              <a:off x="1668" y="3699"/>
              <a:ext cx="60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1202 ED TERRAZAS DE </a:t>
              </a:r>
              <a:endParaRPr lang="es-CO" altLang="es-CO"/>
            </a:p>
          </p:txBody>
        </p:sp>
        <p:sp>
          <p:nvSpPr>
            <p:cNvPr id="98" name="Rectangle 93"/>
            <p:cNvSpPr>
              <a:spLocks noChangeArrowheads="1"/>
            </p:cNvSpPr>
            <p:nvPr/>
          </p:nvSpPr>
          <p:spPr bwMode="auto">
            <a:xfrm>
              <a:off x="1668" y="3786"/>
              <a:ext cx="325"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SAN MICHEL</a:t>
              </a:r>
              <a:endParaRPr lang="es-CO" altLang="es-CO"/>
            </a:p>
          </p:txBody>
        </p:sp>
        <p:sp>
          <p:nvSpPr>
            <p:cNvPr id="99" name="Rectangle 94"/>
            <p:cNvSpPr>
              <a:spLocks noChangeArrowheads="1"/>
            </p:cNvSpPr>
            <p:nvPr/>
          </p:nvSpPr>
          <p:spPr bwMode="auto">
            <a:xfrm>
              <a:off x="2838" y="3699"/>
              <a:ext cx="235"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$1,021.04</a:t>
              </a:r>
              <a:endParaRPr lang="es-CO" altLang="es-CO"/>
            </a:p>
          </p:txBody>
        </p:sp>
        <p:sp>
          <p:nvSpPr>
            <p:cNvPr id="100" name="Rectangle 95"/>
            <p:cNvSpPr>
              <a:spLocks noChangeArrowheads="1"/>
            </p:cNvSpPr>
            <p:nvPr/>
          </p:nvSpPr>
          <p:spPr bwMode="auto">
            <a:xfrm>
              <a:off x="3130" y="3485"/>
              <a:ext cx="943"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INMUEBLE PUBLICADO: 8 OCT 2015. </a:t>
              </a:r>
              <a:endParaRPr lang="es-CO" altLang="es-CO"/>
            </a:p>
          </p:txBody>
        </p:sp>
        <p:sp>
          <p:nvSpPr>
            <p:cNvPr id="101" name="Rectangle 96"/>
            <p:cNvSpPr>
              <a:spLocks noChangeArrowheads="1"/>
            </p:cNvSpPr>
            <p:nvPr/>
          </p:nvSpPr>
          <p:spPr bwMode="auto">
            <a:xfrm>
              <a:off x="3130" y="3572"/>
              <a:ext cx="700"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INMUEBLES REAVALUADO.</a:t>
              </a:r>
              <a:endParaRPr lang="es-CO" altLang="es-CO"/>
            </a:p>
          </p:txBody>
        </p:sp>
        <p:sp>
          <p:nvSpPr>
            <p:cNvPr id="102" name="Rectangle 97"/>
            <p:cNvSpPr>
              <a:spLocks noChangeArrowheads="1"/>
            </p:cNvSpPr>
            <p:nvPr/>
          </p:nvSpPr>
          <p:spPr bwMode="auto">
            <a:xfrm>
              <a:off x="3130" y="3658"/>
              <a:ext cx="799"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INTERESADOS EN COMPRA: SI</a:t>
              </a:r>
              <a:endParaRPr lang="es-CO" altLang="es-CO"/>
            </a:p>
          </p:txBody>
        </p:sp>
        <p:sp>
          <p:nvSpPr>
            <p:cNvPr id="103" name="Rectangle 98"/>
            <p:cNvSpPr>
              <a:spLocks noChangeArrowheads="1"/>
            </p:cNvSpPr>
            <p:nvPr/>
          </p:nvSpPr>
          <p:spPr bwMode="auto">
            <a:xfrm>
              <a:off x="3130" y="3745"/>
              <a:ext cx="1607"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TIEMPO COMERCIALIZACION APLICADO A ESTE INMUEBLE: SI</a:t>
              </a:r>
              <a:endParaRPr lang="es-CO" altLang="es-CO"/>
            </a:p>
          </p:txBody>
        </p:sp>
        <p:sp>
          <p:nvSpPr>
            <p:cNvPr id="104" name="Rectangle 99"/>
            <p:cNvSpPr>
              <a:spLocks noChangeArrowheads="1"/>
            </p:cNvSpPr>
            <p:nvPr/>
          </p:nvSpPr>
          <p:spPr bwMode="auto">
            <a:xfrm>
              <a:off x="3130" y="3832"/>
              <a:ext cx="922"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a:solidFill>
                    <a:srgbClr val="000000"/>
                  </a:solidFill>
                  <a:latin typeface="Arial Narrow" panose="020B0606020202030204" pitchFamily="34" charset="0"/>
                </a:rPr>
                <a:t>VENCIMIENTO AVALUO: 8 NOV 2017</a:t>
              </a:r>
              <a:endParaRPr lang="es-CO" altLang="es-CO"/>
            </a:p>
          </p:txBody>
        </p:sp>
        <p:sp>
          <p:nvSpPr>
            <p:cNvPr id="105" name="Rectangle 100"/>
            <p:cNvSpPr>
              <a:spLocks noChangeArrowheads="1"/>
            </p:cNvSpPr>
            <p:nvPr/>
          </p:nvSpPr>
          <p:spPr bwMode="auto">
            <a:xfrm>
              <a:off x="3130" y="3918"/>
              <a:ext cx="84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CO" altLang="es-CO" sz="800" b="1">
                  <a:solidFill>
                    <a:srgbClr val="FF0000"/>
                  </a:solidFill>
                  <a:latin typeface="Arial Narrow" panose="020B0606020202030204" pitchFamily="34" charset="0"/>
                </a:rPr>
                <a:t>ALTA PROBABILIDAD DE VENTA</a:t>
              </a:r>
              <a:endParaRPr lang="es-CO" altLang="es-CO"/>
            </a:p>
          </p:txBody>
        </p:sp>
        <p:sp>
          <p:nvSpPr>
            <p:cNvPr id="106" name="Rectangle 101"/>
            <p:cNvSpPr>
              <a:spLocks noChangeArrowheads="1"/>
            </p:cNvSpPr>
            <p:nvPr/>
          </p:nvSpPr>
          <p:spPr bwMode="auto">
            <a:xfrm>
              <a:off x="211" y="611"/>
              <a:ext cx="12" cy="3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07" name="Line 102"/>
            <p:cNvSpPr>
              <a:spLocks noChangeShapeType="1"/>
            </p:cNvSpPr>
            <p:nvPr/>
          </p:nvSpPr>
          <p:spPr bwMode="auto">
            <a:xfrm>
              <a:off x="465" y="621"/>
              <a:ext cx="0" cy="34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08" name="Rectangle 103"/>
            <p:cNvSpPr>
              <a:spLocks noChangeArrowheads="1"/>
            </p:cNvSpPr>
            <p:nvPr/>
          </p:nvSpPr>
          <p:spPr bwMode="auto">
            <a:xfrm>
              <a:off x="465" y="621"/>
              <a:ext cx="6" cy="34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09" name="Line 104"/>
            <p:cNvSpPr>
              <a:spLocks noChangeShapeType="1"/>
            </p:cNvSpPr>
            <p:nvPr/>
          </p:nvSpPr>
          <p:spPr bwMode="auto">
            <a:xfrm>
              <a:off x="697" y="621"/>
              <a:ext cx="0" cy="34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10" name="Rectangle 105"/>
            <p:cNvSpPr>
              <a:spLocks noChangeArrowheads="1"/>
            </p:cNvSpPr>
            <p:nvPr/>
          </p:nvSpPr>
          <p:spPr bwMode="auto">
            <a:xfrm>
              <a:off x="697" y="621"/>
              <a:ext cx="6" cy="34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11" name="Line 106"/>
            <p:cNvSpPr>
              <a:spLocks noChangeShapeType="1"/>
            </p:cNvSpPr>
            <p:nvPr/>
          </p:nvSpPr>
          <p:spPr bwMode="auto">
            <a:xfrm>
              <a:off x="1160" y="621"/>
              <a:ext cx="0" cy="34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12" name="Rectangle 107"/>
            <p:cNvSpPr>
              <a:spLocks noChangeArrowheads="1"/>
            </p:cNvSpPr>
            <p:nvPr/>
          </p:nvSpPr>
          <p:spPr bwMode="auto">
            <a:xfrm>
              <a:off x="1160" y="621"/>
              <a:ext cx="6" cy="34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13" name="Line 108"/>
            <p:cNvSpPr>
              <a:spLocks noChangeShapeType="1"/>
            </p:cNvSpPr>
            <p:nvPr/>
          </p:nvSpPr>
          <p:spPr bwMode="auto">
            <a:xfrm>
              <a:off x="1652" y="621"/>
              <a:ext cx="0" cy="34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14" name="Rectangle 109"/>
            <p:cNvSpPr>
              <a:spLocks noChangeArrowheads="1"/>
            </p:cNvSpPr>
            <p:nvPr/>
          </p:nvSpPr>
          <p:spPr bwMode="auto">
            <a:xfrm>
              <a:off x="1652" y="621"/>
              <a:ext cx="5" cy="34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15" name="Line 110"/>
            <p:cNvSpPr>
              <a:spLocks noChangeShapeType="1"/>
            </p:cNvSpPr>
            <p:nvPr/>
          </p:nvSpPr>
          <p:spPr bwMode="auto">
            <a:xfrm>
              <a:off x="2407" y="621"/>
              <a:ext cx="0" cy="34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16" name="Rectangle 111"/>
            <p:cNvSpPr>
              <a:spLocks noChangeArrowheads="1"/>
            </p:cNvSpPr>
            <p:nvPr/>
          </p:nvSpPr>
          <p:spPr bwMode="auto">
            <a:xfrm>
              <a:off x="2407" y="621"/>
              <a:ext cx="6" cy="34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17" name="Line 112"/>
            <p:cNvSpPr>
              <a:spLocks noChangeShapeType="1"/>
            </p:cNvSpPr>
            <p:nvPr/>
          </p:nvSpPr>
          <p:spPr bwMode="auto">
            <a:xfrm>
              <a:off x="3114" y="621"/>
              <a:ext cx="0" cy="34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18" name="Rectangle 113"/>
            <p:cNvSpPr>
              <a:spLocks noChangeArrowheads="1"/>
            </p:cNvSpPr>
            <p:nvPr/>
          </p:nvSpPr>
          <p:spPr bwMode="auto">
            <a:xfrm>
              <a:off x="3114" y="621"/>
              <a:ext cx="5" cy="34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19" name="Rectangle 114"/>
            <p:cNvSpPr>
              <a:spLocks noChangeArrowheads="1"/>
            </p:cNvSpPr>
            <p:nvPr/>
          </p:nvSpPr>
          <p:spPr bwMode="auto">
            <a:xfrm>
              <a:off x="223" y="963"/>
              <a:ext cx="5351"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20" name="Rectangle 115"/>
            <p:cNvSpPr>
              <a:spLocks noChangeArrowheads="1"/>
            </p:cNvSpPr>
            <p:nvPr/>
          </p:nvSpPr>
          <p:spPr bwMode="auto">
            <a:xfrm>
              <a:off x="5563" y="621"/>
              <a:ext cx="11" cy="35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21" name="Line 116"/>
            <p:cNvSpPr>
              <a:spLocks noChangeShapeType="1"/>
            </p:cNvSpPr>
            <p:nvPr/>
          </p:nvSpPr>
          <p:spPr bwMode="auto">
            <a:xfrm>
              <a:off x="217" y="973"/>
              <a:ext cx="1" cy="30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22" name="Rectangle 117"/>
            <p:cNvSpPr>
              <a:spLocks noChangeArrowheads="1"/>
            </p:cNvSpPr>
            <p:nvPr/>
          </p:nvSpPr>
          <p:spPr bwMode="auto">
            <a:xfrm>
              <a:off x="217" y="973"/>
              <a:ext cx="6" cy="30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23" name="Line 118"/>
            <p:cNvSpPr>
              <a:spLocks noChangeShapeType="1"/>
            </p:cNvSpPr>
            <p:nvPr/>
          </p:nvSpPr>
          <p:spPr bwMode="auto">
            <a:xfrm>
              <a:off x="465" y="973"/>
              <a:ext cx="1" cy="30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24" name="Rectangle 119"/>
            <p:cNvSpPr>
              <a:spLocks noChangeArrowheads="1"/>
            </p:cNvSpPr>
            <p:nvPr/>
          </p:nvSpPr>
          <p:spPr bwMode="auto">
            <a:xfrm>
              <a:off x="465" y="973"/>
              <a:ext cx="6" cy="30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25" name="Line 120"/>
            <p:cNvSpPr>
              <a:spLocks noChangeShapeType="1"/>
            </p:cNvSpPr>
            <p:nvPr/>
          </p:nvSpPr>
          <p:spPr bwMode="auto">
            <a:xfrm>
              <a:off x="697" y="973"/>
              <a:ext cx="1" cy="30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26" name="Rectangle 121"/>
            <p:cNvSpPr>
              <a:spLocks noChangeArrowheads="1"/>
            </p:cNvSpPr>
            <p:nvPr/>
          </p:nvSpPr>
          <p:spPr bwMode="auto">
            <a:xfrm>
              <a:off x="697" y="973"/>
              <a:ext cx="6" cy="30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27" name="Line 122"/>
            <p:cNvSpPr>
              <a:spLocks noChangeShapeType="1"/>
            </p:cNvSpPr>
            <p:nvPr/>
          </p:nvSpPr>
          <p:spPr bwMode="auto">
            <a:xfrm>
              <a:off x="1160" y="973"/>
              <a:ext cx="1" cy="30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28" name="Rectangle 123"/>
            <p:cNvSpPr>
              <a:spLocks noChangeArrowheads="1"/>
            </p:cNvSpPr>
            <p:nvPr/>
          </p:nvSpPr>
          <p:spPr bwMode="auto">
            <a:xfrm>
              <a:off x="1160" y="973"/>
              <a:ext cx="6" cy="30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29" name="Line 124"/>
            <p:cNvSpPr>
              <a:spLocks noChangeShapeType="1"/>
            </p:cNvSpPr>
            <p:nvPr/>
          </p:nvSpPr>
          <p:spPr bwMode="auto">
            <a:xfrm>
              <a:off x="1652" y="973"/>
              <a:ext cx="1" cy="30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30" name="Rectangle 125"/>
            <p:cNvSpPr>
              <a:spLocks noChangeArrowheads="1"/>
            </p:cNvSpPr>
            <p:nvPr/>
          </p:nvSpPr>
          <p:spPr bwMode="auto">
            <a:xfrm>
              <a:off x="1652" y="973"/>
              <a:ext cx="5" cy="30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1" name="Line 126"/>
            <p:cNvSpPr>
              <a:spLocks noChangeShapeType="1"/>
            </p:cNvSpPr>
            <p:nvPr/>
          </p:nvSpPr>
          <p:spPr bwMode="auto">
            <a:xfrm>
              <a:off x="2407" y="973"/>
              <a:ext cx="1" cy="30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32" name="Rectangle 127"/>
            <p:cNvSpPr>
              <a:spLocks noChangeArrowheads="1"/>
            </p:cNvSpPr>
            <p:nvPr/>
          </p:nvSpPr>
          <p:spPr bwMode="auto">
            <a:xfrm>
              <a:off x="2407" y="973"/>
              <a:ext cx="6" cy="30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3" name="Line 128"/>
            <p:cNvSpPr>
              <a:spLocks noChangeShapeType="1"/>
            </p:cNvSpPr>
            <p:nvPr/>
          </p:nvSpPr>
          <p:spPr bwMode="auto">
            <a:xfrm>
              <a:off x="3114" y="973"/>
              <a:ext cx="1" cy="30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34" name="Rectangle 129"/>
            <p:cNvSpPr>
              <a:spLocks noChangeArrowheads="1"/>
            </p:cNvSpPr>
            <p:nvPr/>
          </p:nvSpPr>
          <p:spPr bwMode="auto">
            <a:xfrm>
              <a:off x="3114" y="973"/>
              <a:ext cx="5" cy="30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5" name="Line 130"/>
            <p:cNvSpPr>
              <a:spLocks noChangeShapeType="1"/>
            </p:cNvSpPr>
            <p:nvPr/>
          </p:nvSpPr>
          <p:spPr bwMode="auto">
            <a:xfrm>
              <a:off x="5569" y="973"/>
              <a:ext cx="1" cy="30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36" name="Rectangle 131"/>
            <p:cNvSpPr>
              <a:spLocks noChangeArrowheads="1"/>
            </p:cNvSpPr>
            <p:nvPr/>
          </p:nvSpPr>
          <p:spPr bwMode="auto">
            <a:xfrm>
              <a:off x="5569" y="973"/>
              <a:ext cx="5" cy="30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7" name="Rectangle 132"/>
            <p:cNvSpPr>
              <a:spLocks noChangeArrowheads="1"/>
            </p:cNvSpPr>
            <p:nvPr/>
          </p:nvSpPr>
          <p:spPr bwMode="auto">
            <a:xfrm>
              <a:off x="223" y="611"/>
              <a:ext cx="5357"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8" name="Line 133"/>
            <p:cNvSpPr>
              <a:spLocks noChangeShapeType="1"/>
            </p:cNvSpPr>
            <p:nvPr/>
          </p:nvSpPr>
          <p:spPr bwMode="auto">
            <a:xfrm>
              <a:off x="5574" y="968"/>
              <a:ext cx="1" cy="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39" name="Rectangle 134"/>
            <p:cNvSpPr>
              <a:spLocks noChangeArrowheads="1"/>
            </p:cNvSpPr>
            <p:nvPr/>
          </p:nvSpPr>
          <p:spPr bwMode="auto">
            <a:xfrm>
              <a:off x="5574" y="968"/>
              <a:ext cx="6"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40" name="Line 135"/>
            <p:cNvSpPr>
              <a:spLocks noChangeShapeType="1"/>
            </p:cNvSpPr>
            <p:nvPr/>
          </p:nvSpPr>
          <p:spPr bwMode="auto">
            <a:xfrm>
              <a:off x="223" y="1574"/>
              <a:ext cx="5351" cy="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41" name="Rectangle 136"/>
            <p:cNvSpPr>
              <a:spLocks noChangeArrowheads="1"/>
            </p:cNvSpPr>
            <p:nvPr/>
          </p:nvSpPr>
          <p:spPr bwMode="auto">
            <a:xfrm>
              <a:off x="223" y="1574"/>
              <a:ext cx="5357"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42" name="Line 137"/>
            <p:cNvSpPr>
              <a:spLocks noChangeShapeType="1"/>
            </p:cNvSpPr>
            <p:nvPr/>
          </p:nvSpPr>
          <p:spPr bwMode="auto">
            <a:xfrm>
              <a:off x="223" y="2007"/>
              <a:ext cx="5351" cy="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43" name="Rectangle 138"/>
            <p:cNvSpPr>
              <a:spLocks noChangeArrowheads="1"/>
            </p:cNvSpPr>
            <p:nvPr/>
          </p:nvSpPr>
          <p:spPr bwMode="auto">
            <a:xfrm>
              <a:off x="223" y="2007"/>
              <a:ext cx="5357"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44" name="Line 139"/>
            <p:cNvSpPr>
              <a:spLocks noChangeShapeType="1"/>
            </p:cNvSpPr>
            <p:nvPr/>
          </p:nvSpPr>
          <p:spPr bwMode="auto">
            <a:xfrm>
              <a:off x="223" y="2440"/>
              <a:ext cx="5351" cy="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45" name="Rectangle 140"/>
            <p:cNvSpPr>
              <a:spLocks noChangeArrowheads="1"/>
            </p:cNvSpPr>
            <p:nvPr/>
          </p:nvSpPr>
          <p:spPr bwMode="auto">
            <a:xfrm>
              <a:off x="223" y="2440"/>
              <a:ext cx="5357"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46" name="Line 141"/>
            <p:cNvSpPr>
              <a:spLocks noChangeShapeType="1"/>
            </p:cNvSpPr>
            <p:nvPr/>
          </p:nvSpPr>
          <p:spPr bwMode="auto">
            <a:xfrm>
              <a:off x="223" y="2787"/>
              <a:ext cx="5351" cy="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47" name="Rectangle 142"/>
            <p:cNvSpPr>
              <a:spLocks noChangeArrowheads="1"/>
            </p:cNvSpPr>
            <p:nvPr/>
          </p:nvSpPr>
          <p:spPr bwMode="auto">
            <a:xfrm>
              <a:off x="223" y="2787"/>
              <a:ext cx="5357"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48" name="Line 143"/>
            <p:cNvSpPr>
              <a:spLocks noChangeShapeType="1"/>
            </p:cNvSpPr>
            <p:nvPr/>
          </p:nvSpPr>
          <p:spPr bwMode="auto">
            <a:xfrm>
              <a:off x="223" y="3220"/>
              <a:ext cx="5351" cy="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49" name="Rectangle 144"/>
            <p:cNvSpPr>
              <a:spLocks noChangeArrowheads="1"/>
            </p:cNvSpPr>
            <p:nvPr/>
          </p:nvSpPr>
          <p:spPr bwMode="auto">
            <a:xfrm>
              <a:off x="223" y="3220"/>
              <a:ext cx="5357"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0" name="Line 145"/>
            <p:cNvSpPr>
              <a:spLocks noChangeShapeType="1"/>
            </p:cNvSpPr>
            <p:nvPr/>
          </p:nvSpPr>
          <p:spPr bwMode="auto">
            <a:xfrm>
              <a:off x="223" y="3480"/>
              <a:ext cx="5351" cy="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51" name="Rectangle 146"/>
            <p:cNvSpPr>
              <a:spLocks noChangeArrowheads="1"/>
            </p:cNvSpPr>
            <p:nvPr/>
          </p:nvSpPr>
          <p:spPr bwMode="auto">
            <a:xfrm>
              <a:off x="223" y="3480"/>
              <a:ext cx="5357"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2" name="Line 147"/>
            <p:cNvSpPr>
              <a:spLocks noChangeShapeType="1"/>
            </p:cNvSpPr>
            <p:nvPr/>
          </p:nvSpPr>
          <p:spPr bwMode="auto">
            <a:xfrm>
              <a:off x="223" y="4000"/>
              <a:ext cx="5351" cy="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53" name="Rectangle 148"/>
            <p:cNvSpPr>
              <a:spLocks noChangeArrowheads="1"/>
            </p:cNvSpPr>
            <p:nvPr/>
          </p:nvSpPr>
          <p:spPr bwMode="auto">
            <a:xfrm>
              <a:off x="223" y="4000"/>
              <a:ext cx="5357"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grpSp>
      <p:sp>
        <p:nvSpPr>
          <p:cNvPr id="154" name="Rectángulo 153"/>
          <p:cNvSpPr/>
          <p:nvPr/>
        </p:nvSpPr>
        <p:spPr>
          <a:xfrm>
            <a:off x="0" y="6658852"/>
            <a:ext cx="12192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155" name="CuadroTexto 154"/>
          <p:cNvSpPr txBox="1"/>
          <p:nvPr/>
        </p:nvSpPr>
        <p:spPr>
          <a:xfrm>
            <a:off x="5509823" y="664374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 Jul 2017 </a:t>
            </a:r>
          </a:p>
        </p:txBody>
      </p:sp>
      <p:sp>
        <p:nvSpPr>
          <p:cNvPr id="156" name="Rectángulo 155"/>
          <p:cNvSpPr/>
          <p:nvPr/>
        </p:nvSpPr>
        <p:spPr>
          <a:xfrm>
            <a:off x="0" y="-1"/>
            <a:ext cx="12192000" cy="10972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57" name="Imagen 156"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0"/>
            <a:ext cx="2159678" cy="1067549"/>
          </a:xfrm>
          <a:prstGeom prst="rect">
            <a:avLst/>
          </a:prstGeom>
        </p:spPr>
      </p:pic>
      <p:sp>
        <p:nvSpPr>
          <p:cNvPr id="158" name="CuadroTexto 157"/>
          <p:cNvSpPr txBox="1"/>
          <p:nvPr/>
        </p:nvSpPr>
        <p:spPr>
          <a:xfrm>
            <a:off x="1715678" y="79003"/>
            <a:ext cx="10380133" cy="954107"/>
          </a:xfrm>
          <a:prstGeom prst="rect">
            <a:avLst/>
          </a:prstGeom>
          <a:noFill/>
        </p:spPr>
        <p:txBody>
          <a:bodyPr wrap="square" rtlCol="0">
            <a:spAutoFit/>
          </a:bodyPr>
          <a:lstStyle/>
          <a:p>
            <a:pPr algn="r"/>
            <a:r>
              <a:rPr lang="es-CO" sz="2800" b="1" dirty="0">
                <a:solidFill>
                  <a:schemeClr val="bg1"/>
                </a:solidFill>
              </a:rPr>
              <a:t>GESTIÓN COMERCIAL INMUEBLES – TOP </a:t>
            </a:r>
          </a:p>
          <a:p>
            <a:pPr algn="r"/>
            <a:r>
              <a:rPr lang="es-CO" sz="2800" b="1" dirty="0">
                <a:solidFill>
                  <a:schemeClr val="bg1"/>
                </a:solidFill>
              </a:rPr>
              <a:t>( 18 UNID. $95.280)</a:t>
            </a:r>
          </a:p>
        </p:txBody>
      </p:sp>
    </p:spTree>
    <p:extLst>
      <p:ext uri="{BB962C8B-B14F-4D97-AF65-F5344CB8AC3E}">
        <p14:creationId xmlns:p14="http://schemas.microsoft.com/office/powerpoint/2010/main" val="30440462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uadroTexto 20"/>
          <p:cNvSpPr txBox="1"/>
          <p:nvPr/>
        </p:nvSpPr>
        <p:spPr>
          <a:xfrm>
            <a:off x="5509823"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a:t>
            </a:r>
          </a:p>
        </p:txBody>
      </p:sp>
      <p:sp>
        <p:nvSpPr>
          <p:cNvPr id="58" name="AutoShape 2" descr="Resultado de imagen para recurso humano"/>
          <p:cNvSpPr>
            <a:spLocks noChangeAspect="1" noChangeArrowheads="1"/>
          </p:cNvSpPr>
          <p:nvPr/>
        </p:nvSpPr>
        <p:spPr bwMode="auto">
          <a:xfrm>
            <a:off x="1640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9" name="Rectángulo 8"/>
          <p:cNvSpPr/>
          <p:nvPr/>
        </p:nvSpPr>
        <p:spPr>
          <a:xfrm>
            <a:off x="1520603" y="-15"/>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GESTION COMERCIAL INMUEBLES – TOP ( 18 UNID. $95.280)</a:t>
            </a:r>
          </a:p>
        </p:txBody>
      </p:sp>
      <p:pic>
        <p:nvPicPr>
          <p:cNvPr id="1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11"/>
            <a:ext cx="1233817" cy="635238"/>
          </a:xfrm>
          <a:prstGeom prst="rect">
            <a:avLst/>
          </a:prstGeom>
        </p:spPr>
      </p:pic>
      <p:sp>
        <p:nvSpPr>
          <p:cNvPr id="3" name="CuadroTexto 2"/>
          <p:cNvSpPr txBox="1"/>
          <p:nvPr/>
        </p:nvSpPr>
        <p:spPr>
          <a:xfrm>
            <a:off x="1869281" y="4259660"/>
            <a:ext cx="8542045" cy="276999"/>
          </a:xfrm>
          <a:prstGeom prst="rect">
            <a:avLst/>
          </a:prstGeom>
          <a:solidFill>
            <a:srgbClr val="00FF00"/>
          </a:solidFill>
        </p:spPr>
        <p:txBody>
          <a:bodyPr wrap="square" rtlCol="0">
            <a:spAutoFit/>
          </a:bodyPr>
          <a:lstStyle/>
          <a:p>
            <a:r>
              <a:rPr lang="es-CO" sz="1200" dirty="0"/>
              <a:t>$16,7078   (Alta probabilidad de venta) (6 UNIDADES COMERCIALES )</a:t>
            </a:r>
            <a:endParaRPr lang="es-CO" sz="1000" dirty="0"/>
          </a:p>
        </p:txBody>
      </p:sp>
      <p:pic>
        <p:nvPicPr>
          <p:cNvPr id="4" name="Imagen 3"/>
          <p:cNvPicPr>
            <a:picLocks noChangeAspect="1"/>
          </p:cNvPicPr>
          <p:nvPr/>
        </p:nvPicPr>
        <p:blipFill rotWithShape="1">
          <a:blip r:embed="rId4"/>
          <a:srcRect b="5046"/>
          <a:stretch/>
        </p:blipFill>
        <p:spPr>
          <a:xfrm>
            <a:off x="1869282" y="1206406"/>
            <a:ext cx="8542045" cy="2608358"/>
          </a:xfrm>
          <a:prstGeom prst="rect">
            <a:avLst/>
          </a:prstGeom>
        </p:spPr>
      </p:pic>
      <p:sp>
        <p:nvSpPr>
          <p:cNvPr id="11" name="CuadroTexto 10"/>
          <p:cNvSpPr txBox="1"/>
          <p:nvPr/>
        </p:nvSpPr>
        <p:spPr>
          <a:xfrm>
            <a:off x="1869282" y="5065875"/>
            <a:ext cx="8542045" cy="276999"/>
          </a:xfrm>
          <a:prstGeom prst="rect">
            <a:avLst/>
          </a:prstGeom>
          <a:solidFill>
            <a:srgbClr val="00FF00"/>
          </a:solidFill>
        </p:spPr>
        <p:txBody>
          <a:bodyPr wrap="square" rtlCol="0">
            <a:spAutoFit/>
          </a:bodyPr>
          <a:lstStyle/>
          <a:p>
            <a:r>
              <a:rPr lang="es-CO" sz="1200" dirty="0"/>
              <a:t>$50.000.00   (CASA GACHA) (1 UNIDADES COMERCIALES )</a:t>
            </a:r>
            <a:endParaRPr lang="es-CO" sz="1000" dirty="0"/>
          </a:p>
        </p:txBody>
      </p:sp>
      <p:sp>
        <p:nvSpPr>
          <p:cNvPr id="13" name="CuadroTexto 12"/>
          <p:cNvSpPr txBox="1"/>
          <p:nvPr/>
        </p:nvSpPr>
        <p:spPr>
          <a:xfrm>
            <a:off x="1869282" y="4631538"/>
            <a:ext cx="8542045" cy="276999"/>
          </a:xfrm>
          <a:prstGeom prst="rect">
            <a:avLst/>
          </a:prstGeom>
          <a:solidFill>
            <a:srgbClr val="00FF00"/>
          </a:solidFill>
        </p:spPr>
        <p:txBody>
          <a:bodyPr wrap="square" rtlCol="0">
            <a:spAutoFit/>
          </a:bodyPr>
          <a:lstStyle/>
          <a:p>
            <a:r>
              <a:rPr lang="es-CO" sz="1200" dirty="0"/>
              <a:t>$28.573   (Inmuebles TOP ) (11 UNIDADES COMERCIALES )</a:t>
            </a:r>
            <a:endParaRPr lang="es-CO" sz="1000" dirty="0"/>
          </a:p>
        </p:txBody>
      </p:sp>
      <p:sp>
        <p:nvSpPr>
          <p:cNvPr id="12" name="Rectángulo 11"/>
          <p:cNvSpPr/>
          <p:nvPr/>
        </p:nvSpPr>
        <p:spPr>
          <a:xfrm>
            <a:off x="0" y="6658852"/>
            <a:ext cx="12192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14" name="CuadroTexto 13"/>
          <p:cNvSpPr txBox="1"/>
          <p:nvPr/>
        </p:nvSpPr>
        <p:spPr>
          <a:xfrm>
            <a:off x="5509823" y="664374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 Jul 2017 </a:t>
            </a:r>
          </a:p>
        </p:txBody>
      </p:sp>
      <p:sp>
        <p:nvSpPr>
          <p:cNvPr id="15" name="Rectángulo 14"/>
          <p:cNvSpPr/>
          <p:nvPr/>
        </p:nvSpPr>
        <p:spPr>
          <a:xfrm>
            <a:off x="0" y="-1"/>
            <a:ext cx="12192000" cy="10972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6" name="Imagen 15" descr="Fondos oscuros-0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0"/>
            <a:ext cx="2159678" cy="1067549"/>
          </a:xfrm>
          <a:prstGeom prst="rect">
            <a:avLst/>
          </a:prstGeom>
        </p:spPr>
      </p:pic>
      <p:sp>
        <p:nvSpPr>
          <p:cNvPr id="17" name="CuadroTexto 16"/>
          <p:cNvSpPr txBox="1"/>
          <p:nvPr/>
        </p:nvSpPr>
        <p:spPr>
          <a:xfrm>
            <a:off x="1715678" y="79003"/>
            <a:ext cx="10380133" cy="954107"/>
          </a:xfrm>
          <a:prstGeom prst="rect">
            <a:avLst/>
          </a:prstGeom>
          <a:noFill/>
        </p:spPr>
        <p:txBody>
          <a:bodyPr wrap="square" rtlCol="0">
            <a:spAutoFit/>
          </a:bodyPr>
          <a:lstStyle/>
          <a:p>
            <a:pPr algn="r"/>
            <a:r>
              <a:rPr lang="es-CO" sz="2800" b="1" dirty="0">
                <a:solidFill>
                  <a:schemeClr val="bg1"/>
                </a:solidFill>
              </a:rPr>
              <a:t>GESTIÓN COMERCIAL INMUEBLES – TOP </a:t>
            </a:r>
          </a:p>
          <a:p>
            <a:pPr algn="r"/>
            <a:r>
              <a:rPr lang="es-CO" sz="2800" b="1" dirty="0">
                <a:solidFill>
                  <a:schemeClr val="bg1"/>
                </a:solidFill>
              </a:rPr>
              <a:t>( 18 UNID. $95.280)</a:t>
            </a:r>
          </a:p>
        </p:txBody>
      </p:sp>
    </p:spTree>
    <p:extLst>
      <p:ext uri="{BB962C8B-B14F-4D97-AF65-F5344CB8AC3E}">
        <p14:creationId xmlns:p14="http://schemas.microsoft.com/office/powerpoint/2010/main" val="417654520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ángulo 13"/>
          <p:cNvSpPr/>
          <p:nvPr/>
        </p:nvSpPr>
        <p:spPr>
          <a:xfrm>
            <a:off x="3339921" y="2279557"/>
            <a:ext cx="5718220" cy="72122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600"/>
          </a:p>
        </p:txBody>
      </p:sp>
      <p:sp>
        <p:nvSpPr>
          <p:cNvPr id="21" name="CuadroTexto 20"/>
          <p:cNvSpPr txBox="1"/>
          <p:nvPr/>
        </p:nvSpPr>
        <p:spPr>
          <a:xfrm>
            <a:off x="5509823"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a:t>
            </a:r>
          </a:p>
        </p:txBody>
      </p:sp>
      <p:sp>
        <p:nvSpPr>
          <p:cNvPr id="58" name="AutoShape 2" descr="Resultado de imagen para recurso humano"/>
          <p:cNvSpPr>
            <a:spLocks noChangeAspect="1" noChangeArrowheads="1"/>
          </p:cNvSpPr>
          <p:nvPr/>
        </p:nvSpPr>
        <p:spPr bwMode="auto">
          <a:xfrm>
            <a:off x="1640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9" name="Rectángulo 8"/>
          <p:cNvSpPr/>
          <p:nvPr/>
        </p:nvSpPr>
        <p:spPr>
          <a:xfrm>
            <a:off x="1520603" y="-15"/>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GESTIÓN COMERCIAL INMUEBLES - TOP.</a:t>
            </a:r>
          </a:p>
        </p:txBody>
      </p:sp>
      <p:pic>
        <p:nvPicPr>
          <p:cNvPr id="1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11"/>
            <a:ext cx="1233817" cy="635238"/>
          </a:xfrm>
          <a:prstGeom prst="rect">
            <a:avLst/>
          </a:prstGeom>
        </p:spPr>
      </p:pic>
      <p:sp>
        <p:nvSpPr>
          <p:cNvPr id="5" name="Rectángulo redondeado 4"/>
          <p:cNvSpPr/>
          <p:nvPr/>
        </p:nvSpPr>
        <p:spPr>
          <a:xfrm>
            <a:off x="2191917" y="1796460"/>
            <a:ext cx="1740919" cy="1567389"/>
          </a:xfrm>
          <a:prstGeom prst="round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accent1">
                    <a:lumMod val="75000"/>
                  </a:schemeClr>
                </a:solidFill>
              </a:rPr>
              <a:t>Ventas a marzo 2017</a:t>
            </a:r>
          </a:p>
          <a:p>
            <a:pPr algn="ctr"/>
            <a:r>
              <a:rPr lang="es-CO" sz="1400" dirty="0">
                <a:solidFill>
                  <a:schemeClr val="accent1">
                    <a:lumMod val="75000"/>
                  </a:schemeClr>
                </a:solidFill>
              </a:rPr>
              <a:t>$28.933</a:t>
            </a:r>
          </a:p>
        </p:txBody>
      </p:sp>
      <p:sp>
        <p:nvSpPr>
          <p:cNvPr id="13" name="Rectángulo redondeado 12"/>
          <p:cNvSpPr/>
          <p:nvPr/>
        </p:nvSpPr>
        <p:spPr>
          <a:xfrm>
            <a:off x="4204893" y="1805011"/>
            <a:ext cx="1740919" cy="1567389"/>
          </a:xfrm>
          <a:prstGeom prst="round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accent1">
                    <a:lumMod val="75000"/>
                  </a:schemeClr>
                </a:solidFill>
              </a:rPr>
              <a:t>Venta Casa Gacha</a:t>
            </a:r>
          </a:p>
          <a:p>
            <a:pPr algn="ctr"/>
            <a:r>
              <a:rPr lang="es-CO" sz="1400" dirty="0">
                <a:solidFill>
                  <a:schemeClr val="accent1">
                    <a:lumMod val="75000"/>
                  </a:schemeClr>
                </a:solidFill>
              </a:rPr>
              <a:t>$50.000</a:t>
            </a:r>
          </a:p>
        </p:txBody>
      </p:sp>
      <p:sp>
        <p:nvSpPr>
          <p:cNvPr id="16" name="Rectángulo redondeado 15"/>
          <p:cNvSpPr/>
          <p:nvPr/>
        </p:nvSpPr>
        <p:spPr>
          <a:xfrm>
            <a:off x="6291069" y="1828799"/>
            <a:ext cx="1740919" cy="1567389"/>
          </a:xfrm>
          <a:prstGeom prst="round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accent1">
                    <a:lumMod val="75000"/>
                  </a:schemeClr>
                </a:solidFill>
              </a:rPr>
              <a:t>Inmuebles TOP con alta probabilidad de venta</a:t>
            </a:r>
          </a:p>
          <a:p>
            <a:pPr algn="ctr"/>
            <a:r>
              <a:rPr lang="es-CO" sz="1400" dirty="0">
                <a:solidFill>
                  <a:schemeClr val="accent1">
                    <a:lumMod val="75000"/>
                  </a:schemeClr>
                </a:solidFill>
              </a:rPr>
              <a:t>$</a:t>
            </a:r>
            <a:r>
              <a:rPr lang="es-CO" sz="1400" dirty="0"/>
              <a:t> </a:t>
            </a:r>
            <a:r>
              <a:rPr lang="es-CO" sz="1400" dirty="0">
                <a:solidFill>
                  <a:schemeClr val="accent1">
                    <a:lumMod val="75000"/>
                  </a:schemeClr>
                </a:solidFill>
              </a:rPr>
              <a:t>16.708</a:t>
            </a:r>
          </a:p>
        </p:txBody>
      </p:sp>
      <p:sp>
        <p:nvSpPr>
          <p:cNvPr id="17" name="Rectángulo redondeado 16"/>
          <p:cNvSpPr/>
          <p:nvPr/>
        </p:nvSpPr>
        <p:spPr>
          <a:xfrm>
            <a:off x="8415882" y="1828799"/>
            <a:ext cx="1740919" cy="1567389"/>
          </a:xfrm>
          <a:prstGeom prst="round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accent1">
                    <a:lumMod val="75000"/>
                  </a:schemeClr>
                </a:solidFill>
              </a:rPr>
              <a:t>Resultado</a:t>
            </a:r>
          </a:p>
          <a:p>
            <a:pPr algn="ctr"/>
            <a:r>
              <a:rPr lang="es-CO" sz="1400" dirty="0">
                <a:solidFill>
                  <a:schemeClr val="accent1">
                    <a:lumMod val="75000"/>
                  </a:schemeClr>
                </a:solidFill>
              </a:rPr>
              <a:t>$ 95.641</a:t>
            </a:r>
          </a:p>
        </p:txBody>
      </p:sp>
      <p:sp>
        <p:nvSpPr>
          <p:cNvPr id="20" name="CuadroTexto 19"/>
          <p:cNvSpPr txBox="1"/>
          <p:nvPr/>
        </p:nvSpPr>
        <p:spPr>
          <a:xfrm>
            <a:off x="2127809" y="1107583"/>
            <a:ext cx="7834003" cy="400110"/>
          </a:xfrm>
          <a:prstGeom prst="rect">
            <a:avLst/>
          </a:prstGeom>
          <a:noFill/>
        </p:spPr>
        <p:txBody>
          <a:bodyPr wrap="square" rtlCol="0">
            <a:spAutoFit/>
          </a:bodyPr>
          <a:lstStyle/>
          <a:p>
            <a:pPr algn="ctr"/>
            <a:r>
              <a:rPr lang="es-CO" sz="2000" b="1" dirty="0">
                <a:solidFill>
                  <a:schemeClr val="accent1">
                    <a:lumMod val="75000"/>
                  </a:schemeClr>
                </a:solidFill>
                <a:latin typeface="Arial Narrow" panose="020B0606020202030204" pitchFamily="34" charset="0"/>
              </a:rPr>
              <a:t>Proyección ventas segundo semestre 2017 </a:t>
            </a:r>
          </a:p>
        </p:txBody>
      </p:sp>
      <p:sp>
        <p:nvSpPr>
          <p:cNvPr id="24" name="CuadroTexto 23"/>
          <p:cNvSpPr txBox="1"/>
          <p:nvPr/>
        </p:nvSpPr>
        <p:spPr>
          <a:xfrm>
            <a:off x="7970133" y="1433389"/>
            <a:ext cx="2321361" cy="261610"/>
          </a:xfrm>
          <a:prstGeom prst="rect">
            <a:avLst/>
          </a:prstGeom>
          <a:noFill/>
        </p:spPr>
        <p:txBody>
          <a:bodyPr wrap="square" rtlCol="0">
            <a:spAutoFit/>
          </a:bodyPr>
          <a:lstStyle/>
          <a:p>
            <a:pPr algn="r"/>
            <a:r>
              <a:rPr lang="es-CO" sz="1100" dirty="0">
                <a:solidFill>
                  <a:schemeClr val="tx2"/>
                </a:solidFill>
                <a:latin typeface="Arial Narrow" panose="020B0606020202030204" pitchFamily="34" charset="0"/>
              </a:rPr>
              <a:t>Cifras en Millones $</a:t>
            </a:r>
          </a:p>
        </p:txBody>
      </p:sp>
      <p:pic>
        <p:nvPicPr>
          <p:cNvPr id="4" name="Imagen 3"/>
          <p:cNvPicPr>
            <a:picLocks noChangeAspect="1"/>
          </p:cNvPicPr>
          <p:nvPr/>
        </p:nvPicPr>
        <p:blipFill rotWithShape="1">
          <a:blip r:embed="rId4"/>
          <a:srcRect l="12996" t="8020" r="12539" b="1970"/>
          <a:stretch/>
        </p:blipFill>
        <p:spPr>
          <a:xfrm>
            <a:off x="3932836" y="3496059"/>
            <a:ext cx="4381601" cy="3053833"/>
          </a:xfrm>
          <a:prstGeom prst="rect">
            <a:avLst/>
          </a:prstGeom>
        </p:spPr>
      </p:pic>
      <p:sp>
        <p:nvSpPr>
          <p:cNvPr id="22" name="Elipse 21"/>
          <p:cNvSpPr/>
          <p:nvPr/>
        </p:nvSpPr>
        <p:spPr>
          <a:xfrm>
            <a:off x="4204892" y="5573938"/>
            <a:ext cx="1058338" cy="373487"/>
          </a:xfrm>
          <a:prstGeom prst="ellipse">
            <a:avLst/>
          </a:prstGeom>
          <a:solidFill>
            <a:schemeClr val="tx2">
              <a:lumMod val="7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s-CO" sz="1100" b="1" dirty="0">
                <a:solidFill>
                  <a:schemeClr val="bg1"/>
                </a:solidFill>
              </a:rPr>
              <a:t>57.9%</a:t>
            </a:r>
          </a:p>
        </p:txBody>
      </p:sp>
      <p:sp>
        <p:nvSpPr>
          <p:cNvPr id="18" name="Rectángulo 17"/>
          <p:cNvSpPr/>
          <p:nvPr/>
        </p:nvSpPr>
        <p:spPr>
          <a:xfrm>
            <a:off x="0" y="6658852"/>
            <a:ext cx="12192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19" name="CuadroTexto 18"/>
          <p:cNvSpPr txBox="1"/>
          <p:nvPr/>
        </p:nvSpPr>
        <p:spPr>
          <a:xfrm>
            <a:off x="5509823" y="664374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 Jul 2017 </a:t>
            </a:r>
          </a:p>
        </p:txBody>
      </p:sp>
      <p:sp>
        <p:nvSpPr>
          <p:cNvPr id="23" name="Rectángulo 22"/>
          <p:cNvSpPr/>
          <p:nvPr/>
        </p:nvSpPr>
        <p:spPr>
          <a:xfrm>
            <a:off x="0" y="-1"/>
            <a:ext cx="12192000" cy="10972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5" name="Imagen 24" descr="Fondos oscuros-0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26" name="CuadroTexto 25"/>
          <p:cNvSpPr txBox="1"/>
          <p:nvPr/>
        </p:nvSpPr>
        <p:spPr>
          <a:xfrm>
            <a:off x="1715678" y="79003"/>
            <a:ext cx="10380133" cy="523220"/>
          </a:xfrm>
          <a:prstGeom prst="rect">
            <a:avLst/>
          </a:prstGeom>
          <a:noFill/>
        </p:spPr>
        <p:txBody>
          <a:bodyPr wrap="square" rtlCol="0">
            <a:spAutoFit/>
          </a:bodyPr>
          <a:lstStyle/>
          <a:p>
            <a:pPr algn="r"/>
            <a:r>
              <a:rPr lang="es-CO" sz="2800" b="1" dirty="0">
                <a:solidFill>
                  <a:schemeClr val="bg1"/>
                </a:solidFill>
              </a:rPr>
              <a:t>GESTIÓN COMERCIAL INMUEBLES – TOP </a:t>
            </a:r>
          </a:p>
        </p:txBody>
      </p:sp>
    </p:spTree>
    <p:extLst>
      <p:ext uri="{BB962C8B-B14F-4D97-AF65-F5344CB8AC3E}">
        <p14:creationId xmlns:p14="http://schemas.microsoft.com/office/powerpoint/2010/main" val="9804052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sp>
        <p:nvSpPr>
          <p:cNvPr id="33" name="CuadroTexto 32"/>
          <p:cNvSpPr txBox="1"/>
          <p:nvPr/>
        </p:nvSpPr>
        <p:spPr>
          <a:xfrm>
            <a:off x="1745226" y="3072242"/>
            <a:ext cx="6019031" cy="338554"/>
          </a:xfrm>
          <a:prstGeom prst="rect">
            <a:avLst/>
          </a:prstGeom>
          <a:noFill/>
        </p:spPr>
        <p:txBody>
          <a:bodyPr wrap="square" rtlCol="0">
            <a:spAutoFit/>
          </a:bodyPr>
          <a:lstStyle>
            <a:defPPr>
              <a:defRPr lang="es-ES"/>
            </a:defPPr>
            <a:lvl1pPr>
              <a:defRPr sz="1600" b="1">
                <a:solidFill>
                  <a:schemeClr val="accent1">
                    <a:lumMod val="75000"/>
                  </a:schemeClr>
                </a:solidFill>
                <a:latin typeface="Arial Narrow" panose="020B0606020202030204" pitchFamily="34" charset="0"/>
              </a:defRPr>
            </a:lvl1pPr>
          </a:lstStyle>
          <a:p>
            <a:endParaRPr lang="es-CO" b="0" dirty="0"/>
          </a:p>
        </p:txBody>
      </p:sp>
      <p:graphicFrame>
        <p:nvGraphicFramePr>
          <p:cNvPr id="11" name="Tabla 5"/>
          <p:cNvGraphicFramePr>
            <a:graphicFrameLocks noGrp="1"/>
          </p:cNvGraphicFramePr>
          <p:nvPr>
            <p:extLst/>
          </p:nvPr>
        </p:nvGraphicFramePr>
        <p:xfrm>
          <a:off x="1801031" y="4503759"/>
          <a:ext cx="4486041" cy="1897043"/>
        </p:xfrm>
        <a:graphic>
          <a:graphicData uri="http://schemas.openxmlformats.org/drawingml/2006/table">
            <a:tbl>
              <a:tblPr firstRow="1" firstCol="1" bandRow="1" bandCol="1">
                <a:tableStyleId>{5C22544A-7EE6-4342-B048-85BDC9FD1C3A}</a:tableStyleId>
              </a:tblPr>
              <a:tblGrid>
                <a:gridCol w="1228733">
                  <a:extLst>
                    <a:ext uri="{9D8B030D-6E8A-4147-A177-3AD203B41FA5}">
                      <a16:colId xmlns:a16="http://schemas.microsoft.com/office/drawing/2014/main" val="20000"/>
                    </a:ext>
                  </a:extLst>
                </a:gridCol>
                <a:gridCol w="1548726">
                  <a:extLst>
                    <a:ext uri="{9D8B030D-6E8A-4147-A177-3AD203B41FA5}">
                      <a16:colId xmlns:a16="http://schemas.microsoft.com/office/drawing/2014/main" val="20001"/>
                    </a:ext>
                  </a:extLst>
                </a:gridCol>
                <a:gridCol w="1708582">
                  <a:extLst>
                    <a:ext uri="{9D8B030D-6E8A-4147-A177-3AD203B41FA5}">
                      <a16:colId xmlns:a16="http://schemas.microsoft.com/office/drawing/2014/main" val="20002"/>
                    </a:ext>
                  </a:extLst>
                </a:gridCol>
              </a:tblGrid>
              <a:tr h="256324">
                <a:tc rowSpan="6">
                  <a:txBody>
                    <a:bodyPr/>
                    <a:lstStyle/>
                    <a:p>
                      <a:pPr algn="ctr">
                        <a:spcAft>
                          <a:spcPts val="0"/>
                        </a:spcAft>
                      </a:pPr>
                      <a:r>
                        <a:rPr lang="es-CO" sz="1100" dirty="0">
                          <a:effectLst/>
                          <a:latin typeface="Arial Narrow" panose="020B0606020202030204" pitchFamily="34" charset="0"/>
                          <a:ea typeface="Times New Roman" panose="02020603050405020304" pitchFamily="18" charset="0"/>
                        </a:rPr>
                        <a:t>Identificación</a:t>
                      </a:r>
                      <a:r>
                        <a:rPr lang="es-CO" sz="1100" baseline="0" dirty="0">
                          <a:effectLst/>
                          <a:latin typeface="Arial Narrow" panose="020B0606020202030204" pitchFamily="34" charset="0"/>
                          <a:ea typeface="Times New Roman" panose="02020603050405020304" pitchFamily="18" charset="0"/>
                        </a:rPr>
                        <a:t> de los bienes</a:t>
                      </a:r>
                      <a:endParaRPr lang="es-CO" sz="1100" dirty="0">
                        <a:effectLst/>
                        <a:latin typeface="Arial Narrow" panose="020B0606020202030204" pitchFamily="34" charset="0"/>
                        <a:ea typeface="Times New Roman" panose="02020603050405020304" pitchFamily="18" charset="0"/>
                      </a:endParaRPr>
                    </a:p>
                  </a:txBody>
                  <a:tcPr marL="68580" marR="68580" marT="0" marB="0" anchor="ctr"/>
                </a:tc>
                <a:tc>
                  <a:txBody>
                    <a:bodyPr/>
                    <a:lstStyle/>
                    <a:p>
                      <a:pPr marL="0" algn="just">
                        <a:spcAft>
                          <a:spcPts val="0"/>
                        </a:spcAft>
                        <a:tabLst>
                          <a:tab pos="1620520" algn="l"/>
                          <a:tab pos="1890395" algn="l"/>
                          <a:tab pos="4324350" algn="l"/>
                          <a:tab pos="4533900" algn="l"/>
                        </a:tabLst>
                      </a:pPr>
                      <a:r>
                        <a:rPr lang="es-MX" sz="1100" dirty="0">
                          <a:effectLst/>
                          <a:latin typeface="Arial Narrow" panose="020B0606020202030204" pitchFamily="34" charset="0"/>
                        </a:rPr>
                        <a:t>Matrícula Inmobiliaria N°</a:t>
                      </a:r>
                      <a:endParaRPr lang="es-CO" sz="1100" dirty="0">
                        <a:effectLst/>
                        <a:latin typeface="Arial Narrow" panose="020B0606020202030204" pitchFamily="34" charset="0"/>
                        <a:ea typeface="Times New Roman" panose="02020603050405020304" pitchFamily="18" charset="0"/>
                      </a:endParaRPr>
                    </a:p>
                  </a:txBody>
                  <a:tcPr marL="68580" marR="68580" marT="0" marB="0" anchor="ctr"/>
                </a:tc>
                <a:tc>
                  <a:txBody>
                    <a:bodyPr/>
                    <a:lstStyle/>
                    <a:p>
                      <a:pPr marL="0" algn="ctr">
                        <a:spcAft>
                          <a:spcPts val="0"/>
                        </a:spcAft>
                        <a:tabLst>
                          <a:tab pos="1890395" algn="l"/>
                          <a:tab pos="4324350" algn="l"/>
                          <a:tab pos="4533900" algn="l"/>
                        </a:tabLst>
                      </a:pPr>
                      <a:r>
                        <a:rPr lang="es-ES" sz="1100" b="1" kern="1200" dirty="0">
                          <a:solidFill>
                            <a:schemeClr val="lt1"/>
                          </a:solidFill>
                          <a:effectLst/>
                          <a:latin typeface="Arial Narrow" panose="020B0606020202030204" pitchFamily="34" charset="0"/>
                          <a:ea typeface="+mn-ea"/>
                          <a:cs typeface="+mn-cs"/>
                        </a:rPr>
                        <a:t>01N-75611</a:t>
                      </a:r>
                      <a:endParaRPr lang="es-CO" sz="1100" b="1" kern="1200" dirty="0">
                        <a:solidFill>
                          <a:schemeClr val="lt1"/>
                        </a:solidFill>
                        <a:effectLst/>
                        <a:latin typeface="Arial Narrow" panose="020B0606020202030204" pitchFamily="34" charset="0"/>
                        <a:ea typeface="+mn-ea"/>
                        <a:cs typeface="+mn-cs"/>
                      </a:endParaRPr>
                    </a:p>
                  </a:txBody>
                  <a:tcPr marL="68580" marR="68580" marT="0" marB="0" anchor="ctr"/>
                </a:tc>
                <a:extLst>
                  <a:ext uri="{0D108BD9-81ED-4DB2-BD59-A6C34878D82A}">
                    <a16:rowId xmlns:a16="http://schemas.microsoft.com/office/drawing/2014/main" val="10001"/>
                  </a:ext>
                </a:extLst>
              </a:tr>
              <a:tr h="259735">
                <a:tc vMerge="1">
                  <a:txBody>
                    <a:bodyPr/>
                    <a:lstStyle/>
                    <a:p>
                      <a:pPr algn="ctr">
                        <a:spcAft>
                          <a:spcPts val="0"/>
                        </a:spcAft>
                      </a:pPr>
                      <a:endParaRPr lang="es-CO"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algn="just">
                        <a:spcAft>
                          <a:spcPts val="0"/>
                        </a:spcAft>
                        <a:tabLst>
                          <a:tab pos="1620520" algn="l"/>
                          <a:tab pos="1890395" algn="l"/>
                          <a:tab pos="4324350" algn="l"/>
                          <a:tab pos="4533900" algn="l"/>
                        </a:tabLst>
                      </a:pPr>
                      <a:r>
                        <a:rPr lang="es-MX" sz="1100" dirty="0">
                          <a:effectLst/>
                          <a:latin typeface="Arial Narrow" panose="020B0606020202030204" pitchFamily="34" charset="0"/>
                        </a:rPr>
                        <a:t>Departamento</a:t>
                      </a:r>
                      <a:endParaRPr lang="es-CO" sz="1100" dirty="0">
                        <a:effectLst/>
                        <a:latin typeface="Arial Narrow" panose="020B0606020202030204" pitchFamily="34" charset="0"/>
                        <a:ea typeface="Times New Roman" panose="02020603050405020304" pitchFamily="18" charset="0"/>
                      </a:endParaRPr>
                    </a:p>
                  </a:txBody>
                  <a:tcPr marL="68580" marR="68580" marT="0" marB="0" anchor="ctr"/>
                </a:tc>
                <a:tc>
                  <a:txBody>
                    <a:bodyPr/>
                    <a:lstStyle/>
                    <a:p>
                      <a:pPr marL="0" algn="ctr">
                        <a:spcAft>
                          <a:spcPts val="0"/>
                        </a:spcAft>
                        <a:tabLst>
                          <a:tab pos="1890395" algn="l"/>
                          <a:tab pos="4324350" algn="l"/>
                          <a:tab pos="4533900" algn="l"/>
                        </a:tabLst>
                      </a:pPr>
                      <a:r>
                        <a:rPr lang="es-ES" sz="1100" dirty="0">
                          <a:effectLst/>
                          <a:latin typeface="Arial Narrow" panose="020B0606020202030204" pitchFamily="34" charset="0"/>
                          <a:ea typeface="Times New Roman" panose="02020603050405020304" pitchFamily="18" charset="0"/>
                        </a:rPr>
                        <a:t>Antioquía</a:t>
                      </a:r>
                      <a:endParaRPr lang="es-CO" sz="1100" dirty="0">
                        <a:effectLst/>
                        <a:latin typeface="Arial Narrow" panose="020B060602020203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259735">
                <a:tc vMerge="1">
                  <a:txBody>
                    <a:bodyPr/>
                    <a:lstStyle/>
                    <a:p>
                      <a:pPr algn="ctr">
                        <a:spcAft>
                          <a:spcPts val="0"/>
                        </a:spcAft>
                      </a:pPr>
                      <a:endParaRPr lang="es-CO"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algn="just">
                        <a:spcAft>
                          <a:spcPts val="0"/>
                        </a:spcAft>
                        <a:tabLst>
                          <a:tab pos="1620520" algn="l"/>
                          <a:tab pos="1890395" algn="l"/>
                          <a:tab pos="4324350" algn="l"/>
                          <a:tab pos="4533900" algn="l"/>
                        </a:tabLst>
                      </a:pPr>
                      <a:r>
                        <a:rPr lang="es-MX" sz="1100" dirty="0">
                          <a:effectLst/>
                          <a:latin typeface="Arial Narrow" panose="020B0606020202030204" pitchFamily="34" charset="0"/>
                        </a:rPr>
                        <a:t>Municipio</a:t>
                      </a:r>
                      <a:endParaRPr lang="es-CO" sz="1100" dirty="0">
                        <a:effectLst/>
                        <a:latin typeface="Arial Narrow" panose="020B0606020202030204" pitchFamily="34" charset="0"/>
                        <a:ea typeface="Times New Roman" panose="02020603050405020304" pitchFamily="18" charset="0"/>
                      </a:endParaRPr>
                    </a:p>
                  </a:txBody>
                  <a:tcPr marL="68580" marR="68580" marT="0" marB="0" anchor="ctr"/>
                </a:tc>
                <a:tc>
                  <a:txBody>
                    <a:bodyPr/>
                    <a:lstStyle/>
                    <a:p>
                      <a:pPr marL="0" algn="ctr">
                        <a:spcAft>
                          <a:spcPts val="0"/>
                        </a:spcAft>
                        <a:tabLst>
                          <a:tab pos="1620520" algn="l"/>
                          <a:tab pos="1890395" algn="l"/>
                          <a:tab pos="4324350" algn="l"/>
                          <a:tab pos="4533900" algn="l"/>
                        </a:tabLst>
                      </a:pPr>
                      <a:r>
                        <a:rPr lang="es-MX" sz="1100" dirty="0">
                          <a:effectLst/>
                          <a:latin typeface="Arial Narrow" panose="020B0606020202030204" pitchFamily="34" charset="0"/>
                          <a:ea typeface="+mn-ea"/>
                        </a:rPr>
                        <a:t>Medellín</a:t>
                      </a:r>
                      <a:r>
                        <a:rPr lang="es-MX" sz="1100" baseline="0" dirty="0">
                          <a:effectLst/>
                          <a:latin typeface="Arial Narrow" panose="020B0606020202030204" pitchFamily="34" charset="0"/>
                          <a:ea typeface="+mn-ea"/>
                        </a:rPr>
                        <a:t> </a:t>
                      </a:r>
                      <a:endParaRPr lang="es-CO" sz="1100" dirty="0">
                        <a:effectLst/>
                        <a:latin typeface="Arial Narrow" panose="020B060602020203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257047">
                <a:tc vMerge="1">
                  <a:txBody>
                    <a:bodyPr/>
                    <a:lstStyle/>
                    <a:p>
                      <a:pPr algn="ctr">
                        <a:spcAft>
                          <a:spcPts val="0"/>
                        </a:spcAft>
                      </a:pPr>
                      <a:endParaRPr lang="es-CO"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algn="just">
                        <a:spcAft>
                          <a:spcPts val="0"/>
                        </a:spcAft>
                        <a:tabLst>
                          <a:tab pos="1620520" algn="l"/>
                          <a:tab pos="1890395" algn="l"/>
                          <a:tab pos="4324350" algn="l"/>
                          <a:tab pos="4533900" algn="l"/>
                        </a:tabLst>
                      </a:pPr>
                      <a:r>
                        <a:rPr lang="es-MX" sz="1100" dirty="0">
                          <a:effectLst/>
                          <a:latin typeface="Arial Narrow" panose="020B0606020202030204" pitchFamily="34" charset="0"/>
                        </a:rPr>
                        <a:t>Dirección del Inmueble</a:t>
                      </a:r>
                      <a:endParaRPr lang="es-CO" sz="1100" dirty="0">
                        <a:effectLst/>
                        <a:latin typeface="Arial Narrow" panose="020B0606020202030204" pitchFamily="34" charset="0"/>
                        <a:ea typeface="Times New Roman" panose="02020603050405020304" pitchFamily="18" charset="0"/>
                      </a:endParaRP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tab pos="1620520" algn="l"/>
                          <a:tab pos="1890395" algn="l"/>
                          <a:tab pos="4324350" algn="l"/>
                          <a:tab pos="4533900" algn="l"/>
                        </a:tabLst>
                        <a:defRPr/>
                      </a:pPr>
                      <a:r>
                        <a:rPr lang="es-CO" sz="1100" kern="1200" dirty="0">
                          <a:solidFill>
                            <a:schemeClr val="dk1"/>
                          </a:solidFill>
                          <a:effectLst/>
                          <a:latin typeface="Arial Narrow" panose="020B0606020202030204" pitchFamily="34" charset="0"/>
                          <a:ea typeface="+mn-ea"/>
                          <a:cs typeface="+mn-cs"/>
                        </a:rPr>
                        <a:t>Calle 113A # 64C - 03</a:t>
                      </a:r>
                      <a:endParaRPr lang="es-CO" sz="1100" dirty="0">
                        <a:effectLst/>
                        <a:latin typeface="Arial Narrow" panose="020B060602020203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r h="215533">
                <a:tc vMerge="1">
                  <a:txBody>
                    <a:bodyPr/>
                    <a:lstStyle/>
                    <a:p>
                      <a:pPr algn="ctr">
                        <a:spcAft>
                          <a:spcPts val="0"/>
                        </a:spcAft>
                      </a:pPr>
                      <a:endParaRPr lang="es-CO"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algn="just">
                        <a:spcAft>
                          <a:spcPts val="0"/>
                        </a:spcAft>
                        <a:tabLst>
                          <a:tab pos="1620520" algn="l"/>
                          <a:tab pos="1890395" algn="l"/>
                          <a:tab pos="4324350" algn="l"/>
                          <a:tab pos="4533900" algn="l"/>
                        </a:tabLst>
                      </a:pPr>
                      <a:r>
                        <a:rPr lang="es-MX" sz="1100" dirty="0">
                          <a:effectLst/>
                          <a:latin typeface="Arial Narrow" panose="020B0606020202030204" pitchFamily="34" charset="0"/>
                        </a:rPr>
                        <a:t>Tipo de Predio</a:t>
                      </a:r>
                      <a:endParaRPr lang="es-CO" sz="1100" dirty="0">
                        <a:effectLst/>
                        <a:latin typeface="Arial Narrow" panose="020B0606020202030204" pitchFamily="34" charset="0"/>
                        <a:ea typeface="Times New Roman" panose="02020603050405020304" pitchFamily="18" charset="0"/>
                      </a:endParaRPr>
                    </a:p>
                  </a:txBody>
                  <a:tcPr marL="68580" marR="68580" marT="0" marB="0" anchor="ctr"/>
                </a:tc>
                <a:tc>
                  <a:txBody>
                    <a:bodyPr/>
                    <a:lstStyle/>
                    <a:p>
                      <a:pPr marL="0" algn="ctr">
                        <a:spcAft>
                          <a:spcPts val="0"/>
                        </a:spcAft>
                        <a:tabLst>
                          <a:tab pos="1620520" algn="l"/>
                          <a:tab pos="1890395" algn="l"/>
                          <a:tab pos="4324350" algn="l"/>
                          <a:tab pos="4533900" algn="l"/>
                        </a:tabLst>
                      </a:pPr>
                      <a:r>
                        <a:rPr lang="es-MX" sz="1100" dirty="0">
                          <a:effectLst/>
                          <a:latin typeface="Arial Narrow" panose="020B0606020202030204" pitchFamily="34" charset="0"/>
                        </a:rPr>
                        <a:t>Urbano</a:t>
                      </a:r>
                      <a:endParaRPr lang="es-CO" sz="1100" dirty="0">
                        <a:effectLst/>
                        <a:latin typeface="Arial Narrow" panose="020B060602020203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10006"/>
                  </a:ext>
                </a:extLst>
              </a:tr>
              <a:tr h="215533">
                <a:tc vMerge="1">
                  <a:txBody>
                    <a:bodyPr/>
                    <a:lstStyle/>
                    <a:p>
                      <a:pPr algn="ctr">
                        <a:spcAft>
                          <a:spcPts val="0"/>
                        </a:spcAft>
                      </a:pPr>
                      <a:endParaRPr lang="es-CO"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algn="just">
                        <a:spcAft>
                          <a:spcPts val="0"/>
                        </a:spcAft>
                        <a:tabLst>
                          <a:tab pos="1620520" algn="l"/>
                          <a:tab pos="1890395" algn="l"/>
                          <a:tab pos="4324350" algn="l"/>
                          <a:tab pos="4533900" algn="l"/>
                        </a:tabLst>
                      </a:pPr>
                      <a:r>
                        <a:rPr lang="es-MX" sz="1100" dirty="0">
                          <a:effectLst/>
                          <a:latin typeface="Arial Narrow" panose="020B0606020202030204" pitchFamily="34" charset="0"/>
                        </a:rPr>
                        <a:t>Área de Terreno</a:t>
                      </a:r>
                      <a:endParaRPr lang="es-CO" sz="1100" dirty="0">
                        <a:effectLst/>
                        <a:latin typeface="Arial Narrow" panose="020B0606020202030204" pitchFamily="34" charset="0"/>
                        <a:ea typeface="Times New Roman" panose="02020603050405020304" pitchFamily="18" charset="0"/>
                      </a:endParaRPr>
                    </a:p>
                  </a:txBody>
                  <a:tcPr marL="68580" marR="68580" marT="0" marB="0" anchor="ctr"/>
                </a:tc>
                <a:tc>
                  <a:txBody>
                    <a:bodyPr/>
                    <a:lstStyle/>
                    <a:p>
                      <a:pPr marL="0" algn="ctr">
                        <a:spcAft>
                          <a:spcPts val="0"/>
                        </a:spcAft>
                        <a:tabLst>
                          <a:tab pos="1620520" algn="l"/>
                          <a:tab pos="1890395" algn="l"/>
                          <a:tab pos="4324350" algn="l"/>
                          <a:tab pos="4533900" algn="l"/>
                        </a:tabLst>
                      </a:pPr>
                      <a:r>
                        <a:rPr lang="es-ES" sz="1100" kern="1200" dirty="0">
                          <a:solidFill>
                            <a:schemeClr val="dk1"/>
                          </a:solidFill>
                          <a:effectLst/>
                          <a:latin typeface="Arial Narrow" panose="020B0606020202030204" pitchFamily="34" charset="0"/>
                          <a:ea typeface="+mn-ea"/>
                          <a:cs typeface="+mn-cs"/>
                        </a:rPr>
                        <a:t>72.772,49 </a:t>
                      </a:r>
                      <a:r>
                        <a:rPr lang="es-ES" sz="1100" kern="1200" dirty="0" err="1">
                          <a:solidFill>
                            <a:schemeClr val="dk1"/>
                          </a:solidFill>
                          <a:effectLst/>
                          <a:latin typeface="Arial Narrow" panose="020B0606020202030204" pitchFamily="34" charset="0"/>
                          <a:ea typeface="+mn-ea"/>
                          <a:cs typeface="+mn-cs"/>
                        </a:rPr>
                        <a:t>mts</a:t>
                      </a:r>
                      <a:r>
                        <a:rPr lang="es-ES" sz="1100" kern="1200" dirty="0">
                          <a:solidFill>
                            <a:schemeClr val="dk1"/>
                          </a:solidFill>
                          <a:effectLst/>
                          <a:latin typeface="Arial Narrow" panose="020B0606020202030204" pitchFamily="34" charset="0"/>
                          <a:ea typeface="+mn-ea"/>
                          <a:cs typeface="+mn-cs"/>
                        </a:rPr>
                        <a:t>.</a:t>
                      </a:r>
                      <a:endParaRPr lang="es-CO" sz="1100" kern="1200" dirty="0">
                        <a:solidFill>
                          <a:schemeClr val="dk1"/>
                        </a:solidFill>
                        <a:effectLst/>
                        <a:latin typeface="Arial Narrow" panose="020B0606020202030204" pitchFamily="34" charset="0"/>
                        <a:ea typeface="+mn-ea"/>
                        <a:cs typeface="+mn-cs"/>
                      </a:endParaRPr>
                    </a:p>
                  </a:txBody>
                  <a:tcPr marL="68580" marR="68580" marT="0" marB="0" anchor="ctr"/>
                </a:tc>
                <a:extLst>
                  <a:ext uri="{0D108BD9-81ED-4DB2-BD59-A6C34878D82A}">
                    <a16:rowId xmlns:a16="http://schemas.microsoft.com/office/drawing/2014/main" val="10007"/>
                  </a:ext>
                </a:extLst>
              </a:tr>
              <a:tr h="217603">
                <a:tc rowSpan="2">
                  <a:txBody>
                    <a:bodyPr/>
                    <a:lstStyle/>
                    <a:p>
                      <a:pPr algn="ctr">
                        <a:spcAft>
                          <a:spcPts val="0"/>
                        </a:spcAft>
                      </a:pPr>
                      <a:r>
                        <a:rPr lang="es-CO" sz="1100" b="1" kern="1200" dirty="0">
                          <a:solidFill>
                            <a:schemeClr val="lt1"/>
                          </a:solidFill>
                          <a:effectLst/>
                          <a:latin typeface="Arial Narrow" panose="020B0606020202030204" pitchFamily="34" charset="0"/>
                          <a:ea typeface="Times New Roman" panose="02020603050405020304" pitchFamily="18" charset="0"/>
                          <a:cs typeface="+mn-cs"/>
                        </a:rPr>
                        <a:t>Información Económica</a:t>
                      </a:r>
                    </a:p>
                  </a:txBody>
                  <a:tcPr marL="68580" marR="68580" marT="0" marB="0" anchor="ctr"/>
                </a:tc>
                <a:tc>
                  <a:txBody>
                    <a:bodyPr/>
                    <a:lstStyle/>
                    <a:p>
                      <a:pPr marL="0" algn="just">
                        <a:spcAft>
                          <a:spcPts val="0"/>
                        </a:spcAft>
                        <a:tabLst>
                          <a:tab pos="1620520" algn="l"/>
                          <a:tab pos="1890395" algn="l"/>
                          <a:tab pos="4324350" algn="l"/>
                          <a:tab pos="4533900" algn="l"/>
                        </a:tabLst>
                      </a:pPr>
                      <a:r>
                        <a:rPr lang="es-CO" sz="1100" kern="1200" dirty="0">
                          <a:solidFill>
                            <a:schemeClr val="dk1"/>
                          </a:solidFill>
                          <a:effectLst/>
                          <a:latin typeface="Arial Narrow" panose="020B0606020202030204" pitchFamily="34" charset="0"/>
                          <a:ea typeface="+mn-ea"/>
                          <a:cs typeface="+mn-cs"/>
                        </a:rPr>
                        <a:t>Avalúo Catastral</a:t>
                      </a:r>
                    </a:p>
                  </a:txBody>
                  <a:tcPr marL="68580" marR="6858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tab pos="1620520" algn="l"/>
                          <a:tab pos="1890395" algn="l"/>
                          <a:tab pos="4324350" algn="l"/>
                          <a:tab pos="4533900" algn="l"/>
                        </a:tabLst>
                        <a:defRPr/>
                      </a:pPr>
                      <a:r>
                        <a:rPr lang="es-CO" sz="1100" kern="1200" dirty="0">
                          <a:solidFill>
                            <a:schemeClr val="dk1"/>
                          </a:solidFill>
                          <a:effectLst/>
                          <a:latin typeface="Arial Narrow" panose="020B0606020202030204" pitchFamily="34" charset="0"/>
                          <a:ea typeface="+mn-ea"/>
                          <a:cs typeface="+mn-cs"/>
                        </a:rPr>
                        <a:t>$9.3163.588.000 *</a:t>
                      </a:r>
                    </a:p>
                  </a:txBody>
                  <a:tcPr marL="68580" marR="68580" marT="0" marB="0" anchor="ctr"/>
                </a:tc>
                <a:extLst>
                  <a:ext uri="{0D108BD9-81ED-4DB2-BD59-A6C34878D82A}">
                    <a16:rowId xmlns:a16="http://schemas.microsoft.com/office/drawing/2014/main" val="10009"/>
                  </a:ext>
                </a:extLst>
              </a:tr>
              <a:tr h="215533">
                <a:tc vMerge="1">
                  <a:txBody>
                    <a:bodyPr/>
                    <a:lstStyle/>
                    <a:p>
                      <a:endParaRPr lang="es-CO"/>
                    </a:p>
                  </a:txBody>
                  <a:tcPr/>
                </a:tc>
                <a:tc>
                  <a:txBody>
                    <a:bodyPr/>
                    <a:lstStyle/>
                    <a:p>
                      <a:pPr marL="0" algn="just">
                        <a:spcAft>
                          <a:spcPts val="0"/>
                        </a:spcAft>
                        <a:tabLst>
                          <a:tab pos="1620520" algn="l"/>
                          <a:tab pos="1890395" algn="l"/>
                          <a:tab pos="4324350" algn="l"/>
                          <a:tab pos="4533900" algn="l"/>
                        </a:tabLst>
                      </a:pPr>
                      <a:r>
                        <a:rPr lang="es-CO" sz="1100" kern="1200" dirty="0">
                          <a:solidFill>
                            <a:schemeClr val="dk1"/>
                          </a:solidFill>
                          <a:effectLst/>
                          <a:latin typeface="Arial Narrow" panose="020B0606020202030204" pitchFamily="34" charset="0"/>
                          <a:ea typeface="+mn-ea"/>
                          <a:cs typeface="+mn-cs"/>
                        </a:rPr>
                        <a:t>Avalúo Comercial</a:t>
                      </a:r>
                    </a:p>
                  </a:txBody>
                  <a:tcPr marL="68580" marR="6858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tab pos="1620520" algn="l"/>
                          <a:tab pos="1890395" algn="l"/>
                          <a:tab pos="4324350" algn="l"/>
                          <a:tab pos="4533900" algn="l"/>
                        </a:tabLst>
                        <a:defRPr/>
                      </a:pPr>
                      <a:r>
                        <a:rPr lang="es-CO" sz="1100" kern="1200" dirty="0">
                          <a:solidFill>
                            <a:schemeClr val="dk1"/>
                          </a:solidFill>
                          <a:effectLst/>
                          <a:latin typeface="Arial Narrow" panose="020B0606020202030204" pitchFamily="34" charset="0"/>
                          <a:ea typeface="+mn-ea"/>
                          <a:cs typeface="+mn-cs"/>
                        </a:rPr>
                        <a:t>$ 62.000.000.000**</a:t>
                      </a:r>
                    </a:p>
                  </a:txBody>
                  <a:tcPr marL="68580" marR="68580" marT="0" marB="0" anchor="ctr"/>
                </a:tc>
                <a:extLst>
                  <a:ext uri="{0D108BD9-81ED-4DB2-BD59-A6C34878D82A}">
                    <a16:rowId xmlns:a16="http://schemas.microsoft.com/office/drawing/2014/main" val="10010"/>
                  </a:ext>
                </a:extLst>
              </a:tr>
            </a:tbl>
          </a:graphicData>
        </a:graphic>
      </p:graphicFrame>
      <p:sp>
        <p:nvSpPr>
          <p:cNvPr id="12" name="Rectángulo 15"/>
          <p:cNvSpPr/>
          <p:nvPr/>
        </p:nvSpPr>
        <p:spPr>
          <a:xfrm>
            <a:off x="882529" y="4295819"/>
            <a:ext cx="3057099" cy="261610"/>
          </a:xfrm>
          <a:prstGeom prst="rect">
            <a:avLst/>
          </a:prstGeom>
        </p:spPr>
        <p:txBody>
          <a:bodyPr wrap="square">
            <a:spAutoFit/>
          </a:bodyPr>
          <a:lstStyle/>
          <a:p>
            <a:pPr marL="457200" indent="449580"/>
            <a:r>
              <a:rPr lang="es-CO" sz="1100" b="1" i="1" dirty="0">
                <a:solidFill>
                  <a:srgbClr val="1F497D"/>
                </a:solidFill>
                <a:latin typeface="Aparajita" panose="020B0604020202020204" pitchFamily="34" charset="0"/>
                <a:ea typeface="Times New Roman" panose="02020603050405020304" pitchFamily="18" charset="0"/>
              </a:rPr>
              <a:t>Fuente:</a:t>
            </a:r>
            <a:r>
              <a:rPr lang="es-CO" sz="1100" i="1" dirty="0">
                <a:solidFill>
                  <a:srgbClr val="1F497D"/>
                </a:solidFill>
                <a:latin typeface="Aparajita" panose="020B0604020202020204" pitchFamily="34" charset="0"/>
                <a:ea typeface="Times New Roman" panose="02020603050405020304" pitchFamily="18" charset="0"/>
              </a:rPr>
              <a:t> portal Googlemaps</a:t>
            </a:r>
            <a:endParaRPr lang="es-CO" sz="1100" dirty="0">
              <a:latin typeface="Times New Roman" panose="02020603050405020304" pitchFamily="18" charset="0"/>
              <a:ea typeface="Times New Roman" panose="02020603050405020304" pitchFamily="18" charset="0"/>
            </a:endParaRPr>
          </a:p>
        </p:txBody>
      </p:sp>
      <p:sp>
        <p:nvSpPr>
          <p:cNvPr id="13" name="Rectángulo 27"/>
          <p:cNvSpPr/>
          <p:nvPr/>
        </p:nvSpPr>
        <p:spPr>
          <a:xfrm>
            <a:off x="6423547" y="4490049"/>
            <a:ext cx="4012442" cy="1384995"/>
          </a:xfrm>
          <a:prstGeom prst="rect">
            <a:avLst/>
          </a:prstGeom>
        </p:spPr>
        <p:txBody>
          <a:bodyPr wrap="square">
            <a:spAutoFit/>
          </a:bodyPr>
          <a:lstStyle/>
          <a:p>
            <a:pPr algn="just"/>
            <a:r>
              <a:rPr lang="es-CO" sz="1400" dirty="0">
                <a:latin typeface="Arial Narrow" panose="020B0606020202030204" pitchFamily="34" charset="0"/>
                <a:ea typeface="Times New Roman" panose="02020603050405020304" pitchFamily="18" charset="0"/>
                <a:cs typeface="Times New Roman" panose="02020603050405020304" pitchFamily="18" charset="0"/>
              </a:rPr>
              <a:t>El inmueble denominado Lote Catilla está Ubicado en el Las Brisas – Castilla dela ciudad de Medellín, colindante </a:t>
            </a:r>
            <a:r>
              <a:rPr lang="es-ES" sz="1400" dirty="0">
                <a:latin typeface="Arial Narrow" panose="020B0606020202030204" pitchFamily="34" charset="0"/>
                <a:ea typeface="Times New Roman" panose="02020603050405020304" pitchFamily="18" charset="0"/>
                <a:cs typeface="Times New Roman" panose="02020603050405020304" pitchFamily="18" charset="0"/>
              </a:rPr>
              <a:t>por el oriente con la autopista norte, por el norte con el camino de Aruchenga en toda su extensión por el sur con el municipio de Medellín cuartel de carabineros por el occidente con el instituto de crédito territorial. </a:t>
            </a:r>
            <a:endParaRPr lang="es-CO" sz="1400" dirty="0">
              <a:latin typeface="Arial Narrow" panose="020B0606020202030204" pitchFamily="34" charset="0"/>
            </a:endParaRPr>
          </a:p>
        </p:txBody>
      </p:sp>
      <p:pic>
        <p:nvPicPr>
          <p:cNvPr id="14" name="Imagen 18" descr="cid:image001.jpg@01D2DEB3.6936B170"/>
          <p:cNvPicPr/>
          <p:nvPr/>
        </p:nvPicPr>
        <p:blipFill rotWithShape="1">
          <a:blip r:embed="rId4" r:link="rId5">
            <a:extLst>
              <a:ext uri="{28A0092B-C50C-407E-A947-70E740481C1C}">
                <a14:useLocalDpi xmlns:a14="http://schemas.microsoft.com/office/drawing/2010/main" val="0"/>
              </a:ext>
            </a:extLst>
          </a:blip>
          <a:srcRect l="7650" t="8679"/>
          <a:stretch>
            <a:fillRect/>
          </a:stretch>
        </p:blipFill>
        <p:spPr bwMode="auto">
          <a:xfrm>
            <a:off x="1801030" y="816899"/>
            <a:ext cx="8498481" cy="3478921"/>
          </a:xfrm>
          <a:prstGeom prst="rect">
            <a:avLst/>
          </a:prstGeom>
          <a:noFill/>
          <a:ln>
            <a:noFill/>
          </a:ln>
        </p:spPr>
      </p:pic>
      <p:sp>
        <p:nvSpPr>
          <p:cNvPr id="15" name="Rectángulo 28"/>
          <p:cNvSpPr/>
          <p:nvPr/>
        </p:nvSpPr>
        <p:spPr>
          <a:xfrm>
            <a:off x="6287071" y="6209620"/>
            <a:ext cx="4572000" cy="276999"/>
          </a:xfrm>
          <a:prstGeom prst="rect">
            <a:avLst/>
          </a:prstGeom>
        </p:spPr>
        <p:txBody>
          <a:bodyPr>
            <a:spAutoFit/>
          </a:bodyPr>
          <a:lstStyle/>
          <a:p>
            <a:r>
              <a:rPr lang="es-CO" sz="1200" b="1" i="1" dirty="0">
                <a:solidFill>
                  <a:srgbClr val="1F497D"/>
                </a:solidFill>
                <a:latin typeface="Aparajita" panose="020B0604020202020204" pitchFamily="34" charset="0"/>
                <a:ea typeface="Times New Roman" panose="02020603050405020304" pitchFamily="18" charset="0"/>
              </a:rPr>
              <a:t>   *    Fecha Avalúo Catastral: 01/01/2016 **  Fecha Avalúo Comercial: 15/05/2017</a:t>
            </a:r>
            <a:endParaRPr lang="es-CO" sz="1200" dirty="0">
              <a:latin typeface="Times New Roman" panose="02020603050405020304" pitchFamily="18" charset="0"/>
              <a:ea typeface="Times New Roman" panose="02020603050405020304" pitchFamily="18" charset="0"/>
            </a:endParaRPr>
          </a:p>
        </p:txBody>
      </p:sp>
      <p:sp>
        <p:nvSpPr>
          <p:cNvPr id="17" name="Rectángulo 16"/>
          <p:cNvSpPr/>
          <p:nvPr/>
        </p:nvSpPr>
        <p:spPr>
          <a:xfrm>
            <a:off x="0" y="6658852"/>
            <a:ext cx="12192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18" name="CuadroTexto 17"/>
          <p:cNvSpPr txBox="1"/>
          <p:nvPr/>
        </p:nvSpPr>
        <p:spPr>
          <a:xfrm>
            <a:off x="5509823" y="664374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 Jul 2017 </a:t>
            </a:r>
          </a:p>
        </p:txBody>
      </p:sp>
      <p:sp>
        <p:nvSpPr>
          <p:cNvPr id="19" name="Rectángulo 18"/>
          <p:cNvSpPr/>
          <p:nvPr/>
        </p:nvSpPr>
        <p:spPr>
          <a:xfrm>
            <a:off x="0" y="-29119"/>
            <a:ext cx="12192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solidFill>
                  <a:schemeClr val="bg1"/>
                </a:solidFill>
              </a:rPr>
              <a:t>LOTE CATILLA - MEDELLÍN</a:t>
            </a:r>
          </a:p>
        </p:txBody>
      </p:sp>
      <p:pic>
        <p:nvPicPr>
          <p:cNvPr id="2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44307"/>
            <a:ext cx="1233817" cy="635238"/>
          </a:xfrm>
          <a:prstGeom prst="rect">
            <a:avLst/>
          </a:prstGeom>
        </p:spPr>
      </p:pic>
    </p:spTree>
    <p:extLst>
      <p:ext uri="{BB962C8B-B14F-4D97-AF65-F5344CB8AC3E}">
        <p14:creationId xmlns:p14="http://schemas.microsoft.com/office/powerpoint/2010/main" val="1820326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sp>
        <p:nvSpPr>
          <p:cNvPr id="10" name="Rectángulo 14"/>
          <p:cNvSpPr/>
          <p:nvPr/>
        </p:nvSpPr>
        <p:spPr>
          <a:xfrm>
            <a:off x="6790817" y="942952"/>
            <a:ext cx="3658617" cy="2893100"/>
          </a:xfrm>
          <a:prstGeom prst="rect">
            <a:avLst/>
          </a:prstGeom>
        </p:spPr>
        <p:txBody>
          <a:bodyPr wrap="square">
            <a:spAutoFit/>
          </a:bodyPr>
          <a:lstStyle/>
          <a:p>
            <a:pPr algn="just"/>
            <a:r>
              <a:rPr lang="es-ES" sz="1400" dirty="0">
                <a:latin typeface="Arial Narrow" panose="020B0606020202030204" pitchFamily="34" charset="0"/>
                <a:ea typeface="Times New Roman" panose="02020603050405020304" pitchFamily="18" charset="0"/>
                <a:cs typeface="Times New Roman" panose="02020603050405020304" pitchFamily="18" charset="0"/>
              </a:rPr>
              <a:t>Fiscalía General de la Nación realiza la diligencia de secuestro el 29 de noviembre del año 2000 y deja en Administración de la DNE.</a:t>
            </a:r>
          </a:p>
          <a:p>
            <a:pPr marL="228600" indent="-228600" algn="just">
              <a:buFont typeface="+mj-lt"/>
              <a:buAutoNum type="arabicPeriod"/>
            </a:pPr>
            <a:endParaRPr lang="es-ES" sz="1400" dirty="0">
              <a:latin typeface="Arial Narrow" panose="020B0606020202030204" pitchFamily="34" charset="0"/>
              <a:ea typeface="Times New Roman" panose="02020603050405020304" pitchFamily="18" charset="0"/>
              <a:cs typeface="Times New Roman" panose="02020603050405020304" pitchFamily="18" charset="0"/>
            </a:endParaRPr>
          </a:p>
          <a:p>
            <a:pPr algn="just"/>
            <a:r>
              <a:rPr lang="es-ES" sz="1400" dirty="0">
                <a:latin typeface="Arial Narrow" panose="020B0606020202030204" pitchFamily="34" charset="0"/>
                <a:ea typeface="Times New Roman" panose="02020603050405020304" pitchFamily="18" charset="0"/>
                <a:cs typeface="Times New Roman" panose="02020603050405020304" pitchFamily="18" charset="0"/>
              </a:rPr>
              <a:t>El 24 de septiembre del año 2009, se declara la Extinción de Dominio a favor del FRISCO.</a:t>
            </a:r>
          </a:p>
          <a:p>
            <a:pPr marL="228600" indent="-228600" algn="just">
              <a:buFont typeface="+mj-lt"/>
              <a:buAutoNum type="arabicPeriod"/>
            </a:pPr>
            <a:endParaRPr lang="es-ES" sz="1400" dirty="0">
              <a:latin typeface="Arial Narrow" panose="020B0606020202030204" pitchFamily="34" charset="0"/>
              <a:ea typeface="Times New Roman" panose="02020603050405020304" pitchFamily="18" charset="0"/>
              <a:cs typeface="Times New Roman" panose="02020603050405020304" pitchFamily="18" charset="0"/>
            </a:endParaRPr>
          </a:p>
          <a:p>
            <a:pPr algn="just"/>
            <a:r>
              <a:rPr lang="es-CO" sz="1400" dirty="0">
                <a:latin typeface="Arial Narrow" panose="020B0606020202030204" pitchFamily="34" charset="0"/>
                <a:ea typeface="Times New Roman" panose="02020603050405020304" pitchFamily="18" charset="0"/>
                <a:cs typeface="Times New Roman" panose="02020603050405020304" pitchFamily="18" charset="0"/>
              </a:rPr>
              <a:t>En la realización del Avaluó Comercial se logra determinar que la norma urbanística  vigente para el lote, que refiere el acuerdo 048 de 2014, Plan de Ordenamiento Territorial de Medellín, ya existe la aprobación de un plan parcial, lo que beneficiará proyectos de viviendas VIS VIP y no VIS.</a:t>
            </a:r>
          </a:p>
        </p:txBody>
      </p:sp>
      <p:sp>
        <p:nvSpPr>
          <p:cNvPr id="15" name="Rectángulo 27"/>
          <p:cNvSpPr/>
          <p:nvPr/>
        </p:nvSpPr>
        <p:spPr>
          <a:xfrm>
            <a:off x="1640681" y="3947424"/>
            <a:ext cx="8808753" cy="2677656"/>
          </a:xfrm>
          <a:prstGeom prst="rect">
            <a:avLst/>
          </a:prstGeom>
        </p:spPr>
        <p:txBody>
          <a:bodyPr wrap="square">
            <a:spAutoFit/>
          </a:bodyPr>
          <a:lstStyle/>
          <a:p>
            <a:pPr algn="just"/>
            <a:r>
              <a:rPr lang="es-ES" sz="1400" dirty="0">
                <a:latin typeface="Arial Narrow" panose="020B0606020202030204" pitchFamily="34" charset="0"/>
                <a:ea typeface="Times New Roman" panose="02020603050405020304" pitchFamily="18" charset="0"/>
                <a:cs typeface="Times New Roman" panose="02020603050405020304" pitchFamily="18" charset="0"/>
              </a:rPr>
              <a:t>La Escuela Carlos Holguín Mallarino, ejerce ocupación y uso terreno (7) hectáreas. El lote acumula deuda impuesto predial de $3.400 millones.</a:t>
            </a:r>
          </a:p>
          <a:p>
            <a:pPr algn="just"/>
            <a:endParaRPr lang="es-ES" sz="1400" dirty="0">
              <a:latin typeface="Arial Narrow" panose="020B0606020202030204" pitchFamily="34" charset="0"/>
              <a:ea typeface="Times New Roman" panose="02020603050405020304" pitchFamily="18" charset="0"/>
              <a:cs typeface="Times New Roman" panose="02020603050405020304" pitchFamily="18" charset="0"/>
            </a:endParaRPr>
          </a:p>
          <a:p>
            <a:pPr algn="just"/>
            <a:r>
              <a:rPr lang="es-ES" sz="1400" dirty="0">
                <a:latin typeface="Arial Narrow" panose="020B0606020202030204" pitchFamily="34" charset="0"/>
                <a:ea typeface="Times New Roman" panose="02020603050405020304" pitchFamily="18" charset="0"/>
                <a:cs typeface="Times New Roman" panose="02020603050405020304" pitchFamily="18" charset="0"/>
              </a:rPr>
              <a:t>La calidad de la ocupación de la Escuela, carece de alguna figura o mecanismo de administración para su tenencia y usufructo, en virtud a que no existe un acto administrativo mediante el cual se haya asignado a la Policía Nacional. </a:t>
            </a:r>
          </a:p>
          <a:p>
            <a:pPr algn="just"/>
            <a:endParaRPr lang="es-ES" sz="1400" dirty="0">
              <a:latin typeface="Arial Narrow" panose="020B0606020202030204" pitchFamily="34" charset="0"/>
              <a:ea typeface="Times New Roman" panose="02020603050405020304" pitchFamily="18" charset="0"/>
              <a:cs typeface="Times New Roman" panose="02020603050405020304" pitchFamily="18" charset="0"/>
            </a:endParaRPr>
          </a:p>
          <a:p>
            <a:pPr algn="just"/>
            <a:r>
              <a:rPr lang="es-CO" sz="1400" dirty="0">
                <a:latin typeface="Arial Narrow" panose="020B0606020202030204" pitchFamily="34" charset="0"/>
                <a:ea typeface="Times New Roman" panose="02020603050405020304" pitchFamily="18" charset="0"/>
                <a:cs typeface="Times New Roman" panose="02020603050405020304" pitchFamily="18" charset="0"/>
              </a:rPr>
              <a:t>la Policía Nacional, elevó solicitud que pretendía la de entrega del predio mediante las comunicaciones: E2010-2798 y E-2010-3977 del 15 de enero 2010; sobre las cuales la liquidada DNE dio respuesta mediante oficio S-2010-12865 del 1 de marzo de 2010; dirigido al Coronel Luis Eduardo Martínez Guzmán, negando tal pretensión.</a:t>
            </a:r>
          </a:p>
          <a:p>
            <a:pPr algn="just"/>
            <a:endParaRPr lang="es-ES" sz="1400" dirty="0">
              <a:latin typeface="Arial Narrow" panose="020B0606020202030204" pitchFamily="34" charset="0"/>
              <a:ea typeface="Times New Roman" panose="02020603050405020304" pitchFamily="18" charset="0"/>
              <a:cs typeface="Times New Roman" panose="02020603050405020304" pitchFamily="18" charset="0"/>
            </a:endParaRPr>
          </a:p>
          <a:p>
            <a:pPr algn="just"/>
            <a:r>
              <a:rPr lang="es-ES" sz="1400" dirty="0">
                <a:latin typeface="Arial Narrow" panose="020B0606020202030204" pitchFamily="34" charset="0"/>
                <a:ea typeface="Times New Roman" panose="02020603050405020304" pitchFamily="18" charset="0"/>
                <a:cs typeface="Times New Roman" panose="02020603050405020304" pitchFamily="18" charset="0"/>
              </a:rPr>
              <a:t>La Escuela C.H.M, ha realizando construcciones: Almacén Intendencia, Cabaña director Escuela, Campo polígono, Aula provisional y Campo de Parada. </a:t>
            </a:r>
            <a:endParaRPr lang="es-CO" sz="1400" dirty="0">
              <a:latin typeface="Arial Narrow" panose="020B0606020202030204" pitchFamily="34" charset="0"/>
              <a:ea typeface="Times New Roman" panose="02020603050405020304" pitchFamily="18" charset="0"/>
              <a:cs typeface="Times New Roman" panose="02020603050405020304" pitchFamily="18" charset="0"/>
            </a:endParaRPr>
          </a:p>
        </p:txBody>
      </p:sp>
      <p:pic>
        <p:nvPicPr>
          <p:cNvPr id="18" name="Imagen 10"/>
          <p:cNvPicPr/>
          <p:nvPr/>
        </p:nvPicPr>
        <p:blipFill>
          <a:blip r:embed="rId4" cstate="print">
            <a:extLst>
              <a:ext uri="{28A0092B-C50C-407E-A947-70E740481C1C}">
                <a14:useLocalDpi xmlns:a14="http://schemas.microsoft.com/office/drawing/2010/main" val="0"/>
              </a:ext>
            </a:extLst>
          </a:blip>
          <a:stretch>
            <a:fillRect/>
          </a:stretch>
        </p:blipFill>
        <p:spPr>
          <a:xfrm>
            <a:off x="1640681" y="833768"/>
            <a:ext cx="5041636" cy="3113656"/>
          </a:xfrm>
          <a:prstGeom prst="rect">
            <a:avLst/>
          </a:prstGeom>
        </p:spPr>
      </p:pic>
      <p:sp>
        <p:nvSpPr>
          <p:cNvPr id="8" name="Rectángulo 7"/>
          <p:cNvSpPr/>
          <p:nvPr/>
        </p:nvSpPr>
        <p:spPr>
          <a:xfrm>
            <a:off x="0" y="6658852"/>
            <a:ext cx="12192000" cy="238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9" name="CuadroTexto 8"/>
          <p:cNvSpPr txBox="1"/>
          <p:nvPr/>
        </p:nvSpPr>
        <p:spPr>
          <a:xfrm>
            <a:off x="5509823" y="664374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 Jul 2017 </a:t>
            </a:r>
          </a:p>
        </p:txBody>
      </p:sp>
      <p:sp>
        <p:nvSpPr>
          <p:cNvPr id="11" name="Rectángulo 10"/>
          <p:cNvSpPr/>
          <p:nvPr/>
        </p:nvSpPr>
        <p:spPr>
          <a:xfrm>
            <a:off x="0" y="-46039"/>
            <a:ext cx="12192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solidFill>
                  <a:schemeClr val="bg1"/>
                </a:solidFill>
              </a:rPr>
              <a:t>LOTE CATILLA - MEDELLÍN</a:t>
            </a:r>
          </a:p>
        </p:txBody>
      </p:sp>
      <p:pic>
        <p:nvPicPr>
          <p:cNvPr id="12"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1888" y="-6050"/>
            <a:ext cx="1233817" cy="635238"/>
          </a:xfrm>
          <a:prstGeom prst="rect">
            <a:avLst/>
          </a:prstGeom>
        </p:spPr>
      </p:pic>
    </p:spTree>
    <p:extLst>
      <p:ext uri="{BB962C8B-B14F-4D97-AF65-F5344CB8AC3E}">
        <p14:creationId xmlns:p14="http://schemas.microsoft.com/office/powerpoint/2010/main" val="12323031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ángulo 48"/>
          <p:cNvSpPr/>
          <p:nvPr/>
        </p:nvSpPr>
        <p:spPr>
          <a:xfrm>
            <a:off x="0" y="-1"/>
            <a:ext cx="12192000" cy="83013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50" name="Imagen 49"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2"/>
            <a:ext cx="1032331" cy="800402"/>
          </a:xfrm>
          <a:prstGeom prst="rect">
            <a:avLst/>
          </a:prstGeom>
        </p:spPr>
      </p:pic>
      <p:sp>
        <p:nvSpPr>
          <p:cNvPr id="6" name="5 Rectángulo"/>
          <p:cNvSpPr/>
          <p:nvPr/>
        </p:nvSpPr>
        <p:spPr>
          <a:xfrm>
            <a:off x="4374718" y="1478557"/>
            <a:ext cx="3075073" cy="2594095"/>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CO"/>
          </a:p>
        </p:txBody>
      </p:sp>
      <p:sp>
        <p:nvSpPr>
          <p:cNvPr id="82" name="81 Rectángulo"/>
          <p:cNvSpPr/>
          <p:nvPr/>
        </p:nvSpPr>
        <p:spPr>
          <a:xfrm>
            <a:off x="1494522" y="1517234"/>
            <a:ext cx="1370260" cy="4354288"/>
          </a:xfrm>
          <a:prstGeom prst="rect">
            <a:avLst/>
          </a:prstGeom>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VALIDADOS</a:t>
            </a:r>
            <a:endParaRPr lang="es-CO" sz="1600" b="1" dirty="0">
              <a:solidFill>
                <a:schemeClr val="tx1"/>
              </a:solidFill>
              <a:latin typeface="Arial Narrow" pitchFamily="34" charset="0"/>
            </a:endParaRPr>
          </a:p>
          <a:p>
            <a:pPr algn="ctr"/>
            <a:r>
              <a:rPr lang="es-ES" b="1" dirty="0">
                <a:solidFill>
                  <a:schemeClr val="tx1"/>
                </a:solidFill>
                <a:latin typeface="Arial Narrow" pitchFamily="34" charset="0"/>
              </a:rPr>
              <a:t>2.398</a:t>
            </a:r>
            <a:endParaRPr lang="es-CO" b="1" dirty="0">
              <a:solidFill>
                <a:schemeClr val="tx1"/>
              </a:solidFill>
              <a:latin typeface="Arial Narrow" pitchFamily="34" charset="0"/>
            </a:endParaRPr>
          </a:p>
          <a:p>
            <a:pPr algn="ctr"/>
            <a:r>
              <a:rPr lang="es-CO" sz="1400" b="1" dirty="0">
                <a:solidFill>
                  <a:schemeClr val="tx1"/>
                </a:solidFill>
                <a:latin typeface="Arial Narrow" pitchFamily="34" charset="0"/>
              </a:rPr>
              <a:t>(2.405)</a:t>
            </a:r>
          </a:p>
        </p:txBody>
      </p:sp>
      <p:sp>
        <p:nvSpPr>
          <p:cNvPr id="19" name="18 Rectángulo"/>
          <p:cNvSpPr/>
          <p:nvPr/>
        </p:nvSpPr>
        <p:spPr>
          <a:xfrm>
            <a:off x="1498387" y="5914004"/>
            <a:ext cx="1370260" cy="824089"/>
          </a:xfrm>
          <a:prstGeom prst="rect">
            <a:avLst/>
          </a:prstGeom>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EXCLUIDOS</a:t>
            </a:r>
          </a:p>
          <a:p>
            <a:pPr algn="ctr"/>
            <a:r>
              <a:rPr lang="es-ES" sz="1400" b="1" dirty="0">
                <a:solidFill>
                  <a:schemeClr val="tx1"/>
                </a:solidFill>
                <a:latin typeface="Arial Narrow" pitchFamily="34" charset="0"/>
              </a:rPr>
              <a:t>58</a:t>
            </a:r>
            <a:endParaRPr lang="es-CO" sz="1400" b="1" dirty="0">
              <a:solidFill>
                <a:schemeClr val="tx1"/>
              </a:solidFill>
              <a:latin typeface="Arial Narrow" pitchFamily="34" charset="0"/>
            </a:endParaRPr>
          </a:p>
        </p:txBody>
      </p:sp>
      <p:sp>
        <p:nvSpPr>
          <p:cNvPr id="23" name="22 Rectángulo"/>
          <p:cNvSpPr/>
          <p:nvPr/>
        </p:nvSpPr>
        <p:spPr>
          <a:xfrm>
            <a:off x="2963081" y="4195750"/>
            <a:ext cx="1369879" cy="510809"/>
          </a:xfrm>
          <a:prstGeom prst="rect">
            <a:avLst/>
          </a:prstGeom>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S" sz="1400" b="1" dirty="0">
                <a:solidFill>
                  <a:schemeClr val="tx1"/>
                </a:solidFill>
                <a:latin typeface="Arial Narrow" pitchFamily="34" charset="0"/>
              </a:rPr>
              <a:t>En estudio</a:t>
            </a:r>
            <a:endParaRPr lang="es-CO" sz="1400" b="1" dirty="0">
              <a:solidFill>
                <a:schemeClr val="tx1"/>
              </a:solidFill>
              <a:latin typeface="Arial Narrow" pitchFamily="34" charset="0"/>
            </a:endParaRPr>
          </a:p>
          <a:p>
            <a:pPr algn="ctr"/>
            <a:r>
              <a:rPr lang="es-ES" b="1" dirty="0">
                <a:solidFill>
                  <a:schemeClr val="tx1"/>
                </a:solidFill>
                <a:latin typeface="Arial Narrow" pitchFamily="34" charset="0"/>
              </a:rPr>
              <a:t>0 </a:t>
            </a:r>
            <a:r>
              <a:rPr lang="es-CO" sz="1400" b="1" dirty="0">
                <a:solidFill>
                  <a:schemeClr val="tx1"/>
                </a:solidFill>
                <a:latin typeface="Arial Narrow" pitchFamily="34" charset="0"/>
              </a:rPr>
              <a:t>(0)</a:t>
            </a:r>
          </a:p>
        </p:txBody>
      </p:sp>
      <p:sp>
        <p:nvSpPr>
          <p:cNvPr id="25" name="24 Rectángulo"/>
          <p:cNvSpPr/>
          <p:nvPr/>
        </p:nvSpPr>
        <p:spPr>
          <a:xfrm>
            <a:off x="2963081" y="1509264"/>
            <a:ext cx="1379097" cy="2633029"/>
          </a:xfrm>
          <a:prstGeom prst="rect">
            <a:avLst/>
          </a:prstGeom>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VIABLE</a:t>
            </a:r>
          </a:p>
          <a:p>
            <a:pPr algn="ctr"/>
            <a:r>
              <a:rPr lang="es-ES" b="1" dirty="0">
                <a:solidFill>
                  <a:schemeClr val="tx1"/>
                </a:solidFill>
                <a:latin typeface="Arial Narrow" pitchFamily="34" charset="0"/>
              </a:rPr>
              <a:t>1.984</a:t>
            </a:r>
          </a:p>
          <a:p>
            <a:pPr algn="ctr"/>
            <a:r>
              <a:rPr lang="es-ES" sz="1400" b="1" dirty="0">
                <a:solidFill>
                  <a:schemeClr val="tx1"/>
                </a:solidFill>
                <a:latin typeface="Arial Narrow" pitchFamily="34" charset="0"/>
              </a:rPr>
              <a:t>(1.983)</a:t>
            </a:r>
            <a:endParaRPr lang="es-CO" sz="1400" b="1" dirty="0">
              <a:solidFill>
                <a:schemeClr val="tx1"/>
              </a:solidFill>
              <a:latin typeface="Arial Narrow" pitchFamily="34" charset="0"/>
            </a:endParaRPr>
          </a:p>
        </p:txBody>
      </p:sp>
      <p:sp>
        <p:nvSpPr>
          <p:cNvPr id="26" name="25 Rectángulo"/>
          <p:cNvSpPr/>
          <p:nvPr/>
        </p:nvSpPr>
        <p:spPr>
          <a:xfrm>
            <a:off x="2943538" y="5333414"/>
            <a:ext cx="1389422" cy="538108"/>
          </a:xfrm>
          <a:prstGeom prst="rect">
            <a:avLst/>
          </a:prstGeom>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EXCLUIDO </a:t>
            </a:r>
          </a:p>
          <a:p>
            <a:pPr algn="ctr"/>
            <a:r>
              <a:rPr lang="es-ES" sz="1600" b="1" dirty="0">
                <a:solidFill>
                  <a:schemeClr val="tx1"/>
                </a:solidFill>
                <a:latin typeface="Arial Narrow" pitchFamily="34" charset="0"/>
              </a:rPr>
              <a:t>253 </a:t>
            </a:r>
            <a:r>
              <a:rPr lang="es-ES" sz="1400" b="1" dirty="0">
                <a:solidFill>
                  <a:schemeClr val="tx1"/>
                </a:solidFill>
                <a:latin typeface="Arial Narrow" pitchFamily="34" charset="0"/>
              </a:rPr>
              <a:t>(253)</a:t>
            </a:r>
            <a:endParaRPr lang="es-CO" sz="1400" b="1" dirty="0">
              <a:solidFill>
                <a:schemeClr val="tx1"/>
              </a:solidFill>
              <a:latin typeface="Arial Narrow" pitchFamily="34" charset="0"/>
            </a:endParaRPr>
          </a:p>
        </p:txBody>
      </p:sp>
      <p:sp>
        <p:nvSpPr>
          <p:cNvPr id="27" name="26 Rectángulo"/>
          <p:cNvSpPr/>
          <p:nvPr/>
        </p:nvSpPr>
        <p:spPr>
          <a:xfrm>
            <a:off x="5941113" y="1541099"/>
            <a:ext cx="1422731" cy="579637"/>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00" b="1" dirty="0">
                <a:solidFill>
                  <a:schemeClr val="tx1"/>
                </a:solidFill>
                <a:latin typeface="Arial Narrow" pitchFamily="34" charset="0"/>
              </a:rPr>
              <a:t>AVALÚOS EN ALISTAMENTO  </a:t>
            </a:r>
          </a:p>
          <a:p>
            <a:pPr algn="ctr"/>
            <a:r>
              <a:rPr lang="es-ES" b="1" dirty="0">
                <a:solidFill>
                  <a:schemeClr val="tx1"/>
                </a:solidFill>
                <a:latin typeface="Arial Narrow" pitchFamily="34" charset="0"/>
              </a:rPr>
              <a:t>55 (55) </a:t>
            </a:r>
            <a:endParaRPr lang="es-CO" b="1" dirty="0">
              <a:solidFill>
                <a:schemeClr val="tx1"/>
              </a:solidFill>
              <a:latin typeface="Arial Narrow" pitchFamily="34" charset="0"/>
            </a:endParaRPr>
          </a:p>
        </p:txBody>
      </p:sp>
      <p:sp>
        <p:nvSpPr>
          <p:cNvPr id="30" name="29 Rectángulo"/>
          <p:cNvSpPr/>
          <p:nvPr/>
        </p:nvSpPr>
        <p:spPr>
          <a:xfrm>
            <a:off x="5941113" y="2158748"/>
            <a:ext cx="1422731" cy="416446"/>
          </a:xfrm>
          <a:prstGeom prst="rect">
            <a:avLst/>
          </a:prstGeom>
          <a:solidFill>
            <a:schemeClr val="bg1"/>
          </a:solid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00" b="1" dirty="0">
                <a:solidFill>
                  <a:schemeClr val="tx1"/>
                </a:solidFill>
                <a:latin typeface="Arial Narrow" pitchFamily="34" charset="0"/>
              </a:rPr>
              <a:t>AVALÚOS PROCESO: </a:t>
            </a:r>
          </a:p>
          <a:p>
            <a:pPr algn="ctr"/>
            <a:r>
              <a:rPr lang="es-CO" b="1" dirty="0">
                <a:solidFill>
                  <a:schemeClr val="tx1"/>
                </a:solidFill>
                <a:latin typeface="Arial Narrow" pitchFamily="34" charset="0"/>
              </a:rPr>
              <a:t>556 (566)</a:t>
            </a:r>
            <a:endParaRPr lang="es-CO" sz="1400" b="1" dirty="0">
              <a:solidFill>
                <a:schemeClr val="tx1"/>
              </a:solidFill>
              <a:latin typeface="Arial Narrow" pitchFamily="34" charset="0"/>
            </a:endParaRPr>
          </a:p>
        </p:txBody>
      </p:sp>
      <p:sp>
        <p:nvSpPr>
          <p:cNvPr id="32" name="31 Rectángulo"/>
          <p:cNvSpPr/>
          <p:nvPr/>
        </p:nvSpPr>
        <p:spPr>
          <a:xfrm>
            <a:off x="5941113" y="3547364"/>
            <a:ext cx="1422731" cy="459473"/>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00" b="1" dirty="0">
                <a:solidFill>
                  <a:schemeClr val="tx1"/>
                </a:solidFill>
                <a:latin typeface="Arial Narrow" pitchFamily="34" charset="0"/>
              </a:rPr>
              <a:t>AVALÚOS APROBADOS</a:t>
            </a:r>
          </a:p>
          <a:p>
            <a:pPr algn="ctr"/>
            <a:r>
              <a:rPr lang="es-ES" b="1" dirty="0">
                <a:solidFill>
                  <a:schemeClr val="tx1"/>
                </a:solidFill>
                <a:latin typeface="Arial Narrow" pitchFamily="34" charset="0"/>
              </a:rPr>
              <a:t>1.136 (1.121)</a:t>
            </a:r>
            <a:endParaRPr lang="es-CO" sz="1400" b="1" dirty="0">
              <a:solidFill>
                <a:schemeClr val="tx1"/>
              </a:solidFill>
              <a:latin typeface="Arial Narrow" pitchFamily="34" charset="0"/>
            </a:endParaRPr>
          </a:p>
        </p:txBody>
      </p:sp>
      <p:sp>
        <p:nvSpPr>
          <p:cNvPr id="33" name="CuadroTexto 4"/>
          <p:cNvSpPr txBox="1"/>
          <p:nvPr/>
        </p:nvSpPr>
        <p:spPr>
          <a:xfrm>
            <a:off x="2940475" y="836713"/>
            <a:ext cx="1394086" cy="577081"/>
          </a:xfrm>
          <a:prstGeom prst="rect">
            <a:avLst/>
          </a:prstGeom>
          <a:noFill/>
          <a:ln>
            <a:solidFill>
              <a:schemeClr val="tx1"/>
            </a:solidFill>
          </a:ln>
        </p:spPr>
        <p:txBody>
          <a:bodyPr wrap="square" rtlCol="0">
            <a:spAutoFit/>
          </a:bodyPr>
          <a:lstStyle/>
          <a:p>
            <a:pPr algn="ctr"/>
            <a:r>
              <a:rPr lang="es-ES" sz="1050" b="1" dirty="0">
                <a:latin typeface="Arial Narrow" pitchFamily="34" charset="0"/>
                <a:cs typeface="Lato Regular"/>
              </a:rPr>
              <a:t>Vicepresidencia Jurídica</a:t>
            </a:r>
          </a:p>
          <a:p>
            <a:pPr algn="ctr"/>
            <a:r>
              <a:rPr lang="es-ES" sz="1050" b="1" dirty="0">
                <a:latin typeface="Arial Narrow" pitchFamily="34" charset="0"/>
                <a:cs typeface="Lato Regular"/>
              </a:rPr>
              <a:t> VALIDACIÓN</a:t>
            </a:r>
          </a:p>
        </p:txBody>
      </p:sp>
      <p:sp>
        <p:nvSpPr>
          <p:cNvPr id="34" name="CuadroTexto 4"/>
          <p:cNvSpPr txBox="1"/>
          <p:nvPr/>
        </p:nvSpPr>
        <p:spPr>
          <a:xfrm>
            <a:off x="1475239" y="836713"/>
            <a:ext cx="1401895" cy="577081"/>
          </a:xfrm>
          <a:prstGeom prst="rect">
            <a:avLst/>
          </a:prstGeom>
          <a:noFill/>
          <a:ln>
            <a:solidFill>
              <a:schemeClr val="tx1"/>
            </a:solidFill>
          </a:ln>
        </p:spPr>
        <p:txBody>
          <a:bodyPr wrap="square" rtlCol="0">
            <a:spAutoFit/>
          </a:bodyPr>
          <a:lstStyle/>
          <a:p>
            <a:pPr algn="ctr"/>
            <a:r>
              <a:rPr lang="es-ES" sz="1050" b="1" dirty="0">
                <a:latin typeface="Arial Narrow" pitchFamily="34" charset="0"/>
                <a:cs typeface="Lato Regular"/>
              </a:rPr>
              <a:t>Vicepresidencia Jurídica</a:t>
            </a:r>
          </a:p>
          <a:p>
            <a:pPr algn="ctr"/>
            <a:r>
              <a:rPr lang="es-ES" sz="1050" b="1" dirty="0">
                <a:latin typeface="Arial Narrow" pitchFamily="34" charset="0"/>
                <a:cs typeface="Lato Regular"/>
              </a:rPr>
              <a:t> VALIDACIÓN</a:t>
            </a:r>
          </a:p>
        </p:txBody>
      </p:sp>
      <p:sp>
        <p:nvSpPr>
          <p:cNvPr id="37" name="36 Rectángulo"/>
          <p:cNvSpPr/>
          <p:nvPr/>
        </p:nvSpPr>
        <p:spPr>
          <a:xfrm>
            <a:off x="4423644" y="1535248"/>
            <a:ext cx="1422731" cy="1335873"/>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00" b="1" dirty="0">
                <a:solidFill>
                  <a:schemeClr val="tx1"/>
                </a:solidFill>
                <a:latin typeface="Arial Narrow" pitchFamily="34" charset="0"/>
              </a:rPr>
              <a:t>CON PASIVOS IDENTIFICADOS</a:t>
            </a:r>
          </a:p>
          <a:p>
            <a:pPr algn="ctr"/>
            <a:r>
              <a:rPr lang="es-CO" b="1" dirty="0">
                <a:solidFill>
                  <a:schemeClr val="tx1"/>
                </a:solidFill>
                <a:latin typeface="Arial Narrow" pitchFamily="34" charset="0"/>
              </a:rPr>
              <a:t>1.273</a:t>
            </a:r>
          </a:p>
          <a:p>
            <a:pPr algn="ctr"/>
            <a:r>
              <a:rPr lang="es-ES" b="1" dirty="0">
                <a:solidFill>
                  <a:schemeClr val="tx1"/>
                </a:solidFill>
                <a:latin typeface="Arial Narrow" pitchFamily="34" charset="0"/>
              </a:rPr>
              <a:t>(1.272)</a:t>
            </a:r>
          </a:p>
          <a:p>
            <a:pPr algn="ctr"/>
            <a:endParaRPr lang="es-CO" sz="1400" b="1" dirty="0">
              <a:solidFill>
                <a:schemeClr val="tx1"/>
              </a:solidFill>
              <a:latin typeface="Arial Narrow" pitchFamily="34" charset="0"/>
            </a:endParaRPr>
          </a:p>
        </p:txBody>
      </p:sp>
      <p:sp>
        <p:nvSpPr>
          <p:cNvPr id="38" name="37 Rectángulo"/>
          <p:cNvSpPr/>
          <p:nvPr/>
        </p:nvSpPr>
        <p:spPr>
          <a:xfrm>
            <a:off x="4438996" y="2929222"/>
            <a:ext cx="1422731" cy="1081843"/>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00" b="1" dirty="0">
                <a:solidFill>
                  <a:schemeClr val="tx1"/>
                </a:solidFill>
                <a:latin typeface="Arial Narrow" pitchFamily="34" charset="0"/>
              </a:rPr>
              <a:t>PASIVOS POR IDENTIFICAR</a:t>
            </a:r>
          </a:p>
          <a:p>
            <a:pPr algn="ctr"/>
            <a:r>
              <a:rPr lang="es-ES" b="1" dirty="0">
                <a:solidFill>
                  <a:schemeClr val="tx1"/>
                </a:solidFill>
                <a:latin typeface="Arial Narrow" pitchFamily="34" charset="0"/>
              </a:rPr>
              <a:t>711</a:t>
            </a:r>
            <a:endParaRPr lang="es-CO" b="1" dirty="0">
              <a:solidFill>
                <a:schemeClr val="tx1"/>
              </a:solidFill>
              <a:latin typeface="Arial Narrow" pitchFamily="34" charset="0"/>
            </a:endParaRPr>
          </a:p>
          <a:p>
            <a:pPr algn="ctr"/>
            <a:r>
              <a:rPr lang="es-ES" b="1" dirty="0">
                <a:solidFill>
                  <a:schemeClr val="tx1"/>
                </a:solidFill>
                <a:latin typeface="Arial Narrow" pitchFamily="34" charset="0"/>
              </a:rPr>
              <a:t>(711)</a:t>
            </a:r>
            <a:endParaRPr lang="es-CO" b="1" dirty="0">
              <a:solidFill>
                <a:schemeClr val="tx1"/>
              </a:solidFill>
              <a:latin typeface="Arial Narrow" pitchFamily="34" charset="0"/>
            </a:endParaRPr>
          </a:p>
        </p:txBody>
      </p:sp>
      <p:sp>
        <p:nvSpPr>
          <p:cNvPr id="28" name="CuadroTexto 4"/>
          <p:cNvSpPr txBox="1"/>
          <p:nvPr/>
        </p:nvSpPr>
        <p:spPr>
          <a:xfrm>
            <a:off x="7392144" y="856911"/>
            <a:ext cx="1733682" cy="577081"/>
          </a:xfrm>
          <a:prstGeom prst="rect">
            <a:avLst/>
          </a:prstGeom>
          <a:noFill/>
          <a:ln>
            <a:solidFill>
              <a:schemeClr val="tx1"/>
            </a:solidFill>
          </a:ln>
        </p:spPr>
        <p:txBody>
          <a:bodyPr wrap="square" rtlCol="0">
            <a:spAutoFit/>
          </a:bodyPr>
          <a:lstStyle/>
          <a:p>
            <a:pPr algn="ctr"/>
            <a:r>
              <a:rPr lang="es-ES" sz="1050" b="1" dirty="0">
                <a:latin typeface="Arial Narrow" pitchFamily="34" charset="0"/>
                <a:cs typeface="Lato Regular"/>
              </a:rPr>
              <a:t>Vicepresidencia Inmuebles</a:t>
            </a:r>
          </a:p>
          <a:p>
            <a:pPr algn="ctr"/>
            <a:endParaRPr lang="es-ES" sz="1050" b="1" dirty="0">
              <a:latin typeface="Arial Narrow" pitchFamily="34" charset="0"/>
              <a:cs typeface="Lato Regular"/>
            </a:endParaRPr>
          </a:p>
          <a:p>
            <a:pPr algn="ctr"/>
            <a:r>
              <a:rPr lang="es-ES" sz="1050" b="1" dirty="0">
                <a:latin typeface="Arial Narrow" pitchFamily="34" charset="0"/>
                <a:cs typeface="Lato Regular"/>
              </a:rPr>
              <a:t> INTEGRACIÓN DATOS.</a:t>
            </a:r>
          </a:p>
        </p:txBody>
      </p:sp>
      <p:sp>
        <p:nvSpPr>
          <p:cNvPr id="29" name="28 Rectángulo"/>
          <p:cNvSpPr/>
          <p:nvPr/>
        </p:nvSpPr>
        <p:spPr>
          <a:xfrm>
            <a:off x="7577709" y="1520045"/>
            <a:ext cx="1341436" cy="994846"/>
          </a:xfrm>
          <a:prstGeom prst="rect">
            <a:avLst/>
          </a:prstGeom>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300" b="1" dirty="0">
                <a:solidFill>
                  <a:schemeClr val="tx1"/>
                </a:solidFill>
                <a:latin typeface="Arial Narrow" pitchFamily="34" charset="0"/>
              </a:rPr>
              <a:t> Comercializar </a:t>
            </a:r>
          </a:p>
          <a:p>
            <a:pPr algn="ctr"/>
            <a:r>
              <a:rPr lang="es-ES" b="1" dirty="0">
                <a:solidFill>
                  <a:schemeClr val="tx1"/>
                </a:solidFill>
                <a:latin typeface="Arial Narrow" pitchFamily="34" charset="0"/>
              </a:rPr>
              <a:t> 985 FMI</a:t>
            </a:r>
          </a:p>
          <a:p>
            <a:pPr algn="ctr"/>
            <a:r>
              <a:rPr lang="es-ES" sz="1400" b="1" dirty="0">
                <a:solidFill>
                  <a:schemeClr val="tx1"/>
                </a:solidFill>
                <a:latin typeface="Arial Narrow" pitchFamily="34" charset="0"/>
              </a:rPr>
              <a:t>(958)</a:t>
            </a:r>
            <a:endParaRPr lang="es-CO" sz="1400" b="1" dirty="0">
              <a:solidFill>
                <a:schemeClr val="tx1"/>
              </a:solidFill>
              <a:latin typeface="Arial Narrow" pitchFamily="34" charset="0"/>
            </a:endParaRPr>
          </a:p>
        </p:txBody>
      </p:sp>
      <p:sp>
        <p:nvSpPr>
          <p:cNvPr id="39" name="38 Rectángulo"/>
          <p:cNvSpPr/>
          <p:nvPr/>
        </p:nvSpPr>
        <p:spPr>
          <a:xfrm>
            <a:off x="7586592" y="2606816"/>
            <a:ext cx="1341436" cy="849769"/>
          </a:xfrm>
          <a:prstGeom prst="rect">
            <a:avLst/>
          </a:prstGeom>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300" b="1" dirty="0">
                <a:solidFill>
                  <a:schemeClr val="tx1"/>
                </a:solidFill>
                <a:latin typeface="Arial Narrow" pitchFamily="34" charset="0"/>
              </a:rPr>
              <a:t>No pasa a Comercializar</a:t>
            </a:r>
          </a:p>
          <a:p>
            <a:pPr algn="ctr"/>
            <a:r>
              <a:rPr lang="es-CO" b="1" dirty="0">
                <a:solidFill>
                  <a:schemeClr val="tx1"/>
                </a:solidFill>
                <a:latin typeface="Arial Narrow" pitchFamily="34" charset="0"/>
              </a:rPr>
              <a:t> 138 FMI </a:t>
            </a:r>
          </a:p>
        </p:txBody>
      </p:sp>
      <p:cxnSp>
        <p:nvCxnSpPr>
          <p:cNvPr id="3" name="2 Conector angular"/>
          <p:cNvCxnSpPr>
            <a:stCxn id="32" idx="3"/>
            <a:endCxn id="29" idx="1"/>
          </p:cNvCxnSpPr>
          <p:nvPr/>
        </p:nvCxnSpPr>
        <p:spPr>
          <a:xfrm flipV="1">
            <a:off x="7363844" y="2017468"/>
            <a:ext cx="213865" cy="1759633"/>
          </a:xfrm>
          <a:prstGeom prst="bentConnector3">
            <a:avLst>
              <a:gd name="adj1" fmla="val 50000"/>
            </a:avLst>
          </a:prstGeom>
          <a:ln>
            <a:solidFill>
              <a:schemeClr val="tx2"/>
            </a:solidFill>
            <a:tailEnd type="arrow"/>
          </a:ln>
        </p:spPr>
        <p:style>
          <a:lnRef idx="2">
            <a:schemeClr val="accent1"/>
          </a:lnRef>
          <a:fillRef idx="0">
            <a:schemeClr val="accent1"/>
          </a:fillRef>
          <a:effectRef idx="1">
            <a:schemeClr val="accent1"/>
          </a:effectRef>
          <a:fontRef idx="minor">
            <a:schemeClr val="tx1"/>
          </a:fontRef>
        </p:style>
      </p:cxnSp>
      <p:cxnSp>
        <p:nvCxnSpPr>
          <p:cNvPr id="40" name="39 Conector angular"/>
          <p:cNvCxnSpPr>
            <a:stCxn id="32" idx="3"/>
            <a:endCxn id="39" idx="1"/>
          </p:cNvCxnSpPr>
          <p:nvPr/>
        </p:nvCxnSpPr>
        <p:spPr>
          <a:xfrm flipV="1">
            <a:off x="7363844" y="3031701"/>
            <a:ext cx="222748" cy="745400"/>
          </a:xfrm>
          <a:prstGeom prst="bentConnector3">
            <a:avLst>
              <a:gd name="adj1" fmla="val 50000"/>
            </a:avLst>
          </a:prstGeom>
          <a:ln>
            <a:solidFill>
              <a:schemeClr val="tx2"/>
            </a:solidFill>
            <a:tailEnd type="arrow"/>
          </a:ln>
        </p:spPr>
        <p:style>
          <a:lnRef idx="2">
            <a:schemeClr val="accent1"/>
          </a:lnRef>
          <a:fillRef idx="0">
            <a:schemeClr val="accent1"/>
          </a:fillRef>
          <a:effectRef idx="1">
            <a:schemeClr val="accent1"/>
          </a:effectRef>
          <a:fontRef idx="minor">
            <a:schemeClr val="tx1"/>
          </a:fontRef>
        </p:style>
      </p:cxnSp>
      <p:sp>
        <p:nvSpPr>
          <p:cNvPr id="61" name="CuadroTexto 4"/>
          <p:cNvSpPr txBox="1"/>
          <p:nvPr/>
        </p:nvSpPr>
        <p:spPr>
          <a:xfrm>
            <a:off x="9192183" y="857910"/>
            <a:ext cx="1295767" cy="577081"/>
          </a:xfrm>
          <a:prstGeom prst="rect">
            <a:avLst/>
          </a:prstGeom>
          <a:noFill/>
          <a:ln>
            <a:solidFill>
              <a:schemeClr val="tx1"/>
            </a:solidFill>
          </a:ln>
        </p:spPr>
        <p:txBody>
          <a:bodyPr wrap="square" rtlCol="0">
            <a:spAutoFit/>
          </a:bodyPr>
          <a:lstStyle/>
          <a:p>
            <a:pPr algn="ctr"/>
            <a:r>
              <a:rPr lang="es-ES" sz="1050" b="1" dirty="0">
                <a:latin typeface="Arial Narrow" pitchFamily="34" charset="0"/>
                <a:cs typeface="Lato Regular"/>
              </a:rPr>
              <a:t>Gerencia Comercial</a:t>
            </a:r>
          </a:p>
          <a:p>
            <a:pPr algn="ctr"/>
            <a:endParaRPr lang="es-ES" sz="1050" b="1" dirty="0">
              <a:latin typeface="Arial Narrow" pitchFamily="34" charset="0"/>
              <a:cs typeface="Lato Regular"/>
            </a:endParaRPr>
          </a:p>
          <a:p>
            <a:pPr algn="ctr"/>
            <a:r>
              <a:rPr lang="es-ES" sz="1050" b="1" dirty="0">
                <a:latin typeface="Arial Narrow" pitchFamily="34" charset="0"/>
                <a:cs typeface="Lato Regular"/>
              </a:rPr>
              <a:t>CIERRE COMERCIAL</a:t>
            </a:r>
          </a:p>
        </p:txBody>
      </p:sp>
      <p:sp>
        <p:nvSpPr>
          <p:cNvPr id="62" name="61 Rectángulo"/>
          <p:cNvSpPr/>
          <p:nvPr/>
        </p:nvSpPr>
        <p:spPr>
          <a:xfrm>
            <a:off x="9113440" y="1550953"/>
            <a:ext cx="1462922" cy="834138"/>
          </a:xfrm>
          <a:prstGeom prst="rect">
            <a:avLst/>
          </a:prstGeom>
          <a:solidFill>
            <a:schemeClr val="accent6">
              <a:lumMod val="60000"/>
              <a:lumOff val="40000"/>
            </a:schemeClr>
          </a:solid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300" b="1" dirty="0">
                <a:solidFill>
                  <a:schemeClr val="tx1"/>
                </a:solidFill>
                <a:latin typeface="Arial Narrow" pitchFamily="34" charset="0"/>
              </a:rPr>
              <a:t>En cargue de información: 76</a:t>
            </a:r>
          </a:p>
          <a:p>
            <a:pPr algn="ctr"/>
            <a:r>
              <a:rPr lang="es-CO" sz="1300" b="1" dirty="0">
                <a:solidFill>
                  <a:schemeClr val="tx1"/>
                </a:solidFill>
                <a:latin typeface="Arial Narrow" pitchFamily="34" charset="0"/>
              </a:rPr>
              <a:t>$13.992.258.280</a:t>
            </a:r>
          </a:p>
          <a:p>
            <a:pPr algn="ctr"/>
            <a:r>
              <a:rPr lang="es-CO" sz="1400" b="1" dirty="0">
                <a:solidFill>
                  <a:schemeClr val="tx1"/>
                </a:solidFill>
                <a:latin typeface="Arial Narrow" pitchFamily="34" charset="0"/>
              </a:rPr>
              <a:t>(75)</a:t>
            </a:r>
          </a:p>
        </p:txBody>
      </p:sp>
      <p:sp>
        <p:nvSpPr>
          <p:cNvPr id="67" name="66 Rectángulo"/>
          <p:cNvSpPr/>
          <p:nvPr/>
        </p:nvSpPr>
        <p:spPr>
          <a:xfrm>
            <a:off x="9125826" y="3295314"/>
            <a:ext cx="1443120" cy="1128515"/>
          </a:xfrm>
          <a:prstGeom prst="rect">
            <a:avLst/>
          </a:prstGeom>
          <a:solidFill>
            <a:schemeClr val="accent6"/>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618  FMI</a:t>
            </a:r>
          </a:p>
          <a:p>
            <a:pPr algn="ctr"/>
            <a:r>
              <a:rPr lang="es-CO" sz="1300" b="1" dirty="0">
                <a:solidFill>
                  <a:schemeClr val="tx1"/>
                </a:solidFill>
                <a:latin typeface="Arial Narrow" pitchFamily="34" charset="0"/>
              </a:rPr>
              <a:t>Entregados a CISA  $280.859.556.447 </a:t>
            </a:r>
          </a:p>
          <a:p>
            <a:pPr algn="ctr"/>
            <a:r>
              <a:rPr lang="es-CO" sz="1100" b="1" dirty="0">
                <a:solidFill>
                  <a:schemeClr val="tx1"/>
                </a:solidFill>
              </a:rPr>
              <a:t>(592)</a:t>
            </a:r>
          </a:p>
          <a:p>
            <a:pPr algn="ctr"/>
            <a:r>
              <a:rPr lang="es-CO" sz="1100" b="1" dirty="0">
                <a:solidFill>
                  <a:schemeClr val="tx1"/>
                </a:solidFill>
              </a:rPr>
              <a:t>($</a:t>
            </a:r>
            <a:r>
              <a:rPr lang="es-CO" sz="1100" b="1" dirty="0">
                <a:solidFill>
                  <a:schemeClr val="tx1"/>
                </a:solidFill>
                <a:latin typeface="Arial Narrow" pitchFamily="34" charset="0"/>
              </a:rPr>
              <a:t> 212.379.730.532</a:t>
            </a:r>
            <a:r>
              <a:rPr lang="es-CO" sz="1100" b="1" dirty="0">
                <a:solidFill>
                  <a:schemeClr val="tx1"/>
                </a:solidFill>
              </a:rPr>
              <a:t>) </a:t>
            </a:r>
            <a:endParaRPr lang="es-CO" sz="1100" b="1"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cxnSp>
        <p:nvCxnSpPr>
          <p:cNvPr id="68" name="67 Conector angular"/>
          <p:cNvCxnSpPr>
            <a:stCxn id="29" idx="3"/>
            <a:endCxn id="62" idx="1"/>
          </p:cNvCxnSpPr>
          <p:nvPr/>
        </p:nvCxnSpPr>
        <p:spPr>
          <a:xfrm flipV="1">
            <a:off x="8919145" y="1968022"/>
            <a:ext cx="194295" cy="49446"/>
          </a:xfrm>
          <a:prstGeom prst="bentConnector3">
            <a:avLst>
              <a:gd name="adj1" fmla="val 50000"/>
            </a:avLst>
          </a:prstGeom>
          <a:ln>
            <a:solidFill>
              <a:schemeClr val="tx2"/>
            </a:solidFill>
            <a:tailEnd type="arrow"/>
          </a:ln>
        </p:spPr>
        <p:style>
          <a:lnRef idx="2">
            <a:schemeClr val="accent1"/>
          </a:lnRef>
          <a:fillRef idx="0">
            <a:schemeClr val="accent1"/>
          </a:fillRef>
          <a:effectRef idx="1">
            <a:schemeClr val="accent1"/>
          </a:effectRef>
          <a:fontRef idx="minor">
            <a:schemeClr val="tx1"/>
          </a:fontRef>
        </p:style>
      </p:cxnSp>
      <p:sp>
        <p:nvSpPr>
          <p:cNvPr id="81" name="CuadroTexto 4"/>
          <p:cNvSpPr txBox="1"/>
          <p:nvPr/>
        </p:nvSpPr>
        <p:spPr>
          <a:xfrm>
            <a:off x="3418703" y="5913920"/>
            <a:ext cx="4109038" cy="954107"/>
          </a:xfrm>
          <a:prstGeom prst="rect">
            <a:avLst/>
          </a:prstGeom>
          <a:noFill/>
        </p:spPr>
        <p:txBody>
          <a:bodyPr wrap="square" rtlCol="0">
            <a:spAutoFit/>
          </a:bodyPr>
          <a:lstStyle/>
          <a:p>
            <a:pPr algn="ctr"/>
            <a:r>
              <a:rPr lang="es-ES" sz="1400" b="1" dirty="0">
                <a:latin typeface="Arial Narrow" pitchFamily="34" charset="0"/>
                <a:cs typeface="Lato Regular"/>
              </a:rPr>
              <a:t>985</a:t>
            </a:r>
            <a:r>
              <a:rPr lang="es-ES" sz="1400" b="1" dirty="0">
                <a:solidFill>
                  <a:srgbClr val="FF0000"/>
                </a:solidFill>
                <a:latin typeface="Arial Narrow" pitchFamily="34" charset="0"/>
                <a:cs typeface="Lato Regular"/>
              </a:rPr>
              <a:t> </a:t>
            </a:r>
            <a:r>
              <a:rPr lang="es-ES" sz="1400" b="1" dirty="0">
                <a:latin typeface="Arial Narrow" pitchFamily="34" charset="0"/>
                <a:cs typeface="Lato Regular"/>
              </a:rPr>
              <a:t>Inmuebles susceptibles de Venta Precio Base: $301.061.457.427</a:t>
            </a:r>
          </a:p>
          <a:p>
            <a:pPr algn="ctr"/>
            <a:r>
              <a:rPr lang="es-ES" sz="1400" b="1" dirty="0">
                <a:latin typeface="Arial Narrow" pitchFamily="34" charset="0"/>
                <a:cs typeface="Lato Regular"/>
              </a:rPr>
              <a:t>Venta: $ </a:t>
            </a:r>
            <a:r>
              <a:rPr lang="es-ES" sz="1400" b="1" u="sng" dirty="0">
                <a:latin typeface="Arial Narrow" pitchFamily="34" charset="0"/>
                <a:cs typeface="Lato Regular"/>
              </a:rPr>
              <a:t>(</a:t>
            </a:r>
            <a:r>
              <a:rPr lang="es-ES" sz="1400" b="1" dirty="0">
                <a:latin typeface="Arial Narrow" pitchFamily="34" charset="0"/>
                <a:cs typeface="Lato Regular"/>
              </a:rPr>
              <a:t>958</a:t>
            </a:r>
            <a:r>
              <a:rPr lang="es-ES" sz="1400" b="1" dirty="0">
                <a:solidFill>
                  <a:srgbClr val="FF0000"/>
                </a:solidFill>
                <a:latin typeface="Arial Narrow" pitchFamily="34" charset="0"/>
                <a:cs typeface="Lato Regular"/>
              </a:rPr>
              <a:t> </a:t>
            </a:r>
            <a:r>
              <a:rPr lang="es-ES" sz="1400" b="1" dirty="0">
                <a:latin typeface="Arial Narrow" pitchFamily="34" charset="0"/>
                <a:cs typeface="Lato Regular"/>
              </a:rPr>
              <a:t>Inmuebles susceptibles de Venta Precio Base Venta: $295.277.905.876)</a:t>
            </a:r>
            <a:endParaRPr lang="es-ES" sz="1400" b="1" u="sng" dirty="0">
              <a:latin typeface="Arial Narrow" pitchFamily="34" charset="0"/>
              <a:cs typeface="Lato Regular"/>
            </a:endParaRPr>
          </a:p>
        </p:txBody>
      </p:sp>
      <p:cxnSp>
        <p:nvCxnSpPr>
          <p:cNvPr id="87" name="86 Conector recto"/>
          <p:cNvCxnSpPr/>
          <p:nvPr/>
        </p:nvCxnSpPr>
        <p:spPr>
          <a:xfrm>
            <a:off x="1673429" y="6878472"/>
            <a:ext cx="9036000" cy="0"/>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4" name="3 Conector recto de flecha"/>
          <p:cNvCxnSpPr/>
          <p:nvPr/>
        </p:nvCxnSpPr>
        <p:spPr>
          <a:xfrm>
            <a:off x="3005885" y="624869"/>
            <a:ext cx="477595"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4" name="53 Conector recto de flecha"/>
          <p:cNvCxnSpPr/>
          <p:nvPr/>
        </p:nvCxnSpPr>
        <p:spPr>
          <a:xfrm>
            <a:off x="5000224" y="624868"/>
            <a:ext cx="358341"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5" name="54 Conector recto de flecha"/>
          <p:cNvCxnSpPr/>
          <p:nvPr/>
        </p:nvCxnSpPr>
        <p:spPr>
          <a:xfrm>
            <a:off x="6979213" y="620688"/>
            <a:ext cx="566025"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6" name="55 Conector recto de flecha"/>
          <p:cNvCxnSpPr/>
          <p:nvPr/>
        </p:nvCxnSpPr>
        <p:spPr>
          <a:xfrm>
            <a:off x="8997907" y="620688"/>
            <a:ext cx="377843"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5" name="4 CuadroTexto"/>
          <p:cNvSpPr txBox="1"/>
          <p:nvPr/>
        </p:nvSpPr>
        <p:spPr>
          <a:xfrm>
            <a:off x="1473871" y="364594"/>
            <a:ext cx="1466604" cy="40011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s-CO" dirty="0"/>
              <a:t>2.456 (2.456</a:t>
            </a:r>
            <a:r>
              <a:rPr lang="es-CO" sz="2000" dirty="0"/>
              <a:t>)</a:t>
            </a:r>
          </a:p>
        </p:txBody>
      </p:sp>
      <p:sp>
        <p:nvSpPr>
          <p:cNvPr id="66" name="65 CuadroTexto"/>
          <p:cNvSpPr txBox="1"/>
          <p:nvPr/>
        </p:nvSpPr>
        <p:spPr>
          <a:xfrm>
            <a:off x="7703691" y="6596390"/>
            <a:ext cx="3074881" cy="261610"/>
          </a:xfrm>
          <a:prstGeom prst="rect">
            <a:avLst/>
          </a:prstGeom>
          <a:noFill/>
        </p:spPr>
        <p:txBody>
          <a:bodyPr wrap="none" rtlCol="0">
            <a:spAutoFit/>
          </a:bodyPr>
          <a:lstStyle/>
          <a:p>
            <a:r>
              <a:rPr lang="es-CO" sz="1100" dirty="0"/>
              <a:t>Fuente: Sociedad de Activos Especiales S.A.S. - SAE</a:t>
            </a:r>
          </a:p>
        </p:txBody>
      </p:sp>
      <p:sp>
        <p:nvSpPr>
          <p:cNvPr id="72" name="31 Rectángulo"/>
          <p:cNvSpPr/>
          <p:nvPr/>
        </p:nvSpPr>
        <p:spPr>
          <a:xfrm>
            <a:off x="5941113" y="3078200"/>
            <a:ext cx="1422731" cy="421515"/>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00" b="1" dirty="0">
                <a:solidFill>
                  <a:schemeClr val="tx1"/>
                </a:solidFill>
                <a:latin typeface="Arial Narrow" pitchFamily="34" charset="0"/>
              </a:rPr>
              <a:t>AVALÚOS EN REVISION</a:t>
            </a:r>
          </a:p>
          <a:p>
            <a:pPr algn="ctr"/>
            <a:r>
              <a:rPr lang="es-ES" b="1" dirty="0">
                <a:solidFill>
                  <a:schemeClr val="tx1"/>
                </a:solidFill>
                <a:latin typeface="Arial Narrow" pitchFamily="34" charset="0"/>
              </a:rPr>
              <a:t>27 (31)</a:t>
            </a:r>
            <a:endParaRPr lang="es-CO" sz="1400" b="1" dirty="0">
              <a:solidFill>
                <a:schemeClr val="tx1"/>
              </a:solidFill>
              <a:latin typeface="Arial Narrow" pitchFamily="34" charset="0"/>
            </a:endParaRPr>
          </a:p>
        </p:txBody>
      </p:sp>
      <p:sp>
        <p:nvSpPr>
          <p:cNvPr id="73" name="31 Rectángulo"/>
          <p:cNvSpPr/>
          <p:nvPr/>
        </p:nvSpPr>
        <p:spPr>
          <a:xfrm>
            <a:off x="5952102" y="2616886"/>
            <a:ext cx="1422731" cy="425317"/>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S" sz="1000" b="1" dirty="0">
                <a:solidFill>
                  <a:schemeClr val="tx1"/>
                </a:solidFill>
                <a:latin typeface="Arial Narrow" pitchFamily="34" charset="0"/>
              </a:rPr>
              <a:t>SANEAMIENTO</a:t>
            </a:r>
            <a:endParaRPr lang="es-CO" sz="1000" b="1" dirty="0">
              <a:solidFill>
                <a:schemeClr val="tx1"/>
              </a:solidFill>
              <a:latin typeface="Arial Narrow" pitchFamily="34" charset="0"/>
            </a:endParaRPr>
          </a:p>
          <a:p>
            <a:pPr algn="ctr"/>
            <a:r>
              <a:rPr lang="es-ES" b="1" dirty="0">
                <a:solidFill>
                  <a:schemeClr val="tx1"/>
                </a:solidFill>
                <a:latin typeface="Arial Narrow" pitchFamily="34" charset="0"/>
              </a:rPr>
              <a:t>210 (210) </a:t>
            </a:r>
            <a:endParaRPr lang="es-CO" sz="1400" b="1" dirty="0">
              <a:solidFill>
                <a:schemeClr val="tx1"/>
              </a:solidFill>
              <a:latin typeface="Arial Narrow" pitchFamily="34" charset="0"/>
            </a:endParaRPr>
          </a:p>
        </p:txBody>
      </p:sp>
      <p:sp>
        <p:nvSpPr>
          <p:cNvPr id="2" name="CuadroTexto 1"/>
          <p:cNvSpPr txBox="1"/>
          <p:nvPr/>
        </p:nvSpPr>
        <p:spPr>
          <a:xfrm>
            <a:off x="1344206" y="-37458"/>
            <a:ext cx="10147067" cy="400110"/>
          </a:xfrm>
          <a:prstGeom prst="rect">
            <a:avLst/>
          </a:prstGeom>
          <a:noFill/>
        </p:spPr>
        <p:txBody>
          <a:bodyPr wrap="square" rtlCol="0">
            <a:spAutoFit/>
          </a:bodyPr>
          <a:lstStyle/>
          <a:p>
            <a:r>
              <a:rPr lang="es-CO" sz="2000" b="1" dirty="0">
                <a:solidFill>
                  <a:schemeClr val="bg1"/>
                </a:solidFill>
                <a:latin typeface="+mj-lt"/>
              </a:rPr>
              <a:t>PROCESO DE ALISTAMIENTO DE INMUEBLES PARA COMERCIALIZAR – </a:t>
            </a:r>
            <a:r>
              <a:rPr lang="es-ES" b="1" dirty="0">
                <a:solidFill>
                  <a:schemeClr val="bg1"/>
                </a:solidFill>
                <a:latin typeface="+mj-lt"/>
                <a:cs typeface="Lato Regular"/>
              </a:rPr>
              <a:t>CORTE-  17 DE JULIO 2017</a:t>
            </a:r>
            <a:endParaRPr lang="es-CO" sz="2000" b="1" dirty="0">
              <a:solidFill>
                <a:schemeClr val="bg1"/>
              </a:solidFill>
              <a:latin typeface="+mj-lt"/>
            </a:endParaRPr>
          </a:p>
        </p:txBody>
      </p:sp>
      <p:sp>
        <p:nvSpPr>
          <p:cNvPr id="77" name="4 CuadroTexto"/>
          <p:cNvSpPr txBox="1"/>
          <p:nvPr/>
        </p:nvSpPr>
        <p:spPr>
          <a:xfrm>
            <a:off x="3491722" y="364594"/>
            <a:ext cx="1431822"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s-CO" dirty="0"/>
              <a:t> 2.398(2.398)</a:t>
            </a:r>
          </a:p>
        </p:txBody>
      </p:sp>
      <p:sp>
        <p:nvSpPr>
          <p:cNvPr id="79" name="4 CuadroTexto"/>
          <p:cNvSpPr txBox="1"/>
          <p:nvPr/>
        </p:nvSpPr>
        <p:spPr>
          <a:xfrm>
            <a:off x="5390646" y="364594"/>
            <a:ext cx="1484229"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s-CO" dirty="0"/>
              <a:t>1.984 (1.983)</a:t>
            </a:r>
          </a:p>
        </p:txBody>
      </p:sp>
      <p:sp>
        <p:nvSpPr>
          <p:cNvPr id="80" name="4 CuadroTexto"/>
          <p:cNvSpPr txBox="1"/>
          <p:nvPr/>
        </p:nvSpPr>
        <p:spPr>
          <a:xfrm>
            <a:off x="9383443" y="345316"/>
            <a:ext cx="1205222" cy="40011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s-ES" sz="2000" dirty="0"/>
              <a:t> </a:t>
            </a:r>
            <a:r>
              <a:rPr lang="es-ES" dirty="0"/>
              <a:t>985 (958)</a:t>
            </a:r>
            <a:endParaRPr lang="es-CO" dirty="0"/>
          </a:p>
        </p:txBody>
      </p:sp>
      <p:sp>
        <p:nvSpPr>
          <p:cNvPr id="90" name="4 CuadroTexto"/>
          <p:cNvSpPr txBox="1"/>
          <p:nvPr/>
        </p:nvSpPr>
        <p:spPr>
          <a:xfrm>
            <a:off x="7577709" y="349269"/>
            <a:ext cx="1420198"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s-ES" dirty="0"/>
              <a:t>1.136(1.121)</a:t>
            </a:r>
            <a:endParaRPr lang="es-CO" dirty="0"/>
          </a:p>
        </p:txBody>
      </p:sp>
      <p:sp>
        <p:nvSpPr>
          <p:cNvPr id="92" name="CuadroTexto 4"/>
          <p:cNvSpPr txBox="1"/>
          <p:nvPr/>
        </p:nvSpPr>
        <p:spPr>
          <a:xfrm>
            <a:off x="4413882" y="836713"/>
            <a:ext cx="1394086" cy="577081"/>
          </a:xfrm>
          <a:prstGeom prst="rect">
            <a:avLst/>
          </a:prstGeom>
          <a:noFill/>
          <a:ln>
            <a:solidFill>
              <a:schemeClr val="tx1"/>
            </a:solidFill>
          </a:ln>
        </p:spPr>
        <p:txBody>
          <a:bodyPr wrap="square" rtlCol="0">
            <a:spAutoFit/>
          </a:bodyPr>
          <a:lstStyle/>
          <a:p>
            <a:pPr algn="ctr"/>
            <a:r>
              <a:rPr lang="es-ES" sz="1050" b="1" dirty="0">
                <a:latin typeface="Arial Narrow" pitchFamily="34" charset="0"/>
                <a:cs typeface="Lato Regular"/>
              </a:rPr>
              <a:t>Gerencias Regionales</a:t>
            </a:r>
          </a:p>
          <a:p>
            <a:pPr algn="ctr"/>
            <a:endParaRPr lang="es-ES" sz="1050" b="1" dirty="0">
              <a:latin typeface="Arial Narrow" pitchFamily="34" charset="0"/>
              <a:cs typeface="Lato Regular"/>
            </a:endParaRPr>
          </a:p>
          <a:p>
            <a:pPr algn="ctr"/>
            <a:r>
              <a:rPr lang="es-ES" sz="1050" b="1" dirty="0">
                <a:latin typeface="Arial Narrow" pitchFamily="34" charset="0"/>
                <a:cs typeface="Lato Regular"/>
              </a:rPr>
              <a:t> VALIDACIÓN</a:t>
            </a:r>
          </a:p>
        </p:txBody>
      </p:sp>
      <p:sp>
        <p:nvSpPr>
          <p:cNvPr id="94" name="CuadroTexto 4"/>
          <p:cNvSpPr txBox="1"/>
          <p:nvPr/>
        </p:nvSpPr>
        <p:spPr>
          <a:xfrm>
            <a:off x="5926050" y="836713"/>
            <a:ext cx="1394086" cy="577081"/>
          </a:xfrm>
          <a:prstGeom prst="rect">
            <a:avLst/>
          </a:prstGeom>
          <a:noFill/>
          <a:ln>
            <a:solidFill>
              <a:schemeClr val="tx1"/>
            </a:solidFill>
          </a:ln>
        </p:spPr>
        <p:txBody>
          <a:bodyPr wrap="square" rtlCol="0">
            <a:spAutoFit/>
          </a:bodyPr>
          <a:lstStyle/>
          <a:p>
            <a:pPr algn="ctr"/>
            <a:r>
              <a:rPr lang="es-ES" sz="1050" b="1" dirty="0">
                <a:latin typeface="Arial Narrow" pitchFamily="34" charset="0"/>
                <a:cs typeface="Lato Regular"/>
              </a:rPr>
              <a:t>Gerencia Técnica</a:t>
            </a:r>
          </a:p>
          <a:p>
            <a:pPr algn="ctr"/>
            <a:endParaRPr lang="es-ES" sz="1050" b="1" dirty="0">
              <a:latin typeface="Arial Narrow" pitchFamily="34" charset="0"/>
              <a:cs typeface="Lato Regular"/>
            </a:endParaRPr>
          </a:p>
          <a:p>
            <a:pPr algn="ctr"/>
            <a:r>
              <a:rPr lang="es-ES" sz="1050" b="1" dirty="0">
                <a:latin typeface="Arial Narrow" pitchFamily="34" charset="0"/>
                <a:cs typeface="Lato Regular"/>
              </a:rPr>
              <a:t> VALIDACIÓN</a:t>
            </a:r>
          </a:p>
        </p:txBody>
      </p:sp>
      <p:sp>
        <p:nvSpPr>
          <p:cNvPr id="91" name="22 Rectángulo"/>
          <p:cNvSpPr/>
          <p:nvPr/>
        </p:nvSpPr>
        <p:spPr>
          <a:xfrm>
            <a:off x="2955928" y="4760522"/>
            <a:ext cx="1379097" cy="518773"/>
          </a:xfrm>
          <a:prstGeom prst="rect">
            <a:avLst/>
          </a:prstGeom>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ES" sz="1400" b="1" dirty="0">
              <a:solidFill>
                <a:schemeClr val="tx1"/>
              </a:solidFill>
              <a:latin typeface="Arial Narrow" pitchFamily="34" charset="0"/>
            </a:endParaRPr>
          </a:p>
          <a:p>
            <a:pPr algn="ctr"/>
            <a:r>
              <a:rPr lang="es-ES" sz="1400" b="1" dirty="0">
                <a:solidFill>
                  <a:schemeClr val="tx1"/>
                </a:solidFill>
                <a:latin typeface="Arial Narrow" pitchFamily="34" charset="0"/>
              </a:rPr>
              <a:t>Saneamiento</a:t>
            </a:r>
            <a:endParaRPr lang="es-CO" sz="1400" b="1" dirty="0">
              <a:solidFill>
                <a:schemeClr val="tx1"/>
              </a:solidFill>
              <a:latin typeface="Arial Narrow" pitchFamily="34" charset="0"/>
            </a:endParaRPr>
          </a:p>
          <a:p>
            <a:pPr algn="ctr"/>
            <a:r>
              <a:rPr lang="es-CO" b="1" dirty="0">
                <a:solidFill>
                  <a:schemeClr val="tx1"/>
                </a:solidFill>
                <a:latin typeface="Arial Narrow" pitchFamily="34" charset="0"/>
              </a:rPr>
              <a:t>161</a:t>
            </a:r>
            <a:r>
              <a:rPr lang="es-CO" sz="1400" b="1" dirty="0">
                <a:solidFill>
                  <a:schemeClr val="tx1"/>
                </a:solidFill>
                <a:latin typeface="Arial Narrow" pitchFamily="34" charset="0"/>
              </a:rPr>
              <a:t>(162)</a:t>
            </a:r>
            <a:endParaRPr lang="es-CO" b="1" dirty="0">
              <a:solidFill>
                <a:schemeClr val="tx1"/>
              </a:solidFill>
              <a:latin typeface="Arial Narrow" pitchFamily="34" charset="0"/>
            </a:endParaRPr>
          </a:p>
          <a:p>
            <a:pPr algn="ctr"/>
            <a:endParaRPr lang="es-CO" sz="1400" b="1" dirty="0">
              <a:solidFill>
                <a:schemeClr val="tx1"/>
              </a:solidFill>
              <a:latin typeface="Arial Narrow" pitchFamily="34" charset="0"/>
            </a:endParaRPr>
          </a:p>
        </p:txBody>
      </p:sp>
      <p:sp>
        <p:nvSpPr>
          <p:cNvPr id="98" name="61 Rectángulo"/>
          <p:cNvSpPr/>
          <p:nvPr/>
        </p:nvSpPr>
        <p:spPr>
          <a:xfrm>
            <a:off x="9125826" y="2405563"/>
            <a:ext cx="1475700" cy="751853"/>
          </a:xfrm>
          <a:prstGeom prst="rect">
            <a:avLst/>
          </a:prstGeom>
          <a:solidFill>
            <a:schemeClr val="accent1">
              <a:lumMod val="20000"/>
              <a:lumOff val="80000"/>
            </a:schemeClr>
          </a:solidFill>
          <a:ln>
            <a:solidFill>
              <a:srgbClr val="7030A0"/>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200" b="1" dirty="0">
                <a:solidFill>
                  <a:schemeClr val="tx1"/>
                </a:solidFill>
                <a:latin typeface="Arial Narrow" pitchFamily="34" charset="0"/>
              </a:rPr>
              <a:t>291 FMI </a:t>
            </a:r>
          </a:p>
          <a:p>
            <a:pPr algn="ctr"/>
            <a:r>
              <a:rPr lang="es-CO" sz="1000" b="1" dirty="0">
                <a:solidFill>
                  <a:schemeClr val="tx1"/>
                </a:solidFill>
                <a:latin typeface="Arial Narrow" pitchFamily="34" charset="0"/>
              </a:rPr>
              <a:t>BOULEVARD  CALI $</a:t>
            </a:r>
            <a:r>
              <a:rPr lang="es-CO" sz="1000" dirty="0">
                <a:solidFill>
                  <a:schemeClr val="tx1"/>
                </a:solidFill>
              </a:rPr>
              <a:t>6,209,642,700</a:t>
            </a:r>
            <a:endParaRPr lang="es-CO" sz="1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gn="ctr"/>
            <a:r>
              <a:rPr lang="es-CO" sz="1000" b="1" dirty="0">
                <a:solidFill>
                  <a:schemeClr val="tx1"/>
                </a:solidFill>
                <a:latin typeface="Arial Narrow" pitchFamily="34" charset="0"/>
              </a:rPr>
              <a:t>Venta directa  Municipio</a:t>
            </a:r>
          </a:p>
        </p:txBody>
      </p:sp>
      <p:sp>
        <p:nvSpPr>
          <p:cNvPr id="100" name="66 Rectángulo"/>
          <p:cNvSpPr/>
          <p:nvPr/>
        </p:nvSpPr>
        <p:spPr>
          <a:xfrm>
            <a:off x="9113440" y="4927807"/>
            <a:ext cx="1476799" cy="858027"/>
          </a:xfrm>
          <a:prstGeom prst="rect">
            <a:avLst/>
          </a:prstGeom>
          <a:solidFill>
            <a:schemeClr val="accent4">
              <a:lumMod val="40000"/>
              <a:lumOff val="60000"/>
            </a:schemeClr>
          </a:solidFill>
          <a:ln>
            <a:solidFill>
              <a:srgbClr val="7030A0"/>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145 FMI</a:t>
            </a:r>
          </a:p>
          <a:p>
            <a:pPr algn="ctr"/>
            <a:r>
              <a:rPr lang="es-ES" sz="1400" b="1" dirty="0">
                <a:solidFill>
                  <a:schemeClr val="tx1"/>
                </a:solidFill>
                <a:latin typeface="Arial Narrow" pitchFamily="34" charset="0"/>
              </a:rPr>
              <a:t>(127)</a:t>
            </a:r>
            <a:endParaRPr lang="es-CO" sz="1400" b="1" dirty="0">
              <a:solidFill>
                <a:schemeClr val="tx1"/>
              </a:solidFill>
              <a:latin typeface="Arial Narrow" pitchFamily="34" charset="0"/>
            </a:endParaRPr>
          </a:p>
          <a:p>
            <a:pPr algn="ctr"/>
            <a:r>
              <a:rPr lang="es-CO" sz="1000" b="1" dirty="0">
                <a:solidFill>
                  <a:schemeClr val="tx1"/>
                </a:solidFill>
                <a:latin typeface="Arial Narrow" pitchFamily="34" charset="0"/>
              </a:rPr>
              <a:t>Retirados por avalúos vencidos</a:t>
            </a:r>
          </a:p>
          <a:p>
            <a:pPr algn="ctr"/>
            <a:endParaRPr lang="es-ES" sz="1000" b="1" dirty="0">
              <a:solidFill>
                <a:schemeClr val="tx1"/>
              </a:solidFill>
              <a:latin typeface="Arial Narrow" pitchFamily="34" charset="0"/>
            </a:endParaRPr>
          </a:p>
        </p:txBody>
      </p:sp>
      <p:sp>
        <p:nvSpPr>
          <p:cNvPr id="10" name="Flecha abajo 9"/>
          <p:cNvSpPr/>
          <p:nvPr/>
        </p:nvSpPr>
        <p:spPr>
          <a:xfrm>
            <a:off x="8143819" y="3535806"/>
            <a:ext cx="223837" cy="20454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7" name="Flecha abajo 56"/>
          <p:cNvSpPr/>
          <p:nvPr/>
        </p:nvSpPr>
        <p:spPr>
          <a:xfrm>
            <a:off x="9719217" y="4502816"/>
            <a:ext cx="223837" cy="3253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graphicFrame>
        <p:nvGraphicFramePr>
          <p:cNvPr id="7" name="Tabla 6"/>
          <p:cNvGraphicFramePr>
            <a:graphicFrameLocks noGrp="1"/>
          </p:cNvGraphicFramePr>
          <p:nvPr>
            <p:extLst/>
          </p:nvPr>
        </p:nvGraphicFramePr>
        <p:xfrm>
          <a:off x="7499408" y="3792739"/>
          <a:ext cx="1516884" cy="2566689"/>
        </p:xfrm>
        <a:graphic>
          <a:graphicData uri="http://schemas.openxmlformats.org/drawingml/2006/table">
            <a:tbl>
              <a:tblPr firstRow="1" bandRow="1">
                <a:tableStyleId>{5C22544A-7EE6-4342-B048-85BDC9FD1C3A}</a:tableStyleId>
              </a:tblPr>
              <a:tblGrid>
                <a:gridCol w="981019">
                  <a:extLst>
                    <a:ext uri="{9D8B030D-6E8A-4147-A177-3AD203B41FA5}">
                      <a16:colId xmlns:a16="http://schemas.microsoft.com/office/drawing/2014/main" val="436175707"/>
                    </a:ext>
                  </a:extLst>
                </a:gridCol>
                <a:gridCol w="535865">
                  <a:extLst>
                    <a:ext uri="{9D8B030D-6E8A-4147-A177-3AD203B41FA5}">
                      <a16:colId xmlns:a16="http://schemas.microsoft.com/office/drawing/2014/main" val="3416639474"/>
                    </a:ext>
                  </a:extLst>
                </a:gridCol>
              </a:tblGrid>
              <a:tr h="159969">
                <a:tc>
                  <a:txBody>
                    <a:bodyPr/>
                    <a:lstStyle/>
                    <a:p>
                      <a:pPr algn="ctr" rtl="0" fontAlgn="ctr"/>
                      <a:r>
                        <a:rPr lang="es-CO" sz="1100" b="1" u="none" strike="noStrike">
                          <a:effectLst/>
                        </a:rPr>
                        <a:t>Motivo</a:t>
                      </a:r>
                      <a:endParaRPr lang="es-CO" sz="1100" b="1" i="0" u="none" strike="noStrike">
                        <a:solidFill>
                          <a:srgbClr val="FFFFFF"/>
                        </a:solidFill>
                        <a:effectLst/>
                        <a:latin typeface="Calibri" panose="020F0502020204030204" pitchFamily="34" charset="0"/>
                      </a:endParaRPr>
                    </a:p>
                  </a:txBody>
                  <a:tcPr marL="9525" marR="9525" marT="9525" marB="0" anchor="ctr"/>
                </a:tc>
                <a:tc>
                  <a:txBody>
                    <a:bodyPr/>
                    <a:lstStyle/>
                    <a:p>
                      <a:pPr algn="ctr" rtl="0" fontAlgn="ctr"/>
                      <a:r>
                        <a:rPr lang="es-CO" sz="1100" b="1" u="none" strike="noStrike" dirty="0">
                          <a:effectLst/>
                        </a:rPr>
                        <a:t>N°</a:t>
                      </a:r>
                      <a:endParaRPr lang="es-CO" sz="1100" b="1" i="0" u="none" strike="noStrike" dirty="0">
                        <a:solidFill>
                          <a:srgbClr val="FFFFFF"/>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574277724"/>
                  </a:ext>
                </a:extLst>
              </a:tr>
              <a:tr h="256294">
                <a:tc>
                  <a:txBody>
                    <a:bodyPr/>
                    <a:lstStyle/>
                    <a:p>
                      <a:pPr algn="ctr" rtl="0" fontAlgn="ctr"/>
                      <a:r>
                        <a:rPr lang="es-CO" sz="900" b="1" u="none" strike="noStrike" dirty="0">
                          <a:effectLst/>
                        </a:rPr>
                        <a:t>Proceso de Pertenencia: </a:t>
                      </a:r>
                      <a:endParaRPr lang="es-CO" sz="900" b="1"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rtl="0" fontAlgn="ctr"/>
                      <a:r>
                        <a:rPr lang="es-CO" sz="1000" b="1" u="none" strike="noStrike" dirty="0">
                          <a:effectLst/>
                        </a:rPr>
                        <a:t>6</a:t>
                      </a:r>
                      <a:endParaRPr lang="es-CO" sz="10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265700873"/>
                  </a:ext>
                </a:extLst>
              </a:tr>
              <a:tr h="380141">
                <a:tc>
                  <a:txBody>
                    <a:bodyPr/>
                    <a:lstStyle/>
                    <a:p>
                      <a:pPr algn="ctr" rtl="0" fontAlgn="ctr"/>
                      <a:r>
                        <a:rPr lang="es-CO" sz="900" b="1" u="none" strike="noStrike" dirty="0">
                          <a:effectLst/>
                        </a:rPr>
                        <a:t>Destinación Provisional  FGN: ($10.300).</a:t>
                      </a:r>
                      <a:endParaRPr lang="es-CO" sz="900" b="1"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rtl="0" fontAlgn="ctr"/>
                      <a:r>
                        <a:rPr lang="es-CO" sz="1000" b="1" u="none" strike="noStrike" dirty="0">
                          <a:effectLst/>
                        </a:rPr>
                        <a:t>14</a:t>
                      </a:r>
                      <a:endParaRPr lang="es-CO" sz="1000" b="1" i="0" u="none" strike="noStrike" dirty="0">
                        <a:solidFill>
                          <a:srgbClr val="000000"/>
                        </a:solidFill>
                        <a:effectLst/>
                        <a:latin typeface="Arial Narrow" panose="020B0606020202030204" pitchFamily="34" charset="0"/>
                      </a:endParaRPr>
                    </a:p>
                  </a:txBody>
                  <a:tcPr marL="9525" marR="9525" marT="9525" marB="0" anchor="ctr"/>
                </a:tc>
                <a:extLst>
                  <a:ext uri="{0D108BD9-81ED-4DB2-BD59-A6C34878D82A}">
                    <a16:rowId xmlns:a16="http://schemas.microsoft.com/office/drawing/2014/main" val="3900007976"/>
                  </a:ext>
                </a:extLst>
              </a:tr>
              <a:tr h="146208">
                <a:tc>
                  <a:txBody>
                    <a:bodyPr/>
                    <a:lstStyle/>
                    <a:p>
                      <a:pPr algn="ctr" rtl="0" fontAlgn="ctr"/>
                      <a:r>
                        <a:rPr lang="es-CO" sz="900" b="1" u="none" strike="noStrike" dirty="0">
                          <a:effectLst/>
                        </a:rPr>
                        <a:t>Cuotas Parte:  </a:t>
                      </a:r>
                      <a:endParaRPr lang="es-CO" sz="900" b="1"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rtl="0" fontAlgn="ctr"/>
                      <a:r>
                        <a:rPr lang="es-ES" sz="1000" b="1" i="0" u="none" strike="noStrike" dirty="0">
                          <a:solidFill>
                            <a:schemeClr val="dk1"/>
                          </a:solidFill>
                          <a:effectLst/>
                          <a:latin typeface="+mn-lt"/>
                        </a:rPr>
                        <a:t> 72 (68)</a:t>
                      </a:r>
                      <a:endParaRPr lang="es-CO" sz="1000" b="1" i="0" u="none" strike="noStrike" dirty="0">
                        <a:solidFill>
                          <a:srgbClr val="000000"/>
                        </a:solidFill>
                        <a:effectLst/>
                        <a:latin typeface="Arial Narrow" panose="020B0606020202030204" pitchFamily="34" charset="0"/>
                      </a:endParaRPr>
                    </a:p>
                  </a:txBody>
                  <a:tcPr marL="9525" marR="9525" marT="9525" marB="0" anchor="ctr"/>
                </a:tc>
                <a:extLst>
                  <a:ext uri="{0D108BD9-81ED-4DB2-BD59-A6C34878D82A}">
                    <a16:rowId xmlns:a16="http://schemas.microsoft.com/office/drawing/2014/main" val="1512491651"/>
                  </a:ext>
                </a:extLst>
              </a:tr>
              <a:tr h="380141">
                <a:tc>
                  <a:txBody>
                    <a:bodyPr/>
                    <a:lstStyle/>
                    <a:p>
                      <a:pPr algn="ctr" rtl="0" fontAlgn="ctr"/>
                      <a:r>
                        <a:rPr lang="es-CO" sz="900" b="1" u="none" strike="noStrike" dirty="0">
                          <a:effectLst/>
                        </a:rPr>
                        <a:t>Solicitud </a:t>
                      </a:r>
                      <a:r>
                        <a:rPr lang="es-CO" sz="900" b="1" u="none" strike="noStrike" dirty="0" err="1">
                          <a:effectLst/>
                        </a:rPr>
                        <a:t>Minjusticia</a:t>
                      </a:r>
                      <a:r>
                        <a:rPr lang="es-CO" sz="900" b="1" u="none" strike="noStrike" dirty="0">
                          <a:effectLst/>
                        </a:rPr>
                        <a:t>: ($1.500)</a:t>
                      </a:r>
                      <a:endParaRPr lang="es-CO" sz="900" b="1"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rtl="0" fontAlgn="ctr"/>
                      <a:r>
                        <a:rPr lang="es-CO" sz="1000" b="1" u="none" strike="noStrike" dirty="0">
                          <a:effectLst/>
                        </a:rPr>
                        <a:t>1</a:t>
                      </a:r>
                      <a:endParaRPr lang="es-CO" sz="10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629262922"/>
                  </a:ext>
                </a:extLst>
              </a:tr>
              <a:tr h="257134">
                <a:tc>
                  <a:txBody>
                    <a:bodyPr/>
                    <a:lstStyle/>
                    <a:p>
                      <a:pPr algn="ctr" rtl="0" fontAlgn="ctr"/>
                      <a:r>
                        <a:rPr lang="es-CO" sz="900" b="1" u="none" strike="noStrike" dirty="0">
                          <a:effectLst/>
                        </a:rPr>
                        <a:t>Bienes San Andres: ($3.221)</a:t>
                      </a:r>
                      <a:endParaRPr lang="es-CO" sz="900" b="1"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rtl="0" fontAlgn="ctr"/>
                      <a:r>
                        <a:rPr lang="es-ES" sz="1000" b="1" i="0" u="none" strike="noStrike" dirty="0">
                          <a:solidFill>
                            <a:schemeClr val="dk1"/>
                          </a:solidFill>
                          <a:effectLst/>
                          <a:latin typeface="+mn-lt"/>
                        </a:rPr>
                        <a:t>7</a:t>
                      </a:r>
                      <a:endParaRPr lang="es-CO" sz="10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589258293"/>
                  </a:ext>
                </a:extLst>
              </a:tr>
              <a:tr h="396894">
                <a:tc>
                  <a:txBody>
                    <a:bodyPr/>
                    <a:lstStyle/>
                    <a:p>
                      <a:pPr algn="ctr" rtl="0" fontAlgn="ctr"/>
                      <a:r>
                        <a:rPr lang="es-ES" sz="900" b="1" u="none" strike="noStrike" dirty="0">
                          <a:effectLst/>
                        </a:rPr>
                        <a:t>Inmuebles con avalúo vencido No enviados a CISA</a:t>
                      </a:r>
                      <a:endParaRPr lang="es-ES" sz="900" b="1"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rtl="0" fontAlgn="ctr"/>
                      <a:r>
                        <a:rPr lang="es-CO" sz="1000" b="1" u="none" strike="noStrike" dirty="0">
                          <a:effectLst/>
                        </a:rPr>
                        <a:t>32</a:t>
                      </a:r>
                      <a:endParaRPr lang="es-CO" sz="10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361052653"/>
                  </a:ext>
                </a:extLst>
              </a:tr>
              <a:tr h="396894">
                <a:tc>
                  <a:txBody>
                    <a:bodyPr/>
                    <a:lstStyle/>
                    <a:p>
                      <a:pPr algn="ctr" rtl="0" fontAlgn="ctr"/>
                      <a:r>
                        <a:rPr lang="es-ES" sz="900" b="1" i="0" u="none" strike="noStrike" dirty="0">
                          <a:solidFill>
                            <a:srgbClr val="000000"/>
                          </a:solidFill>
                          <a:effectLst/>
                          <a:latin typeface="Arial Narrow" panose="020B0606020202030204" pitchFamily="34" charset="0"/>
                        </a:rPr>
                        <a:t>Actualización </a:t>
                      </a:r>
                    </a:p>
                  </a:txBody>
                  <a:tcPr marL="9525" marR="9525" marT="9525" marB="0" anchor="ctr"/>
                </a:tc>
                <a:tc>
                  <a:txBody>
                    <a:bodyPr/>
                    <a:lstStyle/>
                    <a:p>
                      <a:pPr algn="ctr" rtl="0" fontAlgn="ctr"/>
                      <a:r>
                        <a:rPr lang="es-ES" sz="1000" b="1" i="0" u="none" strike="noStrike" dirty="0">
                          <a:solidFill>
                            <a:srgbClr val="000000"/>
                          </a:solidFill>
                          <a:effectLst/>
                          <a:latin typeface="Calibri" panose="020F0502020204030204" pitchFamily="34" charset="0"/>
                        </a:rPr>
                        <a:t>6</a:t>
                      </a:r>
                      <a:endParaRPr lang="es-CO" sz="10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206214733"/>
                  </a:ext>
                </a:extLst>
              </a:tr>
            </a:tbl>
          </a:graphicData>
        </a:graphic>
      </p:graphicFrame>
    </p:spTree>
    <p:extLst>
      <p:ext uri="{BB962C8B-B14F-4D97-AF65-F5344CB8AC3E}">
        <p14:creationId xmlns:p14="http://schemas.microsoft.com/office/powerpoint/2010/main" val="29117634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2"/>
          </p:nvPr>
        </p:nvSpPr>
        <p:spPr/>
        <p:txBody>
          <a:bodyPr/>
          <a:lstStyle/>
          <a:p>
            <a:fld id="{8F70F9DA-11E8-C347-B57A-A65ED631A843}" type="slidenum">
              <a:rPr lang="es-ES" smtClean="0"/>
              <a:t>78</a:t>
            </a:fld>
            <a:endParaRPr lang="es-ES" dirty="0"/>
          </a:p>
        </p:txBody>
      </p:sp>
      <p:pic>
        <p:nvPicPr>
          <p:cNvPr id="2" name="Imagen 1"/>
          <p:cNvPicPr>
            <a:picLocks noChangeAspect="1"/>
          </p:cNvPicPr>
          <p:nvPr/>
        </p:nvPicPr>
        <p:blipFill rotWithShape="1">
          <a:blip r:embed="rId2"/>
          <a:srcRect l="11693" r="11385"/>
          <a:stretch/>
        </p:blipFill>
        <p:spPr>
          <a:xfrm>
            <a:off x="433634" y="141403"/>
            <a:ext cx="11340444" cy="6504494"/>
          </a:xfrm>
          <a:prstGeom prst="rect">
            <a:avLst/>
          </a:prstGeom>
        </p:spPr>
      </p:pic>
    </p:spTree>
    <p:extLst>
      <p:ext uri="{BB962C8B-B14F-4D97-AF65-F5344CB8AC3E}">
        <p14:creationId xmlns:p14="http://schemas.microsoft.com/office/powerpoint/2010/main" val="346698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esultado de imagen para empres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8478"/>
            <a:ext cx="12227584" cy="7703378"/>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0" y="6540500"/>
            <a:ext cx="12197595"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 y="132975"/>
            <a:ext cx="2222501" cy="1067549"/>
          </a:xfrm>
          <a:prstGeom prst="rect">
            <a:avLst/>
          </a:prstGeom>
        </p:spPr>
      </p:pic>
      <p:sp>
        <p:nvSpPr>
          <p:cNvPr id="2" name="Rectángulo 1"/>
          <p:cNvSpPr/>
          <p:nvPr/>
        </p:nvSpPr>
        <p:spPr>
          <a:xfrm>
            <a:off x="6286500" y="2903540"/>
            <a:ext cx="5941084" cy="739773"/>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Rectángulo 8"/>
          <p:cNvSpPr/>
          <p:nvPr/>
        </p:nvSpPr>
        <p:spPr>
          <a:xfrm>
            <a:off x="5386388" y="3903665"/>
            <a:ext cx="6841196" cy="729320"/>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 name="CuadroTexto 3"/>
          <p:cNvSpPr txBox="1"/>
          <p:nvPr/>
        </p:nvSpPr>
        <p:spPr>
          <a:xfrm>
            <a:off x="3997380" y="2628900"/>
            <a:ext cx="7974809" cy="2018373"/>
          </a:xfrm>
          <a:prstGeom prst="rect">
            <a:avLst/>
          </a:prstGeom>
          <a:noFill/>
          <a:effectLst>
            <a:outerShdw blurRad="50800" dist="38100" dir="5400000" algn="t" rotWithShape="0">
              <a:prstClr val="black">
                <a:alpha val="40000"/>
              </a:prstClr>
            </a:outerShdw>
          </a:effectLst>
        </p:spPr>
        <p:txBody>
          <a:bodyPr wrap="square" rtlCol="0">
            <a:spAutoFit/>
          </a:bodyPr>
          <a:lstStyle/>
          <a:p>
            <a:pPr algn="r">
              <a:lnSpc>
                <a:spcPct val="150000"/>
              </a:lnSpc>
            </a:pPr>
            <a:r>
              <a:rPr lang="es-CO" sz="4400" dirty="0">
                <a:solidFill>
                  <a:schemeClr val="bg1"/>
                </a:solidFill>
                <a:latin typeface="Arial Black" panose="020B0A04020102020204" pitchFamily="34" charset="0"/>
              </a:rPr>
              <a:t>La Transparencia nuestro mejor Activo</a:t>
            </a:r>
          </a:p>
        </p:txBody>
      </p:sp>
      <p:sp>
        <p:nvSpPr>
          <p:cNvPr id="7" name="Rectángulo 6"/>
          <p:cNvSpPr/>
          <p:nvPr/>
        </p:nvSpPr>
        <p:spPr>
          <a:xfrm>
            <a:off x="4729163" y="5157788"/>
            <a:ext cx="1885950" cy="757237"/>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 name="CuadroTexto 2"/>
          <p:cNvSpPr txBox="1"/>
          <p:nvPr/>
        </p:nvSpPr>
        <p:spPr>
          <a:xfrm>
            <a:off x="4638959" y="5169148"/>
            <a:ext cx="2081157" cy="707886"/>
          </a:xfrm>
          <a:prstGeom prst="rect">
            <a:avLst/>
          </a:prstGeom>
          <a:noFill/>
        </p:spPr>
        <p:txBody>
          <a:bodyPr wrap="square" rtlCol="0">
            <a:spAutoFit/>
          </a:bodyPr>
          <a:lstStyle/>
          <a:p>
            <a:pPr algn="ctr"/>
            <a:r>
              <a:rPr lang="es-ES_tradnl" sz="4000" b="1" dirty="0">
                <a:solidFill>
                  <a:schemeClr val="bg1"/>
                </a:solidFill>
                <a:latin typeface="Lato" charset="0"/>
                <a:ea typeface="Lato" charset="0"/>
                <a:cs typeface="Lato" charset="0"/>
              </a:rPr>
              <a:t>Gracias</a:t>
            </a:r>
          </a:p>
        </p:txBody>
      </p:sp>
    </p:spTree>
    <p:extLst>
      <p:ext uri="{BB962C8B-B14F-4D97-AF65-F5344CB8AC3E}">
        <p14:creationId xmlns:p14="http://schemas.microsoft.com/office/powerpoint/2010/main" val="37914999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AME" val="Arrow"/>
</p:tagLst>
</file>

<file path=ppt/tags/tag2.xml><?xml version="1.0" encoding="utf-8"?>
<p:tagLst xmlns:a="http://schemas.openxmlformats.org/drawingml/2006/main" xmlns:r="http://schemas.openxmlformats.org/officeDocument/2006/relationships" xmlns:p="http://schemas.openxmlformats.org/presentationml/2006/main">
  <p:tag name="NAME" val="Arrow"/>
</p:tagLst>
</file>

<file path=ppt/tags/tag3.xml><?xml version="1.0" encoding="utf-8"?>
<p:tagLst xmlns:a="http://schemas.openxmlformats.org/drawingml/2006/main" xmlns:r="http://schemas.openxmlformats.org/officeDocument/2006/relationships" xmlns:p="http://schemas.openxmlformats.org/presentationml/2006/main">
  <p:tag name="NAME" val="Arrow"/>
</p:tagLst>
</file>

<file path=ppt/tags/tag4.xml><?xml version="1.0" encoding="utf-8"?>
<p:tagLst xmlns:a="http://schemas.openxmlformats.org/drawingml/2006/main" xmlns:r="http://schemas.openxmlformats.org/officeDocument/2006/relationships" xmlns:p="http://schemas.openxmlformats.org/presentationml/2006/main">
  <p:tag name="NAME" val="Arrow"/>
</p:tagLst>
</file>

<file path=ppt/tags/tag5.xml><?xml version="1.0" encoding="utf-8"?>
<p:tagLst xmlns:a="http://schemas.openxmlformats.org/drawingml/2006/main" xmlns:r="http://schemas.openxmlformats.org/officeDocument/2006/relationships" xmlns:p="http://schemas.openxmlformats.org/presentationml/2006/main">
  <p:tag name="NAME" val="Arrow"/>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Tem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39BD48F7-799D-44BD-BD91-49F69E67F12E}" vid="{F76ADF41-36D0-4470-8F54-67E5EE8083C2}"/>
    </a:ext>
  </a:extLst>
</a:theme>
</file>

<file path=ppt/theme/theme3.xml><?xml version="1.0" encoding="utf-8"?>
<a:theme xmlns:a="http://schemas.openxmlformats.org/drawingml/2006/main" name="Tem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39BD48F7-799D-44BD-BD91-49F69E67F12E}" vid="{F76ADF41-36D0-4470-8F54-67E5EE8083C2}"/>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14828</TotalTime>
  <Words>5053</Words>
  <Application>Microsoft Office PowerPoint</Application>
  <PresentationFormat>Panorámica</PresentationFormat>
  <Paragraphs>1310</Paragraphs>
  <Slides>79</Slides>
  <Notes>29</Notes>
  <HiddenSlides>2</HiddenSlides>
  <MMClips>0</MMClips>
  <ScaleCrop>false</ScaleCrop>
  <HeadingPairs>
    <vt:vector size="8" baseType="variant">
      <vt:variant>
        <vt:lpstr>Fuentes usadas</vt:lpstr>
      </vt:variant>
      <vt:variant>
        <vt:i4>15</vt:i4>
      </vt:variant>
      <vt:variant>
        <vt:lpstr>Tema</vt:lpstr>
      </vt:variant>
      <vt:variant>
        <vt:i4>3</vt:i4>
      </vt:variant>
      <vt:variant>
        <vt:lpstr>Servidores OLE incrustados</vt:lpstr>
      </vt:variant>
      <vt:variant>
        <vt:i4>1</vt:i4>
      </vt:variant>
      <vt:variant>
        <vt:lpstr>Títulos de diapositiva</vt:lpstr>
      </vt:variant>
      <vt:variant>
        <vt:i4>79</vt:i4>
      </vt:variant>
    </vt:vector>
  </HeadingPairs>
  <TitlesOfParts>
    <vt:vector size="98" baseType="lpstr">
      <vt:lpstr>MS Mincho</vt:lpstr>
      <vt:lpstr>Aparajita</vt:lpstr>
      <vt:lpstr>Arial</vt:lpstr>
      <vt:lpstr>Arial Black</vt:lpstr>
      <vt:lpstr>Arial Narrow</vt:lpstr>
      <vt:lpstr>Calibri</vt:lpstr>
      <vt:lpstr>Cambria Math</vt:lpstr>
      <vt:lpstr>Lato</vt:lpstr>
      <vt:lpstr>Lato Bold</vt:lpstr>
      <vt:lpstr>Lato Regular</vt:lpstr>
      <vt:lpstr>open_sansbold</vt:lpstr>
      <vt:lpstr>roboto_slab_regular</vt:lpstr>
      <vt:lpstr>Source Sans Pro</vt:lpstr>
      <vt:lpstr>Times New Roman</vt:lpstr>
      <vt:lpstr>Wingdings</vt:lpstr>
      <vt:lpstr>Tema de Office</vt:lpstr>
      <vt:lpstr>1_Tema1</vt:lpstr>
      <vt:lpstr>Tema1</vt:lpstr>
      <vt:lpstr>Worksheet</vt:lpstr>
      <vt:lpstr>Presentación de PowerPoint</vt:lpstr>
      <vt:lpstr>Presentación de PowerPoint</vt:lpstr>
      <vt:lpstr>Destinaciones especificas</vt:lpstr>
      <vt:lpstr>Destinaciones especificas</vt:lpstr>
      <vt:lpstr>Destinaciones especificas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Justificación</vt:lpstr>
      <vt:lpstr>Variables</vt:lpstr>
      <vt:lpstr>Variables</vt:lpstr>
      <vt:lpstr>Presentación de PowerPoint</vt:lpstr>
      <vt:lpstr>Presentación de PowerPoint</vt:lpstr>
      <vt:lpstr>Costo Beneficio Inmuebles que se encuentran improductivos sin probabilidad de arrendarse</vt:lpstr>
      <vt:lpstr>Presentación de PowerPoint</vt:lpstr>
      <vt:lpstr>Presentación de PowerPoint</vt:lpstr>
      <vt:lpstr>Presentación de PowerPoint</vt:lpstr>
      <vt:lpstr>Presentación de PowerPoint</vt:lpstr>
      <vt:lpstr>Presentación de PowerPoint</vt:lpstr>
      <vt:lpstr>CONTENIDO</vt:lpstr>
      <vt:lpstr>Seguridad – Monitoreo y Control</vt:lpstr>
      <vt:lpstr>Seguridad – Monitoreo y Control</vt:lpstr>
      <vt:lpstr>Seguridad – Datos personales</vt:lpstr>
      <vt:lpstr>Presentación de PowerPoint</vt:lpstr>
      <vt:lpstr>Presentación de PowerPoint</vt:lpstr>
      <vt:lpstr>Aplicaciones</vt:lpstr>
      <vt:lpstr>Aplicaciones – Matrix 2.0</vt:lpstr>
      <vt:lpstr>Aplicaciones – Proyecto Matrix 2.0</vt:lpstr>
      <vt:lpstr>Presentación de PowerPoint</vt:lpstr>
      <vt:lpstr>Infraestructura</vt:lpstr>
      <vt:lpstr>Infraestructura – Migración Centro de Cómputo</vt:lpstr>
      <vt:lpstr>Infraestructura – Migración Centro de Cómputo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Rosa Salcedo Camelo</cp:lastModifiedBy>
  <cp:revision>647</cp:revision>
  <cp:lastPrinted>2017-05-30T21:05:11Z</cp:lastPrinted>
  <dcterms:created xsi:type="dcterms:W3CDTF">2015-02-19T23:51:59Z</dcterms:created>
  <dcterms:modified xsi:type="dcterms:W3CDTF">2018-01-17T21:37:59Z</dcterms:modified>
</cp:coreProperties>
</file>